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70" r:id="rId9"/>
    <p:sldId id="263" r:id="rId10"/>
    <p:sldId id="264" r:id="rId11"/>
    <p:sldId id="265" r:id="rId12"/>
    <p:sldId id="271" r:id="rId13"/>
    <p:sldId id="266" r:id="rId14"/>
    <p:sldId id="267" r:id="rId15"/>
    <p:sldId id="268"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15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79F14-3765-425C-A1E4-6F5C0FE9E9E1}" type="datetimeFigureOut">
              <a:rPr lang="ru-RU" smtClean="0"/>
              <a:t>17.11.2015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D5ED1-D676-45FD-885F-A94D4C41892D}" type="slidenum">
              <a:rPr lang="ru-RU" smtClean="0"/>
              <a:t>‹#›</a:t>
            </a:fld>
            <a:endParaRPr lang="ru-RU"/>
          </a:p>
        </p:txBody>
      </p:sp>
    </p:spTree>
    <p:extLst>
      <p:ext uri="{BB962C8B-B14F-4D97-AF65-F5344CB8AC3E}">
        <p14:creationId xmlns:p14="http://schemas.microsoft.com/office/powerpoint/2010/main" val="3010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D1D5ED1-D676-45FD-885F-A94D4C41892D}" type="slidenum">
              <a:rPr lang="ru-RU" smtClean="0"/>
              <a:t>7</a:t>
            </a:fld>
            <a:endParaRPr lang="ru-RU"/>
          </a:p>
        </p:txBody>
      </p:sp>
    </p:spTree>
    <p:extLst>
      <p:ext uri="{BB962C8B-B14F-4D97-AF65-F5344CB8AC3E}">
        <p14:creationId xmlns:p14="http://schemas.microsoft.com/office/powerpoint/2010/main" val="1189010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http://budker.ru/images/logo.gif" TargetMode="External"/><Relationship Id="rId4"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2" descr="fair-mesh"/>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404664"/>
            <a:ext cx="9144000" cy="5607050"/>
          </a:xfrm>
          <a:prstGeom prst="rect">
            <a:avLst/>
          </a:prstGeom>
          <a:noFill/>
          <a:ln w="9525">
            <a:noFill/>
            <a:miter lim="800000"/>
            <a:headEnd/>
            <a:tailEnd/>
          </a:ln>
        </p:spPr>
      </p:pic>
      <p:sp>
        <p:nvSpPr>
          <p:cNvPr id="2" name="Заголовок 1"/>
          <p:cNvSpPr>
            <a:spLocks noGrp="1"/>
          </p:cNvSpPr>
          <p:nvPr>
            <p:ph type="ctrTitle"/>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17.11.2015</a:t>
            </a:r>
            <a:endParaRPr lang="ru-RU" dirty="0"/>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a:t>
            </a:fld>
            <a:endParaRPr lang="ru-RU" dirty="0"/>
          </a:p>
        </p:txBody>
      </p:sp>
      <p:pic>
        <p:nvPicPr>
          <p:cNvPr id="9" name="Picture 10" descr="FAIR_V1"/>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9512" y="70896"/>
            <a:ext cx="1800225" cy="1179513"/>
          </a:xfrm>
          <a:prstGeom prst="rect">
            <a:avLst/>
          </a:prstGeom>
          <a:noFill/>
          <a:ln w="9525">
            <a:noFill/>
            <a:miter lim="800000"/>
            <a:headEnd/>
            <a:tailEnd/>
          </a:ln>
        </p:spPr>
      </p:pic>
      <p:pic>
        <p:nvPicPr>
          <p:cNvPr id="12" name="Рисунок 11" descr="http://budker.ru/images/logo.gif"/>
          <p:cNvPicPr/>
          <p:nvPr userDrawn="1"/>
        </p:nvPicPr>
        <p:blipFill>
          <a:blip r:embed="rId4" r:link="rId5">
            <a:extLst>
              <a:ext uri="{28A0092B-C50C-407E-A947-70E740481C1C}">
                <a14:useLocalDpi xmlns:a14="http://schemas.microsoft.com/office/drawing/2010/main"/>
              </a:ext>
            </a:extLst>
          </a:blip>
          <a:srcRect/>
          <a:stretch>
            <a:fillRect/>
          </a:stretch>
        </p:blipFill>
        <p:spPr bwMode="auto">
          <a:xfrm>
            <a:off x="8028384" y="258699"/>
            <a:ext cx="677227" cy="803909"/>
          </a:xfrm>
          <a:prstGeom prst="rect">
            <a:avLst/>
          </a:prstGeom>
          <a:noFill/>
          <a:ln>
            <a:noFill/>
          </a:ln>
        </p:spPr>
      </p:pic>
    </p:spTree>
    <p:extLst>
      <p:ext uri="{BB962C8B-B14F-4D97-AF65-F5344CB8AC3E}">
        <p14:creationId xmlns:p14="http://schemas.microsoft.com/office/powerpoint/2010/main" val="2426687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ru-RU"/>
          </a:p>
        </p:txBody>
      </p:sp>
      <p:sp>
        <p:nvSpPr>
          <p:cNvPr id="6" name="Номер слайда 5"/>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193314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ru-RU"/>
          </a:p>
        </p:txBody>
      </p:sp>
      <p:sp>
        <p:nvSpPr>
          <p:cNvPr id="6" name="Номер слайда 5"/>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110213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lvl1pPr>
              <a:defRPr sz="3600"/>
            </a:lvl1pPr>
          </a:lstStyle>
          <a:p>
            <a:r>
              <a:rPr lang="ru-RU" dirty="0" smtClean="0"/>
              <a:t>Образец заголовка</a:t>
            </a:r>
            <a:endParaRPr lang="ru-RU" dirty="0"/>
          </a:p>
        </p:txBody>
      </p:sp>
      <p:sp>
        <p:nvSpPr>
          <p:cNvPr id="3" name="Объект 2"/>
          <p:cNvSpPr>
            <a:spLocks noGrp="1"/>
          </p:cNvSpPr>
          <p:nvPr>
            <p:ph idx="1"/>
          </p:nvPr>
        </p:nvSpPr>
        <p:spPr>
          <a:xfrm>
            <a:off x="467544" y="1268760"/>
            <a:ext cx="8229600" cy="4968552"/>
          </a:xfrm>
        </p:spPr>
        <p:txBody>
          <a:bodyPr>
            <a:normAutofit/>
          </a:bodyPr>
          <a:lstStyle>
            <a:lvl1pPr>
              <a:defRPr sz="2400"/>
            </a:lvl1pPr>
            <a:lvl2pPr>
              <a:defRPr sz="2000"/>
            </a:lvl2pPr>
            <a:lvl3pPr>
              <a:defRPr sz="1800"/>
            </a:lvl3pPr>
            <a:lvl4pPr>
              <a:defRPr sz="1600"/>
            </a:lvl4pPr>
            <a:lvl5pPr>
              <a:defRPr sz="160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151590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ru-RU"/>
          </a:p>
        </p:txBody>
      </p:sp>
      <p:sp>
        <p:nvSpPr>
          <p:cNvPr id="6" name="Номер слайда 5"/>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217322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17.11.2015</a:t>
            </a:r>
            <a:endParaRPr lang="ru-RU"/>
          </a:p>
        </p:txBody>
      </p:sp>
      <p:sp>
        <p:nvSpPr>
          <p:cNvPr id="6" name="Нижний колонтитул 5"/>
          <p:cNvSpPr>
            <a:spLocks noGrp="1"/>
          </p:cNvSpPr>
          <p:nvPr>
            <p:ph type="ftr" sz="quarter" idx="11"/>
          </p:nvPr>
        </p:nvSpPr>
        <p:spPr/>
        <p:txBody>
          <a:bodyPr/>
          <a:lstStyle/>
          <a:p>
            <a:r>
              <a:rPr lang="en-US" smtClean="0"/>
              <a:t>D. Berkaev. The Collector Ring at FAIR</a:t>
            </a:r>
            <a:endParaRPr lang="ru-RU"/>
          </a:p>
        </p:txBody>
      </p:sp>
      <p:sp>
        <p:nvSpPr>
          <p:cNvPr id="7" name="Номер слайда 6"/>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247808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17.11.2015</a:t>
            </a:r>
            <a:endParaRPr lang="ru-RU"/>
          </a:p>
        </p:txBody>
      </p:sp>
      <p:sp>
        <p:nvSpPr>
          <p:cNvPr id="8" name="Нижний колонтитул 7"/>
          <p:cNvSpPr>
            <a:spLocks noGrp="1"/>
          </p:cNvSpPr>
          <p:nvPr>
            <p:ph type="ftr" sz="quarter" idx="11"/>
          </p:nvPr>
        </p:nvSpPr>
        <p:spPr/>
        <p:txBody>
          <a:bodyPr/>
          <a:lstStyle/>
          <a:p>
            <a:r>
              <a:rPr lang="en-US" smtClean="0"/>
              <a:t>D. Berkaev. The Collector Ring at FAIR</a:t>
            </a:r>
            <a:endParaRPr lang="ru-RU"/>
          </a:p>
        </p:txBody>
      </p:sp>
      <p:sp>
        <p:nvSpPr>
          <p:cNvPr id="9" name="Номер слайда 8"/>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3433990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17.11.2015</a:t>
            </a:r>
            <a:endParaRPr lang="ru-RU"/>
          </a:p>
        </p:txBody>
      </p:sp>
      <p:sp>
        <p:nvSpPr>
          <p:cNvPr id="4" name="Нижний колонтитул 3"/>
          <p:cNvSpPr>
            <a:spLocks noGrp="1"/>
          </p:cNvSpPr>
          <p:nvPr>
            <p:ph type="ftr" sz="quarter" idx="11"/>
          </p:nvPr>
        </p:nvSpPr>
        <p:spPr/>
        <p:txBody>
          <a:bodyPr/>
          <a:lstStyle/>
          <a:p>
            <a:r>
              <a:rPr lang="en-US" smtClean="0"/>
              <a:t>D. Berkaev. The Collector Ring at FAIR</a:t>
            </a:r>
            <a:endParaRPr lang="ru-RU"/>
          </a:p>
        </p:txBody>
      </p:sp>
      <p:sp>
        <p:nvSpPr>
          <p:cNvPr id="5" name="Номер слайда 4"/>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157957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17.11.2015</a:t>
            </a:r>
            <a:endParaRPr lang="ru-RU"/>
          </a:p>
        </p:txBody>
      </p:sp>
      <p:sp>
        <p:nvSpPr>
          <p:cNvPr id="3" name="Нижний колонтитул 2"/>
          <p:cNvSpPr>
            <a:spLocks noGrp="1"/>
          </p:cNvSpPr>
          <p:nvPr>
            <p:ph type="ftr" sz="quarter" idx="11"/>
          </p:nvPr>
        </p:nvSpPr>
        <p:spPr/>
        <p:txBody>
          <a:bodyPr/>
          <a:lstStyle/>
          <a:p>
            <a:r>
              <a:rPr lang="en-US" smtClean="0"/>
              <a:t>D. Berkaev. The Collector Ring at FAIR</a:t>
            </a:r>
            <a:endParaRPr lang="ru-RU"/>
          </a:p>
        </p:txBody>
      </p:sp>
      <p:sp>
        <p:nvSpPr>
          <p:cNvPr id="4" name="Номер слайда 3"/>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6056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17.11.2015</a:t>
            </a:r>
            <a:endParaRPr lang="ru-RU"/>
          </a:p>
        </p:txBody>
      </p:sp>
      <p:sp>
        <p:nvSpPr>
          <p:cNvPr id="6" name="Нижний колонтитул 5"/>
          <p:cNvSpPr>
            <a:spLocks noGrp="1"/>
          </p:cNvSpPr>
          <p:nvPr>
            <p:ph type="ftr" sz="quarter" idx="11"/>
          </p:nvPr>
        </p:nvSpPr>
        <p:spPr/>
        <p:txBody>
          <a:bodyPr/>
          <a:lstStyle/>
          <a:p>
            <a:r>
              <a:rPr lang="en-US" smtClean="0"/>
              <a:t>D. Berkaev. The Collector Ring at FAIR</a:t>
            </a:r>
            <a:endParaRPr lang="ru-RU"/>
          </a:p>
        </p:txBody>
      </p:sp>
      <p:sp>
        <p:nvSpPr>
          <p:cNvPr id="7" name="Номер слайда 6"/>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421998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17.11.2015</a:t>
            </a:r>
            <a:endParaRPr lang="ru-RU"/>
          </a:p>
        </p:txBody>
      </p:sp>
      <p:sp>
        <p:nvSpPr>
          <p:cNvPr id="6" name="Нижний колонтитул 5"/>
          <p:cNvSpPr>
            <a:spLocks noGrp="1"/>
          </p:cNvSpPr>
          <p:nvPr>
            <p:ph type="ftr" sz="quarter" idx="11"/>
          </p:nvPr>
        </p:nvSpPr>
        <p:spPr/>
        <p:txBody>
          <a:bodyPr/>
          <a:lstStyle/>
          <a:p>
            <a:r>
              <a:rPr lang="en-US" smtClean="0"/>
              <a:t>D. Berkaev. The Collector Ring at FAIR</a:t>
            </a:r>
            <a:endParaRPr lang="ru-RU"/>
          </a:p>
        </p:txBody>
      </p:sp>
      <p:sp>
        <p:nvSpPr>
          <p:cNvPr id="7" name="Номер слайда 6"/>
          <p:cNvSpPr>
            <a:spLocks noGrp="1"/>
          </p:cNvSpPr>
          <p:nvPr>
            <p:ph type="sldNum" sz="quarter" idx="12"/>
          </p:nvPr>
        </p:nvSpPr>
        <p:spPr/>
        <p:txBody>
          <a:bodyPr/>
          <a:lstStyle/>
          <a:p>
            <a:fld id="{80B3665A-5265-4733-8836-25A2010F2302}" type="slidenum">
              <a:rPr lang="ru-RU" smtClean="0"/>
              <a:t>‹#›</a:t>
            </a:fld>
            <a:endParaRPr lang="ru-RU"/>
          </a:p>
        </p:txBody>
      </p:sp>
    </p:spTree>
    <p:extLst>
      <p:ext uri="{BB962C8B-B14F-4D97-AF65-F5344CB8AC3E}">
        <p14:creationId xmlns:p14="http://schemas.microsoft.com/office/powerpoint/2010/main" val="41925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http://budker.ru/images/logo.gi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ru-RU" smtClean="0"/>
              <a:t>17.11.2015</a:t>
            </a:r>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 Berkaev. The Collector Ring at FAIR</a:t>
            </a:r>
            <a:endParaRPr lang="en-US" dirty="0" smtClean="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3665A-5265-4733-8836-25A2010F2302}" type="slidenum">
              <a:rPr lang="ru-RU" smtClean="0"/>
              <a:t>‹#›</a:t>
            </a:fld>
            <a:endParaRPr lang="ru-RU"/>
          </a:p>
        </p:txBody>
      </p:sp>
      <p:pic>
        <p:nvPicPr>
          <p:cNvPr id="8" name="Рисунок 7" descr="http://budker.ru/images/logo.gif"/>
          <p:cNvPicPr/>
          <p:nvPr userDrawn="1"/>
        </p:nvPicPr>
        <p:blipFill>
          <a:blip r:embed="rId13" r:link="rId14">
            <a:extLst>
              <a:ext uri="{28A0092B-C50C-407E-A947-70E740481C1C}">
                <a14:useLocalDpi xmlns:a14="http://schemas.microsoft.com/office/drawing/2010/main"/>
              </a:ext>
            </a:extLst>
          </a:blip>
          <a:srcRect/>
          <a:stretch>
            <a:fillRect/>
          </a:stretch>
        </p:blipFill>
        <p:spPr bwMode="auto">
          <a:xfrm>
            <a:off x="8028384" y="258699"/>
            <a:ext cx="677227" cy="803909"/>
          </a:xfrm>
          <a:prstGeom prst="rect">
            <a:avLst/>
          </a:prstGeom>
          <a:noFill/>
          <a:ln>
            <a:noFill/>
          </a:ln>
        </p:spPr>
      </p:pic>
    </p:spTree>
    <p:extLst>
      <p:ext uri="{BB962C8B-B14F-4D97-AF65-F5344CB8AC3E}">
        <p14:creationId xmlns:p14="http://schemas.microsoft.com/office/powerpoint/2010/main" val="71919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226567"/>
          </a:xfrm>
        </p:spPr>
        <p:txBody>
          <a:bodyPr>
            <a:normAutofit/>
          </a:bodyPr>
          <a:lstStyle/>
          <a:p>
            <a:r>
              <a:rPr lang="en-US" sz="4000" dirty="0" smtClean="0"/>
              <a:t>The Collector Ring at FAIR</a:t>
            </a:r>
            <a:endParaRPr lang="ru-RU" sz="4000" dirty="0"/>
          </a:p>
        </p:txBody>
      </p:sp>
      <p:sp>
        <p:nvSpPr>
          <p:cNvPr id="3" name="Подзаголовок 2"/>
          <p:cNvSpPr>
            <a:spLocks noGrp="1"/>
          </p:cNvSpPr>
          <p:nvPr>
            <p:ph type="subTitle" idx="1"/>
          </p:nvPr>
        </p:nvSpPr>
        <p:spPr>
          <a:xfrm>
            <a:off x="1403648" y="3212976"/>
            <a:ext cx="6400800" cy="1752600"/>
          </a:xfrm>
        </p:spPr>
        <p:txBody>
          <a:bodyPr>
            <a:normAutofit/>
          </a:bodyPr>
          <a:lstStyle/>
          <a:p>
            <a:r>
              <a:rPr lang="en-US" sz="2400" dirty="0" err="1" smtClean="0"/>
              <a:t>Dmitriy</a:t>
            </a:r>
            <a:r>
              <a:rPr lang="en-US" sz="2400" dirty="0" smtClean="0"/>
              <a:t> Berkaev</a:t>
            </a:r>
          </a:p>
          <a:p>
            <a:r>
              <a:rPr lang="en-US" sz="2400" dirty="0" smtClean="0"/>
              <a:t>IWAPT 2015, BINP, Novosibirsk</a:t>
            </a:r>
            <a:endParaRPr lang="ru-RU" sz="2400" dirty="0"/>
          </a:p>
        </p:txBody>
      </p:sp>
      <p:sp>
        <p:nvSpPr>
          <p:cNvPr id="4" name="Дата 3"/>
          <p:cNvSpPr>
            <a:spLocks noGrp="1"/>
          </p:cNvSpPr>
          <p:nvPr>
            <p:ph type="dt" sz="half" idx="10"/>
          </p:nvPr>
        </p:nvSpPr>
        <p:spPr/>
        <p:txBody>
          <a:bodyPr/>
          <a:lstStyle/>
          <a:p>
            <a:r>
              <a:rPr lang="ru-RU" smtClean="0"/>
              <a:t>17.11.2015</a:t>
            </a:r>
            <a:endParaRPr lang="ru-RU" dirty="0"/>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a:t>
            </a:fld>
            <a:endParaRPr lang="ru-RU" dirty="0"/>
          </a:p>
        </p:txBody>
      </p:sp>
    </p:spTree>
    <p:extLst>
      <p:ext uri="{BB962C8B-B14F-4D97-AF65-F5344CB8AC3E}">
        <p14:creationId xmlns:p14="http://schemas.microsoft.com/office/powerpoint/2010/main" val="1329899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CR magnets: Wide Quadrupole</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10</a:t>
            </a:fld>
            <a:endParaRPr lang="ru-RU"/>
          </a:p>
        </p:txBody>
      </p:sp>
      <p:sp>
        <p:nvSpPr>
          <p:cNvPr id="7" name="TextBox 6"/>
          <p:cNvSpPr txBox="1"/>
          <p:nvPr/>
        </p:nvSpPr>
        <p:spPr>
          <a:xfrm>
            <a:off x="323528" y="1088290"/>
            <a:ext cx="6408712" cy="3293209"/>
          </a:xfrm>
          <a:prstGeom prst="rect">
            <a:avLst/>
          </a:prstGeom>
          <a:noFill/>
        </p:spPr>
        <p:txBody>
          <a:bodyPr wrap="square" rtlCol="0">
            <a:spAutoFit/>
          </a:bodyPr>
          <a:lstStyle/>
          <a:p>
            <a:pPr marL="285750" lvl="1" indent="-285750">
              <a:buFont typeface="Arial" panose="020B0604020202020204" pitchFamily="34" charset="0"/>
              <a:buChar char="•"/>
            </a:pPr>
            <a:r>
              <a:rPr lang="en-US" sz="1600" dirty="0" smtClean="0"/>
              <a:t>WQ </a:t>
            </a:r>
            <a:r>
              <a:rPr lang="en-US" sz="1600" dirty="0"/>
              <a:t>type. 14 Quadrupole magnets in the arcs have an inscribed radius of 160 mm with an effective length of 1000 mm, </a:t>
            </a:r>
            <a:r>
              <a:rPr lang="en-US" sz="1600" dirty="0" err="1"/>
              <a:t>G</a:t>
            </a:r>
            <a:r>
              <a:rPr lang="en-US" sz="1600" baseline="-25000" dirty="0" err="1"/>
              <a:t>max</a:t>
            </a:r>
            <a:r>
              <a:rPr lang="en-US" sz="1600" dirty="0"/>
              <a:t> = 4.7 T/m</a:t>
            </a:r>
            <a:r>
              <a:rPr lang="en-US" sz="1600" dirty="0" smtClean="0"/>
              <a:t>; </a:t>
            </a:r>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600" dirty="0" smtClean="0"/>
              <a:t>SWQ </a:t>
            </a:r>
            <a:r>
              <a:rPr lang="en-US" sz="1600" dirty="0"/>
              <a:t>type (Short Wide Quads). The rest 12 arc Quadrupole magnets have the same inscribed radius of 160 mm, but effective length is reduced to 700 mm, </a:t>
            </a:r>
            <a:r>
              <a:rPr lang="en-US" sz="1600" dirty="0" err="1"/>
              <a:t>G</a:t>
            </a:r>
            <a:r>
              <a:rPr lang="en-US" sz="1600" baseline="-25000" dirty="0" err="1"/>
              <a:t>max</a:t>
            </a:r>
            <a:r>
              <a:rPr lang="en-US" sz="1600" dirty="0"/>
              <a:t> = 4.7 T/m. It can be done due to a smaller integral of quadrupole field required and the remained drift space can be used for other CR items (see 4) </a:t>
            </a:r>
            <a:r>
              <a:rPr lang="en-US" sz="1600" dirty="0" smtClean="0"/>
              <a:t>;</a:t>
            </a:r>
          </a:p>
          <a:p>
            <a:pPr marL="285750" lvl="1" indent="-285750">
              <a:buFont typeface="Arial" panose="020B0604020202020204" pitchFamily="34" charset="0"/>
              <a:buChar char="•"/>
            </a:pPr>
            <a:endParaRPr lang="en-US" sz="1600" dirty="0" smtClean="0"/>
          </a:p>
          <a:p>
            <a:pPr marL="285750" lvl="1" indent="-285750">
              <a:buFont typeface="Arial" panose="020B0604020202020204" pitchFamily="34" charset="0"/>
              <a:buChar char="•"/>
            </a:pPr>
            <a:r>
              <a:rPr lang="en-US" sz="1600" dirty="0" smtClean="0"/>
              <a:t>EWQ </a:t>
            </a:r>
            <a:r>
              <a:rPr lang="en-US" sz="1600" dirty="0"/>
              <a:t>type (Extra Wide Quads). 3 Quadrupole magnets right after the injection point should have additional aperture to avoid injected beam losses. An inscribed radius of 185 mm at an effective length of 1000 mm, </a:t>
            </a:r>
            <a:r>
              <a:rPr lang="en-US" sz="1600" dirty="0" err="1"/>
              <a:t>G</a:t>
            </a:r>
            <a:r>
              <a:rPr lang="en-US" sz="1600" baseline="-25000" dirty="0" err="1"/>
              <a:t>max</a:t>
            </a:r>
            <a:r>
              <a:rPr lang="en-US" sz="1600" dirty="0"/>
              <a:t> = 3.5 T/m.</a:t>
            </a:r>
            <a:endParaRPr lang="ru-RU" sz="1600" dirty="0"/>
          </a:p>
        </p:txBody>
      </p:sp>
      <p:sp>
        <p:nvSpPr>
          <p:cNvPr id="8" name="TextBox 7"/>
          <p:cNvSpPr txBox="1"/>
          <p:nvPr/>
        </p:nvSpPr>
        <p:spPr>
          <a:xfrm>
            <a:off x="314153" y="4656488"/>
            <a:ext cx="6515744" cy="923330"/>
          </a:xfrm>
          <a:prstGeom prst="rect">
            <a:avLst/>
          </a:prstGeom>
          <a:noFill/>
        </p:spPr>
        <p:txBody>
          <a:bodyPr wrap="square" rtlCol="0">
            <a:spAutoFit/>
          </a:bodyPr>
          <a:lstStyle/>
          <a:p>
            <a:r>
              <a:rPr lang="en-US" dirty="0" smtClean="0"/>
              <a:t>All these types of wide Quadrupole Magnets have the </a:t>
            </a:r>
            <a:r>
              <a:rPr lang="en-US" b="1" dirty="0" smtClean="0"/>
              <a:t>same production technology</a:t>
            </a:r>
            <a:r>
              <a:rPr lang="en-US" dirty="0" smtClean="0"/>
              <a:t>, very similar electric properties and properties of their PS.</a:t>
            </a:r>
          </a:p>
        </p:txBody>
      </p:sp>
      <p:pic>
        <p:nvPicPr>
          <p:cNvPr id="9" name="Рисунок 8"/>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034566" y="1188110"/>
            <a:ext cx="1872206" cy="1728192"/>
          </a:xfrm>
          <a:prstGeom prst="rect">
            <a:avLst/>
          </a:prstGeom>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034566" y="2916302"/>
            <a:ext cx="1872206" cy="1747394"/>
          </a:xfrm>
          <a:prstGeom prst="rect">
            <a:avLst/>
          </a:prstGeom>
        </p:spPr>
      </p:pic>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34566" y="4518992"/>
            <a:ext cx="1872206" cy="1755195"/>
          </a:xfrm>
          <a:prstGeom prst="rect">
            <a:avLst/>
          </a:prstGeom>
        </p:spPr>
      </p:pic>
    </p:spTree>
    <p:extLst>
      <p:ext uri="{BB962C8B-B14F-4D97-AF65-F5344CB8AC3E}">
        <p14:creationId xmlns:p14="http://schemas.microsoft.com/office/powerpoint/2010/main" val="376819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CR magnets: </a:t>
            </a:r>
            <a:r>
              <a:rPr lang="en-US" dirty="0" smtClean="0"/>
              <a:t/>
            </a:r>
            <a:br>
              <a:rPr lang="en-US" dirty="0" smtClean="0"/>
            </a:br>
            <a:r>
              <a:rPr lang="en-US" dirty="0" smtClean="0"/>
              <a:t>Narrow Quads &amp; Sextupoles</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11</a:t>
            </a:fld>
            <a:endParaRPr lang="ru-RU"/>
          </a:p>
        </p:txBody>
      </p:sp>
      <p:sp>
        <p:nvSpPr>
          <p:cNvPr id="7" name="TextBox 6"/>
          <p:cNvSpPr txBox="1"/>
          <p:nvPr/>
        </p:nvSpPr>
        <p:spPr>
          <a:xfrm>
            <a:off x="107504" y="1268760"/>
            <a:ext cx="5472608" cy="1323439"/>
          </a:xfrm>
          <a:prstGeom prst="rect">
            <a:avLst/>
          </a:prstGeom>
          <a:noFill/>
        </p:spPr>
        <p:txBody>
          <a:bodyPr wrap="square" rtlCol="0">
            <a:spAutoFit/>
          </a:bodyPr>
          <a:lstStyle/>
          <a:p>
            <a:r>
              <a:rPr lang="en-US" sz="1600" dirty="0" smtClean="0"/>
              <a:t>Increased </a:t>
            </a:r>
            <a:r>
              <a:rPr lang="en-US" sz="1600" dirty="0"/>
              <a:t>number of CR Narrow Quadrupole Magnets </a:t>
            </a:r>
            <a:r>
              <a:rPr lang="en-US" sz="1600" dirty="0" smtClean="0"/>
              <a:t/>
            </a:r>
            <a:br>
              <a:rPr lang="en-US" sz="1600" dirty="0" smtClean="0"/>
            </a:br>
            <a:r>
              <a:rPr lang="en-US" sz="1600" dirty="0" smtClean="0"/>
              <a:t>(</a:t>
            </a:r>
            <a:r>
              <a:rPr lang="en-US" sz="1600" dirty="0"/>
              <a:t>11 instead of 4 in TDR) replaces weak but </a:t>
            </a:r>
            <a:r>
              <a:rPr lang="en-US" sz="1600" dirty="0" smtClean="0"/>
              <a:t>Wide </a:t>
            </a:r>
            <a:br>
              <a:rPr lang="en-US" sz="1600" dirty="0" smtClean="0"/>
            </a:br>
            <a:r>
              <a:rPr lang="en-US" sz="1600" dirty="0" smtClean="0"/>
              <a:t>(</a:t>
            </a:r>
            <a:r>
              <a:rPr lang="en-US" sz="1600" dirty="0"/>
              <a:t>and more expensive) Quadrupole Magnets at all the places of CR where it is possible while maintaining all required CR parameters</a:t>
            </a:r>
            <a:r>
              <a:rPr lang="en-US" sz="1600" dirty="0" smtClean="0"/>
              <a:t>.</a:t>
            </a:r>
            <a:endParaRPr lang="ru-RU" sz="1600" dirty="0"/>
          </a:p>
        </p:txBody>
      </p:sp>
      <p:pic>
        <p:nvPicPr>
          <p:cNvPr id="8" name="Рисунок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53200" y="1242430"/>
            <a:ext cx="2133600" cy="2008096"/>
          </a:xfrm>
          <a:prstGeom prst="rect">
            <a:avLst/>
          </a:prstGeom>
        </p:spPr>
      </p:pic>
      <p:sp>
        <p:nvSpPr>
          <p:cNvPr id="9" name="TextBox 8"/>
          <p:cNvSpPr txBox="1"/>
          <p:nvPr/>
        </p:nvSpPr>
        <p:spPr>
          <a:xfrm>
            <a:off x="107504" y="2816059"/>
            <a:ext cx="5978605" cy="3293209"/>
          </a:xfrm>
          <a:prstGeom prst="rect">
            <a:avLst/>
          </a:prstGeom>
          <a:noFill/>
        </p:spPr>
        <p:txBody>
          <a:bodyPr wrap="square" rtlCol="0">
            <a:spAutoFit/>
          </a:bodyPr>
          <a:lstStyle/>
          <a:p>
            <a:r>
              <a:rPr lang="en-US" sz="1600" dirty="0"/>
              <a:t>The main advantages of the reviewed CR Sextupole magnets</a:t>
            </a:r>
            <a:r>
              <a:rPr lang="en-US" sz="1600" dirty="0" smtClean="0"/>
              <a:t>:</a:t>
            </a:r>
          </a:p>
          <a:p>
            <a:endParaRPr lang="ru-RU" sz="1600" dirty="0"/>
          </a:p>
          <a:p>
            <a:pPr marL="342900" lvl="0" indent="-342900">
              <a:buFont typeface="+mj-lt"/>
              <a:buAutoNum type="arabicPeriod"/>
            </a:pPr>
            <a:r>
              <a:rPr lang="en-US" sz="1600" dirty="0"/>
              <a:t>Vertical corrector is moved from this magnet. As a consequence the aperture of the Sextupole Magnet (inscribed radius) is reduced down to </a:t>
            </a:r>
            <a:r>
              <a:rPr lang="en-US" sz="1600" dirty="0" smtClean="0"/>
              <a:t>201 </a:t>
            </a:r>
            <a:r>
              <a:rPr lang="en-US" sz="1600" dirty="0"/>
              <a:t>mm (210 in TDR). Thus, the PS requirements are reduced too: </a:t>
            </a:r>
            <a:r>
              <a:rPr lang="en-US" sz="1600" dirty="0" smtClean="0"/>
              <a:t>500A</a:t>
            </a:r>
            <a:r>
              <a:rPr lang="en-US" sz="1600" dirty="0"/>
              <a:t>, </a:t>
            </a:r>
            <a:r>
              <a:rPr lang="en-US" sz="1600" dirty="0" smtClean="0"/>
              <a:t> 17.3 V  (</a:t>
            </a:r>
            <a:r>
              <a:rPr lang="en-US" sz="1600" dirty="0"/>
              <a:t>580 A </a:t>
            </a:r>
            <a:r>
              <a:rPr lang="en-US" sz="1600" dirty="0" smtClean="0"/>
              <a:t> and  34.2 V  </a:t>
            </a:r>
            <a:r>
              <a:rPr lang="en-US" sz="1600" dirty="0"/>
              <a:t>in TDR</a:t>
            </a:r>
            <a:r>
              <a:rPr lang="en-US" sz="1600" dirty="0" smtClean="0"/>
              <a:t>).</a:t>
            </a:r>
          </a:p>
          <a:p>
            <a:pPr marL="342900" lvl="0" indent="-342900">
              <a:buFont typeface="+mj-lt"/>
              <a:buAutoNum type="arabicPeriod"/>
            </a:pPr>
            <a:endParaRPr lang="en-US" sz="1600" dirty="0" smtClean="0"/>
          </a:p>
          <a:p>
            <a:pPr marL="342900" lvl="0" indent="-342900">
              <a:buFont typeface="+mj-lt"/>
              <a:buAutoNum type="arabicPeriod"/>
            </a:pPr>
            <a:r>
              <a:rPr lang="en-US" sz="1600" dirty="0" smtClean="0"/>
              <a:t>Accurate </a:t>
            </a:r>
            <a:r>
              <a:rPr lang="en-US" sz="1600" dirty="0"/>
              <a:t>magnetic and mechanical calculations have shown the necessity of the “return” yoke thickness increasing. Otherwise this magnet will not have enough mechanical strength (hardness). Nevertheless, total weight of the magnet is also reduced down to 1.2 t (1.4 in TDR).</a:t>
            </a:r>
            <a:endParaRPr lang="ru-RU" sz="1600" dirty="0"/>
          </a:p>
        </p:txBody>
      </p: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53199" y="4005064"/>
            <a:ext cx="1697331" cy="1584176"/>
          </a:xfrm>
          <a:prstGeom prst="rect">
            <a:avLst/>
          </a:prstGeom>
        </p:spPr>
      </p:pic>
    </p:spTree>
    <p:extLst>
      <p:ext uri="{BB962C8B-B14F-4D97-AF65-F5344CB8AC3E}">
        <p14:creationId xmlns:p14="http://schemas.microsoft.com/office/powerpoint/2010/main" val="3388163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Power Converters</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12</a:t>
            </a:fld>
            <a:endParaRPr lang="ru-RU"/>
          </a:p>
        </p:txBody>
      </p:sp>
      <p:pic>
        <p:nvPicPr>
          <p:cNvPr id="7" name="Рисунок 6"/>
          <p:cNvPicPr/>
          <p:nvPr/>
        </p:nvPicPr>
        <p:blipFill>
          <a:blip r:embed="rId2" cstate="print"/>
          <a:srcRect/>
          <a:stretch>
            <a:fillRect/>
          </a:stretch>
        </p:blipFill>
        <p:spPr bwMode="auto">
          <a:xfrm>
            <a:off x="444083" y="2204864"/>
            <a:ext cx="3816424" cy="3329880"/>
          </a:xfrm>
          <a:prstGeom prst="rect">
            <a:avLst/>
          </a:prstGeom>
          <a:noFill/>
          <a:ln w="9525">
            <a:noFill/>
            <a:miter lim="800000"/>
            <a:headEnd/>
            <a:tailEnd/>
          </a:ln>
        </p:spPr>
      </p:pic>
      <p:sp>
        <p:nvSpPr>
          <p:cNvPr id="8" name="TextBox 7"/>
          <p:cNvSpPr txBox="1"/>
          <p:nvPr/>
        </p:nvSpPr>
        <p:spPr>
          <a:xfrm>
            <a:off x="683568" y="1196752"/>
            <a:ext cx="1668727" cy="923330"/>
          </a:xfrm>
          <a:prstGeom prst="rect">
            <a:avLst/>
          </a:prstGeom>
          <a:noFill/>
        </p:spPr>
        <p:txBody>
          <a:bodyPr wrap="none" rtlCol="0">
            <a:spAutoFit/>
          </a:bodyPr>
          <a:lstStyle/>
          <a:p>
            <a:r>
              <a:rPr lang="en-US" dirty="0" smtClean="0"/>
              <a:t>Dipoles</a:t>
            </a:r>
          </a:p>
          <a:p>
            <a:r>
              <a:rPr lang="en-US" dirty="0" smtClean="0"/>
              <a:t>Current: 1400 A</a:t>
            </a:r>
          </a:p>
          <a:p>
            <a:r>
              <a:rPr lang="en-US" dirty="0" err="1" smtClean="0"/>
              <a:t>Voltade</a:t>
            </a:r>
            <a:r>
              <a:rPr lang="en-US" dirty="0" smtClean="0"/>
              <a:t>: 300 V</a:t>
            </a:r>
            <a:endParaRPr lang="ru-RU" dirty="0"/>
          </a:p>
        </p:txBody>
      </p:sp>
      <p:sp>
        <p:nvSpPr>
          <p:cNvPr id="9" name="TextBox 8"/>
          <p:cNvSpPr txBox="1"/>
          <p:nvPr/>
        </p:nvSpPr>
        <p:spPr>
          <a:xfrm>
            <a:off x="5076056" y="1281534"/>
            <a:ext cx="2360262" cy="923330"/>
          </a:xfrm>
          <a:prstGeom prst="rect">
            <a:avLst/>
          </a:prstGeom>
          <a:noFill/>
        </p:spPr>
        <p:txBody>
          <a:bodyPr wrap="none" rtlCol="0">
            <a:spAutoFit/>
          </a:bodyPr>
          <a:lstStyle/>
          <a:p>
            <a:r>
              <a:rPr lang="en-US" dirty="0" smtClean="0"/>
              <a:t>Quads (three types)</a:t>
            </a:r>
          </a:p>
          <a:p>
            <a:r>
              <a:rPr lang="en-US" dirty="0" smtClean="0"/>
              <a:t>Current: 1500 A</a:t>
            </a:r>
          </a:p>
          <a:p>
            <a:r>
              <a:rPr lang="en-US" dirty="0" err="1" smtClean="0"/>
              <a:t>Voltade</a:t>
            </a:r>
            <a:r>
              <a:rPr lang="en-US" dirty="0" smtClean="0"/>
              <a:t>: 200, 100, 50 V</a:t>
            </a:r>
            <a:endParaRPr lang="ru-RU" dirty="0"/>
          </a:p>
        </p:txBody>
      </p:sp>
      <p:pic>
        <p:nvPicPr>
          <p:cNvPr id="10" name="Рисунок 9"/>
          <p:cNvPicPr/>
          <p:nvPr/>
        </p:nvPicPr>
        <p:blipFill>
          <a:blip r:embed="rId3" cstate="print"/>
          <a:srcRect/>
          <a:stretch>
            <a:fillRect/>
          </a:stretch>
        </p:blipFill>
        <p:spPr bwMode="auto">
          <a:xfrm>
            <a:off x="4572000" y="2255606"/>
            <a:ext cx="3546594" cy="3228395"/>
          </a:xfrm>
          <a:prstGeom prst="rect">
            <a:avLst/>
          </a:prstGeom>
          <a:noFill/>
          <a:ln w="9525">
            <a:noFill/>
            <a:miter lim="800000"/>
            <a:headEnd/>
            <a:tailEnd/>
          </a:ln>
        </p:spPr>
      </p:pic>
      <p:sp>
        <p:nvSpPr>
          <p:cNvPr id="11" name="TextBox 10"/>
          <p:cNvSpPr txBox="1"/>
          <p:nvPr/>
        </p:nvSpPr>
        <p:spPr>
          <a:xfrm>
            <a:off x="473826" y="5536877"/>
            <a:ext cx="3033266" cy="646331"/>
          </a:xfrm>
          <a:prstGeom prst="rect">
            <a:avLst/>
          </a:prstGeom>
          <a:noFill/>
        </p:spPr>
        <p:txBody>
          <a:bodyPr wrap="none" rtlCol="0">
            <a:spAutoFit/>
          </a:bodyPr>
          <a:lstStyle/>
          <a:p>
            <a:r>
              <a:rPr lang="en-US" dirty="0" smtClean="0"/>
              <a:t>Sextupoles</a:t>
            </a:r>
          </a:p>
          <a:p>
            <a:r>
              <a:rPr lang="en-US" dirty="0" smtClean="0"/>
              <a:t>Current: 500 A, </a:t>
            </a:r>
            <a:r>
              <a:rPr lang="en-US" dirty="0" err="1" smtClean="0"/>
              <a:t>Voltade</a:t>
            </a:r>
            <a:r>
              <a:rPr lang="en-US" dirty="0" smtClean="0"/>
              <a:t>: 100 V</a:t>
            </a:r>
            <a:endParaRPr lang="ru-RU" dirty="0"/>
          </a:p>
        </p:txBody>
      </p:sp>
      <p:sp>
        <p:nvSpPr>
          <p:cNvPr id="12" name="TextBox 11"/>
          <p:cNvSpPr txBox="1"/>
          <p:nvPr/>
        </p:nvSpPr>
        <p:spPr>
          <a:xfrm>
            <a:off x="4767622" y="5536877"/>
            <a:ext cx="3500767" cy="646331"/>
          </a:xfrm>
          <a:prstGeom prst="rect">
            <a:avLst/>
          </a:prstGeom>
          <a:noFill/>
        </p:spPr>
        <p:txBody>
          <a:bodyPr wrap="none" rtlCol="0">
            <a:spAutoFit/>
          </a:bodyPr>
          <a:lstStyle/>
          <a:p>
            <a:r>
              <a:rPr lang="en-US" dirty="0" err="1" smtClean="0"/>
              <a:t>Steerers</a:t>
            </a:r>
            <a:r>
              <a:rPr lang="en-US" dirty="0" smtClean="0"/>
              <a:t> (three types)</a:t>
            </a:r>
          </a:p>
          <a:p>
            <a:r>
              <a:rPr lang="en-US" dirty="0" smtClean="0"/>
              <a:t>Current: 20 A (max), </a:t>
            </a:r>
            <a:r>
              <a:rPr lang="en-US" dirty="0" err="1" smtClean="0"/>
              <a:t>Voltade</a:t>
            </a:r>
            <a:r>
              <a:rPr lang="en-US" dirty="0" smtClean="0"/>
              <a:t>: 100 V</a:t>
            </a:r>
            <a:endParaRPr lang="ru-RU" dirty="0"/>
          </a:p>
        </p:txBody>
      </p:sp>
    </p:spTree>
    <p:extLst>
      <p:ext uri="{BB962C8B-B14F-4D97-AF65-F5344CB8AC3E}">
        <p14:creationId xmlns:p14="http://schemas.microsoft.com/office/powerpoint/2010/main" val="328667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535"/>
            <a:ext cx="8229600" cy="850106"/>
          </a:xfrm>
        </p:spPr>
        <p:txBody>
          <a:bodyPr/>
          <a:lstStyle/>
          <a:p>
            <a:r>
              <a:rPr lang="en-US" dirty="0" smtClean="0"/>
              <a:t>CR Vacuum</a:t>
            </a:r>
            <a:r>
              <a:rPr lang="en-US" baseline="30000" dirty="0" smtClean="0"/>
              <a:t>+</a:t>
            </a:r>
            <a:endParaRPr lang="ru-RU" baseline="30000"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13</a:t>
            </a:fld>
            <a:endParaRPr lang="ru-RU"/>
          </a:p>
        </p:txBody>
      </p:sp>
      <p:sp>
        <p:nvSpPr>
          <p:cNvPr id="7" name="TextBox 6"/>
          <p:cNvSpPr txBox="1"/>
          <p:nvPr/>
        </p:nvSpPr>
        <p:spPr>
          <a:xfrm>
            <a:off x="251520" y="6083300"/>
            <a:ext cx="4153188" cy="369332"/>
          </a:xfrm>
          <a:prstGeom prst="rect">
            <a:avLst/>
          </a:prstGeom>
          <a:noFill/>
        </p:spPr>
        <p:txBody>
          <a:bodyPr wrap="none" rtlCol="0">
            <a:spAutoFit/>
          </a:bodyPr>
          <a:lstStyle/>
          <a:p>
            <a:r>
              <a:rPr lang="ru-RU" baseline="30000" dirty="0" smtClean="0"/>
              <a:t>+</a:t>
            </a:r>
            <a:r>
              <a:rPr lang="en-US" dirty="0" smtClean="0"/>
              <a:t>Dr. A. </a:t>
            </a:r>
            <a:r>
              <a:rPr lang="en-US" dirty="0" err="1" smtClean="0"/>
              <a:t>Krasnov</a:t>
            </a:r>
            <a:r>
              <a:rPr lang="en-US" dirty="0" smtClean="0"/>
              <a:t>, Dr. V. </a:t>
            </a:r>
            <a:r>
              <a:rPr lang="en-US" dirty="0" err="1" smtClean="0"/>
              <a:t>Anashin</a:t>
            </a:r>
            <a:r>
              <a:rPr lang="en-US" dirty="0" smtClean="0"/>
              <a:t>, A. Semenov</a:t>
            </a:r>
            <a:endParaRPr lang="ru-RU" dirty="0"/>
          </a:p>
        </p:txBody>
      </p:sp>
      <p:sp>
        <p:nvSpPr>
          <p:cNvPr id="9" name="Rectangle 5"/>
          <p:cNvSpPr>
            <a:spLocks noChangeArrowheads="1"/>
          </p:cNvSpPr>
          <p:nvPr/>
        </p:nvSpPr>
        <p:spPr bwMode="auto">
          <a:xfrm>
            <a:off x="316707" y="2501900"/>
            <a:ext cx="3816350" cy="400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just" eaLnBrk="1" hangingPunct="1">
              <a:spcBef>
                <a:spcPct val="0"/>
              </a:spcBef>
              <a:buFontTx/>
              <a:buNone/>
            </a:pPr>
            <a:r>
              <a:rPr lang="en-US" altLang="ja-JP" sz="2000" i="1">
                <a:solidFill>
                  <a:srgbClr val="C00000"/>
                </a:solidFill>
              </a:rPr>
              <a:t>All chambers potentially bake-able</a:t>
            </a:r>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a:ext>
            </a:extLst>
          </a:blip>
          <a:srcRect b="7350"/>
          <a:stretch/>
        </p:blipFill>
        <p:spPr bwMode="auto">
          <a:xfrm>
            <a:off x="305573" y="923988"/>
            <a:ext cx="7931323" cy="492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Прямая со стрелкой 12"/>
          <p:cNvCxnSpPr/>
          <p:nvPr/>
        </p:nvCxnSpPr>
        <p:spPr>
          <a:xfrm flipH="1">
            <a:off x="4209257" y="1080294"/>
            <a:ext cx="1060695" cy="3627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7738269" y="3852863"/>
            <a:ext cx="576263" cy="6540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5790407" y="1484313"/>
            <a:ext cx="647700" cy="66516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6534944" y="1927225"/>
            <a:ext cx="522288" cy="6921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7174707" y="2701925"/>
            <a:ext cx="749300" cy="7604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7924007" y="4972050"/>
            <a:ext cx="439737" cy="50958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5252244" y="1299647"/>
            <a:ext cx="807489" cy="5323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22"/>
          <p:cNvSpPr txBox="1">
            <a:spLocks noChangeArrowheads="1"/>
          </p:cNvSpPr>
          <p:nvPr/>
        </p:nvSpPr>
        <p:spPr bwMode="auto">
          <a:xfrm>
            <a:off x="5208437" y="878395"/>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ru-RU" altLang="ru-RU" sz="1800" dirty="0">
                <a:solidFill>
                  <a:schemeClr val="accent1"/>
                </a:solidFill>
                <a:latin typeface="Arial" panose="020B0604020202020204" pitchFamily="34" charset="0"/>
              </a:rPr>
              <a:t>1</a:t>
            </a:r>
          </a:p>
        </p:txBody>
      </p:sp>
      <p:sp>
        <p:nvSpPr>
          <p:cNvPr id="21" name="TextBox 31"/>
          <p:cNvSpPr txBox="1">
            <a:spLocks noChangeArrowheads="1"/>
          </p:cNvSpPr>
          <p:nvPr/>
        </p:nvSpPr>
        <p:spPr bwMode="auto">
          <a:xfrm>
            <a:off x="6019800" y="994966"/>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ru-RU" altLang="ru-RU" sz="1800" dirty="0">
                <a:solidFill>
                  <a:schemeClr val="accent1"/>
                </a:solidFill>
                <a:latin typeface="Arial" panose="020B0604020202020204" pitchFamily="34" charset="0"/>
              </a:rPr>
              <a:t>2</a:t>
            </a:r>
          </a:p>
        </p:txBody>
      </p:sp>
      <p:sp>
        <p:nvSpPr>
          <p:cNvPr id="22" name="Прямоугольник 21"/>
          <p:cNvSpPr>
            <a:spLocks noChangeArrowheads="1"/>
          </p:cNvSpPr>
          <p:nvPr/>
        </p:nvSpPr>
        <p:spPr bwMode="auto">
          <a:xfrm>
            <a:off x="6395244" y="12588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ru-RU" altLang="ru-RU" sz="1800">
                <a:solidFill>
                  <a:schemeClr val="accent1"/>
                </a:solidFill>
                <a:latin typeface="Arial" panose="020B0604020202020204" pitchFamily="34" charset="0"/>
              </a:rPr>
              <a:t>3</a:t>
            </a:r>
          </a:p>
        </p:txBody>
      </p:sp>
      <p:sp>
        <p:nvSpPr>
          <p:cNvPr id="23" name="Прямоугольник 22"/>
          <p:cNvSpPr>
            <a:spLocks noChangeArrowheads="1"/>
          </p:cNvSpPr>
          <p:nvPr/>
        </p:nvSpPr>
        <p:spPr bwMode="auto">
          <a:xfrm>
            <a:off x="6988969" y="165258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ru-RU" altLang="ru-RU" sz="1800">
                <a:solidFill>
                  <a:schemeClr val="accent1"/>
                </a:solidFill>
                <a:latin typeface="Arial" panose="020B0604020202020204" pitchFamily="34" charset="0"/>
              </a:rPr>
              <a:t>4</a:t>
            </a:r>
          </a:p>
        </p:txBody>
      </p:sp>
      <p:sp>
        <p:nvSpPr>
          <p:cNvPr id="24" name="Прямоугольник 23"/>
          <p:cNvSpPr>
            <a:spLocks noChangeArrowheads="1"/>
          </p:cNvSpPr>
          <p:nvPr/>
        </p:nvSpPr>
        <p:spPr bwMode="auto">
          <a:xfrm>
            <a:off x="7854157" y="2424113"/>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ru-RU" sz="1800">
                <a:solidFill>
                  <a:schemeClr val="accent1"/>
                </a:solidFill>
                <a:latin typeface="Arial" panose="020B0604020202020204" pitchFamily="34" charset="0"/>
              </a:rPr>
              <a:t>5</a:t>
            </a:r>
            <a:endParaRPr lang="ru-RU" altLang="ru-RU" sz="1800">
              <a:solidFill>
                <a:schemeClr val="accent1"/>
              </a:solidFill>
              <a:latin typeface="Arial" panose="020B0604020202020204" pitchFamily="34" charset="0"/>
            </a:endParaRPr>
          </a:p>
        </p:txBody>
      </p:sp>
      <p:sp>
        <p:nvSpPr>
          <p:cNvPr id="25" name="Прямоугольник 24"/>
          <p:cNvSpPr>
            <a:spLocks noChangeArrowheads="1"/>
          </p:cNvSpPr>
          <p:nvPr/>
        </p:nvSpPr>
        <p:spPr bwMode="auto">
          <a:xfrm>
            <a:off x="8263732" y="3609975"/>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ru-RU" sz="1800">
                <a:solidFill>
                  <a:schemeClr val="accent1"/>
                </a:solidFill>
                <a:latin typeface="Arial" panose="020B0604020202020204" pitchFamily="34" charset="0"/>
              </a:rPr>
              <a:t>6</a:t>
            </a:r>
            <a:endParaRPr lang="ru-RU" altLang="ru-RU" sz="1800">
              <a:solidFill>
                <a:schemeClr val="accent1"/>
              </a:solidFill>
              <a:latin typeface="Arial" panose="020B0604020202020204" pitchFamily="34" charset="0"/>
            </a:endParaRPr>
          </a:p>
        </p:txBody>
      </p:sp>
      <p:sp>
        <p:nvSpPr>
          <p:cNvPr id="26" name="Прямоугольник 25"/>
          <p:cNvSpPr>
            <a:spLocks noChangeArrowheads="1"/>
          </p:cNvSpPr>
          <p:nvPr/>
        </p:nvSpPr>
        <p:spPr bwMode="auto">
          <a:xfrm>
            <a:off x="8325644" y="47069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spcBef>
                <a:spcPct val="0"/>
              </a:spcBef>
              <a:buFontTx/>
              <a:buNone/>
            </a:pPr>
            <a:r>
              <a:rPr lang="en-US" altLang="ru-RU" sz="1800">
                <a:solidFill>
                  <a:schemeClr val="accent1"/>
                </a:solidFill>
                <a:latin typeface="Arial" panose="020B0604020202020204" pitchFamily="34" charset="0"/>
              </a:rPr>
              <a:t>7</a:t>
            </a:r>
            <a:endParaRPr lang="ru-RU" altLang="ru-RU" sz="1800">
              <a:solidFill>
                <a:schemeClr val="accent1"/>
              </a:solidFill>
              <a:latin typeface="Arial" panose="020B0604020202020204" pitchFamily="34" charset="0"/>
            </a:endParaRPr>
          </a:p>
        </p:txBody>
      </p:sp>
      <p:sp>
        <p:nvSpPr>
          <p:cNvPr id="27" name="Подзаголовок 2"/>
          <p:cNvSpPr txBox="1">
            <a:spLocks/>
          </p:cNvSpPr>
          <p:nvPr/>
        </p:nvSpPr>
        <p:spPr bwMode="auto">
          <a:xfrm>
            <a:off x="6073471" y="1140619"/>
            <a:ext cx="35290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buFont typeface="Arial" panose="020B0604020202020204" pitchFamily="34" charset="0"/>
              <a:buNone/>
            </a:pPr>
            <a:r>
              <a:rPr lang="en-US" altLang="ru-RU" sz="1800" b="1" dirty="0">
                <a:solidFill>
                  <a:srgbClr val="00B0F0"/>
                </a:solidFill>
              </a:rPr>
              <a:t>1000 L/s pump ports</a:t>
            </a:r>
          </a:p>
          <a:p>
            <a:pPr algn="ctr" eaLnBrk="1" hangingPunct="1">
              <a:buFont typeface="Arial" panose="020B0604020202020204" pitchFamily="34" charset="0"/>
              <a:buNone/>
            </a:pPr>
            <a:r>
              <a:rPr lang="en-US" altLang="ru-RU" sz="1800" b="1" dirty="0">
                <a:solidFill>
                  <a:srgbClr val="00B0F0"/>
                </a:solidFill>
              </a:rPr>
              <a:t>13x2 per arc</a:t>
            </a:r>
            <a:endParaRPr lang="ru-RU" altLang="ru-RU" sz="1800" dirty="0">
              <a:solidFill>
                <a:srgbClr val="00B0F0"/>
              </a:solidFill>
            </a:endParaRPr>
          </a:p>
        </p:txBody>
      </p:sp>
      <p:sp>
        <p:nvSpPr>
          <p:cNvPr id="28" name="Подзаголовок 2"/>
          <p:cNvSpPr txBox="1">
            <a:spLocks/>
          </p:cNvSpPr>
          <p:nvPr/>
        </p:nvSpPr>
        <p:spPr bwMode="auto">
          <a:xfrm>
            <a:off x="611561" y="2995121"/>
            <a:ext cx="3888432" cy="141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buFont typeface="Arial" panose="020B0604020202020204" pitchFamily="34" charset="0"/>
              <a:buNone/>
            </a:pPr>
            <a:r>
              <a:rPr lang="en-US" altLang="ru-RU" sz="1600" b="1" dirty="0">
                <a:solidFill>
                  <a:srgbClr val="00B0F0"/>
                </a:solidFill>
              </a:rPr>
              <a:t>About 100p DN500 flange connections,</a:t>
            </a:r>
          </a:p>
          <a:p>
            <a:pPr algn="ctr" eaLnBrk="1" hangingPunct="1">
              <a:buFont typeface="Arial" panose="020B0604020202020204" pitchFamily="34" charset="0"/>
              <a:buNone/>
            </a:pPr>
            <a:r>
              <a:rPr lang="en-US" altLang="ru-RU" sz="1600" b="1" dirty="0">
                <a:solidFill>
                  <a:srgbClr val="00B0F0"/>
                </a:solidFill>
              </a:rPr>
              <a:t>200 flanges in arcs</a:t>
            </a:r>
          </a:p>
          <a:p>
            <a:pPr algn="ctr" eaLnBrk="1" hangingPunct="1">
              <a:buFont typeface="Arial" panose="020B0604020202020204" pitchFamily="34" charset="0"/>
              <a:buNone/>
            </a:pPr>
            <a:r>
              <a:rPr lang="en-US" altLang="ru-RU" sz="1600" b="1" dirty="0">
                <a:solidFill>
                  <a:srgbClr val="C00000"/>
                </a:solidFill>
              </a:rPr>
              <a:t>300m sealing length !</a:t>
            </a:r>
            <a:endParaRPr lang="ru-RU" altLang="ru-RU" sz="1600" dirty="0">
              <a:solidFill>
                <a:srgbClr val="C00000"/>
              </a:solidFill>
            </a:endParaRPr>
          </a:p>
        </p:txBody>
      </p:sp>
      <p:sp>
        <p:nvSpPr>
          <p:cNvPr id="31" name="Прямоугольник 30"/>
          <p:cNvSpPr/>
          <p:nvPr/>
        </p:nvSpPr>
        <p:spPr>
          <a:xfrm>
            <a:off x="488273" y="4706938"/>
            <a:ext cx="5238956" cy="954107"/>
          </a:xfrm>
          <a:prstGeom prst="rect">
            <a:avLst/>
          </a:prstGeom>
          <a:solidFill>
            <a:schemeClr val="bg1"/>
          </a:solidFill>
        </p:spPr>
        <p:txBody>
          <a:bodyPr wrap="square">
            <a:spAutoFit/>
          </a:bodyPr>
          <a:lstStyle/>
          <a:p>
            <a:r>
              <a:rPr lang="en-US" altLang="ru-RU" sz="2000" b="1" dirty="0">
                <a:solidFill>
                  <a:srgbClr val="C00000"/>
                </a:solidFill>
              </a:rPr>
              <a:t>BINP decision: </a:t>
            </a:r>
          </a:p>
          <a:p>
            <a:r>
              <a:rPr lang="en-US" altLang="ru-RU" b="1" dirty="0">
                <a:solidFill>
                  <a:srgbClr val="0070C0"/>
                </a:solidFill>
              </a:rPr>
              <a:t>The only TIG welded flanges guarantee 100p DN500 fail-safe connections</a:t>
            </a:r>
            <a:endParaRPr lang="ru-RU" altLang="ru-RU" b="1" dirty="0">
              <a:solidFill>
                <a:srgbClr val="0070C0"/>
              </a:solidFill>
            </a:endParaRPr>
          </a:p>
        </p:txBody>
      </p:sp>
    </p:spTree>
    <p:extLst>
      <p:ext uri="{BB962C8B-B14F-4D97-AF65-F5344CB8AC3E}">
        <p14:creationId xmlns:p14="http://schemas.microsoft.com/office/powerpoint/2010/main" val="404578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ltLang="ru-RU" dirty="0"/>
              <a:t>Geometrical requirements for orbital TIG welding</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14</a:t>
            </a:fld>
            <a:endParaRPr lang="ru-RU"/>
          </a:p>
        </p:txBody>
      </p:sp>
      <p:sp>
        <p:nvSpPr>
          <p:cNvPr id="7" name="Rectangle 5"/>
          <p:cNvSpPr>
            <a:spLocks noChangeArrowheads="1"/>
          </p:cNvSpPr>
          <p:nvPr/>
        </p:nvSpPr>
        <p:spPr bwMode="auto">
          <a:xfrm>
            <a:off x="5013325" y="1700808"/>
            <a:ext cx="3673475" cy="181588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eaLnBrk="1" hangingPunct="1"/>
            <a:r>
              <a:rPr lang="en-US" altLang="ja-JP" sz="1600" b="1" i="1" dirty="0">
                <a:solidFill>
                  <a:srgbClr val="C00000"/>
                </a:solidFill>
                <a:latin typeface="Calibri" panose="020F0502020204030204" pitchFamily="34" charset="0"/>
              </a:rPr>
              <a:t>BINP </a:t>
            </a:r>
            <a:r>
              <a:rPr lang="en-US" altLang="ja-JP" sz="1600" b="1" i="1" dirty="0" smtClean="0">
                <a:solidFill>
                  <a:srgbClr val="C00000"/>
                </a:solidFill>
                <a:latin typeface="Calibri" panose="020F0502020204030204" pitchFamily="34" charset="0"/>
              </a:rPr>
              <a:t>have the </a:t>
            </a:r>
            <a:r>
              <a:rPr lang="en-US" altLang="ja-JP" sz="1600" b="1" i="1" dirty="0">
                <a:solidFill>
                  <a:srgbClr val="C00000"/>
                </a:solidFill>
                <a:latin typeface="Calibri" panose="020F0502020204030204" pitchFamily="34" charset="0"/>
              </a:rPr>
              <a:t>offer for </a:t>
            </a:r>
            <a:r>
              <a:rPr lang="en-US" altLang="ja-JP" sz="1600" b="1" i="1" u="sng" dirty="0">
                <a:solidFill>
                  <a:srgbClr val="C00000"/>
                </a:solidFill>
                <a:latin typeface="Calibri" panose="020F0502020204030204" pitchFamily="34" charset="0"/>
              </a:rPr>
              <a:t>automatic</a:t>
            </a:r>
            <a:r>
              <a:rPr lang="en-US" altLang="ja-JP" sz="1600" b="1" i="1" dirty="0">
                <a:solidFill>
                  <a:srgbClr val="C00000"/>
                </a:solidFill>
                <a:latin typeface="Calibri" panose="020F0502020204030204" pitchFamily="34" charset="0"/>
              </a:rPr>
              <a:t> orbital TIG welding </a:t>
            </a:r>
            <a:r>
              <a:rPr lang="en-US" altLang="ja-JP" sz="1600" b="1" i="1" dirty="0" smtClean="0">
                <a:solidFill>
                  <a:srgbClr val="C00000"/>
                </a:solidFill>
                <a:latin typeface="Calibri" panose="020F0502020204030204" pitchFamily="34" charset="0"/>
              </a:rPr>
              <a:t>machine…</a:t>
            </a:r>
            <a:endParaRPr lang="en-US" altLang="ja-JP" sz="1600" b="1" i="1" dirty="0">
              <a:solidFill>
                <a:srgbClr val="C00000"/>
              </a:solidFill>
              <a:latin typeface="Calibri" panose="020F0502020204030204" pitchFamily="34" charset="0"/>
            </a:endParaRPr>
          </a:p>
          <a:p>
            <a:pPr eaLnBrk="1" hangingPunct="1"/>
            <a:endParaRPr lang="en-US" altLang="ja-JP" sz="1600" b="1" i="1" dirty="0" smtClean="0">
              <a:solidFill>
                <a:srgbClr val="C00000"/>
              </a:solidFill>
              <a:latin typeface="Calibri" panose="020F0502020204030204" pitchFamily="34" charset="0"/>
            </a:endParaRPr>
          </a:p>
          <a:p>
            <a:pPr eaLnBrk="1" hangingPunct="1"/>
            <a:r>
              <a:rPr lang="en-US" altLang="ja-JP" sz="1600" b="1" i="1" dirty="0" smtClean="0">
                <a:solidFill>
                  <a:srgbClr val="C00000"/>
                </a:solidFill>
                <a:latin typeface="Calibri" panose="020F0502020204030204" pitchFamily="34" charset="0"/>
              </a:rPr>
              <a:t>…and </a:t>
            </a:r>
            <a:r>
              <a:rPr lang="en-US" altLang="ja-JP" sz="1600" b="1" i="1" u="sng" dirty="0">
                <a:solidFill>
                  <a:srgbClr val="C00000"/>
                </a:solidFill>
                <a:latin typeface="Calibri" panose="020F0502020204030204" pitchFamily="34" charset="0"/>
              </a:rPr>
              <a:t>automatic</a:t>
            </a:r>
            <a:r>
              <a:rPr lang="en-US" altLang="ja-JP" sz="1600" b="1" i="1" dirty="0">
                <a:solidFill>
                  <a:srgbClr val="C00000"/>
                </a:solidFill>
                <a:latin typeface="Calibri" panose="020F0502020204030204" pitchFamily="34" charset="0"/>
              </a:rPr>
              <a:t> cutting </a:t>
            </a:r>
            <a:r>
              <a:rPr lang="en-US" altLang="ja-JP" sz="1600" b="1" i="1" dirty="0" smtClean="0">
                <a:solidFill>
                  <a:srgbClr val="C00000"/>
                </a:solidFill>
                <a:latin typeface="Calibri" panose="020F0502020204030204" pitchFamily="34" charset="0"/>
              </a:rPr>
              <a:t>machine as well.</a:t>
            </a:r>
          </a:p>
          <a:p>
            <a:pPr eaLnBrk="1" hangingPunct="1"/>
            <a:endParaRPr lang="en-US" altLang="ja-JP" sz="1600" b="1" i="1" dirty="0" smtClean="0">
              <a:solidFill>
                <a:srgbClr val="C00000"/>
              </a:solidFill>
              <a:latin typeface="Calibri" panose="020F0502020204030204" pitchFamily="34" charset="0"/>
            </a:endParaRPr>
          </a:p>
          <a:p>
            <a:pPr eaLnBrk="1" hangingPunct="1"/>
            <a:r>
              <a:rPr lang="en-US" altLang="ja-JP" sz="1600" b="1" i="1" dirty="0" smtClean="0">
                <a:solidFill>
                  <a:srgbClr val="C00000"/>
                </a:solidFill>
                <a:latin typeface="Calibri" panose="020F0502020204030204" pitchFamily="34" charset="0"/>
              </a:rPr>
              <a:t>These items will be the part of the CR vacuum equipment.</a:t>
            </a:r>
            <a:endParaRPr lang="en-US" altLang="ja-JP" sz="1600" b="1" i="1" dirty="0">
              <a:solidFill>
                <a:srgbClr val="C00000"/>
              </a:solidFill>
              <a:latin typeface="Calibri" panose="020F0502020204030204" pitchFamily="34" charset="0"/>
            </a:endParaRPr>
          </a:p>
        </p:txBody>
      </p:sp>
      <p:pic>
        <p:nvPicPr>
          <p:cNvPr id="8" name="Рисунок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9512" y="1526479"/>
            <a:ext cx="477837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68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50106"/>
          </a:xfrm>
        </p:spPr>
        <p:txBody>
          <a:bodyPr/>
          <a:lstStyle/>
          <a:p>
            <a:r>
              <a:rPr lang="en-US" dirty="0" smtClean="0"/>
              <a:t>CR Vacuum</a:t>
            </a:r>
            <a:endParaRPr lang="ru-RU" dirty="0"/>
          </a:p>
        </p:txBody>
      </p:sp>
      <p:sp>
        <p:nvSpPr>
          <p:cNvPr id="4" name="Дата 3"/>
          <p:cNvSpPr>
            <a:spLocks noGrp="1"/>
          </p:cNvSpPr>
          <p:nvPr>
            <p:ph type="dt" sz="half" idx="10"/>
          </p:nvPr>
        </p:nvSpPr>
        <p:spPr/>
        <p:txBody>
          <a:bodyPr/>
          <a:lstStyle/>
          <a:p>
            <a:r>
              <a:rPr lang="ru-RU" dirty="0" smtClean="0"/>
              <a:t>17.11.2015</a:t>
            </a:r>
            <a:endParaRPr lang="ru-RU" dirty="0"/>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15</a:t>
            </a:fld>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96752"/>
            <a:ext cx="5403818" cy="318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59632" y="1484784"/>
            <a:ext cx="792205" cy="369332"/>
          </a:xfrm>
          <a:prstGeom prst="rect">
            <a:avLst/>
          </a:prstGeom>
          <a:noFill/>
        </p:spPr>
        <p:txBody>
          <a:bodyPr wrap="none" rtlCol="0">
            <a:spAutoFit/>
          </a:bodyPr>
          <a:lstStyle/>
          <a:p>
            <a:r>
              <a:rPr lang="en-US" dirty="0" smtClean="0"/>
              <a:t>Dipole</a:t>
            </a:r>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17332" y="3643128"/>
            <a:ext cx="4069468" cy="250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5724128" y="1479341"/>
            <a:ext cx="3240360" cy="1200329"/>
          </a:xfrm>
          <a:prstGeom prst="rect">
            <a:avLst/>
          </a:prstGeom>
        </p:spPr>
        <p:txBody>
          <a:bodyPr wrap="square">
            <a:spAutoFit/>
          </a:bodyPr>
          <a:lstStyle/>
          <a:p>
            <a:r>
              <a:rPr lang="en-US" dirty="0" smtClean="0"/>
              <a:t>1. Decreasing </a:t>
            </a:r>
            <a:r>
              <a:rPr lang="en-US" dirty="0"/>
              <a:t>number of flange connections</a:t>
            </a:r>
          </a:p>
          <a:p>
            <a:r>
              <a:rPr lang="en-US" dirty="0"/>
              <a:t>2. Universalization of pumping </a:t>
            </a:r>
            <a:r>
              <a:rPr lang="en-US" dirty="0" smtClean="0"/>
              <a:t>system</a:t>
            </a:r>
            <a:endParaRPr lang="en-US" dirty="0"/>
          </a:p>
        </p:txBody>
      </p:sp>
      <p:sp>
        <p:nvSpPr>
          <p:cNvPr id="12" name="Прямоугольник 11"/>
          <p:cNvSpPr/>
          <p:nvPr/>
        </p:nvSpPr>
        <p:spPr>
          <a:xfrm>
            <a:off x="49482" y="4982703"/>
            <a:ext cx="4450510" cy="1200329"/>
          </a:xfrm>
          <a:prstGeom prst="rect">
            <a:avLst/>
          </a:prstGeom>
        </p:spPr>
        <p:txBody>
          <a:bodyPr wrap="square">
            <a:spAutoFit/>
          </a:bodyPr>
          <a:lstStyle/>
          <a:p>
            <a:r>
              <a:rPr lang="en-US" dirty="0"/>
              <a:t>3. Placement of pumping ports far from </a:t>
            </a:r>
            <a:r>
              <a:rPr lang="en-US" dirty="0" err="1"/>
              <a:t>Schottky</a:t>
            </a:r>
            <a:r>
              <a:rPr lang="en-US" dirty="0"/>
              <a:t> resonators in all </a:t>
            </a:r>
            <a:r>
              <a:rPr lang="en-US" dirty="0" smtClean="0"/>
              <a:t>the sectors</a:t>
            </a:r>
            <a:endParaRPr lang="en-US" dirty="0"/>
          </a:p>
          <a:p>
            <a:r>
              <a:rPr lang="en-US" dirty="0"/>
              <a:t>4. </a:t>
            </a:r>
            <a:r>
              <a:rPr lang="en-US" dirty="0" smtClean="0"/>
              <a:t>The solution </a:t>
            </a:r>
            <a:r>
              <a:rPr lang="en-US" dirty="0"/>
              <a:t>gives space for additional devices</a:t>
            </a:r>
          </a:p>
        </p:txBody>
      </p:sp>
    </p:spTree>
    <p:extLst>
      <p:ext uri="{BB962C8B-B14F-4D97-AF65-F5344CB8AC3E}">
        <p14:creationId xmlns:p14="http://schemas.microsoft.com/office/powerpoint/2010/main" val="283436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Overview</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16</a:t>
            </a:fld>
            <a:endParaRPr lang="ru-RU"/>
          </a:p>
        </p:txBody>
      </p:sp>
      <p:sp>
        <p:nvSpPr>
          <p:cNvPr id="7" name="Прямоугольник 6"/>
          <p:cNvSpPr/>
          <p:nvPr/>
        </p:nvSpPr>
        <p:spPr>
          <a:xfrm>
            <a:off x="251520" y="1159642"/>
            <a:ext cx="8640960" cy="3970318"/>
          </a:xfrm>
          <a:prstGeom prst="rect">
            <a:avLst/>
          </a:prstGeom>
        </p:spPr>
        <p:txBody>
          <a:bodyPr wrap="square">
            <a:spAutoFit/>
          </a:bodyPr>
          <a:lstStyle/>
          <a:p>
            <a:pPr marL="285750" indent="-285750">
              <a:buFont typeface="Arial" panose="020B0604020202020204" pitchFamily="34" charset="0"/>
              <a:buChar char="•"/>
            </a:pPr>
            <a:endParaRPr lang="en-US" dirty="0" smtClean="0">
              <a:latin typeface="Comic Sans MS" pitchFamily="66" charset="0"/>
            </a:endParaRPr>
          </a:p>
          <a:p>
            <a:pPr marL="285750" indent="-285750">
              <a:buFont typeface="Arial" panose="020B0604020202020204" pitchFamily="34" charset="0"/>
              <a:buChar char="•"/>
            </a:pPr>
            <a:r>
              <a:rPr lang="en-US" dirty="0" smtClean="0">
                <a:latin typeface="Comic Sans MS" pitchFamily="66" charset="0"/>
              </a:rPr>
              <a:t>The </a:t>
            </a:r>
            <a:r>
              <a:rPr lang="en-US" u="sng" dirty="0">
                <a:latin typeface="Comic Sans MS" pitchFamily="66" charset="0"/>
              </a:rPr>
              <a:t>CR is a special ring</a:t>
            </a:r>
            <a:r>
              <a:rPr lang="en-US" dirty="0">
                <a:latin typeface="Comic Sans MS" pitchFamily="66" charset="0"/>
              </a:rPr>
              <a:t> that is designed </a:t>
            </a:r>
            <a:r>
              <a:rPr lang="en-US" dirty="0" smtClean="0">
                <a:latin typeface="Comic Sans MS" pitchFamily="66" charset="0"/>
              </a:rPr>
              <a:t>for </a:t>
            </a:r>
            <a:r>
              <a:rPr lang="en-US" dirty="0">
                <a:latin typeface="Comic Sans MS" pitchFamily="66" charset="0"/>
              </a:rPr>
              <a:t>fast cooling of </a:t>
            </a:r>
            <a:r>
              <a:rPr lang="en-US" dirty="0" smtClean="0">
                <a:latin typeface="Comic Sans MS" pitchFamily="66" charset="0"/>
              </a:rPr>
              <a:t>RIBs </a:t>
            </a:r>
            <a:r>
              <a:rPr lang="en-US" dirty="0">
                <a:latin typeface="Comic Sans MS" pitchFamily="66" charset="0"/>
              </a:rPr>
              <a:t>and  </a:t>
            </a:r>
            <a:r>
              <a:rPr lang="en-US" dirty="0" smtClean="0">
                <a:latin typeface="Comic Sans MS" pitchFamily="66" charset="0"/>
              </a:rPr>
              <a:t>antiprotons</a:t>
            </a:r>
          </a:p>
          <a:p>
            <a:pPr marL="285750" indent="-285750">
              <a:buFont typeface="Arial" panose="020B0604020202020204" pitchFamily="34" charset="0"/>
              <a:buChar char="•"/>
            </a:pPr>
            <a:endParaRPr lang="en-US" dirty="0">
              <a:latin typeface="Comic Sans MS" pitchFamily="66" charset="0"/>
            </a:endParaRPr>
          </a:p>
          <a:p>
            <a:pPr marL="285750" indent="-285750">
              <a:buFont typeface="Arial" panose="020B0604020202020204" pitchFamily="34" charset="0"/>
              <a:buChar char="•"/>
            </a:pPr>
            <a:r>
              <a:rPr lang="en-US" u="sng" dirty="0">
                <a:latin typeface="Comic Sans MS" pitchFamily="66" charset="0"/>
              </a:rPr>
              <a:t>Stochastic cooling</a:t>
            </a:r>
            <a:r>
              <a:rPr lang="en-US" dirty="0">
                <a:latin typeface="Comic Sans MS" pitchFamily="66" charset="0"/>
              </a:rPr>
              <a:t> is an essential task of the CR</a:t>
            </a:r>
          </a:p>
          <a:p>
            <a:pPr marL="285750" indent="-285750">
              <a:buFont typeface="Arial" panose="020B0604020202020204" pitchFamily="34" charset="0"/>
              <a:buChar char="•"/>
            </a:pPr>
            <a:endParaRPr lang="en-US" dirty="0" smtClean="0">
              <a:latin typeface="Comic Sans MS" pitchFamily="66" charset="0"/>
            </a:endParaRPr>
          </a:p>
          <a:p>
            <a:pPr marL="285750" indent="-285750">
              <a:buFont typeface="Arial" panose="020B0604020202020204" pitchFamily="34" charset="0"/>
              <a:buChar char="•"/>
            </a:pPr>
            <a:r>
              <a:rPr lang="en-US" dirty="0" smtClean="0">
                <a:latin typeface="Comic Sans MS" pitchFamily="66" charset="0"/>
              </a:rPr>
              <a:t>The </a:t>
            </a:r>
            <a:r>
              <a:rPr lang="en-US" dirty="0">
                <a:latin typeface="Comic Sans MS" pitchFamily="66" charset="0"/>
              </a:rPr>
              <a:t>optical layout of the ring is chosen </a:t>
            </a:r>
            <a:r>
              <a:rPr lang="en-US" dirty="0" smtClean="0">
                <a:latin typeface="Comic Sans MS" pitchFamily="66" charset="0"/>
              </a:rPr>
              <a:t>to </a:t>
            </a:r>
            <a:r>
              <a:rPr lang="en-US" dirty="0">
                <a:latin typeface="Comic Sans MS" pitchFamily="66" charset="0"/>
              </a:rPr>
              <a:t>meet the requirements for </a:t>
            </a:r>
            <a:r>
              <a:rPr lang="en-US" u="sng" dirty="0">
                <a:latin typeface="Comic Sans MS" pitchFamily="66" charset="0"/>
              </a:rPr>
              <a:t>most efficient</a:t>
            </a:r>
            <a:r>
              <a:rPr lang="en-US" dirty="0">
                <a:latin typeface="Comic Sans MS" pitchFamily="66" charset="0"/>
              </a:rPr>
              <a:t> stochastic cooling </a:t>
            </a:r>
            <a:r>
              <a:rPr lang="en-US" dirty="0" smtClean="0">
                <a:latin typeface="Comic Sans MS" pitchFamily="66" charset="0"/>
              </a:rPr>
              <a:t>(incl. eta-ramping procedure)</a:t>
            </a:r>
            <a:endParaRPr lang="en-US" dirty="0">
              <a:latin typeface="Comic Sans MS" pitchFamily="66" charset="0"/>
            </a:endParaRPr>
          </a:p>
          <a:p>
            <a:pPr marL="285750" indent="-285750">
              <a:buFont typeface="Arial" panose="020B0604020202020204" pitchFamily="34" charset="0"/>
              <a:buChar char="•"/>
            </a:pPr>
            <a:endParaRPr lang="en-US" dirty="0" smtClean="0">
              <a:latin typeface="Comic Sans MS" pitchFamily="66" charset="0"/>
            </a:endParaRPr>
          </a:p>
          <a:p>
            <a:pPr marL="285750" indent="-285750">
              <a:buFont typeface="Arial" panose="020B0604020202020204" pitchFamily="34" charset="0"/>
              <a:buChar char="•"/>
            </a:pPr>
            <a:r>
              <a:rPr lang="en-US" dirty="0" smtClean="0">
                <a:latin typeface="Comic Sans MS" pitchFamily="66" charset="0"/>
              </a:rPr>
              <a:t>The </a:t>
            </a:r>
            <a:r>
              <a:rPr lang="en-US" u="sng" dirty="0">
                <a:latin typeface="Comic Sans MS" pitchFamily="66" charset="0"/>
              </a:rPr>
              <a:t>flexibility</a:t>
            </a:r>
            <a:r>
              <a:rPr lang="en-US" dirty="0">
                <a:latin typeface="Comic Sans MS" pitchFamily="66" charset="0"/>
              </a:rPr>
              <a:t> in setting the transition energy </a:t>
            </a:r>
            <a:r>
              <a:rPr lang="en-US" dirty="0" err="1">
                <a:latin typeface="Comic Sans MS" pitchFamily="66" charset="0"/>
                <a:cs typeface="Times New Roman" pitchFamily="18" charset="0"/>
              </a:rPr>
              <a:t>γ</a:t>
            </a:r>
            <a:r>
              <a:rPr lang="en-US" baseline="-25000" dirty="0" err="1">
                <a:latin typeface="Comic Sans MS" pitchFamily="66" charset="0"/>
                <a:cs typeface="Times New Roman" pitchFamily="18" charset="0"/>
              </a:rPr>
              <a:t>tr</a:t>
            </a:r>
            <a:r>
              <a:rPr lang="en-US" dirty="0">
                <a:latin typeface="Comic Sans MS" pitchFamily="66" charset="0"/>
                <a:cs typeface="Times New Roman" pitchFamily="18" charset="0"/>
              </a:rPr>
              <a:t> to an optimal value </a:t>
            </a:r>
            <a:r>
              <a:rPr lang="en-US" dirty="0">
                <a:latin typeface="Comic Sans MS" pitchFamily="66" charset="0"/>
              </a:rPr>
              <a:t> is extremely </a:t>
            </a:r>
            <a:r>
              <a:rPr lang="en-US" dirty="0" smtClean="0">
                <a:latin typeface="Comic Sans MS" pitchFamily="66" charset="0"/>
              </a:rPr>
              <a:t>important </a:t>
            </a:r>
            <a:endParaRPr lang="en-US" dirty="0">
              <a:latin typeface="Comic Sans MS" pitchFamily="66" charset="0"/>
            </a:endParaRPr>
          </a:p>
          <a:p>
            <a:pPr marL="285750" indent="-285750">
              <a:buFont typeface="Arial" panose="020B0604020202020204" pitchFamily="34" charset="0"/>
              <a:buChar char="•"/>
            </a:pPr>
            <a:endParaRPr lang="en-US" dirty="0" smtClean="0">
              <a:latin typeface="Comic Sans MS" pitchFamily="66" charset="0"/>
            </a:endParaRPr>
          </a:p>
          <a:p>
            <a:pPr marL="285750" indent="-285750">
              <a:buFont typeface="Arial" panose="020B0604020202020204" pitchFamily="34" charset="0"/>
              <a:buChar char="•"/>
            </a:pPr>
            <a:r>
              <a:rPr lang="en-US" dirty="0" smtClean="0">
                <a:latin typeface="Comic Sans MS" pitchFamily="66" charset="0"/>
              </a:rPr>
              <a:t>One </a:t>
            </a:r>
            <a:r>
              <a:rPr lang="en-US" dirty="0">
                <a:latin typeface="Comic Sans MS" pitchFamily="66" charset="0"/>
              </a:rPr>
              <a:t>should remember that one needs to install enough </a:t>
            </a:r>
            <a:r>
              <a:rPr lang="en-US" u="sng" dirty="0">
                <a:latin typeface="Comic Sans MS" pitchFamily="66" charset="0"/>
              </a:rPr>
              <a:t>diagnostic instruments</a:t>
            </a:r>
            <a:r>
              <a:rPr lang="en-US" dirty="0">
                <a:latin typeface="Comic Sans MS" pitchFamily="66" charset="0"/>
              </a:rPr>
              <a:t>, </a:t>
            </a:r>
            <a:r>
              <a:rPr lang="en-US" u="sng" dirty="0">
                <a:latin typeface="Comic Sans MS" pitchFamily="66" charset="0"/>
              </a:rPr>
              <a:t>COD corrector magnets</a:t>
            </a:r>
            <a:r>
              <a:rPr lang="en-US" dirty="0">
                <a:latin typeface="Comic Sans MS" pitchFamily="66" charset="0"/>
              </a:rPr>
              <a:t>, high order non-linear </a:t>
            </a:r>
            <a:r>
              <a:rPr lang="en-US" u="sng" dirty="0" smtClean="0">
                <a:latin typeface="Comic Sans MS" pitchFamily="66" charset="0"/>
              </a:rPr>
              <a:t>correctors</a:t>
            </a:r>
            <a:endParaRPr lang="en-US" dirty="0">
              <a:latin typeface="Comic Sans MS" pitchFamily="66" charset="0"/>
            </a:endParaRPr>
          </a:p>
        </p:txBody>
      </p:sp>
    </p:spTree>
    <p:extLst>
      <p:ext uri="{BB962C8B-B14F-4D97-AF65-F5344CB8AC3E}">
        <p14:creationId xmlns:p14="http://schemas.microsoft.com/office/powerpoint/2010/main" val="335577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 Responsibility</a:t>
            </a:r>
            <a:endParaRPr lang="ru-RU" dirty="0"/>
          </a:p>
        </p:txBody>
      </p:sp>
      <p:sp>
        <p:nvSpPr>
          <p:cNvPr id="4" name="Дата 3"/>
          <p:cNvSpPr>
            <a:spLocks noGrp="1"/>
          </p:cNvSpPr>
          <p:nvPr>
            <p:ph type="dt" sz="half" idx="10"/>
          </p:nvPr>
        </p:nvSpPr>
        <p:spPr/>
        <p:txBody>
          <a:bodyPr/>
          <a:lstStyle/>
          <a:p>
            <a:r>
              <a:rPr lang="ru-RU" dirty="0" smtClean="0"/>
              <a:t>17.11.2015</a:t>
            </a:r>
            <a:endParaRPr lang="ru-RU" dirty="0"/>
          </a:p>
        </p:txBody>
      </p:sp>
      <p:sp>
        <p:nvSpPr>
          <p:cNvPr id="5" name="Нижний колонтитул 4"/>
          <p:cNvSpPr>
            <a:spLocks noGrp="1"/>
          </p:cNvSpPr>
          <p:nvPr>
            <p:ph type="ftr" sz="quarter" idx="11"/>
          </p:nvPr>
        </p:nvSpPr>
        <p:spPr/>
        <p:txBody>
          <a:bodyPr/>
          <a:lstStyle/>
          <a:p>
            <a:r>
              <a:rPr lang="en-US" dirty="0" smtClean="0"/>
              <a:t>D. Berkaev. The Collector Ring at FAIR</a:t>
            </a:r>
          </a:p>
        </p:txBody>
      </p:sp>
      <p:sp>
        <p:nvSpPr>
          <p:cNvPr id="6" name="Номер слайда 5"/>
          <p:cNvSpPr>
            <a:spLocks noGrp="1"/>
          </p:cNvSpPr>
          <p:nvPr>
            <p:ph type="sldNum" sz="quarter" idx="12"/>
          </p:nvPr>
        </p:nvSpPr>
        <p:spPr/>
        <p:txBody>
          <a:bodyPr/>
          <a:lstStyle/>
          <a:p>
            <a:fld id="{80B3665A-5265-4733-8836-25A2010F2302}" type="slidenum">
              <a:rPr lang="ru-RU" smtClean="0"/>
              <a:t>2</a:t>
            </a:fld>
            <a:endParaRPr lang="ru-RU" dirty="0"/>
          </a:p>
        </p:txBody>
      </p:sp>
      <p:pic>
        <p:nvPicPr>
          <p:cNvPr id="9" name="Рисунок 8"/>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169794" y="1772816"/>
            <a:ext cx="3410410" cy="26949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Рисунок 9"/>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2771800" y="2038220"/>
            <a:ext cx="3646077" cy="29405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Рисунок 10"/>
          <p:cNvPicPr>
            <a:picLocks noChangeAspect="1"/>
          </p:cNvPicPr>
          <p:nvPr/>
        </p:nvPicPr>
        <p:blipFill rotWithShape="1">
          <a:blip r:embed="rId4" cstate="print">
            <a:duotone>
              <a:prstClr val="black"/>
              <a:srgbClr val="D9C3A5">
                <a:tint val="50000"/>
                <a:satMod val="180000"/>
              </a:srgbClr>
            </a:duotone>
            <a:extLst>
              <a:ext uri="{28A0092B-C50C-407E-A947-70E740481C1C}">
                <a14:useLocalDpi xmlns:a14="http://schemas.microsoft.com/office/drawing/2010/main"/>
              </a:ext>
            </a:extLst>
          </a:blip>
          <a:srcRect/>
          <a:stretch/>
        </p:blipFill>
        <p:spPr>
          <a:xfrm>
            <a:off x="5593721" y="2564904"/>
            <a:ext cx="3365398" cy="2895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Прямоугольник 11"/>
          <p:cNvSpPr/>
          <p:nvPr/>
        </p:nvSpPr>
        <p:spPr>
          <a:xfrm>
            <a:off x="205292" y="5517232"/>
            <a:ext cx="7463052" cy="646331"/>
          </a:xfrm>
          <a:prstGeom prst="rect">
            <a:avLst/>
          </a:prstGeom>
        </p:spPr>
        <p:txBody>
          <a:bodyPr wrap="square">
            <a:spAutoFit/>
          </a:bodyPr>
          <a:lstStyle/>
          <a:p>
            <a:r>
              <a:rPr lang="en-US" b="0" dirty="0" smtClean="0">
                <a:latin typeface="+mn-lt"/>
              </a:rPr>
              <a:t>BINP </a:t>
            </a:r>
            <a:r>
              <a:rPr lang="en-US" b="0" dirty="0">
                <a:latin typeface="+mn-lt"/>
              </a:rPr>
              <a:t>is responsible for the “general design and corresponding specifications of the CR system” (Article 4.1 of </a:t>
            </a:r>
            <a:r>
              <a:rPr lang="en-US" b="0" dirty="0" smtClean="0">
                <a:latin typeface="+mn-lt"/>
              </a:rPr>
              <a:t>Collaboration Contract)</a:t>
            </a:r>
            <a:endParaRPr lang="en-US" b="0" dirty="0">
              <a:latin typeface="+mn-lt"/>
            </a:endParaRPr>
          </a:p>
        </p:txBody>
      </p:sp>
      <p:sp>
        <p:nvSpPr>
          <p:cNvPr id="13" name="TextBox 12"/>
          <p:cNvSpPr txBox="1"/>
          <p:nvPr/>
        </p:nvSpPr>
        <p:spPr>
          <a:xfrm>
            <a:off x="83634" y="1114890"/>
            <a:ext cx="6027997" cy="923330"/>
          </a:xfrm>
          <a:prstGeom prst="rect">
            <a:avLst/>
          </a:prstGeom>
          <a:noFill/>
        </p:spPr>
        <p:txBody>
          <a:bodyPr wrap="none" rtlCol="0">
            <a:spAutoFit/>
          </a:bodyPr>
          <a:lstStyle/>
          <a:p>
            <a:pPr marL="342900" indent="-342900">
              <a:buAutoNum type="arabicPeriod"/>
            </a:pPr>
            <a:r>
              <a:rPr lang="en-US" sz="1800" b="0" dirty="0" smtClean="0">
                <a:latin typeface="+mn-lt"/>
              </a:rPr>
              <a:t>MoU between FAIR, GSI and BINP (Oct 2013)</a:t>
            </a:r>
          </a:p>
          <a:p>
            <a:pPr marL="342900" indent="-342900">
              <a:buAutoNum type="arabicPeriod"/>
            </a:pPr>
            <a:r>
              <a:rPr lang="en-US" sz="1800" b="0" dirty="0" smtClean="0">
                <a:latin typeface="+mn-lt"/>
              </a:rPr>
              <a:t>Addendum to MoU (Nov 2013)</a:t>
            </a:r>
          </a:p>
          <a:p>
            <a:pPr marL="342900" indent="-342900">
              <a:buAutoNum type="arabicPeriod"/>
            </a:pPr>
            <a:r>
              <a:rPr lang="en-US" sz="1800" b="0" dirty="0" smtClean="0">
                <a:latin typeface="+mn-lt"/>
              </a:rPr>
              <a:t>Collaboration Contract CC CR.HOAI (Aug 2014)</a:t>
            </a:r>
            <a:endParaRPr lang="ru-RU" sz="1800" b="0" dirty="0">
              <a:latin typeface="+mn-lt"/>
            </a:endParaRPr>
          </a:p>
        </p:txBody>
      </p:sp>
    </p:spTree>
    <p:extLst>
      <p:ext uri="{BB962C8B-B14F-4D97-AF65-F5344CB8AC3E}">
        <p14:creationId xmlns:p14="http://schemas.microsoft.com/office/powerpoint/2010/main" val="1547888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ltLang="de-DE" dirty="0" smtClean="0">
                <a:ea typeface="ＭＳ Ｐゴシック"/>
                <a:cs typeface="ＭＳ Ｐゴシック"/>
              </a:rPr>
              <a:t>FAIR layout of accelerators </a:t>
            </a:r>
            <a:endParaRPr lang="ru-RU" dirty="0"/>
          </a:p>
        </p:txBody>
      </p:sp>
      <p:sp>
        <p:nvSpPr>
          <p:cNvPr id="4" name="Дата 3"/>
          <p:cNvSpPr>
            <a:spLocks noGrp="1"/>
          </p:cNvSpPr>
          <p:nvPr>
            <p:ph type="dt" sz="half" idx="10"/>
          </p:nvPr>
        </p:nvSpPr>
        <p:spPr/>
        <p:txBody>
          <a:bodyPr/>
          <a:lstStyle/>
          <a:p>
            <a:r>
              <a:rPr lang="ru-RU" dirty="0" smtClean="0"/>
              <a:t>17.11.2015</a:t>
            </a:r>
            <a:endParaRPr lang="ru-RU" dirty="0"/>
          </a:p>
        </p:txBody>
      </p:sp>
      <p:sp>
        <p:nvSpPr>
          <p:cNvPr id="5" name="Нижний колонтитул 4"/>
          <p:cNvSpPr>
            <a:spLocks noGrp="1"/>
          </p:cNvSpPr>
          <p:nvPr>
            <p:ph type="ftr" sz="quarter" idx="11"/>
          </p:nvPr>
        </p:nvSpPr>
        <p:spPr/>
        <p:txBody>
          <a:bodyPr/>
          <a:lstStyle/>
          <a:p>
            <a:r>
              <a:rPr lang="en-US" dirty="0" smtClean="0"/>
              <a:t>D. Berkaev. The Collector Ring at FAIR</a:t>
            </a:r>
          </a:p>
        </p:txBody>
      </p:sp>
      <p:sp>
        <p:nvSpPr>
          <p:cNvPr id="6" name="Номер слайда 5"/>
          <p:cNvSpPr>
            <a:spLocks noGrp="1"/>
          </p:cNvSpPr>
          <p:nvPr>
            <p:ph type="sldNum" sz="quarter" idx="12"/>
          </p:nvPr>
        </p:nvSpPr>
        <p:spPr/>
        <p:txBody>
          <a:bodyPr/>
          <a:lstStyle/>
          <a:p>
            <a:fld id="{80B3665A-5265-4733-8836-25A2010F2302}" type="slidenum">
              <a:rPr lang="ru-RU" smtClean="0"/>
              <a:t>3</a:t>
            </a:fld>
            <a:endParaRPr lang="ru-RU" dirty="0"/>
          </a:p>
        </p:txBody>
      </p:sp>
      <p:grpSp>
        <p:nvGrpSpPr>
          <p:cNvPr id="7" name="Group 5"/>
          <p:cNvGrpSpPr>
            <a:grpSpLocks/>
          </p:cNvGrpSpPr>
          <p:nvPr/>
        </p:nvGrpSpPr>
        <p:grpSpPr bwMode="auto">
          <a:xfrm>
            <a:off x="1389856" y="1158698"/>
            <a:ext cx="6543675" cy="4938519"/>
            <a:chOff x="3168650" y="1525588"/>
            <a:chExt cx="5975350" cy="4268787"/>
          </a:xfrm>
        </p:grpSpPr>
        <p:pic>
          <p:nvPicPr>
            <p:cNvPr id="8" name="Picture 25" descr="GSI_FAIR_2008_e"/>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68650" y="1525588"/>
              <a:ext cx="5975350"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26"/>
            <p:cNvGrpSpPr>
              <a:grpSpLocks/>
            </p:cNvGrpSpPr>
            <p:nvPr/>
          </p:nvGrpSpPr>
          <p:grpSpPr bwMode="auto">
            <a:xfrm>
              <a:off x="4171950" y="2487613"/>
              <a:ext cx="4743450" cy="2571750"/>
              <a:chOff x="2700" y="1638"/>
              <a:chExt cx="2988" cy="1620"/>
            </a:xfrm>
          </p:grpSpPr>
          <p:sp>
            <p:nvSpPr>
              <p:cNvPr id="10" name="Text Box 12"/>
              <p:cNvSpPr txBox="1">
                <a:spLocks noChangeArrowheads="1"/>
              </p:cNvSpPr>
              <p:nvPr/>
            </p:nvSpPr>
            <p:spPr bwMode="auto">
              <a:xfrm>
                <a:off x="4624" y="2619"/>
                <a:ext cx="104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a:spAutoFit/>
              </a:bodyPr>
              <a:lstStyle>
                <a:lvl1pPr>
                  <a:defRPr sz="2000">
                    <a:solidFill>
                      <a:srgbClr val="000000"/>
                    </a:solidFill>
                    <a:latin typeface="Arial" panose="020B0604020202020204" pitchFamily="34" charset="0"/>
                  </a:defRPr>
                </a:lvl1pPr>
                <a:lvl2pPr marL="742950" indent="-285750">
                  <a:defRPr sz="2000">
                    <a:solidFill>
                      <a:srgbClr val="000000"/>
                    </a:solidFill>
                    <a:latin typeface="Arial" panose="020B0604020202020204" pitchFamily="34" charset="0"/>
                  </a:defRPr>
                </a:lvl2pPr>
                <a:lvl3pPr marL="1143000" indent="-228600">
                  <a:defRPr sz="2000">
                    <a:solidFill>
                      <a:srgbClr val="000000"/>
                    </a:solidFill>
                    <a:latin typeface="Arial" panose="020B0604020202020204" pitchFamily="34" charset="0"/>
                  </a:defRPr>
                </a:lvl3pPr>
                <a:lvl4pPr marL="1600200" indent="-228600">
                  <a:defRPr sz="2000">
                    <a:solidFill>
                      <a:srgbClr val="000000"/>
                    </a:solidFill>
                    <a:latin typeface="Arial" panose="020B0604020202020204" pitchFamily="34" charset="0"/>
                  </a:defRPr>
                </a:lvl4pPr>
                <a:lvl5pPr marL="2057400" indent="-228600">
                  <a:defRPr sz="2000">
                    <a:solidFill>
                      <a:srgbClr val="000000"/>
                    </a:solidFill>
                    <a:latin typeface="Arial" panose="020B0604020202020204" pitchFamily="34" charset="0"/>
                  </a:defRPr>
                </a:lvl5pPr>
                <a:lvl6pPr marL="2514600" indent="-228600" eaLnBrk="0" fontAlgn="base" hangingPunct="0">
                  <a:spcBef>
                    <a:spcPct val="0"/>
                  </a:spcBef>
                  <a:spcAft>
                    <a:spcPct val="0"/>
                  </a:spcAft>
                  <a:defRPr sz="2000">
                    <a:solidFill>
                      <a:srgbClr val="000000"/>
                    </a:solidFill>
                    <a:latin typeface="Arial" panose="020B0604020202020204" pitchFamily="34" charset="0"/>
                  </a:defRPr>
                </a:lvl6pPr>
                <a:lvl7pPr marL="2971800" indent="-228600" eaLnBrk="0" fontAlgn="base" hangingPunct="0">
                  <a:spcBef>
                    <a:spcPct val="0"/>
                  </a:spcBef>
                  <a:spcAft>
                    <a:spcPct val="0"/>
                  </a:spcAft>
                  <a:defRPr sz="2000">
                    <a:solidFill>
                      <a:srgbClr val="000000"/>
                    </a:solidFill>
                    <a:latin typeface="Arial" panose="020B0604020202020204" pitchFamily="34" charset="0"/>
                  </a:defRPr>
                </a:lvl7pPr>
                <a:lvl8pPr marL="3429000" indent="-228600" eaLnBrk="0" fontAlgn="base" hangingPunct="0">
                  <a:spcBef>
                    <a:spcPct val="0"/>
                  </a:spcBef>
                  <a:spcAft>
                    <a:spcPct val="0"/>
                  </a:spcAft>
                  <a:defRPr sz="2000">
                    <a:solidFill>
                      <a:srgbClr val="000000"/>
                    </a:solidFill>
                    <a:latin typeface="Arial" panose="020B0604020202020204" pitchFamily="34" charset="0"/>
                  </a:defRPr>
                </a:lvl8pPr>
                <a:lvl9pPr marL="3886200" indent="-228600" eaLnBrk="0" fontAlgn="base" hangingPunct="0">
                  <a:spcBef>
                    <a:spcPct val="0"/>
                  </a:spcBef>
                  <a:spcAft>
                    <a:spcPct val="0"/>
                  </a:spcAft>
                  <a:defRPr sz="2000">
                    <a:solidFill>
                      <a:srgbClr val="000000"/>
                    </a:solidFill>
                    <a:latin typeface="Arial" panose="020B0604020202020204" pitchFamily="34" charset="0"/>
                  </a:defRPr>
                </a:lvl9pPr>
              </a:lstStyle>
              <a:p>
                <a:pPr algn="r">
                  <a:spcBef>
                    <a:spcPct val="50000"/>
                  </a:spcBef>
                </a:pPr>
                <a:r>
                  <a:rPr lang="de-DE" altLang="de-DE" sz="1200" dirty="0" err="1">
                    <a:latin typeface="Times New Roman" panose="02020603050405020304" pitchFamily="18" charset="0"/>
                  </a:rPr>
                  <a:t>pbar</a:t>
                </a:r>
                <a:r>
                  <a:rPr lang="de-DE" altLang="de-DE" sz="1200" dirty="0">
                    <a:latin typeface="Times New Roman" panose="02020603050405020304" pitchFamily="18" charset="0"/>
                  </a:rPr>
                  <a:t>-target/</a:t>
                </a:r>
                <a:r>
                  <a:rPr lang="de-DE" altLang="de-DE" sz="1200" dirty="0" err="1">
                    <a:latin typeface="Times New Roman" panose="02020603050405020304" pitchFamily="18" charset="0"/>
                  </a:rPr>
                  <a:t>separator</a:t>
                </a:r>
                <a:endParaRPr lang="en-US" altLang="de-DE" sz="1200" dirty="0">
                  <a:latin typeface="Times New Roman" panose="02020603050405020304" pitchFamily="18" charset="0"/>
                </a:endParaRPr>
              </a:p>
            </p:txBody>
          </p:sp>
          <p:grpSp>
            <p:nvGrpSpPr>
              <p:cNvPr id="11" name="Group 28"/>
              <p:cNvGrpSpPr>
                <a:grpSpLocks/>
              </p:cNvGrpSpPr>
              <p:nvPr/>
            </p:nvGrpSpPr>
            <p:grpSpPr bwMode="auto">
              <a:xfrm>
                <a:off x="2700" y="1638"/>
                <a:ext cx="2988" cy="1620"/>
                <a:chOff x="2700" y="1638"/>
                <a:chExt cx="2988" cy="1620"/>
              </a:xfrm>
            </p:grpSpPr>
            <p:sp>
              <p:nvSpPr>
                <p:cNvPr id="13" name="Line 29"/>
                <p:cNvSpPr>
                  <a:spLocks noChangeShapeType="1"/>
                </p:cNvSpPr>
                <p:nvPr/>
              </p:nvSpPr>
              <p:spPr bwMode="auto">
                <a:xfrm>
                  <a:off x="4620" y="1638"/>
                  <a:ext cx="276" cy="0"/>
                </a:xfrm>
                <a:prstGeom prst="line">
                  <a:avLst/>
                </a:prstGeom>
                <a:noFill/>
                <a:ln w="1587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14" name="Group 30"/>
                <p:cNvGrpSpPr>
                  <a:grpSpLocks/>
                </p:cNvGrpSpPr>
                <p:nvPr/>
              </p:nvGrpSpPr>
              <p:grpSpPr bwMode="auto">
                <a:xfrm>
                  <a:off x="2700" y="1692"/>
                  <a:ext cx="2988" cy="1566"/>
                  <a:chOff x="2700" y="1692"/>
                  <a:chExt cx="2988" cy="1566"/>
                </a:xfrm>
              </p:grpSpPr>
              <p:sp>
                <p:nvSpPr>
                  <p:cNvPr id="15" name="Line 31"/>
                  <p:cNvSpPr>
                    <a:spLocks noChangeShapeType="1"/>
                  </p:cNvSpPr>
                  <p:nvPr/>
                </p:nvSpPr>
                <p:spPr bwMode="auto">
                  <a:xfrm flipV="1">
                    <a:off x="3660" y="3252"/>
                    <a:ext cx="222" cy="6"/>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16" name="Group 32"/>
                  <p:cNvGrpSpPr>
                    <a:grpSpLocks/>
                  </p:cNvGrpSpPr>
                  <p:nvPr/>
                </p:nvGrpSpPr>
                <p:grpSpPr bwMode="auto">
                  <a:xfrm>
                    <a:off x="2700" y="1692"/>
                    <a:ext cx="2988" cy="1104"/>
                    <a:chOff x="2700" y="1692"/>
                    <a:chExt cx="2988" cy="1104"/>
                  </a:xfrm>
                </p:grpSpPr>
                <p:sp>
                  <p:nvSpPr>
                    <p:cNvPr id="17" name="Line 33"/>
                    <p:cNvSpPr>
                      <a:spLocks noChangeShapeType="1"/>
                    </p:cNvSpPr>
                    <p:nvPr/>
                  </p:nvSpPr>
                  <p:spPr bwMode="auto">
                    <a:xfrm>
                      <a:off x="3084" y="1692"/>
                      <a:ext cx="342" cy="0"/>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8" name="Line 34"/>
                    <p:cNvSpPr>
                      <a:spLocks noChangeShapeType="1"/>
                    </p:cNvSpPr>
                    <p:nvPr/>
                  </p:nvSpPr>
                  <p:spPr bwMode="auto">
                    <a:xfrm>
                      <a:off x="3390" y="1830"/>
                      <a:ext cx="342" cy="0"/>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9" name="Line 35"/>
                    <p:cNvSpPr>
                      <a:spLocks noChangeShapeType="1"/>
                    </p:cNvSpPr>
                    <p:nvPr/>
                  </p:nvSpPr>
                  <p:spPr bwMode="auto">
                    <a:xfrm>
                      <a:off x="2700" y="1956"/>
                      <a:ext cx="342" cy="0"/>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0" name="Line 36"/>
                    <p:cNvSpPr>
                      <a:spLocks noChangeShapeType="1"/>
                    </p:cNvSpPr>
                    <p:nvPr/>
                  </p:nvSpPr>
                  <p:spPr bwMode="auto">
                    <a:xfrm>
                      <a:off x="3612" y="2292"/>
                      <a:ext cx="342" cy="0"/>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1" name="Line 37"/>
                    <p:cNvSpPr>
                      <a:spLocks noChangeShapeType="1"/>
                    </p:cNvSpPr>
                    <p:nvPr/>
                  </p:nvSpPr>
                  <p:spPr bwMode="auto">
                    <a:xfrm>
                      <a:off x="4602" y="2556"/>
                      <a:ext cx="342" cy="0"/>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22" name="Line 38"/>
                    <p:cNvSpPr>
                      <a:spLocks noChangeShapeType="1"/>
                    </p:cNvSpPr>
                    <p:nvPr/>
                  </p:nvSpPr>
                  <p:spPr bwMode="auto">
                    <a:xfrm>
                      <a:off x="4650" y="2790"/>
                      <a:ext cx="1038" cy="6"/>
                    </a:xfrm>
                    <a:prstGeom prst="line">
                      <a:avLst/>
                    </a:prstGeom>
                    <a:noFill/>
                    <a:ln w="22225">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sp>
            <p:nvSpPr>
              <p:cNvPr id="12" name="Line 39"/>
              <p:cNvSpPr>
                <a:spLocks noChangeShapeType="1"/>
              </p:cNvSpPr>
              <p:nvPr/>
            </p:nvSpPr>
            <p:spPr bwMode="auto">
              <a:xfrm>
                <a:off x="4122" y="2724"/>
                <a:ext cx="558" cy="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cxnSp>
        <p:nvCxnSpPr>
          <p:cNvPr id="23" name="Gerade Verbindung mit Pfeil 4"/>
          <p:cNvCxnSpPr>
            <a:cxnSpLocks noChangeShapeType="1"/>
          </p:cNvCxnSpPr>
          <p:nvPr/>
        </p:nvCxnSpPr>
        <p:spPr bwMode="auto">
          <a:xfrm flipV="1">
            <a:off x="2631916" y="5197008"/>
            <a:ext cx="1575941" cy="422372"/>
          </a:xfrm>
          <a:prstGeom prst="straightConnector1">
            <a:avLst/>
          </a:prstGeom>
          <a:noFill/>
          <a:ln w="38100" algn="ctr">
            <a:solidFill>
              <a:srgbClr val="FF0000"/>
            </a:solidFill>
            <a:round/>
            <a:headEnd/>
            <a:tailEnd type="arrow" w="med" len="med"/>
          </a:ln>
        </p:spPr>
      </p:cxnSp>
      <p:sp>
        <p:nvSpPr>
          <p:cNvPr id="24" name="Rectangle 20"/>
          <p:cNvSpPr>
            <a:spLocks noChangeArrowheads="1"/>
          </p:cNvSpPr>
          <p:nvPr/>
        </p:nvSpPr>
        <p:spPr bwMode="auto">
          <a:xfrm>
            <a:off x="2021523" y="5722277"/>
            <a:ext cx="1220787" cy="304800"/>
          </a:xfrm>
          <a:prstGeom prst="rect">
            <a:avLst/>
          </a:prstGeom>
          <a:solidFill>
            <a:srgbClr val="FFFFCC"/>
          </a:solidFill>
          <a:ln w="12700">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altLang="de-DE" sz="1200" dirty="0" smtClean="0">
                <a:latin typeface="+mj-lt"/>
              </a:rPr>
              <a:t>Collector Ring</a:t>
            </a:r>
            <a:endParaRPr lang="en-US" altLang="de-DE" sz="2400" dirty="0" smtClean="0">
              <a:latin typeface="+mj-lt"/>
            </a:endParaRPr>
          </a:p>
        </p:txBody>
      </p:sp>
    </p:spTree>
    <p:extLst>
      <p:ext uri="{BB962C8B-B14F-4D97-AF65-F5344CB8AC3E}">
        <p14:creationId xmlns:p14="http://schemas.microsoft.com/office/powerpoint/2010/main" val="5220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Tasks of the CR*</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dirty="0" smtClean="0"/>
              <a:t>D. Berkaev. The Collector Ring at FAIR</a:t>
            </a:r>
            <a:endParaRPr lang="ru-RU" dirty="0"/>
          </a:p>
        </p:txBody>
      </p:sp>
      <p:sp>
        <p:nvSpPr>
          <p:cNvPr id="6" name="Номер слайда 5"/>
          <p:cNvSpPr>
            <a:spLocks noGrp="1"/>
          </p:cNvSpPr>
          <p:nvPr>
            <p:ph type="sldNum" sz="quarter" idx="12"/>
          </p:nvPr>
        </p:nvSpPr>
        <p:spPr/>
        <p:txBody>
          <a:bodyPr/>
          <a:lstStyle/>
          <a:p>
            <a:fld id="{80B3665A-5265-4733-8836-25A2010F2302}" type="slidenum">
              <a:rPr lang="ru-RU" smtClean="0"/>
              <a:t>4</a:t>
            </a:fld>
            <a:endParaRPr lang="ru-RU"/>
          </a:p>
        </p:txBody>
      </p:sp>
      <p:sp>
        <p:nvSpPr>
          <p:cNvPr id="7" name="Rectangle 3"/>
          <p:cNvSpPr>
            <a:spLocks noChangeArrowheads="1"/>
          </p:cNvSpPr>
          <p:nvPr/>
        </p:nvSpPr>
        <p:spPr bwMode="auto">
          <a:xfrm>
            <a:off x="311603" y="1251963"/>
            <a:ext cx="8673194" cy="381000"/>
          </a:xfrm>
          <a:prstGeom prst="rect">
            <a:avLst/>
          </a:prstGeom>
          <a:noFill/>
          <a:ln w="9525">
            <a:noFill/>
            <a:miter lim="800000"/>
            <a:headEnd/>
            <a:tailEnd/>
          </a:ln>
        </p:spPr>
        <p:txBody>
          <a:bodyPr/>
          <a:lstStyle/>
          <a:p>
            <a:pPr eaLnBrk="0" hangingPunct="0">
              <a:spcBef>
                <a:spcPct val="20000"/>
              </a:spcBef>
            </a:pPr>
            <a:r>
              <a:rPr lang="en-GB" altLang="en-US" sz="2400" b="0" dirty="0">
                <a:latin typeface="Comic Sans MS" pitchFamily="66" charset="0"/>
              </a:rPr>
              <a:t>1. Cooling of secondary beams of radioactive </a:t>
            </a:r>
            <a:r>
              <a:rPr lang="en-GB" altLang="en-US" sz="2400" b="0" dirty="0" smtClean="0">
                <a:latin typeface="Comic Sans MS" pitchFamily="66" charset="0"/>
              </a:rPr>
              <a:t>ion beam </a:t>
            </a:r>
            <a:r>
              <a:rPr lang="en-GB" altLang="en-US" sz="2400" b="0" dirty="0">
                <a:latin typeface="Comic Sans MS" pitchFamily="66" charset="0"/>
              </a:rPr>
              <a:t>(</a:t>
            </a:r>
            <a:r>
              <a:rPr lang="en-GB" altLang="en-US" sz="2400" b="0" dirty="0" smtClean="0">
                <a:latin typeface="Comic Sans MS" pitchFamily="66" charset="0"/>
              </a:rPr>
              <a:t>RIB)</a:t>
            </a:r>
            <a:endParaRPr lang="en-GB" altLang="en-US" sz="2400" b="0" dirty="0">
              <a:latin typeface="Comic Sans MS" pitchFamily="66" charset="0"/>
            </a:endParaRPr>
          </a:p>
        </p:txBody>
      </p:sp>
      <p:sp>
        <p:nvSpPr>
          <p:cNvPr id="8" name="Text Box 4"/>
          <p:cNvSpPr txBox="1">
            <a:spLocks noChangeArrowheads="1"/>
          </p:cNvSpPr>
          <p:nvPr/>
        </p:nvSpPr>
        <p:spPr bwMode="auto">
          <a:xfrm>
            <a:off x="1835604" y="1752025"/>
            <a:ext cx="1600200" cy="725488"/>
          </a:xfrm>
          <a:prstGeom prst="rect">
            <a:avLst/>
          </a:prstGeom>
          <a:solidFill>
            <a:srgbClr val="FFCC99"/>
          </a:solidFill>
          <a:ln w="9525">
            <a:solidFill>
              <a:srgbClr val="FF00FF"/>
            </a:solidFill>
            <a:miter lim="800000"/>
            <a:headEnd/>
            <a:tailEnd/>
          </a:ln>
        </p:spPr>
        <p:txBody>
          <a:bodyPr>
            <a:spAutoFit/>
          </a:bodyPr>
          <a:lstStyle/>
          <a:p>
            <a:pPr eaLnBrk="0" hangingPunct="0">
              <a:spcBef>
                <a:spcPct val="50000"/>
              </a:spcBef>
            </a:pPr>
            <a:r>
              <a:rPr lang="en-GB" altLang="en-US" sz="2000" b="0" dirty="0">
                <a:latin typeface="Symbol" pitchFamily="18" charset="2"/>
              </a:rPr>
              <a:t>e</a:t>
            </a:r>
            <a:r>
              <a:rPr lang="en-GB" altLang="en-US" sz="2000" b="0" baseline="-25000" dirty="0">
                <a:latin typeface="Symbol" pitchFamily="18" charset="2"/>
                <a:sym typeface="Symbol" pitchFamily="18" charset="2"/>
              </a:rPr>
              <a:t></a:t>
            </a:r>
            <a:r>
              <a:rPr lang="en-GB" altLang="en-US" sz="1400" b="0" dirty="0"/>
              <a:t>=</a:t>
            </a:r>
            <a:r>
              <a:rPr lang="de-DE" altLang="en-US" sz="1400" b="0" dirty="0"/>
              <a:t>20</a:t>
            </a:r>
            <a:r>
              <a:rPr lang="en-GB" altLang="en-US" sz="1400" b="0" dirty="0"/>
              <a:t>0 mm </a:t>
            </a:r>
            <a:r>
              <a:rPr lang="en-GB" altLang="en-US" sz="1400" b="0" dirty="0" err="1"/>
              <a:t>mrad</a:t>
            </a:r>
            <a:endParaRPr lang="en-GB" altLang="en-US" sz="1400" b="0" dirty="0"/>
          </a:p>
          <a:p>
            <a:pPr eaLnBrk="0" hangingPunct="0">
              <a:spcBef>
                <a:spcPct val="50000"/>
              </a:spcBef>
            </a:pPr>
            <a:r>
              <a:rPr lang="en-GB" altLang="en-US" sz="1400" b="0" dirty="0" err="1">
                <a:latin typeface="Symbol" pitchFamily="18" charset="2"/>
              </a:rPr>
              <a:t>D</a:t>
            </a:r>
            <a:r>
              <a:rPr lang="en-GB" altLang="en-US" sz="1400" b="0" dirty="0" err="1"/>
              <a:t>p</a:t>
            </a:r>
            <a:r>
              <a:rPr lang="en-GB" altLang="en-US" sz="1400" b="0" dirty="0"/>
              <a:t>/p=</a:t>
            </a:r>
            <a:r>
              <a:rPr lang="de-DE" altLang="en-US" sz="1400" b="0" dirty="0"/>
              <a:t>3</a:t>
            </a:r>
            <a:r>
              <a:rPr lang="en-GB" altLang="en-US" sz="1400" b="0" dirty="0"/>
              <a:t> %</a:t>
            </a:r>
          </a:p>
        </p:txBody>
      </p:sp>
      <p:pic>
        <p:nvPicPr>
          <p:cNvPr id="9"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21604" y="1785363"/>
            <a:ext cx="1143000" cy="762000"/>
          </a:xfrm>
          <a:prstGeom prst="rect">
            <a:avLst/>
          </a:prstGeom>
          <a:noFill/>
          <a:ln w="9525">
            <a:noFill/>
            <a:miter lim="800000"/>
            <a:headEnd/>
            <a:tailEnd/>
          </a:ln>
        </p:spPr>
      </p:pic>
      <p:sp>
        <p:nvSpPr>
          <p:cNvPr id="10" name="Text Box 6"/>
          <p:cNvSpPr txBox="1">
            <a:spLocks noChangeArrowheads="1"/>
          </p:cNvSpPr>
          <p:nvPr/>
        </p:nvSpPr>
        <p:spPr bwMode="auto">
          <a:xfrm>
            <a:off x="4229472" y="2044080"/>
            <a:ext cx="990600" cy="304800"/>
          </a:xfrm>
          <a:prstGeom prst="rect">
            <a:avLst/>
          </a:prstGeom>
          <a:noFill/>
          <a:ln w="9525">
            <a:noFill/>
            <a:miter lim="800000"/>
            <a:headEnd/>
            <a:tailEnd/>
          </a:ln>
        </p:spPr>
        <p:txBody>
          <a:bodyPr>
            <a:spAutoFit/>
          </a:bodyPr>
          <a:lstStyle/>
          <a:p>
            <a:pPr eaLnBrk="0" hangingPunct="0">
              <a:spcBef>
                <a:spcPct val="50000"/>
              </a:spcBef>
            </a:pPr>
            <a:r>
              <a:rPr lang="en-GB" altLang="en-US" sz="1400" b="0" dirty="0">
                <a:latin typeface="Arial" charset="0"/>
                <a:sym typeface="Math1"/>
              </a:rPr>
              <a:t>~</a:t>
            </a:r>
            <a:r>
              <a:rPr lang="en-GB" altLang="en-US" sz="1400" b="0" dirty="0" smtClean="0">
                <a:latin typeface="Arial" charset="0"/>
                <a:sym typeface="Math1"/>
              </a:rPr>
              <a:t> </a:t>
            </a:r>
            <a:r>
              <a:rPr lang="en-GB" altLang="en-US" sz="1400" b="0" dirty="0">
                <a:latin typeface="Arial" charset="0"/>
                <a:sym typeface="Math1"/>
              </a:rPr>
              <a:t>1.5 sec</a:t>
            </a:r>
            <a:endParaRPr lang="en-GB" altLang="en-US" sz="1000" b="0" dirty="0">
              <a:latin typeface="Arial" charset="0"/>
            </a:endParaRPr>
          </a:p>
        </p:txBody>
      </p:sp>
      <p:sp>
        <p:nvSpPr>
          <p:cNvPr id="11" name="Text Box 7"/>
          <p:cNvSpPr txBox="1">
            <a:spLocks noChangeArrowheads="1"/>
          </p:cNvSpPr>
          <p:nvPr/>
        </p:nvSpPr>
        <p:spPr bwMode="auto">
          <a:xfrm>
            <a:off x="6026604" y="1701225"/>
            <a:ext cx="1676400" cy="784830"/>
          </a:xfrm>
          <a:prstGeom prst="rect">
            <a:avLst/>
          </a:prstGeom>
          <a:solidFill>
            <a:srgbClr val="00FFFF"/>
          </a:solidFill>
          <a:ln w="9525">
            <a:solidFill>
              <a:schemeClr val="tx1"/>
            </a:solidFill>
            <a:miter lim="800000"/>
            <a:headEnd/>
            <a:tailEnd/>
          </a:ln>
        </p:spPr>
        <p:txBody>
          <a:bodyPr>
            <a:spAutoFit/>
          </a:bodyPr>
          <a:lstStyle/>
          <a:p>
            <a:pPr eaLnBrk="0" hangingPunct="0">
              <a:spcBef>
                <a:spcPct val="50000"/>
              </a:spcBef>
            </a:pPr>
            <a:r>
              <a:rPr lang="en-GB" altLang="en-US" b="0" dirty="0">
                <a:latin typeface="Symbol" pitchFamily="18" charset="2"/>
              </a:rPr>
              <a:t>e </a:t>
            </a:r>
            <a:r>
              <a:rPr lang="en-GB" altLang="en-US" b="0" baseline="-25000" dirty="0">
                <a:latin typeface="Symbol" pitchFamily="18" charset="2"/>
                <a:sym typeface="Symbol" pitchFamily="18" charset="2"/>
              </a:rPr>
              <a:t></a:t>
            </a:r>
            <a:r>
              <a:rPr lang="en-GB" altLang="en-US" b="0" dirty="0">
                <a:latin typeface="Symbol" pitchFamily="18" charset="2"/>
              </a:rPr>
              <a:t> </a:t>
            </a:r>
            <a:r>
              <a:rPr lang="en-GB" altLang="en-US" b="0" dirty="0">
                <a:latin typeface="Symbol" pitchFamily="18" charset="2"/>
                <a:sym typeface="Symbol" pitchFamily="18" charset="2"/>
              </a:rPr>
              <a:t></a:t>
            </a:r>
            <a:r>
              <a:rPr lang="en-GB" altLang="en-US" sz="1200" b="0" dirty="0"/>
              <a:t> 0.5 mm </a:t>
            </a:r>
            <a:r>
              <a:rPr lang="en-GB" altLang="en-US" sz="1200" b="0" dirty="0" err="1"/>
              <a:t>mrad</a:t>
            </a:r>
            <a:endParaRPr lang="en-GB" altLang="en-US" sz="1200" b="0" dirty="0"/>
          </a:p>
          <a:p>
            <a:pPr eaLnBrk="0" hangingPunct="0">
              <a:spcBef>
                <a:spcPct val="50000"/>
              </a:spcBef>
            </a:pPr>
            <a:r>
              <a:rPr lang="en-GB" altLang="en-US" sz="1200" b="0" dirty="0" err="1">
                <a:latin typeface="Symbol" pitchFamily="18" charset="2"/>
              </a:rPr>
              <a:t>D</a:t>
            </a:r>
            <a:r>
              <a:rPr lang="en-GB" altLang="en-US" sz="1200" b="0" dirty="0" err="1"/>
              <a:t>p</a:t>
            </a:r>
            <a:r>
              <a:rPr lang="en-GB" altLang="en-US" sz="1200" b="0" dirty="0"/>
              <a:t>/p </a:t>
            </a:r>
            <a:r>
              <a:rPr lang="en-GB" altLang="en-US" b="0" dirty="0">
                <a:latin typeface="Symbol" pitchFamily="18" charset="2"/>
                <a:sym typeface="Symbol" pitchFamily="18" charset="2"/>
              </a:rPr>
              <a:t></a:t>
            </a:r>
            <a:r>
              <a:rPr lang="en-GB" altLang="en-US" sz="1200" b="0" dirty="0"/>
              <a:t> 0.05 %</a:t>
            </a:r>
          </a:p>
        </p:txBody>
      </p:sp>
      <p:sp>
        <p:nvSpPr>
          <p:cNvPr id="12" name="Line 8"/>
          <p:cNvSpPr>
            <a:spLocks noChangeShapeType="1"/>
          </p:cNvSpPr>
          <p:nvPr/>
        </p:nvSpPr>
        <p:spPr bwMode="auto">
          <a:xfrm>
            <a:off x="3435804" y="2115563"/>
            <a:ext cx="685800" cy="0"/>
          </a:xfrm>
          <a:prstGeom prst="line">
            <a:avLst/>
          </a:prstGeom>
          <a:noFill/>
          <a:ln w="9525">
            <a:solidFill>
              <a:schemeClr val="tx1"/>
            </a:solidFill>
            <a:round/>
            <a:headEnd/>
            <a:tailEnd type="triangle" w="med" len="med"/>
          </a:ln>
        </p:spPr>
        <p:txBody>
          <a:bodyPr wrap="none" anchor="ctr"/>
          <a:lstStyle/>
          <a:p>
            <a:endParaRPr lang="ru-RU"/>
          </a:p>
        </p:txBody>
      </p:sp>
      <p:sp>
        <p:nvSpPr>
          <p:cNvPr id="13" name="Line 9"/>
          <p:cNvSpPr>
            <a:spLocks noChangeShapeType="1"/>
          </p:cNvSpPr>
          <p:nvPr/>
        </p:nvSpPr>
        <p:spPr bwMode="auto">
          <a:xfrm>
            <a:off x="5264604" y="2107625"/>
            <a:ext cx="762000" cy="0"/>
          </a:xfrm>
          <a:prstGeom prst="line">
            <a:avLst/>
          </a:prstGeom>
          <a:noFill/>
          <a:ln w="9525">
            <a:solidFill>
              <a:schemeClr val="tx1"/>
            </a:solidFill>
            <a:round/>
            <a:headEnd/>
            <a:tailEnd type="triangle" w="med" len="med"/>
          </a:ln>
        </p:spPr>
        <p:txBody>
          <a:bodyPr wrap="none" anchor="ctr"/>
          <a:lstStyle/>
          <a:p>
            <a:endParaRPr lang="ru-RU"/>
          </a:p>
        </p:txBody>
      </p:sp>
      <p:sp>
        <p:nvSpPr>
          <p:cNvPr id="14" name="Text Box 10"/>
          <p:cNvSpPr txBox="1">
            <a:spLocks noChangeArrowheads="1"/>
          </p:cNvSpPr>
          <p:nvPr/>
        </p:nvSpPr>
        <p:spPr bwMode="auto">
          <a:xfrm>
            <a:off x="4502604" y="1632963"/>
            <a:ext cx="609600" cy="336550"/>
          </a:xfrm>
          <a:prstGeom prst="rect">
            <a:avLst/>
          </a:prstGeom>
          <a:noFill/>
          <a:ln w="9525">
            <a:noFill/>
            <a:miter lim="800000"/>
            <a:headEnd/>
            <a:tailEnd/>
          </a:ln>
        </p:spPr>
        <p:txBody>
          <a:bodyPr>
            <a:spAutoFit/>
          </a:bodyPr>
          <a:lstStyle/>
          <a:p>
            <a:pPr eaLnBrk="0" hangingPunct="0">
              <a:spcBef>
                <a:spcPct val="50000"/>
              </a:spcBef>
            </a:pPr>
            <a:r>
              <a:rPr lang="en-GB" altLang="en-US" sz="1600">
                <a:latin typeface="Arial" charset="0"/>
              </a:rPr>
              <a:t>CR</a:t>
            </a:r>
            <a:endParaRPr lang="en-GB" altLang="en-US" sz="2400" b="0"/>
          </a:p>
        </p:txBody>
      </p:sp>
      <p:sp>
        <p:nvSpPr>
          <p:cNvPr id="15" name="Text Box 11"/>
          <p:cNvSpPr txBox="1">
            <a:spLocks noChangeArrowheads="1"/>
          </p:cNvSpPr>
          <p:nvPr/>
        </p:nvSpPr>
        <p:spPr bwMode="auto">
          <a:xfrm>
            <a:off x="7703004" y="1865040"/>
            <a:ext cx="1440996" cy="461665"/>
          </a:xfrm>
          <a:prstGeom prst="rect">
            <a:avLst/>
          </a:prstGeom>
          <a:noFill/>
          <a:ln w="9525">
            <a:noFill/>
            <a:miter lim="800000"/>
            <a:headEnd/>
            <a:tailEnd/>
          </a:ln>
        </p:spPr>
        <p:txBody>
          <a:bodyPr wrap="square">
            <a:spAutoFit/>
          </a:bodyPr>
          <a:lstStyle/>
          <a:p>
            <a:pPr eaLnBrk="0" hangingPunct="0">
              <a:spcBef>
                <a:spcPct val="50000"/>
              </a:spcBef>
            </a:pPr>
            <a:r>
              <a:rPr lang="en-GB" altLang="en-US" sz="1200" b="0" dirty="0"/>
              <a:t>extraction RI beams      to the </a:t>
            </a:r>
            <a:r>
              <a:rPr lang="en-GB" altLang="en-US" sz="1200" b="1" dirty="0"/>
              <a:t>HESR</a:t>
            </a:r>
          </a:p>
        </p:txBody>
      </p:sp>
      <p:sp>
        <p:nvSpPr>
          <p:cNvPr id="16" name="Rectangle 12"/>
          <p:cNvSpPr>
            <a:spLocks noChangeArrowheads="1"/>
          </p:cNvSpPr>
          <p:nvPr/>
        </p:nvSpPr>
        <p:spPr bwMode="auto">
          <a:xfrm>
            <a:off x="6804" y="2858513"/>
            <a:ext cx="6019800" cy="381000"/>
          </a:xfrm>
          <a:prstGeom prst="rect">
            <a:avLst/>
          </a:prstGeom>
          <a:noFill/>
          <a:ln w="9525">
            <a:noFill/>
            <a:miter lim="800000"/>
            <a:headEnd/>
            <a:tailEnd/>
          </a:ln>
        </p:spPr>
        <p:txBody>
          <a:bodyPr/>
          <a:lstStyle/>
          <a:p>
            <a:pPr marL="342900" indent="-342900">
              <a:spcBef>
                <a:spcPct val="20000"/>
              </a:spcBef>
            </a:pPr>
            <a:r>
              <a:rPr lang="en-GB" altLang="en-US" sz="2200" b="0" dirty="0">
                <a:latin typeface="Comic Sans MS" pitchFamily="66" charset="0"/>
              </a:rPr>
              <a:t>   </a:t>
            </a:r>
            <a:r>
              <a:rPr lang="en-GB" altLang="en-US" sz="2200" b="0" u="sng" dirty="0">
                <a:latin typeface="Comic Sans MS" pitchFamily="66" charset="0"/>
              </a:rPr>
              <a:t>2. Cooling of antiproton beams (</a:t>
            </a:r>
            <a:r>
              <a:rPr lang="en-GB" altLang="en-US" sz="2200" b="0" u="sng" dirty="0" err="1" smtClean="0">
                <a:latin typeface="Comic Sans MS" pitchFamily="66" charset="0"/>
              </a:rPr>
              <a:t>P_bar</a:t>
            </a:r>
            <a:r>
              <a:rPr lang="en-GB" altLang="en-US" sz="2200" b="0" u="sng" dirty="0">
                <a:latin typeface="Comic Sans MS" pitchFamily="66" charset="0"/>
              </a:rPr>
              <a:t>)</a:t>
            </a:r>
          </a:p>
        </p:txBody>
      </p:sp>
      <p:sp>
        <p:nvSpPr>
          <p:cNvPr id="17" name="Text Box 13"/>
          <p:cNvSpPr txBox="1">
            <a:spLocks noChangeArrowheads="1"/>
          </p:cNvSpPr>
          <p:nvPr/>
        </p:nvSpPr>
        <p:spPr bwMode="auto">
          <a:xfrm>
            <a:off x="1759404" y="3407788"/>
            <a:ext cx="1600200" cy="725487"/>
          </a:xfrm>
          <a:prstGeom prst="rect">
            <a:avLst/>
          </a:prstGeom>
          <a:solidFill>
            <a:srgbClr val="FFCC99"/>
          </a:solidFill>
          <a:ln w="9525">
            <a:solidFill>
              <a:srgbClr val="FF00FF"/>
            </a:solidFill>
            <a:miter lim="800000"/>
            <a:headEnd/>
            <a:tailEnd/>
          </a:ln>
        </p:spPr>
        <p:txBody>
          <a:bodyPr>
            <a:spAutoFit/>
          </a:bodyPr>
          <a:lstStyle/>
          <a:p>
            <a:pPr eaLnBrk="0" hangingPunct="0">
              <a:spcBef>
                <a:spcPct val="50000"/>
              </a:spcBef>
            </a:pPr>
            <a:r>
              <a:rPr lang="en-GB" altLang="en-US" sz="2000" b="0">
                <a:latin typeface="Symbol" pitchFamily="18" charset="2"/>
              </a:rPr>
              <a:t>e</a:t>
            </a:r>
            <a:r>
              <a:rPr lang="en-GB" altLang="en-US" sz="2000" b="0" baseline="-25000">
                <a:latin typeface="Symbol" pitchFamily="18" charset="2"/>
                <a:sym typeface="Symbol" pitchFamily="18" charset="2"/>
              </a:rPr>
              <a:t></a:t>
            </a:r>
            <a:r>
              <a:rPr lang="en-GB" altLang="en-US" sz="2000" b="0">
                <a:latin typeface="Symbol" pitchFamily="18" charset="2"/>
              </a:rPr>
              <a:t> </a:t>
            </a:r>
            <a:r>
              <a:rPr lang="en-GB" altLang="en-US" sz="1400" b="0"/>
              <a:t>=240 mm mrad</a:t>
            </a:r>
          </a:p>
          <a:p>
            <a:pPr eaLnBrk="0" hangingPunct="0">
              <a:spcBef>
                <a:spcPct val="50000"/>
              </a:spcBef>
            </a:pPr>
            <a:r>
              <a:rPr lang="en-GB" altLang="en-US" sz="1400" b="0">
                <a:latin typeface="Symbol" pitchFamily="18" charset="2"/>
              </a:rPr>
              <a:t>D</a:t>
            </a:r>
            <a:r>
              <a:rPr lang="en-GB" altLang="en-US" sz="1400" b="0"/>
              <a:t>p/p=6 %</a:t>
            </a:r>
          </a:p>
        </p:txBody>
      </p:sp>
      <p:sp>
        <p:nvSpPr>
          <p:cNvPr id="18" name="Text Box 14"/>
          <p:cNvSpPr txBox="1">
            <a:spLocks noChangeArrowheads="1"/>
          </p:cNvSpPr>
          <p:nvPr/>
        </p:nvSpPr>
        <p:spPr bwMode="auto">
          <a:xfrm>
            <a:off x="6064704" y="3320475"/>
            <a:ext cx="1600200" cy="863600"/>
          </a:xfrm>
          <a:prstGeom prst="rect">
            <a:avLst/>
          </a:prstGeom>
          <a:solidFill>
            <a:srgbClr val="00FFFF"/>
          </a:solidFill>
          <a:ln w="9525">
            <a:solidFill>
              <a:schemeClr val="tx1"/>
            </a:solidFill>
            <a:miter lim="800000"/>
            <a:headEnd/>
            <a:tailEnd/>
          </a:ln>
        </p:spPr>
        <p:txBody>
          <a:bodyPr>
            <a:spAutoFit/>
          </a:bodyPr>
          <a:lstStyle/>
          <a:p>
            <a:pPr eaLnBrk="0" hangingPunct="0">
              <a:spcBef>
                <a:spcPct val="50000"/>
              </a:spcBef>
            </a:pPr>
            <a:r>
              <a:rPr lang="en-GB" altLang="en-US" sz="2000" b="0" dirty="0">
                <a:latin typeface="Symbol" pitchFamily="18" charset="2"/>
              </a:rPr>
              <a:t>e </a:t>
            </a:r>
            <a:r>
              <a:rPr lang="en-GB" altLang="en-US" sz="2000" b="0" baseline="-25000" dirty="0">
                <a:latin typeface="Symbol" pitchFamily="18" charset="2"/>
                <a:sym typeface="Symbol" pitchFamily="18" charset="2"/>
              </a:rPr>
              <a:t></a:t>
            </a:r>
            <a:r>
              <a:rPr lang="en-GB" altLang="en-US" sz="2000" b="0" dirty="0">
                <a:latin typeface="Symbol" pitchFamily="18" charset="2"/>
              </a:rPr>
              <a:t> </a:t>
            </a:r>
            <a:r>
              <a:rPr lang="en-GB" altLang="en-US" sz="2000" b="0" dirty="0">
                <a:latin typeface="Symbol" pitchFamily="18" charset="2"/>
                <a:sym typeface="Symbol" pitchFamily="18" charset="2"/>
              </a:rPr>
              <a:t></a:t>
            </a:r>
            <a:r>
              <a:rPr lang="en-GB" altLang="en-US" sz="1400" b="0" dirty="0"/>
              <a:t> 5 mm </a:t>
            </a:r>
            <a:r>
              <a:rPr lang="en-GB" altLang="en-US" sz="1400" b="0" dirty="0" err="1"/>
              <a:t>mrad</a:t>
            </a:r>
            <a:endParaRPr lang="en-GB" altLang="en-US" sz="1400" b="0" dirty="0"/>
          </a:p>
          <a:p>
            <a:pPr eaLnBrk="0" hangingPunct="0">
              <a:spcBef>
                <a:spcPct val="50000"/>
              </a:spcBef>
            </a:pPr>
            <a:r>
              <a:rPr lang="en-GB" altLang="en-US" sz="1400" b="0" dirty="0" err="1">
                <a:latin typeface="Symbol" pitchFamily="18" charset="2"/>
              </a:rPr>
              <a:t>D</a:t>
            </a:r>
            <a:r>
              <a:rPr lang="en-GB" altLang="en-US" sz="1400" b="0" dirty="0" err="1"/>
              <a:t>p</a:t>
            </a:r>
            <a:r>
              <a:rPr lang="en-GB" altLang="en-US" sz="1400" b="0" dirty="0"/>
              <a:t>/p </a:t>
            </a:r>
            <a:r>
              <a:rPr lang="en-GB" altLang="en-US" sz="2000" b="0" dirty="0">
                <a:latin typeface="Symbol" pitchFamily="18" charset="2"/>
                <a:sym typeface="Symbol" pitchFamily="18" charset="2"/>
              </a:rPr>
              <a:t></a:t>
            </a:r>
            <a:r>
              <a:rPr lang="en-GB" altLang="en-US" sz="1400" b="0" dirty="0"/>
              <a:t> 0.1 %</a:t>
            </a:r>
          </a:p>
        </p:txBody>
      </p:sp>
      <p:pic>
        <p:nvPicPr>
          <p:cNvPr id="19" name="Picture 1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97804" y="3407788"/>
            <a:ext cx="1143000" cy="762000"/>
          </a:xfrm>
          <a:prstGeom prst="rect">
            <a:avLst/>
          </a:prstGeom>
          <a:noFill/>
          <a:ln w="9525">
            <a:noFill/>
            <a:miter lim="800000"/>
            <a:headEnd/>
            <a:tailEnd/>
          </a:ln>
        </p:spPr>
      </p:pic>
      <p:sp>
        <p:nvSpPr>
          <p:cNvPr id="20" name="Text Box 16"/>
          <p:cNvSpPr txBox="1">
            <a:spLocks noChangeArrowheads="1"/>
          </p:cNvSpPr>
          <p:nvPr/>
        </p:nvSpPr>
        <p:spPr bwMode="auto">
          <a:xfrm>
            <a:off x="7703004" y="3493513"/>
            <a:ext cx="1440996" cy="457200"/>
          </a:xfrm>
          <a:prstGeom prst="rect">
            <a:avLst/>
          </a:prstGeom>
          <a:noFill/>
          <a:ln w="9525">
            <a:noFill/>
            <a:miter lim="800000"/>
            <a:headEnd/>
            <a:tailEnd/>
          </a:ln>
        </p:spPr>
        <p:txBody>
          <a:bodyPr wrap="square">
            <a:spAutoFit/>
          </a:bodyPr>
          <a:lstStyle/>
          <a:p>
            <a:pPr eaLnBrk="0" hangingPunct="0">
              <a:spcBef>
                <a:spcPct val="50000"/>
              </a:spcBef>
            </a:pPr>
            <a:r>
              <a:rPr lang="en-GB" altLang="en-US" sz="1200" b="0" dirty="0"/>
              <a:t>extraction </a:t>
            </a:r>
            <a:r>
              <a:rPr lang="en-GB" altLang="en-US" sz="1200" b="0" dirty="0" err="1"/>
              <a:t>Pbar</a:t>
            </a:r>
            <a:r>
              <a:rPr lang="en-GB" altLang="en-US" sz="1200" b="0" dirty="0"/>
              <a:t>             to the </a:t>
            </a:r>
            <a:r>
              <a:rPr lang="en-GB" altLang="en-US" sz="1200" b="1" dirty="0"/>
              <a:t>HESR</a:t>
            </a:r>
          </a:p>
        </p:txBody>
      </p:sp>
      <p:sp>
        <p:nvSpPr>
          <p:cNvPr id="21" name="Text Box 17"/>
          <p:cNvSpPr txBox="1">
            <a:spLocks noChangeArrowheads="1"/>
          </p:cNvSpPr>
          <p:nvPr/>
        </p:nvSpPr>
        <p:spPr bwMode="auto">
          <a:xfrm>
            <a:off x="4274004" y="3645024"/>
            <a:ext cx="990600" cy="304800"/>
          </a:xfrm>
          <a:prstGeom prst="rect">
            <a:avLst/>
          </a:prstGeom>
          <a:noFill/>
          <a:ln w="9525">
            <a:noFill/>
            <a:miter lim="800000"/>
            <a:headEnd/>
            <a:tailEnd/>
          </a:ln>
        </p:spPr>
        <p:txBody>
          <a:bodyPr>
            <a:spAutoFit/>
          </a:bodyPr>
          <a:lstStyle/>
          <a:p>
            <a:pPr eaLnBrk="0" hangingPunct="0">
              <a:spcBef>
                <a:spcPct val="50000"/>
              </a:spcBef>
            </a:pPr>
            <a:r>
              <a:rPr lang="en-GB" altLang="en-US" sz="1400" b="0" dirty="0">
                <a:latin typeface="Arial" charset="0"/>
                <a:sym typeface="Math1"/>
              </a:rPr>
              <a:t>~</a:t>
            </a:r>
            <a:r>
              <a:rPr lang="en-GB" altLang="en-US" sz="1400" b="0" dirty="0" smtClean="0">
                <a:latin typeface="Arial" charset="0"/>
                <a:sym typeface="Math1"/>
              </a:rPr>
              <a:t> </a:t>
            </a:r>
            <a:r>
              <a:rPr lang="en-GB" altLang="en-US" sz="1400" b="0" dirty="0">
                <a:latin typeface="Arial" charset="0"/>
                <a:sym typeface="Math1"/>
              </a:rPr>
              <a:t>10 sec</a:t>
            </a:r>
            <a:endParaRPr lang="en-GB" altLang="en-US" sz="1000" b="0" dirty="0">
              <a:latin typeface="Arial" charset="0"/>
            </a:endParaRPr>
          </a:p>
        </p:txBody>
      </p:sp>
      <p:sp>
        <p:nvSpPr>
          <p:cNvPr id="22" name="Text Box 18"/>
          <p:cNvSpPr txBox="1">
            <a:spLocks noChangeArrowheads="1"/>
          </p:cNvSpPr>
          <p:nvPr/>
        </p:nvSpPr>
        <p:spPr bwMode="auto">
          <a:xfrm>
            <a:off x="4502604" y="3239513"/>
            <a:ext cx="609600" cy="336550"/>
          </a:xfrm>
          <a:prstGeom prst="rect">
            <a:avLst/>
          </a:prstGeom>
          <a:noFill/>
          <a:ln w="9525">
            <a:noFill/>
            <a:miter lim="800000"/>
            <a:headEnd/>
            <a:tailEnd/>
          </a:ln>
        </p:spPr>
        <p:txBody>
          <a:bodyPr>
            <a:spAutoFit/>
          </a:bodyPr>
          <a:lstStyle/>
          <a:p>
            <a:pPr eaLnBrk="0" hangingPunct="0">
              <a:spcBef>
                <a:spcPct val="50000"/>
              </a:spcBef>
            </a:pPr>
            <a:r>
              <a:rPr lang="en-GB" altLang="en-US" sz="1600">
                <a:latin typeface="Arial" charset="0"/>
              </a:rPr>
              <a:t>CR</a:t>
            </a:r>
            <a:endParaRPr lang="en-GB" altLang="en-US" sz="2400" b="0"/>
          </a:p>
        </p:txBody>
      </p:sp>
      <p:sp>
        <p:nvSpPr>
          <p:cNvPr id="23" name="Line 19"/>
          <p:cNvSpPr>
            <a:spLocks noChangeShapeType="1"/>
          </p:cNvSpPr>
          <p:nvPr/>
        </p:nvSpPr>
        <p:spPr bwMode="auto">
          <a:xfrm>
            <a:off x="3435804" y="3752275"/>
            <a:ext cx="762000" cy="0"/>
          </a:xfrm>
          <a:prstGeom prst="line">
            <a:avLst/>
          </a:prstGeom>
          <a:noFill/>
          <a:ln w="9525">
            <a:solidFill>
              <a:schemeClr val="tx1"/>
            </a:solidFill>
            <a:round/>
            <a:headEnd/>
            <a:tailEnd type="triangle" w="med" len="med"/>
          </a:ln>
        </p:spPr>
        <p:txBody>
          <a:bodyPr wrap="none" anchor="ctr"/>
          <a:lstStyle/>
          <a:p>
            <a:endParaRPr lang="ru-RU"/>
          </a:p>
        </p:txBody>
      </p:sp>
      <p:sp>
        <p:nvSpPr>
          <p:cNvPr id="24" name="Line 20"/>
          <p:cNvSpPr>
            <a:spLocks noChangeShapeType="1"/>
          </p:cNvSpPr>
          <p:nvPr/>
        </p:nvSpPr>
        <p:spPr bwMode="auto">
          <a:xfrm>
            <a:off x="5264604" y="3761800"/>
            <a:ext cx="762000" cy="0"/>
          </a:xfrm>
          <a:prstGeom prst="line">
            <a:avLst/>
          </a:prstGeom>
          <a:noFill/>
          <a:ln w="9525">
            <a:solidFill>
              <a:schemeClr val="tx1"/>
            </a:solidFill>
            <a:round/>
            <a:headEnd/>
            <a:tailEnd type="triangle" w="med" len="med"/>
          </a:ln>
        </p:spPr>
        <p:txBody>
          <a:bodyPr wrap="none" anchor="ctr"/>
          <a:lstStyle/>
          <a:p>
            <a:endParaRPr lang="ru-RU"/>
          </a:p>
        </p:txBody>
      </p:sp>
      <p:sp>
        <p:nvSpPr>
          <p:cNvPr id="25" name="Rectangle 21"/>
          <p:cNvSpPr>
            <a:spLocks noChangeArrowheads="1"/>
          </p:cNvSpPr>
          <p:nvPr/>
        </p:nvSpPr>
        <p:spPr bwMode="auto">
          <a:xfrm>
            <a:off x="83004" y="4614288"/>
            <a:ext cx="8261350" cy="381000"/>
          </a:xfrm>
          <a:prstGeom prst="rect">
            <a:avLst/>
          </a:prstGeom>
          <a:noFill/>
          <a:ln w="9525">
            <a:noFill/>
            <a:miter lim="800000"/>
            <a:headEnd/>
            <a:tailEnd/>
          </a:ln>
        </p:spPr>
        <p:txBody>
          <a:bodyPr/>
          <a:lstStyle/>
          <a:p>
            <a:pPr marL="342900" indent="-342900">
              <a:spcBef>
                <a:spcPct val="20000"/>
              </a:spcBef>
            </a:pPr>
            <a:r>
              <a:rPr lang="en-GB" altLang="en-US" sz="2200" b="0" dirty="0">
                <a:latin typeface="Comic Sans MS" pitchFamily="66" charset="0"/>
              </a:rPr>
              <a:t>  3. Mass spectrometer of radioactive ions RI (TOF</a:t>
            </a:r>
            <a:r>
              <a:rPr lang="en-GB" altLang="en-US" sz="2200" b="0" dirty="0" smtClean="0">
                <a:latin typeface="Comic Sans MS" pitchFamily="66" charset="0"/>
              </a:rPr>
              <a:t>)** </a:t>
            </a:r>
            <a:endParaRPr lang="en-GB" altLang="en-US" sz="2200" b="0" dirty="0">
              <a:latin typeface="Comic Sans MS" pitchFamily="66" charset="0"/>
            </a:endParaRPr>
          </a:p>
        </p:txBody>
      </p:sp>
      <p:sp>
        <p:nvSpPr>
          <p:cNvPr id="26" name="Text Box 22"/>
          <p:cNvSpPr txBox="1">
            <a:spLocks noChangeArrowheads="1"/>
          </p:cNvSpPr>
          <p:nvPr/>
        </p:nvSpPr>
        <p:spPr bwMode="auto">
          <a:xfrm>
            <a:off x="1718129" y="5163563"/>
            <a:ext cx="1752600" cy="725487"/>
          </a:xfrm>
          <a:prstGeom prst="rect">
            <a:avLst/>
          </a:prstGeom>
          <a:solidFill>
            <a:srgbClr val="FFCC99"/>
          </a:solidFill>
          <a:ln w="9525">
            <a:solidFill>
              <a:srgbClr val="FF00FF"/>
            </a:solidFill>
            <a:miter lim="800000"/>
            <a:headEnd/>
            <a:tailEnd/>
          </a:ln>
        </p:spPr>
        <p:txBody>
          <a:bodyPr>
            <a:spAutoFit/>
          </a:bodyPr>
          <a:lstStyle/>
          <a:p>
            <a:pPr eaLnBrk="0" hangingPunct="0">
              <a:spcBef>
                <a:spcPct val="50000"/>
              </a:spcBef>
            </a:pPr>
            <a:r>
              <a:rPr lang="en-GB" altLang="en-US" sz="2000" b="0">
                <a:latin typeface="Symbol" pitchFamily="18" charset="2"/>
              </a:rPr>
              <a:t>e </a:t>
            </a:r>
            <a:r>
              <a:rPr lang="en-GB" altLang="en-US" sz="2000" b="0" baseline="-25000">
                <a:latin typeface="Symbol" pitchFamily="18" charset="2"/>
                <a:sym typeface="Symbol" pitchFamily="18" charset="2"/>
              </a:rPr>
              <a:t></a:t>
            </a:r>
            <a:r>
              <a:rPr lang="en-GB" altLang="en-US" sz="2000" b="0">
                <a:latin typeface="Symbol" pitchFamily="18" charset="2"/>
              </a:rPr>
              <a:t> </a:t>
            </a:r>
            <a:r>
              <a:rPr lang="en-GB" altLang="en-US" sz="1400" b="0"/>
              <a:t>=</a:t>
            </a:r>
            <a:r>
              <a:rPr lang="de-DE" altLang="en-US" sz="1400" b="0"/>
              <a:t>10</a:t>
            </a:r>
            <a:r>
              <a:rPr lang="en-GB" altLang="en-US" sz="1400" b="0"/>
              <a:t>0 mm mrad</a:t>
            </a:r>
          </a:p>
          <a:p>
            <a:pPr eaLnBrk="0" hangingPunct="0">
              <a:spcBef>
                <a:spcPct val="50000"/>
              </a:spcBef>
            </a:pPr>
            <a:r>
              <a:rPr lang="en-GB" altLang="en-US" sz="1400" b="0">
                <a:latin typeface="Symbol" pitchFamily="18" charset="2"/>
              </a:rPr>
              <a:t>D</a:t>
            </a:r>
            <a:r>
              <a:rPr lang="en-GB" altLang="en-US" sz="1400" b="0"/>
              <a:t>p/p=1 %</a:t>
            </a:r>
          </a:p>
        </p:txBody>
      </p:sp>
      <p:pic>
        <p:nvPicPr>
          <p:cNvPr id="27" name="Picture 2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97804" y="5163563"/>
            <a:ext cx="1219200" cy="762000"/>
          </a:xfrm>
          <a:prstGeom prst="rect">
            <a:avLst/>
          </a:prstGeom>
          <a:noFill/>
          <a:ln w="9525">
            <a:noFill/>
            <a:miter lim="800000"/>
            <a:headEnd/>
            <a:tailEnd/>
          </a:ln>
        </p:spPr>
      </p:pic>
      <p:sp>
        <p:nvSpPr>
          <p:cNvPr id="28" name="Line 24"/>
          <p:cNvSpPr>
            <a:spLocks noChangeShapeType="1"/>
          </p:cNvSpPr>
          <p:nvPr/>
        </p:nvSpPr>
        <p:spPr bwMode="auto">
          <a:xfrm>
            <a:off x="3475809" y="5581075"/>
            <a:ext cx="762000" cy="0"/>
          </a:xfrm>
          <a:prstGeom prst="line">
            <a:avLst/>
          </a:prstGeom>
          <a:noFill/>
          <a:ln w="9525">
            <a:solidFill>
              <a:schemeClr val="tx1"/>
            </a:solidFill>
            <a:round/>
            <a:headEnd/>
            <a:tailEnd type="triangle" w="med" len="med"/>
          </a:ln>
        </p:spPr>
        <p:txBody>
          <a:bodyPr wrap="none" anchor="ctr"/>
          <a:lstStyle/>
          <a:p>
            <a:endParaRPr lang="ru-RU"/>
          </a:p>
        </p:txBody>
      </p:sp>
      <p:sp>
        <p:nvSpPr>
          <p:cNvPr id="29" name="Text Box 25"/>
          <p:cNvSpPr txBox="1">
            <a:spLocks noChangeArrowheads="1"/>
          </p:cNvSpPr>
          <p:nvPr/>
        </p:nvSpPr>
        <p:spPr bwMode="auto">
          <a:xfrm>
            <a:off x="4578804" y="4995288"/>
            <a:ext cx="609600" cy="336550"/>
          </a:xfrm>
          <a:prstGeom prst="rect">
            <a:avLst/>
          </a:prstGeom>
          <a:noFill/>
          <a:ln w="9525">
            <a:noFill/>
            <a:miter lim="800000"/>
            <a:headEnd/>
            <a:tailEnd/>
          </a:ln>
        </p:spPr>
        <p:txBody>
          <a:bodyPr>
            <a:spAutoFit/>
          </a:bodyPr>
          <a:lstStyle/>
          <a:p>
            <a:pPr eaLnBrk="0" hangingPunct="0">
              <a:spcBef>
                <a:spcPct val="50000"/>
              </a:spcBef>
            </a:pPr>
            <a:r>
              <a:rPr lang="en-GB" altLang="en-US" sz="1600">
                <a:latin typeface="Arial" charset="0"/>
              </a:rPr>
              <a:t>CR</a:t>
            </a:r>
            <a:endParaRPr lang="en-GB" altLang="en-US" sz="2400" b="0"/>
          </a:p>
        </p:txBody>
      </p:sp>
      <p:sp>
        <p:nvSpPr>
          <p:cNvPr id="30" name="Text Box 26"/>
          <p:cNvSpPr txBox="1">
            <a:spLocks noChangeArrowheads="1"/>
          </p:cNvSpPr>
          <p:nvPr/>
        </p:nvSpPr>
        <p:spPr bwMode="auto">
          <a:xfrm>
            <a:off x="4274004" y="5409794"/>
            <a:ext cx="1143000" cy="304800"/>
          </a:xfrm>
          <a:prstGeom prst="rect">
            <a:avLst/>
          </a:prstGeom>
          <a:noFill/>
          <a:ln w="9525">
            <a:noFill/>
            <a:miter lim="800000"/>
            <a:headEnd/>
            <a:tailEnd/>
          </a:ln>
        </p:spPr>
        <p:txBody>
          <a:bodyPr>
            <a:spAutoFit/>
          </a:bodyPr>
          <a:lstStyle/>
          <a:p>
            <a:pPr eaLnBrk="0" hangingPunct="0">
              <a:spcBef>
                <a:spcPct val="50000"/>
              </a:spcBef>
            </a:pPr>
            <a:r>
              <a:rPr lang="en-GB" altLang="en-US" sz="1400" b="0" dirty="0" smtClean="0">
                <a:latin typeface="Arial" charset="0"/>
                <a:sym typeface="Math1"/>
              </a:rPr>
              <a:t>~ </a:t>
            </a:r>
            <a:r>
              <a:rPr lang="en-GB" altLang="en-US" sz="1400" b="0" dirty="0">
                <a:latin typeface="Arial" charset="0"/>
                <a:sym typeface="Math1"/>
              </a:rPr>
              <a:t>few turns</a:t>
            </a:r>
            <a:endParaRPr lang="en-GB" altLang="en-US" sz="1000" b="0" dirty="0">
              <a:latin typeface="Arial" charset="0"/>
            </a:endParaRPr>
          </a:p>
        </p:txBody>
      </p:sp>
      <p:sp>
        <p:nvSpPr>
          <p:cNvPr id="31" name="Rectangle 27"/>
          <p:cNvSpPr>
            <a:spLocks noChangeArrowheads="1"/>
          </p:cNvSpPr>
          <p:nvPr/>
        </p:nvSpPr>
        <p:spPr bwMode="auto">
          <a:xfrm>
            <a:off x="5836104" y="5127050"/>
            <a:ext cx="1447800" cy="762000"/>
          </a:xfrm>
          <a:prstGeom prst="rect">
            <a:avLst/>
          </a:prstGeom>
          <a:solidFill>
            <a:srgbClr val="00FFFF"/>
          </a:solidFill>
          <a:ln w="9525">
            <a:solidFill>
              <a:schemeClr val="tx1"/>
            </a:solidFill>
            <a:miter lim="800000"/>
            <a:headEnd/>
            <a:tailEnd/>
          </a:ln>
        </p:spPr>
        <p:txBody>
          <a:bodyPr wrap="none" anchor="ctr"/>
          <a:lstStyle/>
          <a:p>
            <a:pPr algn="ctr"/>
            <a:endParaRPr lang="de-DE" altLang="en-US" sz="1800" b="0"/>
          </a:p>
        </p:txBody>
      </p:sp>
      <p:sp>
        <p:nvSpPr>
          <p:cNvPr id="32" name="Line 28"/>
          <p:cNvSpPr>
            <a:spLocks noChangeShapeType="1"/>
          </p:cNvSpPr>
          <p:nvPr/>
        </p:nvSpPr>
        <p:spPr bwMode="auto">
          <a:xfrm>
            <a:off x="5874204" y="5849363"/>
            <a:ext cx="533400" cy="0"/>
          </a:xfrm>
          <a:prstGeom prst="line">
            <a:avLst/>
          </a:prstGeom>
          <a:noFill/>
          <a:ln w="9525">
            <a:solidFill>
              <a:schemeClr val="tx1"/>
            </a:solidFill>
            <a:round/>
            <a:headEnd/>
            <a:tailEnd/>
          </a:ln>
        </p:spPr>
        <p:txBody>
          <a:bodyPr wrap="none" anchor="ctr"/>
          <a:lstStyle/>
          <a:p>
            <a:endParaRPr lang="ru-RU"/>
          </a:p>
        </p:txBody>
      </p:sp>
      <p:sp>
        <p:nvSpPr>
          <p:cNvPr id="33" name="Line 29"/>
          <p:cNvSpPr>
            <a:spLocks noChangeShapeType="1"/>
          </p:cNvSpPr>
          <p:nvPr/>
        </p:nvSpPr>
        <p:spPr bwMode="auto">
          <a:xfrm flipV="1">
            <a:off x="6407604" y="5468363"/>
            <a:ext cx="76200" cy="381000"/>
          </a:xfrm>
          <a:prstGeom prst="line">
            <a:avLst/>
          </a:prstGeom>
          <a:noFill/>
          <a:ln w="9525">
            <a:solidFill>
              <a:schemeClr val="tx1"/>
            </a:solidFill>
            <a:round/>
            <a:headEnd/>
            <a:tailEnd/>
          </a:ln>
        </p:spPr>
        <p:txBody>
          <a:bodyPr wrap="none" anchor="ctr"/>
          <a:lstStyle/>
          <a:p>
            <a:endParaRPr lang="ru-RU"/>
          </a:p>
        </p:txBody>
      </p:sp>
      <p:sp>
        <p:nvSpPr>
          <p:cNvPr id="34" name="Line 30"/>
          <p:cNvSpPr>
            <a:spLocks noChangeShapeType="1"/>
          </p:cNvSpPr>
          <p:nvPr/>
        </p:nvSpPr>
        <p:spPr bwMode="auto">
          <a:xfrm>
            <a:off x="6483804" y="5468363"/>
            <a:ext cx="76200" cy="381000"/>
          </a:xfrm>
          <a:prstGeom prst="line">
            <a:avLst/>
          </a:prstGeom>
          <a:noFill/>
          <a:ln w="9525">
            <a:solidFill>
              <a:schemeClr val="tx1"/>
            </a:solidFill>
            <a:round/>
            <a:headEnd/>
            <a:tailEnd/>
          </a:ln>
        </p:spPr>
        <p:txBody>
          <a:bodyPr wrap="none" anchor="ctr"/>
          <a:lstStyle/>
          <a:p>
            <a:endParaRPr lang="ru-RU"/>
          </a:p>
        </p:txBody>
      </p:sp>
      <p:sp>
        <p:nvSpPr>
          <p:cNvPr id="35" name="Line 31"/>
          <p:cNvSpPr>
            <a:spLocks noChangeShapeType="1"/>
          </p:cNvSpPr>
          <p:nvPr/>
        </p:nvSpPr>
        <p:spPr bwMode="auto">
          <a:xfrm>
            <a:off x="6560004" y="5849363"/>
            <a:ext cx="304800" cy="0"/>
          </a:xfrm>
          <a:prstGeom prst="line">
            <a:avLst/>
          </a:prstGeom>
          <a:noFill/>
          <a:ln w="9525">
            <a:solidFill>
              <a:schemeClr val="tx1"/>
            </a:solidFill>
            <a:round/>
            <a:headEnd/>
            <a:tailEnd/>
          </a:ln>
        </p:spPr>
        <p:txBody>
          <a:bodyPr wrap="none" anchor="ctr"/>
          <a:lstStyle/>
          <a:p>
            <a:endParaRPr lang="ru-RU"/>
          </a:p>
        </p:txBody>
      </p:sp>
      <p:sp>
        <p:nvSpPr>
          <p:cNvPr id="36" name="Line 32"/>
          <p:cNvSpPr>
            <a:spLocks noChangeShapeType="1"/>
          </p:cNvSpPr>
          <p:nvPr/>
        </p:nvSpPr>
        <p:spPr bwMode="auto">
          <a:xfrm flipV="1">
            <a:off x="6864804" y="5544563"/>
            <a:ext cx="76200" cy="304800"/>
          </a:xfrm>
          <a:prstGeom prst="line">
            <a:avLst/>
          </a:prstGeom>
          <a:noFill/>
          <a:ln w="9525">
            <a:solidFill>
              <a:schemeClr val="tx1"/>
            </a:solidFill>
            <a:round/>
            <a:headEnd/>
            <a:tailEnd/>
          </a:ln>
        </p:spPr>
        <p:txBody>
          <a:bodyPr wrap="none" anchor="ctr"/>
          <a:lstStyle/>
          <a:p>
            <a:endParaRPr lang="ru-RU"/>
          </a:p>
        </p:txBody>
      </p:sp>
      <p:sp>
        <p:nvSpPr>
          <p:cNvPr id="37" name="Line 33"/>
          <p:cNvSpPr>
            <a:spLocks noChangeShapeType="1"/>
          </p:cNvSpPr>
          <p:nvPr/>
        </p:nvSpPr>
        <p:spPr bwMode="auto">
          <a:xfrm>
            <a:off x="6941004" y="5544563"/>
            <a:ext cx="76200" cy="304800"/>
          </a:xfrm>
          <a:prstGeom prst="line">
            <a:avLst/>
          </a:prstGeom>
          <a:noFill/>
          <a:ln w="9525">
            <a:solidFill>
              <a:schemeClr val="tx1"/>
            </a:solidFill>
            <a:round/>
            <a:headEnd/>
            <a:tailEnd/>
          </a:ln>
        </p:spPr>
        <p:txBody>
          <a:bodyPr wrap="none" anchor="ctr"/>
          <a:lstStyle/>
          <a:p>
            <a:endParaRPr lang="ru-RU"/>
          </a:p>
        </p:txBody>
      </p:sp>
      <p:sp>
        <p:nvSpPr>
          <p:cNvPr id="38" name="Line 34"/>
          <p:cNvSpPr>
            <a:spLocks noChangeShapeType="1"/>
          </p:cNvSpPr>
          <p:nvPr/>
        </p:nvSpPr>
        <p:spPr bwMode="auto">
          <a:xfrm>
            <a:off x="7017204" y="5849363"/>
            <a:ext cx="228600" cy="0"/>
          </a:xfrm>
          <a:prstGeom prst="line">
            <a:avLst/>
          </a:prstGeom>
          <a:noFill/>
          <a:ln w="9525">
            <a:solidFill>
              <a:schemeClr val="tx1"/>
            </a:solidFill>
            <a:round/>
            <a:headEnd/>
            <a:tailEnd/>
          </a:ln>
        </p:spPr>
        <p:txBody>
          <a:bodyPr wrap="none" anchor="ctr"/>
          <a:lstStyle/>
          <a:p>
            <a:endParaRPr lang="ru-RU"/>
          </a:p>
        </p:txBody>
      </p:sp>
      <p:sp>
        <p:nvSpPr>
          <p:cNvPr id="39" name="Line 35"/>
          <p:cNvSpPr>
            <a:spLocks noChangeShapeType="1"/>
          </p:cNvSpPr>
          <p:nvPr/>
        </p:nvSpPr>
        <p:spPr bwMode="auto">
          <a:xfrm>
            <a:off x="6483804" y="5392163"/>
            <a:ext cx="457200" cy="0"/>
          </a:xfrm>
          <a:prstGeom prst="line">
            <a:avLst/>
          </a:prstGeom>
          <a:noFill/>
          <a:ln w="9525">
            <a:solidFill>
              <a:schemeClr val="tx1"/>
            </a:solidFill>
            <a:round/>
            <a:headEnd type="stealth" w="med" len="med"/>
            <a:tailEnd type="stealth" w="med" len="med"/>
          </a:ln>
        </p:spPr>
        <p:txBody>
          <a:bodyPr wrap="none" anchor="ctr"/>
          <a:lstStyle/>
          <a:p>
            <a:endParaRPr lang="ru-RU"/>
          </a:p>
        </p:txBody>
      </p:sp>
      <p:sp>
        <p:nvSpPr>
          <p:cNvPr id="40" name="Line 36"/>
          <p:cNvSpPr>
            <a:spLocks noChangeShapeType="1"/>
          </p:cNvSpPr>
          <p:nvPr/>
        </p:nvSpPr>
        <p:spPr bwMode="auto">
          <a:xfrm flipV="1">
            <a:off x="6483804" y="5315963"/>
            <a:ext cx="0" cy="533400"/>
          </a:xfrm>
          <a:prstGeom prst="line">
            <a:avLst/>
          </a:prstGeom>
          <a:noFill/>
          <a:ln w="9525" cap="rnd">
            <a:solidFill>
              <a:schemeClr val="tx1"/>
            </a:solidFill>
            <a:prstDash val="sysDot"/>
            <a:round/>
            <a:headEnd/>
            <a:tailEnd/>
          </a:ln>
        </p:spPr>
        <p:txBody>
          <a:bodyPr wrap="none" anchor="ctr"/>
          <a:lstStyle/>
          <a:p>
            <a:endParaRPr lang="ru-RU"/>
          </a:p>
        </p:txBody>
      </p:sp>
      <p:sp>
        <p:nvSpPr>
          <p:cNvPr id="41" name="Line 37"/>
          <p:cNvSpPr>
            <a:spLocks noChangeShapeType="1"/>
          </p:cNvSpPr>
          <p:nvPr/>
        </p:nvSpPr>
        <p:spPr bwMode="auto">
          <a:xfrm flipV="1">
            <a:off x="6941004" y="5315963"/>
            <a:ext cx="0" cy="533400"/>
          </a:xfrm>
          <a:prstGeom prst="line">
            <a:avLst/>
          </a:prstGeom>
          <a:noFill/>
          <a:ln w="9525" cap="rnd">
            <a:solidFill>
              <a:schemeClr val="tx1"/>
            </a:solidFill>
            <a:prstDash val="sysDot"/>
            <a:round/>
            <a:headEnd/>
            <a:tailEnd/>
          </a:ln>
        </p:spPr>
        <p:txBody>
          <a:bodyPr wrap="none" anchor="ctr"/>
          <a:lstStyle/>
          <a:p>
            <a:endParaRPr lang="ru-RU"/>
          </a:p>
        </p:txBody>
      </p:sp>
      <p:graphicFrame>
        <p:nvGraphicFramePr>
          <p:cNvPr id="42" name="Object 89"/>
          <p:cNvGraphicFramePr>
            <a:graphicFrameLocks noChangeAspect="1"/>
          </p:cNvGraphicFramePr>
          <p:nvPr>
            <p:extLst>
              <p:ext uri="{D42A27DB-BD31-4B8C-83A1-F6EECF244321}">
                <p14:modId xmlns:p14="http://schemas.microsoft.com/office/powerpoint/2010/main" val="3342394748"/>
              </p:ext>
            </p:extLst>
          </p:nvPr>
        </p:nvGraphicFramePr>
        <p:xfrm>
          <a:off x="7550604" y="5335896"/>
          <a:ext cx="990600" cy="419100"/>
        </p:xfrm>
        <a:graphic>
          <a:graphicData uri="http://schemas.openxmlformats.org/presentationml/2006/ole">
            <mc:AlternateContent xmlns:mc="http://schemas.openxmlformats.org/markup-compatibility/2006">
              <mc:Choice xmlns:v="urn:schemas-microsoft-com:vml" Requires="v">
                <p:oleObj spid="_x0000_s1049" name="Formel" r:id="rId4" imgW="800100" imgH="419100" progId="Equation.3">
                  <p:embed/>
                </p:oleObj>
              </mc:Choice>
              <mc:Fallback>
                <p:oleObj name="Formel" r:id="rId4" imgW="8001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604" y="5335896"/>
                        <a:ext cx="990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 Box 40"/>
          <p:cNvSpPr txBox="1">
            <a:spLocks noChangeArrowheads="1"/>
          </p:cNvSpPr>
          <p:nvPr/>
        </p:nvSpPr>
        <p:spPr bwMode="auto">
          <a:xfrm>
            <a:off x="311604" y="1792397"/>
            <a:ext cx="1447800" cy="646331"/>
          </a:xfrm>
          <a:prstGeom prst="rect">
            <a:avLst/>
          </a:prstGeom>
          <a:noFill/>
          <a:ln w="9525">
            <a:noFill/>
            <a:miter lim="800000"/>
            <a:headEnd/>
            <a:tailEnd/>
          </a:ln>
        </p:spPr>
        <p:txBody>
          <a:bodyPr>
            <a:spAutoFit/>
          </a:bodyPr>
          <a:lstStyle/>
          <a:p>
            <a:pPr eaLnBrk="0" hangingPunct="0">
              <a:spcBef>
                <a:spcPct val="50000"/>
              </a:spcBef>
            </a:pPr>
            <a:r>
              <a:rPr lang="en-GB" altLang="en-US" sz="1200" b="0" dirty="0"/>
              <a:t>Injection RI beams  from the </a:t>
            </a:r>
            <a:r>
              <a:rPr lang="en-GB" altLang="en-US" sz="1200" b="0" dirty="0" smtClean="0"/>
              <a:t>Super-FRS E=740 MeV/u </a:t>
            </a:r>
            <a:endParaRPr lang="en-GB" altLang="en-US" sz="1200" b="0" dirty="0"/>
          </a:p>
        </p:txBody>
      </p:sp>
      <p:sp>
        <p:nvSpPr>
          <p:cNvPr id="45" name="Text Box 41"/>
          <p:cNvSpPr txBox="1">
            <a:spLocks noChangeArrowheads="1"/>
          </p:cNvSpPr>
          <p:nvPr/>
        </p:nvSpPr>
        <p:spPr bwMode="auto">
          <a:xfrm>
            <a:off x="235404" y="3453486"/>
            <a:ext cx="1482725" cy="646331"/>
          </a:xfrm>
          <a:prstGeom prst="rect">
            <a:avLst/>
          </a:prstGeom>
          <a:noFill/>
          <a:ln w="9525">
            <a:noFill/>
            <a:miter lim="800000"/>
            <a:headEnd/>
            <a:tailEnd/>
          </a:ln>
        </p:spPr>
        <p:txBody>
          <a:bodyPr>
            <a:spAutoFit/>
          </a:bodyPr>
          <a:lstStyle/>
          <a:p>
            <a:pPr eaLnBrk="0" hangingPunct="0">
              <a:spcBef>
                <a:spcPct val="50000"/>
              </a:spcBef>
            </a:pPr>
            <a:r>
              <a:rPr lang="en-GB" altLang="en-US" sz="1200" b="0" dirty="0"/>
              <a:t>Injection from antiproton </a:t>
            </a:r>
            <a:r>
              <a:rPr lang="en-GB" altLang="en-US" sz="1200" b="0" dirty="0" smtClean="0"/>
              <a:t>separator</a:t>
            </a:r>
            <a:r>
              <a:rPr lang="en-GB" altLang="en-US" sz="1200" b="0" dirty="0"/>
              <a:t> </a:t>
            </a:r>
            <a:r>
              <a:rPr lang="en-GB" altLang="en-US" sz="1200" b="0" dirty="0" smtClean="0"/>
              <a:t>E=3 GeV</a:t>
            </a:r>
          </a:p>
        </p:txBody>
      </p:sp>
      <p:sp>
        <p:nvSpPr>
          <p:cNvPr id="46" name="Text Box 42"/>
          <p:cNvSpPr txBox="1">
            <a:spLocks noChangeArrowheads="1"/>
          </p:cNvSpPr>
          <p:nvPr/>
        </p:nvSpPr>
        <p:spPr bwMode="auto">
          <a:xfrm>
            <a:off x="235404" y="5203140"/>
            <a:ext cx="1447800" cy="646331"/>
          </a:xfrm>
          <a:prstGeom prst="rect">
            <a:avLst/>
          </a:prstGeom>
          <a:noFill/>
          <a:ln w="9525">
            <a:noFill/>
            <a:miter lim="800000"/>
            <a:headEnd/>
            <a:tailEnd/>
          </a:ln>
        </p:spPr>
        <p:txBody>
          <a:bodyPr>
            <a:spAutoFit/>
          </a:bodyPr>
          <a:lstStyle/>
          <a:p>
            <a:pPr eaLnBrk="0" hangingPunct="0">
              <a:spcBef>
                <a:spcPct val="50000"/>
              </a:spcBef>
            </a:pPr>
            <a:r>
              <a:rPr lang="en-GB" altLang="en-US" sz="1200" b="0" dirty="0"/>
              <a:t>Injection RI beams  from the Super-FRS </a:t>
            </a:r>
            <a:r>
              <a:rPr lang="en-GB" altLang="en-US" sz="1200" b="0" dirty="0" smtClean="0"/>
              <a:t> E=400 – 800 MeV/u</a:t>
            </a:r>
            <a:endParaRPr lang="en-GB" altLang="en-US" sz="1200" b="0" dirty="0"/>
          </a:p>
        </p:txBody>
      </p:sp>
      <p:sp>
        <p:nvSpPr>
          <p:cNvPr id="47" name="Text Box 43"/>
          <p:cNvSpPr txBox="1">
            <a:spLocks noChangeArrowheads="1"/>
          </p:cNvSpPr>
          <p:nvPr/>
        </p:nvSpPr>
        <p:spPr bwMode="auto">
          <a:xfrm>
            <a:off x="6490154" y="5171500"/>
            <a:ext cx="338554" cy="276999"/>
          </a:xfrm>
          <a:prstGeom prst="rect">
            <a:avLst/>
          </a:prstGeom>
          <a:noFill/>
          <a:ln w="9525">
            <a:noFill/>
            <a:miter lim="800000"/>
            <a:headEnd/>
            <a:tailEnd/>
          </a:ln>
        </p:spPr>
        <p:txBody>
          <a:bodyPr wrap="none">
            <a:spAutoFit/>
          </a:bodyPr>
          <a:lstStyle/>
          <a:p>
            <a:r>
              <a:rPr lang="el-GR" altLang="en-US" sz="1200" b="0" dirty="0" smtClean="0">
                <a:latin typeface="SymbolMono BT"/>
              </a:rPr>
              <a:t>Δ</a:t>
            </a:r>
            <a:r>
              <a:rPr lang="de-DE" altLang="en-US" sz="1200" b="0" dirty="0" smtClean="0"/>
              <a:t>f</a:t>
            </a:r>
            <a:endParaRPr lang="de-DE" altLang="en-US" sz="1200" b="0" dirty="0"/>
          </a:p>
        </p:txBody>
      </p:sp>
      <p:sp>
        <p:nvSpPr>
          <p:cNvPr id="3" name="TextBox 2"/>
          <p:cNvSpPr txBox="1"/>
          <p:nvPr/>
        </p:nvSpPr>
        <p:spPr>
          <a:xfrm>
            <a:off x="279155" y="6018949"/>
            <a:ext cx="5263172" cy="461665"/>
          </a:xfrm>
          <a:prstGeom prst="rect">
            <a:avLst/>
          </a:prstGeom>
          <a:noFill/>
        </p:spPr>
        <p:txBody>
          <a:bodyPr wrap="none" rtlCol="0">
            <a:spAutoFit/>
          </a:bodyPr>
          <a:lstStyle/>
          <a:p>
            <a:r>
              <a:rPr lang="en-US" sz="1200" dirty="0" smtClean="0"/>
              <a:t>*   Beam Dynamics for CR to be presented in the Dr. D. Schwartz talk (17.11.2015)</a:t>
            </a:r>
          </a:p>
          <a:p>
            <a:r>
              <a:rPr lang="en-US" sz="1200" dirty="0" smtClean="0"/>
              <a:t>** To be presented in the Dr. S. Litvinov talk (17.11.2015)</a:t>
            </a:r>
            <a:endParaRPr lang="ru-RU" sz="1200" dirty="0"/>
          </a:p>
        </p:txBody>
      </p:sp>
    </p:spTree>
    <p:extLst>
      <p:ext uri="{BB962C8B-B14F-4D97-AF65-F5344CB8AC3E}">
        <p14:creationId xmlns:p14="http://schemas.microsoft.com/office/powerpoint/2010/main" val="365560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6200" t="7489" r="24051" b="4487"/>
          <a:stretch/>
        </p:blipFill>
        <p:spPr bwMode="auto">
          <a:xfrm>
            <a:off x="683568" y="1258094"/>
            <a:ext cx="7395416" cy="497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en-US" altLang="en-US" dirty="0" smtClean="0">
                <a:latin typeface="Comic Sans MS" pitchFamily="66" charset="0"/>
              </a:rPr>
              <a:t>Present layout of the CR</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5</a:t>
            </a:fld>
            <a:endParaRPr lang="ru-RU"/>
          </a:p>
        </p:txBody>
      </p:sp>
      <p:cxnSp>
        <p:nvCxnSpPr>
          <p:cNvPr id="9" name="Прямая со стрелкой 8"/>
          <p:cNvCxnSpPr/>
          <p:nvPr/>
        </p:nvCxnSpPr>
        <p:spPr>
          <a:xfrm>
            <a:off x="1619672" y="1258094"/>
            <a:ext cx="864096" cy="82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9944" y="1011474"/>
            <a:ext cx="1667636" cy="523220"/>
          </a:xfrm>
          <a:prstGeom prst="rect">
            <a:avLst/>
          </a:prstGeom>
          <a:noFill/>
        </p:spPr>
        <p:txBody>
          <a:bodyPr wrap="none" rtlCol="0">
            <a:spAutoFit/>
          </a:bodyPr>
          <a:lstStyle/>
          <a:p>
            <a:r>
              <a:rPr lang="en-US" sz="1400" dirty="0" smtClean="0"/>
              <a:t>Injection from </a:t>
            </a:r>
            <a:br>
              <a:rPr lang="en-US" sz="1400" dirty="0" smtClean="0"/>
            </a:br>
            <a:r>
              <a:rPr lang="en-US" sz="1400" dirty="0" err="1" smtClean="0"/>
              <a:t>P_bar</a:t>
            </a:r>
            <a:r>
              <a:rPr lang="en-US" sz="1400" dirty="0" smtClean="0"/>
              <a:t> target or SFRS</a:t>
            </a:r>
            <a:endParaRPr lang="ru-RU" sz="1400" dirty="0"/>
          </a:p>
        </p:txBody>
      </p:sp>
      <p:cxnSp>
        <p:nvCxnSpPr>
          <p:cNvPr id="14" name="Прямая со стрелкой 13"/>
          <p:cNvCxnSpPr/>
          <p:nvPr/>
        </p:nvCxnSpPr>
        <p:spPr>
          <a:xfrm flipH="1">
            <a:off x="1407840" y="6055196"/>
            <a:ext cx="6480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7303" y="5793586"/>
            <a:ext cx="965393" cy="523220"/>
          </a:xfrm>
          <a:prstGeom prst="rect">
            <a:avLst/>
          </a:prstGeom>
          <a:noFill/>
        </p:spPr>
        <p:txBody>
          <a:bodyPr wrap="none" rtlCol="0">
            <a:spAutoFit/>
          </a:bodyPr>
          <a:lstStyle/>
          <a:p>
            <a:r>
              <a:rPr lang="en-US" sz="1400" dirty="0" smtClean="0"/>
              <a:t>Extraction </a:t>
            </a:r>
            <a:br>
              <a:rPr lang="en-US" sz="1400" dirty="0" smtClean="0"/>
            </a:br>
            <a:r>
              <a:rPr lang="en-US" sz="1400" dirty="0" smtClean="0"/>
              <a:t>to HESR</a:t>
            </a:r>
            <a:endParaRPr lang="ru-RU" sz="1400" dirty="0"/>
          </a:p>
        </p:txBody>
      </p:sp>
      <p:sp>
        <p:nvSpPr>
          <p:cNvPr id="21" name="Textfeld 1"/>
          <p:cNvSpPr txBox="1">
            <a:spLocks noChangeArrowheads="1"/>
          </p:cNvSpPr>
          <p:nvPr/>
        </p:nvSpPr>
        <p:spPr bwMode="auto">
          <a:xfrm>
            <a:off x="3841210" y="5041366"/>
            <a:ext cx="1016362" cy="307777"/>
          </a:xfrm>
          <a:prstGeom prst="rect">
            <a:avLst/>
          </a:prstGeom>
          <a:noFill/>
          <a:ln w="9525">
            <a:noFill/>
            <a:miter lim="800000"/>
            <a:headEnd/>
            <a:tailEnd/>
          </a:ln>
        </p:spPr>
        <p:txBody>
          <a:bodyPr wrap="none">
            <a:spAutoFit/>
          </a:bodyPr>
          <a:lstStyle/>
          <a:p>
            <a:r>
              <a:rPr lang="en-US" sz="1400" dirty="0" smtClean="0"/>
              <a:t>RF – cavities </a:t>
            </a:r>
            <a:endParaRPr lang="en-US" sz="1400" dirty="0"/>
          </a:p>
        </p:txBody>
      </p:sp>
      <p:cxnSp>
        <p:nvCxnSpPr>
          <p:cNvPr id="20" name="Прямая со стрелкой 19"/>
          <p:cNvCxnSpPr/>
          <p:nvPr/>
        </p:nvCxnSpPr>
        <p:spPr>
          <a:xfrm>
            <a:off x="4101852" y="5269917"/>
            <a:ext cx="72008" cy="31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4187577" y="5269917"/>
            <a:ext cx="72008" cy="31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416066" y="5262655"/>
            <a:ext cx="72008" cy="31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509517" y="5267300"/>
            <a:ext cx="72008" cy="31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4595242" y="5257775"/>
            <a:ext cx="72008" cy="31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feld 26"/>
          <p:cNvSpPr txBox="1">
            <a:spLocks noChangeArrowheads="1"/>
          </p:cNvSpPr>
          <p:nvPr/>
        </p:nvSpPr>
        <p:spPr bwMode="auto">
          <a:xfrm>
            <a:off x="4716016" y="1844824"/>
            <a:ext cx="1342675" cy="523220"/>
          </a:xfrm>
          <a:prstGeom prst="rect">
            <a:avLst/>
          </a:prstGeom>
          <a:noFill/>
          <a:ln w="9525">
            <a:noFill/>
            <a:miter lim="800000"/>
            <a:headEnd/>
            <a:tailEnd/>
          </a:ln>
        </p:spPr>
        <p:txBody>
          <a:bodyPr wrap="none">
            <a:spAutoFit/>
          </a:bodyPr>
          <a:lstStyle/>
          <a:p>
            <a:r>
              <a:rPr lang="en-US" sz="1400" dirty="0" smtClean="0"/>
              <a:t>Injection Kicker </a:t>
            </a:r>
          </a:p>
          <a:p>
            <a:r>
              <a:rPr lang="en-US" sz="1400" dirty="0" smtClean="0"/>
              <a:t>magnets </a:t>
            </a:r>
            <a:endParaRPr lang="en-US" sz="1400" dirty="0"/>
          </a:p>
        </p:txBody>
      </p:sp>
      <p:cxnSp>
        <p:nvCxnSpPr>
          <p:cNvPr id="34" name="Прямая со стрелкой 33"/>
          <p:cNvCxnSpPr/>
          <p:nvPr/>
        </p:nvCxnSpPr>
        <p:spPr>
          <a:xfrm flipV="1">
            <a:off x="5148064" y="162880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V="1">
            <a:off x="5436096" y="162880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feld 2"/>
          <p:cNvSpPr txBox="1">
            <a:spLocks noChangeArrowheads="1"/>
          </p:cNvSpPr>
          <p:nvPr/>
        </p:nvSpPr>
        <p:spPr bwMode="auto">
          <a:xfrm>
            <a:off x="1694992" y="3933056"/>
            <a:ext cx="1529201" cy="523220"/>
          </a:xfrm>
          <a:prstGeom prst="rect">
            <a:avLst/>
          </a:prstGeom>
          <a:noFill/>
          <a:ln w="9525">
            <a:noFill/>
            <a:miter lim="800000"/>
            <a:headEnd/>
            <a:tailEnd/>
          </a:ln>
        </p:spPr>
        <p:txBody>
          <a:bodyPr wrap="none">
            <a:spAutoFit/>
          </a:bodyPr>
          <a:lstStyle/>
          <a:p>
            <a:r>
              <a:rPr lang="en-US" sz="1400" dirty="0" smtClean="0"/>
              <a:t>Stochastic cooling </a:t>
            </a:r>
          </a:p>
          <a:p>
            <a:r>
              <a:rPr lang="en-US" sz="1400" dirty="0" smtClean="0"/>
              <a:t>Pick-Up</a:t>
            </a:r>
            <a:endParaRPr lang="en-US" sz="1400" dirty="0"/>
          </a:p>
        </p:txBody>
      </p:sp>
      <p:cxnSp>
        <p:nvCxnSpPr>
          <p:cNvPr id="39" name="Прямая со стрелкой 38"/>
          <p:cNvCxnSpPr/>
          <p:nvPr/>
        </p:nvCxnSpPr>
        <p:spPr>
          <a:xfrm>
            <a:off x="2555502" y="4293096"/>
            <a:ext cx="576338" cy="1301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2699792" y="4293096"/>
            <a:ext cx="571100" cy="12935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38" idx="1"/>
          </p:cNvCxnSpPr>
          <p:nvPr/>
        </p:nvCxnSpPr>
        <p:spPr>
          <a:xfrm flipH="1">
            <a:off x="1187624" y="4194666"/>
            <a:ext cx="507368" cy="386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feld 7"/>
          <p:cNvSpPr txBox="1">
            <a:spLocks noChangeArrowheads="1"/>
          </p:cNvSpPr>
          <p:nvPr/>
        </p:nvSpPr>
        <p:spPr bwMode="auto">
          <a:xfrm>
            <a:off x="2506291" y="1988840"/>
            <a:ext cx="1529201" cy="523220"/>
          </a:xfrm>
          <a:prstGeom prst="rect">
            <a:avLst/>
          </a:prstGeom>
          <a:noFill/>
          <a:ln w="9525">
            <a:noFill/>
            <a:miter lim="800000"/>
            <a:headEnd/>
            <a:tailEnd/>
          </a:ln>
        </p:spPr>
        <p:txBody>
          <a:bodyPr wrap="none">
            <a:spAutoFit/>
          </a:bodyPr>
          <a:lstStyle/>
          <a:p>
            <a:r>
              <a:rPr lang="en-US" sz="1400" dirty="0" smtClean="0"/>
              <a:t>Stochastic cooling </a:t>
            </a:r>
          </a:p>
          <a:p>
            <a:r>
              <a:rPr lang="en-US" sz="1400" dirty="0" smtClean="0"/>
              <a:t>Kickers</a:t>
            </a:r>
            <a:endParaRPr lang="en-US" sz="1400" dirty="0"/>
          </a:p>
        </p:txBody>
      </p:sp>
      <p:cxnSp>
        <p:nvCxnSpPr>
          <p:cNvPr id="50" name="Прямая со стрелкой 49"/>
          <p:cNvCxnSpPr/>
          <p:nvPr/>
        </p:nvCxnSpPr>
        <p:spPr>
          <a:xfrm flipV="1">
            <a:off x="3347864" y="175493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3131840" y="175493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feld 1"/>
          <p:cNvSpPr txBox="1">
            <a:spLocks noChangeArrowheads="1"/>
          </p:cNvSpPr>
          <p:nvPr/>
        </p:nvSpPr>
        <p:spPr bwMode="auto">
          <a:xfrm>
            <a:off x="5465415" y="5136615"/>
            <a:ext cx="992901" cy="307777"/>
          </a:xfrm>
          <a:prstGeom prst="rect">
            <a:avLst/>
          </a:prstGeom>
          <a:noFill/>
          <a:ln w="9525">
            <a:noFill/>
            <a:miter lim="800000"/>
            <a:headEnd/>
            <a:tailEnd/>
          </a:ln>
        </p:spPr>
        <p:txBody>
          <a:bodyPr wrap="none">
            <a:spAutoFit/>
          </a:bodyPr>
          <a:lstStyle/>
          <a:p>
            <a:r>
              <a:rPr lang="en-US" sz="1400" dirty="0" err="1" smtClean="0"/>
              <a:t>ToF</a:t>
            </a:r>
            <a:r>
              <a:rPr lang="en-US" sz="1400" dirty="0" smtClean="0"/>
              <a:t> System</a:t>
            </a:r>
            <a:endParaRPr lang="en-US" sz="1400" dirty="0"/>
          </a:p>
        </p:txBody>
      </p:sp>
      <p:cxnSp>
        <p:nvCxnSpPr>
          <p:cNvPr id="53" name="Прямая со стрелкой 52"/>
          <p:cNvCxnSpPr/>
          <p:nvPr/>
        </p:nvCxnSpPr>
        <p:spPr>
          <a:xfrm flipH="1">
            <a:off x="3687478" y="5274381"/>
            <a:ext cx="1748618" cy="319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5004048" y="5267300"/>
            <a:ext cx="432048" cy="326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3" name="Group 50"/>
          <p:cNvGraphicFramePr>
            <a:graphicFrameLocks noGrp="1"/>
          </p:cNvGraphicFramePr>
          <p:nvPr>
            <p:extLst>
              <p:ext uri="{D42A27DB-BD31-4B8C-83A1-F6EECF244321}">
                <p14:modId xmlns:p14="http://schemas.microsoft.com/office/powerpoint/2010/main" val="478055062"/>
              </p:ext>
            </p:extLst>
          </p:nvPr>
        </p:nvGraphicFramePr>
        <p:xfrm>
          <a:off x="3419872" y="2582093"/>
          <a:ext cx="3757156" cy="2331220"/>
        </p:xfrm>
        <a:graphic>
          <a:graphicData uri="http://schemas.openxmlformats.org/drawingml/2006/table">
            <a:tbl>
              <a:tblPr/>
              <a:tblGrid>
                <a:gridCol w="1758676"/>
                <a:gridCol w="964436"/>
                <a:gridCol w="1034044"/>
              </a:tblGrid>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mn-lt"/>
                          <a:cs typeface="Times New Roman" pitchFamily="18" charset="0"/>
                        </a:rPr>
                        <a:t>Antiprotons</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mn-lt"/>
                          <a:cs typeface="Times New Roman" pitchFamily="18" charset="0"/>
                        </a:rPr>
                        <a:t>Ions</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281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Perimeter</a:t>
                      </a:r>
                      <a:r>
                        <a:rPr kumimoji="0" lang="ru-RU" altLang="ru-RU" sz="1200" b="0" i="0" u="none" strike="noStrike" cap="none" normalizeH="0" baseline="0" smtClean="0">
                          <a:ln>
                            <a:noFill/>
                          </a:ln>
                          <a:solidFill>
                            <a:schemeClr val="tx1"/>
                          </a:solidFill>
                          <a:effectLst/>
                          <a:latin typeface="+mn-lt"/>
                          <a:cs typeface="Times New Roman" pitchFamily="18" charset="0"/>
                        </a:rPr>
                        <a:t>, </a:t>
                      </a:r>
                      <a:r>
                        <a:rPr kumimoji="0" lang="ru-RU" altLang="ru-RU" sz="1200" b="0" i="1" u="none" strike="noStrike" cap="none" normalizeH="0" baseline="0" smtClean="0">
                          <a:ln>
                            <a:noFill/>
                          </a:ln>
                          <a:solidFill>
                            <a:schemeClr val="tx1"/>
                          </a:solidFill>
                          <a:effectLst/>
                          <a:latin typeface="+mn-lt"/>
                          <a:cs typeface="Times New Roman" pitchFamily="18" charset="0"/>
                        </a:rPr>
                        <a:t>П</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221.451 </a:t>
                      </a:r>
                      <a:r>
                        <a:rPr kumimoji="0" lang="en-US" altLang="ru-RU" sz="1200" b="0" i="0" u="none" strike="noStrike" cap="none" normalizeH="0" baseline="0" smtClean="0">
                          <a:ln>
                            <a:noFill/>
                          </a:ln>
                          <a:solidFill>
                            <a:schemeClr val="tx1"/>
                          </a:solidFill>
                          <a:effectLst/>
                          <a:latin typeface="+mn-lt"/>
                          <a:cs typeface="Times New Roman" pitchFamily="18" charset="0"/>
                        </a:rPr>
                        <a:t>m</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hMerge="1">
                  <a:txBody>
                    <a:bodyPr/>
                    <a:lstStyle/>
                    <a:p>
                      <a:endParaRPr lang="ru-RU"/>
                    </a:p>
                  </a:txBody>
                  <a:tcPr/>
                </a:tc>
              </a:tr>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Rigidity</a:t>
                      </a:r>
                      <a:r>
                        <a:rPr kumimoji="0" lang="ru-RU" altLang="ru-RU" sz="1200" b="0" i="0" u="none" strike="noStrike" cap="none" normalizeH="0" baseline="0" smtClean="0">
                          <a:ln>
                            <a:noFill/>
                          </a:ln>
                          <a:solidFill>
                            <a:schemeClr val="tx1"/>
                          </a:solidFill>
                          <a:effectLst/>
                          <a:latin typeface="+mn-lt"/>
                          <a:cs typeface="Times New Roman" pitchFamily="18" charset="0"/>
                        </a:rPr>
                        <a:t>, </a:t>
                      </a:r>
                      <a:r>
                        <a:rPr kumimoji="0" lang="en-US" altLang="ru-RU" sz="1200" b="0" i="1" u="none" strike="noStrike" cap="none" normalizeH="0" baseline="0" smtClean="0">
                          <a:ln>
                            <a:noFill/>
                          </a:ln>
                          <a:solidFill>
                            <a:schemeClr val="tx1"/>
                          </a:solidFill>
                          <a:effectLst/>
                          <a:latin typeface="+mn-lt"/>
                          <a:cs typeface="Times New Roman" pitchFamily="18" charset="0"/>
                        </a:rPr>
                        <a:t>B</a:t>
                      </a:r>
                      <a:r>
                        <a:rPr kumimoji="0" lang="en-US" altLang="ru-RU" sz="1200" b="0" i="1" u="none" strike="noStrike" cap="none" normalizeH="0" baseline="0" smtClean="0">
                          <a:ln>
                            <a:noFill/>
                          </a:ln>
                          <a:solidFill>
                            <a:schemeClr val="tx1"/>
                          </a:solidFill>
                          <a:effectLst/>
                          <a:latin typeface="+mn-lt"/>
                          <a:cs typeface="Times New Roman" pitchFamily="18" charset="0"/>
                          <a:sym typeface="Symbol" pitchFamily="18" charset="2"/>
                        </a:rPr>
                        <a:t></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13 </a:t>
                      </a:r>
                      <a:r>
                        <a:rPr kumimoji="0" lang="en-US" altLang="ru-RU" sz="1200" b="0" i="0" u="none" strike="noStrike" cap="none" normalizeH="0" baseline="0" dirty="0" smtClean="0">
                          <a:ln>
                            <a:noFill/>
                          </a:ln>
                          <a:solidFill>
                            <a:schemeClr val="tx1"/>
                          </a:solidFill>
                          <a:effectLst/>
                          <a:latin typeface="+mn-lt"/>
                          <a:cs typeface="Times New Roman" pitchFamily="18" charset="0"/>
                        </a:rPr>
                        <a:t>T</a:t>
                      </a:r>
                      <a:r>
                        <a:rPr kumimoji="0" lang="ru-RU" altLang="ru-RU" sz="1200" b="0" i="0" u="none" strike="noStrike" cap="none" normalizeH="0" baseline="0" dirty="0" smtClean="0">
                          <a:ln>
                            <a:noFill/>
                          </a:ln>
                          <a:solidFill>
                            <a:schemeClr val="tx1"/>
                          </a:solidFill>
                          <a:effectLst/>
                          <a:latin typeface="+mn-lt"/>
                          <a:cs typeface="Times New Roman" pitchFamily="18" charset="0"/>
                          <a:sym typeface="Symbol" pitchFamily="18" charset="2"/>
                        </a:rPr>
                        <a:t></a:t>
                      </a:r>
                      <a:r>
                        <a:rPr kumimoji="0" lang="en-US" altLang="ru-RU" sz="1200" b="0" i="0" u="none" strike="noStrike" cap="none" normalizeH="0" baseline="0" dirty="0" smtClean="0">
                          <a:ln>
                            <a:noFill/>
                          </a:ln>
                          <a:solidFill>
                            <a:schemeClr val="tx1"/>
                          </a:solidFill>
                          <a:effectLst/>
                          <a:latin typeface="+mn-lt"/>
                          <a:cs typeface="Times New Roman" pitchFamily="18" charset="0"/>
                        </a:rPr>
                        <a:t>m</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hMerge="1">
                  <a:txBody>
                    <a:bodyPr/>
                    <a:lstStyle/>
                    <a:p>
                      <a:endParaRPr lang="ru-RU"/>
                    </a:p>
                  </a:txBody>
                  <a:tcPr/>
                </a:tc>
              </a:tr>
              <a:tr h="23281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Number of particles, </a:t>
                      </a:r>
                      <a:r>
                        <a:rPr kumimoji="0" lang="en-US" altLang="ru-RU" sz="1200" b="0" i="1" u="none" strike="noStrike" cap="none" normalizeH="0" baseline="0" smtClean="0">
                          <a:ln>
                            <a:noFill/>
                          </a:ln>
                          <a:solidFill>
                            <a:schemeClr val="tx1"/>
                          </a:solidFill>
                          <a:effectLst/>
                          <a:latin typeface="+mn-lt"/>
                          <a:cs typeface="Times New Roman" pitchFamily="18" charset="0"/>
                        </a:rPr>
                        <a:t>N</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10</a:t>
                      </a:r>
                      <a:r>
                        <a:rPr kumimoji="0" lang="ru-RU" altLang="ru-RU" sz="1200" b="0" i="0" u="none" strike="noStrike" cap="none" normalizeH="0" baseline="30000" smtClean="0">
                          <a:ln>
                            <a:noFill/>
                          </a:ln>
                          <a:solidFill>
                            <a:schemeClr val="tx1"/>
                          </a:solidFill>
                          <a:effectLst/>
                          <a:latin typeface="+mn-lt"/>
                          <a:cs typeface="Times New Roman" pitchFamily="18" charset="0"/>
                        </a:rPr>
                        <a:t>8</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10</a:t>
                      </a:r>
                      <a:r>
                        <a:rPr kumimoji="0" lang="ru-RU" altLang="ru-RU" sz="1200" b="0" i="0" u="none" strike="noStrike" cap="none" normalizeH="0" baseline="30000" dirty="0" smtClean="0">
                          <a:ln>
                            <a:noFill/>
                          </a:ln>
                          <a:solidFill>
                            <a:schemeClr val="tx1"/>
                          </a:solidFill>
                          <a:effectLst/>
                          <a:latin typeface="+mn-lt"/>
                          <a:cs typeface="Times New Roman" pitchFamily="18" charset="0"/>
                        </a:rPr>
                        <a:t>9</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Kinetic energy, </a:t>
                      </a:r>
                      <a:r>
                        <a:rPr kumimoji="0" lang="en-US" altLang="ru-RU" sz="1200" b="0" i="1" u="none" strike="noStrike" cap="none" normalizeH="0" baseline="0" smtClean="0">
                          <a:ln>
                            <a:noFill/>
                          </a:ln>
                          <a:solidFill>
                            <a:schemeClr val="tx1"/>
                          </a:solidFill>
                          <a:effectLst/>
                          <a:latin typeface="+mn-lt"/>
                          <a:cs typeface="Times New Roman" pitchFamily="18" charset="0"/>
                        </a:rPr>
                        <a:t>K</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3 </a:t>
                      </a:r>
                      <a:r>
                        <a:rPr kumimoji="0" lang="en-US" altLang="ru-RU" sz="1200" b="0" i="0" u="none" strike="noStrike" cap="none" normalizeH="0" baseline="0" dirty="0" smtClean="0">
                          <a:ln>
                            <a:noFill/>
                          </a:ln>
                          <a:solidFill>
                            <a:schemeClr val="tx1"/>
                          </a:solidFill>
                          <a:effectLst/>
                          <a:latin typeface="+mn-lt"/>
                          <a:cs typeface="Times New Roman" pitchFamily="18" charset="0"/>
                        </a:rPr>
                        <a:t>GeV</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740 </a:t>
                      </a:r>
                      <a:r>
                        <a:rPr kumimoji="0" lang="en-US" altLang="ru-RU" sz="1200" b="0" i="0" u="none" strike="noStrike" cap="none" normalizeH="0" baseline="0" smtClean="0">
                          <a:ln>
                            <a:noFill/>
                          </a:ln>
                          <a:solidFill>
                            <a:schemeClr val="tx1"/>
                          </a:solidFill>
                          <a:effectLst/>
                          <a:latin typeface="+mn-lt"/>
                          <a:cs typeface="Times New Roman" pitchFamily="18" charset="0"/>
                        </a:rPr>
                        <a:t>MeV</a:t>
                      </a:r>
                      <a:r>
                        <a:rPr kumimoji="0" lang="ru-RU" altLang="ru-RU" sz="1200" b="0" i="0" u="none" strike="noStrike" cap="none" normalizeH="0" baseline="0" smtClean="0">
                          <a:ln>
                            <a:noFill/>
                          </a:ln>
                          <a:solidFill>
                            <a:schemeClr val="tx1"/>
                          </a:solidFill>
                          <a:effectLst/>
                          <a:latin typeface="+mn-lt"/>
                          <a:cs typeface="Times New Roman" pitchFamily="18" charset="0"/>
                        </a:rPr>
                        <a:t>/</a:t>
                      </a:r>
                      <a:r>
                        <a:rPr kumimoji="0" lang="en-US" altLang="ru-RU" sz="1200" b="0" i="0" u="none" strike="noStrike" cap="none" normalizeH="0" baseline="0" smtClean="0">
                          <a:ln>
                            <a:noFill/>
                          </a:ln>
                          <a:solidFill>
                            <a:schemeClr val="tx1"/>
                          </a:solidFill>
                          <a:effectLst/>
                          <a:latin typeface="+mn-lt"/>
                          <a:cs typeface="Times New Roman" pitchFamily="18" charset="0"/>
                        </a:rPr>
                        <a:t>u</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mn-lt"/>
                          <a:cs typeface="Times New Roman" pitchFamily="18" charset="0"/>
                        </a:rPr>
                        <a:t>Velocity, </a:t>
                      </a:r>
                      <a:r>
                        <a:rPr kumimoji="0" lang="en-US" altLang="ru-RU" sz="1200" b="0" i="1" u="none" strike="noStrike" cap="none" normalizeH="0" baseline="0" dirty="0" smtClean="0">
                          <a:ln>
                            <a:noFill/>
                          </a:ln>
                          <a:solidFill>
                            <a:schemeClr val="tx1"/>
                          </a:solidFill>
                          <a:effectLst/>
                          <a:latin typeface="+mn-lt"/>
                          <a:cs typeface="Times New Roman" pitchFamily="18" charset="0"/>
                        </a:rPr>
                        <a:t>v</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0.971</a:t>
                      </a:r>
                      <a:r>
                        <a:rPr kumimoji="0" lang="en-US" altLang="ru-RU" sz="1200" b="0" i="0" u="none" strike="noStrike" cap="none" normalizeH="0" baseline="0" smtClean="0">
                          <a:ln>
                            <a:noFill/>
                          </a:ln>
                          <a:solidFill>
                            <a:schemeClr val="tx1"/>
                          </a:solidFill>
                          <a:effectLst/>
                          <a:latin typeface="+mn-lt"/>
                          <a:cs typeface="Times New Roman" pitchFamily="18" charset="0"/>
                        </a:rPr>
                        <a:t>c</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0.830c</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281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Relativistic factor , </a:t>
                      </a:r>
                      <a:r>
                        <a:rPr kumimoji="0" lang="en-US" altLang="ru-RU" sz="1200" b="0" i="1" u="none" strike="noStrike" cap="none" normalizeH="0" baseline="0" smtClean="0">
                          <a:ln>
                            <a:noFill/>
                          </a:ln>
                          <a:solidFill>
                            <a:schemeClr val="tx1"/>
                          </a:solidFill>
                          <a:effectLst/>
                          <a:latin typeface="+mn-lt"/>
                          <a:cs typeface="Times New Roman" pitchFamily="18" charset="0"/>
                          <a:sym typeface="Symbol" pitchFamily="18" charset="2"/>
                        </a:rPr>
                        <a:t></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4.20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1.79</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Betatron tunes, </a:t>
                      </a:r>
                      <a:r>
                        <a:rPr kumimoji="0" lang="en-US" altLang="ru-RU" sz="1200" b="0" i="1" u="none" strike="noStrike" cap="none" normalizeH="0" baseline="0" smtClean="0">
                          <a:ln>
                            <a:noFill/>
                          </a:ln>
                          <a:solidFill>
                            <a:schemeClr val="tx1"/>
                          </a:solidFill>
                          <a:effectLst/>
                          <a:latin typeface="+mn-lt"/>
                          <a:cs typeface="Times New Roman" pitchFamily="18" charset="0"/>
                          <a:sym typeface="Symbol" pitchFamily="18" charset="2"/>
                        </a:rPr>
                        <a:t></a:t>
                      </a:r>
                      <a:r>
                        <a:rPr kumimoji="0" lang="en-US" altLang="ru-RU" sz="1200" b="0" i="1" u="none" strike="noStrike" cap="none" normalizeH="0" baseline="-25000" smtClean="0">
                          <a:ln>
                            <a:noFill/>
                          </a:ln>
                          <a:solidFill>
                            <a:schemeClr val="tx1"/>
                          </a:solidFill>
                          <a:effectLst/>
                          <a:latin typeface="+mn-lt"/>
                          <a:cs typeface="Times New Roman" pitchFamily="18" charset="0"/>
                        </a:rPr>
                        <a:t>x</a:t>
                      </a:r>
                      <a:r>
                        <a:rPr kumimoji="0" lang="en-US" altLang="ru-RU" sz="1200" b="0" i="1" u="none" strike="noStrike" cap="none" normalizeH="0" baseline="0" smtClean="0">
                          <a:ln>
                            <a:noFill/>
                          </a:ln>
                          <a:solidFill>
                            <a:schemeClr val="tx1"/>
                          </a:solidFill>
                          <a:effectLst/>
                          <a:latin typeface="+mn-lt"/>
                          <a:cs typeface="Times New Roman" pitchFamily="18" charset="0"/>
                        </a:rPr>
                        <a:t>, </a:t>
                      </a:r>
                      <a:r>
                        <a:rPr kumimoji="0" lang="en-US" altLang="ru-RU" sz="1200" b="0" i="1" u="none" strike="noStrike" cap="none" normalizeH="0" baseline="0" smtClean="0">
                          <a:ln>
                            <a:noFill/>
                          </a:ln>
                          <a:solidFill>
                            <a:schemeClr val="tx1"/>
                          </a:solidFill>
                          <a:effectLst/>
                          <a:latin typeface="+mn-lt"/>
                          <a:cs typeface="Times New Roman" pitchFamily="18" charset="0"/>
                          <a:sym typeface="Symbol" pitchFamily="18" charset="2"/>
                        </a:rPr>
                        <a:t></a:t>
                      </a:r>
                      <a:r>
                        <a:rPr kumimoji="0" lang="en-US" altLang="ru-RU" sz="1200" b="0" i="1" u="none" strike="noStrike" cap="none" normalizeH="0" baseline="-25000" smtClean="0">
                          <a:ln>
                            <a:noFill/>
                          </a:ln>
                          <a:solidFill>
                            <a:schemeClr val="tx1"/>
                          </a:solidFill>
                          <a:effectLst/>
                          <a:latin typeface="+mn-lt"/>
                          <a:cs typeface="Times New Roman" pitchFamily="18" charset="0"/>
                        </a:rPr>
                        <a:t>y</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4.</a:t>
                      </a:r>
                      <a:r>
                        <a:rPr kumimoji="0" lang="en-US" altLang="ru-RU" sz="1200" b="0" i="0" u="none" strike="noStrike" cap="none" normalizeH="0" baseline="0" dirty="0" smtClean="0">
                          <a:ln>
                            <a:noFill/>
                          </a:ln>
                          <a:solidFill>
                            <a:schemeClr val="tx1"/>
                          </a:solidFill>
                          <a:effectLst/>
                          <a:latin typeface="+mn-lt"/>
                          <a:cs typeface="Times New Roman" pitchFamily="18" charset="0"/>
                        </a:rPr>
                        <a:t>39</a:t>
                      </a:r>
                      <a:r>
                        <a:rPr kumimoji="0" lang="ru-RU" altLang="ru-RU" sz="1200" b="0" i="0" u="none" strike="noStrike" cap="none" normalizeH="0" baseline="0" dirty="0" smtClean="0">
                          <a:ln>
                            <a:noFill/>
                          </a:ln>
                          <a:solidFill>
                            <a:schemeClr val="tx1"/>
                          </a:solidFill>
                          <a:effectLst/>
                          <a:latin typeface="+mn-lt"/>
                          <a:cs typeface="Times New Roman" pitchFamily="18" charset="0"/>
                        </a:rPr>
                        <a:t>, </a:t>
                      </a:r>
                      <a:r>
                        <a:rPr kumimoji="0" lang="en-US" altLang="ru-RU" sz="1200" b="0" i="0" u="none" strike="noStrike" cap="none" normalizeH="0" baseline="0" dirty="0" smtClean="0">
                          <a:ln>
                            <a:noFill/>
                          </a:ln>
                          <a:solidFill>
                            <a:schemeClr val="tx1"/>
                          </a:solidFill>
                          <a:effectLst/>
                          <a:latin typeface="+mn-lt"/>
                          <a:cs typeface="Times New Roman" pitchFamily="18" charset="0"/>
                        </a:rPr>
                        <a:t>3</a:t>
                      </a:r>
                      <a:r>
                        <a:rPr kumimoji="0" lang="ru-RU" altLang="ru-RU" sz="1200" b="0" i="0" u="none" strike="noStrike" cap="none" normalizeH="0" baseline="0" dirty="0" smtClean="0">
                          <a:ln>
                            <a:noFill/>
                          </a:ln>
                          <a:solidFill>
                            <a:schemeClr val="tx1"/>
                          </a:solidFill>
                          <a:effectLst/>
                          <a:latin typeface="+mn-lt"/>
                          <a:cs typeface="Times New Roman" pitchFamily="18" charset="0"/>
                        </a:rPr>
                        <a:t>.</a:t>
                      </a:r>
                      <a:r>
                        <a:rPr kumimoji="0" lang="en-US" altLang="ru-RU" sz="1200" b="0" i="0" u="none" strike="noStrike" cap="none" normalizeH="0" baseline="0" dirty="0" smtClean="0">
                          <a:ln>
                            <a:noFill/>
                          </a:ln>
                          <a:solidFill>
                            <a:schemeClr val="tx1"/>
                          </a:solidFill>
                          <a:effectLst/>
                          <a:latin typeface="+mn-lt"/>
                          <a:cs typeface="Times New Roman" pitchFamily="18" charset="0"/>
                        </a:rPr>
                        <a:t>42</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3.</a:t>
                      </a:r>
                      <a:r>
                        <a:rPr kumimoji="0" lang="en-US" altLang="ru-RU" sz="1200" b="0" i="0" u="none" strike="noStrike" cap="none" normalizeH="0" baseline="0" dirty="0" smtClean="0">
                          <a:ln>
                            <a:noFill/>
                          </a:ln>
                          <a:solidFill>
                            <a:schemeClr val="tx1"/>
                          </a:solidFill>
                          <a:effectLst/>
                          <a:latin typeface="+mn-lt"/>
                          <a:cs typeface="Times New Roman" pitchFamily="18" charset="0"/>
                        </a:rPr>
                        <a:t>40</a:t>
                      </a:r>
                      <a:r>
                        <a:rPr kumimoji="0" lang="ru-RU" altLang="ru-RU" sz="1200" b="0" i="0" u="none" strike="noStrike" cap="none" normalizeH="0" baseline="0" dirty="0" smtClean="0">
                          <a:ln>
                            <a:noFill/>
                          </a:ln>
                          <a:solidFill>
                            <a:schemeClr val="tx1"/>
                          </a:solidFill>
                          <a:effectLst/>
                          <a:latin typeface="+mn-lt"/>
                          <a:cs typeface="Times New Roman" pitchFamily="18" charset="0"/>
                        </a:rPr>
                        <a:t>, 3.</a:t>
                      </a:r>
                      <a:r>
                        <a:rPr kumimoji="0" lang="en-US" altLang="ru-RU" sz="1200" b="0" i="0" u="none" strike="noStrike" cap="none" normalizeH="0" baseline="0" dirty="0" smtClean="0">
                          <a:ln>
                            <a:noFill/>
                          </a:ln>
                          <a:solidFill>
                            <a:schemeClr val="tx1"/>
                          </a:solidFill>
                          <a:effectLst/>
                          <a:latin typeface="+mn-lt"/>
                          <a:cs typeface="Times New Roman" pitchFamily="18" charset="0"/>
                        </a:rPr>
                        <a:t>44</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2819">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smtClean="0">
                          <a:ln>
                            <a:noFill/>
                          </a:ln>
                          <a:solidFill>
                            <a:schemeClr val="tx1"/>
                          </a:solidFill>
                          <a:effectLst/>
                          <a:latin typeface="+mn-lt"/>
                          <a:cs typeface="Times New Roman" pitchFamily="18" charset="0"/>
                        </a:rPr>
                        <a:t>Revolution frequency</a:t>
                      </a:r>
                      <a:r>
                        <a:rPr kumimoji="0" lang="ru-RU" altLang="ru-RU" sz="1200" b="0" i="0" u="none" strike="noStrike" cap="none" normalizeH="0" baseline="0" smtClean="0">
                          <a:ln>
                            <a:noFill/>
                          </a:ln>
                          <a:solidFill>
                            <a:schemeClr val="tx1"/>
                          </a:solidFill>
                          <a:effectLst/>
                          <a:latin typeface="+mn-lt"/>
                          <a:cs typeface="Times New Roman" pitchFamily="18" charset="0"/>
                        </a:rPr>
                        <a:t>, </a:t>
                      </a:r>
                      <a:r>
                        <a:rPr kumimoji="0" lang="en-US" altLang="ru-RU" sz="1200" b="0" i="1" u="none" strike="noStrike" cap="none" normalizeH="0" baseline="0" smtClean="0">
                          <a:ln>
                            <a:noFill/>
                          </a:ln>
                          <a:solidFill>
                            <a:schemeClr val="tx1"/>
                          </a:solidFill>
                          <a:effectLst/>
                          <a:latin typeface="+mn-lt"/>
                          <a:cs typeface="Times New Roman" pitchFamily="18" charset="0"/>
                          <a:sym typeface="Symbol" pitchFamily="18" charset="2"/>
                        </a:rPr>
                        <a:t></a:t>
                      </a:r>
                      <a:r>
                        <a:rPr kumimoji="0" lang="ru-RU" altLang="ru-RU" sz="1200" b="0" i="1" u="none" strike="noStrike" cap="none" normalizeH="0" baseline="-25000" smtClean="0">
                          <a:ln>
                            <a:noFill/>
                          </a:ln>
                          <a:solidFill>
                            <a:schemeClr val="tx1"/>
                          </a:solidFill>
                          <a:effectLst/>
                          <a:latin typeface="+mn-lt"/>
                          <a:cs typeface="Times New Roman" pitchFamily="18" charset="0"/>
                        </a:rPr>
                        <a:t>0</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1.35 </a:t>
                      </a:r>
                      <a:r>
                        <a:rPr kumimoji="0" lang="en-US" altLang="ru-RU" sz="1200" b="0" i="0" u="none" strike="noStrike" cap="none" normalizeH="0" baseline="0" smtClean="0">
                          <a:ln>
                            <a:noFill/>
                          </a:ln>
                          <a:solidFill>
                            <a:schemeClr val="tx1"/>
                          </a:solidFill>
                          <a:effectLst/>
                          <a:latin typeface="+mn-lt"/>
                          <a:cs typeface="Times New Roman" pitchFamily="18" charset="0"/>
                        </a:rPr>
                        <a:t>MHz</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mn-lt"/>
                          <a:cs typeface="Times New Roman" pitchFamily="18" charset="0"/>
                        </a:rPr>
                        <a:t>1.16 </a:t>
                      </a:r>
                      <a:r>
                        <a:rPr kumimoji="0" lang="en-US" altLang="ru-RU" sz="1200" b="0" i="0" u="none" strike="noStrike" cap="none" normalizeH="0" baseline="0" smtClean="0">
                          <a:ln>
                            <a:noFill/>
                          </a:ln>
                          <a:solidFill>
                            <a:schemeClr val="tx1"/>
                          </a:solidFill>
                          <a:effectLst/>
                          <a:latin typeface="+mn-lt"/>
                          <a:cs typeface="Times New Roman" pitchFamily="18" charset="0"/>
                        </a:rPr>
                        <a:t>MHz</a:t>
                      </a:r>
                      <a:endParaRPr kumimoji="0" lang="ru-RU" altLang="ru-RU" sz="1200" b="0" i="0" u="none" strike="noStrike" cap="none" normalizeH="0" baseline="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r>
              <a:tr h="233324">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mn-lt"/>
                          <a:cs typeface="Times New Roman" pitchFamily="18" charset="0"/>
                        </a:rPr>
                        <a:t>RF harmonic</a:t>
                      </a:r>
                      <a:r>
                        <a:rPr kumimoji="0" lang="ru-RU" altLang="ru-RU" sz="1200" b="0" i="0" u="none" strike="noStrike" cap="none" normalizeH="0" baseline="0" dirty="0" smtClean="0">
                          <a:ln>
                            <a:noFill/>
                          </a:ln>
                          <a:solidFill>
                            <a:schemeClr val="tx1"/>
                          </a:solidFill>
                          <a:effectLst/>
                          <a:latin typeface="+mn-lt"/>
                          <a:cs typeface="Times New Roman" pitchFamily="18" charset="0"/>
                        </a:rPr>
                        <a:t>, </a:t>
                      </a:r>
                      <a:r>
                        <a:rPr kumimoji="0" lang="en-US" altLang="ru-RU" sz="1200" b="0" i="1" u="none" strike="noStrike" cap="none" normalizeH="0" baseline="0" dirty="0" smtClean="0">
                          <a:ln>
                            <a:noFill/>
                          </a:ln>
                          <a:solidFill>
                            <a:schemeClr val="tx1"/>
                          </a:solidFill>
                          <a:effectLst/>
                          <a:latin typeface="+mn-lt"/>
                          <a:cs typeface="Times New Roman" pitchFamily="18" charset="0"/>
                        </a:rPr>
                        <a:t>q</a:t>
                      </a:r>
                      <a:endParaRPr kumimoji="0" lang="ru-RU" altLang="ru-RU" sz="12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gridSpan="2">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mn-lt"/>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92000"/>
                      </a:schemeClr>
                    </a:solidFill>
                  </a:tcPr>
                </a:tc>
                <a:tc hMerge="1">
                  <a:txBody>
                    <a:bodyPr/>
                    <a:lstStyle/>
                    <a:p>
                      <a:endParaRPr lang="ru-RU"/>
                    </a:p>
                  </a:txBody>
                  <a:tcPr/>
                </a:tc>
              </a:tr>
            </a:tbl>
          </a:graphicData>
        </a:graphic>
      </p:graphicFrame>
    </p:spTree>
    <p:extLst>
      <p:ext uri="{BB962C8B-B14F-4D97-AF65-F5344CB8AC3E}">
        <p14:creationId xmlns:p14="http://schemas.microsoft.com/office/powerpoint/2010/main" val="442402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TCR1 Line</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6</a:t>
            </a:fld>
            <a:endParaRPr lang="ru-RU"/>
          </a:p>
        </p:txBody>
      </p:sp>
      <p:pic>
        <p:nvPicPr>
          <p:cNvPr id="7" name="Picture 7" descr="separato_p129"/>
          <p:cNvPicPr>
            <a:picLocks noChangeAspect="1" noChangeArrowheads="1"/>
          </p:cNvPicPr>
          <p:nvPr/>
        </p:nvPicPr>
        <p:blipFill>
          <a:blip r:embed="rId2"/>
          <a:srcRect/>
          <a:stretch>
            <a:fillRect/>
          </a:stretch>
        </p:blipFill>
        <p:spPr>
          <a:xfrm>
            <a:off x="457200" y="1628800"/>
            <a:ext cx="8519039" cy="3599998"/>
          </a:xfrm>
          <a:prstGeom prst="rect">
            <a:avLst/>
          </a:prstGeom>
        </p:spPr>
      </p:pic>
      <p:sp>
        <p:nvSpPr>
          <p:cNvPr id="8" name="Text Box 9"/>
          <p:cNvSpPr txBox="1">
            <a:spLocks noChangeArrowheads="1"/>
          </p:cNvSpPr>
          <p:nvPr/>
        </p:nvSpPr>
        <p:spPr bwMode="auto">
          <a:xfrm>
            <a:off x="20472" y="1351801"/>
            <a:ext cx="2115403" cy="276999"/>
          </a:xfrm>
          <a:prstGeom prst="rect">
            <a:avLst/>
          </a:prstGeom>
          <a:noFill/>
          <a:ln w="9525">
            <a:noFill/>
            <a:miter lim="800000"/>
            <a:headEnd/>
            <a:tailEnd/>
          </a:ln>
        </p:spPr>
        <p:txBody>
          <a:bodyPr wrap="square">
            <a:spAutoFit/>
          </a:bodyPr>
          <a:lstStyle/>
          <a:p>
            <a:pPr algn="ctr">
              <a:spcBef>
                <a:spcPct val="50000"/>
              </a:spcBef>
            </a:pPr>
            <a:r>
              <a:rPr lang="de-DE" sz="1200" b="1" dirty="0">
                <a:solidFill>
                  <a:srgbClr val="00CC00"/>
                </a:solidFill>
              </a:rPr>
              <a:t>29 </a:t>
            </a:r>
            <a:r>
              <a:rPr lang="de-DE" sz="1200" b="1" dirty="0" err="1">
                <a:solidFill>
                  <a:srgbClr val="00CC00"/>
                </a:solidFill>
              </a:rPr>
              <a:t>GeV</a:t>
            </a:r>
            <a:r>
              <a:rPr lang="de-DE" sz="1200" b="1" dirty="0">
                <a:solidFill>
                  <a:srgbClr val="00CC00"/>
                </a:solidFill>
              </a:rPr>
              <a:t> </a:t>
            </a:r>
            <a:r>
              <a:rPr lang="de-DE" sz="1200" b="1" dirty="0" err="1">
                <a:solidFill>
                  <a:srgbClr val="00CC00"/>
                </a:solidFill>
              </a:rPr>
              <a:t>protons</a:t>
            </a:r>
            <a:r>
              <a:rPr lang="de-DE" sz="1200" b="1" dirty="0">
                <a:solidFill>
                  <a:srgbClr val="00CC00"/>
                </a:solidFill>
              </a:rPr>
              <a:t> </a:t>
            </a:r>
            <a:r>
              <a:rPr lang="de-DE" sz="1200" b="1" dirty="0" err="1">
                <a:solidFill>
                  <a:srgbClr val="00CC00"/>
                </a:solidFill>
              </a:rPr>
              <a:t>from</a:t>
            </a:r>
            <a:r>
              <a:rPr lang="de-DE" sz="1200" b="1" dirty="0">
                <a:solidFill>
                  <a:srgbClr val="00CC00"/>
                </a:solidFill>
              </a:rPr>
              <a:t> SIS100</a:t>
            </a:r>
          </a:p>
        </p:txBody>
      </p:sp>
      <p:sp>
        <p:nvSpPr>
          <p:cNvPr id="9" name="Text Box 10"/>
          <p:cNvSpPr txBox="1">
            <a:spLocks noChangeArrowheads="1"/>
          </p:cNvSpPr>
          <p:nvPr/>
        </p:nvSpPr>
        <p:spPr bwMode="auto">
          <a:xfrm>
            <a:off x="20472" y="3290298"/>
            <a:ext cx="1563688" cy="553998"/>
          </a:xfrm>
          <a:prstGeom prst="rect">
            <a:avLst/>
          </a:prstGeom>
          <a:noFill/>
          <a:ln w="9525">
            <a:noFill/>
            <a:miter lim="800000"/>
            <a:headEnd/>
            <a:tailEnd/>
          </a:ln>
        </p:spPr>
        <p:txBody>
          <a:bodyPr>
            <a:spAutoFit/>
          </a:bodyPr>
          <a:lstStyle/>
          <a:p>
            <a:pPr>
              <a:spcBef>
                <a:spcPct val="50000"/>
              </a:spcBef>
            </a:pPr>
            <a:r>
              <a:rPr lang="de-DE" sz="1200" b="1" dirty="0" err="1">
                <a:solidFill>
                  <a:srgbClr val="FF9900"/>
                </a:solidFill>
              </a:rPr>
              <a:t>target</a:t>
            </a:r>
            <a:r>
              <a:rPr lang="de-DE" sz="1200" b="1" dirty="0">
                <a:solidFill>
                  <a:srgbClr val="FF9900"/>
                </a:solidFill>
              </a:rPr>
              <a:t> </a:t>
            </a:r>
            <a:r>
              <a:rPr lang="de-DE" sz="1200" b="1" dirty="0" err="1">
                <a:solidFill>
                  <a:srgbClr val="FF9900"/>
                </a:solidFill>
              </a:rPr>
              <a:t>station</a:t>
            </a:r>
            <a:endParaRPr lang="de-DE" sz="1200" b="1" dirty="0">
              <a:solidFill>
                <a:srgbClr val="FF9900"/>
              </a:solidFill>
            </a:endParaRPr>
          </a:p>
          <a:p>
            <a:pPr>
              <a:spcBef>
                <a:spcPct val="50000"/>
              </a:spcBef>
            </a:pPr>
            <a:r>
              <a:rPr lang="de-DE" sz="1200" b="1" dirty="0">
                <a:solidFill>
                  <a:srgbClr val="FF9900"/>
                </a:solidFill>
              </a:rPr>
              <a:t>3 </a:t>
            </a:r>
            <a:r>
              <a:rPr lang="de-DE" sz="1200" b="1" dirty="0" err="1">
                <a:solidFill>
                  <a:srgbClr val="FF9900"/>
                </a:solidFill>
              </a:rPr>
              <a:t>GeV</a:t>
            </a:r>
            <a:r>
              <a:rPr lang="de-DE" sz="1200" b="1" dirty="0">
                <a:solidFill>
                  <a:srgbClr val="FF9900"/>
                </a:solidFill>
              </a:rPr>
              <a:t> </a:t>
            </a:r>
            <a:r>
              <a:rPr lang="de-DE" sz="1200" b="1" dirty="0" err="1">
                <a:solidFill>
                  <a:srgbClr val="FF9900"/>
                </a:solidFill>
              </a:rPr>
              <a:t>antiprotons</a:t>
            </a:r>
            <a:endParaRPr lang="de-DE" sz="1200" b="1" dirty="0">
              <a:solidFill>
                <a:srgbClr val="CC0000"/>
              </a:solidFill>
            </a:endParaRPr>
          </a:p>
        </p:txBody>
      </p:sp>
      <p:sp>
        <p:nvSpPr>
          <p:cNvPr id="10" name="Line 11"/>
          <p:cNvSpPr>
            <a:spLocks noChangeShapeType="1"/>
          </p:cNvSpPr>
          <p:nvPr/>
        </p:nvSpPr>
        <p:spPr bwMode="auto">
          <a:xfrm>
            <a:off x="170596" y="1958665"/>
            <a:ext cx="919129" cy="492006"/>
          </a:xfrm>
          <a:prstGeom prst="line">
            <a:avLst/>
          </a:prstGeom>
          <a:noFill/>
          <a:ln w="38100">
            <a:solidFill>
              <a:srgbClr val="00FF00"/>
            </a:solidFill>
            <a:round/>
            <a:headEnd/>
            <a:tailEnd type="triangle" w="med" len="med"/>
          </a:ln>
        </p:spPr>
        <p:txBody>
          <a:bodyPr/>
          <a:lstStyle/>
          <a:p>
            <a:endParaRPr lang="ru-RU" sz="1200"/>
          </a:p>
        </p:txBody>
      </p:sp>
      <p:sp>
        <p:nvSpPr>
          <p:cNvPr id="11" name="Line 12"/>
          <p:cNvSpPr>
            <a:spLocks noChangeShapeType="1"/>
          </p:cNvSpPr>
          <p:nvPr/>
        </p:nvSpPr>
        <p:spPr bwMode="auto">
          <a:xfrm flipV="1">
            <a:off x="266754" y="2457483"/>
            <a:ext cx="804862" cy="439737"/>
          </a:xfrm>
          <a:prstGeom prst="line">
            <a:avLst/>
          </a:prstGeom>
          <a:noFill/>
          <a:ln w="38100">
            <a:solidFill>
              <a:srgbClr val="FFCC00"/>
            </a:solidFill>
            <a:round/>
            <a:headEnd/>
            <a:tailEnd type="triangle" w="med" len="med"/>
          </a:ln>
        </p:spPr>
        <p:txBody>
          <a:bodyPr/>
          <a:lstStyle/>
          <a:p>
            <a:endParaRPr lang="ru-RU" sz="1200"/>
          </a:p>
        </p:txBody>
      </p:sp>
      <p:sp>
        <p:nvSpPr>
          <p:cNvPr id="12" name="Text Box 14"/>
          <p:cNvSpPr txBox="1">
            <a:spLocks noChangeArrowheads="1"/>
          </p:cNvSpPr>
          <p:nvPr/>
        </p:nvSpPr>
        <p:spPr bwMode="auto">
          <a:xfrm rot="1434123">
            <a:off x="2241913" y="2191478"/>
            <a:ext cx="1207831" cy="276999"/>
          </a:xfrm>
          <a:prstGeom prst="rect">
            <a:avLst/>
          </a:prstGeom>
          <a:noFill/>
          <a:ln w="9525">
            <a:noFill/>
            <a:miter lim="800000"/>
            <a:headEnd/>
            <a:tailEnd/>
          </a:ln>
        </p:spPr>
        <p:txBody>
          <a:bodyPr wrap="none">
            <a:spAutoFit/>
          </a:bodyPr>
          <a:lstStyle/>
          <a:p>
            <a:r>
              <a:rPr lang="de-DE" sz="1200" dirty="0" err="1">
                <a:latin typeface="Times New Roman" pitchFamily="18" charset="0"/>
              </a:rPr>
              <a:t>From</a:t>
            </a:r>
            <a:r>
              <a:rPr lang="de-DE" sz="1200" dirty="0">
                <a:latin typeface="Times New Roman" pitchFamily="18" charset="0"/>
              </a:rPr>
              <a:t> </a:t>
            </a:r>
            <a:r>
              <a:rPr lang="de-DE" sz="1200" dirty="0" err="1">
                <a:latin typeface="Times New Roman" pitchFamily="18" charset="0"/>
              </a:rPr>
              <a:t>the</a:t>
            </a:r>
            <a:r>
              <a:rPr lang="de-DE" sz="1200" dirty="0">
                <a:latin typeface="Times New Roman" pitchFamily="18" charset="0"/>
              </a:rPr>
              <a:t> SFRS</a:t>
            </a:r>
          </a:p>
        </p:txBody>
      </p:sp>
      <p:sp>
        <p:nvSpPr>
          <p:cNvPr id="13" name="Text Box 15"/>
          <p:cNvSpPr txBox="1">
            <a:spLocks noChangeArrowheads="1"/>
          </p:cNvSpPr>
          <p:nvPr/>
        </p:nvSpPr>
        <p:spPr bwMode="auto">
          <a:xfrm>
            <a:off x="7546777" y="4512061"/>
            <a:ext cx="405880" cy="276999"/>
          </a:xfrm>
          <a:prstGeom prst="rect">
            <a:avLst/>
          </a:prstGeom>
          <a:noFill/>
          <a:ln w="9525">
            <a:noFill/>
            <a:miter lim="800000"/>
            <a:headEnd/>
            <a:tailEnd/>
          </a:ln>
        </p:spPr>
        <p:txBody>
          <a:bodyPr wrap="none">
            <a:spAutoFit/>
          </a:bodyPr>
          <a:lstStyle/>
          <a:p>
            <a:r>
              <a:rPr lang="de-DE" sz="1200" dirty="0">
                <a:solidFill>
                  <a:srgbClr val="FF0000"/>
                </a:solidFill>
                <a:latin typeface="Times New Roman" pitchFamily="18" charset="0"/>
              </a:rPr>
              <a:t>CR</a:t>
            </a:r>
          </a:p>
        </p:txBody>
      </p:sp>
      <p:sp>
        <p:nvSpPr>
          <p:cNvPr id="14" name="Text Box 16"/>
          <p:cNvSpPr txBox="1">
            <a:spLocks noChangeArrowheads="1"/>
          </p:cNvSpPr>
          <p:nvPr/>
        </p:nvSpPr>
        <p:spPr bwMode="auto">
          <a:xfrm>
            <a:off x="3784439" y="1331625"/>
            <a:ext cx="1303562" cy="276999"/>
          </a:xfrm>
          <a:prstGeom prst="rect">
            <a:avLst/>
          </a:prstGeom>
          <a:noFill/>
          <a:ln w="9525">
            <a:noFill/>
            <a:miter lim="800000"/>
            <a:headEnd/>
            <a:tailEnd/>
          </a:ln>
        </p:spPr>
        <p:txBody>
          <a:bodyPr wrap="none">
            <a:spAutoFit/>
          </a:bodyPr>
          <a:lstStyle/>
          <a:p>
            <a:r>
              <a:rPr lang="de-DE" sz="1200" b="1" dirty="0">
                <a:solidFill>
                  <a:srgbClr val="FF0000"/>
                </a:solidFill>
                <a:latin typeface="Arial Unicode MS" pitchFamily="34" charset="-128"/>
              </a:rPr>
              <a:t>740 </a:t>
            </a:r>
            <a:r>
              <a:rPr lang="de-DE" sz="1200" b="1" dirty="0" err="1">
                <a:solidFill>
                  <a:srgbClr val="FF0000"/>
                </a:solidFill>
                <a:latin typeface="Arial Unicode MS" pitchFamily="34" charset="-128"/>
              </a:rPr>
              <a:t>MeV</a:t>
            </a:r>
            <a:r>
              <a:rPr lang="de-DE" sz="1200" b="1" dirty="0">
                <a:solidFill>
                  <a:srgbClr val="FF0000"/>
                </a:solidFill>
                <a:latin typeface="Arial Unicode MS" pitchFamily="34" charset="-128"/>
              </a:rPr>
              <a:t>/u RIBs</a:t>
            </a:r>
          </a:p>
        </p:txBody>
      </p:sp>
      <p:sp>
        <p:nvSpPr>
          <p:cNvPr id="15" name="Line 17"/>
          <p:cNvSpPr>
            <a:spLocks noChangeShapeType="1"/>
          </p:cNvSpPr>
          <p:nvPr/>
        </p:nvSpPr>
        <p:spPr bwMode="auto">
          <a:xfrm flipH="1">
            <a:off x="3454068" y="1628800"/>
            <a:ext cx="585788" cy="996950"/>
          </a:xfrm>
          <a:prstGeom prst="line">
            <a:avLst/>
          </a:prstGeom>
          <a:ln>
            <a:solidFill>
              <a:srgbClr val="FF0000"/>
            </a:solidFill>
            <a:headEnd/>
            <a:tailEnd type="triangle" w="med" len="med"/>
          </a:ln>
          <a:extLst/>
        </p:spPr>
        <p:style>
          <a:lnRef idx="3">
            <a:schemeClr val="accent4"/>
          </a:lnRef>
          <a:fillRef idx="0">
            <a:schemeClr val="accent4"/>
          </a:fillRef>
          <a:effectRef idx="2">
            <a:schemeClr val="accent4"/>
          </a:effectRef>
          <a:fontRef idx="minor">
            <a:schemeClr val="tx1"/>
          </a:fontRef>
        </p:style>
        <p:txBody>
          <a:bodyPr/>
          <a:lstStyle/>
          <a:p>
            <a:pPr eaLnBrk="0" hangingPunct="0">
              <a:defRPr/>
            </a:pPr>
            <a:endParaRPr lang="en-US" sz="1200">
              <a:ln w="57150">
                <a:solidFill>
                  <a:srgbClr val="FF0000"/>
                </a:solidFill>
              </a:ln>
            </a:endParaRPr>
          </a:p>
        </p:txBody>
      </p:sp>
      <p:sp>
        <p:nvSpPr>
          <p:cNvPr id="16" name="TextBox 15"/>
          <p:cNvSpPr txBox="1"/>
          <p:nvPr/>
        </p:nvSpPr>
        <p:spPr>
          <a:xfrm>
            <a:off x="6029697" y="4102098"/>
            <a:ext cx="585417" cy="276999"/>
          </a:xfrm>
          <a:prstGeom prst="rect">
            <a:avLst/>
          </a:prstGeom>
          <a:noFill/>
        </p:spPr>
        <p:txBody>
          <a:bodyPr wrap="none" rtlCol="0">
            <a:spAutoFit/>
          </a:bodyPr>
          <a:lstStyle/>
          <a:p>
            <a:r>
              <a:rPr lang="en-US" sz="1200" dirty="0" smtClean="0">
                <a:solidFill>
                  <a:srgbClr val="FF0000"/>
                </a:solidFill>
              </a:rPr>
              <a:t>TCR1</a:t>
            </a:r>
            <a:endParaRPr lang="ru-RU" sz="1200" dirty="0">
              <a:solidFill>
                <a:srgbClr val="FF0000"/>
              </a:solidFill>
            </a:endParaRPr>
          </a:p>
        </p:txBody>
      </p:sp>
      <p:sp>
        <p:nvSpPr>
          <p:cNvPr id="17" name="TextBox 16"/>
          <p:cNvSpPr txBox="1"/>
          <p:nvPr/>
        </p:nvSpPr>
        <p:spPr>
          <a:xfrm>
            <a:off x="2595937" y="3290298"/>
            <a:ext cx="748218" cy="276999"/>
          </a:xfrm>
          <a:prstGeom prst="rect">
            <a:avLst/>
          </a:prstGeom>
          <a:noFill/>
        </p:spPr>
        <p:txBody>
          <a:bodyPr wrap="none" rtlCol="0">
            <a:spAutoFit/>
          </a:bodyPr>
          <a:lstStyle/>
          <a:p>
            <a:r>
              <a:rPr lang="en-US" sz="1200" dirty="0" err="1" smtClean="0">
                <a:solidFill>
                  <a:srgbClr val="FF0000"/>
                </a:solidFill>
              </a:rPr>
              <a:t>Pbar</a:t>
            </a:r>
            <a:r>
              <a:rPr lang="en-US" sz="1200" dirty="0" smtClean="0">
                <a:solidFill>
                  <a:srgbClr val="FF0000"/>
                </a:solidFill>
              </a:rPr>
              <a:t> TL</a:t>
            </a:r>
            <a:endParaRPr lang="ru-RU" sz="1200" dirty="0">
              <a:solidFill>
                <a:srgbClr val="FF0000"/>
              </a:solidFill>
            </a:endParaRPr>
          </a:p>
        </p:txBody>
      </p:sp>
      <p:sp>
        <p:nvSpPr>
          <p:cNvPr id="18" name="Овал 17"/>
          <p:cNvSpPr/>
          <p:nvPr/>
        </p:nvSpPr>
        <p:spPr bwMode="auto">
          <a:xfrm rot="1367930">
            <a:off x="5203697" y="3252173"/>
            <a:ext cx="2425332" cy="1373484"/>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3600" b="1"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5574786" y="3536519"/>
            <a:ext cx="1683153" cy="307777"/>
          </a:xfrm>
          <a:prstGeom prst="rect">
            <a:avLst/>
          </a:prstGeom>
          <a:noFill/>
        </p:spPr>
        <p:txBody>
          <a:bodyPr wrap="none" rtlCol="0">
            <a:spAutoFit/>
          </a:bodyPr>
          <a:lstStyle/>
          <a:p>
            <a:r>
              <a:rPr lang="en-US" sz="1400" dirty="0" smtClean="0"/>
              <a:t>BINP responsibility</a:t>
            </a:r>
            <a:endParaRPr lang="ru-RU" sz="1400" dirty="0"/>
          </a:p>
        </p:txBody>
      </p:sp>
    </p:spTree>
    <p:extLst>
      <p:ext uri="{BB962C8B-B14F-4D97-AF65-F5344CB8AC3E}">
        <p14:creationId xmlns:p14="http://schemas.microsoft.com/office/powerpoint/2010/main" val="106479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 System Responsibility. Part 2</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7</a:t>
            </a:fld>
            <a:endParaRPr lang="ru-RU"/>
          </a:p>
        </p:txBody>
      </p:sp>
      <p:graphicFrame>
        <p:nvGraphicFramePr>
          <p:cNvPr id="13" name="Таблица 12"/>
          <p:cNvGraphicFramePr>
            <a:graphicFrameLocks noGrp="1"/>
          </p:cNvGraphicFramePr>
          <p:nvPr>
            <p:extLst>
              <p:ext uri="{D42A27DB-BD31-4B8C-83A1-F6EECF244321}">
                <p14:modId xmlns:p14="http://schemas.microsoft.com/office/powerpoint/2010/main" val="2383581310"/>
              </p:ext>
            </p:extLst>
          </p:nvPr>
        </p:nvGraphicFramePr>
        <p:xfrm>
          <a:off x="395536" y="1268760"/>
          <a:ext cx="7200031" cy="3748355"/>
        </p:xfrm>
        <a:graphic>
          <a:graphicData uri="http://schemas.openxmlformats.org/drawingml/2006/table">
            <a:tbl>
              <a:tblPr firstRow="1" bandRow="1">
                <a:tableStyleId>{5C22544A-7EE6-4342-B048-85BDC9FD1C3A}</a:tableStyleId>
              </a:tblPr>
              <a:tblGrid>
                <a:gridCol w="791319"/>
                <a:gridCol w="2233017"/>
                <a:gridCol w="1079351"/>
                <a:gridCol w="3096344"/>
              </a:tblGrid>
              <a:tr h="370840">
                <a:tc>
                  <a:txBody>
                    <a:bodyPr/>
                    <a:lstStyle/>
                    <a:p>
                      <a:r>
                        <a:rPr lang="en-US" dirty="0" smtClean="0"/>
                        <a:t>PSP</a:t>
                      </a:r>
                      <a:endParaRPr lang="ru-RU" dirty="0"/>
                    </a:p>
                  </a:txBody>
                  <a:tcPr/>
                </a:tc>
                <a:tc>
                  <a:txBody>
                    <a:bodyPr/>
                    <a:lstStyle/>
                    <a:p>
                      <a:r>
                        <a:rPr lang="en-US" dirty="0" smtClean="0"/>
                        <a:t>Name</a:t>
                      </a:r>
                      <a:endParaRPr lang="ru-RU" dirty="0"/>
                    </a:p>
                  </a:txBody>
                  <a:tcPr/>
                </a:tc>
                <a:tc>
                  <a:txBody>
                    <a:bodyPr/>
                    <a:lstStyle/>
                    <a:p>
                      <a:r>
                        <a:rPr lang="en-US" dirty="0" smtClean="0"/>
                        <a:t>Resp.</a:t>
                      </a:r>
                      <a:endParaRPr lang="ru-RU" dirty="0"/>
                    </a:p>
                  </a:txBody>
                  <a:tcPr/>
                </a:tc>
                <a:tc>
                  <a:txBody>
                    <a:bodyPr/>
                    <a:lstStyle/>
                    <a:p>
                      <a:r>
                        <a:rPr lang="en-US" baseline="0" dirty="0" smtClean="0"/>
                        <a:t>Resp. Persons</a:t>
                      </a:r>
                      <a:endParaRPr lang="ru-RU" dirty="0"/>
                    </a:p>
                  </a:txBody>
                  <a:tcPr/>
                </a:tc>
              </a:tr>
              <a:tr h="370840">
                <a:tc>
                  <a:txBody>
                    <a:bodyPr/>
                    <a:lstStyle/>
                    <a:p>
                      <a:r>
                        <a:rPr lang="en-US" dirty="0" smtClean="0"/>
                        <a:t>2.5.1</a:t>
                      </a:r>
                      <a:endParaRPr lang="ru-RU" dirty="0"/>
                    </a:p>
                  </a:txBody>
                  <a:tcPr/>
                </a:tc>
                <a:tc>
                  <a:txBody>
                    <a:bodyPr/>
                    <a:lstStyle/>
                    <a:p>
                      <a:r>
                        <a:rPr lang="en-US" dirty="0" smtClean="0"/>
                        <a:t>System design</a:t>
                      </a:r>
                      <a:endParaRPr lang="ru-RU" dirty="0"/>
                    </a:p>
                  </a:txBody>
                  <a:tcPr/>
                </a:tc>
                <a:tc>
                  <a:txBody>
                    <a:bodyPr/>
                    <a:lstStyle/>
                    <a:p>
                      <a:r>
                        <a:rPr lang="en-US" dirty="0" smtClean="0"/>
                        <a:t>BINP</a:t>
                      </a:r>
                      <a:endParaRPr lang="ru-RU" dirty="0"/>
                    </a:p>
                  </a:txBody>
                  <a:tcPr/>
                </a:tc>
                <a:tc>
                  <a:txBody>
                    <a:bodyPr/>
                    <a:lstStyle/>
                    <a:p>
                      <a:r>
                        <a:rPr lang="en-US" dirty="0" smtClean="0"/>
                        <a:t>Dr.</a:t>
                      </a:r>
                      <a:r>
                        <a:rPr lang="en-US" baseline="0" dirty="0" smtClean="0"/>
                        <a:t> I. Koop(MPL), </a:t>
                      </a:r>
                      <a:r>
                        <a:rPr lang="en-US" dirty="0" smtClean="0"/>
                        <a:t>Dr.</a:t>
                      </a:r>
                      <a:r>
                        <a:rPr lang="en-US" baseline="0" dirty="0" smtClean="0"/>
                        <a:t> </a:t>
                      </a:r>
                      <a:r>
                        <a:rPr lang="en-US" dirty="0" smtClean="0"/>
                        <a:t>D. Berkaev</a:t>
                      </a:r>
                      <a:endParaRPr lang="ru-RU" dirty="0"/>
                    </a:p>
                  </a:txBody>
                  <a:tcPr/>
                </a:tc>
              </a:tr>
              <a:tr h="410795">
                <a:tc>
                  <a:txBody>
                    <a:bodyPr/>
                    <a:lstStyle/>
                    <a:p>
                      <a:r>
                        <a:rPr lang="en-US" dirty="0" smtClean="0"/>
                        <a:t>2.5.2</a:t>
                      </a:r>
                      <a:endParaRPr lang="ru-RU" dirty="0"/>
                    </a:p>
                  </a:txBody>
                  <a:tcPr/>
                </a:tc>
                <a:tc>
                  <a:txBody>
                    <a:bodyPr/>
                    <a:lstStyle/>
                    <a:p>
                      <a:r>
                        <a:rPr lang="en-US" dirty="0" smtClean="0"/>
                        <a:t>Magnets</a:t>
                      </a:r>
                      <a:endParaRPr lang="ru-RU" dirty="0"/>
                    </a:p>
                  </a:txBody>
                  <a:tcPr/>
                </a:tc>
                <a:tc>
                  <a:txBody>
                    <a:bodyPr/>
                    <a:lstStyle/>
                    <a:p>
                      <a:r>
                        <a:rPr lang="en-US" dirty="0" smtClean="0"/>
                        <a:t>BINP</a:t>
                      </a:r>
                      <a:endParaRPr lang="ru-RU" dirty="0"/>
                    </a:p>
                  </a:txBody>
                  <a:tcPr/>
                </a:tc>
                <a:tc>
                  <a:txBody>
                    <a:bodyPr/>
                    <a:lstStyle/>
                    <a:p>
                      <a:pPr marL="0" indent="0">
                        <a:buNone/>
                      </a:pPr>
                      <a:r>
                        <a:rPr lang="en-US" dirty="0" smtClean="0"/>
                        <a:t>Dr. A. </a:t>
                      </a:r>
                      <a:r>
                        <a:rPr lang="en-US" dirty="0" err="1" smtClean="0"/>
                        <a:t>Starostenko</a:t>
                      </a:r>
                      <a:endParaRPr lang="ru-RU" dirty="0"/>
                    </a:p>
                  </a:txBody>
                  <a:tcPr/>
                </a:tc>
              </a:tr>
              <a:tr h="370840">
                <a:tc>
                  <a:txBody>
                    <a:bodyPr/>
                    <a:lstStyle/>
                    <a:p>
                      <a:r>
                        <a:rPr lang="en-US" dirty="0" smtClean="0"/>
                        <a:t>2.5.3</a:t>
                      </a:r>
                      <a:endParaRPr lang="ru-RU" dirty="0"/>
                    </a:p>
                  </a:txBody>
                  <a:tcPr/>
                </a:tc>
                <a:tc>
                  <a:txBody>
                    <a:bodyPr/>
                    <a:lstStyle/>
                    <a:p>
                      <a:r>
                        <a:rPr lang="en-US" dirty="0" smtClean="0"/>
                        <a:t>Power Converters</a:t>
                      </a:r>
                      <a:endParaRPr lang="ru-RU" dirty="0"/>
                    </a:p>
                  </a:txBody>
                  <a:tcPr/>
                </a:tc>
                <a:tc>
                  <a:txBody>
                    <a:bodyPr/>
                    <a:lstStyle/>
                    <a:p>
                      <a:r>
                        <a:rPr lang="en-US" dirty="0" smtClean="0"/>
                        <a:t>BINP</a:t>
                      </a:r>
                      <a:endParaRPr lang="ru-RU" dirty="0"/>
                    </a:p>
                  </a:txBody>
                  <a:tcPr/>
                </a:tc>
                <a:tc>
                  <a:txBody>
                    <a:bodyPr/>
                    <a:lstStyle/>
                    <a:p>
                      <a:r>
                        <a:rPr lang="en-US" dirty="0" smtClean="0"/>
                        <a:t>D. </a:t>
                      </a:r>
                      <a:r>
                        <a:rPr lang="en-US" dirty="0" err="1" smtClean="0"/>
                        <a:t>Senkov</a:t>
                      </a:r>
                      <a:endParaRPr lang="ru-RU" dirty="0"/>
                    </a:p>
                  </a:txBody>
                  <a:tcPr/>
                </a:tc>
              </a:tr>
              <a:tr h="370840">
                <a:tc>
                  <a:txBody>
                    <a:bodyPr/>
                    <a:lstStyle/>
                    <a:p>
                      <a:r>
                        <a:rPr lang="en-US" dirty="0" smtClean="0"/>
                        <a:t>2.5.4</a:t>
                      </a:r>
                      <a:endParaRPr lang="ru-RU" dirty="0"/>
                    </a:p>
                  </a:txBody>
                  <a:tcPr/>
                </a:tc>
                <a:tc>
                  <a:txBody>
                    <a:bodyPr/>
                    <a:lstStyle/>
                    <a:p>
                      <a:r>
                        <a:rPr lang="en-US" dirty="0" smtClean="0"/>
                        <a:t>RF System*</a:t>
                      </a:r>
                      <a:endParaRPr lang="ru-RU" dirty="0"/>
                    </a:p>
                  </a:txBody>
                  <a:tcPr/>
                </a:tc>
                <a:tc>
                  <a:txBody>
                    <a:bodyPr/>
                    <a:lstStyle/>
                    <a:p>
                      <a:r>
                        <a:rPr lang="en-US" dirty="0" smtClean="0">
                          <a:solidFill>
                            <a:srgbClr val="92D050"/>
                          </a:solidFill>
                        </a:rPr>
                        <a:t>GSI</a:t>
                      </a:r>
                      <a:endParaRPr lang="ru-RU" dirty="0">
                        <a:solidFill>
                          <a:srgbClr val="92D050"/>
                        </a:solidFill>
                      </a:endParaRPr>
                    </a:p>
                  </a:txBody>
                  <a:tcPr/>
                </a:tc>
                <a:tc>
                  <a:txBody>
                    <a:bodyPr/>
                    <a:lstStyle/>
                    <a:p>
                      <a:r>
                        <a:rPr lang="en-US" dirty="0" smtClean="0"/>
                        <a:t>Dr. U. </a:t>
                      </a:r>
                      <a:r>
                        <a:rPr lang="en-US" dirty="0" err="1" smtClean="0"/>
                        <a:t>Laier</a:t>
                      </a:r>
                      <a:endParaRPr lang="ru-RU" dirty="0"/>
                    </a:p>
                  </a:txBody>
                  <a:tcPr/>
                </a:tc>
              </a:tr>
              <a:tr h="370840">
                <a:tc>
                  <a:txBody>
                    <a:bodyPr/>
                    <a:lstStyle/>
                    <a:p>
                      <a:r>
                        <a:rPr lang="en-US" dirty="0" smtClean="0"/>
                        <a:t>2.5.5</a:t>
                      </a:r>
                      <a:endParaRPr lang="ru-RU" dirty="0"/>
                    </a:p>
                  </a:txBody>
                  <a:tcPr/>
                </a:tc>
                <a:tc>
                  <a:txBody>
                    <a:bodyPr/>
                    <a:lstStyle/>
                    <a:p>
                      <a:r>
                        <a:rPr lang="en-US" dirty="0" err="1" smtClean="0"/>
                        <a:t>Inj</a:t>
                      </a:r>
                      <a:r>
                        <a:rPr lang="en-US" dirty="0" smtClean="0"/>
                        <a:t>/Ext System</a:t>
                      </a:r>
                      <a:endParaRPr lang="ru-RU" dirty="0"/>
                    </a:p>
                  </a:txBody>
                  <a:tcPr/>
                </a:tc>
                <a:tc>
                  <a:txBody>
                    <a:bodyPr/>
                    <a:lstStyle/>
                    <a:p>
                      <a:r>
                        <a:rPr lang="en-US" dirty="0" smtClean="0"/>
                        <a:t>BINP</a:t>
                      </a:r>
                      <a:endParaRPr lang="ru-RU" dirty="0"/>
                    </a:p>
                  </a:txBody>
                  <a:tcPr/>
                </a:tc>
                <a:tc>
                  <a:txBody>
                    <a:bodyPr/>
                    <a:lstStyle/>
                    <a:p>
                      <a:r>
                        <a:rPr lang="en-US" dirty="0" smtClean="0"/>
                        <a:t>Dr.</a:t>
                      </a:r>
                      <a:r>
                        <a:rPr lang="en-US" baseline="0" dirty="0" smtClean="0"/>
                        <a:t> P. </a:t>
                      </a:r>
                      <a:r>
                        <a:rPr lang="en-US" baseline="0" dirty="0" err="1" smtClean="0"/>
                        <a:t>Shatunov</a:t>
                      </a:r>
                      <a:r>
                        <a:rPr lang="en-US" baseline="0" dirty="0" smtClean="0"/>
                        <a:t>, A. </a:t>
                      </a:r>
                      <a:r>
                        <a:rPr lang="en-US" baseline="0" dirty="0" err="1" smtClean="0"/>
                        <a:t>Kasaev</a:t>
                      </a:r>
                      <a:endParaRPr lang="ru-RU" dirty="0"/>
                    </a:p>
                  </a:txBody>
                  <a:tcPr/>
                </a:tc>
              </a:tr>
              <a:tr h="370840">
                <a:tc>
                  <a:txBody>
                    <a:bodyPr/>
                    <a:lstStyle/>
                    <a:p>
                      <a:r>
                        <a:rPr lang="en-US" dirty="0" smtClean="0"/>
                        <a:t>2.5.6</a:t>
                      </a:r>
                      <a:endParaRPr lang="ru-RU" dirty="0"/>
                    </a:p>
                  </a:txBody>
                  <a:tcPr/>
                </a:tc>
                <a:tc>
                  <a:txBody>
                    <a:bodyPr/>
                    <a:lstStyle/>
                    <a:p>
                      <a:r>
                        <a:rPr lang="en-US" dirty="0" smtClean="0"/>
                        <a:t>Beam Diagnostics**</a:t>
                      </a:r>
                      <a:endParaRPr lang="ru-RU" dirty="0"/>
                    </a:p>
                  </a:txBody>
                  <a:tcPr/>
                </a:tc>
                <a:tc>
                  <a:txBody>
                    <a:bodyPr/>
                    <a:lstStyle/>
                    <a:p>
                      <a:r>
                        <a:rPr lang="en-US" dirty="0" smtClean="0"/>
                        <a:t>BINP/</a:t>
                      </a:r>
                      <a:r>
                        <a:rPr lang="en-US" dirty="0" smtClean="0">
                          <a:solidFill>
                            <a:srgbClr val="92D050"/>
                          </a:solidFill>
                        </a:rPr>
                        <a:t>GSI</a:t>
                      </a:r>
                      <a:endParaRPr lang="ru-RU" dirty="0">
                        <a:solidFill>
                          <a:srgbClr val="92D050"/>
                        </a:solidFill>
                      </a:endParaRPr>
                    </a:p>
                  </a:txBody>
                  <a:tcPr/>
                </a:tc>
                <a:tc>
                  <a:txBody>
                    <a:bodyPr/>
                    <a:lstStyle/>
                    <a:p>
                      <a:r>
                        <a:rPr lang="en-US" dirty="0" smtClean="0"/>
                        <a:t>Yu. </a:t>
                      </a:r>
                      <a:r>
                        <a:rPr lang="en-US" dirty="0" err="1" smtClean="0"/>
                        <a:t>Rogovsky</a:t>
                      </a:r>
                      <a:r>
                        <a:rPr lang="en-US" dirty="0" smtClean="0"/>
                        <a:t> /</a:t>
                      </a:r>
                      <a:r>
                        <a:rPr lang="en-US" baseline="0" dirty="0" smtClean="0"/>
                        <a:t> Dr. M. </a:t>
                      </a:r>
                      <a:r>
                        <a:rPr lang="en-US" baseline="0" dirty="0" err="1" smtClean="0"/>
                        <a:t>Schwikert</a:t>
                      </a:r>
                      <a:endParaRPr lang="ru-RU" dirty="0"/>
                    </a:p>
                  </a:txBody>
                  <a:tcPr/>
                </a:tc>
              </a:tr>
              <a:tr h="370840">
                <a:tc>
                  <a:txBody>
                    <a:bodyPr/>
                    <a:lstStyle/>
                    <a:p>
                      <a:r>
                        <a:rPr lang="en-US" dirty="0" smtClean="0"/>
                        <a:t>2.5.7</a:t>
                      </a:r>
                      <a:endParaRPr lang="ru-RU" dirty="0"/>
                    </a:p>
                  </a:txBody>
                  <a:tcPr/>
                </a:tc>
                <a:tc>
                  <a:txBody>
                    <a:bodyPr/>
                    <a:lstStyle/>
                    <a:p>
                      <a:r>
                        <a:rPr lang="en-US" dirty="0" smtClean="0"/>
                        <a:t>Vacuum</a:t>
                      </a:r>
                      <a:endParaRPr lang="ru-RU" dirty="0"/>
                    </a:p>
                  </a:txBody>
                  <a:tcPr/>
                </a:tc>
                <a:tc>
                  <a:txBody>
                    <a:bodyPr/>
                    <a:lstStyle/>
                    <a:p>
                      <a:r>
                        <a:rPr lang="en-US" dirty="0" smtClean="0"/>
                        <a:t>BINP</a:t>
                      </a:r>
                      <a:endParaRPr lang="ru-RU" dirty="0"/>
                    </a:p>
                  </a:txBody>
                  <a:tcPr/>
                </a:tc>
                <a:tc>
                  <a:txBody>
                    <a:bodyPr/>
                    <a:lstStyle/>
                    <a:p>
                      <a:r>
                        <a:rPr lang="en-US" dirty="0" smtClean="0"/>
                        <a:t>Dr.</a:t>
                      </a:r>
                      <a:r>
                        <a:rPr lang="en-US" baseline="0" dirty="0" smtClean="0"/>
                        <a:t> A. </a:t>
                      </a:r>
                      <a:r>
                        <a:rPr lang="en-US" baseline="0" dirty="0" err="1" smtClean="0"/>
                        <a:t>Krasnov</a:t>
                      </a:r>
                      <a:r>
                        <a:rPr lang="en-US" baseline="0" dirty="0" smtClean="0"/>
                        <a:t>, </a:t>
                      </a:r>
                      <a:r>
                        <a:rPr lang="en-US" baseline="0" dirty="0" err="1" smtClean="0"/>
                        <a:t>Dr</a:t>
                      </a:r>
                      <a:r>
                        <a:rPr lang="en-US" baseline="0" dirty="0" smtClean="0"/>
                        <a:t>, V. </a:t>
                      </a:r>
                      <a:r>
                        <a:rPr lang="en-US" baseline="0" dirty="0" err="1" smtClean="0"/>
                        <a:t>Anashin</a:t>
                      </a:r>
                      <a:endParaRPr lang="ru-RU" dirty="0"/>
                    </a:p>
                  </a:txBody>
                  <a:tcPr/>
                </a:tc>
              </a:tr>
              <a:tr h="370840">
                <a:tc>
                  <a:txBody>
                    <a:bodyPr/>
                    <a:lstStyle/>
                    <a:p>
                      <a:r>
                        <a:rPr lang="en-US" dirty="0" smtClean="0"/>
                        <a:t>2.5.10</a:t>
                      </a:r>
                      <a:endParaRPr lang="ru-RU" dirty="0"/>
                    </a:p>
                  </a:txBody>
                  <a:tcPr/>
                </a:tc>
                <a:tc>
                  <a:txBody>
                    <a:bodyPr/>
                    <a:lstStyle/>
                    <a:p>
                      <a:r>
                        <a:rPr lang="en-US" dirty="0" smtClean="0"/>
                        <a:t>SC Cooling*</a:t>
                      </a:r>
                      <a:endParaRPr lang="ru-RU" dirty="0"/>
                    </a:p>
                  </a:txBody>
                  <a:tcPr/>
                </a:tc>
                <a:tc>
                  <a:txBody>
                    <a:bodyPr/>
                    <a:lstStyle/>
                    <a:p>
                      <a:r>
                        <a:rPr lang="en-US" dirty="0" smtClean="0">
                          <a:solidFill>
                            <a:srgbClr val="92D050"/>
                          </a:solidFill>
                        </a:rPr>
                        <a:t>GSI</a:t>
                      </a:r>
                      <a:endParaRPr lang="ru-RU" dirty="0">
                        <a:solidFill>
                          <a:srgbClr val="92D050"/>
                        </a:solidFill>
                      </a:endParaRPr>
                    </a:p>
                  </a:txBody>
                  <a:tcPr/>
                </a:tc>
                <a:tc>
                  <a:txBody>
                    <a:bodyPr/>
                    <a:lstStyle/>
                    <a:p>
                      <a:r>
                        <a:rPr lang="en-US" dirty="0" smtClean="0"/>
                        <a:t>Dr.</a:t>
                      </a:r>
                      <a:r>
                        <a:rPr lang="en-US" baseline="0" dirty="0" smtClean="0"/>
                        <a:t> C. </a:t>
                      </a:r>
                      <a:r>
                        <a:rPr lang="en-US" baseline="0" dirty="0" err="1" smtClean="0"/>
                        <a:t>Dimopolou</a:t>
                      </a:r>
                      <a:endParaRPr lang="ru-RU" dirty="0"/>
                    </a:p>
                  </a:txBody>
                  <a:tcPr/>
                </a:tc>
              </a:tr>
              <a:tr h="370840">
                <a:tc>
                  <a:txBody>
                    <a:bodyPr/>
                    <a:lstStyle/>
                    <a:p>
                      <a:endParaRPr lang="ru-RU" dirty="0"/>
                    </a:p>
                  </a:txBody>
                  <a:tcPr/>
                </a:tc>
                <a:tc>
                  <a:txBody>
                    <a:bodyPr/>
                    <a:lstStyle/>
                    <a:p>
                      <a:r>
                        <a:rPr lang="en-US" dirty="0" smtClean="0"/>
                        <a:t>Common Systems</a:t>
                      </a:r>
                      <a:endParaRPr lang="ru-RU" dirty="0"/>
                    </a:p>
                  </a:txBody>
                  <a:tcPr/>
                </a:tc>
                <a:tc>
                  <a:txBody>
                    <a:bodyPr/>
                    <a:lstStyle/>
                    <a:p>
                      <a:r>
                        <a:rPr lang="en-US" dirty="0" smtClean="0">
                          <a:solidFill>
                            <a:srgbClr val="92D050"/>
                          </a:solidFill>
                        </a:rPr>
                        <a:t>GSI</a:t>
                      </a:r>
                      <a:endParaRPr lang="ru-RU" dirty="0">
                        <a:solidFill>
                          <a:srgbClr val="92D050"/>
                        </a:solidFill>
                      </a:endParaRPr>
                    </a:p>
                  </a:txBody>
                  <a:tcPr/>
                </a:tc>
                <a:tc>
                  <a:txBody>
                    <a:bodyPr/>
                    <a:lstStyle/>
                    <a:p>
                      <a:r>
                        <a:rPr lang="en-US" dirty="0" smtClean="0"/>
                        <a:t>Dr. Thorsten </a:t>
                      </a:r>
                      <a:r>
                        <a:rPr lang="en-US" dirty="0" err="1" smtClean="0"/>
                        <a:t>Ziglasch</a:t>
                      </a:r>
                      <a:endParaRPr lang="ru-RU" dirty="0"/>
                    </a:p>
                  </a:txBody>
                  <a:tcPr/>
                </a:tc>
              </a:tr>
            </a:tbl>
          </a:graphicData>
        </a:graphic>
      </p:graphicFrame>
      <p:sp>
        <p:nvSpPr>
          <p:cNvPr id="14" name="TextBox 13"/>
          <p:cNvSpPr txBox="1"/>
          <p:nvPr/>
        </p:nvSpPr>
        <p:spPr>
          <a:xfrm>
            <a:off x="755576" y="5301208"/>
            <a:ext cx="5109540" cy="584775"/>
          </a:xfrm>
          <a:prstGeom prst="rect">
            <a:avLst/>
          </a:prstGeom>
          <a:noFill/>
        </p:spPr>
        <p:txBody>
          <a:bodyPr wrap="none" rtlCol="0">
            <a:spAutoFit/>
          </a:bodyPr>
          <a:lstStyle/>
          <a:p>
            <a:r>
              <a:rPr lang="en-US" sz="1600" dirty="0" smtClean="0"/>
              <a:t>*   To be presented in the Dr. A. </a:t>
            </a:r>
            <a:r>
              <a:rPr lang="en-US" sz="1600" dirty="0" err="1" smtClean="0"/>
              <a:t>Dolinskii</a:t>
            </a:r>
            <a:r>
              <a:rPr lang="en-US" sz="1600" dirty="0" smtClean="0"/>
              <a:t> Talk (17.11.2015)</a:t>
            </a:r>
          </a:p>
          <a:p>
            <a:r>
              <a:rPr lang="en-US" sz="1600" dirty="0" smtClean="0"/>
              <a:t>** To be presented in the  Yu. </a:t>
            </a:r>
            <a:r>
              <a:rPr lang="en-US" sz="1600" dirty="0" err="1" smtClean="0"/>
              <a:t>Rogovsky</a:t>
            </a:r>
            <a:r>
              <a:rPr lang="en-US" sz="1600" dirty="0" smtClean="0"/>
              <a:t> Talk</a:t>
            </a:r>
            <a:r>
              <a:rPr lang="en-US" sz="1600" dirty="0"/>
              <a:t> (17.11.2015)</a:t>
            </a:r>
            <a:endParaRPr lang="ru-RU" sz="1600" dirty="0"/>
          </a:p>
        </p:txBody>
      </p:sp>
    </p:spTree>
    <p:extLst>
      <p:ext uri="{BB962C8B-B14F-4D97-AF65-F5344CB8AC3E}">
        <p14:creationId xmlns:p14="http://schemas.microsoft.com/office/powerpoint/2010/main" val="20209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CR Improvements</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8</a:t>
            </a:fld>
            <a:endParaRPr lang="ru-RU"/>
          </a:p>
        </p:txBody>
      </p:sp>
      <p:sp>
        <p:nvSpPr>
          <p:cNvPr id="7" name="Прямоугольник 6"/>
          <p:cNvSpPr/>
          <p:nvPr/>
        </p:nvSpPr>
        <p:spPr>
          <a:xfrm>
            <a:off x="117848" y="1124744"/>
            <a:ext cx="8568952" cy="5165517"/>
          </a:xfrm>
          <a:prstGeom prst="rect">
            <a:avLst/>
          </a:prstGeom>
        </p:spPr>
        <p:txBody>
          <a:bodyPr wrap="square">
            <a:spAutoFit/>
          </a:bodyPr>
          <a:lstStyle/>
          <a:p>
            <a:pPr marL="342900" lvl="0" indent="-342900">
              <a:spcAft>
                <a:spcPts val="1000"/>
              </a:spcAft>
              <a:buFont typeface="+mj-lt"/>
              <a:buAutoNum type="arabicPeriod"/>
            </a:pPr>
            <a:r>
              <a:rPr lang="en-US" sz="1200" u="sng" dirty="0" smtClean="0">
                <a:latin typeface="Calibri" panose="020F0502020204030204" pitchFamily="34" charset="0"/>
                <a:ea typeface="Calibri" panose="020F0502020204030204" pitchFamily="34" charset="0"/>
                <a:cs typeface="Times New Roman" panose="02020603050405020304" pitchFamily="18" charset="0"/>
              </a:rPr>
              <a:t>Optimization of the CR layout. </a:t>
            </a:r>
            <a:r>
              <a:rPr lang="en-US" sz="1200" dirty="0" smtClean="0">
                <a:latin typeface="Calibri" panose="020F0502020204030204" pitchFamily="34" charset="0"/>
                <a:ea typeface="Calibri" panose="020F0502020204030204" pitchFamily="34" charset="0"/>
                <a:cs typeface="Times New Roman" panose="02020603050405020304" pitchFamily="18" charset="0"/>
              </a:rPr>
              <a:t>In order to reduce the beam sizes in the Quadrupoles, Sextupoles and Dipoles approximately by 20% as compared to the initial variants of antiproton and ion optics the positions of Quadrupoles and Sextupoles in the CR arcs have been changed. This reduction was </a:t>
            </a:r>
            <a:r>
              <a:rPr lang="en-US" sz="1200" b="1" dirty="0" smtClean="0">
                <a:latin typeface="Calibri" panose="020F0502020204030204" pitchFamily="34" charset="0"/>
                <a:ea typeface="Calibri" panose="020F0502020204030204" pitchFamily="34" charset="0"/>
                <a:cs typeface="Times New Roman" panose="02020603050405020304" pitchFamily="18" charset="0"/>
              </a:rPr>
              <a:t>absolutely required </a:t>
            </a:r>
            <a:r>
              <a:rPr lang="en-US" sz="1200" dirty="0" smtClean="0">
                <a:latin typeface="Calibri" panose="020F0502020204030204" pitchFamily="34" charset="0"/>
                <a:ea typeface="Calibri" panose="020F0502020204030204" pitchFamily="34" charset="0"/>
                <a:cs typeface="Times New Roman" panose="02020603050405020304" pitchFamily="18" charset="0"/>
              </a:rPr>
              <a:t>due to the fixed parameters (apertures) of the RF cavities (PSP 2.5.4, responsibility of GSI) and Stochastic Cooling subsystem (PSP 2.5.10, responsibility of GSI). The result of layout optimization</a:t>
            </a:r>
            <a:r>
              <a:rPr lang="en-US" sz="1200" strike="sngStrike" dirty="0" smtClean="0">
                <a:latin typeface="Calibri" panose="020F0502020204030204" pitchFamily="34" charset="0"/>
                <a:ea typeface="Calibri" panose="020F0502020204030204" pitchFamily="34" charset="0"/>
                <a:cs typeface="Times New Roman" panose="02020603050405020304" pitchFamily="18" charset="0"/>
              </a:rPr>
              <a:t>s</a:t>
            </a:r>
            <a:r>
              <a:rPr lang="en-US" sz="1200" dirty="0" smtClean="0">
                <a:latin typeface="Calibri" panose="020F0502020204030204" pitchFamily="34" charset="0"/>
                <a:ea typeface="Calibri" panose="020F0502020204030204" pitchFamily="34" charset="0"/>
                <a:cs typeface="Times New Roman" panose="02020603050405020304" pitchFamily="18" charset="0"/>
              </a:rPr>
              <a:t> is more reliable beam optics for all CR operation modes.</a:t>
            </a:r>
            <a:endParaRPr lang="ru-RU" sz="1200" dirty="0" smtClean="0"/>
          </a:p>
          <a:p>
            <a:pPr marL="342900" lvl="0" indent="-342900">
              <a:spcAft>
                <a:spcPts val="1000"/>
              </a:spcAft>
              <a:buFont typeface="+mj-lt"/>
              <a:buAutoNum type="arabicPeriod"/>
            </a:pPr>
            <a:r>
              <a:rPr lang="en-US" sz="1200" u="sng" dirty="0" smtClean="0">
                <a:latin typeface="Calibri" panose="020F0502020204030204" pitchFamily="34" charset="0"/>
                <a:ea typeface="Calibri" panose="020F0502020204030204" pitchFamily="34" charset="0"/>
                <a:cs typeface="Times New Roman" panose="02020603050405020304" pitchFamily="18" charset="0"/>
              </a:rPr>
              <a:t>Optimization </a:t>
            </a:r>
            <a:r>
              <a:rPr lang="en-US" sz="1200" u="sng" dirty="0">
                <a:latin typeface="Calibri" panose="020F0502020204030204" pitchFamily="34" charset="0"/>
                <a:ea typeface="Calibri" panose="020F0502020204030204" pitchFamily="34" charset="0"/>
                <a:cs typeface="Times New Roman" panose="02020603050405020304" pitchFamily="18" charset="0"/>
              </a:rPr>
              <a:t>of the Quadrupole Magnets</a:t>
            </a:r>
            <a:r>
              <a:rPr lang="en-US" sz="1200" dirty="0">
                <a:latin typeface="Calibri" panose="020F0502020204030204" pitchFamily="34" charset="0"/>
                <a:ea typeface="Calibri" panose="020F0502020204030204" pitchFamily="34" charset="0"/>
                <a:cs typeface="Times New Roman" panose="02020603050405020304" pitchFamily="18" charset="0"/>
              </a:rPr>
              <a:t>. We have come to the conclusion that to provide the required free space for other magnetic elements and beam instrumentation it is expedient to increase the number of types of the Quadrupole Magnets with a wide aperture from one to </a:t>
            </a:r>
            <a:r>
              <a:rPr lang="en-US" sz="1200" dirty="0" smtClean="0">
                <a:latin typeface="Calibri" panose="020F0502020204030204" pitchFamily="34" charset="0"/>
                <a:ea typeface="Calibri" panose="020F0502020204030204" pitchFamily="34" charset="0"/>
                <a:cs typeface="Times New Roman" panose="02020603050405020304" pitchFamily="18" charset="0"/>
              </a:rPr>
              <a:t>three. All </a:t>
            </a:r>
            <a:r>
              <a:rPr lang="en-US" sz="1200" dirty="0">
                <a:latin typeface="Calibri" panose="020F0502020204030204" pitchFamily="34" charset="0"/>
                <a:ea typeface="Calibri" panose="020F0502020204030204" pitchFamily="34" charset="0"/>
                <a:cs typeface="Times New Roman" panose="02020603050405020304" pitchFamily="18" charset="0"/>
              </a:rPr>
              <a:t>these wide Quadrupole Magnets have the same production technology, very similar electric properties and properties of their Power Converters. More compact and less weighted SWQs are </a:t>
            </a:r>
            <a:r>
              <a:rPr lang="en-US" sz="1200" dirty="0"/>
              <a:t>cheaper to manufacture</a:t>
            </a:r>
            <a:r>
              <a:rPr lang="en-US" sz="1200" dirty="0">
                <a:latin typeface="Calibri" panose="020F0502020204030204" pitchFamily="34" charset="0"/>
                <a:ea typeface="Calibri" panose="020F0502020204030204" pitchFamily="34" charset="0"/>
                <a:cs typeface="Times New Roman" panose="02020603050405020304" pitchFamily="18" charset="0"/>
              </a:rPr>
              <a:t>.</a:t>
            </a:r>
            <a:endParaRPr lang="ru-RU" sz="1200" dirty="0"/>
          </a:p>
          <a:p>
            <a:pPr marL="342900" lvl="0" indent="-342900">
              <a:spcAft>
                <a:spcPts val="1000"/>
              </a:spcAft>
              <a:buFont typeface="+mj-lt"/>
              <a:buAutoNum type="arabicPeriod"/>
            </a:pPr>
            <a:r>
              <a:rPr lang="en-US" sz="1200" u="sng" dirty="0">
                <a:latin typeface="Calibri" panose="020F0502020204030204" pitchFamily="34" charset="0"/>
                <a:ea typeface="Calibri" panose="020F0502020204030204" pitchFamily="34" charset="0"/>
                <a:cs typeface="Times New Roman" panose="02020603050405020304" pitchFamily="18" charset="0"/>
              </a:rPr>
              <a:t>Increased number of CR Narrow Quadrupole Magnets</a:t>
            </a:r>
            <a:r>
              <a:rPr lang="en-US" sz="1200" dirty="0">
                <a:latin typeface="Calibri" panose="020F0502020204030204" pitchFamily="34" charset="0"/>
                <a:ea typeface="Calibri" panose="020F0502020204030204" pitchFamily="34" charset="0"/>
                <a:cs typeface="Times New Roman" panose="02020603050405020304" pitchFamily="18" charset="0"/>
              </a:rPr>
              <a:t>. Additional decrease in expenses is reached by means of replacement (everywhere where it is possible in CR) of weak, wide and more expensive Quadrupole Magnets with the Narrow type Quadrupole magnets. Thus, all required CR parameters are provided. Besides the advantages of the new beam optics, this replacement gives a reduction of the total CR magnet system cost. The total number of CR Quadrupole magnets is the same: 40 pcs.</a:t>
            </a:r>
            <a:endParaRPr lang="ru-RU" sz="1200" dirty="0"/>
          </a:p>
          <a:p>
            <a:pPr marL="342900" lvl="0" indent="-342900">
              <a:spcAft>
                <a:spcPts val="1000"/>
              </a:spcAft>
              <a:buFont typeface="+mj-lt"/>
              <a:buAutoNum type="arabicPeriod"/>
            </a:pPr>
            <a:r>
              <a:rPr lang="en-US" sz="1200" u="sng" dirty="0">
                <a:latin typeface="Calibri" panose="020F0502020204030204" pitchFamily="34" charset="0"/>
                <a:ea typeface="Calibri" panose="020F0502020204030204" pitchFamily="34" charset="0"/>
                <a:cs typeface="Times New Roman" panose="02020603050405020304" pitchFamily="18" charset="0"/>
              </a:rPr>
              <a:t>Simplification of the steering magnets design</a:t>
            </a:r>
            <a:r>
              <a:rPr lang="en-US" sz="1200" dirty="0">
                <a:latin typeface="Calibri" panose="020F0502020204030204" pitchFamily="34" charset="0"/>
                <a:ea typeface="Calibri" panose="020F0502020204030204" pitchFamily="34" charset="0"/>
                <a:cs typeface="Times New Roman" panose="02020603050405020304" pitchFamily="18" charset="0"/>
              </a:rPr>
              <a:t>. The presented new layout of CR allowed moving vertical orbit Steering Magnets from the Sextupole Magnets </a:t>
            </a:r>
            <a:r>
              <a:rPr lang="en-US" sz="1200" dirty="0" smtClean="0">
                <a:latin typeface="Calibri" panose="020F0502020204030204" pitchFamily="34" charset="0"/>
                <a:ea typeface="Calibri" panose="020F0502020204030204" pitchFamily="34" charset="0"/>
                <a:cs typeface="Times New Roman" panose="02020603050405020304" pitchFamily="18" charset="0"/>
              </a:rPr>
              <a:t>to </a:t>
            </a:r>
            <a:r>
              <a:rPr lang="en-US" sz="1200" dirty="0">
                <a:latin typeface="Calibri" panose="020F0502020204030204" pitchFamily="34" charset="0"/>
                <a:ea typeface="Calibri" panose="020F0502020204030204" pitchFamily="34" charset="0"/>
                <a:cs typeface="Times New Roman" panose="02020603050405020304" pitchFamily="18" charset="0"/>
              </a:rPr>
              <a:t>the increased drift spaces due to the shortened Quadrupole magnets </a:t>
            </a:r>
            <a:r>
              <a:rPr lang="en-US" sz="1200" dirty="0" smtClean="0">
                <a:latin typeface="Calibri" panose="020F0502020204030204" pitchFamily="34" charset="0"/>
                <a:ea typeface="Calibri" panose="020F0502020204030204" pitchFamily="34" charset="0"/>
                <a:cs typeface="Times New Roman" panose="02020603050405020304" pitchFamily="18" charset="0"/>
              </a:rPr>
              <a:t>nearby </a:t>
            </a:r>
            <a:r>
              <a:rPr lang="en-US" sz="1200" dirty="0">
                <a:latin typeface="Calibri" panose="020F0502020204030204" pitchFamily="34" charset="0"/>
                <a:ea typeface="Calibri" panose="020F0502020204030204" pitchFamily="34" charset="0"/>
                <a:cs typeface="Times New Roman" panose="02020603050405020304" pitchFamily="18" charset="0"/>
              </a:rPr>
              <a:t>the initial places. Additionally to the significant simplification of the design of the Steering Magnets, the changes provide a reduction of their aperture and power of their </a:t>
            </a:r>
            <a:r>
              <a:rPr lang="en-US" sz="1200" dirty="0" err="1" smtClean="0">
                <a:latin typeface="Calibri" panose="020F0502020204030204" pitchFamily="34" charset="0"/>
                <a:ea typeface="Calibri" panose="020F0502020204030204" pitchFamily="34" charset="0"/>
                <a:cs typeface="Times New Roman" panose="02020603050405020304" pitchFamily="18" charset="0"/>
              </a:rPr>
              <a:t>PoCos</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approximately by a factor of </a:t>
            </a:r>
            <a:r>
              <a:rPr lang="en-US" sz="1200" dirty="0" smtClean="0">
                <a:latin typeface="Calibri" panose="020F0502020204030204" pitchFamily="34" charset="0"/>
                <a:ea typeface="Calibri" panose="020F0502020204030204" pitchFamily="34" charset="0"/>
                <a:cs typeface="Times New Roman" panose="02020603050405020304" pitchFamily="18" charset="0"/>
              </a:rPr>
              <a:t>two.</a:t>
            </a:r>
            <a:endParaRPr lang="ru-RU" sz="1200" dirty="0"/>
          </a:p>
          <a:p>
            <a:pPr marL="342900" lvl="0" indent="-342900">
              <a:spcAft>
                <a:spcPts val="1000"/>
              </a:spcAft>
              <a:buFont typeface="+mj-lt"/>
              <a:buAutoNum type="arabicPeriod"/>
            </a:pPr>
            <a:r>
              <a:rPr lang="en-US" sz="1200" u="sng" dirty="0">
                <a:latin typeface="Calibri" panose="020F0502020204030204" pitchFamily="34" charset="0"/>
                <a:ea typeface="Calibri" panose="020F0502020204030204" pitchFamily="34" charset="0"/>
                <a:cs typeface="Times New Roman" panose="02020603050405020304" pitchFamily="18" charset="0"/>
              </a:rPr>
              <a:t>Pickups have been moved from Wide Quadrupole Magnets</a:t>
            </a:r>
            <a:r>
              <a:rPr lang="en-US" sz="1200" dirty="0">
                <a:latin typeface="Calibri" panose="020F0502020204030204" pitchFamily="34" charset="0"/>
                <a:ea typeface="Calibri" panose="020F0502020204030204" pitchFamily="34" charset="0"/>
                <a:cs typeface="Times New Roman" panose="02020603050405020304" pitchFamily="18" charset="0"/>
              </a:rPr>
              <a:t> to the closest straight </a:t>
            </a:r>
            <a:r>
              <a:rPr lang="en-US" sz="1200" dirty="0" smtClean="0">
                <a:latin typeface="Calibri" panose="020F0502020204030204" pitchFamily="34" charset="0"/>
                <a:ea typeface="Calibri" panose="020F0502020204030204" pitchFamily="34" charset="0"/>
                <a:cs typeface="Times New Roman" panose="02020603050405020304" pitchFamily="18" charset="0"/>
              </a:rPr>
              <a:t>section. Such the </a:t>
            </a:r>
            <a:r>
              <a:rPr lang="en-US" sz="1200" dirty="0">
                <a:latin typeface="Calibri" panose="020F0502020204030204" pitchFamily="34" charset="0"/>
                <a:ea typeface="Calibri" panose="020F0502020204030204" pitchFamily="34" charset="0"/>
                <a:cs typeface="Times New Roman" panose="02020603050405020304" pitchFamily="18" charset="0"/>
              </a:rPr>
              <a:t>approaches </a:t>
            </a:r>
            <a:r>
              <a:rPr lang="en-US" sz="1200" dirty="0" smtClean="0">
                <a:latin typeface="Calibri" panose="020F0502020204030204" pitchFamily="34" charset="0"/>
                <a:ea typeface="Calibri" panose="020F0502020204030204" pitchFamily="34" charset="0"/>
                <a:cs typeface="Times New Roman" panose="02020603050405020304" pitchFamily="18" charset="0"/>
              </a:rPr>
              <a:t>led </a:t>
            </a:r>
            <a:r>
              <a:rPr lang="en-US" sz="1200" dirty="0">
                <a:latin typeface="Calibri" panose="020F0502020204030204" pitchFamily="34" charset="0"/>
                <a:ea typeface="Calibri" panose="020F0502020204030204" pitchFamily="34" charset="0"/>
                <a:cs typeface="Times New Roman" panose="02020603050405020304" pitchFamily="18" charset="0"/>
              </a:rPr>
              <a:t>to simplify significantly the design of the both Quadrupole and Sextupole Magnets, their vacuum chambers and the design of the vertical Steering Magnets and pickups.</a:t>
            </a:r>
            <a:endParaRPr lang="ru-RU" sz="1200" dirty="0"/>
          </a:p>
          <a:p>
            <a:r>
              <a:rPr lang="en-US" sz="1200" dirty="0">
                <a:latin typeface="Calibri" panose="020F0502020204030204" pitchFamily="34" charset="0"/>
                <a:ea typeface="Calibri" panose="020F0502020204030204" pitchFamily="34" charset="0"/>
                <a:cs typeface="Times New Roman" panose="02020603050405020304" pitchFamily="18" charset="0"/>
              </a:rPr>
              <a:t>All </a:t>
            </a:r>
            <a:r>
              <a:rPr lang="en-US" sz="1200" dirty="0" smtClean="0">
                <a:latin typeface="Calibri" panose="020F0502020204030204" pitchFamily="34" charset="0"/>
                <a:ea typeface="Calibri" panose="020F0502020204030204" pitchFamily="34" charset="0"/>
                <a:cs typeface="Times New Roman" panose="02020603050405020304" pitchFamily="18" charset="0"/>
              </a:rPr>
              <a:t>the improvements, performed in the close connection with the GSI experts, are </a:t>
            </a:r>
            <a:r>
              <a:rPr lang="en-US" sz="1200" dirty="0">
                <a:latin typeface="Calibri" panose="020F0502020204030204" pitchFamily="34" charset="0"/>
                <a:ea typeface="Calibri" panose="020F0502020204030204" pitchFamily="34" charset="0"/>
                <a:cs typeface="Times New Roman" panose="02020603050405020304" pitchFamily="18" charset="0"/>
              </a:rPr>
              <a:t>aimed </a:t>
            </a:r>
            <a:r>
              <a:rPr lang="en-US" sz="1200" dirty="0" smtClean="0">
                <a:latin typeface="Calibri" panose="020F0502020204030204" pitchFamily="34" charset="0"/>
                <a:ea typeface="Calibri" panose="020F0502020204030204" pitchFamily="34" charset="0"/>
                <a:cs typeface="Times New Roman" panose="02020603050405020304" pitchFamily="18" charset="0"/>
              </a:rPr>
              <a:t>to the </a:t>
            </a:r>
            <a:r>
              <a:rPr lang="en-US" sz="1200" dirty="0">
                <a:latin typeface="Calibri" panose="020F0502020204030204" pitchFamily="34" charset="0"/>
                <a:ea typeface="Calibri" panose="020F0502020204030204" pitchFamily="34" charset="0"/>
                <a:cs typeface="Times New Roman" panose="02020603050405020304" pitchFamily="18" charset="0"/>
              </a:rPr>
              <a:t>best performance of the CR and will provide more stable and long-term CR operation.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latin typeface="Calibri" panose="020F0502020204030204" pitchFamily="34" charset="0"/>
                <a:ea typeface="Calibri" panose="020F0502020204030204" pitchFamily="34" charset="0"/>
                <a:cs typeface="Times New Roman" panose="02020603050405020304" pitchFamily="18" charset="0"/>
              </a:rPr>
              <a:t>The </a:t>
            </a:r>
            <a:r>
              <a:rPr lang="en-US" sz="1200" dirty="0">
                <a:latin typeface="Calibri" panose="020F0502020204030204" pitchFamily="34" charset="0"/>
                <a:ea typeface="Calibri" panose="020F0502020204030204" pitchFamily="34" charset="0"/>
                <a:cs typeface="Times New Roman" panose="02020603050405020304" pitchFamily="18" charset="0"/>
              </a:rPr>
              <a:t>increase of antiproton and rare ion beam currents up to 25% can be expected.</a:t>
            </a:r>
            <a:endParaRPr lang="ru-RU" sz="2000" dirty="0"/>
          </a:p>
        </p:txBody>
      </p:sp>
    </p:spTree>
    <p:extLst>
      <p:ext uri="{BB962C8B-B14F-4D97-AF65-F5344CB8AC3E}">
        <p14:creationId xmlns:p14="http://schemas.microsoft.com/office/powerpoint/2010/main" val="289844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CR magnets:  dipole (PSP 2.5.2.1)</a:t>
            </a:r>
            <a:endParaRPr lang="ru-RU" dirty="0"/>
          </a:p>
        </p:txBody>
      </p:sp>
      <p:sp>
        <p:nvSpPr>
          <p:cNvPr id="4" name="Дата 3"/>
          <p:cNvSpPr>
            <a:spLocks noGrp="1"/>
          </p:cNvSpPr>
          <p:nvPr>
            <p:ph type="dt" sz="half" idx="10"/>
          </p:nvPr>
        </p:nvSpPr>
        <p:spPr/>
        <p:txBody>
          <a:bodyPr/>
          <a:lstStyle/>
          <a:p>
            <a:r>
              <a:rPr lang="ru-RU" smtClean="0"/>
              <a:t>17.11.2015</a:t>
            </a:r>
            <a:endParaRPr lang="ru-RU"/>
          </a:p>
        </p:txBody>
      </p:sp>
      <p:sp>
        <p:nvSpPr>
          <p:cNvPr id="5" name="Нижний колонтитул 4"/>
          <p:cNvSpPr>
            <a:spLocks noGrp="1"/>
          </p:cNvSpPr>
          <p:nvPr>
            <p:ph type="ftr" sz="quarter" idx="11"/>
          </p:nvPr>
        </p:nvSpPr>
        <p:spPr/>
        <p:txBody>
          <a:bodyPr/>
          <a:lstStyle/>
          <a:p>
            <a:r>
              <a:rPr lang="en-US" smtClean="0"/>
              <a:t>D. Berkaev. The Collector Ring at FAIR</a:t>
            </a:r>
            <a:endParaRPr lang="en-US" dirty="0" smtClean="0"/>
          </a:p>
        </p:txBody>
      </p:sp>
      <p:sp>
        <p:nvSpPr>
          <p:cNvPr id="6" name="Номер слайда 5"/>
          <p:cNvSpPr>
            <a:spLocks noGrp="1"/>
          </p:cNvSpPr>
          <p:nvPr>
            <p:ph type="sldNum" sz="quarter" idx="12"/>
          </p:nvPr>
        </p:nvSpPr>
        <p:spPr/>
        <p:txBody>
          <a:bodyPr/>
          <a:lstStyle/>
          <a:p>
            <a:fld id="{80B3665A-5265-4733-8836-25A2010F2302}" type="slidenum">
              <a:rPr lang="ru-RU" smtClean="0"/>
              <a:t>9</a:t>
            </a:fld>
            <a:endParaRPr lang="ru-RU"/>
          </a:p>
        </p:txBody>
      </p:sp>
      <p:pic>
        <p:nvPicPr>
          <p:cNvPr id="7" name="Рисунок 6" descr="Рис1"/>
          <p:cNvPicPr/>
          <p:nvPr/>
        </p:nvPicPr>
        <p:blipFill rotWithShape="1">
          <a:blip r:embed="rId2" cstate="print">
            <a:extLst>
              <a:ext uri="{28A0092B-C50C-407E-A947-70E740481C1C}">
                <a14:useLocalDpi xmlns:a14="http://schemas.microsoft.com/office/drawing/2010/main"/>
              </a:ext>
            </a:extLst>
          </a:blip>
          <a:srcRect/>
          <a:stretch/>
        </p:blipFill>
        <p:spPr bwMode="auto">
          <a:xfrm>
            <a:off x="251520" y="1052736"/>
            <a:ext cx="4207858" cy="2729552"/>
          </a:xfrm>
          <a:prstGeom prst="rect">
            <a:avLst/>
          </a:prstGeom>
          <a:noFill/>
          <a:ln>
            <a:noFill/>
          </a:ln>
          <a:extLst>
            <a:ext uri="{53640926-AAD7-44D8-BBD7-CCE9431645EC}">
              <a14:shadowObscured xmlns:a14="http://schemas.microsoft.com/office/drawing/2010/main"/>
            </a:ext>
          </a:extLst>
        </p:spPr>
      </p:pic>
      <p:pic>
        <p:nvPicPr>
          <p:cNvPr id="8" name="Рисунок 7" descr="Рис4"/>
          <p:cNvPicPr/>
          <p:nvPr/>
        </p:nvPicPr>
        <p:blipFill rotWithShape="1">
          <a:blip r:embed="rId3" cstate="print">
            <a:extLst>
              <a:ext uri="{28A0092B-C50C-407E-A947-70E740481C1C}">
                <a14:useLocalDpi xmlns:a14="http://schemas.microsoft.com/office/drawing/2010/main"/>
              </a:ext>
            </a:extLst>
          </a:blip>
          <a:srcRect/>
          <a:stretch/>
        </p:blipFill>
        <p:spPr bwMode="auto">
          <a:xfrm>
            <a:off x="4788024" y="951892"/>
            <a:ext cx="3951027" cy="2297021"/>
          </a:xfrm>
          <a:prstGeom prst="rect">
            <a:avLst/>
          </a:prstGeom>
          <a:noFill/>
          <a:ln>
            <a:noFill/>
          </a:ln>
          <a:extLst>
            <a:ext uri="{53640926-AAD7-44D8-BBD7-CCE9431645EC}">
              <a14:shadowObscured xmlns:a14="http://schemas.microsoft.com/office/drawing/2010/main"/>
            </a:ext>
          </a:extLst>
        </p:spPr>
      </p:pic>
      <p:graphicFrame>
        <p:nvGraphicFramePr>
          <p:cNvPr id="9" name="Tabelle 8"/>
          <p:cNvGraphicFramePr>
            <a:graphicFrameLocks noGrp="1"/>
          </p:cNvGraphicFramePr>
          <p:nvPr>
            <p:extLst>
              <p:ext uri="{D42A27DB-BD31-4B8C-83A1-F6EECF244321}">
                <p14:modId xmlns:p14="http://schemas.microsoft.com/office/powerpoint/2010/main" val="2771230146"/>
              </p:ext>
            </p:extLst>
          </p:nvPr>
        </p:nvGraphicFramePr>
        <p:xfrm>
          <a:off x="233615" y="4162539"/>
          <a:ext cx="3724802" cy="1813560"/>
        </p:xfrm>
        <a:graphic>
          <a:graphicData uri="http://schemas.openxmlformats.org/drawingml/2006/table">
            <a:tbl>
              <a:tblPr firstRow="1" bandRow="1">
                <a:tableStyleId>{69CF1AB2-1976-4502-BF36-3FF5EA218861}</a:tableStyleId>
              </a:tblPr>
              <a:tblGrid>
                <a:gridCol w="1875532"/>
                <a:gridCol w="1849270"/>
              </a:tblGrid>
              <a:tr h="0">
                <a:tc>
                  <a:txBody>
                    <a:bodyPr/>
                    <a:lstStyle/>
                    <a:p>
                      <a:r>
                        <a:rPr lang="en-US" sz="1100" b="0" noProof="0" dirty="0" smtClean="0"/>
                        <a:t>Magnet type </a:t>
                      </a:r>
                      <a:endParaRPr lang="en-US" sz="1100" b="0" noProof="0" dirty="0"/>
                    </a:p>
                  </a:txBody>
                  <a:tcPr/>
                </a:tc>
                <a:tc>
                  <a:txBody>
                    <a:bodyPr/>
                    <a:lstStyle/>
                    <a:p>
                      <a:r>
                        <a:rPr lang="en-US" sz="1100" b="0" noProof="0" dirty="0" smtClean="0"/>
                        <a:t>H – type</a:t>
                      </a:r>
                      <a:endParaRPr lang="en-US" sz="1100" b="0" noProof="0" dirty="0"/>
                    </a:p>
                  </a:txBody>
                  <a:tcPr/>
                </a:tc>
              </a:tr>
              <a:tr h="255497">
                <a:tc>
                  <a:txBody>
                    <a:bodyPr/>
                    <a:lstStyle/>
                    <a:p>
                      <a:r>
                        <a:rPr lang="en-US" sz="1100" noProof="0" dirty="0" smtClean="0"/>
                        <a:t>Geometry </a:t>
                      </a:r>
                      <a:endParaRPr lang="en-US" sz="1100" noProof="0" dirty="0"/>
                    </a:p>
                  </a:txBody>
                  <a:tcPr/>
                </a:tc>
                <a:tc>
                  <a:txBody>
                    <a:bodyPr/>
                    <a:lstStyle/>
                    <a:p>
                      <a:r>
                        <a:rPr lang="en-US" sz="1100" noProof="0" dirty="0" smtClean="0"/>
                        <a:t>Straight yoke, sector pole </a:t>
                      </a:r>
                      <a:endParaRPr lang="en-US" sz="1100" noProof="0" dirty="0"/>
                    </a:p>
                  </a:txBody>
                  <a:tcPr/>
                </a:tc>
              </a:tr>
              <a:tr h="225890">
                <a:tc>
                  <a:txBody>
                    <a:bodyPr/>
                    <a:lstStyle/>
                    <a:p>
                      <a:r>
                        <a:rPr lang="en-US" sz="1100" noProof="0" dirty="0" smtClean="0"/>
                        <a:t>Edge focusing </a:t>
                      </a:r>
                      <a:endParaRPr lang="en-US" sz="1100" noProof="0" dirty="0"/>
                    </a:p>
                  </a:txBody>
                  <a:tcPr/>
                </a:tc>
                <a:tc>
                  <a:txBody>
                    <a:bodyPr/>
                    <a:lstStyle/>
                    <a:p>
                      <a:r>
                        <a:rPr lang="en-US" sz="1100" noProof="0" dirty="0" smtClean="0"/>
                        <a:t>No</a:t>
                      </a:r>
                      <a:endParaRPr lang="en-US" sz="1100" noProof="0" dirty="0"/>
                    </a:p>
                  </a:txBody>
                  <a:tcPr/>
                </a:tc>
              </a:tr>
              <a:tr h="225890">
                <a:tc>
                  <a:txBody>
                    <a:bodyPr/>
                    <a:lstStyle/>
                    <a:p>
                      <a:r>
                        <a:rPr lang="en-US" sz="1100" noProof="0" dirty="0" smtClean="0"/>
                        <a:t>Coils </a:t>
                      </a:r>
                      <a:endParaRPr lang="en-US" sz="1100" noProof="0" dirty="0"/>
                    </a:p>
                  </a:txBody>
                  <a:tcPr/>
                </a:tc>
                <a:tc>
                  <a:txBody>
                    <a:bodyPr/>
                    <a:lstStyle/>
                    <a:p>
                      <a:r>
                        <a:rPr lang="en-US" sz="1100" noProof="0" dirty="0" smtClean="0"/>
                        <a:t>Race Track</a:t>
                      </a:r>
                      <a:endParaRPr lang="en-US" sz="1100" noProof="0" dirty="0"/>
                    </a:p>
                  </a:txBody>
                  <a:tcPr/>
                </a:tc>
              </a:tr>
              <a:tr h="225890">
                <a:tc>
                  <a:txBody>
                    <a:bodyPr/>
                    <a:lstStyle/>
                    <a:p>
                      <a:r>
                        <a:rPr lang="en-US" sz="1100" noProof="0" dirty="0" smtClean="0"/>
                        <a:t>Iron</a:t>
                      </a:r>
                      <a:endParaRPr lang="en-US" sz="1100" noProof="0" dirty="0"/>
                    </a:p>
                  </a:txBody>
                  <a:tcPr/>
                </a:tc>
                <a:tc>
                  <a:txBody>
                    <a:bodyPr/>
                    <a:lstStyle/>
                    <a:p>
                      <a:r>
                        <a:rPr lang="en-US" sz="1100" noProof="0" dirty="0" smtClean="0"/>
                        <a:t>M1200-100A</a:t>
                      </a:r>
                      <a:endParaRPr lang="en-US" sz="1100" noProof="0" dirty="0"/>
                    </a:p>
                  </a:txBody>
                  <a:tcPr/>
                </a:tc>
              </a:tr>
              <a:tr h="258331">
                <a:tc>
                  <a:txBody>
                    <a:bodyPr/>
                    <a:lstStyle/>
                    <a:p>
                      <a:r>
                        <a:rPr lang="en-US" sz="1100" noProof="0" dirty="0" smtClean="0"/>
                        <a:t>Lamination</a:t>
                      </a:r>
                      <a:r>
                        <a:rPr lang="en-US" sz="1100" baseline="0" noProof="0" dirty="0" smtClean="0"/>
                        <a:t> thickness</a:t>
                      </a:r>
                      <a:endParaRPr lang="en-US" sz="1100" noProof="0" dirty="0"/>
                    </a:p>
                  </a:txBody>
                  <a:tcPr/>
                </a:tc>
                <a:tc>
                  <a:txBody>
                    <a:bodyPr/>
                    <a:lstStyle/>
                    <a:p>
                      <a:r>
                        <a:rPr lang="en-US" sz="1100" noProof="0" dirty="0" smtClean="0"/>
                        <a:t>1 mm</a:t>
                      </a:r>
                      <a:endParaRPr lang="en-US" sz="1100" noProof="0" dirty="0"/>
                    </a:p>
                  </a:txBody>
                  <a:tcPr/>
                </a:tc>
              </a:tr>
              <a:tr h="225890">
                <a:tc>
                  <a:txBody>
                    <a:bodyPr/>
                    <a:lstStyle/>
                    <a:p>
                      <a:r>
                        <a:rPr lang="en-US" sz="1100" noProof="0" dirty="0" smtClean="0"/>
                        <a:t>Number</a:t>
                      </a:r>
                      <a:endParaRPr lang="en-US" sz="1100" noProof="0" dirty="0"/>
                    </a:p>
                  </a:txBody>
                  <a:tcPr/>
                </a:tc>
                <a:tc>
                  <a:txBody>
                    <a:bodyPr/>
                    <a:lstStyle/>
                    <a:p>
                      <a:r>
                        <a:rPr lang="en-US" sz="1100" noProof="0" dirty="0" smtClean="0"/>
                        <a:t>24+2</a:t>
                      </a:r>
                    </a:p>
                  </a:txBody>
                  <a:tcPr/>
                </a:tc>
              </a:tr>
            </a:tbl>
          </a:graphicData>
        </a:graphic>
      </p:graphicFrame>
      <p:sp>
        <p:nvSpPr>
          <p:cNvPr id="10" name="Прямоугольник 9"/>
          <p:cNvSpPr/>
          <p:nvPr/>
        </p:nvSpPr>
        <p:spPr>
          <a:xfrm>
            <a:off x="4572000" y="3248913"/>
            <a:ext cx="4572000" cy="830997"/>
          </a:xfrm>
          <a:prstGeom prst="rect">
            <a:avLst/>
          </a:prstGeom>
        </p:spPr>
        <p:txBody>
          <a:bodyPr>
            <a:spAutoFit/>
          </a:bodyPr>
          <a:lstStyle/>
          <a:p>
            <a:r>
              <a:rPr lang="en-US" sz="1600" dirty="0" smtClean="0"/>
              <a:t>For </a:t>
            </a:r>
            <a:r>
              <a:rPr lang="en-US" sz="1600" dirty="0"/>
              <a:t>convenience of assembling and shipment each half of the yoke is separated into three parts: 3.8 t, 17.6 t and 3.8 t, which are assembled with bolting</a:t>
            </a:r>
            <a:endParaRPr lang="ru-RU" sz="1600" dirty="0"/>
          </a:p>
        </p:txBody>
      </p:sp>
      <p:pic>
        <p:nvPicPr>
          <p:cNvPr id="12" name="Рисунок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95936" y="4027011"/>
            <a:ext cx="4963257" cy="2413000"/>
          </a:xfrm>
          <a:prstGeom prst="rect">
            <a:avLst/>
          </a:prstGeom>
        </p:spPr>
      </p:pic>
    </p:spTree>
    <p:extLst>
      <p:ext uri="{BB962C8B-B14F-4D97-AF65-F5344CB8AC3E}">
        <p14:creationId xmlns:p14="http://schemas.microsoft.com/office/powerpoint/2010/main" val="287963291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TotalTime>
  <Words>1751</Words>
  <Application>Microsoft Office PowerPoint</Application>
  <PresentationFormat>Экран (4:3)</PresentationFormat>
  <Paragraphs>266</Paragraphs>
  <Slides>16</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Тема Office</vt:lpstr>
      <vt:lpstr>Formel</vt:lpstr>
      <vt:lpstr>The Collector Ring at FAIR</vt:lpstr>
      <vt:lpstr>CR Responsibility</vt:lpstr>
      <vt:lpstr>FAIR layout of accelerators </vt:lpstr>
      <vt:lpstr>Tasks of the CR*</vt:lpstr>
      <vt:lpstr>Present layout of the CR</vt:lpstr>
      <vt:lpstr>TCR1 Line</vt:lpstr>
      <vt:lpstr>CR System Responsibility. Part 2</vt:lpstr>
      <vt:lpstr>CR Improvements</vt:lpstr>
      <vt:lpstr>CR magnets:  dipole (PSP 2.5.2.1)</vt:lpstr>
      <vt:lpstr>CR magnets: Wide Quadrupole</vt:lpstr>
      <vt:lpstr>CR magnets:  Narrow Quads &amp; Sextupoles</vt:lpstr>
      <vt:lpstr>Power Converters</vt:lpstr>
      <vt:lpstr>CR Vacuum+</vt:lpstr>
      <vt:lpstr>Geometrical requirements for orbital TIG welding</vt:lpstr>
      <vt:lpstr>CR Vacuum</vt:lpstr>
      <vt:lpstr>Overview</vt:lpstr>
    </vt:vector>
  </TitlesOfParts>
  <Company>BINP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Collector Ring at FAIR</dc:title>
  <dc:creator>D. Berkaev</dc:creator>
  <cp:lastModifiedBy>D. Berkaev</cp:lastModifiedBy>
  <cp:revision>32</cp:revision>
  <dcterms:created xsi:type="dcterms:W3CDTF">2015-11-16T10:51:27Z</dcterms:created>
  <dcterms:modified xsi:type="dcterms:W3CDTF">2015-11-17T02:55:26Z</dcterms:modified>
</cp:coreProperties>
</file>