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311" r:id="rId3"/>
    <p:sldId id="315" r:id="rId4"/>
    <p:sldId id="336" r:id="rId5"/>
    <p:sldId id="339" r:id="rId6"/>
    <p:sldId id="354" r:id="rId7"/>
    <p:sldId id="355" r:id="rId8"/>
    <p:sldId id="356" r:id="rId9"/>
    <p:sldId id="335" r:id="rId10"/>
    <p:sldId id="314" r:id="rId11"/>
    <p:sldId id="321" r:id="rId12"/>
    <p:sldId id="323" r:id="rId13"/>
    <p:sldId id="324" r:id="rId14"/>
    <p:sldId id="327" r:id="rId15"/>
    <p:sldId id="326" r:id="rId16"/>
    <p:sldId id="329" r:id="rId17"/>
    <p:sldId id="353" r:id="rId18"/>
    <p:sldId id="331" r:id="rId19"/>
    <p:sldId id="302" r:id="rId20"/>
    <p:sldId id="352" r:id="rId21"/>
    <p:sldId id="286" r:id="rId22"/>
    <p:sldId id="287" r:id="rId23"/>
    <p:sldId id="332" r:id="rId24"/>
    <p:sldId id="344" r:id="rId25"/>
    <p:sldId id="345" r:id="rId26"/>
    <p:sldId id="259" r:id="rId27"/>
    <p:sldId id="274" r:id="rId28"/>
    <p:sldId id="347" r:id="rId29"/>
    <p:sldId id="348" r:id="rId30"/>
    <p:sldId id="350" r:id="rId31"/>
    <p:sldId id="362" r:id="rId32"/>
    <p:sldId id="367" r:id="rId33"/>
    <p:sldId id="369" r:id="rId34"/>
    <p:sldId id="359" r:id="rId35"/>
    <p:sldId id="360" r:id="rId36"/>
    <p:sldId id="363" r:id="rId37"/>
    <p:sldId id="364" r:id="rId38"/>
    <p:sldId id="365" r:id="rId39"/>
    <p:sldId id="361" r:id="rId40"/>
    <p:sldId id="312" r:id="rId41"/>
    <p:sldId id="370" r:id="rId42"/>
    <p:sldId id="319" r:id="rId43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83" d="100"/>
          <a:sy n="83" d="100"/>
        </p:scale>
        <p:origin x="979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3197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FA1A6-C589-411C-ABAC-C386400E4B6F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E79DC-4A89-4A98-B3C1-54963F0E5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21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>
              <a:alpha val="50000"/>
            </a:srgbClr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8149" name="Rectangle 2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74725" y="768350"/>
            <a:ext cx="5122863" cy="383857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FE244-A6C5-426D-8E67-365F8A78F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050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315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10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792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11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725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12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765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13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81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14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048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15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907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16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622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17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353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18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43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19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76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941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20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006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21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15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22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13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23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22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24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63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25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175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26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34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27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983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28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730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29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73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3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0441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30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83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31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132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32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96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40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069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41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9765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42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468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4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73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5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702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6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7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7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197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8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123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xfrm>
            <a:off x="4022725" y="9723438"/>
            <a:ext cx="3049588" cy="482600"/>
          </a:xfrm>
          <a:prstGeom prst="rect">
            <a:avLst/>
          </a:prstGeom>
          <a:noFill/>
        </p:spPr>
        <p:txBody>
          <a:bodyPr/>
          <a:lstStyle/>
          <a:p>
            <a:fld id="{6A431FBC-D7A6-456D-8C2E-8698CDF301DD}" type="slidenum">
              <a:rPr lang="ru-RU"/>
              <a:pPr/>
              <a:t>9</a:t>
            </a:fld>
            <a:endParaRPr lang="ru-RU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0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573EC-58E8-4BF2-8FAA-E70D2A80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532D-93E2-49A3-837F-25E5062EF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6725" y="71438"/>
            <a:ext cx="2176463" cy="62579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38" y="71438"/>
            <a:ext cx="6376987" cy="62579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8180B-7CBC-4815-853B-67B9243A4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8"/>
          <p:cNvGrpSpPr/>
          <p:nvPr/>
        </p:nvGrpSpPr>
        <p:grpSpPr>
          <a:xfrm>
            <a:off x="4572647" y="5790559"/>
            <a:ext cx="4571362" cy="1067441"/>
            <a:chOff x="0" y="0"/>
            <a:chExt cx="6501492" cy="1518138"/>
          </a:xfrm>
        </p:grpSpPr>
        <p:sp>
          <p:nvSpPr>
            <p:cNvPr id="56" name="Shape 56"/>
            <p:cNvSpPr/>
            <p:nvPr/>
          </p:nvSpPr>
          <p:spPr>
            <a:xfrm>
              <a:off x="0" y="1022838"/>
              <a:ext cx="6501493" cy="4"/>
            </a:xfrm>
            <a:prstGeom prst="line">
              <a:avLst/>
            </a:prstGeom>
            <a:noFill/>
            <a:ln w="38100" cap="flat">
              <a:solidFill>
                <a:srgbClr val="0037B7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>
                <a:lnSpc>
                  <a:spcPct val="100000"/>
                </a:lnSpc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57" name="Shape 57"/>
            <p:cNvSpPr/>
            <p:nvPr/>
          </p:nvSpPr>
          <p:spPr>
            <a:xfrm flipV="1">
              <a:off x="6222079" y="0"/>
              <a:ext cx="1" cy="1518139"/>
            </a:xfrm>
            <a:prstGeom prst="line">
              <a:avLst/>
            </a:prstGeom>
            <a:noFill/>
            <a:ln w="38100" cap="flat">
              <a:solidFill>
                <a:srgbClr val="0037B7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>
                <a:lnSpc>
                  <a:spcPct val="100000"/>
                </a:lnSpc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8203290" y="6500812"/>
            <a:ext cx="747352" cy="258961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3"/>
          </p:nvPr>
        </p:nvSpPr>
        <p:spPr>
          <a:xfrm>
            <a:off x="4511" y="395883"/>
            <a:ext cx="9183999" cy="843885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506232" indent="-253116">
              <a:spcBef>
                <a:spcPts val="0"/>
              </a:spcBef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‣"/>
              <a:defRPr sz="1828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59347" indent="-253116">
              <a:spcBef>
                <a:spcPts val="0"/>
              </a:spcBef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1828"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012463" indent="-253116">
              <a:spcBef>
                <a:spcPts val="0"/>
              </a:spcBef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1828">
                <a:latin typeface="Comic Sans MS"/>
                <a:ea typeface="Comic Sans MS"/>
                <a:cs typeface="Comic Sans MS"/>
                <a:sym typeface="Comic Sans MS"/>
              </a:defRPr>
            </a:lvl3pPr>
          </a:lstStyle>
          <a:p>
            <a:r>
              <a:t>Lorem ipsum dolor sit amet.</a:t>
            </a:r>
          </a:p>
          <a:p>
            <a:pPr lvl="1"/>
            <a:r>
              <a:t>Lorem</a:t>
            </a:r>
          </a:p>
          <a:p>
            <a:pPr lvl="2"/>
            <a:r>
              <a:t>ipsum</a:t>
            </a:r>
          </a:p>
        </p:txBody>
      </p:sp>
    </p:spTree>
    <p:extLst>
      <p:ext uri="{BB962C8B-B14F-4D97-AF65-F5344CB8AC3E}">
        <p14:creationId xmlns:p14="http://schemas.microsoft.com/office/powerpoint/2010/main" val="13952761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xfrm>
            <a:off x="8203290" y="6500812"/>
            <a:ext cx="747352" cy="258961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50320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 flipH="1">
            <a:off x="196462" y="0"/>
            <a:ext cx="1" cy="676399"/>
          </a:xfrm>
          <a:prstGeom prst="line">
            <a:avLst/>
          </a:prstGeom>
          <a:ln w="38100">
            <a:solidFill>
              <a:srgbClr val="0037B7">
                <a:alpha val="50000"/>
              </a:srgbClr>
            </a:solidFill>
            <a:miter lim="400000"/>
          </a:ln>
        </p:spPr>
        <p:txBody>
          <a:bodyPr lIns="0" tIns="0" rIns="0" bIns="0"/>
          <a:lstStyle/>
          <a:p>
            <a:pPr defTabSz="321457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grpSp>
        <p:nvGrpSpPr>
          <p:cNvPr id="46" name="Group 46"/>
          <p:cNvGrpSpPr/>
          <p:nvPr/>
        </p:nvGrpSpPr>
        <p:grpSpPr>
          <a:xfrm>
            <a:off x="4572647" y="5790559"/>
            <a:ext cx="4571362" cy="1067441"/>
            <a:chOff x="0" y="0"/>
            <a:chExt cx="6501492" cy="1518138"/>
          </a:xfrm>
        </p:grpSpPr>
        <p:sp>
          <p:nvSpPr>
            <p:cNvPr id="44" name="Shape 44"/>
            <p:cNvSpPr/>
            <p:nvPr/>
          </p:nvSpPr>
          <p:spPr>
            <a:xfrm>
              <a:off x="0" y="1022838"/>
              <a:ext cx="6501493" cy="4"/>
            </a:xfrm>
            <a:prstGeom prst="line">
              <a:avLst/>
            </a:prstGeom>
            <a:noFill/>
            <a:ln w="38100" cap="flat">
              <a:solidFill>
                <a:srgbClr val="0037B7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>
                <a:lnSpc>
                  <a:spcPct val="100000"/>
                </a:lnSpc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45" name="Shape 45"/>
            <p:cNvSpPr/>
            <p:nvPr/>
          </p:nvSpPr>
          <p:spPr>
            <a:xfrm flipV="1">
              <a:off x="6222079" y="0"/>
              <a:ext cx="1" cy="1518139"/>
            </a:xfrm>
            <a:prstGeom prst="line">
              <a:avLst/>
            </a:prstGeom>
            <a:noFill/>
            <a:ln w="38100" cap="flat">
              <a:solidFill>
                <a:srgbClr val="0037B7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>
                <a:lnSpc>
                  <a:spcPct val="100000"/>
                </a:lnSpc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sp>
        <p:nvSpPr>
          <p:cNvPr id="47" name="Shape 47"/>
          <p:cNvSpPr>
            <a:spLocks noGrp="1"/>
          </p:cNvSpPr>
          <p:nvPr>
            <p:ph type="body" sz="quarter" idx="13"/>
          </p:nvPr>
        </p:nvSpPr>
        <p:spPr>
          <a:xfrm>
            <a:off x="274396" y="-8930"/>
            <a:ext cx="2470228" cy="261675"/>
          </a:xfrm>
          <a:prstGeom prst="rect">
            <a:avLst/>
          </a:prstGeom>
        </p:spPr>
        <p:txBody>
          <a:bodyPr wrap="none" lIns="127000" tIns="127000" rIns="127000" bIns="127000" anchor="t">
            <a:spAutoFit/>
          </a:bodyPr>
          <a:lstStyle>
            <a:lvl1pPr marL="0" indent="0">
              <a:lnSpc>
                <a:spcPct val="1000"/>
              </a:lnSpc>
              <a:spcBef>
                <a:spcPts val="0"/>
              </a:spcBef>
              <a:buSzTx/>
              <a:buNone/>
              <a:defRPr sz="3375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of slide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4"/>
          </p:nvPr>
        </p:nvSpPr>
        <p:spPr>
          <a:xfrm>
            <a:off x="-20000" y="1407914"/>
            <a:ext cx="9183999" cy="843885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506232" indent="-253116">
              <a:spcBef>
                <a:spcPts val="0"/>
              </a:spcBef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‣"/>
              <a:defRPr sz="1828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59347" indent="-253116">
              <a:spcBef>
                <a:spcPts val="0"/>
              </a:spcBef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1828"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012463" indent="-253116">
              <a:spcBef>
                <a:spcPts val="0"/>
              </a:spcBef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1828">
                <a:latin typeface="Comic Sans MS"/>
                <a:ea typeface="Comic Sans MS"/>
                <a:cs typeface="Comic Sans MS"/>
                <a:sym typeface="Comic Sans MS"/>
              </a:defRPr>
            </a:lvl3pPr>
          </a:lstStyle>
          <a:p>
            <a:r>
              <a:t>Lorem ipsum dolor sit amet.</a:t>
            </a:r>
          </a:p>
          <a:p>
            <a:pPr lvl="1"/>
            <a:r>
              <a:t>Lorem</a:t>
            </a:r>
          </a:p>
          <a:p>
            <a:pPr lvl="2"/>
            <a:r>
              <a:t>ipsum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8203290" y="6500812"/>
            <a:ext cx="747352" cy="258961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6126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B35D1-FF6F-43EB-A503-3BF51FB22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D2036-428F-4DEB-B9ED-50920AAEA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338" y="1079500"/>
            <a:ext cx="4276725" cy="524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463" y="1079500"/>
            <a:ext cx="4276725" cy="524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E6E5A-501E-407E-AE7A-CC89B9060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CAD92-89D5-4DEE-92BF-934F53B4E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D626-1231-4D1D-AE7E-0B56992C2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75B7A-121D-4D95-A9EF-1EA648BBE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C2B20-5CA9-4654-B04C-C2753D7B5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BB220-E30C-4560-B131-B54655582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187450" cy="6858000"/>
          </a:xfrm>
          <a:prstGeom prst="rect">
            <a:avLst/>
          </a:prstGeom>
          <a:blipFill dpi="0" rotWithShape="0">
            <a:blip r:embed="rId16" cstate="print">
              <a:alphaModFix amt="25000"/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71438"/>
            <a:ext cx="870585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079500"/>
            <a:ext cx="8705850" cy="524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17463" y="6408738"/>
            <a:ext cx="1847850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944688" y="6408738"/>
            <a:ext cx="5249862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647700"/>
          </a:xfrm>
          <a:prstGeom prst="rect">
            <a:avLst/>
          </a:prstGeom>
          <a:solidFill>
            <a:srgbClr val="FFCC00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7253288" y="6408738"/>
            <a:ext cx="1865312" cy="42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CEE17957-19F6-41AE-B8AD-B2CCC91AB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t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87.gif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gif"/><Relationship Id="rId11" Type="http://schemas.openxmlformats.org/officeDocument/2006/relationships/image" Target="../media/image95.gif"/><Relationship Id="rId5" Type="http://schemas.openxmlformats.org/officeDocument/2006/relationships/image" Target="../media/image89.gif"/><Relationship Id="rId10" Type="http://schemas.openxmlformats.org/officeDocument/2006/relationships/image" Target="../media/image94.gif"/><Relationship Id="rId4" Type="http://schemas.openxmlformats.org/officeDocument/2006/relationships/image" Target="../media/image88.gif"/><Relationship Id="rId9" Type="http://schemas.openxmlformats.org/officeDocument/2006/relationships/image" Target="../media/image93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0" y="1052736"/>
            <a:ext cx="9144000" cy="1873250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4400" b="1" dirty="0">
                <a:solidFill>
                  <a:srgbClr val="800000"/>
                </a:solidFill>
                <a:latin typeface="Verdana" pitchFamily="34" charset="0"/>
              </a:rPr>
              <a:t> </a:t>
            </a:r>
            <a:r>
              <a:rPr lang="en-US" sz="4400" b="1" dirty="0" smtClean="0">
                <a:solidFill>
                  <a:srgbClr val="800000"/>
                </a:solidFill>
                <a:latin typeface="Verdana" pitchFamily="34" charset="0"/>
              </a:rPr>
              <a:t>Beam Diagnostics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z="4400" b="1" dirty="0" smtClean="0">
                <a:solidFill>
                  <a:srgbClr val="800000"/>
                </a:solidFill>
                <a:latin typeface="Verdana" pitchFamily="34" charset="0"/>
              </a:rPr>
              <a:t>Overview for CR</a:t>
            </a:r>
            <a:endParaRPr lang="en-US" sz="44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953000" y="4765675"/>
            <a:ext cx="3581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 flipH="1">
            <a:off x="7092950" y="3933825"/>
            <a:ext cx="2051050" cy="2924175"/>
          </a:xfrm>
          <a:prstGeom prst="rtTriangle">
            <a:avLst/>
          </a:prstGeom>
          <a:gradFill rotWithShape="0">
            <a:gsLst>
              <a:gs pos="0">
                <a:srgbClr val="000000">
                  <a:alpha val="79999"/>
                </a:srgbClr>
              </a:gs>
              <a:gs pos="100000">
                <a:srgbClr val="FFFFFF">
                  <a:alpha val="50000"/>
                </a:srgbClr>
              </a:gs>
            </a:gsLst>
            <a:lin ang="81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0" y="3933825"/>
            <a:ext cx="2051050" cy="2924175"/>
          </a:xfrm>
          <a:prstGeom prst="rtTriangle">
            <a:avLst/>
          </a:prstGeom>
          <a:gradFill rotWithShape="0">
            <a:gsLst>
              <a:gs pos="0">
                <a:srgbClr val="000000">
                  <a:alpha val="79999"/>
                </a:srgbClr>
              </a:gs>
              <a:gs pos="100000">
                <a:srgbClr val="FFFFFF">
                  <a:alpha val="50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187624" y="3068960"/>
            <a:ext cx="6768752" cy="2374578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dirty="0" err="1"/>
              <a:t>Yu</a:t>
            </a:r>
            <a:r>
              <a:rPr lang="en-US" dirty="0" err="1"/>
              <a:t>ry</a:t>
            </a:r>
            <a:r>
              <a:rPr lang="ru-RU" dirty="0"/>
              <a:t> Rogovsky</a:t>
            </a:r>
            <a:endParaRPr lang="en-US" dirty="0"/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dirty="0"/>
              <a:t>BINP, Novosibirsk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ru-RU" dirty="0"/>
          </a:p>
          <a:p>
            <a:pPr algn="ctr">
              <a:defRPr/>
            </a:pPr>
            <a:r>
              <a:rPr lang="en-US" altLang="de-DE" dirty="0" smtClean="0"/>
              <a:t>International Workshop on Antiproton Physics</a:t>
            </a:r>
          </a:p>
          <a:p>
            <a:pPr algn="ctr">
              <a:defRPr/>
            </a:pPr>
            <a:r>
              <a:rPr lang="en-US" altLang="de-DE" dirty="0" smtClean="0"/>
              <a:t>and Technology at FAIR</a:t>
            </a:r>
            <a:endParaRPr lang="en-US" altLang="de-DE" dirty="0"/>
          </a:p>
          <a:p>
            <a:pPr algn="ctr">
              <a:defRPr/>
            </a:pPr>
            <a:r>
              <a:rPr lang="en-US" altLang="de-DE" dirty="0" smtClean="0"/>
              <a:t>17.11.2015</a:t>
            </a:r>
            <a:endParaRPr lang="ru-RU" altLang="de-DE" dirty="0"/>
          </a:p>
        </p:txBody>
      </p:sp>
      <p:pic>
        <p:nvPicPr>
          <p:cNvPr id="9218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589240"/>
            <a:ext cx="1885950" cy="10382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https://www.gsi.de/fileadmin/_processed_/csm_FAIR_Logo_rgb_03ceabdb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5733256"/>
            <a:ext cx="952500" cy="800100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706194"/>
            <a:ext cx="36290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Ionization Profile Monitor aka RGM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4017838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P = </a:t>
            </a:r>
            <a:r>
              <a:rPr lang="ru-RU" dirty="0" smtClean="0"/>
              <a:t>10</a:t>
            </a:r>
            <a:r>
              <a:rPr lang="ru-RU" baseline="30000" dirty="0" smtClean="0"/>
              <a:t>-9</a:t>
            </a:r>
            <a:r>
              <a:rPr lang="ru-RU" dirty="0" smtClean="0"/>
              <a:t> </a:t>
            </a:r>
            <a:r>
              <a:rPr lang="en-US" dirty="0" smtClean="0"/>
              <a:t>mbar, T = 300 K, n = </a:t>
            </a:r>
            <a:r>
              <a:rPr lang="ru-RU" dirty="0" smtClean="0"/>
              <a:t>2.7</a:t>
            </a:r>
            <a:r>
              <a:rPr lang="ru-RU" dirty="0"/>
              <a:t>∙10</a:t>
            </a:r>
            <a:r>
              <a:rPr lang="ru-RU" baseline="30000" dirty="0"/>
              <a:t>7</a:t>
            </a:r>
            <a:r>
              <a:rPr lang="ru-RU" dirty="0"/>
              <a:t> </a:t>
            </a:r>
            <a:r>
              <a:rPr lang="en-US" dirty="0" smtClean="0"/>
              <a:t>cm</a:t>
            </a:r>
            <a:r>
              <a:rPr lang="ru-RU" baseline="30000" dirty="0" smtClean="0"/>
              <a:t>-3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 err="1" smtClean="0"/>
              <a:t>Ϭion</a:t>
            </a:r>
            <a:r>
              <a:rPr lang="en-US" dirty="0" smtClean="0"/>
              <a:t> =</a:t>
            </a:r>
            <a:r>
              <a:rPr lang="ru-RU" dirty="0" smtClean="0"/>
              <a:t> </a:t>
            </a:r>
            <a:r>
              <a:rPr lang="ru-RU" dirty="0"/>
              <a:t>10</a:t>
            </a:r>
            <a:r>
              <a:rPr lang="ru-RU" baseline="30000" dirty="0"/>
              <a:t>-18</a:t>
            </a:r>
            <a:r>
              <a:rPr lang="ru-RU" dirty="0"/>
              <a:t> </a:t>
            </a:r>
            <a:r>
              <a:rPr lang="en-US" dirty="0" smtClean="0"/>
              <a:t>cm</a:t>
            </a:r>
            <a:r>
              <a:rPr lang="ru-RU" baseline="30000" dirty="0" smtClean="0"/>
              <a:t>2</a:t>
            </a:r>
            <a:r>
              <a:rPr lang="ru-RU" dirty="0"/>
              <a:t>, </a:t>
            </a:r>
            <a:r>
              <a:rPr lang="en-US" dirty="0" smtClean="0"/>
              <a:t>N =</a:t>
            </a:r>
            <a:r>
              <a:rPr lang="ru-RU" dirty="0" smtClean="0"/>
              <a:t> </a:t>
            </a:r>
            <a:r>
              <a:rPr lang="ru-RU" dirty="0"/>
              <a:t>10</a:t>
            </a:r>
            <a:r>
              <a:rPr lang="ru-RU" baseline="30000" dirty="0"/>
              <a:t>8</a:t>
            </a:r>
            <a:r>
              <a:rPr lang="ru-RU" dirty="0"/>
              <a:t> </a:t>
            </a:r>
            <a:r>
              <a:rPr lang="en-US" dirty="0" smtClean="0"/>
              <a:t>and detector length L = </a:t>
            </a:r>
            <a:r>
              <a:rPr lang="ru-RU" dirty="0" smtClean="0"/>
              <a:t>5 </a:t>
            </a:r>
            <a:r>
              <a:rPr lang="en-US" dirty="0" smtClean="0"/>
              <a:t>cm</a:t>
            </a:r>
            <a:r>
              <a:rPr lang="ru-RU" dirty="0" smtClean="0"/>
              <a:t> </a:t>
            </a:r>
            <a:r>
              <a:rPr lang="en-US" dirty="0" smtClean="0"/>
              <a:t>ion  frequency is</a:t>
            </a:r>
            <a:r>
              <a:rPr lang="ru-RU" dirty="0" smtClean="0"/>
              <a:t> </a:t>
            </a:r>
            <a:r>
              <a:rPr lang="ru-RU" dirty="0"/>
              <a:t>1.5∙10</a:t>
            </a:r>
            <a:r>
              <a:rPr lang="ru-RU" baseline="30000" dirty="0"/>
              <a:t>4</a:t>
            </a:r>
            <a:r>
              <a:rPr lang="ru-RU" dirty="0"/>
              <a:t> </a:t>
            </a:r>
            <a:r>
              <a:rPr lang="en-US" dirty="0" smtClean="0"/>
              <a:t>Hz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960440" cy="259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87624" y="836712"/>
            <a:ext cx="166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IPM principle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357301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Profile measured for 1000 ions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2" y="1196752"/>
            <a:ext cx="3880112" cy="3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0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Variants for IPM detector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88843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29" y="3717032"/>
            <a:ext cx="5184577" cy="17293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148064" y="1693257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After MCP electrons move to phosphor screen. Picture from screen is red by CCD camera.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4293096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After MCP electrons move to resistive plate. Position of electron cloud is measured by difference in charge in two ends of the plate.</a:t>
            </a:r>
            <a:endParaRPr lang="ru-RU" dirty="0"/>
          </a:p>
        </p:txBody>
      </p:sp>
      <p:sp>
        <p:nvSpPr>
          <p:cNvPr id="9" name="Стрелка влево 8"/>
          <p:cNvSpPr/>
          <p:nvPr/>
        </p:nvSpPr>
        <p:spPr>
          <a:xfrm>
            <a:off x="4419317" y="1917602"/>
            <a:ext cx="57606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433231" y="4399992"/>
            <a:ext cx="5671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83446" y="5890046"/>
            <a:ext cx="7625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advantage of this approach is a total elimination of the transformation of particle flux to light, which, due to the reflections can lead to spurious peaks in the measured profile.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534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Electronics for resistive plates variant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" name="Рисунок 4" descr="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76" y="1193769"/>
            <a:ext cx="459299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017763"/>
            <a:ext cx="3204356" cy="2344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02" y="1193769"/>
            <a:ext cx="2866152" cy="1558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6024" y="5628311"/>
            <a:ext cx="328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measured from both sides of the plate (simulation)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08825" y="4573103"/>
            <a:ext cx="4737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Structure of readout electronics for resistive plate detector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68760" y="60262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708790"/>
              </p:ext>
            </p:extLst>
          </p:nvPr>
        </p:nvGraphicFramePr>
        <p:xfrm>
          <a:off x="4283968" y="5467599"/>
          <a:ext cx="1968186" cy="841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2" name="Уравнение" r:id="rId7" imgW="1002865" imgH="431613" progId="Equation.3">
                  <p:embed/>
                </p:oleObj>
              </mc:Choice>
              <mc:Fallback>
                <p:oleObj name="Уравнение" r:id="rId7" imgW="1002865" imgH="431613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5467599"/>
                        <a:ext cx="1968186" cy="8417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2939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IPM construction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564" y="908720"/>
            <a:ext cx="7851436" cy="5472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2098" y="63813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IPM with phosphor screen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652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Fluorescent screen aka Scintillator screen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11238"/>
            <a:ext cx="7515225" cy="474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6264275" y="1906588"/>
            <a:ext cx="576263" cy="179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119813" y="1547813"/>
            <a:ext cx="8286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ru-RU" sz="1800" kern="0" dirty="0" smtClean="0"/>
              <a:t>Beam</a:t>
            </a:r>
            <a:endParaRPr lang="ru-RU" altLang="ru-RU" sz="1800" kern="0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71775" y="3113088"/>
            <a:ext cx="151288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ru-RU" sz="1800" b="1" kern="0" dirty="0" smtClean="0"/>
              <a:t>Pneumatic actuator</a:t>
            </a:r>
            <a:endParaRPr lang="ru-RU" altLang="ru-RU" sz="1800" b="1" kern="0" dirty="0" smtClean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671888" y="2673350"/>
            <a:ext cx="504825" cy="43973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484438" y="4257675"/>
            <a:ext cx="1800225" cy="149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00900" y="2565400"/>
            <a:ext cx="71438" cy="719138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6583">
            <a:off x="7104857" y="3007518"/>
            <a:ext cx="8890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58775" y="5567363"/>
            <a:ext cx="8353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Screen is moved by pneumatic actuator as a “semaphore”. The screens have two different apertures (</a:t>
            </a:r>
            <a:r>
              <a:rPr lang="en-US" altLang="ru-RU" sz="1800" dirty="0">
                <a:sym typeface="Symbol" panose="05050102010706020507" pitchFamily="18" charset="2"/>
              </a:rPr>
              <a:t> 200 mm and 400 mm) and the same design.</a:t>
            </a:r>
            <a:endParaRPr lang="ru-RU" altLang="ru-RU" sz="1800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7237413" y="4437063"/>
            <a:ext cx="573087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265863" y="4735513"/>
            <a:ext cx="2301875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ru-RU" sz="1600" b="1" kern="0" dirty="0" smtClean="0"/>
              <a:t>Light to lens and CCD camera</a:t>
            </a:r>
            <a:endParaRPr lang="ru-RU" altLang="ru-RU" sz="1600" b="1" kern="0" dirty="0" smtClean="0"/>
          </a:p>
        </p:txBody>
      </p:sp>
      <p:sp>
        <p:nvSpPr>
          <p:cNvPr id="16" name="Овал 15"/>
          <p:cNvSpPr/>
          <p:nvPr/>
        </p:nvSpPr>
        <p:spPr>
          <a:xfrm>
            <a:off x="1411288" y="2536825"/>
            <a:ext cx="820737" cy="82073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628900" y="4059238"/>
            <a:ext cx="15113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ru-RU" sz="1800" b="1" kern="0" dirty="0" smtClean="0"/>
              <a:t>Screen is parked</a:t>
            </a:r>
            <a:endParaRPr lang="ru-RU" altLang="ru-RU" sz="1800" b="1" kern="0" dirty="0" smtClean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2232025" y="3113088"/>
            <a:ext cx="792163" cy="84455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945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Fluorescent screen &amp; equipment 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867275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 rot="20929967">
            <a:off x="121518" y="2091155"/>
            <a:ext cx="1081087" cy="250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48518" y="1672308"/>
            <a:ext cx="8286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ru-RU" sz="1800" b="1" kern="0" dirty="0" smtClean="0"/>
              <a:t>Beam</a:t>
            </a:r>
            <a:endParaRPr lang="ru-RU" altLang="ru-RU" sz="1800" b="1" kern="0" dirty="0" smtClean="0"/>
          </a:p>
        </p:txBody>
      </p:sp>
      <p:sp>
        <p:nvSpPr>
          <p:cNvPr id="8" name="Стрелка вправо 7"/>
          <p:cNvSpPr/>
          <p:nvPr/>
        </p:nvSpPr>
        <p:spPr>
          <a:xfrm rot="9630733">
            <a:off x="1559299" y="5116031"/>
            <a:ext cx="647700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252536" y="5445224"/>
            <a:ext cx="316865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ru-RU" sz="1800" b="1" kern="0" dirty="0" smtClean="0"/>
              <a:t>Light to lens and CCD camera</a:t>
            </a:r>
            <a:endParaRPr lang="ru-RU" altLang="ru-RU" sz="1800" b="1" kern="0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13" y="884567"/>
            <a:ext cx="3652691" cy="122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0"/>
          <p:cNvSpPr>
            <a:spLocks noChangeArrowheads="1"/>
          </p:cNvSpPr>
          <p:nvPr/>
        </p:nvSpPr>
        <p:spPr bwMode="auto">
          <a:xfrm>
            <a:off x="3851920" y="764704"/>
            <a:ext cx="38164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Objective lens Tamron M118FM25</a:t>
            </a:r>
            <a:endParaRPr lang="ru-RU" altLang="ru-RU" sz="1800" dirty="0"/>
          </a:p>
        </p:txBody>
      </p:sp>
      <p:pic>
        <p:nvPicPr>
          <p:cNvPr id="13" name="Picture 1" descr="Prosilica GC12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61" y="4567349"/>
            <a:ext cx="3150443" cy="210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770587"/>
              </p:ext>
            </p:extLst>
          </p:nvPr>
        </p:nvGraphicFramePr>
        <p:xfrm>
          <a:off x="2771800" y="4309322"/>
          <a:ext cx="3168352" cy="25040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82428"/>
                <a:gridCol w="1885924"/>
              </a:tblGrid>
              <a:tr h="16760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Resolution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1280 × 960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33520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Max frame rate at full resolution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32 fps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16760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CCD Progressive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269501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Interface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IEEE 802.3 1000baseT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16760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A/D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12 bit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16760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Output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8/12 bit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16760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Sensor Size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Type 1/3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16760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Sensor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Sony ICX445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16760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Cell size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3.75 µm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16760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On-board FIFO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16 MB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  <a:tr h="40575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Body Dimensions 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(L×W×H in mm)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33×46×59 including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connect.,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w/o tripod and lens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86432"/>
              </p:ext>
            </p:extLst>
          </p:nvPr>
        </p:nvGraphicFramePr>
        <p:xfrm>
          <a:off x="4932040" y="2026528"/>
          <a:ext cx="4104456" cy="21945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83232"/>
                <a:gridCol w="1721224"/>
              </a:tblGrid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Imager Size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1/1.8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Mount Type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1200 N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Focal Length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800 N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Aperture Range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100 mm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Angle of View (</a:t>
                      </a:r>
                      <a:r>
                        <a:rPr lang="en-US" sz="1200" dirty="0" err="1">
                          <a:effectLst/>
                          <a:latin typeface="Times New Roman"/>
                          <a:ea typeface="MS Mincho"/>
                          <a:cs typeface="Arial"/>
                        </a:rPr>
                        <a:t>hor</a:t>
                      </a:r>
                      <a:r>
                        <a:rPr lang="en-US" sz="1200" dirty="0" err="1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×</a:t>
                      </a:r>
                      <a:r>
                        <a:rPr lang="en-US" sz="1200" dirty="0" err="1">
                          <a:effectLst/>
                          <a:latin typeface="Times New Roman"/>
                          <a:ea typeface="MS Mincho"/>
                          <a:cs typeface="Arial"/>
                        </a:rPr>
                        <a:t>ver</a:t>
                      </a: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)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16.6</a:t>
                      </a: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°×12.5°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TV Distortion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less than 0.2%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Focusing Range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0.1 m – </a:t>
                      </a: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∞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Operation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Manual with lock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Filter Size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M25.5 P=0.5 mm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Back Focus(in air)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12.92 mm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Weight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39 g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1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  <a:cs typeface="Arial"/>
                        </a:rPr>
                        <a:t>Operating Temperature</a:t>
                      </a:r>
                      <a:endParaRPr lang="ru-RU" sz="120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  <a:cs typeface="Arial"/>
                        </a:rPr>
                        <a:t>–10°C – +60°C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  <a:cs typeface="Arial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117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800000"/>
                </a:solidFill>
                <a:latin typeface="Verdana" pitchFamily="34" charset="0"/>
              </a:rPr>
              <a:t>Fluorescent screen &amp; </a:t>
            </a: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phosphors coating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graphicFrame>
        <p:nvGraphicFramePr>
          <p:cNvPr id="5" name="Object 1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902104"/>
              </p:ext>
            </p:extLst>
          </p:nvPr>
        </p:nvGraphicFramePr>
        <p:xfrm>
          <a:off x="5004048" y="764704"/>
          <a:ext cx="4354512" cy="313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57" name="Picture" r:id="rId4" imgW="4330080" imgH="3169800" progId="Word.Picture.8">
                  <p:embed/>
                </p:oleObj>
              </mc:Choice>
              <mc:Fallback>
                <p:oleObj name="Picture" r:id="rId4" imgW="4330080" imgH="31698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764704"/>
                        <a:ext cx="4354512" cy="313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5040560" cy="233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395258"/>
              </p:ext>
            </p:extLst>
          </p:nvPr>
        </p:nvGraphicFramePr>
        <p:xfrm>
          <a:off x="972332" y="3284984"/>
          <a:ext cx="3959708" cy="363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58" name="Picture" r:id="rId7" imgW="3072744" imgH="2821526" progId="Word.Picture.8">
                  <p:embed/>
                </p:oleObj>
              </mc:Choice>
              <mc:Fallback>
                <p:oleObj name="Picture" r:id="rId7" imgW="3072744" imgH="2821526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332" y="3284984"/>
                        <a:ext cx="3959708" cy="363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76056" y="414114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800000"/>
                </a:solidFill>
                <a:latin typeface="+mj-lt"/>
              </a:rPr>
              <a:t>Light yield for 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phosphors, measured with 350 MeV electrons @ VEPP4M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292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800000"/>
                </a:solidFill>
                <a:latin typeface="Verdana" pitchFamily="34" charset="0"/>
              </a:rPr>
              <a:t>Fluorescent screen &amp; </a:t>
            </a: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DAQ, UI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9" name="Picture 3" descr="C:\Users\chorniy\Desktop\BINP workshop 01.12.2014\Shutko_GHTPDF2_2014-10-27_17-47-41.7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1" y="908720"/>
            <a:ext cx="4970465" cy="39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105591" y="4942909"/>
            <a:ext cx="51864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CPUID – Control Unit for Profile and Image DATA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GUI screenshot during one of the measurements</a:t>
            </a:r>
            <a:endParaRPr lang="ru-RU" altLang="ru-RU" sz="1800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5652121" y="6488668"/>
            <a:ext cx="3491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c</a:t>
            </a:r>
            <a:r>
              <a:rPr lang="en-US" altLang="ru-RU" sz="1800" dirty="0" smtClean="0"/>
              <a:t>ourtesy: O. </a:t>
            </a:r>
            <a:r>
              <a:rPr lang="en-US" altLang="ru-RU" sz="1800" dirty="0" err="1" smtClean="0"/>
              <a:t>Chorniy</a:t>
            </a:r>
            <a:r>
              <a:rPr lang="en-US" altLang="ru-RU" sz="1800" dirty="0" smtClean="0"/>
              <a:t>, LOBI/GSI</a:t>
            </a:r>
            <a:endParaRPr lang="ru-RU" altLang="ru-RU" sz="18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08720"/>
            <a:ext cx="3981392" cy="241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5148065" y="3429000"/>
            <a:ext cx="3888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de-DE" altLang="en-US" sz="1800" dirty="0" err="1">
                <a:solidFill>
                  <a:srgbClr val="C00000"/>
                </a:solidFill>
              </a:rPr>
              <a:t>Comissioning</a:t>
            </a:r>
            <a:r>
              <a:rPr lang="de-DE" altLang="en-US" sz="1800" dirty="0">
                <a:solidFill>
                  <a:srgbClr val="C00000"/>
                </a:solidFill>
              </a:rPr>
              <a:t> </a:t>
            </a:r>
            <a:r>
              <a:rPr lang="de-DE" altLang="en-US" sz="1800" dirty="0" err="1">
                <a:solidFill>
                  <a:srgbClr val="C00000"/>
                </a:solidFill>
              </a:rPr>
              <a:t>this</a:t>
            </a:r>
            <a:r>
              <a:rPr lang="de-DE" altLang="en-US" sz="1800" dirty="0">
                <a:solidFill>
                  <a:srgbClr val="C00000"/>
                </a:solidFill>
              </a:rPr>
              <a:t> </a:t>
            </a:r>
            <a:r>
              <a:rPr lang="de-DE" altLang="en-US" sz="1800" dirty="0" err="1" smtClean="0">
                <a:solidFill>
                  <a:srgbClr val="C00000"/>
                </a:solidFill>
              </a:rPr>
              <a:t>year</a:t>
            </a:r>
            <a:r>
              <a:rPr lang="de-DE" altLang="en-US" sz="1800" dirty="0" smtClean="0">
                <a:solidFill>
                  <a:srgbClr val="C00000"/>
                </a:solidFill>
              </a:rPr>
              <a:t>, </a:t>
            </a:r>
            <a:r>
              <a:rPr lang="de-DE" altLang="en-US" sz="1800" dirty="0" err="1" smtClean="0">
                <a:solidFill>
                  <a:srgbClr val="C00000"/>
                </a:solidFill>
              </a:rPr>
              <a:t>during</a:t>
            </a:r>
            <a:r>
              <a:rPr lang="de-DE" altLang="en-US" sz="1800" dirty="0" smtClean="0">
                <a:solidFill>
                  <a:srgbClr val="C00000"/>
                </a:solidFill>
              </a:rPr>
              <a:t> </a:t>
            </a:r>
            <a:r>
              <a:rPr lang="de-DE" altLang="en-US" sz="1800" dirty="0">
                <a:solidFill>
                  <a:srgbClr val="C00000"/>
                </a:solidFill>
              </a:rPr>
              <a:t>beam time at GSI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27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Beam Scrapper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68313" y="5603007"/>
            <a:ext cx="82867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The scrappers, as well as screens, have a same design for two different apertures. Each scrapper has 4 blades. The twosome blades restrict the beam aperture at X and Y directions. </a:t>
            </a:r>
            <a:endParaRPr lang="ru-RU" alt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908720"/>
            <a:ext cx="5070348" cy="46531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804" y="900514"/>
            <a:ext cx="2863660" cy="461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39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BPM geometry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052736"/>
            <a:ext cx="842493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Linear cut type BPM is advantageous for beams that are transversally large and have a complex charge distribution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Available space between elements in CR (about 630 mm) leaves up to 250 mm length for BPM electrodes for X/Z direction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Horizontal an vertical plates in series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The aperture of the BPM plates is close to the aperture of the nearby quadrupole chamber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BPM plates are mounted into special casing which helps to form all needed parameters and prevent from mechanical displacement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BPM is located at round chamber with 450 mm diameter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214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Collector Ring layout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3" y="908720"/>
            <a:ext cx="8137525" cy="57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555211"/>
              </p:ext>
            </p:extLst>
          </p:nvPr>
        </p:nvGraphicFramePr>
        <p:xfrm>
          <a:off x="2195710" y="2420020"/>
          <a:ext cx="4768850" cy="2441574"/>
        </p:xfrm>
        <a:graphic>
          <a:graphicData uri="http://schemas.openxmlformats.org/drawingml/2006/table">
            <a:tbl>
              <a:tblPr/>
              <a:tblGrid>
                <a:gridCol w="2232237"/>
                <a:gridCol w="1224131"/>
                <a:gridCol w="1312482"/>
              </a:tblGrid>
              <a:tr h="2443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Antiprotons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Ions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Perimeter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221.451 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3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Rigidity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en-US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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particles, </a:t>
                      </a:r>
                      <a:r>
                        <a:rPr kumimoji="0" lang="en-US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alt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alt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</a:tr>
              <a:tr h="2443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Kinetic energy, </a:t>
                      </a:r>
                      <a:r>
                        <a:rPr kumimoji="0" lang="en-US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GeV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740 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MeV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</a:tr>
              <a:tr h="2443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Velocity, </a:t>
                      </a:r>
                      <a:r>
                        <a:rPr kumimoji="0" lang="en-US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0.971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0.830c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Relativistic factor , </a:t>
                      </a:r>
                      <a:r>
                        <a:rPr kumimoji="0" lang="en-US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</a:tr>
              <a:tr h="2443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Betatron tunes, </a:t>
                      </a:r>
                      <a:r>
                        <a:rPr kumimoji="0" lang="en-US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</a:t>
                      </a:r>
                      <a:r>
                        <a:rPr kumimoji="0" lang="en-US" altLang="ru-RU" sz="16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</a:t>
                      </a:r>
                      <a:r>
                        <a:rPr kumimoji="0" lang="en-US" altLang="ru-RU" sz="16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3.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Revolution frequency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</a:t>
                      </a:r>
                      <a:r>
                        <a:rPr kumimoji="0" lang="ru-RU" altLang="ru-RU" sz="16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1.35 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1.16 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</a:tr>
              <a:tr h="2443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harmonic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724128" y="6165304"/>
            <a:ext cx="331236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Arial" panose="020B0604020202020204" pitchFamily="34" charset="0"/>
              </a:rPr>
              <a:t>CR lattice is kind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Arial" panose="020B0604020202020204" pitchFamily="34" charset="0"/>
              </a:rPr>
              <a:t>of two fold symmetric, but it is not.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444208" y="982936"/>
            <a:ext cx="25918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solidFill>
                  <a:srgbClr val="C800C8"/>
                </a:solidFill>
                <a:latin typeface="Arial" panose="020B0604020202020204" pitchFamily="34" charset="0"/>
              </a:rPr>
              <a:t>Changes in lattice was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solidFill>
                  <a:srgbClr val="C800C8"/>
                </a:solidFill>
                <a:latin typeface="Arial" panose="020B0604020202020204" pitchFamily="34" charset="0"/>
              </a:rPr>
              <a:t>done to fit with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solidFill>
                  <a:srgbClr val="C800C8"/>
                </a:solidFill>
                <a:latin typeface="Arial" panose="020B0604020202020204" pitchFamily="34" charset="0"/>
              </a:rPr>
              <a:t>requirements </a:t>
            </a:r>
            <a:endParaRPr lang="en-US" altLang="ru-RU" sz="1600" dirty="0">
              <a:solidFill>
                <a:srgbClr val="C800C8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33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BPM model (draft)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4" name="Рисунок 3" descr="picku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908720"/>
            <a:ext cx="612143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25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Simulations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052736"/>
            <a:ext cx="84249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All simulations was done using HFSS code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Pbar</a:t>
            </a:r>
            <a:r>
              <a:rPr lang="en-US" sz="2000" dirty="0" smtClean="0"/>
              <a:t> beam was simulated as 2 mm diameter wire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Electrodes were defined as S-parameter ports with impedance equal (or close) to 50 Ohm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The map between electrode signals and wire positions and displacement sensitivity was calculated using S-parameter in frequency domain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Frequency range up to 100 MHz and more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The simulations was done for almost full aperture of BPM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The geometrical design of all BPMs was optimized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Optimization criteria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052736"/>
            <a:ext cx="84249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Using well known linear formula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where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dx – electrical center offset,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Kx</a:t>
            </a:r>
            <a:r>
              <a:rPr lang="en-US" sz="2000" dirty="0" smtClean="0"/>
              <a:t> – BPM scale constant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dS</a:t>
            </a:r>
            <a:r>
              <a:rPr lang="en-US" sz="2000" dirty="0" smtClean="0"/>
              <a:t>/Sum(S) – difference over sum ratio (or electrical beam position)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x – real beam position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Displacement sensitivity maximization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Linearity of position determination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Offset of electrical center minimization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Capacity and coupling minimization</a:t>
            </a: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4469234" y="1019771"/>
          <a:ext cx="1758950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9" name="Equation" r:id="rId4" imgW="1015920" imgH="393480" progId="Equation.DSMT4">
                  <p:embed/>
                </p:oleObj>
              </mc:Choice>
              <mc:Fallback>
                <p:oleObj name="Equation" r:id="rId4" imgW="101592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9234" y="1019771"/>
                        <a:ext cx="1758950" cy="681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Optimizations (batch 1)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836712"/>
            <a:ext cx="6192688" cy="60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25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Optimizations (batch 2)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830542"/>
            <a:ext cx="6086152" cy="601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10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800000"/>
                </a:solidFill>
                <a:latin typeface="Verdana" pitchFamily="34" charset="0"/>
              </a:rPr>
              <a:t>Optimizations (batch </a:t>
            </a: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4)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836712"/>
            <a:ext cx="5976664" cy="596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07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Variant 5: Transfer functions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453336"/>
            <a:ext cx="299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= 60-65 pF, a=210, b=90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6784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Variant 5: Analysis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296"/>
            <a:ext cx="9144000" cy="2840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9144000" cy="28276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89040"/>
            <a:ext cx="4716016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825" y="6525344"/>
            <a:ext cx="907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Kx</a:t>
            </a:r>
            <a:r>
              <a:rPr lang="en-US" dirty="0" smtClean="0"/>
              <a:t> = +381.6  dx = </a:t>
            </a:r>
            <a:r>
              <a:rPr lang="en-US" dirty="0"/>
              <a:t>-</a:t>
            </a:r>
            <a:r>
              <a:rPr lang="en-US" dirty="0" smtClean="0"/>
              <a:t>4.1 mm, residual = 1.5%, </a:t>
            </a:r>
            <a:r>
              <a:rPr lang="en-US" dirty="0" err="1" smtClean="0"/>
              <a:t>Kz</a:t>
            </a:r>
            <a:r>
              <a:rPr lang="en-US" dirty="0" smtClean="0"/>
              <a:t> = +163.2  </a:t>
            </a:r>
            <a:r>
              <a:rPr lang="en-US" dirty="0" err="1" smtClean="0"/>
              <a:t>dz</a:t>
            </a:r>
            <a:r>
              <a:rPr lang="en-US" dirty="0" smtClean="0"/>
              <a:t> = 0.9 mm, residual = 3%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Variant 11: Transfer functions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453336"/>
            <a:ext cx="299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= 60-65 pF, a=210, b=90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912"/>
            <a:ext cx="9144000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5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Variant 11: Analysis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6525344"/>
            <a:ext cx="907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Kx</a:t>
            </a:r>
            <a:r>
              <a:rPr lang="en-US" dirty="0" smtClean="0"/>
              <a:t> = +427.6  dx = -6.1 mm, residual = 1.2%, </a:t>
            </a:r>
            <a:r>
              <a:rPr lang="en-US" dirty="0" err="1" smtClean="0"/>
              <a:t>Kz</a:t>
            </a:r>
            <a:r>
              <a:rPr lang="en-US" dirty="0" smtClean="0"/>
              <a:t> = +181.2  </a:t>
            </a:r>
            <a:r>
              <a:rPr lang="en-US" dirty="0" err="1" smtClean="0"/>
              <a:t>dz</a:t>
            </a:r>
            <a:r>
              <a:rPr lang="en-US" dirty="0" smtClean="0"/>
              <a:t> = 1.7 mm, residual = 1.3%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2840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9144000" cy="2827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76" y="3749456"/>
            <a:ext cx="4795424" cy="27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29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Beam Diagnostics available for CR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358437"/>
              </p:ext>
            </p:extLst>
          </p:nvPr>
        </p:nvGraphicFramePr>
        <p:xfrm>
          <a:off x="1318694" y="1036854"/>
          <a:ext cx="7357762" cy="5488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3026"/>
                <a:gridCol w="1008112"/>
                <a:gridCol w="3384376"/>
                <a:gridCol w="1296144"/>
                <a:gridCol w="936104"/>
              </a:tblGrid>
              <a:tr h="238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 smtClean="0">
                          <a:effectLst/>
                          <a:latin typeface="+mj-lt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  <a:latin typeface="+mj-lt"/>
                        </a:rPr>
                        <a:t>PSP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 err="1">
                          <a:effectLst/>
                          <a:latin typeface="+mj-lt"/>
                        </a:rPr>
                        <a:t>Descr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Numb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Types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b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</a:t>
                      </a:r>
                      <a:endParaRPr lang="ru-RU" sz="1500" b="1" i="0" u="none" strike="noStrike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Beam Diagnostics</a:t>
                      </a:r>
                      <a:endParaRPr lang="en-US" sz="1500" b="1" i="0" u="none" strike="noStrike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15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500" b="1" i="0" u="none" strike="noStrike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+mj-lt"/>
                        </a:rPr>
                        <a:t>2.5.6.1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Current Measurement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2.5.6.1.1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DC Transformer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2.5.6.1.3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Cryogenic Current Comparator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2.5.6.2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Beam Position Monitors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2.5.6.2.1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BPM Warm Sections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2.5.6.3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Tune and longitudinal Diagnostics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2.5.6.3.1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Tune BTF Exciter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2.5.6.3.2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Schottky Pick Up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2.5.6.3.4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Fast Current Transformer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2.5.6.4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Residual Gas Profile Monitor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2.5.6.4.1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Residual Gas Profile Monitor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2.5.6.5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Beam Loss System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2.5.6.5.1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Beam Loss Monitor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distributed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2.5.6.6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First Turn Diagnostics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2.5.6.6.1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Scintillation Screen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2.5.6.6.2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SEM-Grid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removed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2.5.6.6.3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Beam Stopper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2.5.6.7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Scraper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2.5.6.7.1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+mj-lt"/>
                        </a:rPr>
                        <a:t>Horizontal Scraper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x 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u="none" strike="noStrike">
                          <a:effectLst/>
                          <a:latin typeface="+mj-lt"/>
                        </a:rPr>
                        <a:t>2.5.6.7.2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Vertical Scraper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x 2</a:t>
                      </a: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  <a:tr h="23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280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Experimental devices</a:t>
                      </a: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2-4 (?)</a:t>
                      </a:r>
                    </a:p>
                  </a:txBody>
                  <a:tcPr marL="150714" marR="6280" marT="62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357" marR="6280" marT="628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934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Optimization summary &amp; BPM model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" y="2780928"/>
            <a:ext cx="4595541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4426737" cy="3916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18089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0" y="1782052"/>
            <a:ext cx="9144000" cy="31574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45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800000"/>
                </a:solidFill>
                <a:latin typeface="Verdana" pitchFamily="34" charset="0"/>
              </a:rPr>
              <a:t>BD UI @ Control room (GSI =&gt; FAIR)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1" y="3810000"/>
            <a:ext cx="351466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53" y="3810000"/>
            <a:ext cx="3276600" cy="25188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10" descr="run06_x_sl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27525"/>
            <a:ext cx="3410453" cy="199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chorniy\Desktop\BINP workshop 01.12.2014\Shutko_GHTPDF2_2014-10-27_17-47-41.78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1" y="1089622"/>
            <a:ext cx="274320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89341"/>
            <a:ext cx="3429000" cy="264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2"/>
          <p:cNvSpPr/>
          <p:nvPr/>
        </p:nvSpPr>
        <p:spPr>
          <a:xfrm>
            <a:off x="3107811" y="2426253"/>
            <a:ext cx="26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BPM </a:t>
            </a:r>
            <a:r>
              <a:rPr lang="de-DE" sz="2800" b="1" dirty="0" err="1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  <a:r>
              <a:rPr lang="de-DE" sz="28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TUNE</a:t>
            </a:r>
            <a:endParaRPr lang="en-US" sz="2800" b="1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Rechteck 8"/>
          <p:cNvSpPr/>
          <p:nvPr/>
        </p:nvSpPr>
        <p:spPr>
          <a:xfrm>
            <a:off x="1236496" y="1295400"/>
            <a:ext cx="1672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SCREENS</a:t>
            </a:r>
            <a:endParaRPr lang="en-US" sz="2800" b="1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Rechteck 9"/>
          <p:cNvSpPr/>
          <p:nvPr/>
        </p:nvSpPr>
        <p:spPr>
          <a:xfrm>
            <a:off x="811738" y="4419600"/>
            <a:ext cx="1713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BLM, DCT</a:t>
            </a:r>
            <a:endParaRPr lang="en-US" sz="2800" b="1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Rechteck 10"/>
          <p:cNvSpPr/>
          <p:nvPr/>
        </p:nvSpPr>
        <p:spPr>
          <a:xfrm>
            <a:off x="6274277" y="4552606"/>
            <a:ext cx="74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FCT</a:t>
            </a:r>
            <a:endParaRPr lang="en-US" sz="2800" b="1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echteck 12"/>
          <p:cNvSpPr/>
          <p:nvPr/>
        </p:nvSpPr>
        <p:spPr>
          <a:xfrm>
            <a:off x="6274277" y="1268135"/>
            <a:ext cx="894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SEM</a:t>
            </a:r>
            <a:endParaRPr lang="en-US" sz="2800" b="1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5652121" y="6488668"/>
            <a:ext cx="3491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c</a:t>
            </a:r>
            <a:r>
              <a:rPr lang="en-US" altLang="ru-RU" sz="1800" dirty="0" smtClean="0"/>
              <a:t>ourtesy: O. </a:t>
            </a:r>
            <a:r>
              <a:rPr lang="en-US" altLang="ru-RU" sz="1800" dirty="0" err="1" smtClean="0"/>
              <a:t>Chorniy</a:t>
            </a:r>
            <a:r>
              <a:rPr lang="en-US" altLang="ru-RU" sz="1800" dirty="0" smtClean="0"/>
              <a:t>, LOBI/GSI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540798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err="1" smtClean="0">
                <a:solidFill>
                  <a:srgbClr val="800000"/>
                </a:solidFill>
                <a:latin typeface="Verdana" pitchFamily="34" charset="0"/>
              </a:rPr>
              <a:t>Schottky</a:t>
            </a: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, CCC @ BD </a:t>
            </a: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(GSI part)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5652121" y="6488668"/>
            <a:ext cx="3491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c</a:t>
            </a:r>
            <a:r>
              <a:rPr lang="en-US" altLang="ru-RU" sz="1800" dirty="0" smtClean="0"/>
              <a:t>ourtesy: O. </a:t>
            </a:r>
            <a:r>
              <a:rPr lang="en-US" altLang="ru-RU" sz="1800" dirty="0" err="1" smtClean="0"/>
              <a:t>Chorniy</a:t>
            </a:r>
            <a:r>
              <a:rPr lang="en-US" altLang="ru-RU" sz="1800" dirty="0" smtClean="0"/>
              <a:t>, LOBI/GSI</a:t>
            </a:r>
            <a:endParaRPr lang="ru-RU" altLang="ru-RU" sz="1800" dirty="0"/>
          </a:p>
        </p:txBody>
      </p:sp>
      <p:sp>
        <p:nvSpPr>
          <p:cNvPr id="20" name="Rechteck 3"/>
          <p:cNvSpPr/>
          <p:nvPr/>
        </p:nvSpPr>
        <p:spPr>
          <a:xfrm>
            <a:off x="467544" y="934790"/>
            <a:ext cx="3692525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/>
              <a:t>The </a:t>
            </a:r>
            <a:r>
              <a:rPr lang="en-US" altLang="en-US" sz="1600" dirty="0" err="1"/>
              <a:t>Schottky</a:t>
            </a:r>
            <a:r>
              <a:rPr lang="en-US" altLang="en-US" sz="1600" dirty="0"/>
              <a:t> measurements concept </a:t>
            </a:r>
          </a:p>
          <a:p>
            <a:pPr>
              <a:defRPr/>
            </a:pPr>
            <a:r>
              <a:rPr lang="en-US" altLang="en-US" sz="1600" dirty="0"/>
              <a:t>is split in two parts:</a:t>
            </a:r>
          </a:p>
          <a:p>
            <a:pPr>
              <a:defRPr/>
            </a:pPr>
            <a:endParaRPr lang="en-US" alt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Broadband system for </a:t>
            </a:r>
            <a:r>
              <a:rPr lang="en-US" altLang="en-US" sz="1600" dirty="0" err="1"/>
              <a:t>Schottky</a:t>
            </a:r>
            <a:r>
              <a:rPr lang="en-US" altLang="en-US" sz="1600" dirty="0"/>
              <a:t> measurements of 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Resonator based system for </a:t>
            </a:r>
            <a:r>
              <a:rPr lang="en-US" altLang="en-US" sz="1600" dirty="0" err="1"/>
              <a:t>Schottky</a:t>
            </a:r>
            <a:r>
              <a:rPr lang="en-US" altLang="en-US" sz="1600" dirty="0"/>
              <a:t> measurements of </a:t>
            </a:r>
            <a:r>
              <a:rPr lang="en-US" altLang="en-US" sz="1600" dirty="0" err="1"/>
              <a:t>pbars</a:t>
            </a:r>
            <a:endParaRPr lang="en-US" altLang="en-US" sz="1600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9959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19907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6"/>
          <p:cNvSpPr>
            <a:spLocks noChangeArrowheads="1"/>
          </p:cNvSpPr>
          <p:nvPr/>
        </p:nvSpPr>
        <p:spPr bwMode="auto">
          <a:xfrm>
            <a:off x="4644008" y="960785"/>
            <a:ext cx="153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Broadband system</a:t>
            </a:r>
            <a:endParaRPr lang="en-US" altLang="ru-RU" sz="1400" dirty="0"/>
          </a:p>
        </p:txBody>
      </p:sp>
      <p:sp>
        <p:nvSpPr>
          <p:cNvPr id="24" name="Rechteck 20"/>
          <p:cNvSpPr>
            <a:spLocks noChangeArrowheads="1"/>
          </p:cNvSpPr>
          <p:nvPr/>
        </p:nvSpPr>
        <p:spPr bwMode="auto">
          <a:xfrm>
            <a:off x="6228184" y="836712"/>
            <a:ext cx="2895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Resonator for longitudinal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 err="1"/>
              <a:t>Schottky</a:t>
            </a:r>
            <a:r>
              <a:rPr lang="en-US" altLang="en-US" sz="1400" dirty="0"/>
              <a:t> meas.</a:t>
            </a:r>
            <a:r>
              <a:rPr lang="en-US" altLang="ru-RU" sz="1400" dirty="0"/>
              <a:t>(S. </a:t>
            </a:r>
            <a:r>
              <a:rPr lang="en-US" altLang="ru-RU" sz="1400" dirty="0" err="1"/>
              <a:t>Sanjari</a:t>
            </a:r>
            <a:r>
              <a:rPr lang="en-US" altLang="ru-RU" sz="1400" dirty="0"/>
              <a:t>)</a:t>
            </a:r>
          </a:p>
        </p:txBody>
      </p:sp>
      <p:sp>
        <p:nvSpPr>
          <p:cNvPr id="25" name="Abgerundetes Rechteck 2"/>
          <p:cNvSpPr/>
          <p:nvPr/>
        </p:nvSpPr>
        <p:spPr>
          <a:xfrm>
            <a:off x="381000" y="908720"/>
            <a:ext cx="8610600" cy="24404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" y="3460535"/>
            <a:ext cx="2114796" cy="299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hteck 4"/>
          <p:cNvSpPr>
            <a:spLocks noChangeArrowheads="1"/>
          </p:cNvSpPr>
          <p:nvPr/>
        </p:nvSpPr>
        <p:spPr bwMode="auto">
          <a:xfrm>
            <a:off x="2627784" y="6082268"/>
            <a:ext cx="3384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ru-RU" sz="1800" dirty="0" err="1"/>
              <a:t>Example</a:t>
            </a:r>
            <a:r>
              <a:rPr lang="de-DE" altLang="ru-RU" sz="1800" dirty="0"/>
              <a:t> </a:t>
            </a:r>
            <a:r>
              <a:rPr lang="de-DE" altLang="ru-RU" sz="1800" dirty="0" err="1"/>
              <a:t>of</a:t>
            </a:r>
            <a:r>
              <a:rPr lang="de-DE" altLang="ru-RU" sz="1800" dirty="0"/>
              <a:t> CCC </a:t>
            </a:r>
            <a:r>
              <a:rPr lang="de-DE" altLang="ru-RU" sz="1800" dirty="0" smtClean="0"/>
              <a:t>design @ GSI</a:t>
            </a:r>
            <a:endParaRPr lang="de-DE" altLang="ru-RU" sz="18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40" y="3460535"/>
            <a:ext cx="3367647" cy="25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hteck 7"/>
          <p:cNvSpPr>
            <a:spLocks noChangeArrowheads="1"/>
          </p:cNvSpPr>
          <p:nvPr/>
        </p:nvSpPr>
        <p:spPr bwMode="auto">
          <a:xfrm>
            <a:off x="5951532" y="3501008"/>
            <a:ext cx="31722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/>
              <a:t>Two dimensional schematic of the intended Cryostat and the vacuum chamber</a:t>
            </a:r>
            <a:r>
              <a:rPr lang="de-DE" altLang="ru-RU" sz="1800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729913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err="1" smtClean="0">
                <a:solidFill>
                  <a:srgbClr val="800000"/>
                </a:solidFill>
                <a:latin typeface="Verdana" pitchFamily="34" charset="0"/>
              </a:rPr>
              <a:t>Schottky</a:t>
            </a: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 system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pic>
        <p:nvPicPr>
          <p:cNvPr id="20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37978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714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2571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4711700"/>
            <a:ext cx="28321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19338"/>
            <a:ext cx="3916363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1028700"/>
            <a:ext cx="1960562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hteck 13"/>
          <p:cNvSpPr>
            <a:spLocks noChangeArrowheads="1"/>
          </p:cNvSpPr>
          <p:nvPr/>
        </p:nvSpPr>
        <p:spPr bwMode="auto">
          <a:xfrm>
            <a:off x="228600" y="811213"/>
            <a:ext cx="3487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0000"/>
                </a:solidFill>
              </a:rPr>
              <a:t>Schematic circuit diagram of the signal chain</a:t>
            </a:r>
          </a:p>
        </p:txBody>
      </p:sp>
      <p:sp>
        <p:nvSpPr>
          <p:cNvPr id="27" name="Rechteck 14"/>
          <p:cNvSpPr>
            <a:spLocks noChangeArrowheads="1"/>
          </p:cNvSpPr>
          <p:nvPr/>
        </p:nvSpPr>
        <p:spPr bwMode="auto">
          <a:xfrm>
            <a:off x="6310313" y="1925638"/>
            <a:ext cx="1346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0000"/>
                </a:solidFill>
              </a:rPr>
              <a:t>Pickup design</a:t>
            </a:r>
            <a:endParaRPr lang="en-US" altLang="ru-RU" sz="1600">
              <a:solidFill>
                <a:srgbClr val="000000"/>
              </a:solidFill>
            </a:endParaRPr>
          </a:p>
        </p:txBody>
      </p:sp>
      <p:sp>
        <p:nvSpPr>
          <p:cNvPr id="28" name="Rechteck 16"/>
          <p:cNvSpPr>
            <a:spLocks noChangeArrowheads="1"/>
          </p:cNvSpPr>
          <p:nvPr/>
        </p:nvSpPr>
        <p:spPr bwMode="auto">
          <a:xfrm>
            <a:off x="373063" y="4148138"/>
            <a:ext cx="2570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0000"/>
                </a:solidFill>
              </a:rPr>
              <a:t>Transfer impedance calculations</a:t>
            </a:r>
            <a:endParaRPr lang="en-US" altLang="ru-RU" sz="1400">
              <a:solidFill>
                <a:srgbClr val="000000"/>
              </a:solidFill>
            </a:endParaRPr>
          </a:p>
        </p:txBody>
      </p:sp>
      <p:sp>
        <p:nvSpPr>
          <p:cNvPr id="29" name="Abgerundetes Rechteck 15"/>
          <p:cNvSpPr/>
          <p:nvPr/>
        </p:nvSpPr>
        <p:spPr>
          <a:xfrm>
            <a:off x="4038600" y="2319338"/>
            <a:ext cx="4419600" cy="18065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hteck 18"/>
          <p:cNvSpPr>
            <a:spLocks noChangeArrowheads="1"/>
          </p:cNvSpPr>
          <p:nvPr/>
        </p:nvSpPr>
        <p:spPr bwMode="auto">
          <a:xfrm>
            <a:off x="3354388" y="4298950"/>
            <a:ext cx="2341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0000"/>
                </a:solidFill>
              </a:rPr>
              <a:t>Threshold intensities for ions</a:t>
            </a:r>
            <a:endParaRPr lang="en-US" altLang="ru-RU" sz="1400">
              <a:solidFill>
                <a:srgbClr val="000000"/>
              </a:solidFill>
            </a:endParaRPr>
          </a:p>
        </p:txBody>
      </p:sp>
      <p:sp>
        <p:nvSpPr>
          <p:cNvPr id="31" name="Rechteck 19"/>
          <p:cNvSpPr>
            <a:spLocks noChangeArrowheads="1"/>
          </p:cNvSpPr>
          <p:nvPr/>
        </p:nvSpPr>
        <p:spPr bwMode="auto">
          <a:xfrm>
            <a:off x="6248400" y="4214813"/>
            <a:ext cx="23574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0000"/>
                </a:solidFill>
              </a:rPr>
              <a:t>Required measurement time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0000"/>
                </a:solidFill>
              </a:rPr>
              <a:t>for one spectrum</a:t>
            </a:r>
            <a:endParaRPr lang="en-US" altLang="ru-RU" sz="1400">
              <a:solidFill>
                <a:srgbClr val="000000"/>
              </a:solidFill>
            </a:endParaRPr>
          </a:p>
        </p:txBody>
      </p:sp>
      <p:sp>
        <p:nvSpPr>
          <p:cNvPr id="32" name="Rechteck 17"/>
          <p:cNvSpPr/>
          <p:nvPr/>
        </p:nvSpPr>
        <p:spPr>
          <a:xfrm>
            <a:off x="1447800" y="4452938"/>
            <a:ext cx="457200" cy="1566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hteck 21"/>
          <p:cNvSpPr/>
          <p:nvPr/>
        </p:nvSpPr>
        <p:spPr>
          <a:xfrm>
            <a:off x="4257675" y="4568825"/>
            <a:ext cx="533400" cy="1566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Прямоугольник 6"/>
          <p:cNvSpPr>
            <a:spLocks noChangeArrowheads="1"/>
          </p:cNvSpPr>
          <p:nvPr/>
        </p:nvSpPr>
        <p:spPr bwMode="auto">
          <a:xfrm>
            <a:off x="5652121" y="6488668"/>
            <a:ext cx="3491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c</a:t>
            </a:r>
            <a:r>
              <a:rPr lang="en-US" altLang="ru-RU" sz="1800" dirty="0" smtClean="0"/>
              <a:t>ourtesy: O. </a:t>
            </a:r>
            <a:r>
              <a:rPr lang="en-US" altLang="ru-RU" sz="1800" dirty="0" err="1" smtClean="0"/>
              <a:t>Chorniy</a:t>
            </a:r>
            <a:r>
              <a:rPr lang="en-US" altLang="ru-RU" sz="1800" dirty="0" smtClean="0"/>
              <a:t>, LOBI/GSI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7797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idx="13"/>
          </p:nvPr>
        </p:nvSpPr>
        <p:spPr>
          <a:xfrm>
            <a:off x="4511" y="395883"/>
            <a:ext cx="9183999" cy="1687770"/>
          </a:xfrm>
          <a:prstGeom prst="rect">
            <a:avLst/>
          </a:prstGeom>
        </p:spPr>
        <p:txBody>
          <a:bodyPr/>
          <a:lstStyle/>
          <a:p>
            <a:r>
              <a:t>Schottky detector types</a:t>
            </a:r>
          </a:p>
          <a:p>
            <a:pPr lvl="1"/>
            <a:r>
              <a:t>10x longitudinal “Arc Section Resonators”</a:t>
            </a:r>
          </a:p>
          <a:p>
            <a:pPr lvl="1"/>
            <a:r>
              <a:t>2 x longitudinal “Straight section variable Q”</a:t>
            </a:r>
          </a:p>
          <a:p>
            <a:pPr lvl="1"/>
            <a:r>
              <a:t>2x horizontal </a:t>
            </a:r>
          </a:p>
          <a:p>
            <a:pPr lvl="1"/>
            <a:r>
              <a:t>2x vertical</a:t>
            </a:r>
          </a:p>
          <a:p>
            <a:pPr lvl="1"/>
            <a:r>
              <a:t>1x longitudinal “tubular non-resonant”</a:t>
            </a:r>
          </a:p>
        </p:txBody>
      </p:sp>
      <p:sp>
        <p:nvSpPr>
          <p:cNvPr id="259" name="Shape 259"/>
          <p:cNvSpPr/>
          <p:nvPr/>
        </p:nvSpPr>
        <p:spPr>
          <a:xfrm>
            <a:off x="4875610" y="6572250"/>
            <a:ext cx="31434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rPr sz="1266"/>
              <a:t>Shahab Sanjari, 2015-05-21, Новосибирск.</a:t>
            </a:r>
          </a:p>
        </p:txBody>
      </p:sp>
      <p:sp>
        <p:nvSpPr>
          <p:cNvPr id="260" name="Shape 260"/>
          <p:cNvSpPr/>
          <p:nvPr/>
        </p:nvSpPr>
        <p:spPr>
          <a:xfrm>
            <a:off x="4511" y="2633833"/>
            <a:ext cx="9183999" cy="56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20000" indent="-360000">
              <a:lnSpc>
                <a:spcPct val="100000"/>
              </a:lnSpc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‣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1079999" indent="-360000">
              <a:lnSpc>
                <a:spcPct val="100000"/>
              </a:lnSpc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lvl2pPr>
          </a:lstStyle>
          <a:p>
            <a:r>
              <a:rPr sz="1828" dirty="0"/>
              <a:t>Additionally</a:t>
            </a:r>
          </a:p>
          <a:p>
            <a:pPr lvl="1"/>
            <a:r>
              <a:rPr sz="1828" dirty="0"/>
              <a:t>2x calibration scraper </a:t>
            </a:r>
          </a:p>
        </p:txBody>
      </p:sp>
      <p:pic>
        <p:nvPicPr>
          <p:cNvPr id="261" name="Screen Shot 2015-05-07 at 15.28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2288" y="2610066"/>
            <a:ext cx="5306955" cy="4286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Screen Shot 2015-05-08 at 14.36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6604" y="167611"/>
            <a:ext cx="3125984" cy="2675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Screen Shot 2015-05-08 at 14.37.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329" y="4053354"/>
            <a:ext cx="3282041" cy="253350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6954389" y="6585644"/>
            <a:ext cx="2537985" cy="183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4500"/>
              </a:spcBef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195"/>
              <a:t>Drawing: I. Schurig</a:t>
            </a:r>
          </a:p>
        </p:txBody>
      </p:sp>
      <p:pic>
        <p:nvPicPr>
          <p:cNvPr id="265" name="Рисунок 26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79" y="727201"/>
            <a:ext cx="5574402" cy="1067441"/>
          </a:xfrm>
          <a:prstGeom prst="rect">
            <a:avLst/>
          </a:prstGeom>
        </p:spPr>
      </p:pic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0" y="6516052"/>
            <a:ext cx="3491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c</a:t>
            </a:r>
            <a:r>
              <a:rPr lang="en-US" altLang="ru-RU" sz="1800" dirty="0" smtClean="0"/>
              <a:t>ourtesy: S. </a:t>
            </a:r>
            <a:r>
              <a:rPr lang="en-US" altLang="ru-RU" sz="1800" dirty="0" err="1" smtClean="0"/>
              <a:t>Sanjari</a:t>
            </a:r>
            <a:r>
              <a:rPr lang="en-US" altLang="ru-RU" sz="1800" dirty="0" smtClean="0"/>
              <a:t>, ILIMA/GSI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25845166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creen Shot 2015-05-07 at 14.53.25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76505" y="315797"/>
            <a:ext cx="9144001" cy="64392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" name="Group 283"/>
          <p:cNvGrpSpPr/>
          <p:nvPr/>
        </p:nvGrpSpPr>
        <p:grpSpPr>
          <a:xfrm>
            <a:off x="996923" y="98201"/>
            <a:ext cx="6823395" cy="5429446"/>
            <a:chOff x="0" y="-51425"/>
            <a:chExt cx="9704381" cy="7721877"/>
          </a:xfrm>
        </p:grpSpPr>
        <p:sp>
          <p:nvSpPr>
            <p:cNvPr id="269" name="Shape 269"/>
            <p:cNvSpPr/>
            <p:nvPr/>
          </p:nvSpPr>
          <p:spPr>
            <a:xfrm>
              <a:off x="5710237" y="1612164"/>
              <a:ext cx="572273" cy="556826"/>
            </a:xfrm>
            <a:prstGeom prst="ellips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0" name="Shape 270"/>
            <p:cNvSpPr/>
            <p:nvPr/>
          </p:nvSpPr>
          <p:spPr>
            <a:xfrm>
              <a:off x="7949152" y="2331793"/>
              <a:ext cx="572272" cy="556826"/>
            </a:xfrm>
            <a:prstGeom prst="ellips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1" name="Shape 271"/>
            <p:cNvSpPr/>
            <p:nvPr/>
          </p:nvSpPr>
          <p:spPr>
            <a:xfrm>
              <a:off x="8862731" y="3353125"/>
              <a:ext cx="572273" cy="556825"/>
            </a:xfrm>
            <a:prstGeom prst="ellips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2" name="Shape 272"/>
            <p:cNvSpPr/>
            <p:nvPr/>
          </p:nvSpPr>
          <p:spPr>
            <a:xfrm>
              <a:off x="9132109" y="4732334"/>
              <a:ext cx="572272" cy="556826"/>
            </a:xfrm>
            <a:prstGeom prst="ellips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3" name="Shape 273"/>
            <p:cNvSpPr/>
            <p:nvPr/>
          </p:nvSpPr>
          <p:spPr>
            <a:xfrm>
              <a:off x="8658005" y="6025343"/>
              <a:ext cx="572273" cy="556826"/>
            </a:xfrm>
            <a:prstGeom prst="ellipse">
              <a:avLst/>
            </a:prstGeom>
            <a:noFill/>
            <a:ln w="508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4" name="Shape 274"/>
            <p:cNvSpPr/>
            <p:nvPr/>
          </p:nvSpPr>
          <p:spPr>
            <a:xfrm>
              <a:off x="7408096" y="7113627"/>
              <a:ext cx="572273" cy="556825"/>
            </a:xfrm>
            <a:prstGeom prst="ellips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5" name="Shape 275"/>
            <p:cNvSpPr/>
            <p:nvPr/>
          </p:nvSpPr>
          <p:spPr>
            <a:xfrm>
              <a:off x="2300710" y="6833474"/>
              <a:ext cx="572273" cy="556826"/>
            </a:xfrm>
            <a:prstGeom prst="ellipse">
              <a:avLst/>
            </a:pr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6" name="Shape 276"/>
            <p:cNvSpPr/>
            <p:nvPr/>
          </p:nvSpPr>
          <p:spPr>
            <a:xfrm>
              <a:off x="6831789" y="1726816"/>
              <a:ext cx="572273" cy="556826"/>
            </a:xfrm>
            <a:prstGeom prst="ellipse">
              <a:avLst/>
            </a:pr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7" name="Shape 277"/>
            <p:cNvSpPr/>
            <p:nvPr/>
          </p:nvSpPr>
          <p:spPr>
            <a:xfrm>
              <a:off x="1110151" y="6289495"/>
              <a:ext cx="572273" cy="556825"/>
            </a:xfrm>
            <a:prstGeom prst="ellips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8" name="Shape 278"/>
            <p:cNvSpPr/>
            <p:nvPr/>
          </p:nvSpPr>
          <p:spPr>
            <a:xfrm>
              <a:off x="280591" y="5276907"/>
              <a:ext cx="572273" cy="556825"/>
            </a:xfrm>
            <a:prstGeom prst="ellips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79" name="Shape 279"/>
            <p:cNvSpPr/>
            <p:nvPr/>
          </p:nvSpPr>
          <p:spPr>
            <a:xfrm>
              <a:off x="0" y="3910549"/>
              <a:ext cx="572272" cy="556825"/>
            </a:xfrm>
            <a:prstGeom prst="ellips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80" name="Shape 280"/>
            <p:cNvSpPr/>
            <p:nvPr/>
          </p:nvSpPr>
          <p:spPr>
            <a:xfrm>
              <a:off x="463585" y="2544191"/>
              <a:ext cx="572273" cy="556826"/>
            </a:xfrm>
            <a:prstGeom prst="ellipse">
              <a:avLst/>
            </a:prstGeom>
            <a:noFill/>
            <a:ln w="508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81" name="Shape 281"/>
            <p:cNvSpPr/>
            <p:nvPr/>
          </p:nvSpPr>
          <p:spPr>
            <a:xfrm>
              <a:off x="1781145" y="1482823"/>
              <a:ext cx="572272" cy="556826"/>
            </a:xfrm>
            <a:prstGeom prst="ellips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82" name="Shape 282"/>
            <p:cNvSpPr/>
            <p:nvPr/>
          </p:nvSpPr>
          <p:spPr>
            <a:xfrm>
              <a:off x="1936042" y="-51425"/>
              <a:ext cx="4479858" cy="4965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>
                  <a:solidFill>
                    <a:schemeClr val="accent5"/>
                  </a:solidFill>
                </a:defRPr>
              </a:lvl1pPr>
            </a:lstStyle>
            <a:p>
              <a:r>
                <a:rPr dirty="0"/>
                <a:t>Reduced from 15 to 13 places</a:t>
              </a:r>
            </a:p>
          </p:txBody>
        </p:sp>
      </p:grpSp>
      <p:sp>
        <p:nvSpPr>
          <p:cNvPr id="284" name="Shape 284"/>
          <p:cNvSpPr/>
          <p:nvPr/>
        </p:nvSpPr>
        <p:spPr>
          <a:xfrm>
            <a:off x="129887" y="98202"/>
            <a:ext cx="225222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Latest arrangements:</a:t>
            </a:r>
          </a:p>
        </p:txBody>
      </p:sp>
      <p:sp>
        <p:nvSpPr>
          <p:cNvPr id="285" name="Shape 285"/>
          <p:cNvSpPr/>
          <p:nvPr/>
        </p:nvSpPr>
        <p:spPr>
          <a:xfrm>
            <a:off x="126411" y="6582210"/>
            <a:ext cx="2537985" cy="183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4500"/>
              </a:spcBef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195"/>
              <a:t>Drawing: I. Schurig</a:t>
            </a:r>
          </a:p>
        </p:txBody>
      </p:sp>
      <p:grpSp>
        <p:nvGrpSpPr>
          <p:cNvPr id="288" name="Group 288"/>
          <p:cNvGrpSpPr/>
          <p:nvPr/>
        </p:nvGrpSpPr>
        <p:grpSpPr>
          <a:xfrm>
            <a:off x="3730768" y="1795879"/>
            <a:ext cx="1421849" cy="2362827"/>
            <a:chOff x="0" y="0"/>
            <a:chExt cx="2022183" cy="3360464"/>
          </a:xfrm>
        </p:grpSpPr>
        <p:sp>
          <p:nvSpPr>
            <p:cNvPr id="286" name="Shape 286"/>
            <p:cNvSpPr/>
            <p:nvPr/>
          </p:nvSpPr>
          <p:spPr>
            <a:xfrm flipV="1">
              <a:off x="1101139" y="0"/>
              <a:ext cx="921044" cy="1817554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87" name="Shape 287"/>
            <p:cNvSpPr/>
            <p:nvPr/>
          </p:nvSpPr>
          <p:spPr>
            <a:xfrm>
              <a:off x="0" y="1288102"/>
              <a:ext cx="1721840" cy="2072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chemeClr val="accent1"/>
                  </a:solidFill>
                </a:defRPr>
              </a:pPr>
              <a:r>
                <a:t>Longitudinal</a:t>
              </a:r>
            </a:p>
            <a:p>
              <a:pPr algn="ctr">
                <a:lnSpc>
                  <a:spcPct val="100000"/>
                </a:lnSpc>
                <a:defRPr>
                  <a:solidFill>
                    <a:schemeClr val="accent1"/>
                  </a:solidFill>
                </a:defRPr>
              </a:pPr>
              <a:r>
                <a:t>tubular</a:t>
              </a:r>
            </a:p>
            <a:p>
              <a:pPr algn="ctr">
                <a:lnSpc>
                  <a:spcPct val="100000"/>
                </a:lnSpc>
                <a:defRPr>
                  <a:solidFill>
                    <a:schemeClr val="accent1"/>
                  </a:solidFill>
                </a:defRPr>
              </a:pPr>
              <a:r>
                <a:t>non-resonant</a:t>
              </a:r>
            </a:p>
          </p:txBody>
        </p:sp>
      </p:grpSp>
      <p:grpSp>
        <p:nvGrpSpPr>
          <p:cNvPr id="292" name="Group 292"/>
          <p:cNvGrpSpPr/>
          <p:nvPr/>
        </p:nvGrpSpPr>
        <p:grpSpPr>
          <a:xfrm>
            <a:off x="2965191" y="1807410"/>
            <a:ext cx="2966144" cy="3095041"/>
            <a:chOff x="-1" y="-1"/>
            <a:chExt cx="4218514" cy="4401835"/>
          </a:xfrm>
        </p:grpSpPr>
        <p:sp>
          <p:nvSpPr>
            <p:cNvPr id="289" name="Shape 289"/>
            <p:cNvSpPr/>
            <p:nvPr/>
          </p:nvSpPr>
          <p:spPr>
            <a:xfrm flipH="1">
              <a:off x="-1" y="2698222"/>
              <a:ext cx="1413206" cy="1703612"/>
            </a:xfrm>
            <a:prstGeom prst="line">
              <a:avLst/>
            </a:prstGeom>
            <a:noFill/>
            <a:ln w="38100" cap="flat">
              <a:solidFill>
                <a:schemeClr val="accent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90" name="Shape 290"/>
            <p:cNvSpPr/>
            <p:nvPr/>
          </p:nvSpPr>
          <p:spPr>
            <a:xfrm flipV="1">
              <a:off x="2370973" y="-1"/>
              <a:ext cx="1847540" cy="1847540"/>
            </a:xfrm>
            <a:prstGeom prst="line">
              <a:avLst/>
            </a:prstGeom>
            <a:noFill/>
            <a:ln w="38100" cap="flat">
              <a:solidFill>
                <a:schemeClr val="accent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91" name="Shape 291"/>
            <p:cNvSpPr/>
            <p:nvPr/>
          </p:nvSpPr>
          <p:spPr>
            <a:xfrm>
              <a:off x="1086590" y="1271699"/>
              <a:ext cx="1721841" cy="2072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chemeClr val="accent2"/>
                  </a:solidFill>
                </a:defRPr>
              </a:pPr>
              <a:r>
                <a:t>Longitudinal</a:t>
              </a:r>
            </a:p>
            <a:p>
              <a:pPr algn="ctr">
                <a:lnSpc>
                  <a:spcPct val="100000"/>
                </a:lnSpc>
                <a:defRPr>
                  <a:solidFill>
                    <a:schemeClr val="accent2"/>
                  </a:solidFill>
                </a:defRPr>
              </a:pPr>
              <a:r>
                <a:t>Straight section</a:t>
              </a:r>
            </a:p>
            <a:p>
              <a:pPr algn="ctr">
                <a:lnSpc>
                  <a:spcPct val="100000"/>
                </a:lnSpc>
                <a:defRPr>
                  <a:solidFill>
                    <a:schemeClr val="accent2"/>
                  </a:solidFill>
                </a:defRPr>
              </a:pPr>
              <a:r>
                <a:t>Variable Q</a:t>
              </a:r>
            </a:p>
          </p:txBody>
        </p:sp>
      </p:grpSp>
      <p:grpSp>
        <p:nvGrpSpPr>
          <p:cNvPr id="304" name="Group 304"/>
          <p:cNvGrpSpPr/>
          <p:nvPr/>
        </p:nvGrpSpPr>
        <p:grpSpPr>
          <a:xfrm>
            <a:off x="1532991" y="1566129"/>
            <a:ext cx="5760519" cy="3455246"/>
            <a:chOff x="-1" y="0"/>
            <a:chExt cx="8192738" cy="4914126"/>
          </a:xfrm>
        </p:grpSpPr>
        <p:sp>
          <p:nvSpPr>
            <p:cNvPr id="293" name="Shape 293"/>
            <p:cNvSpPr/>
            <p:nvPr/>
          </p:nvSpPr>
          <p:spPr>
            <a:xfrm flipH="1" flipV="1">
              <a:off x="348785" y="1005485"/>
              <a:ext cx="2942700" cy="1434001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94" name="Shape 294"/>
            <p:cNvSpPr/>
            <p:nvPr/>
          </p:nvSpPr>
          <p:spPr>
            <a:xfrm>
              <a:off x="4676966" y="2964171"/>
              <a:ext cx="2943011" cy="104464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95" name="Shape 295"/>
            <p:cNvSpPr/>
            <p:nvPr/>
          </p:nvSpPr>
          <p:spPr>
            <a:xfrm flipH="1" flipV="1">
              <a:off x="-1" y="2186958"/>
              <a:ext cx="3207099" cy="471528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96" name="Shape 296"/>
            <p:cNvSpPr/>
            <p:nvPr/>
          </p:nvSpPr>
          <p:spPr>
            <a:xfrm flipH="1">
              <a:off x="144632" y="2787380"/>
              <a:ext cx="3051481" cy="531593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97" name="Shape 297"/>
            <p:cNvSpPr/>
            <p:nvPr/>
          </p:nvSpPr>
          <p:spPr>
            <a:xfrm flipH="1">
              <a:off x="926408" y="2914380"/>
              <a:ext cx="2396706" cy="135044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98" name="Shape 298"/>
            <p:cNvSpPr/>
            <p:nvPr/>
          </p:nvSpPr>
          <p:spPr>
            <a:xfrm flipH="1" flipV="1">
              <a:off x="1557930" y="0"/>
              <a:ext cx="1771808" cy="229339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299" name="Shape 299"/>
            <p:cNvSpPr/>
            <p:nvPr/>
          </p:nvSpPr>
          <p:spPr>
            <a:xfrm>
              <a:off x="4568976" y="3066419"/>
              <a:ext cx="1963242" cy="1847707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300" name="Shape 300"/>
            <p:cNvSpPr/>
            <p:nvPr/>
          </p:nvSpPr>
          <p:spPr>
            <a:xfrm>
              <a:off x="4671548" y="2756649"/>
              <a:ext cx="3521189" cy="173713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301" name="Shape 301"/>
            <p:cNvSpPr/>
            <p:nvPr/>
          </p:nvSpPr>
          <p:spPr>
            <a:xfrm flipV="1">
              <a:off x="4721229" y="1783725"/>
              <a:ext cx="3272979" cy="762173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302" name="Shape 302"/>
            <p:cNvSpPr/>
            <p:nvPr/>
          </p:nvSpPr>
          <p:spPr>
            <a:xfrm flipV="1">
              <a:off x="4613169" y="841986"/>
              <a:ext cx="2625419" cy="1509838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303" name="Shape 303"/>
            <p:cNvSpPr/>
            <p:nvPr/>
          </p:nvSpPr>
          <p:spPr>
            <a:xfrm>
              <a:off x="3135734" y="2008809"/>
              <a:ext cx="2012177" cy="1284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chemeClr val="accent5"/>
                  </a:solidFill>
                </a:defRPr>
              </a:pPr>
              <a:r>
                <a:rPr dirty="0"/>
                <a:t>Longitudinal</a:t>
              </a:r>
            </a:p>
            <a:p>
              <a:pPr algn="ctr">
                <a:lnSpc>
                  <a:spcPct val="100000"/>
                </a:lnSpc>
                <a:defRPr>
                  <a:solidFill>
                    <a:schemeClr val="accent5"/>
                  </a:solidFill>
                </a:defRPr>
              </a:pPr>
              <a:r>
                <a:rPr dirty="0"/>
                <a:t>Arc section</a:t>
              </a:r>
            </a:p>
            <a:p>
              <a:pPr algn="ctr">
                <a:lnSpc>
                  <a:spcPct val="100000"/>
                </a:lnSpc>
                <a:defRPr>
                  <a:solidFill>
                    <a:schemeClr val="accent5"/>
                  </a:solidFill>
                </a:defRPr>
              </a:pPr>
              <a:r>
                <a:rPr dirty="0"/>
                <a:t>high Q</a:t>
              </a:r>
            </a:p>
          </p:txBody>
        </p:sp>
      </p:grpSp>
      <p:grpSp>
        <p:nvGrpSpPr>
          <p:cNvPr id="308" name="Group 308"/>
          <p:cNvGrpSpPr/>
          <p:nvPr/>
        </p:nvGrpSpPr>
        <p:grpSpPr>
          <a:xfrm>
            <a:off x="1773171" y="2237892"/>
            <a:ext cx="5112559" cy="2111719"/>
            <a:chOff x="0" y="0"/>
            <a:chExt cx="7271192" cy="3003331"/>
          </a:xfrm>
        </p:grpSpPr>
        <p:sp>
          <p:nvSpPr>
            <p:cNvPr id="305" name="Shape 305"/>
            <p:cNvSpPr/>
            <p:nvPr/>
          </p:nvSpPr>
          <p:spPr>
            <a:xfrm flipH="1" flipV="1">
              <a:off x="0" y="0"/>
              <a:ext cx="2942700" cy="1434000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306" name="Shape 306"/>
            <p:cNvSpPr/>
            <p:nvPr/>
          </p:nvSpPr>
          <p:spPr>
            <a:xfrm>
              <a:off x="4328181" y="1958685"/>
              <a:ext cx="2943011" cy="1044646"/>
            </a:xfrm>
            <a:prstGeom prst="line">
              <a:avLst/>
            </a:prstGeom>
            <a:noFill/>
            <a:ln w="38100" cap="flat">
              <a:solidFill>
                <a:schemeClr val="accent4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lnSpc>
                  <a:spcPct val="100000"/>
                </a:lnSpc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sp>
          <p:nvSpPr>
            <p:cNvPr id="307" name="Shape 307"/>
            <p:cNvSpPr/>
            <p:nvPr/>
          </p:nvSpPr>
          <p:spPr>
            <a:xfrm>
              <a:off x="2786950" y="609370"/>
              <a:ext cx="2152416" cy="2072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>
                <a:lnSpc>
                  <a:spcPct val="100000"/>
                </a:lnSpc>
                <a:defRPr>
                  <a:solidFill>
                    <a:schemeClr val="accent4"/>
                  </a:solidFill>
                </a:defRPr>
              </a:pPr>
              <a:r>
                <a:rPr dirty="0"/>
                <a:t>Horizontal,</a:t>
              </a:r>
            </a:p>
            <a:p>
              <a:pPr algn="ctr">
                <a:lnSpc>
                  <a:spcPct val="100000"/>
                </a:lnSpc>
                <a:defRPr>
                  <a:solidFill>
                    <a:schemeClr val="accent4"/>
                  </a:solidFill>
                </a:defRPr>
              </a:pPr>
              <a:r>
                <a:rPr dirty="0"/>
                <a:t>Vertical,</a:t>
              </a:r>
            </a:p>
            <a:p>
              <a:pPr algn="ctr">
                <a:lnSpc>
                  <a:spcPct val="100000"/>
                </a:lnSpc>
                <a:defRPr>
                  <a:solidFill>
                    <a:schemeClr val="accent4"/>
                  </a:solidFill>
                </a:defRPr>
              </a:pPr>
              <a:r>
                <a:rPr dirty="0"/>
                <a:t>Scrapers</a:t>
              </a:r>
            </a:p>
            <a:p>
              <a:pPr algn="ctr">
                <a:lnSpc>
                  <a:spcPct val="100000"/>
                </a:lnSpc>
                <a:defRPr>
                  <a:solidFill>
                    <a:schemeClr val="accent4"/>
                  </a:solidFill>
                </a:defRPr>
              </a:pPr>
              <a:r>
                <a:rPr dirty="0"/>
                <a:t>(and Pocket detectors)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986050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 advAuto="0"/>
      <p:bldP spid="288" grpId="0" animBg="1" advAuto="0"/>
      <p:bldP spid="292" grpId="0" animBg="1" advAuto="0"/>
      <p:bldP spid="292" grpId="1" animBg="1" advAuto="0"/>
      <p:bldP spid="304" grpId="0" animBg="1" advAuto="0"/>
      <p:bldP spid="304" grpId="1" animBg="1" advAuto="0"/>
      <p:bldP spid="308" grpId="0" animBg="1" advAuto="0"/>
      <p:bldP spid="308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body" idx="13"/>
          </p:nvPr>
        </p:nvSpPr>
        <p:spPr>
          <a:xfrm>
            <a:off x="274396" y="260648"/>
            <a:ext cx="4129336" cy="261675"/>
          </a:xfrm>
          <a:prstGeom prst="rect">
            <a:avLst/>
          </a:prstGeom>
        </p:spPr>
        <p:txBody>
          <a:bodyPr/>
          <a:lstStyle/>
          <a:p>
            <a:r>
              <a:t>Arc section resonators</a:t>
            </a:r>
          </a:p>
        </p:txBody>
      </p:sp>
      <p:sp>
        <p:nvSpPr>
          <p:cNvPr id="311" name="Shape 311"/>
          <p:cNvSpPr>
            <a:spLocks noGrp="1"/>
          </p:cNvSpPr>
          <p:nvPr>
            <p:ph type="body" idx="14"/>
          </p:nvPr>
        </p:nvSpPr>
        <p:spPr>
          <a:xfrm>
            <a:off x="-20000" y="5297776"/>
            <a:ext cx="9183999" cy="843885"/>
          </a:xfrm>
          <a:prstGeom prst="rect">
            <a:avLst/>
          </a:prstGeom>
        </p:spPr>
        <p:txBody>
          <a:bodyPr/>
          <a:lstStyle/>
          <a:p>
            <a:r>
              <a:t>Space models (dummy) provided</a:t>
            </a:r>
          </a:p>
          <a:p>
            <a:pPr lvl="1"/>
            <a:r>
              <a:t>Fixed sizes</a:t>
            </a:r>
          </a:p>
          <a:p>
            <a:pPr lvl="1"/>
            <a:r>
              <a:t>Detailed design ~ 2017 - 2018</a:t>
            </a:r>
          </a:p>
        </p:txBody>
      </p: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313" name="sz_3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9798" y="1945470"/>
            <a:ext cx="1812727" cy="4536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sz_si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7614" y="1603897"/>
            <a:ext cx="1634134" cy="4893469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-30371" y="2458908"/>
            <a:ext cx="9183999" cy="28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20000" indent="-360000">
              <a:lnSpc>
                <a:spcPct val="100000"/>
              </a:lnSpc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‣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1828"/>
              <a:t>Initial simulations</a:t>
            </a:r>
          </a:p>
        </p:txBody>
      </p:sp>
      <p:sp>
        <p:nvSpPr>
          <p:cNvPr id="316" name="Shape 316"/>
          <p:cNvSpPr/>
          <p:nvPr/>
        </p:nvSpPr>
        <p:spPr>
          <a:xfrm>
            <a:off x="-20000" y="857389"/>
            <a:ext cx="9183999" cy="112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06232" indent="-253116"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‣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828"/>
              <a:t>Pilot design for arc sections</a:t>
            </a:r>
          </a:p>
          <a:p>
            <a:pPr marL="759347" lvl="1" indent="-253116"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828"/>
              <a:t>No ceramic gap</a:t>
            </a:r>
          </a:p>
          <a:p>
            <a:pPr marL="759347" lvl="1" indent="-253116"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828"/>
              <a:t>Stainless steel no coating</a:t>
            </a:r>
          </a:p>
          <a:p>
            <a:pPr marL="759347" lvl="1" indent="-253116"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828"/>
              <a:t>radius 35 cm, depth 10 cm</a:t>
            </a:r>
          </a:p>
        </p:txBody>
      </p:sp>
      <p:graphicFrame>
        <p:nvGraphicFramePr>
          <p:cNvPr id="317" name="Table 317"/>
          <p:cNvGraphicFramePr/>
          <p:nvPr/>
        </p:nvGraphicFramePr>
        <p:xfrm>
          <a:off x="498683" y="3182730"/>
          <a:ext cx="5101420" cy="1785850"/>
        </p:xfrm>
        <a:graphic>
          <a:graphicData uri="http://schemas.openxmlformats.org/drawingml/2006/table">
            <a:tbl>
              <a:tblPr firstRow="1" firstCol="1"/>
              <a:tblGrid>
                <a:gridCol w="1275355"/>
                <a:gridCol w="1275355"/>
                <a:gridCol w="1275355"/>
                <a:gridCol w="1275355"/>
              </a:tblGrid>
              <a:tr h="62865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Mode
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Freq. [MHz]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600">
                          <a:sym typeface="Helvetica"/>
                        </a:defRPr>
                      </a:pPr>
                      <a:r>
                        <a:rPr sz="1800"/>
                        <a:t>Q</a:t>
                      </a:r>
                      <a:r>
                        <a:rPr sz="1800" baseline="-5999"/>
                        <a:t>u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R/Q
[ohm]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</a:tr>
              <a:tr h="5786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344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33787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82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</a:tr>
              <a:tr h="5786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477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41034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~ 0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318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4107" y="815528"/>
            <a:ext cx="1987959" cy="1987959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 flipV="1">
            <a:off x="4511913" y="5694583"/>
            <a:ext cx="1630631" cy="441328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320" name="Shape 320"/>
          <p:cNvSpPr/>
          <p:nvPr/>
        </p:nvSpPr>
        <p:spPr>
          <a:xfrm>
            <a:off x="4875610" y="6572250"/>
            <a:ext cx="31434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rPr sz="1266"/>
              <a:t>Shahab Sanjari, 2015-05-21, Новосибирск.</a:t>
            </a:r>
          </a:p>
        </p:txBody>
      </p:sp>
    </p:spTree>
    <p:extLst>
      <p:ext uri="{BB962C8B-B14F-4D97-AF65-F5344CB8AC3E}">
        <p14:creationId xmlns:p14="http://schemas.microsoft.com/office/powerpoint/2010/main" val="13780136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/>
          </p:cNvSpPr>
          <p:nvPr>
            <p:ph type="body" idx="13"/>
          </p:nvPr>
        </p:nvSpPr>
        <p:spPr>
          <a:xfrm>
            <a:off x="274395" y="287005"/>
            <a:ext cx="5620128" cy="261675"/>
          </a:xfrm>
          <a:prstGeom prst="rect">
            <a:avLst/>
          </a:prstGeom>
        </p:spPr>
        <p:txBody>
          <a:bodyPr/>
          <a:lstStyle/>
          <a:p>
            <a:r>
              <a:t>Horizontally senstive detectors</a:t>
            </a:r>
          </a:p>
        </p:txBody>
      </p:sp>
      <p:sp>
        <p:nvSpPr>
          <p:cNvPr id="323" name="Shape 323"/>
          <p:cNvSpPr>
            <a:spLocks noGrp="1"/>
          </p:cNvSpPr>
          <p:nvPr>
            <p:ph type="body" idx="14"/>
          </p:nvPr>
        </p:nvSpPr>
        <p:spPr>
          <a:xfrm>
            <a:off x="-20000" y="961430"/>
            <a:ext cx="9183999" cy="1406475"/>
          </a:xfrm>
          <a:prstGeom prst="rect">
            <a:avLst/>
          </a:prstGeom>
        </p:spPr>
        <p:txBody>
          <a:bodyPr/>
          <a:lstStyle/>
          <a:p>
            <a:r>
              <a:rPr dirty="0"/>
              <a:t>All previous designs based on Dipole mode</a:t>
            </a:r>
          </a:p>
          <a:p>
            <a:r>
              <a:rPr dirty="0"/>
              <a:t>Our approach:</a:t>
            </a:r>
          </a:p>
          <a:p>
            <a:pPr lvl="1"/>
            <a:r>
              <a:rPr dirty="0"/>
              <a:t>Based on elliptical geometry</a:t>
            </a:r>
          </a:p>
          <a:p>
            <a:pPr lvl="1"/>
            <a:r>
              <a:rPr dirty="0"/>
              <a:t>Place of high dispersion</a:t>
            </a:r>
          </a:p>
          <a:p>
            <a:pPr lvl="1"/>
            <a:r>
              <a:rPr dirty="0"/>
              <a:t>Use of arc section chamber</a:t>
            </a:r>
          </a:p>
        </p:txBody>
      </p:sp>
      <p:sp>
        <p:nvSpPr>
          <p:cNvPr id="324" name="Shape 3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32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5956" y="1050640"/>
            <a:ext cx="1236028" cy="2688799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274395" y="2906613"/>
            <a:ext cx="7716589" cy="84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06232" indent="-253116"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‣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828"/>
              <a:t>Advantages over Dipole resonators</a:t>
            </a:r>
          </a:p>
          <a:p>
            <a:pPr marL="759347" lvl="1" indent="-253116"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828"/>
              <a:t>Cope with large Beam pipe apertures</a:t>
            </a:r>
          </a:p>
          <a:p>
            <a:pPr marL="759347" lvl="1" indent="-253116">
              <a:buClr>
                <a:srgbClr val="0037B7">
                  <a:alpha val="50000"/>
                </a:srgbClr>
              </a:buClr>
              <a:buSzPct val="125000"/>
              <a:buFont typeface="Lucida Grande"/>
              <a:buChar char="-"/>
              <a:defRPr sz="2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828"/>
              <a:t>Information the strong monopole mode</a:t>
            </a:r>
          </a:p>
        </p:txBody>
      </p:sp>
      <p:graphicFrame>
        <p:nvGraphicFramePr>
          <p:cNvPr id="327" name="Table 327"/>
          <p:cNvGraphicFramePr/>
          <p:nvPr/>
        </p:nvGraphicFramePr>
        <p:xfrm>
          <a:off x="524387" y="4623534"/>
          <a:ext cx="4047612" cy="1762480"/>
        </p:xfrm>
        <a:graphic>
          <a:graphicData uri="http://schemas.openxmlformats.org/drawingml/2006/table">
            <a:tbl>
              <a:tblPr firstRow="1" firstCol="1"/>
              <a:tblGrid>
                <a:gridCol w="1011903"/>
                <a:gridCol w="1011903"/>
                <a:gridCol w="1011903"/>
                <a:gridCol w="1011903"/>
              </a:tblGrid>
              <a:tr h="62865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Mode
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Freq. [MHz]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600">
                          <a:sym typeface="Helvetica"/>
                        </a:defRPr>
                      </a:pPr>
                      <a:r>
                        <a:rPr sz="1800"/>
                        <a:t>Q</a:t>
                      </a:r>
                      <a:r>
                        <a:rPr sz="1800" baseline="-5999"/>
                        <a:t>u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R/Q
[ohm]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</a:tr>
              <a:tr h="56691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422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23381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pos. dep.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</a:tr>
              <a:tr h="56691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1800" b="1">
                          <a:sym typeface="Helvetica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509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25580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>
                          <a:sym typeface="Helvetica Light"/>
                        </a:rPr>
                        <a:t>~ 0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28" name="Shape 328"/>
          <p:cNvSpPr/>
          <p:nvPr/>
        </p:nvSpPr>
        <p:spPr>
          <a:xfrm>
            <a:off x="6024755" y="1038717"/>
            <a:ext cx="1320612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lnSpc>
                <a:spcPct val="100000"/>
              </a:lnSpc>
            </a:pPr>
            <a:r>
              <a:t>Diameters:</a:t>
            </a:r>
          </a:p>
          <a:p>
            <a:pPr>
              <a:lnSpc>
                <a:spcPct val="100000"/>
              </a:lnSpc>
            </a:pPr>
            <a:r>
              <a:t>40 x 120 cm</a:t>
            </a:r>
          </a:p>
          <a:p>
            <a:pPr>
              <a:lnSpc>
                <a:spcPct val="100000"/>
              </a:lnSpc>
            </a:pPr>
            <a:r>
              <a:t>pipe: 17 cm</a:t>
            </a:r>
          </a:p>
          <a:p>
            <a:pPr>
              <a:lnSpc>
                <a:spcPct val="100000"/>
              </a:lnSpc>
            </a:pPr>
            <a:r>
              <a:t>Depth: 10</a:t>
            </a:r>
          </a:p>
        </p:txBody>
      </p:sp>
      <p:sp>
        <p:nvSpPr>
          <p:cNvPr id="329" name="Shape 329"/>
          <p:cNvSpPr/>
          <p:nvPr/>
        </p:nvSpPr>
        <p:spPr>
          <a:xfrm>
            <a:off x="6499952" y="480715"/>
            <a:ext cx="2537985" cy="183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4500"/>
              </a:spcBef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195"/>
              <a:t>Source: Phys. Scr. Special Issue 2014</a:t>
            </a:r>
          </a:p>
        </p:txBody>
      </p:sp>
      <p:sp>
        <p:nvSpPr>
          <p:cNvPr id="330" name="Shape 330"/>
          <p:cNvSpPr/>
          <p:nvPr/>
        </p:nvSpPr>
        <p:spPr>
          <a:xfrm>
            <a:off x="4875610" y="6572250"/>
            <a:ext cx="31434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rPr sz="1266"/>
              <a:t>Shahab Sanjari, 2015-05-21, Новосибирск.</a:t>
            </a:r>
          </a:p>
        </p:txBody>
      </p:sp>
      <p:pic>
        <p:nvPicPr>
          <p:cNvPr id="331" name="sh_3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4371" y="3747190"/>
            <a:ext cx="2312124" cy="2556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06484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body" idx="13"/>
          </p:nvPr>
        </p:nvSpPr>
        <p:spPr>
          <a:xfrm>
            <a:off x="274395" y="287005"/>
            <a:ext cx="4682372" cy="261675"/>
          </a:xfrm>
          <a:prstGeom prst="rect">
            <a:avLst/>
          </a:prstGeom>
        </p:spPr>
        <p:txBody>
          <a:bodyPr/>
          <a:lstStyle/>
          <a:p>
            <a:r>
              <a:t>Present Design Approach</a:t>
            </a:r>
          </a:p>
        </p:txBody>
      </p:sp>
      <p:sp>
        <p:nvSpPr>
          <p:cNvPr id="334" name="Shape 334"/>
          <p:cNvSpPr>
            <a:spLocks noGrp="1"/>
          </p:cNvSpPr>
          <p:nvPr>
            <p:ph type="body" idx="14"/>
          </p:nvPr>
        </p:nvSpPr>
        <p:spPr>
          <a:xfrm>
            <a:off x="-20000" y="1407914"/>
            <a:ext cx="9183999" cy="562590"/>
          </a:xfrm>
          <a:prstGeom prst="rect">
            <a:avLst/>
          </a:prstGeom>
        </p:spPr>
        <p:txBody>
          <a:bodyPr/>
          <a:lstStyle/>
          <a:p>
            <a:r>
              <a:t>Impedance</a:t>
            </a:r>
          </a:p>
          <a:p>
            <a:pPr lvl="1"/>
            <a:r>
              <a:t>Circular vs Elliptical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38</a:t>
            </a:fld>
            <a:endParaRPr/>
          </a:p>
        </p:txBody>
      </p:sp>
      <p:grpSp>
        <p:nvGrpSpPr>
          <p:cNvPr id="340" name="Group 340"/>
          <p:cNvGrpSpPr/>
          <p:nvPr/>
        </p:nvGrpSpPr>
        <p:grpSpPr>
          <a:xfrm>
            <a:off x="3385095" y="676398"/>
            <a:ext cx="5096620" cy="3397747"/>
            <a:chOff x="0" y="0"/>
            <a:chExt cx="7248525" cy="4832350"/>
          </a:xfrm>
        </p:grpSpPr>
        <p:pic>
          <p:nvPicPr>
            <p:cNvPr id="336" name="ellip_mode1e_map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416175"/>
              <a:ext cx="3624263" cy="2416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ellip_mode2e_map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24262" y="2416175"/>
              <a:ext cx="3624263" cy="2416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circ_mode1e_map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24263" cy="2416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circ_mode2e_map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24262" y="0"/>
              <a:ext cx="3624263" cy="241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1" name="ellip_mode2e_animaion.gif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1430" y="4119895"/>
            <a:ext cx="3313961" cy="220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ellip_mode1e_animaion.gi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10357" y="4114973"/>
            <a:ext cx="3313962" cy="220930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 flipV="1">
            <a:off x="2017218" y="1916060"/>
            <a:ext cx="1591452" cy="728909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344" name="Shape 344"/>
          <p:cNvSpPr/>
          <p:nvPr/>
        </p:nvSpPr>
        <p:spPr>
          <a:xfrm>
            <a:off x="487579" y="2363932"/>
            <a:ext cx="1312860" cy="504883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812"/>
              <a:t>Circular</a:t>
            </a:r>
          </a:p>
        </p:txBody>
      </p:sp>
      <p:sp>
        <p:nvSpPr>
          <p:cNvPr id="345" name="Shape 345"/>
          <p:cNvSpPr/>
          <p:nvPr/>
        </p:nvSpPr>
        <p:spPr>
          <a:xfrm flipV="1">
            <a:off x="2032093" y="3206924"/>
            <a:ext cx="1248609" cy="1113877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346" name="Shape 346"/>
          <p:cNvSpPr/>
          <p:nvPr/>
        </p:nvSpPr>
        <p:spPr>
          <a:xfrm>
            <a:off x="446701" y="4347738"/>
            <a:ext cx="1394614" cy="504883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812"/>
              <a:t>Elliptical</a:t>
            </a:r>
          </a:p>
        </p:txBody>
      </p:sp>
      <p:sp>
        <p:nvSpPr>
          <p:cNvPr id="347" name="Shape 347"/>
          <p:cNvSpPr/>
          <p:nvPr/>
        </p:nvSpPr>
        <p:spPr>
          <a:xfrm>
            <a:off x="2054005" y="4893377"/>
            <a:ext cx="1517864" cy="655055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348" name="Shape 348"/>
          <p:cNvSpPr/>
          <p:nvPr/>
        </p:nvSpPr>
        <p:spPr>
          <a:xfrm>
            <a:off x="6124318" y="366117"/>
            <a:ext cx="2537985" cy="183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4500"/>
              </a:spcBef>
              <a:defRPr sz="1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195"/>
              <a:t>Source: Phys. Scr. Special Issue 2014</a:t>
            </a:r>
          </a:p>
        </p:txBody>
      </p:sp>
      <p:sp>
        <p:nvSpPr>
          <p:cNvPr id="349" name="Shape 349"/>
          <p:cNvSpPr/>
          <p:nvPr/>
        </p:nvSpPr>
        <p:spPr>
          <a:xfrm>
            <a:off x="4875610" y="6572250"/>
            <a:ext cx="31434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rPr sz="1266" dirty="0"/>
              <a:t>Shahab </a:t>
            </a:r>
            <a:r>
              <a:rPr sz="1266" dirty="0" err="1"/>
              <a:t>Sanjari</a:t>
            </a:r>
            <a:r>
              <a:rPr sz="1266" dirty="0"/>
              <a:t>, 2015-05-21, </a:t>
            </a:r>
            <a:r>
              <a:rPr sz="1266" dirty="0" err="1"/>
              <a:t>Новосибирск</a:t>
            </a:r>
            <a:r>
              <a:rPr sz="1266" dirty="0"/>
              <a:t>.</a:t>
            </a:r>
          </a:p>
        </p:txBody>
      </p:sp>
      <p:pic>
        <p:nvPicPr>
          <p:cNvPr id="350" name="ellip_mode1e_roqx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907" y="5172655"/>
            <a:ext cx="2378605" cy="15857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78733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9473" y="816355"/>
            <a:ext cx="4571363" cy="457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 flipH="1">
            <a:off x="6464603" y="1194711"/>
            <a:ext cx="374757" cy="1250738"/>
          </a:xfrm>
          <a:prstGeom prst="line">
            <a:avLst/>
          </a:prstGeom>
          <a:ln w="139700">
            <a:solidFill>
              <a:schemeClr val="accent3">
                <a:satOff val="18648"/>
                <a:lumOff val="5971"/>
              </a:schemeClr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101" name="Shape 101"/>
          <p:cNvSpPr/>
          <p:nvPr/>
        </p:nvSpPr>
        <p:spPr>
          <a:xfrm>
            <a:off x="4853313" y="848337"/>
            <a:ext cx="2649764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>
                <a:solidFill>
                  <a:schemeClr val="accent3">
                    <a:satOff val="18648"/>
                    <a:lumOff val="5971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758"/>
              <a:t>Bellow on Quad Chamber</a:t>
            </a:r>
          </a:p>
        </p:txBody>
      </p:sp>
      <p:sp>
        <p:nvSpPr>
          <p:cNvPr id="102" name="Shape 102"/>
          <p:cNvSpPr/>
          <p:nvPr/>
        </p:nvSpPr>
        <p:spPr>
          <a:xfrm>
            <a:off x="5362651" y="1639884"/>
            <a:ext cx="134653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>
                <a:solidFill>
                  <a:schemeClr val="accent3">
                    <a:satOff val="18648"/>
                    <a:lumOff val="5971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758"/>
              <a:t> </a:t>
            </a:r>
          </a:p>
        </p:txBody>
      </p:sp>
      <p:sp>
        <p:nvSpPr>
          <p:cNvPr id="103" name="Shape 103"/>
          <p:cNvSpPr/>
          <p:nvPr/>
        </p:nvSpPr>
        <p:spPr>
          <a:xfrm>
            <a:off x="4890211" y="6009217"/>
            <a:ext cx="2624116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>
                <a:solidFill>
                  <a:schemeClr val="accent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758"/>
              <a:t>CF200 Diagonal Schottky</a:t>
            </a:r>
          </a:p>
        </p:txBody>
      </p:sp>
      <p:sp>
        <p:nvSpPr>
          <p:cNvPr id="104" name="Shape 104"/>
          <p:cNvSpPr/>
          <p:nvPr/>
        </p:nvSpPr>
        <p:spPr>
          <a:xfrm flipV="1">
            <a:off x="6497280" y="5276794"/>
            <a:ext cx="269918" cy="822352"/>
          </a:xfrm>
          <a:prstGeom prst="line">
            <a:avLst/>
          </a:prstGeom>
          <a:ln w="139700">
            <a:solidFill>
              <a:srgbClr val="FFC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105" name="Shape 105"/>
          <p:cNvSpPr/>
          <p:nvPr/>
        </p:nvSpPr>
        <p:spPr>
          <a:xfrm>
            <a:off x="7710791" y="5417809"/>
            <a:ext cx="1357039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>
                <a:solidFill>
                  <a:schemeClr val="accent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758"/>
              <a:t>CF200 Valve</a:t>
            </a:r>
          </a:p>
        </p:txBody>
      </p:sp>
      <p:sp>
        <p:nvSpPr>
          <p:cNvPr id="106" name="Shape 106"/>
          <p:cNvSpPr/>
          <p:nvPr/>
        </p:nvSpPr>
        <p:spPr>
          <a:xfrm flipH="1" flipV="1">
            <a:off x="7428560" y="3356161"/>
            <a:ext cx="822958" cy="1906159"/>
          </a:xfrm>
          <a:prstGeom prst="line">
            <a:avLst/>
          </a:prstGeom>
          <a:ln w="139700">
            <a:solidFill>
              <a:srgbClr val="FFC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pic>
        <p:nvPicPr>
          <p:cNvPr id="107" name="CR_Resonat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9085" y="1973148"/>
            <a:ext cx="1963719" cy="335448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 flipH="1" flipV="1">
            <a:off x="3971080" y="5254555"/>
            <a:ext cx="847415" cy="847416"/>
          </a:xfrm>
          <a:prstGeom prst="line">
            <a:avLst/>
          </a:prstGeom>
          <a:ln w="139700">
            <a:solidFill>
              <a:srgbClr val="FFC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pic>
        <p:nvPicPr>
          <p:cNvPr id="109" name="۲۰۱۵۱۱۰۴_۱۴۳۳۱۷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02106" y="111649"/>
            <a:ext cx="1552200" cy="1816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265" y="5373109"/>
            <a:ext cx="3030219" cy="1614875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716503" y="4212529"/>
            <a:ext cx="255453" cy="1051022"/>
          </a:xfrm>
          <a:prstGeom prst="line">
            <a:avLst/>
          </a:prstGeom>
          <a:ln w="139700">
            <a:solidFill>
              <a:srgbClr val="FFC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112" name="Shape 112"/>
          <p:cNvSpPr/>
          <p:nvPr/>
        </p:nvSpPr>
        <p:spPr>
          <a:xfrm>
            <a:off x="228185" y="3750379"/>
            <a:ext cx="2050241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>
                <a:solidFill>
                  <a:schemeClr val="accent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758" dirty="0" err="1"/>
              <a:t>CosyLAB</a:t>
            </a:r>
            <a:r>
              <a:rPr sz="1758" dirty="0"/>
              <a:t> Controller</a:t>
            </a:r>
          </a:p>
        </p:txBody>
      </p:sp>
      <p:sp>
        <p:nvSpPr>
          <p:cNvPr id="113" name="Shape 113"/>
          <p:cNvSpPr/>
          <p:nvPr/>
        </p:nvSpPr>
        <p:spPr>
          <a:xfrm>
            <a:off x="302731" y="298885"/>
            <a:ext cx="759824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>
                <a:solidFill>
                  <a:schemeClr val="accent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758" dirty="0"/>
              <a:t>Motors</a:t>
            </a:r>
          </a:p>
        </p:txBody>
      </p:sp>
      <p:sp>
        <p:nvSpPr>
          <p:cNvPr id="114" name="Shape 114"/>
          <p:cNvSpPr/>
          <p:nvPr/>
        </p:nvSpPr>
        <p:spPr>
          <a:xfrm>
            <a:off x="1255296" y="499954"/>
            <a:ext cx="1265528" cy="327223"/>
          </a:xfrm>
          <a:prstGeom prst="line">
            <a:avLst/>
          </a:prstGeom>
          <a:ln w="139700">
            <a:solidFill>
              <a:srgbClr val="FFC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20" name="Shape 349"/>
          <p:cNvSpPr/>
          <p:nvPr/>
        </p:nvSpPr>
        <p:spPr>
          <a:xfrm>
            <a:off x="4875610" y="6572250"/>
            <a:ext cx="3143489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rPr sz="1266" dirty="0"/>
              <a:t>Shahab </a:t>
            </a:r>
            <a:r>
              <a:rPr sz="1266" dirty="0" err="1"/>
              <a:t>Sanjari</a:t>
            </a:r>
            <a:r>
              <a:rPr sz="1266" dirty="0"/>
              <a:t>, </a:t>
            </a:r>
            <a:r>
              <a:rPr sz="1266" dirty="0" smtClean="0"/>
              <a:t>2015-</a:t>
            </a:r>
            <a:r>
              <a:rPr lang="en-US" sz="1266" dirty="0" smtClean="0"/>
              <a:t>11</a:t>
            </a:r>
            <a:r>
              <a:rPr sz="1266" dirty="0" smtClean="0"/>
              <a:t>-1</a:t>
            </a:r>
            <a:r>
              <a:rPr lang="ru-RU" sz="1266" dirty="0"/>
              <a:t>7</a:t>
            </a:r>
            <a:r>
              <a:rPr sz="1266" dirty="0" smtClean="0"/>
              <a:t>, </a:t>
            </a:r>
            <a:r>
              <a:rPr lang="ru-RU" sz="1266" dirty="0" smtClean="0"/>
              <a:t>Новосибирск</a:t>
            </a:r>
            <a:r>
              <a:rPr sz="1266" dirty="0" smtClean="0"/>
              <a:t>.</a:t>
            </a:r>
            <a:endParaRPr sz="1266" dirty="0"/>
          </a:p>
        </p:txBody>
      </p:sp>
    </p:spTree>
    <p:extLst>
      <p:ext uri="{BB962C8B-B14F-4D97-AF65-F5344CB8AC3E}">
        <p14:creationId xmlns:p14="http://schemas.microsoft.com/office/powerpoint/2010/main" val="3150959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Beam Diagnostics layout @ Collector Ring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3" y="908720"/>
            <a:ext cx="8137525" cy="57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508256" y="3886309"/>
            <a:ext cx="14401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Scint</a:t>
            </a:r>
            <a:r>
              <a:rPr lang="de-DE" altLang="ru-RU" sz="1600" dirty="0" smtClean="0">
                <a:latin typeface="Arial" panose="020B0604020202020204" pitchFamily="34" charset="0"/>
              </a:rPr>
              <a:t>. Screen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5796136" y="2683659"/>
            <a:ext cx="1872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BTF, BB </a:t>
            </a:r>
            <a:r>
              <a:rPr lang="de-DE" altLang="ru-RU" sz="1600" dirty="0" err="1" smtClean="0">
                <a:latin typeface="Arial" panose="020B0604020202020204" pitchFamily="34" charset="0"/>
              </a:rPr>
              <a:t>Schtottky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 bwMode="auto">
          <a:xfrm>
            <a:off x="7668344" y="2852936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 bwMode="auto">
          <a:xfrm>
            <a:off x="7946817" y="4023536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115939" y="3547755"/>
            <a:ext cx="14401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Scint</a:t>
            </a:r>
            <a:r>
              <a:rPr lang="de-DE" altLang="ru-RU" sz="1600" dirty="0" smtClean="0">
                <a:latin typeface="Arial" panose="020B0604020202020204" pitchFamily="34" charset="0"/>
              </a:rPr>
              <a:t>. Screen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 bwMode="auto">
          <a:xfrm flipH="1">
            <a:off x="755576" y="3717032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3275856" y="5466710"/>
            <a:ext cx="12241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CCC, RGM</a:t>
            </a:r>
          </a:p>
        </p:txBody>
      </p:sp>
      <p:cxnSp>
        <p:nvCxnSpPr>
          <p:cNvPr id="22" name="Прямая со стрелкой 21"/>
          <p:cNvCxnSpPr/>
          <p:nvPr/>
        </p:nvCxnSpPr>
        <p:spPr bwMode="auto">
          <a:xfrm rot="16200000" flipH="1">
            <a:off x="3576885" y="5985446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 bwMode="auto">
          <a:xfrm rot="16200000" flipH="1">
            <a:off x="3792984" y="5985447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 bwMode="auto">
          <a:xfrm rot="16200000" flipH="1">
            <a:off x="4895875" y="5985447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4417677" y="5158275"/>
            <a:ext cx="7540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DCCTFCT</a:t>
            </a:r>
          </a:p>
        </p:txBody>
      </p:sp>
      <p:cxnSp>
        <p:nvCxnSpPr>
          <p:cNvPr id="27" name="Прямая со стрелкой 26"/>
          <p:cNvCxnSpPr/>
          <p:nvPr/>
        </p:nvCxnSpPr>
        <p:spPr bwMode="auto">
          <a:xfrm rot="6000000">
            <a:off x="6359363" y="1252614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 bwMode="auto">
          <a:xfrm rot="8400000">
            <a:off x="7806371" y="2111392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 bwMode="auto">
          <a:xfrm rot="10200000">
            <a:off x="8462920" y="3316272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 bwMode="auto">
          <a:xfrm rot="15600000" flipV="1">
            <a:off x="5998630" y="6502485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 bwMode="auto">
          <a:xfrm rot="13200000" flipV="1">
            <a:off x="7801935" y="5635986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 bwMode="auto">
          <a:xfrm rot="11400000" flipV="1">
            <a:off x="8469075" y="4468401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6570832" y="821254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8120144" y="1772838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8604448" y="2931457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8492216" y="4572185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7966260" y="5839271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38" name="TextBox 2"/>
          <p:cNvSpPr txBox="1">
            <a:spLocks noChangeArrowheads="1"/>
          </p:cNvSpPr>
          <p:nvPr/>
        </p:nvSpPr>
        <p:spPr bwMode="auto">
          <a:xfrm>
            <a:off x="6300192" y="6475082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 bwMode="auto">
          <a:xfrm rot="16200000" flipH="1">
            <a:off x="2707059" y="1239706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 bwMode="auto">
          <a:xfrm rot="13200000" flipH="1">
            <a:off x="893603" y="2143600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 bwMode="auto">
          <a:xfrm rot="11400000" flipH="1">
            <a:off x="288756" y="3328513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 bwMode="auto">
          <a:xfrm rot="6000000" flipH="1" flipV="1">
            <a:off x="2310411" y="6425031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 bwMode="auto">
          <a:xfrm rot="8400000" flipH="1" flipV="1">
            <a:off x="887614" y="5635985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 bwMode="auto">
          <a:xfrm rot="10200000" flipH="1" flipV="1">
            <a:off x="239920" y="4405825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1854075" y="6482001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46" name="TextBox 2"/>
          <p:cNvSpPr txBox="1">
            <a:spLocks noChangeArrowheads="1"/>
          </p:cNvSpPr>
          <p:nvPr/>
        </p:nvSpPr>
        <p:spPr bwMode="auto">
          <a:xfrm>
            <a:off x="470315" y="5823744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-19082" y="4524580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48" name="TextBox 2"/>
          <p:cNvSpPr txBox="1">
            <a:spLocks noChangeArrowheads="1"/>
          </p:cNvSpPr>
          <p:nvPr/>
        </p:nvSpPr>
        <p:spPr bwMode="auto">
          <a:xfrm>
            <a:off x="-67918" y="2951750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49" name="TextBox 2"/>
          <p:cNvSpPr txBox="1">
            <a:spLocks noChangeArrowheads="1"/>
          </p:cNvSpPr>
          <p:nvPr/>
        </p:nvSpPr>
        <p:spPr bwMode="auto">
          <a:xfrm>
            <a:off x="447811" y="1689979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50" name="Прямая со стрелкой 49"/>
          <p:cNvCxnSpPr/>
          <p:nvPr/>
        </p:nvCxnSpPr>
        <p:spPr bwMode="auto">
          <a:xfrm rot="7200000" flipH="1">
            <a:off x="7056114" y="2213512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2"/>
          <p:cNvSpPr txBox="1">
            <a:spLocks noChangeArrowheads="1"/>
          </p:cNvSpPr>
          <p:nvPr/>
        </p:nvSpPr>
        <p:spPr bwMode="auto">
          <a:xfrm>
            <a:off x="6210100" y="2327721"/>
            <a:ext cx="10261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Scrapper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 bwMode="auto">
          <a:xfrm rot="3000000" flipV="1">
            <a:off x="7073515" y="5562329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2"/>
          <p:cNvSpPr txBox="1">
            <a:spLocks noChangeArrowheads="1"/>
          </p:cNvSpPr>
          <p:nvPr/>
        </p:nvSpPr>
        <p:spPr bwMode="auto">
          <a:xfrm>
            <a:off x="6150206" y="5172119"/>
            <a:ext cx="10261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Scrapper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 bwMode="auto">
          <a:xfrm rot="18000000" flipH="1" flipV="1">
            <a:off x="1631554" y="5479943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xtBox 2"/>
          <p:cNvSpPr txBox="1">
            <a:spLocks noChangeArrowheads="1"/>
          </p:cNvSpPr>
          <p:nvPr/>
        </p:nvSpPr>
        <p:spPr bwMode="auto">
          <a:xfrm>
            <a:off x="1854075" y="5002842"/>
            <a:ext cx="10261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Scrapper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56" name="Прямая со стрелкой 55"/>
          <p:cNvCxnSpPr/>
          <p:nvPr/>
        </p:nvCxnSpPr>
        <p:spPr bwMode="auto">
          <a:xfrm rot="25200000" flipH="1" flipV="1">
            <a:off x="1566471" y="2204355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2"/>
          <p:cNvSpPr txBox="1">
            <a:spLocks noChangeArrowheads="1"/>
          </p:cNvSpPr>
          <p:nvPr/>
        </p:nvSpPr>
        <p:spPr bwMode="auto">
          <a:xfrm>
            <a:off x="1721644" y="2469622"/>
            <a:ext cx="10261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Scrapper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58" name="Прямая со стрелкой 57"/>
          <p:cNvCxnSpPr/>
          <p:nvPr/>
        </p:nvCxnSpPr>
        <p:spPr bwMode="auto">
          <a:xfrm rot="5400000" flipH="1" flipV="1">
            <a:off x="5634019" y="1788381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2"/>
          <p:cNvSpPr txBox="1">
            <a:spLocks noChangeArrowheads="1"/>
          </p:cNvSpPr>
          <p:nvPr/>
        </p:nvSpPr>
        <p:spPr bwMode="auto">
          <a:xfrm>
            <a:off x="4859061" y="1991259"/>
            <a:ext cx="14522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Scint</a:t>
            </a:r>
            <a:r>
              <a:rPr lang="de-DE" altLang="ru-RU" sz="1600" dirty="0" smtClean="0">
                <a:latin typeface="Arial" panose="020B0604020202020204" pitchFamily="34" charset="0"/>
              </a:rPr>
              <a:t>. Screen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 bwMode="auto">
          <a:xfrm rot="5400000">
            <a:off x="5216553" y="5982117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2"/>
          <p:cNvSpPr txBox="1">
            <a:spLocks noChangeArrowheads="1"/>
          </p:cNvSpPr>
          <p:nvPr/>
        </p:nvSpPr>
        <p:spPr bwMode="auto">
          <a:xfrm>
            <a:off x="5182865" y="5392240"/>
            <a:ext cx="14401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Scint</a:t>
            </a:r>
            <a:r>
              <a:rPr lang="de-DE" altLang="ru-RU" sz="1600" dirty="0" smtClean="0">
                <a:latin typeface="Arial" panose="020B0604020202020204" pitchFamily="34" charset="0"/>
              </a:rPr>
              <a:t>. Screen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62" name="Прямая со стрелкой 61"/>
          <p:cNvCxnSpPr/>
          <p:nvPr/>
        </p:nvCxnSpPr>
        <p:spPr bwMode="auto">
          <a:xfrm rot="16200000">
            <a:off x="5117231" y="6487298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Box 2"/>
          <p:cNvSpPr txBox="1">
            <a:spLocks noChangeArrowheads="1"/>
          </p:cNvSpPr>
          <p:nvPr/>
        </p:nvSpPr>
        <p:spPr bwMode="auto">
          <a:xfrm>
            <a:off x="4211960" y="6474822"/>
            <a:ext cx="10261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Scrapper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sp>
        <p:nvSpPr>
          <p:cNvPr id="64" name="TextBox 2"/>
          <p:cNvSpPr txBox="1">
            <a:spLocks noChangeArrowheads="1"/>
          </p:cNvSpPr>
          <p:nvPr/>
        </p:nvSpPr>
        <p:spPr bwMode="auto">
          <a:xfrm>
            <a:off x="2267744" y="908720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65" name="Прямая со стрелкой 64"/>
          <p:cNvCxnSpPr/>
          <p:nvPr/>
        </p:nvCxnSpPr>
        <p:spPr bwMode="auto">
          <a:xfrm rot="5400000" flipH="1">
            <a:off x="3690789" y="6464795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TextBox 2"/>
          <p:cNvSpPr txBox="1">
            <a:spLocks noChangeArrowheads="1"/>
          </p:cNvSpPr>
          <p:nvPr/>
        </p:nvSpPr>
        <p:spPr bwMode="auto">
          <a:xfrm>
            <a:off x="3258464" y="6474822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67" name="Прямая со стрелкой 66"/>
          <p:cNvCxnSpPr/>
          <p:nvPr/>
        </p:nvCxnSpPr>
        <p:spPr bwMode="auto">
          <a:xfrm rot="16200000" flipH="1">
            <a:off x="4928124" y="1258756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TextBox 2"/>
          <p:cNvSpPr txBox="1">
            <a:spLocks noChangeArrowheads="1"/>
          </p:cNvSpPr>
          <p:nvPr/>
        </p:nvSpPr>
        <p:spPr bwMode="auto">
          <a:xfrm>
            <a:off x="4499992" y="927770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69" name="Прямая со стрелкой 68"/>
          <p:cNvCxnSpPr/>
          <p:nvPr/>
        </p:nvCxnSpPr>
        <p:spPr bwMode="auto">
          <a:xfrm rot="16200000">
            <a:off x="5208289" y="6489502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2"/>
          <p:cNvSpPr txBox="1">
            <a:spLocks noChangeArrowheads="1"/>
          </p:cNvSpPr>
          <p:nvPr/>
        </p:nvSpPr>
        <p:spPr bwMode="auto">
          <a:xfrm>
            <a:off x="5364088" y="6474822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 bwMode="auto">
          <a:xfrm rot="5400000" flipH="1" flipV="1">
            <a:off x="3969296" y="1717924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2"/>
          <p:cNvSpPr txBox="1">
            <a:spLocks noChangeArrowheads="1"/>
          </p:cNvSpPr>
          <p:nvPr/>
        </p:nvSpPr>
        <p:spPr bwMode="auto">
          <a:xfrm>
            <a:off x="3618504" y="1866310"/>
            <a:ext cx="665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smtClean="0">
                <a:latin typeface="Arial" panose="020B0604020202020204" pitchFamily="34" charset="0"/>
              </a:rPr>
              <a:t>BPM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 bwMode="auto">
          <a:xfrm rot="16200000" flipH="1" flipV="1">
            <a:off x="4094261" y="1208535"/>
            <a:ext cx="360363" cy="0"/>
          </a:xfrm>
          <a:prstGeom prst="straightConnector1">
            <a:avLst/>
          </a:prstGeom>
          <a:ln w="38100">
            <a:solidFill>
              <a:srgbClr val="FC12F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TextBox 2"/>
          <p:cNvSpPr txBox="1">
            <a:spLocks noChangeArrowheads="1"/>
          </p:cNvSpPr>
          <p:nvPr/>
        </p:nvSpPr>
        <p:spPr bwMode="auto">
          <a:xfrm>
            <a:off x="3047778" y="764704"/>
            <a:ext cx="14522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600" dirty="0" err="1" smtClean="0">
                <a:latin typeface="Arial" panose="020B0604020202020204" pitchFamily="34" charset="0"/>
              </a:rPr>
              <a:t>Scint</a:t>
            </a:r>
            <a:r>
              <a:rPr lang="de-DE" altLang="ru-RU" sz="1600" dirty="0" smtClean="0">
                <a:latin typeface="Arial" panose="020B0604020202020204" pitchFamily="34" charset="0"/>
              </a:rPr>
              <a:t>. Screen</a:t>
            </a:r>
            <a:endParaRPr lang="de-DE" altLang="ru-RU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41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Conclusion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8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071208"/>
            <a:ext cx="84969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smtClean="0"/>
              <a:t>Beam diagnostic layout for CR is clear and fixed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Beam diagnostic give us possibilities to measure various beam parameters during different stages of operations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Many beam diagnostic elements are close to final design, but we have a number of topics to be done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smtClean="0"/>
              <a:t>We work together with GSI, FAIR colleagues on the different parts of BD and keep close connections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556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Beam Diagnostic team @ BINP + GSI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8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41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071208"/>
            <a:ext cx="41675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Yu. Rogovsky, E. </a:t>
            </a:r>
            <a:r>
              <a:rPr lang="en-US" sz="2000" dirty="0" err="1" smtClean="0"/>
              <a:t>Bekhtenev</a:t>
            </a:r>
            <a:endParaRPr lang="en-US" sz="20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O. </a:t>
            </a:r>
            <a:r>
              <a:rPr lang="en-US" sz="2000" dirty="0" err="1" smtClean="0"/>
              <a:t>Meshkov</a:t>
            </a:r>
            <a:r>
              <a:rPr lang="en-US" sz="2000" dirty="0"/>
              <a:t>, V. </a:t>
            </a:r>
            <a:r>
              <a:rPr lang="en-US" sz="2000" dirty="0" err="1"/>
              <a:t>Parkhomchuk</a:t>
            </a:r>
            <a:endParaRPr lang="en-US" sz="20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M. </a:t>
            </a:r>
            <a:r>
              <a:rPr lang="en-US" sz="2000" dirty="0" err="1" smtClean="0"/>
              <a:t>Bryzgunov</a:t>
            </a:r>
            <a:r>
              <a:rPr lang="en-US" sz="2000" dirty="0" smtClean="0"/>
              <a:t>, M. </a:t>
            </a:r>
            <a:r>
              <a:rPr lang="en-US" sz="2000" dirty="0" err="1" smtClean="0"/>
              <a:t>Fedotov</a:t>
            </a:r>
            <a:endParaRPr lang="en-US" sz="20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/>
              <a:t> I. </a:t>
            </a:r>
            <a:r>
              <a:rPr lang="en-US" sz="2000" dirty="0" smtClean="0"/>
              <a:t>Koop (</a:t>
            </a:r>
            <a:r>
              <a:rPr lang="en-US" sz="2000" dirty="0" err="1" smtClean="0"/>
              <a:t>phys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A. </a:t>
            </a:r>
            <a:r>
              <a:rPr lang="en-US" sz="2000" dirty="0" err="1" smtClean="0"/>
              <a:t>Sukhanov</a:t>
            </a:r>
            <a:r>
              <a:rPr lang="en-US" sz="2000" dirty="0" smtClean="0"/>
              <a:t>, L. </a:t>
            </a:r>
            <a:r>
              <a:rPr lang="en-US" sz="2000" dirty="0" err="1" smtClean="0"/>
              <a:t>Schegolev</a:t>
            </a:r>
            <a:r>
              <a:rPr lang="en-US" sz="2000" dirty="0" smtClean="0"/>
              <a:t> (</a:t>
            </a:r>
            <a:r>
              <a:rPr lang="en-US" sz="2000" dirty="0" err="1" smtClean="0"/>
              <a:t>techn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 S. </a:t>
            </a:r>
            <a:r>
              <a:rPr lang="en-US" sz="2000" dirty="0" err="1" smtClean="0"/>
              <a:t>Sanjari</a:t>
            </a:r>
            <a:r>
              <a:rPr lang="en-US" sz="2000" dirty="0" smtClean="0"/>
              <a:t>, O. </a:t>
            </a:r>
            <a:r>
              <a:rPr lang="en-US" sz="2000" dirty="0" err="1" smtClean="0"/>
              <a:t>Chorniy</a:t>
            </a:r>
            <a:r>
              <a:rPr lang="en-US" sz="2000" dirty="0" smtClean="0"/>
              <a:t>, and colleagues from GSI LOBI group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052736"/>
            <a:ext cx="1351447" cy="18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9" y="1052736"/>
            <a:ext cx="1351447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16" y="2977580"/>
            <a:ext cx="1351447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7" y="2977580"/>
            <a:ext cx="1351447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7" y="4899349"/>
            <a:ext cx="1351447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16" y="1052736"/>
            <a:ext cx="1351447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04" y="4902424"/>
            <a:ext cx="1351447" cy="18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16" y="4899349"/>
            <a:ext cx="1351447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35" y="2977580"/>
            <a:ext cx="135144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6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Thank you for your attention!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42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331640" y="6411893"/>
            <a:ext cx="763284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Verdana" pitchFamily="34" charset="0"/>
              </a:rPr>
              <a:t>Yu. Rogovsky on behalf of BD BINP/GSI team 17.11.2015</a:t>
            </a:r>
            <a:endParaRPr lang="ru-RU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73" y="915482"/>
            <a:ext cx="5256278" cy="53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7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BD layout @ CR lattice functions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5996"/>
            <a:ext cx="9090226" cy="2124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9087758" cy="2141303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50826" y="5877272"/>
            <a:ext cx="88369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>Beam Sizes: </a:t>
            </a:r>
            <a:r>
              <a:rPr lang="en-US" altLang="ru-RU" sz="1400" dirty="0" err="1" smtClean="0">
                <a:latin typeface="Arial" panose="020B0604020202020204" pitchFamily="34" charset="0"/>
                <a:sym typeface="Symbol" panose="05050102010706020507" pitchFamily="18" charset="2"/>
              </a:rPr>
              <a:t>pbar</a:t>
            </a:r>
            <a:r>
              <a:rPr lang="en-US" altLang="ru-RU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> @ top; rib @ bottom;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en-US" altLang="ru-RU" sz="1400" dirty="0" smtClean="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ru-RU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>(1) – Screen; (2) – BPM; (3) – Scrapper; (4) – BTF &amp; BB </a:t>
            </a:r>
            <a:r>
              <a:rPr lang="en-US" altLang="ru-RU" sz="1400" dirty="0" err="1" smtClean="0">
                <a:latin typeface="Arial" panose="020B0604020202020204" pitchFamily="34" charset="0"/>
                <a:sym typeface="Symbol" panose="05050102010706020507" pitchFamily="18" charset="2"/>
              </a:rPr>
              <a:t>Schottky</a:t>
            </a:r>
            <a:r>
              <a:rPr lang="en-US" altLang="ru-RU" sz="1400" dirty="0">
                <a:latin typeface="Arial" panose="020B0604020202020204" pitchFamily="34" charset="0"/>
                <a:sym typeface="Symbol" panose="05050102010706020507" pitchFamily="18" charset="2"/>
              </a:rPr>
              <a:t>;</a:t>
            </a:r>
            <a:r>
              <a:rPr lang="en-US" altLang="ru-RU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> (5) – DCCT &amp; FCT; (6) – RGM;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9" name="Straight Arrow Connector 3"/>
          <p:cNvCxnSpPr/>
          <p:nvPr/>
        </p:nvCxnSpPr>
        <p:spPr>
          <a:xfrm flipV="1">
            <a:off x="414586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3"/>
          <p:cNvCxnSpPr/>
          <p:nvPr/>
        </p:nvCxnSpPr>
        <p:spPr>
          <a:xfrm flipV="1">
            <a:off x="582985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3"/>
          <p:cNvCxnSpPr/>
          <p:nvPr/>
        </p:nvCxnSpPr>
        <p:spPr>
          <a:xfrm flipV="1">
            <a:off x="827584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43160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(2)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08087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(1)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83567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(2)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17" name="Straight Arrow Connector 3"/>
          <p:cNvCxnSpPr/>
          <p:nvPr/>
        </p:nvCxnSpPr>
        <p:spPr>
          <a:xfrm flipV="1">
            <a:off x="1979712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792262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(2)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19" name="Straight Arrow Connector 3"/>
          <p:cNvCxnSpPr/>
          <p:nvPr/>
        </p:nvCxnSpPr>
        <p:spPr>
          <a:xfrm flipV="1">
            <a:off x="3275856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3088406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(3)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22" name="Straight Arrow Connector 3"/>
          <p:cNvCxnSpPr/>
          <p:nvPr/>
        </p:nvCxnSpPr>
        <p:spPr>
          <a:xfrm flipV="1">
            <a:off x="3808487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664470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(4)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24" name="Straight Arrow Connector 3"/>
          <p:cNvCxnSpPr/>
          <p:nvPr/>
        </p:nvCxnSpPr>
        <p:spPr>
          <a:xfrm flipV="1">
            <a:off x="4283968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4096518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(2)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26" name="Straight Arrow Connector 3"/>
          <p:cNvCxnSpPr/>
          <p:nvPr/>
        </p:nvCxnSpPr>
        <p:spPr>
          <a:xfrm flipV="1">
            <a:off x="4850507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4644008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(1)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28" name="Straight Arrow Connector 3"/>
          <p:cNvCxnSpPr/>
          <p:nvPr/>
        </p:nvCxnSpPr>
        <p:spPr>
          <a:xfrm flipV="1">
            <a:off x="5119490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4932040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(2)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30" name="Straight Arrow Connector 3"/>
          <p:cNvCxnSpPr/>
          <p:nvPr/>
        </p:nvCxnSpPr>
        <p:spPr>
          <a:xfrm flipV="1">
            <a:off x="6137127" y="4808185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5949677" y="5456257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(2)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32" name="Straight Arrow Connector 3"/>
          <p:cNvCxnSpPr/>
          <p:nvPr/>
        </p:nvCxnSpPr>
        <p:spPr>
          <a:xfrm flipV="1">
            <a:off x="6559650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6372200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(3)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34" name="Straight Arrow Connector 3"/>
          <p:cNvCxnSpPr/>
          <p:nvPr/>
        </p:nvCxnSpPr>
        <p:spPr>
          <a:xfrm flipV="1">
            <a:off x="7711778" y="4808185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1"/>
          <p:cNvSpPr txBox="1">
            <a:spLocks noChangeArrowheads="1"/>
          </p:cNvSpPr>
          <p:nvPr/>
        </p:nvSpPr>
        <p:spPr bwMode="auto">
          <a:xfrm>
            <a:off x="7524328" y="5456257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(2)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36" name="Straight Arrow Connector 3"/>
          <p:cNvCxnSpPr/>
          <p:nvPr/>
        </p:nvCxnSpPr>
        <p:spPr>
          <a:xfrm flipV="1">
            <a:off x="7044655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1"/>
          <p:cNvSpPr txBox="1">
            <a:spLocks noChangeArrowheads="1"/>
          </p:cNvSpPr>
          <p:nvPr/>
        </p:nvSpPr>
        <p:spPr bwMode="auto">
          <a:xfrm>
            <a:off x="6857205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(2)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38" name="Straight Arrow Connector 3"/>
          <p:cNvCxnSpPr/>
          <p:nvPr/>
        </p:nvCxnSpPr>
        <p:spPr>
          <a:xfrm flipV="1">
            <a:off x="8623498" y="4798660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8455098" y="5446732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(3)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40" name="Straight Arrow Connector 3"/>
          <p:cNvCxnSpPr/>
          <p:nvPr/>
        </p:nvCxnSpPr>
        <p:spPr>
          <a:xfrm flipV="1">
            <a:off x="8297366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1"/>
          <p:cNvSpPr txBox="1">
            <a:spLocks noChangeArrowheads="1"/>
          </p:cNvSpPr>
          <p:nvPr/>
        </p:nvSpPr>
        <p:spPr bwMode="auto">
          <a:xfrm>
            <a:off x="8109916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(1)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42" name="Straight Arrow Connector 3"/>
          <p:cNvCxnSpPr/>
          <p:nvPr/>
        </p:nvCxnSpPr>
        <p:spPr>
          <a:xfrm flipV="1">
            <a:off x="8449766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8271841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(2)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44" name="Straight Arrow Connector 3"/>
          <p:cNvCxnSpPr/>
          <p:nvPr/>
        </p:nvCxnSpPr>
        <p:spPr>
          <a:xfrm flipV="1">
            <a:off x="8988872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8820472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(5)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46" name="Straight Arrow Connector 3"/>
          <p:cNvCxnSpPr/>
          <p:nvPr/>
        </p:nvCxnSpPr>
        <p:spPr>
          <a:xfrm flipV="1">
            <a:off x="8810947" y="4797152"/>
            <a:ext cx="0" cy="604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642547" y="5445224"/>
            <a:ext cx="403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sym typeface="Symbol" panose="05050102010706020507" pitchFamily="18" charset="2"/>
              </a:rPr>
              <a:t>(6)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59746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BD @ CR commissioning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aphicFrame>
        <p:nvGraphicFramePr>
          <p:cNvPr id="48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594742"/>
              </p:ext>
            </p:extLst>
          </p:nvPr>
        </p:nvGraphicFramePr>
        <p:xfrm>
          <a:off x="107504" y="2060848"/>
          <a:ext cx="4680520" cy="3756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936104"/>
                <a:gridCol w="936104"/>
                <a:gridCol w="1872208"/>
              </a:tblGrid>
              <a:tr h="39691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Low intensity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(ions)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High intensity</a:t>
                      </a:r>
                    </a:p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pions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Measured quantity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BPM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deviation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Schot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reson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BLM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losses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Screens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transv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profile</a:t>
                      </a:r>
                      <a:endParaRPr lang="de-DE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strike="sngStrike" dirty="0" smtClean="0">
                          <a:solidFill>
                            <a:schemeClr val="tx1"/>
                          </a:solidFill>
                        </a:rPr>
                        <a:t>SEM</a:t>
                      </a:r>
                      <a:endParaRPr lang="en-US" sz="12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strike="sngStrike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strike="sngStrike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strike="sngStrike" dirty="0" err="1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r>
                        <a:rPr lang="de-DE" sz="1200" strike="sngStrike" dirty="0" smtClean="0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r>
                        <a:rPr lang="de-DE" sz="1200" strike="sngStrike" dirty="0" err="1" smtClean="0">
                          <a:solidFill>
                            <a:schemeClr val="tx1"/>
                          </a:solidFill>
                        </a:rPr>
                        <a:t>transv</a:t>
                      </a:r>
                      <a:r>
                        <a:rPr lang="de-DE" sz="1200" strike="sngStrike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de-DE" sz="1200" strike="sngStrike" dirty="0" err="1" smtClean="0">
                          <a:solidFill>
                            <a:schemeClr val="tx1"/>
                          </a:solidFill>
                        </a:rPr>
                        <a:t>profile</a:t>
                      </a:r>
                      <a:endParaRPr lang="de-DE" sz="1200" strike="sng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Beam stopper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Scraper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losses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together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BLM)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FCT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long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profile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Rechteck 2"/>
          <p:cNvSpPr/>
          <p:nvPr/>
        </p:nvSpPr>
        <p:spPr>
          <a:xfrm>
            <a:off x="35496" y="1052736"/>
            <a:ext cx="4932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Assuming single injection and we have </a:t>
            </a:r>
          </a:p>
          <a:p>
            <a:r>
              <a:rPr lang="en-US" dirty="0" smtClean="0"/>
              <a:t>to guarantee that beam goes at least one turn</a:t>
            </a:r>
            <a:endParaRPr lang="en-US" dirty="0"/>
          </a:p>
        </p:txBody>
      </p:sp>
      <p:sp>
        <p:nvSpPr>
          <p:cNvPr id="50" name="Rechteck 6"/>
          <p:cNvSpPr/>
          <p:nvPr/>
        </p:nvSpPr>
        <p:spPr>
          <a:xfrm>
            <a:off x="5219700" y="3050957"/>
            <a:ext cx="21704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Intensity ranges: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low intensity (&lt; 1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intermediate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 intensity </a:t>
            </a:r>
            <a:r>
              <a:rPr lang="en-US" sz="1400" dirty="0" smtClean="0"/>
              <a:t>(&gt;</a:t>
            </a:r>
            <a:r>
              <a:rPr lang="en-US" sz="1400" dirty="0"/>
              <a:t>1</a:t>
            </a:r>
            <a:r>
              <a:rPr lang="en-US" sz="1400" dirty="0" smtClean="0"/>
              <a:t> </a:t>
            </a:r>
            <a:r>
              <a:rPr lang="en-US" sz="1400" dirty="0"/>
              <a:t>mA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1" name="Rechteck 7"/>
          <p:cNvSpPr/>
          <p:nvPr/>
        </p:nvSpPr>
        <p:spPr>
          <a:xfrm>
            <a:off x="4954279" y="4311786"/>
            <a:ext cx="3938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For antiprotons a low intensity is expected,</a:t>
            </a:r>
          </a:p>
          <a:p>
            <a:r>
              <a:rPr lang="en-US" sz="1400" dirty="0" smtClean="0"/>
              <a:t>but because it will be “supported” by </a:t>
            </a:r>
            <a:r>
              <a:rPr lang="en-US" sz="1400" dirty="0" err="1" smtClean="0"/>
              <a:t>pions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the beam can be considered as high intensity.</a:t>
            </a:r>
          </a:p>
          <a:p>
            <a:endParaRPr lang="en-US" sz="1400" dirty="0"/>
          </a:p>
          <a:p>
            <a:r>
              <a:rPr lang="en-US" sz="1400" b="1" dirty="0" smtClean="0"/>
              <a:t>What will be the first beam in the CR?</a:t>
            </a:r>
          </a:p>
          <a:p>
            <a:r>
              <a:rPr lang="en-US" sz="1400" b="1" dirty="0" smtClean="0"/>
              <a:t>Screens, BLM can be optimized </a:t>
            </a:r>
          </a:p>
          <a:p>
            <a:r>
              <a:rPr lang="en-US" sz="1400" b="1" dirty="0" smtClean="0"/>
              <a:t>for both </a:t>
            </a:r>
            <a:r>
              <a:rPr lang="en-US" sz="1400" b="1" dirty="0" err="1" smtClean="0"/>
              <a:t>pbar</a:t>
            </a:r>
            <a:r>
              <a:rPr lang="en-US" sz="1400" b="1" dirty="0" smtClean="0"/>
              <a:t> and ions?</a:t>
            </a:r>
            <a:endParaRPr lang="en-US" sz="1400" b="1" dirty="0"/>
          </a:p>
        </p:txBody>
      </p:sp>
      <p:sp>
        <p:nvSpPr>
          <p:cNvPr id="52" name="Rechteck 15"/>
          <p:cNvSpPr/>
          <p:nvPr/>
        </p:nvSpPr>
        <p:spPr>
          <a:xfrm>
            <a:off x="4860032" y="980728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Task of Beam diagnostics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 detect the “presence” of the beam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 diagnose at which location the beam is lost</a:t>
            </a:r>
            <a:endParaRPr lang="en-US" sz="1400" dirty="0"/>
          </a:p>
        </p:txBody>
      </p:sp>
      <p:sp>
        <p:nvSpPr>
          <p:cNvPr id="53" name="Rectangle 3"/>
          <p:cNvSpPr/>
          <p:nvPr/>
        </p:nvSpPr>
        <p:spPr>
          <a:xfrm>
            <a:off x="4860032" y="2196153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10^8 antiprotons: 20 </a:t>
            </a:r>
            <a:r>
              <a:rPr lang="en-US" sz="1600" b="1" dirty="0" err="1"/>
              <a:t>u</a:t>
            </a:r>
            <a:r>
              <a:rPr lang="en-US" sz="1600" b="1" dirty="0" err="1" smtClean="0"/>
              <a:t>A</a:t>
            </a:r>
            <a:r>
              <a:rPr lang="en-US" sz="1600" b="1" dirty="0" smtClean="0"/>
              <a:t> average current</a:t>
            </a:r>
          </a:p>
          <a:p>
            <a:r>
              <a:rPr lang="en-US" sz="1600" b="1" dirty="0"/>
              <a:t>10^9 </a:t>
            </a:r>
            <a:r>
              <a:rPr lang="en-US" sz="1600" b="1" dirty="0" smtClean="0"/>
              <a:t>ions</a:t>
            </a:r>
            <a:r>
              <a:rPr lang="de-DE" sz="1600" b="1" dirty="0" smtClean="0"/>
              <a:t>: </a:t>
            </a:r>
            <a:r>
              <a:rPr lang="en-US" sz="1600" b="1" dirty="0" smtClean="0"/>
              <a:t>16 </a:t>
            </a:r>
            <a:r>
              <a:rPr lang="en-US" sz="1600" b="1" dirty="0"/>
              <a:t>mA </a:t>
            </a:r>
            <a:r>
              <a:rPr lang="en-US" sz="1600" b="1" dirty="0" smtClean="0"/>
              <a:t>average current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51682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BD @ CR stable operation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67818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4"/>
          <p:cNvSpPr/>
          <p:nvPr/>
        </p:nvSpPr>
        <p:spPr>
          <a:xfrm>
            <a:off x="763960" y="6032376"/>
            <a:ext cx="1334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1/Bunching factor</a:t>
            </a:r>
          </a:p>
          <a:p>
            <a:r>
              <a:rPr lang="de-DE" sz="1200" b="1" dirty="0" smtClean="0"/>
              <a:t>(1/</a:t>
            </a:r>
            <a:r>
              <a:rPr lang="de-DE" sz="1200" b="1" dirty="0" err="1" smtClean="0"/>
              <a:t>duty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cycle</a:t>
            </a:r>
            <a:r>
              <a:rPr lang="de-DE" sz="1200" b="1" dirty="0" smtClean="0"/>
              <a:t>)</a:t>
            </a:r>
            <a:endParaRPr lang="en-US" sz="1200" b="1" dirty="0"/>
          </a:p>
        </p:txBody>
      </p:sp>
      <p:sp>
        <p:nvSpPr>
          <p:cNvPr id="12" name="Rechteck 5"/>
          <p:cNvSpPr/>
          <p:nvPr/>
        </p:nvSpPr>
        <p:spPr>
          <a:xfrm>
            <a:off x="2142736" y="6124709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15 </a:t>
            </a:r>
            <a:endParaRPr lang="en-US" dirty="0"/>
          </a:p>
        </p:txBody>
      </p:sp>
      <p:sp>
        <p:nvSpPr>
          <p:cNvPr id="13" name="Rechteck 9"/>
          <p:cNvSpPr/>
          <p:nvPr/>
        </p:nvSpPr>
        <p:spPr>
          <a:xfrm>
            <a:off x="2992525" y="612470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3</a:t>
            </a:r>
            <a:endParaRPr lang="en-US" dirty="0"/>
          </a:p>
        </p:txBody>
      </p:sp>
      <p:sp>
        <p:nvSpPr>
          <p:cNvPr id="14" name="Rechteck 10"/>
          <p:cNvSpPr/>
          <p:nvPr/>
        </p:nvSpPr>
        <p:spPr>
          <a:xfrm>
            <a:off x="4650160" y="608274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1</a:t>
            </a:r>
            <a:endParaRPr lang="en-US" dirty="0"/>
          </a:p>
        </p:txBody>
      </p:sp>
      <p:cxnSp>
        <p:nvCxnSpPr>
          <p:cNvPr id="15" name="Gerade Verbindung 8"/>
          <p:cNvCxnSpPr/>
          <p:nvPr/>
        </p:nvCxnSpPr>
        <p:spPr>
          <a:xfrm flipV="1">
            <a:off x="611560" y="5949280"/>
            <a:ext cx="7239000" cy="461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3"/>
          <p:cNvSpPr/>
          <p:nvPr/>
        </p:nvSpPr>
        <p:spPr>
          <a:xfrm>
            <a:off x="6402760" y="607854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15</a:t>
            </a:r>
            <a:endParaRPr lang="en-US" dirty="0"/>
          </a:p>
        </p:txBody>
      </p:sp>
      <p:graphicFrame>
        <p:nvGraphicFramePr>
          <p:cNvPr id="17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002831"/>
              </p:ext>
            </p:extLst>
          </p:nvPr>
        </p:nvGraphicFramePr>
        <p:xfrm>
          <a:off x="625829" y="1235110"/>
          <a:ext cx="6629399" cy="2524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057"/>
                <a:gridCol w="789314"/>
                <a:gridCol w="990600"/>
                <a:gridCol w="685800"/>
                <a:gridCol w="990600"/>
                <a:gridCol w="838200"/>
                <a:gridCol w="1387828"/>
              </a:tblGrid>
              <a:tr h="39691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Bunch rotation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Debunching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Cooling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Rebunching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Extraction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Measured quantity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BPM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Closed orbit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FCT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Bunch long. profile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DCT, CCC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DC current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RGM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Transv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 profile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Schottky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resonator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Momentum distr.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193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980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05064"/>
            <a:ext cx="67818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BD @ CR stable operation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ru-RU" sz="1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aphicFrame>
        <p:nvGraphicFramePr>
          <p:cNvPr id="51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0676"/>
              </p:ext>
            </p:extLst>
          </p:nvPr>
        </p:nvGraphicFramePr>
        <p:xfrm>
          <a:off x="304800" y="1052736"/>
          <a:ext cx="8587679" cy="1818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080"/>
                <a:gridCol w="1080120"/>
                <a:gridCol w="1008112"/>
                <a:gridCol w="977860"/>
                <a:gridCol w="2334507"/>
              </a:tblGrid>
              <a:tr h="317609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Plateau 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Plateau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Plateau 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Application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820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Exciter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 + Scrapers + BLM + DCT /CCC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Apperture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and acceptance studies,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Halo detection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760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Exciter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+ BPM /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Reson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Chromaticity, Tunes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760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FCT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RF test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760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BPM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Closed orbit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2" name="Gerade Verbindung mit Pfeil 7"/>
          <p:cNvCxnSpPr/>
          <p:nvPr/>
        </p:nvCxnSpPr>
        <p:spPr>
          <a:xfrm>
            <a:off x="3322635" y="4094748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12"/>
          <p:cNvCxnSpPr/>
          <p:nvPr/>
        </p:nvCxnSpPr>
        <p:spPr>
          <a:xfrm>
            <a:off x="2938580" y="4094748"/>
            <a:ext cx="8526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15"/>
          <p:cNvCxnSpPr/>
          <p:nvPr/>
        </p:nvCxnSpPr>
        <p:spPr>
          <a:xfrm flipV="1">
            <a:off x="2938580" y="3866148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17"/>
          <p:cNvCxnSpPr/>
          <p:nvPr/>
        </p:nvCxnSpPr>
        <p:spPr>
          <a:xfrm flipV="1">
            <a:off x="3791182" y="3866148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20"/>
          <p:cNvCxnSpPr/>
          <p:nvPr/>
        </p:nvCxnSpPr>
        <p:spPr>
          <a:xfrm>
            <a:off x="3014673" y="3980448"/>
            <a:ext cx="66859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hteck 22"/>
          <p:cNvSpPr/>
          <p:nvPr/>
        </p:nvSpPr>
        <p:spPr>
          <a:xfrm>
            <a:off x="2863830" y="3573016"/>
            <a:ext cx="106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plateau 2</a:t>
            </a:r>
            <a:endParaRPr lang="en-US" dirty="0"/>
          </a:p>
        </p:txBody>
      </p:sp>
      <p:cxnSp>
        <p:nvCxnSpPr>
          <p:cNvPr id="58" name="Gerade Verbindung mit Pfeil 26"/>
          <p:cNvCxnSpPr/>
          <p:nvPr/>
        </p:nvCxnSpPr>
        <p:spPr>
          <a:xfrm>
            <a:off x="6254941" y="4166756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27"/>
          <p:cNvCxnSpPr/>
          <p:nvPr/>
        </p:nvCxnSpPr>
        <p:spPr>
          <a:xfrm>
            <a:off x="5870886" y="4166756"/>
            <a:ext cx="8526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28"/>
          <p:cNvCxnSpPr/>
          <p:nvPr/>
        </p:nvCxnSpPr>
        <p:spPr>
          <a:xfrm flipV="1">
            <a:off x="5870886" y="3938156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29"/>
          <p:cNvCxnSpPr/>
          <p:nvPr/>
        </p:nvCxnSpPr>
        <p:spPr>
          <a:xfrm flipV="1">
            <a:off x="6723488" y="3938156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30"/>
          <p:cNvCxnSpPr/>
          <p:nvPr/>
        </p:nvCxnSpPr>
        <p:spPr>
          <a:xfrm>
            <a:off x="5946979" y="4052456"/>
            <a:ext cx="7765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hteck 31"/>
          <p:cNvSpPr/>
          <p:nvPr/>
        </p:nvSpPr>
        <p:spPr>
          <a:xfrm>
            <a:off x="5796136" y="3645024"/>
            <a:ext cx="106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plateau 3</a:t>
            </a:r>
            <a:endParaRPr lang="en-US" dirty="0"/>
          </a:p>
        </p:txBody>
      </p:sp>
      <p:cxnSp>
        <p:nvCxnSpPr>
          <p:cNvPr id="64" name="Gerade Verbindung mit Pfeil 33"/>
          <p:cNvCxnSpPr/>
          <p:nvPr/>
        </p:nvCxnSpPr>
        <p:spPr>
          <a:xfrm>
            <a:off x="2374686" y="3766920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34"/>
          <p:cNvCxnSpPr/>
          <p:nvPr/>
        </p:nvCxnSpPr>
        <p:spPr>
          <a:xfrm>
            <a:off x="1991206" y="3873624"/>
            <a:ext cx="8526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35"/>
          <p:cNvCxnSpPr/>
          <p:nvPr/>
        </p:nvCxnSpPr>
        <p:spPr>
          <a:xfrm flipV="1">
            <a:off x="1991206" y="3645024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36"/>
          <p:cNvCxnSpPr/>
          <p:nvPr/>
        </p:nvCxnSpPr>
        <p:spPr>
          <a:xfrm flipV="1">
            <a:off x="2843808" y="3645024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37"/>
          <p:cNvCxnSpPr/>
          <p:nvPr/>
        </p:nvCxnSpPr>
        <p:spPr>
          <a:xfrm>
            <a:off x="2066724" y="3652620"/>
            <a:ext cx="66859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eck 38"/>
          <p:cNvSpPr/>
          <p:nvPr/>
        </p:nvSpPr>
        <p:spPr>
          <a:xfrm>
            <a:off x="1753956" y="2996952"/>
            <a:ext cx="1422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plateau 1</a:t>
            </a:r>
          </a:p>
          <a:p>
            <a:pPr algn="ctr"/>
            <a:r>
              <a:rPr lang="en-US" sz="1400" dirty="0" smtClean="0"/>
              <a:t>(also without RF)</a:t>
            </a:r>
          </a:p>
        </p:txBody>
      </p:sp>
      <p:sp>
        <p:nvSpPr>
          <p:cNvPr id="71" name="Rechteck 4"/>
          <p:cNvSpPr/>
          <p:nvPr/>
        </p:nvSpPr>
        <p:spPr>
          <a:xfrm>
            <a:off x="763960" y="6063679"/>
            <a:ext cx="1334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1/Bunching factor</a:t>
            </a:r>
          </a:p>
          <a:p>
            <a:r>
              <a:rPr lang="de-DE" sz="1200" b="1" dirty="0" smtClean="0"/>
              <a:t>(1/</a:t>
            </a:r>
            <a:r>
              <a:rPr lang="de-DE" sz="1200" b="1" dirty="0" err="1" smtClean="0"/>
              <a:t>duty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cycle</a:t>
            </a:r>
            <a:r>
              <a:rPr lang="de-DE" sz="1200" b="1" dirty="0" smtClean="0"/>
              <a:t>)</a:t>
            </a:r>
            <a:endParaRPr lang="en-US" sz="1200" b="1" dirty="0"/>
          </a:p>
        </p:txBody>
      </p:sp>
      <p:sp>
        <p:nvSpPr>
          <p:cNvPr id="72" name="Rechteck 5"/>
          <p:cNvSpPr/>
          <p:nvPr/>
        </p:nvSpPr>
        <p:spPr>
          <a:xfrm>
            <a:off x="2142736" y="6156012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15 </a:t>
            </a:r>
            <a:endParaRPr lang="en-US" dirty="0"/>
          </a:p>
        </p:txBody>
      </p:sp>
      <p:sp>
        <p:nvSpPr>
          <p:cNvPr id="73" name="Rechteck 9"/>
          <p:cNvSpPr/>
          <p:nvPr/>
        </p:nvSpPr>
        <p:spPr>
          <a:xfrm>
            <a:off x="2992525" y="615601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3</a:t>
            </a:r>
            <a:endParaRPr lang="en-US" dirty="0"/>
          </a:p>
        </p:txBody>
      </p:sp>
      <p:sp>
        <p:nvSpPr>
          <p:cNvPr id="74" name="Rechteck 10"/>
          <p:cNvSpPr/>
          <p:nvPr/>
        </p:nvSpPr>
        <p:spPr>
          <a:xfrm>
            <a:off x="4650160" y="611405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1</a:t>
            </a:r>
            <a:endParaRPr lang="en-US" dirty="0"/>
          </a:p>
        </p:txBody>
      </p:sp>
      <p:cxnSp>
        <p:nvCxnSpPr>
          <p:cNvPr id="75" name="Gerade Verbindung 8"/>
          <p:cNvCxnSpPr/>
          <p:nvPr/>
        </p:nvCxnSpPr>
        <p:spPr>
          <a:xfrm flipV="1">
            <a:off x="611560" y="5980583"/>
            <a:ext cx="7239000" cy="461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hteck 13"/>
          <p:cNvSpPr/>
          <p:nvPr/>
        </p:nvSpPr>
        <p:spPr>
          <a:xfrm>
            <a:off x="6402760" y="610984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649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246063"/>
            <a:ext cx="8893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800000"/>
                </a:solidFill>
                <a:latin typeface="Verdana" pitchFamily="34" charset="0"/>
              </a:rPr>
              <a:t>DCCT and FCT (commercially available)</a:t>
            </a:r>
            <a:endParaRPr lang="ru-RU" sz="2800" b="1" dirty="0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6597650"/>
            <a:ext cx="250825" cy="2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BEA2FF-DA09-4763-B1E8-AB1B8B114277}" type="slidenum">
              <a:rPr lang="ru-RU" sz="1400">
                <a:solidFill>
                  <a:srgbClr val="000000"/>
                </a:solidFill>
                <a:latin typeface="Arial Narrow" pitchFamily="34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ru-RU" sz="140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790" y="908720"/>
            <a:ext cx="3122290" cy="3337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908720"/>
            <a:ext cx="4304682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310685"/>
            <a:ext cx="3918024" cy="2286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3752156"/>
            <a:ext cx="3465462" cy="2845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789" y="2658467"/>
            <a:ext cx="24384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39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5041</TotalTime>
  <Words>2158</Words>
  <Application>Microsoft Office PowerPoint</Application>
  <PresentationFormat>Экран (4:3)</PresentationFormat>
  <Paragraphs>667</Paragraphs>
  <Slides>42</Slides>
  <Notes>35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61" baseType="lpstr">
      <vt:lpstr>Arial Unicode MS</vt:lpstr>
      <vt:lpstr>MS Mincho</vt:lpstr>
      <vt:lpstr>Aharoni</vt:lpstr>
      <vt:lpstr>Arial</vt:lpstr>
      <vt:lpstr>Arial Narrow</vt:lpstr>
      <vt:lpstr>Calibri</vt:lpstr>
      <vt:lpstr>Comic Sans MS</vt:lpstr>
      <vt:lpstr>Gill Sans SemiBold</vt:lpstr>
      <vt:lpstr>Helvetica</vt:lpstr>
      <vt:lpstr>Helvetica Light</vt:lpstr>
      <vt:lpstr>Lucida Grande</vt:lpstr>
      <vt:lpstr>Symbol</vt:lpstr>
      <vt:lpstr>Tahoma</vt:lpstr>
      <vt:lpstr>Times New Roman</vt:lpstr>
      <vt:lpstr>Verdana</vt:lpstr>
      <vt:lpstr>Оформление по умолчанию</vt:lpstr>
      <vt:lpstr>Уравнение</vt:lpstr>
      <vt:lpstr>Picture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rogovsky</cp:lastModifiedBy>
  <cp:revision>586</cp:revision>
  <cp:lastPrinted>1601-01-01T00:00:00Z</cp:lastPrinted>
  <dcterms:created xsi:type="dcterms:W3CDTF">2004-05-06T10:32:36Z</dcterms:created>
  <dcterms:modified xsi:type="dcterms:W3CDTF">2015-11-17T04:20:48Z</dcterms:modified>
</cp:coreProperties>
</file>