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97" r:id="rId11"/>
    <p:sldId id="298" r:id="rId12"/>
    <p:sldId id="299" r:id="rId13"/>
    <p:sldId id="270" r:id="rId14"/>
    <p:sldId id="271" r:id="rId15"/>
    <p:sldId id="303" r:id="rId16"/>
    <p:sldId id="305" r:id="rId17"/>
    <p:sldId id="273" r:id="rId18"/>
    <p:sldId id="268" r:id="rId19"/>
    <p:sldId id="300" r:id="rId20"/>
    <p:sldId id="276" r:id="rId21"/>
    <p:sldId id="290" r:id="rId22"/>
    <p:sldId id="304" r:id="rId23"/>
    <p:sldId id="288" r:id="rId24"/>
    <p:sldId id="292" r:id="rId25"/>
    <p:sldId id="278" r:id="rId26"/>
    <p:sldId id="281" r:id="rId27"/>
    <p:sldId id="286" r:id="rId28"/>
    <p:sldId id="285" r:id="rId29"/>
    <p:sldId id="283" r:id="rId30"/>
    <p:sldId id="301" r:id="rId31"/>
    <p:sldId id="302" r:id="rId32"/>
    <p:sldId id="306" r:id="rId33"/>
    <p:sldId id="294" r:id="rId34"/>
    <p:sldId id="295" r:id="rId35"/>
    <p:sldId id="29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47" autoAdjust="0"/>
    <p:restoredTop sz="94849" autoAdjust="0"/>
  </p:normalViewPr>
  <p:slideViewPr>
    <p:cSldViewPr snapToGrid="0">
      <p:cViewPr varScale="1">
        <p:scale>
          <a:sx n="70" d="100"/>
          <a:sy n="70" d="100"/>
        </p:scale>
        <p:origin x="-16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25544-04BF-49C4-B812-8123FA89B74E}" type="datetimeFigureOut">
              <a:rPr lang="en-US" smtClean="0"/>
              <a:t>11/14/2015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688EC-B76C-406C-B672-6DAB12EBC5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492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6D3AC-5984-449F-97F2-636FF1576072}" type="datetimeFigureOut">
              <a:rPr lang="en-US" smtClean="0"/>
              <a:t>11/14/2015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C1B09-7C43-431B-B434-D1C87248A3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699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C1B09-7C43-431B-B434-D1C87248A32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424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Luminosity</a:t>
            </a:r>
            <a:r>
              <a:rPr lang="de-DE" baseline="0" smtClean="0"/>
              <a:t> considerations???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C1B09-7C43-431B-B434-D1C87248A32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20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Cold mass?</a:t>
            </a:r>
          </a:p>
          <a:p>
            <a:r>
              <a:rPr lang="de-DE" smtClean="0"/>
              <a:t>Segmented</a:t>
            </a:r>
            <a:r>
              <a:rPr lang="de-DE" baseline="0" smtClean="0"/>
              <a:t> yoke for ramping?</a:t>
            </a:r>
            <a:endParaRPr lang="de-D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C1B09-7C43-431B-B434-D1C87248A32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634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699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A265-D01D-4E50-87BA-DBFD1F56DF76}" type="datetime1">
              <a:rPr lang="de-DE" smtClean="0"/>
              <a:t>14.11.2015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PANDA Meeting Bopped,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966F-D292-4F74-B9DC-80D29A0FFF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27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6"/>
            <a:ext cx="2925762" cy="8321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6"/>
            <a:ext cx="8624888" cy="8321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B57A-248C-49D2-AEB0-5DCB9A893636}" type="datetime1">
              <a:rPr lang="de-DE" smtClean="0"/>
              <a:t>14.11.2015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PANDA Meeting Bopped,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966F-D292-4F74-B9DC-80D29A0FFF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7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900" y="28104"/>
            <a:ext cx="5661744" cy="652934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smtClean="0"/>
              <a:t>FAIR 2015, Novosibirsk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63A966F-D292-4F74-B9DC-80D29A0FFFF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5" descr="C:\Users\Julian\Documents\Studentisches\gsi\Young_Scientist_Convent_12_03_14\panda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12" y="163240"/>
            <a:ext cx="1755205" cy="42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896" y="28104"/>
            <a:ext cx="793851" cy="64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1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6BC4-C84B-4601-A966-CAB2C488C7AC}" type="datetime1">
              <a:rPr lang="de-DE" smtClean="0"/>
              <a:t>14.11.2015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PANDA Meeting Bopped,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966F-D292-4F74-B9DC-80D29A0FFF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87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6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1" y="2276476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4C9D-1236-472B-B2BD-5FF3A9473F07}" type="datetime1">
              <a:rPr lang="de-DE" smtClean="0"/>
              <a:t>14.11.2015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PANDA Meeting Bopped,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966F-D292-4F74-B9DC-80D29A0FFF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263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3FBD-2B1D-4E91-83BD-307B85462829}" type="datetime1">
              <a:rPr lang="de-DE" smtClean="0"/>
              <a:t>14.11.2015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PANDA Meeting Bopped, 2014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966F-D292-4F74-B9DC-80D29A0FFF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11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B9A5-D608-4CC4-8BE3-89E421D4A2A8}" type="datetime1">
              <a:rPr lang="de-DE" smtClean="0"/>
              <a:t>14.11.2015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PANDA Meeting Bopped,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966F-D292-4F74-B9DC-80D29A0FFF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941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95EA1-B7B9-4545-AEED-C5D1DE4335B0}" type="datetime1">
              <a:rPr lang="de-DE" smtClean="0"/>
              <a:t>14.11.2015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PANDA Meeting Bopped,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966F-D292-4F74-B9DC-80D29A0FFF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45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B641-0A07-486E-B57D-9295E694B78B}" type="datetime1">
              <a:rPr lang="de-DE" smtClean="0"/>
              <a:t>14.11.2015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PANDA Meeting Bopped,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966F-D292-4F74-B9DC-80D29A0FFF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72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8C4BF-991D-4A9A-80EA-6885B6DA12AD}" type="datetime1">
              <a:rPr lang="de-DE" smtClean="0"/>
              <a:t>14.11.2015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PANDA Meeting Bopped,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966F-D292-4F74-B9DC-80D29A0FFF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80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1854-7E93-48F0-8208-EE0B03B48D12}" type="datetime1">
              <a:rPr lang="de-DE" smtClean="0"/>
              <a:t>14.11.2015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PANDA Meeting Bopped,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A966F-D292-4F74-B9DC-80D29A0FFF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6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35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9143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629" y="1518120"/>
            <a:ext cx="8868229" cy="1470025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high </a:t>
            </a:r>
            <a:r>
              <a:rPr lang="en-US" dirty="0"/>
              <a:t>performance PANDA detector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031" y="3296580"/>
            <a:ext cx="8040915" cy="1752600"/>
          </a:xfrm>
        </p:spPr>
        <p:txBody>
          <a:bodyPr>
            <a:normAutofit/>
          </a:bodyPr>
          <a:lstStyle/>
          <a:p>
            <a:r>
              <a:rPr lang="en-US" sz="2800" dirty="0"/>
              <a:t>International Workshop on Antiproton Physics and Technology at </a:t>
            </a:r>
            <a:r>
              <a:rPr lang="en-US" sz="2800" dirty="0" smtClean="0"/>
              <a:t>FAIR</a:t>
            </a:r>
          </a:p>
          <a:p>
            <a:endParaRPr lang="en-US" sz="2800" dirty="0"/>
          </a:p>
          <a:p>
            <a:endParaRPr lang="en-US" sz="2800" dirty="0" smtClean="0"/>
          </a:p>
        </p:txBody>
      </p:sp>
      <p:pic>
        <p:nvPicPr>
          <p:cNvPr id="11" name="Picture 8" descr="Panda_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486" y="479806"/>
            <a:ext cx="3251439" cy="78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16370" y="4736773"/>
            <a:ext cx="3711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Julian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Rieke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JLU Giessen</a:t>
            </a: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 behalf of the PANDA Collaboration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3" y="225526"/>
            <a:ext cx="1587702" cy="129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2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PANDA Physics Goals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 2015, Novosibirsk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966F-D292-4F74-B9DC-80D29A0FFFF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55732" y="537333"/>
            <a:ext cx="2381981" cy="461665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i="1" smtClean="0">
                <a:solidFill>
                  <a:srgbClr val="FF0000"/>
                </a:solidFill>
              </a:rPr>
              <a:t>More info on the PANDA physics </a:t>
            </a:r>
          </a:p>
          <a:p>
            <a:pPr algn="ctr"/>
            <a:r>
              <a:rPr lang="de-DE" sz="1200" i="1">
                <a:solidFill>
                  <a:srgbClr val="FF0000"/>
                </a:solidFill>
              </a:rPr>
              <a:t>i</a:t>
            </a:r>
            <a:r>
              <a:rPr lang="de-DE" sz="1200" i="1" smtClean="0">
                <a:solidFill>
                  <a:srgbClr val="FF0000"/>
                </a:solidFill>
              </a:rPr>
              <a:t>n talk of </a:t>
            </a:r>
            <a:r>
              <a:rPr lang="de-DE" sz="1200" i="1">
                <a:solidFill>
                  <a:srgbClr val="FF0000"/>
                </a:solidFill>
              </a:rPr>
              <a:t>Paola Gianotti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40" y="1066800"/>
            <a:ext cx="7847562" cy="512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62467" y="3286125"/>
            <a:ext cx="8297333" cy="2869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60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PANDA Physics Goals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 2015, Novosibirsk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966F-D292-4F74-B9DC-80D29A0FFFF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55732" y="537333"/>
            <a:ext cx="2381981" cy="461665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i="1" smtClean="0">
                <a:solidFill>
                  <a:srgbClr val="FF0000"/>
                </a:solidFill>
              </a:rPr>
              <a:t>More info on the PANDA physics </a:t>
            </a:r>
          </a:p>
          <a:p>
            <a:pPr algn="ctr"/>
            <a:r>
              <a:rPr lang="de-DE" sz="1200" i="1">
                <a:solidFill>
                  <a:srgbClr val="FF0000"/>
                </a:solidFill>
              </a:rPr>
              <a:t>i</a:t>
            </a:r>
            <a:r>
              <a:rPr lang="de-DE" sz="1200" i="1" smtClean="0">
                <a:solidFill>
                  <a:srgbClr val="FF0000"/>
                </a:solidFill>
              </a:rPr>
              <a:t>n talk of </a:t>
            </a:r>
            <a:r>
              <a:rPr lang="de-DE" sz="1200" i="1">
                <a:solidFill>
                  <a:srgbClr val="FF0000"/>
                </a:solidFill>
              </a:rPr>
              <a:t>Paola Gianotti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40" y="1066800"/>
            <a:ext cx="7847562" cy="512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62467" y="4808220"/>
            <a:ext cx="8297333" cy="1347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88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PANDA Physics Goals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 2015, Novosibirsk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966F-D292-4F74-B9DC-80D29A0FFFF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55732" y="537333"/>
            <a:ext cx="2381981" cy="461665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i="1" smtClean="0">
                <a:solidFill>
                  <a:srgbClr val="FF0000"/>
                </a:solidFill>
              </a:rPr>
              <a:t>More info on the PANDA physics </a:t>
            </a:r>
          </a:p>
          <a:p>
            <a:pPr algn="ctr"/>
            <a:r>
              <a:rPr lang="de-DE" sz="1200" i="1">
                <a:solidFill>
                  <a:srgbClr val="FF0000"/>
                </a:solidFill>
              </a:rPr>
              <a:t>i</a:t>
            </a:r>
            <a:r>
              <a:rPr lang="de-DE" sz="1200" i="1" smtClean="0">
                <a:solidFill>
                  <a:srgbClr val="FF0000"/>
                </a:solidFill>
              </a:rPr>
              <a:t>n talk of </a:t>
            </a:r>
            <a:r>
              <a:rPr lang="de-DE" sz="1200" i="1">
                <a:solidFill>
                  <a:srgbClr val="FF0000"/>
                </a:solidFill>
              </a:rPr>
              <a:t>Paola Gianotti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40" y="1066800"/>
            <a:ext cx="7847562" cy="512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80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PANDA Detector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 2015, Novosibirsk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966F-D292-4F74-B9DC-80D29A0FFFF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122" name="Picture 2" descr="C:\Users\Julian\Dropbox\Uni\Talks\FAIR15\jok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373" y="2650490"/>
            <a:ext cx="4462462" cy="348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2391919">
            <a:off x="1834844" y="4671720"/>
            <a:ext cx="2941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PANDA has </a:t>
            </a:r>
            <a:r>
              <a:rPr lang="en-US" dirty="0" smtClean="0">
                <a:solidFill>
                  <a:srgbClr val="FF0000"/>
                </a:solidFill>
              </a:rPr>
              <a:t>many options</a:t>
            </a:r>
            <a:r>
              <a:rPr lang="en-US" dirty="0" smtClean="0">
                <a:solidFill>
                  <a:srgbClr val="FF0000"/>
                </a:solidFill>
              </a:rPr>
              <a:t>!!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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Left-Right Arrow 12"/>
          <p:cNvSpPr/>
          <p:nvPr/>
        </p:nvSpPr>
        <p:spPr>
          <a:xfrm rot="2372975">
            <a:off x="3354023" y="4022710"/>
            <a:ext cx="1143000" cy="43402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3" y="820257"/>
            <a:ext cx="5332952" cy="288823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802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3" y="820257"/>
            <a:ext cx="5332952" cy="288823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PANDA Detector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 2015, Novosibirsk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966F-D292-4F74-B9DC-80D29A0FFFF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1653594"/>
            <a:ext cx="6686550" cy="46066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065777" y="1228725"/>
            <a:ext cx="2763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detector techniques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00020" y="5983518"/>
            <a:ext cx="5501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800" smtClean="0"/>
              <a:t>O. Merle</a:t>
            </a:r>
            <a:endParaRPr lang="de-DE" sz="800"/>
          </a:p>
        </p:txBody>
      </p:sp>
    </p:spTree>
    <p:extLst>
      <p:ext uri="{BB962C8B-B14F-4D97-AF65-F5344CB8AC3E}">
        <p14:creationId xmlns:p14="http://schemas.microsoft.com/office/powerpoint/2010/main" val="290433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3" y="820257"/>
            <a:ext cx="5332952" cy="288823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PANDA Detector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 2015, Novosibirsk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966F-D292-4F74-B9DC-80D29A0FFFF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1653594"/>
            <a:ext cx="6686550" cy="46066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065777" y="1228725"/>
            <a:ext cx="2763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Typical detector techniques</a:t>
            </a:r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8200020" y="5983518"/>
            <a:ext cx="5501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800" smtClean="0"/>
              <a:t>O. Merle</a:t>
            </a:r>
            <a:endParaRPr lang="de-DE" sz="800"/>
          </a:p>
        </p:txBody>
      </p:sp>
      <p:sp>
        <p:nvSpPr>
          <p:cNvPr id="13" name="Oval 12"/>
          <p:cNvSpPr/>
          <p:nvPr/>
        </p:nvSpPr>
        <p:spPr>
          <a:xfrm>
            <a:off x="5772150" y="2609850"/>
            <a:ext cx="904876" cy="9239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4275639" y="1701879"/>
            <a:ext cx="3580275" cy="73866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PANDA does not have a dedicated HCAL.</a:t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 smtClean="0">
                <a:solidFill>
                  <a:srgbClr val="FF0000"/>
                </a:solidFill>
              </a:rPr>
              <a:t>But the muon ID can measure hadron energies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with a moderate error.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666060" y="747269"/>
            <a:ext cx="5274740" cy="5822575"/>
            <a:chOff x="4215354" y="934560"/>
            <a:chExt cx="4808545" cy="530796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5354" y="934560"/>
              <a:ext cx="4808545" cy="289438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7440" y="3564247"/>
              <a:ext cx="4646459" cy="267827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PANDA Detector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 2015, Novosibirsk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966F-D292-4F74-B9DC-80D29A0FFFF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7" y="3416120"/>
            <a:ext cx="3485727" cy="240149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4" y="1125058"/>
            <a:ext cx="3552616" cy="19240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390649" y="920851"/>
            <a:ext cx="5501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800" smtClean="0"/>
              <a:t>O. Merle</a:t>
            </a:r>
            <a:endParaRPr lang="de-DE" sz="800"/>
          </a:p>
        </p:txBody>
      </p:sp>
      <p:sp>
        <p:nvSpPr>
          <p:cNvPr id="13" name="TextBox 12"/>
          <p:cNvSpPr txBox="1"/>
          <p:nvPr/>
        </p:nvSpPr>
        <p:spPr>
          <a:xfrm>
            <a:off x="2887369" y="5602166"/>
            <a:ext cx="5501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800" smtClean="0"/>
              <a:t>O. Merle</a:t>
            </a:r>
            <a:endParaRPr lang="de-DE" sz="800"/>
          </a:p>
        </p:txBody>
      </p:sp>
    </p:spTree>
    <p:extLst>
      <p:ext uri="{BB962C8B-B14F-4D97-AF65-F5344CB8AC3E}">
        <p14:creationId xmlns:p14="http://schemas.microsoft.com/office/powerpoint/2010/main" val="3747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PANDA Targets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 2015, Novosibirsk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966F-D292-4F74-B9DC-80D29A0FFFF2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7736" y="876298"/>
                <a:ext cx="4289197" cy="141243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u="sng" dirty="0" smtClean="0"/>
                  <a:t>Luminosity Considerations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Goal: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2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16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32</m:t>
                        </m:r>
                      </m:sup>
                    </m:sSup>
                    <m:r>
                      <a:rPr lang="en-US" sz="1600" b="0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𝑐𝑚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16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1600" dirty="0" smtClean="0"/>
                  <a:t> for HL mode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sz="1600" dirty="0" smtClean="0"/>
                  <a:t> p̄ stored and 50 </a:t>
                </a:r>
                <a:r>
                  <a:rPr lang="en-US" sz="1600" dirty="0" err="1" smtClean="0"/>
                  <a:t>mb</a:t>
                </a:r>
                <a:r>
                  <a:rPr lang="en-US" sz="1600" dirty="0" smtClean="0"/>
                  <a:t> cross section:</a:t>
                </a:r>
                <a:br>
                  <a:rPr lang="en-US" sz="1600" dirty="0" smtClean="0"/>
                </a:br>
                <a:r>
                  <a:rPr lang="en-US" sz="1600" dirty="0" smtClean="0"/>
                  <a:t>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i="1">
                            <a:latin typeface="Cambria Math"/>
                            <a:ea typeface="Cambria Math"/>
                          </a:rPr>
                          <m:t>ρ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4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15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𝑐𝑚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</a:rPr>
                  <a:t> target density</a:t>
                </a:r>
                <a:endParaRPr lang="en-US" sz="16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ea typeface="Cambria Math"/>
                  </a:rPr>
                  <a:t>1 µm gold foil has about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/>
                        <a:ea typeface="Cambria Math"/>
                      </a:rPr>
                      <m:t>5</m:t>
                    </m:r>
                    <m:r>
                      <a:rPr lang="en-US" sz="1600" b="0" i="0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1600" b="0" i="0" smtClean="0">
                        <a:latin typeface="Cambria Math"/>
                        <a:ea typeface="Cambria Math"/>
                      </a:rPr>
                      <m:t>9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16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18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𝑐𝑚</m:t>
                        </m:r>
                      </m:e>
                      <m:sup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 smtClean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6" y="876298"/>
                <a:ext cx="4289197" cy="1412438"/>
              </a:xfrm>
              <a:prstGeom prst="rect">
                <a:avLst/>
              </a:prstGeom>
              <a:blipFill rotWithShape="1">
                <a:blip r:embed="rId3"/>
                <a:stretch>
                  <a:fillRect l="-283" t="-1709" b="-427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98" y="3915885"/>
            <a:ext cx="2716668" cy="278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" y="2638853"/>
            <a:ext cx="4335956" cy="348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433294" y="876298"/>
                <a:ext cx="4516557" cy="292952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u="sng" dirty="0" smtClean="0"/>
                  <a:t>Cluster Jet Target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Continuous </a:t>
                </a:r>
                <a:r>
                  <a:rPr lang="en-US" sz="1600" dirty="0"/>
                  <a:t>development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Nozzle improvement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Better alignment by tilting device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Record of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2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15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𝑐𝑚</m:t>
                        </m:r>
                      </m:e>
                      <m:sup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/>
                  <a:t> already achieved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TDR approved</a:t>
                </a:r>
              </a:p>
              <a:p>
                <a:pPr algn="ctr"/>
                <a:r>
                  <a:rPr lang="en-US" sz="2000" b="1" u="sng" dirty="0"/>
                  <a:t>Pellet Target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&gt;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4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15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𝑐𝑚</m:t>
                        </m:r>
                      </m:e>
                      <m:sup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/>
                  <a:t> </a:t>
                </a:r>
                <a:r>
                  <a:rPr lang="en-US" sz="1600" dirty="0" smtClean="0"/>
                  <a:t>feasible</a:t>
                </a:r>
                <a:endParaRPr lang="en-US" sz="16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Prototype under way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Pellet tracking prototype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Second TDR part </a:t>
                </a:r>
                <a:r>
                  <a:rPr lang="en-US" sz="1600" dirty="0" smtClean="0"/>
                  <a:t>2016</a:t>
                </a:r>
                <a:endParaRPr lang="en-US" sz="16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294" y="876298"/>
                <a:ext cx="4516557" cy="2929520"/>
              </a:xfrm>
              <a:prstGeom prst="rect">
                <a:avLst/>
              </a:prstGeom>
              <a:blipFill rotWithShape="1">
                <a:blip r:embed="rId6"/>
                <a:stretch>
                  <a:fillRect l="-269" t="-828" b="-144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806782" y="5826125"/>
            <a:ext cx="5501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800" smtClean="0"/>
              <a:t>O. Merle</a:t>
            </a:r>
            <a:endParaRPr lang="de-DE" sz="800"/>
          </a:p>
        </p:txBody>
      </p:sp>
    </p:spTree>
    <p:extLst>
      <p:ext uri="{BB962C8B-B14F-4D97-AF65-F5344CB8AC3E}">
        <p14:creationId xmlns:p14="http://schemas.microsoft.com/office/powerpoint/2010/main" val="169462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Magnets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 2015, Novosibirsk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966F-D292-4F74-B9DC-80D29A0FFFF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098" name="Picture 2" descr="C:\Users\Julian\Dropbox\Uni\Talks\FAIR15\Magne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844" y="3627120"/>
            <a:ext cx="4713106" cy="261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469" y="984656"/>
            <a:ext cx="2503297" cy="246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990" y="1044646"/>
            <a:ext cx="20002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0975" y="1266823"/>
            <a:ext cx="4278493" cy="415498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Solenoid Magnet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Super conducting coil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2 T central field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Segmented coil allows</a:t>
            </a:r>
            <a:br>
              <a:rPr lang="en-US" sz="1600" dirty="0" smtClean="0"/>
            </a:br>
            <a:r>
              <a:rPr lang="en-US" sz="1600" dirty="0" smtClean="0"/>
              <a:t>target entry/exit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Iron yoke instrumented with muon detection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Provides doors for installation and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Status</a:t>
            </a:r>
            <a:r>
              <a:rPr lang="en-US" dirty="0" smtClean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Cooperation with CERN for cold mass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Conductor optimized, close to tender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Yoke design complete</a:t>
            </a:r>
          </a:p>
          <a:p>
            <a:pPr algn="ctr"/>
            <a:r>
              <a:rPr lang="en-US" b="1" u="sng" dirty="0" smtClean="0"/>
              <a:t>Dipole Magnet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Normal conducting racetrack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Dipole also bends the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Segmented yoke for ramping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4008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Micro Vertex Detector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 2015, Novosibirsk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966F-D292-4F74-B9DC-80D29A0FFFF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466" y="1079506"/>
            <a:ext cx="4707467" cy="361746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08944" y="5085075"/>
            <a:ext cx="3248710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ToPiX</a:t>
            </a:r>
            <a:r>
              <a:rPr lang="en-US" dirty="0" smtClean="0"/>
              <a:t> V4 tested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PASTA ASIC prototype in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Detailed service planning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66701" y="1079506"/>
                <a:ext cx="3814634" cy="464742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u="sng" dirty="0" smtClean="0"/>
                  <a:t>Design of the MVD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4 barrels &amp; 6 disks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6</a:t>
                </a:r>
                <a:r>
                  <a:rPr lang="en-US" sz="1600" dirty="0" smtClean="0"/>
                  <a:t> ns timing resolution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50 µm vertex resolution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Inner layers: hybrid pixels </a:t>
                </a:r>
                <a:br>
                  <a:rPr lang="en-US" sz="1600" dirty="0" smtClean="0"/>
                </a:br>
                <a:r>
                  <a:rPr lang="en-US" sz="1600" dirty="0" smtClean="0"/>
                  <a:t>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100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×100</m:t>
                    </m:r>
                  </m:oMath>
                </a14:m>
                <a:r>
                  <a:rPr lang="en-US" sz="1600" dirty="0" smtClean="0"/>
                  <a:t> µm</a:t>
                </a:r>
                <a:r>
                  <a:rPr lang="en-US" sz="1600" baseline="30000" dirty="0" smtClean="0"/>
                  <a:t>2</a:t>
                </a:r>
                <a:r>
                  <a:rPr lang="en-US" sz="1600" dirty="0" smtClean="0"/>
                  <a:t>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600" dirty="0" err="1" smtClean="0"/>
                  <a:t>ToPiX</a:t>
                </a:r>
                <a:r>
                  <a:rPr lang="en-US" sz="1600" dirty="0" smtClean="0"/>
                  <a:t> chip, 0.13 µm CMOS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Thinned sensor wafers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28 µm position resolution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Outer layers: </a:t>
                </a:r>
                <a:r>
                  <a:rPr lang="en-US" sz="1600" dirty="0" smtClean="0"/>
                  <a:t>double </a:t>
                </a:r>
                <a:r>
                  <a:rPr lang="en-US" sz="1600" dirty="0" smtClean="0"/>
                  <a:t>sided strips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Rectangles &amp; trapezoids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Custom 64 channel ASIC: PASTA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14 µm position resolution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Mixed forward disks (pixels &amp; strips)</a:t>
                </a:r>
              </a:p>
              <a:p>
                <a:pPr algn="ctr"/>
                <a:r>
                  <a:rPr lang="en-US" sz="2000" b="1" u="sng" dirty="0" smtClean="0"/>
                  <a:t>Challenges</a:t>
                </a:r>
                <a:endParaRPr lang="en-US" sz="2000" b="1" u="sng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Low mass supports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Cooling in small volume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Radiation tolerance</a:t>
                </a: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1" y="1079506"/>
                <a:ext cx="3814634" cy="4647426"/>
              </a:xfrm>
              <a:prstGeom prst="rect">
                <a:avLst/>
              </a:prstGeom>
              <a:blipFill rotWithShape="1">
                <a:blip r:embed="rId3"/>
                <a:stretch>
                  <a:fillRect l="-477" t="-523" b="-52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08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Antiprotons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 2015, Novosibirsk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966F-D292-4F74-B9DC-80D29A0FFFF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79468"/>
            <a:ext cx="9144000" cy="520688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987644" y="1484768"/>
            <a:ext cx="1584357" cy="5975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700588" y="914400"/>
            <a:ext cx="1857375" cy="133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028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Strawtube</a:t>
            </a:r>
            <a:r>
              <a:rPr lang="en-US" noProof="0" dirty="0" smtClean="0"/>
              <a:t> Tracker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 2015, Novosibirsk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966F-D292-4F74-B9DC-80D29A0FFFF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131" y="814417"/>
            <a:ext cx="4169244" cy="280246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253" y="3801535"/>
            <a:ext cx="3437936" cy="236806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5467" y="876298"/>
            <a:ext cx="4165600" cy="513986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Detector Concept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4600 straws in 21 - 27 layers</a:t>
            </a:r>
            <a:br>
              <a:rPr lang="en-US" sz="1600" dirty="0" smtClean="0"/>
            </a:br>
            <a:r>
              <a:rPr lang="en-US" sz="1600" dirty="0" smtClean="0"/>
              <a:t>8 layers are skewed at 3°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Ionizing radiation creates electron-ion-pairs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Central counting wires register incoming electron avalanches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Tubes are made of 27 µm Al-</a:t>
            </a:r>
            <a:r>
              <a:rPr lang="en-US" sz="1600" dirty="0" err="1" smtClean="0"/>
              <a:t>mylar</a:t>
            </a:r>
            <a:r>
              <a:rPr lang="en-US" sz="1600" dirty="0" smtClean="0"/>
              <a:t>, Ø = 1cm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err="1" smtClean="0"/>
              <a:t>R</a:t>
            </a:r>
            <a:r>
              <a:rPr lang="en-US" sz="1600" baseline="-25000" dirty="0" err="1" smtClean="0"/>
              <a:t>in</a:t>
            </a:r>
            <a:r>
              <a:rPr lang="en-US" sz="1600" dirty="0" smtClean="0"/>
              <a:t> = 150 mm, R</a:t>
            </a:r>
            <a:r>
              <a:rPr lang="en-US" sz="1600" baseline="-25000" dirty="0" smtClean="0"/>
              <a:t>out</a:t>
            </a:r>
            <a:r>
              <a:rPr lang="en-US" sz="1600" dirty="0" smtClean="0"/>
              <a:t> = 420 mm, l = 1500 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Self-supporting straw double layers at about 1 bar overpressure filled with </a:t>
            </a:r>
            <a:r>
              <a:rPr lang="en-US" sz="1600" dirty="0" err="1" smtClean="0"/>
              <a:t>Ar</a:t>
            </a:r>
            <a:r>
              <a:rPr lang="en-US" sz="1600" dirty="0" smtClean="0"/>
              <a:t>/CO</a:t>
            </a:r>
            <a:r>
              <a:rPr lang="en-US" sz="1600" baseline="-25000" dirty="0" smtClean="0"/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Readout with ASIC + TDC or FADC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Spatial resolution of about 150µm/3mm</a:t>
            </a:r>
          </a:p>
          <a:p>
            <a:pPr algn="ctr"/>
            <a:r>
              <a:rPr lang="en-US" b="1" u="sng" dirty="0" smtClean="0"/>
              <a:t>Material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Max 26 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0.05% X/X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per 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Total 1.3% X/X</a:t>
            </a:r>
            <a:r>
              <a:rPr lang="en-US" sz="1600" baseline="-25000" dirty="0" smtClean="0"/>
              <a:t>0</a:t>
            </a:r>
          </a:p>
          <a:p>
            <a:pPr lvl="0" algn="ctr"/>
            <a:r>
              <a:rPr lang="en-US" b="1" u="sng" dirty="0" smtClean="0">
                <a:solidFill>
                  <a:prstClr val="black"/>
                </a:solidFill>
              </a:rPr>
              <a:t>Project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Prototype construction &amp; beam 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Aging tests: up to 1.2 C/cm</a:t>
            </a:r>
            <a:r>
              <a:rPr lang="en-US" sz="1600" baseline="30000" dirty="0" smtClean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Straw series production started</a:t>
            </a:r>
            <a:endParaRPr lang="en-US" sz="16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32435" r="43364" b="1578"/>
          <a:stretch/>
        </p:blipFill>
        <p:spPr bwMode="auto">
          <a:xfrm>
            <a:off x="6757753" y="5216601"/>
            <a:ext cx="2268000" cy="1080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41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Barrel DIRC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 2015, Novosibirsk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966F-D292-4F74-B9DC-80D29A0FFFF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1157288"/>
            <a:ext cx="38862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9954" y="1194898"/>
            <a:ext cx="4507321" cy="47500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Baseline design: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DIRC: Detection of Internally Reflected Cherenkov light pioneered by </a:t>
            </a:r>
            <a:r>
              <a:rPr lang="en-US" sz="2000" dirty="0" err="1" smtClean="0"/>
              <a:t>BaBar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Cherenkov detector with SiO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radiator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Detected patterns give ß of particles</a:t>
            </a:r>
          </a:p>
          <a:p>
            <a:pPr lvl="0" algn="ctr"/>
            <a:r>
              <a:rPr lang="en-US" sz="2400" b="1" u="sng" dirty="0" smtClean="0">
                <a:solidFill>
                  <a:prstClr val="black"/>
                </a:solidFill>
              </a:rPr>
              <a:t>Optimization and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Focusing by lenses/mirrors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More compact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Magnetic field → MCP PMTs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Fast readout to suppress 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Plates as more economic radiator</a:t>
            </a:r>
          </a:p>
          <a:p>
            <a:pPr lvl="0" algn="ctr"/>
            <a:r>
              <a:rPr lang="en-US" sz="2400" b="1" u="sng" dirty="0" smtClean="0">
                <a:solidFill>
                  <a:prstClr val="black"/>
                </a:solidFill>
              </a:rPr>
              <a:t>Project status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Baseline design verified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Qualification of final design in 2015</a:t>
            </a:r>
          </a:p>
          <a:p>
            <a:endParaRPr lang="en-US" sz="16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9296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Scintillator Tile </a:t>
            </a:r>
            <a:r>
              <a:rPr lang="en-US" noProof="0" dirty="0" err="1" smtClean="0"/>
              <a:t>Hodoscope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 2015, Novosibirsk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966F-D292-4F74-B9DC-80D29A0FFFF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1166812"/>
            <a:ext cx="3829618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5314949"/>
            <a:ext cx="43148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1500" y="980584"/>
            <a:ext cx="4267200" cy="400109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Detector for </a:t>
            </a:r>
            <a:r>
              <a:rPr lang="en-US" sz="2000" b="1" u="sng" dirty="0" err="1" smtClean="0"/>
              <a:t>ToF</a:t>
            </a:r>
            <a:r>
              <a:rPr lang="en-US" sz="2000" b="1" u="sng" dirty="0" smtClean="0"/>
              <a:t> and event timing: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Scintillator tiles 3 x 3 x 0.5 cm</a:t>
            </a:r>
            <a:r>
              <a:rPr lang="en-US" baseline="30000" dirty="0" smtClean="0"/>
              <a:t>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BC 404, BC 408 or BC 420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Space points with precision timing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Lowest possible material budget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Photon readout with 2 </a:t>
            </a:r>
            <a:r>
              <a:rPr lang="en-US" dirty="0" err="1" smtClean="0"/>
              <a:t>SiPMs</a:t>
            </a:r>
            <a:r>
              <a:rPr lang="en-US" dirty="0" smtClean="0"/>
              <a:t> (3x3 mm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High PDE, time resolution, rate capability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Work in B-fields, small, robust, low bias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1" dirty="0" smtClean="0"/>
              <a:t>High intrinsic noise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1" dirty="0" smtClean="0"/>
              <a:t>Temperature dependence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Goal for time resolution: 100 </a:t>
            </a:r>
            <a:r>
              <a:rPr lang="en-US" dirty="0" err="1" smtClean="0"/>
              <a:t>ps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ASIC for </a:t>
            </a:r>
            <a:r>
              <a:rPr lang="en-US" dirty="0" err="1" smtClean="0"/>
              <a:t>SiPM</a:t>
            </a:r>
            <a:r>
              <a:rPr lang="en-US" dirty="0" smtClean="0"/>
              <a:t> readout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389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Forward GEM Tracker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 2015, Novosibirsk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966F-D292-4F74-B9DC-80D29A0FFFF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1056783"/>
            <a:ext cx="5494808" cy="286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4310063"/>
            <a:ext cx="2419350" cy="1914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4232508"/>
            <a:ext cx="2643188" cy="199208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5725" y="1075834"/>
            <a:ext cx="3486150" cy="26776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Forward tracking inside the solenoid: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3 stations with 4 projections each</a:t>
            </a:r>
          </a:p>
          <a:p>
            <a:r>
              <a:rPr lang="en-US" sz="1600" dirty="0" smtClean="0"/>
              <a:t> →   Radial, concentric x, 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Large area GEM foils from CERN (50 µm </a:t>
            </a:r>
            <a:r>
              <a:rPr lang="en-US" sz="1600" dirty="0" err="1" smtClean="0"/>
              <a:t>Kapton</a:t>
            </a:r>
            <a:r>
              <a:rPr lang="en-US" sz="1600" dirty="0" smtClean="0"/>
              <a:t>, 2-5 µm copper coating)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ADC readout for cluster centroids</a:t>
            </a:r>
          </a:p>
          <a:p>
            <a:r>
              <a:rPr lang="en-US" sz="1600" dirty="0" smtClean="0"/>
              <a:t> →   approx. 35000 channels total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Challenging task to minimize material budget</a:t>
            </a:r>
            <a:endParaRPr lang="en-US" sz="1600" dirty="0" smtClean="0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0" y="3991492"/>
            <a:ext cx="2502695" cy="216571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2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Disc DIRC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 2015, Novosibirsk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966F-D292-4F74-B9DC-80D29A0FFFF2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346382" y="2538976"/>
            <a:ext cx="6654859" cy="3649622"/>
            <a:chOff x="0" y="836205"/>
            <a:chExt cx="9043793" cy="495974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36205"/>
              <a:ext cx="6314045" cy="424973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5932782" y="1102614"/>
              <a:ext cx="3198030" cy="30239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752376" y="5157962"/>
              <a:ext cx="3252741" cy="637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Detector consist of 4 independent</a:t>
              </a:r>
              <a:br>
                <a:rPr lang="en-US" sz="1400" dirty="0" smtClean="0"/>
              </a:br>
              <a:r>
                <a:rPr lang="en-US" sz="1400" dirty="0" smtClean="0"/>
                <a:t>quadrants</a:t>
              </a:r>
              <a:endParaRPr lang="en-US" sz="14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7341297" y="4321469"/>
              <a:ext cx="190500" cy="728649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5130800" y="2211774"/>
              <a:ext cx="889001" cy="22860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3" y="2743520"/>
            <a:ext cx="2210267" cy="301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00025" y="1170107"/>
            <a:ext cx="4469446" cy="13029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Novel concept for forward PID: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based on DIRC Principle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Disc shaped fused silica radiator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Readout of Cherenkov photons at the disc rim</a:t>
            </a:r>
          </a:p>
          <a:p>
            <a:endParaRPr lang="en-US" sz="1600" baseline="300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188904" y="1129071"/>
            <a:ext cx="3412171" cy="138499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Project status: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Advanced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Review with external experts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Promising late </a:t>
            </a:r>
            <a:r>
              <a:rPr lang="en-US" sz="1600" dirty="0" err="1" smtClean="0"/>
              <a:t>testbeam</a:t>
            </a:r>
            <a:r>
              <a:rPr lang="en-US" sz="1600" dirty="0" smtClean="0"/>
              <a:t>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Next: full quarter prototype</a:t>
            </a:r>
            <a:endParaRPr lang="en-US" sz="16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12074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Electromagnetic Calorimetry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 2015, Novosibirsk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966F-D292-4F74-B9DC-80D29A0FFFF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92" y="905932"/>
            <a:ext cx="3401065" cy="261610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PWO Crystals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PWO is dense and fast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Challenges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Low γ threshold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Improved PWO II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Operation at -25°C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Temperature stability of 0.1°C needed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Radiation tolerance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Low noise electronics</a:t>
            </a:r>
            <a:endParaRPr lang="en-US" sz="1600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3558540" y="728133"/>
            <a:ext cx="5515609" cy="2421467"/>
            <a:chOff x="3980631" y="838199"/>
            <a:chExt cx="5064319" cy="1955801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631" y="838199"/>
              <a:ext cx="5064319" cy="1955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7442200" y="838199"/>
              <a:ext cx="1602750" cy="195580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5" y="4516484"/>
            <a:ext cx="3056467" cy="119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94007" y="4066115"/>
            <a:ext cx="1751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b="1" u="sng" smtClean="0"/>
              <a:t>Large Area APDs</a:t>
            </a:r>
            <a:endParaRPr lang="de-DE" b="1" u="sng"/>
          </a:p>
        </p:txBody>
      </p:sp>
      <p:sp>
        <p:nvSpPr>
          <p:cNvPr id="10" name="TextBox 9"/>
          <p:cNvSpPr txBox="1"/>
          <p:nvPr/>
        </p:nvSpPr>
        <p:spPr>
          <a:xfrm>
            <a:off x="161247" y="5711620"/>
            <a:ext cx="92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smtClean="0"/>
              <a:t>5x5 mm</a:t>
            </a:r>
            <a:r>
              <a:rPr lang="de-DE" sz="1600" baseline="30000" smtClean="0"/>
              <a:t>2</a:t>
            </a:r>
            <a:endParaRPr lang="de-DE" sz="1600" baseline="30000"/>
          </a:p>
        </p:txBody>
      </p:sp>
      <p:sp>
        <p:nvSpPr>
          <p:cNvPr id="14" name="TextBox 13"/>
          <p:cNvSpPr txBox="1"/>
          <p:nvPr/>
        </p:nvSpPr>
        <p:spPr>
          <a:xfrm>
            <a:off x="1226752" y="5711563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smtClean="0"/>
              <a:t>10x10mm</a:t>
            </a:r>
            <a:r>
              <a:rPr lang="de-DE" sz="1600" baseline="30000" smtClean="0"/>
              <a:t>2</a:t>
            </a:r>
            <a:endParaRPr lang="de-DE" sz="1600" baseline="30000"/>
          </a:p>
        </p:txBody>
      </p:sp>
      <p:sp>
        <p:nvSpPr>
          <p:cNvPr id="15" name="TextBox 14"/>
          <p:cNvSpPr txBox="1"/>
          <p:nvPr/>
        </p:nvSpPr>
        <p:spPr>
          <a:xfrm>
            <a:off x="2464712" y="5700486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smtClean="0"/>
              <a:t>7x14 mm</a:t>
            </a:r>
            <a:r>
              <a:rPr lang="de-DE" sz="1600" baseline="30000" smtClean="0"/>
              <a:t>2</a:t>
            </a:r>
            <a:endParaRPr lang="de-DE" sz="1600" baseline="3000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084" y="3608284"/>
            <a:ext cx="3489222" cy="271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86202" y="3570988"/>
            <a:ext cx="1936941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Barrel Calorimeter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11000 PWO crystals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LAAPD readout 2x1cm</a:t>
            </a:r>
            <a:r>
              <a:rPr lang="en-US" sz="1200" baseline="30000" dirty="0" smtClean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σ(E)/E~1.5%/√E + </a:t>
            </a:r>
            <a:r>
              <a:rPr lang="en-US" sz="1200" dirty="0" err="1" smtClean="0"/>
              <a:t>const</a:t>
            </a:r>
            <a:endParaRPr lang="en-US" sz="12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6264539" y="3200400"/>
            <a:ext cx="2034660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Forward Endcap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4000 PWO crystals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High occupancy in center</a:t>
            </a:r>
            <a:endParaRPr lang="en-US" sz="1200" baseline="30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LA APD and VPTT</a:t>
            </a:r>
            <a:endParaRPr lang="en-US" sz="12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750153" y="5986396"/>
            <a:ext cx="3064237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Backward Endcap </a:t>
            </a:r>
            <a:r>
              <a:rPr lang="en-US" sz="1200" dirty="0" smtClean="0"/>
              <a:t>for </a:t>
            </a:r>
            <a:r>
              <a:rPr lang="en-US" sz="1200" dirty="0" err="1" smtClean="0"/>
              <a:t>hermeticity</a:t>
            </a:r>
            <a:r>
              <a:rPr lang="en-US" sz="1200" dirty="0" smtClean="0"/>
              <a:t> (not shown)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530 PWO crystals</a:t>
            </a:r>
            <a:endParaRPr lang="en-US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406340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6725"/>
            <a:ext cx="5558287" cy="20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Muon Detector System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 2015, Novosibirsk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966F-D292-4F74-B9DC-80D29A0FFFF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5534" y="876306"/>
            <a:ext cx="3793066" cy="34163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Challenge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Muons have low momenta, high π-BG</a:t>
            </a:r>
          </a:p>
          <a:p>
            <a:r>
              <a:rPr lang="en-US" sz="1600" dirty="0" smtClean="0"/>
              <a:t>→         Multi-layer range system</a:t>
            </a:r>
          </a:p>
          <a:p>
            <a:pPr algn="ctr"/>
            <a:r>
              <a:rPr lang="en-US" b="1" u="sng" dirty="0" smtClean="0"/>
              <a:t>System layout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Barrel: 12+2 layers in yoke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Endcap: 5+2 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Muon Filter: 4 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Fw</a:t>
            </a:r>
            <a:r>
              <a:rPr lang="en-US" sz="1600" dirty="0" smtClean="0"/>
              <a:t> Range System: 16+2 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Detectors: Drift tubes with wire &amp; cathode strip readout</a:t>
            </a:r>
          </a:p>
          <a:p>
            <a:pPr lvl="0" algn="ctr"/>
            <a:r>
              <a:rPr lang="en-US" b="1" u="sng" dirty="0" smtClean="0">
                <a:solidFill>
                  <a:prstClr val="black"/>
                </a:solidFill>
              </a:rPr>
              <a:t>System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TDR approved Sep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Range system tests at CERN</a:t>
            </a:r>
            <a:endParaRPr lang="en-US" sz="1600" dirty="0" smtClean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668" y="5111683"/>
            <a:ext cx="1982309" cy="14683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386263" y="3635912"/>
            <a:ext cx="4193731" cy="1301794"/>
            <a:chOff x="4386263" y="3635912"/>
            <a:chExt cx="4193731" cy="1301794"/>
          </a:xfrm>
        </p:grpSpPr>
        <p:pic>
          <p:nvPicPr>
            <p:cNvPr id="1434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087" y="3809285"/>
              <a:ext cx="3926907" cy="1128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4653087" y="4083404"/>
              <a:ext cx="28405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smtClean="0"/>
                <a:t>µ</a:t>
              </a:r>
              <a:endParaRPr lang="de-DE" sz="14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23796" y="4064385"/>
              <a:ext cx="28405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400" smtClean="0"/>
                <a:t>π</a:t>
              </a:r>
              <a:endParaRPr lang="de-DE" sz="1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386263" y="3843338"/>
              <a:ext cx="550876" cy="240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686549" y="3635912"/>
              <a:ext cx="359835" cy="4474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78457" y="960969"/>
            <a:ext cx="4894264" cy="2994782"/>
            <a:chOff x="4239417" y="960969"/>
            <a:chExt cx="4894264" cy="2994782"/>
          </a:xfrm>
        </p:grpSpPr>
        <p:grpSp>
          <p:nvGrpSpPr>
            <p:cNvPr id="9" name="Group 8"/>
            <p:cNvGrpSpPr/>
            <p:nvPr/>
          </p:nvGrpSpPr>
          <p:grpSpPr>
            <a:xfrm>
              <a:off x="4239417" y="1017401"/>
              <a:ext cx="4894264" cy="2938350"/>
              <a:chOff x="4077208" y="870935"/>
              <a:chExt cx="4894264" cy="2938350"/>
            </a:xfrm>
          </p:grpSpPr>
          <p:pic>
            <p:nvPicPr>
              <p:cNvPr id="14340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1610" y="902184"/>
                <a:ext cx="4709862" cy="2907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4077208" y="904255"/>
                <a:ext cx="99802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400" smtClean="0"/>
                  <a:t>Barrel</a:t>
                </a:r>
              </a:p>
              <a:p>
                <a:pPr algn="ctr"/>
                <a:r>
                  <a:rPr lang="de-DE" sz="1400" smtClean="0"/>
                  <a:t>2133 MDTs</a:t>
                </a:r>
                <a:endParaRPr lang="de-DE" sz="140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066856" y="870935"/>
                <a:ext cx="90665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400" smtClean="0"/>
                  <a:t>Endcap</a:t>
                </a:r>
              </a:p>
              <a:p>
                <a:pPr algn="ctr"/>
                <a:r>
                  <a:rPr lang="de-DE" sz="1400" smtClean="0"/>
                  <a:t>618 MDTs</a:t>
                </a:r>
                <a:endParaRPr lang="de-DE" sz="140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403648" y="870935"/>
                <a:ext cx="90665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400" smtClean="0"/>
                  <a:t>FRS</a:t>
                </a:r>
              </a:p>
              <a:p>
                <a:pPr algn="ctr"/>
                <a:r>
                  <a:rPr lang="de-DE" sz="1400" smtClean="0"/>
                  <a:t>576 MDTs</a:t>
                </a:r>
                <a:endParaRPr lang="de-DE" sz="140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086600" y="3232725"/>
                <a:ext cx="111630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smtClean="0"/>
                  <a:t>Total</a:t>
                </a:r>
              </a:p>
              <a:p>
                <a:pPr algn="ctr"/>
                <a:r>
                  <a:rPr lang="de-DE" sz="1400" smtClean="0"/>
                  <a:t>3751 MDTs</a:t>
                </a:r>
                <a:endParaRPr lang="de-DE" sz="140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6139725" y="960969"/>
              <a:ext cx="90665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smtClean="0"/>
                <a:t>µ-Filter</a:t>
              </a:r>
            </a:p>
            <a:p>
              <a:pPr algn="ctr"/>
              <a:r>
                <a:rPr lang="de-DE" sz="1400" smtClean="0"/>
                <a:t>424 MDTs</a:t>
              </a:r>
              <a:endParaRPr lang="de-DE" sz="1400"/>
            </a:p>
          </p:txBody>
        </p:sp>
      </p:grpSp>
    </p:spTree>
    <p:extLst>
      <p:ext uri="{BB962C8B-B14F-4D97-AF65-F5344CB8AC3E}">
        <p14:creationId xmlns:p14="http://schemas.microsoft.com/office/powerpoint/2010/main" val="399640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Forward Tracking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 2015, Novosibirsk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966F-D292-4F74-B9DC-80D29A0FFFF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19188"/>
            <a:ext cx="3667125" cy="4714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876800"/>
            <a:ext cx="4785544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53018" y="4162425"/>
            <a:ext cx="2467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Modular setup of straws</a:t>
            </a:r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200025" y="1237760"/>
            <a:ext cx="4507321" cy="278024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Tracking in Forward Spectrometer: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3 stations with 2 chambers each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FT1&amp;2: between solenoid and dipole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FT3&amp;4: in the dipole gap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FT5&amp;6: largest chambers behind dipole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Straw tubes arranged in double layers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27 µm thin </a:t>
            </a:r>
            <a:r>
              <a:rPr lang="en-US" sz="1600" dirty="0" err="1" smtClean="0"/>
              <a:t>mylar</a:t>
            </a:r>
            <a:r>
              <a:rPr lang="en-US" sz="1600" dirty="0" smtClean="0"/>
              <a:t> tubes, 1 cm Ø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Stability by 1 bar overpressure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3 projections per chamber (0°, ± 5°)</a:t>
            </a:r>
          </a:p>
          <a:p>
            <a:endParaRPr lang="en-US" sz="16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14319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864" y="3240348"/>
            <a:ext cx="4330815" cy="325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Forward Time of Flight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 2015, Novosibirsk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966F-D292-4F74-B9DC-80D29A0FFFF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3350" y="999635"/>
            <a:ext cx="4507321" cy="528349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Forward Spectrometer PID: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Time-of-Flight essential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No start detector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Relative timing to Barrel-TOF</a:t>
            </a:r>
          </a:p>
          <a:p>
            <a:endParaRPr lang="en-US" sz="1600" baseline="30000" dirty="0" smtClean="0"/>
          </a:p>
          <a:p>
            <a:endParaRPr lang="en-US" sz="1600" baseline="30000" dirty="0" smtClean="0"/>
          </a:p>
          <a:p>
            <a:pPr algn="ctr"/>
            <a:r>
              <a:rPr lang="en-US" sz="2000" b="1" u="sng" dirty="0" smtClean="0"/>
              <a:t>Detector layout: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Scintillator wall at z = 7.5m made of 140 cm long slabs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Bicron</a:t>
            </a:r>
            <a:r>
              <a:rPr lang="en-US" sz="1600" dirty="0" smtClean="0"/>
              <a:t> 408 scintillator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PMT readout on both 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10 cm slabs on the sides, 5 cm slabs in the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TDC readout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Additionally:</a:t>
            </a:r>
            <a:r>
              <a:rPr lang="en-US" sz="1600" dirty="0" smtClean="0"/>
              <a:t> Side wall inside dipole for low momentum tracks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0" algn="ctr"/>
            <a:r>
              <a:rPr lang="en-US" sz="2000" b="1" u="sng" dirty="0" smtClean="0">
                <a:solidFill>
                  <a:prstClr val="black"/>
                </a:solidFill>
              </a:rPr>
              <a:t>Side parts: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2 x 23 counters (same as central part)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46 plastic scintillators (same as central part)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40 PMTs (same as central part)</a:t>
            </a:r>
            <a:endParaRPr lang="en-US" sz="16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127" y="891049"/>
            <a:ext cx="2515432" cy="261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17100000">
            <a:off x="4338843" y="1718158"/>
            <a:ext cx="2481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C00000"/>
                </a:solidFill>
              </a:rPr>
              <a:t>Goal: Time-of-flight with</a:t>
            </a:r>
          </a:p>
          <a:p>
            <a:r>
              <a:rPr lang="el-GR" smtClean="0">
                <a:solidFill>
                  <a:srgbClr val="C00000"/>
                </a:solidFill>
              </a:rPr>
              <a:t>σ</a:t>
            </a:r>
            <a:r>
              <a:rPr lang="de-DE" smtClean="0">
                <a:solidFill>
                  <a:srgbClr val="C00000"/>
                </a:solidFill>
              </a:rPr>
              <a:t>(t) better that 100 ps</a:t>
            </a:r>
            <a:endParaRPr lang="de-DE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32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Forward Shashlik Calorimeter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 2015, Novosibirsk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966F-D292-4F74-B9DC-80D29A0FFFF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247" y="1252538"/>
            <a:ext cx="345757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73229" y="1061845"/>
                <a:ext cx="5179833" cy="522675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u="sng" dirty="0" smtClean="0"/>
                  <a:t>Forward electromagnetic calorimeter: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Interleaved scintillator and absorber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WLS fibers for light collection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PMTs for photon readout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FADCs for digitization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Active area size 297x154 cm</a:t>
                </a:r>
                <a:r>
                  <a:rPr lang="en-US" baseline="30000" dirty="0" smtClean="0"/>
                  <a:t>2</a:t>
                </a:r>
                <a:endParaRPr lang="en-US" sz="1400" baseline="30000" dirty="0" smtClean="0"/>
              </a:p>
              <a:p>
                <a:pPr algn="ctr"/>
                <a:r>
                  <a:rPr lang="en-US" sz="2400" b="1" u="sng" dirty="0" smtClean="0"/>
                  <a:t>Project </a:t>
                </a:r>
                <a:r>
                  <a:rPr lang="en-US" sz="2400" b="1" u="sng" dirty="0"/>
                  <a:t>Status: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Module </a:t>
                </a:r>
                <a:r>
                  <a:rPr lang="en-US" dirty="0" smtClean="0"/>
                  <a:t>design 2 x 2 cells of 5.5 x 5.5 cm</a:t>
                </a:r>
                <a:r>
                  <a:rPr lang="en-US" baseline="30000" dirty="0" smtClean="0"/>
                  <a:t>2 </a:t>
                </a:r>
                <a:r>
                  <a:rPr lang="en-US" dirty="0" smtClean="0"/>
                  <a:t>verified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Tests with electrons and tagged photons:</a:t>
                </a:r>
              </a:p>
              <a:p>
                <a:r>
                  <a:rPr lang="en-US" b="1" dirty="0" smtClean="0"/>
                  <a:t>→ Energy resolution: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b="0" i="1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r>
                              <m:rPr>
                                <m:nor/>
                              </m:rPr>
                              <a:rPr lang="en-US" sz="1600"/>
                              <m:t> </m:t>
                            </m:r>
                          </m:sub>
                        </m:sSub>
                      </m:num>
                      <m:den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den>
                    </m:f>
                    <m:r>
                      <a:rPr lang="en-US" sz="1600" b="0" i="1" smtClean="0">
                        <a:latin typeface="Cambria Math"/>
                        <a:ea typeface="Cambria Math"/>
                      </a:rPr>
                      <m:t>=5.6</m:t>
                    </m:r>
                    <m:r>
                      <a:rPr lang="en-US" sz="1600" i="1" smtClean="0">
                        <a:latin typeface="Cambria Math"/>
                        <a:ea typeface="Cambria Math"/>
                      </a:rPr>
                      <m:t>/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⊕2</m:t>
                    </m:r>
                    <m:r>
                      <a:rPr lang="en-US" sz="1600" b="0" i="0" smtClean="0">
                        <a:latin typeface="Cambria Math"/>
                        <a:ea typeface="Cambria Math"/>
                      </a:rPr>
                      <m:t>.4/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√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  <a:ea typeface="Cambria Math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/>
                            <a:ea typeface="Cambria Math"/>
                          </a:rPr>
                          <m:t>GeV</m:t>
                        </m:r>
                      </m:e>
                    </m:d>
                    <m:r>
                      <a:rPr lang="en-US" sz="1600" i="1">
                        <a:latin typeface="Cambria Math"/>
                        <a:ea typeface="Cambria Math"/>
                      </a:rPr>
                      <m:t>⊕</m:t>
                    </m:r>
                    <m:r>
                      <m:rPr>
                        <m:nor/>
                      </m:rPr>
                      <a:rPr lang="en-US" sz="1600"/>
                      <m:t> 1.3 %</m:t>
                    </m:r>
                  </m:oMath>
                </a14:m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n-US" sz="1600" dirty="0" smtClean="0"/>
                  <a:t>~ 1-19 GeV for e</a:t>
                </a:r>
                <a:r>
                  <a:rPr lang="en-US" sz="1600" baseline="30000" dirty="0" smtClean="0"/>
                  <a:t>-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r>
                              <m:rPr>
                                <m:nor/>
                              </m:rPr>
                              <a:rPr lang="en-US" sz="1600"/>
                              <m:t> </m:t>
                            </m:r>
                          </m:sub>
                        </m:sSub>
                      </m:num>
                      <m:den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𝐸</m:t>
                        </m:r>
                      </m:den>
                    </m:f>
                    <m:r>
                      <a:rPr lang="en-US" sz="16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600" b="0" i="0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160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1600" b="0" i="0" smtClean="0">
                        <a:latin typeface="Cambria Math"/>
                        <a:ea typeface="Cambria Math"/>
                      </a:rPr>
                      <m:t>7</m:t>
                    </m:r>
                    <m:r>
                      <a:rPr lang="en-US" sz="1600">
                        <a:latin typeface="Cambria Math"/>
                        <a:ea typeface="Cambria Math"/>
                      </a:rPr>
                      <m:t>/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√</m:t>
                    </m:r>
                    <m:r>
                      <m:rPr>
                        <m:sty m:val="p"/>
                      </m:rPr>
                      <a:rPr lang="en-US" sz="1600">
                        <a:latin typeface="Cambria Math"/>
                        <a:ea typeface="Cambria Math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  <a:ea typeface="Cambria Math"/>
                          </a:rPr>
                          <m:t>GeV</m:t>
                        </m:r>
                      </m:e>
                    </m:d>
                    <m:r>
                      <a:rPr lang="en-US" sz="1600" i="1">
                        <a:latin typeface="Cambria Math"/>
                        <a:ea typeface="Cambria Math"/>
                      </a:rPr>
                      <m:t>⊕</m:t>
                    </m:r>
                    <m:r>
                      <m:rPr>
                        <m:nor/>
                      </m:rPr>
                      <a:rPr lang="en-US" sz="1600"/>
                      <m:t> </m:t>
                    </m:r>
                    <m:r>
                      <m:rPr>
                        <m:nor/>
                      </m:rPr>
                      <a:rPr lang="en-US" sz="1600" b="0" i="0" smtClean="0"/>
                      <m:t>4</m:t>
                    </m:r>
                    <m:r>
                      <m:rPr>
                        <m:nor/>
                      </m:rPr>
                      <a:rPr lang="en-US" sz="1600"/>
                      <m:t>.3 %</m:t>
                    </m:r>
                  </m:oMath>
                </a14:m>
                <a:r>
                  <a:rPr lang="en-US" sz="1600" dirty="0"/>
                  <a:t/>
                </a:r>
                <a:br>
                  <a:rPr lang="en-US" sz="1600" dirty="0"/>
                </a:br>
                <a:r>
                  <a:rPr lang="en-US" sz="1600" dirty="0"/>
                  <a:t>~ </a:t>
                </a:r>
                <a:r>
                  <a:rPr lang="en-US" sz="1600" dirty="0" smtClean="0"/>
                  <a:t>50-400 MeV for γ</a:t>
                </a:r>
              </a:p>
              <a:p>
                <a:r>
                  <a:rPr lang="en-US" b="1" dirty="0"/>
                  <a:t>→ </a:t>
                </a:r>
                <a:r>
                  <a:rPr lang="en-US" b="1" dirty="0" smtClean="0"/>
                  <a:t> Time resolution: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100 </a:t>
                </a:r>
                <a:r>
                  <a:rPr lang="en-US" sz="1600" dirty="0" err="1" smtClean="0"/>
                  <a:t>ps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/>
                        <a:ea typeface="Cambria Math"/>
                      </a:rPr>
                      <m:t>/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√</m:t>
                    </m:r>
                    <m:r>
                      <m:rPr>
                        <m:sty m:val="p"/>
                      </m:rPr>
                      <a:rPr lang="en-US" sz="1600">
                        <a:latin typeface="Cambria Math"/>
                        <a:ea typeface="Cambria Math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  <a:ea typeface="Cambria Math"/>
                          </a:rPr>
                          <m:t>GeV</m:t>
                        </m:r>
                      </m:e>
                    </m:d>
                  </m:oMath>
                </a14:m>
                <a:endParaRPr lang="en-US" sz="1600" dirty="0" smtClean="0"/>
              </a:p>
              <a:p>
                <a:endParaRPr lang="en-US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TDR submitted in June 2015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29" y="1061845"/>
                <a:ext cx="5179833" cy="5226752"/>
              </a:xfrm>
              <a:prstGeom prst="rect">
                <a:avLst/>
              </a:prstGeom>
              <a:blipFill rotWithShape="1">
                <a:blip r:embed="rId3"/>
                <a:stretch>
                  <a:fillRect l="-938" t="-813" b="-23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716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Antiprotons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 2015, Novosibirsk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966F-D292-4F74-B9DC-80D29A0FFFF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79468"/>
            <a:ext cx="9144000" cy="520688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670772" y="1946495"/>
            <a:ext cx="2571184" cy="3259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494638" y="1566251"/>
            <a:ext cx="3150606" cy="1810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700588" y="914400"/>
            <a:ext cx="1857375" cy="133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130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5" r="233"/>
          <a:stretch/>
        </p:blipFill>
        <p:spPr bwMode="auto">
          <a:xfrm>
            <a:off x="1385241" y="786536"/>
            <a:ext cx="7387284" cy="608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Luminosity Detector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 2015, Novosibirsk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966F-D292-4F74-B9DC-80D29A0FFFF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5274" y="849651"/>
            <a:ext cx="3575991" cy="19082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smtClean="0"/>
              <a:t>Detector layout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Roman pot system at z = 11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Silicon pixel detector: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4 layers of HV MAPS (50 µm thick)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Pixels 80x80 µm</a:t>
            </a:r>
            <a:r>
              <a:rPr lang="en-US" sz="1400" baseline="30000" dirty="0" smtClean="0"/>
              <a:t>2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CVD diamond supports (200 µm thick)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Retractable half planes in secondary vacuum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1770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Luminosity Detector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 2015, Novosibirsk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966F-D292-4F74-B9DC-80D29A0FFFF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" t="16376" r="62477" b="2444"/>
          <a:stretch/>
        </p:blipFill>
        <p:spPr bwMode="auto">
          <a:xfrm>
            <a:off x="4387862" y="983363"/>
            <a:ext cx="4713227" cy="538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46528" y="744076"/>
            <a:ext cx="4073047" cy="5657580"/>
            <a:chOff x="-234472" y="705976"/>
            <a:chExt cx="4073047" cy="5657580"/>
          </a:xfrm>
        </p:grpSpPr>
        <p:sp>
          <p:nvSpPr>
            <p:cNvPr id="10" name="TextBox 9"/>
            <p:cNvSpPr txBox="1"/>
            <p:nvPr/>
          </p:nvSpPr>
          <p:spPr>
            <a:xfrm>
              <a:off x="-234472" y="3131902"/>
              <a:ext cx="4073047" cy="323165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/>
                <a:t>HV MAPS: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Development at the University of Heidelberg for the Mu2e experiment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Active pixel sensor in HV CMOS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Digital processing on chip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400" dirty="0" err="1" smtClean="0"/>
                <a:t>Testbeam</a:t>
              </a:r>
              <a:r>
                <a:rPr lang="en-US" sz="1400" dirty="0" smtClean="0"/>
                <a:t> results: S/N ~ 20, </a:t>
              </a:r>
              <a:br>
                <a:rPr lang="en-US" sz="1400" dirty="0" smtClean="0"/>
              </a:br>
              <a:r>
                <a:rPr lang="en-US" sz="1400" dirty="0" smtClean="0"/>
                <a:t>Efficiency ~ 99,5 %</a:t>
              </a:r>
            </a:p>
            <a:p>
              <a:pPr algn="ctr"/>
              <a:r>
                <a:rPr lang="en-US" b="1" u="sng" dirty="0" smtClean="0"/>
                <a:t>Project Status: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Cooling system prototype tested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Mechanical vessel and vacuum system prototype tested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CVD diamond supports available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TDR in final stage</a:t>
              </a:r>
            </a:p>
            <a:p>
              <a:endParaRPr lang="en-US" sz="1400" dirty="0" smtClean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-36774" y="705976"/>
              <a:ext cx="3677650" cy="2370248"/>
              <a:chOff x="4856750" y="881637"/>
              <a:chExt cx="4236616" cy="2817052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6750" y="881637"/>
                <a:ext cx="4181853" cy="25840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8373297" y="3437079"/>
                <a:ext cx="720069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sz="1100" smtClean="0"/>
                  <a:t>t[GeV/c</a:t>
                </a:r>
                <a:r>
                  <a:rPr lang="de-DE" sz="1100" baseline="30000" smtClean="0"/>
                  <a:t>2</a:t>
                </a:r>
                <a:r>
                  <a:rPr lang="de-DE" sz="1100" smtClean="0"/>
                  <a:t>]</a:t>
                </a:r>
                <a:endParaRPr lang="de-DE" sz="1100"/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8930640" y="1775460"/>
            <a:ext cx="213360" cy="617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6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Forward RICH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 2015, Novosibirsk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966F-D292-4F74-B9DC-80D29A0FFFF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6" y="939800"/>
            <a:ext cx="8709132" cy="519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91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698" y="1945452"/>
            <a:ext cx="31813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Hypernuclear</a:t>
            </a:r>
            <a:r>
              <a:rPr lang="en-US" noProof="0" dirty="0" smtClean="0"/>
              <a:t> Setup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 2015, Novosibirsk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966F-D292-4F74-B9DC-80D29A0FFFF2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3119438"/>
            <a:ext cx="51911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0025" y="893882"/>
            <a:ext cx="4469446" cy="21031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Principle: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Produce </a:t>
            </a:r>
            <a:r>
              <a:rPr lang="en-US" sz="1600" dirty="0" err="1" smtClean="0"/>
              <a:t>hypernuclei</a:t>
            </a:r>
            <a:r>
              <a:rPr lang="en-US" sz="1600" dirty="0" smtClean="0"/>
              <a:t> from captured </a:t>
            </a:r>
            <a:r>
              <a:rPr lang="en-US" sz="1600" b="1" dirty="0" smtClean="0"/>
              <a:t>Ξ</a:t>
            </a:r>
          </a:p>
          <a:p>
            <a:pPr lvl="0" algn="ctr"/>
            <a:r>
              <a:rPr lang="en-US" sz="2000" b="1" u="sng" dirty="0" smtClean="0">
                <a:solidFill>
                  <a:prstClr val="black"/>
                </a:solidFill>
              </a:rPr>
              <a:t>Modified Setup: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Primary retractable wire/foil target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Secondary active target to capture </a:t>
            </a:r>
            <a:r>
              <a:rPr lang="en-US" sz="1600" b="1" dirty="0" smtClean="0"/>
              <a:t>Ξ</a:t>
            </a:r>
            <a:r>
              <a:rPr lang="en-US" sz="1600" dirty="0" smtClean="0"/>
              <a:t> and track</a:t>
            </a:r>
            <a:br>
              <a:rPr lang="en-US" sz="1600" dirty="0" smtClean="0"/>
            </a:br>
            <a:r>
              <a:rPr lang="en-US" sz="1600" dirty="0" smtClean="0"/>
              <a:t>products with Si strips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HP Ge detector for γ-spectroscopy</a:t>
            </a:r>
          </a:p>
          <a:p>
            <a:endParaRPr lang="en-US" sz="1600" baseline="30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813940" y="899243"/>
            <a:ext cx="2735809" cy="8925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/>
              <a:t>Priamary</a:t>
            </a:r>
            <a:r>
              <a:rPr lang="en-US" sz="2000" b="1" u="sng" dirty="0" smtClean="0"/>
              <a:t> target: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Diamond wire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Piezo motored wire holder</a:t>
            </a:r>
            <a:endParaRPr lang="en-US" sz="16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5495402" y="3766603"/>
            <a:ext cx="3200400" cy="3091397"/>
            <a:chOff x="5328230" y="3633253"/>
            <a:chExt cx="3200400" cy="3091397"/>
          </a:xfrm>
        </p:grpSpPr>
        <p:pic>
          <p:nvPicPr>
            <p:cNvPr id="2457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230" y="4133850"/>
              <a:ext cx="3200400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485866" y="3633253"/>
              <a:ext cx="2896711" cy="89255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u="sng" smtClean="0"/>
                <a:t>Active secondary target: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sz="1600" smtClean="0"/>
                <a:t>Silicon microstrips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de-DE" sz="1600" smtClean="0"/>
                <a:t>Absorbers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986043" y="2999384"/>
            <a:ext cx="1119857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200" smtClean="0"/>
              <a:t>sliding carriage</a:t>
            </a:r>
            <a:br>
              <a:rPr lang="de-DE" sz="1200" smtClean="0"/>
            </a:br>
            <a:r>
              <a:rPr lang="de-DE" sz="1200" smtClean="0"/>
              <a:t>on rails</a:t>
            </a:r>
            <a:endParaRPr lang="de-DE" sz="1200"/>
          </a:p>
        </p:txBody>
      </p:sp>
      <p:sp>
        <p:nvSpPr>
          <p:cNvPr id="16" name="TextBox 15"/>
          <p:cNvSpPr txBox="1"/>
          <p:nvPr/>
        </p:nvSpPr>
        <p:spPr>
          <a:xfrm>
            <a:off x="6261178" y="2997022"/>
            <a:ext cx="667875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200" smtClean="0"/>
              <a:t>Piezo</a:t>
            </a:r>
          </a:p>
          <a:p>
            <a:pPr algn="ctr"/>
            <a:r>
              <a:rPr lang="de-DE" sz="1200" smtClean="0"/>
              <a:t> motors</a:t>
            </a:r>
            <a:endParaRPr lang="de-DE" sz="1200"/>
          </a:p>
        </p:txBody>
      </p:sp>
      <p:sp>
        <p:nvSpPr>
          <p:cNvPr id="17" name="TextBox 16"/>
          <p:cNvSpPr txBox="1"/>
          <p:nvPr/>
        </p:nvSpPr>
        <p:spPr>
          <a:xfrm>
            <a:off x="7936438" y="2214494"/>
            <a:ext cx="811441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200" smtClean="0"/>
              <a:t>beampipe</a:t>
            </a:r>
            <a:endParaRPr lang="de-DE" sz="1200"/>
          </a:p>
        </p:txBody>
      </p:sp>
      <p:sp>
        <p:nvSpPr>
          <p:cNvPr id="20" name="TextBox 19"/>
          <p:cNvSpPr txBox="1"/>
          <p:nvPr/>
        </p:nvSpPr>
        <p:spPr>
          <a:xfrm>
            <a:off x="5969677" y="2257356"/>
            <a:ext cx="865814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200" smtClean="0"/>
              <a:t>wire target</a:t>
            </a:r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70080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PANDA Data Acquisition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 2015, Novosibirsk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966F-D292-4F74-B9DC-80D29A0FFFF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" r="28"/>
          <a:stretch/>
        </p:blipFill>
        <p:spPr bwMode="auto">
          <a:xfrm>
            <a:off x="3420000" y="1132984"/>
            <a:ext cx="5508000" cy="356884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300" y="1113934"/>
            <a:ext cx="3143249" cy="36009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Self-triggered readout: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Components: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Time distribution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Intelligent frontends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Powerful compute nodes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High speed network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Data flow: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Data reduction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Local feature extraction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Data burst building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Event selection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Data logging after online reconstruction</a:t>
            </a:r>
            <a:endParaRPr lang="en-US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952625" y="5248275"/>
            <a:ext cx="5295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i="1" smtClean="0">
                <a:solidFill>
                  <a:srgbClr val="FF3300"/>
                </a:solidFill>
              </a:rPr>
              <a:t>→ Programmable Physics Machine</a:t>
            </a:r>
            <a:endParaRPr lang="de-DE" sz="2800" i="1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91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Summary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 2015, Novosibirsk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966F-D292-4F74-B9DC-80D29A0FFFF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3899" y="1048320"/>
            <a:ext cx="7686675" cy="470898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Present status of PANDA: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Preparation for construction MoU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Many new subsystems are heading towards finalization</a:t>
            </a:r>
          </a:p>
          <a:p>
            <a:pPr lvl="0" algn="ctr"/>
            <a:r>
              <a:rPr lang="en-US" sz="2800" b="1" u="sng" dirty="0" smtClean="0">
                <a:solidFill>
                  <a:prstClr val="black"/>
                </a:solidFill>
              </a:rPr>
              <a:t>Present status of PANDA: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Most TDRs complete by end of 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Start construction in 2014 for some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Preassembly at </a:t>
            </a:r>
            <a:r>
              <a:rPr lang="en-US" sz="2400" dirty="0" err="1" smtClean="0"/>
              <a:t>Jülich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Ready for mounting at FAIR in 2018/19</a:t>
            </a:r>
          </a:p>
          <a:p>
            <a:pPr lvl="0" algn="ctr"/>
            <a:r>
              <a:rPr lang="en-US" sz="2800" b="1" u="sng" dirty="0" smtClean="0">
                <a:solidFill>
                  <a:prstClr val="black"/>
                </a:solidFill>
              </a:rPr>
              <a:t>PANDA &amp; FAIR start in hadron physics from 2020+: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Versatile physics machine with full detection capabilities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PANDA will shed light on many of today‘s QCD puzzles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Beyond PANDA further plans for spin physics at FAIR exist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754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Antiprotons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 2015, Novosibirsk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966F-D292-4F74-B9DC-80D29A0FFFF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79468"/>
            <a:ext cx="9144000" cy="520688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124201" y="2136618"/>
            <a:ext cx="3428999" cy="18650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700588" y="914400"/>
            <a:ext cx="1857375" cy="133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726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Antiprotons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 2015, Novosibirsk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966F-D292-4F74-B9DC-80D29A0FFFF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79468"/>
            <a:ext cx="9144000" cy="520688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684760" y="2562131"/>
            <a:ext cx="1665838" cy="22633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700588" y="914400"/>
            <a:ext cx="1857375" cy="133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349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Antiprotons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 2015, Novosibirsk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966F-D292-4F74-B9DC-80D29A0FFFF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79468"/>
            <a:ext cx="9144000" cy="520688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032911" y="2888055"/>
            <a:ext cx="2317687" cy="19374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700588" y="914400"/>
            <a:ext cx="1857375" cy="133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910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Antiprotons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 2015, Novosibirsk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966F-D292-4F74-B9DC-80D29A0FFFF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79468"/>
            <a:ext cx="9144000" cy="520688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630440" y="3429000"/>
            <a:ext cx="2127564" cy="3553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700588" y="914400"/>
            <a:ext cx="1857375" cy="133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42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50" descr="HESR-Rathsmann-V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113" y="2597933"/>
            <a:ext cx="6302987" cy="372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High Energy Storage Ring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 2015, Novosibirsk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966F-D292-4F74-B9DC-80D29A0FFFF2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8575" y="1009650"/>
            <a:ext cx="3893994" cy="1263623"/>
            <a:chOff x="873123" y="1364720"/>
            <a:chExt cx="4256089" cy="138112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23" y="1364720"/>
              <a:ext cx="2066925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3712" y="1364720"/>
              <a:ext cx="2095500" cy="138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341212"/>
              </p:ext>
            </p:extLst>
          </p:nvPr>
        </p:nvGraphicFramePr>
        <p:xfrm>
          <a:off x="4075145" y="826402"/>
          <a:ext cx="498157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525"/>
                <a:gridCol w="1660525"/>
                <a:gridCol w="1660525"/>
              </a:tblGrid>
              <a:tr h="336683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Mode</a:t>
                      </a:r>
                      <a:endParaRPr lang="en-U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High luminosity</a:t>
                      </a:r>
                      <a:r>
                        <a:rPr lang="en-US" sz="1800" baseline="0" noProof="0" dirty="0" smtClean="0"/>
                        <a:t> (HL)</a:t>
                      </a:r>
                      <a:endParaRPr lang="en-U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High resolution (HR)</a:t>
                      </a:r>
                      <a:endParaRPr lang="en-US" sz="1800" noProof="0" dirty="0"/>
                    </a:p>
                  </a:txBody>
                  <a:tcPr/>
                </a:tc>
              </a:tr>
              <a:tr h="355611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∆p/p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~10</a:t>
                      </a:r>
                      <a:r>
                        <a:rPr lang="en-US" baseline="30000" noProof="0" dirty="0" smtClean="0"/>
                        <a:t>-4</a:t>
                      </a:r>
                      <a:endParaRPr lang="en-US" baseline="30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~4x10</a:t>
                      </a:r>
                      <a:r>
                        <a:rPr lang="en-US" baseline="30000" noProof="0" dirty="0" smtClean="0"/>
                        <a:t>-5</a:t>
                      </a:r>
                      <a:endParaRPr lang="en-US" noProof="0" dirty="0"/>
                    </a:p>
                  </a:txBody>
                  <a:tcPr/>
                </a:tc>
              </a:tr>
              <a:tr h="344415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L(cm</a:t>
                      </a:r>
                      <a:r>
                        <a:rPr lang="en-US" baseline="30000" noProof="0" dirty="0" smtClean="0"/>
                        <a:t>-2</a:t>
                      </a:r>
                      <a:r>
                        <a:rPr lang="en-US" noProof="0" dirty="0" smtClean="0"/>
                        <a:t>s</a:t>
                      </a:r>
                      <a:r>
                        <a:rPr lang="en-US" baseline="30000" noProof="0" dirty="0" smtClean="0"/>
                        <a:t>-1</a:t>
                      </a:r>
                      <a:r>
                        <a:rPr lang="en-US" noProof="0" dirty="0" smtClean="0"/>
                        <a:t>)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2x10</a:t>
                      </a:r>
                      <a:r>
                        <a:rPr lang="en-US" baseline="30000" noProof="0" dirty="0" smtClean="0"/>
                        <a:t>32</a:t>
                      </a:r>
                      <a:endParaRPr lang="en-US" baseline="30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2x10</a:t>
                      </a:r>
                      <a:r>
                        <a:rPr lang="en-US" baseline="30000" noProof="0" dirty="0" smtClean="0"/>
                        <a:t>31</a:t>
                      </a:r>
                      <a:endParaRPr lang="en-US" baseline="30000" noProof="0" dirty="0"/>
                    </a:p>
                  </a:txBody>
                  <a:tcPr/>
                </a:tc>
              </a:tr>
              <a:tr h="344415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Stored p̄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10</a:t>
                      </a:r>
                      <a:r>
                        <a:rPr lang="en-US" baseline="30000" noProof="0" dirty="0" smtClean="0"/>
                        <a:t>11</a:t>
                      </a:r>
                      <a:endParaRPr lang="en-US" baseline="30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10</a:t>
                      </a:r>
                      <a:r>
                        <a:rPr lang="en-US" baseline="30000" noProof="0" dirty="0" smtClean="0"/>
                        <a:t>10</a:t>
                      </a:r>
                      <a:endParaRPr lang="en-US" baseline="30000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2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High Energy Storage Ring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FAIR 2015, Novosibirsk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966F-D292-4F74-B9DC-80D29A0FFFF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Grafik 50" descr="HESR-Rathsmann-V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17" y="2511398"/>
            <a:ext cx="5075517" cy="300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847598"/>
              </p:ext>
            </p:extLst>
          </p:nvPr>
        </p:nvGraphicFramePr>
        <p:xfrm>
          <a:off x="5402579" y="2511398"/>
          <a:ext cx="3570058" cy="1419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029"/>
                <a:gridCol w="1785029"/>
              </a:tblGrid>
              <a:tr h="348849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e</a:t>
                      </a:r>
                      <a:r>
                        <a:rPr lang="de-DE" sz="1400" baseline="30000" dirty="0" smtClean="0"/>
                        <a:t>+</a:t>
                      </a:r>
                      <a:r>
                        <a:rPr lang="de-DE" sz="1400" dirty="0" smtClean="0"/>
                        <a:t> e</a:t>
                      </a:r>
                      <a:r>
                        <a:rPr lang="de-DE" sz="1400" baseline="30000" dirty="0" smtClean="0"/>
                        <a:t>-</a:t>
                      </a:r>
                      <a:endParaRPr lang="de-DE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/>
                        <a:t>p p̄</a:t>
                      </a:r>
                      <a:endParaRPr lang="de-DE" sz="1400"/>
                    </a:p>
                  </a:txBody>
                  <a:tcPr/>
                </a:tc>
              </a:tr>
              <a:tr h="391393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solidFill>
                            <a:srgbClr val="00B050"/>
                          </a:solidFill>
                        </a:rPr>
                        <a:t>Low hadronic background</a:t>
                      </a:r>
                      <a:endParaRPr lang="en-US" sz="1400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</a:rPr>
                        <a:t>High hadronic</a:t>
                      </a:r>
                      <a:r>
                        <a:rPr lang="de-DE" sz="1400" baseline="0" dirty="0" smtClean="0">
                          <a:solidFill>
                            <a:srgbClr val="FF0000"/>
                          </a:solidFill>
                        </a:rPr>
                        <a:t> background</a:t>
                      </a:r>
                      <a:endParaRPr lang="de-DE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2554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FF0000"/>
                          </a:solidFill>
                        </a:rPr>
                        <a:t>Direct </a:t>
                      </a:r>
                      <a:r>
                        <a:rPr lang="de-DE" sz="1400" dirty="0" smtClean="0">
                          <a:solidFill>
                            <a:srgbClr val="FF0000"/>
                          </a:solidFill>
                        </a:rPr>
                        <a:t>production</a:t>
                      </a:r>
                      <a:r>
                        <a:rPr lang="de-DE" sz="1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400" baseline="0" dirty="0" smtClean="0">
                          <a:solidFill>
                            <a:srgbClr val="FF0000"/>
                          </a:solidFill>
                        </a:rPr>
                        <a:t>restricted to 1</a:t>
                      </a:r>
                      <a:r>
                        <a:rPr lang="de-DE" sz="1400" baseline="30000" dirty="0" smtClean="0">
                          <a:solidFill>
                            <a:srgbClr val="FF0000"/>
                          </a:solidFill>
                        </a:rPr>
                        <a:t>- - </a:t>
                      </a:r>
                      <a:r>
                        <a:rPr lang="de-DE" sz="1400" baseline="0" dirty="0" smtClean="0">
                          <a:solidFill>
                            <a:srgbClr val="FF0000"/>
                          </a:solidFill>
                        </a:rPr>
                        <a:t>states</a:t>
                      </a:r>
                      <a:endParaRPr lang="de-DE" sz="1400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00B050"/>
                          </a:solidFill>
                        </a:rPr>
                        <a:t>Direct</a:t>
                      </a:r>
                      <a:r>
                        <a:rPr lang="de-DE" sz="1400" baseline="0" dirty="0" smtClean="0">
                          <a:solidFill>
                            <a:srgbClr val="00B050"/>
                          </a:solidFill>
                        </a:rPr>
                        <a:t> production of various states</a:t>
                      </a:r>
                      <a:endParaRPr lang="de-DE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7182696" y="3366135"/>
            <a:ext cx="1789941" cy="533400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tangle 14"/>
          <p:cNvSpPr/>
          <p:nvPr/>
        </p:nvSpPr>
        <p:spPr>
          <a:xfrm>
            <a:off x="5562600" y="4381702"/>
            <a:ext cx="3314700" cy="2011477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329" y="4628486"/>
            <a:ext cx="3031242" cy="15179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01347" y="4012370"/>
            <a:ext cx="2437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mtClean="0"/>
              <a:t>Production experiments</a:t>
            </a:r>
            <a:endParaRPr lang="de-DE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878425"/>
              </p:ext>
            </p:extLst>
          </p:nvPr>
        </p:nvGraphicFramePr>
        <p:xfrm>
          <a:off x="952500" y="935355"/>
          <a:ext cx="657225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750"/>
                <a:gridCol w="2190750"/>
                <a:gridCol w="2190750"/>
              </a:tblGrid>
              <a:tr h="336683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Mode</a:t>
                      </a:r>
                      <a:endParaRPr lang="en-U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High luminosity</a:t>
                      </a:r>
                      <a:r>
                        <a:rPr lang="en-US" sz="1800" baseline="0" noProof="0" dirty="0" smtClean="0"/>
                        <a:t> (HL)</a:t>
                      </a:r>
                      <a:endParaRPr lang="en-U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High resolution (HR)</a:t>
                      </a:r>
                      <a:endParaRPr lang="en-US" sz="1800" noProof="0" dirty="0"/>
                    </a:p>
                  </a:txBody>
                  <a:tcPr/>
                </a:tc>
              </a:tr>
              <a:tr h="355611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∆p/p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~10</a:t>
                      </a:r>
                      <a:r>
                        <a:rPr lang="en-US" baseline="30000" noProof="0" dirty="0" smtClean="0"/>
                        <a:t>-4</a:t>
                      </a:r>
                      <a:endParaRPr lang="en-US" baseline="30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~4x10</a:t>
                      </a:r>
                      <a:r>
                        <a:rPr lang="en-US" baseline="30000" noProof="0" dirty="0" smtClean="0"/>
                        <a:t>-5</a:t>
                      </a:r>
                      <a:endParaRPr lang="en-US" noProof="0" dirty="0"/>
                    </a:p>
                  </a:txBody>
                  <a:tcPr/>
                </a:tc>
              </a:tr>
              <a:tr h="344415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L(cm</a:t>
                      </a:r>
                      <a:r>
                        <a:rPr lang="en-US" baseline="30000" noProof="0" dirty="0" smtClean="0"/>
                        <a:t>-2</a:t>
                      </a:r>
                      <a:r>
                        <a:rPr lang="en-US" noProof="0" dirty="0" smtClean="0"/>
                        <a:t>s</a:t>
                      </a:r>
                      <a:r>
                        <a:rPr lang="en-US" baseline="30000" noProof="0" dirty="0" smtClean="0"/>
                        <a:t>-1</a:t>
                      </a:r>
                      <a:r>
                        <a:rPr lang="en-US" noProof="0" dirty="0" smtClean="0"/>
                        <a:t>)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2x10</a:t>
                      </a:r>
                      <a:r>
                        <a:rPr lang="en-US" baseline="30000" noProof="0" dirty="0" smtClean="0"/>
                        <a:t>32</a:t>
                      </a:r>
                      <a:endParaRPr lang="en-US" baseline="30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2x10</a:t>
                      </a:r>
                      <a:r>
                        <a:rPr lang="en-US" baseline="30000" noProof="0" dirty="0" smtClean="0"/>
                        <a:t>31</a:t>
                      </a:r>
                      <a:endParaRPr lang="en-US" baseline="30000" noProof="0" dirty="0"/>
                    </a:p>
                  </a:txBody>
                  <a:tcPr/>
                </a:tc>
              </a:tr>
              <a:tr h="344415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Stored p̄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10</a:t>
                      </a:r>
                      <a:r>
                        <a:rPr lang="en-US" baseline="30000" noProof="0" dirty="0" smtClean="0"/>
                        <a:t>11</a:t>
                      </a:r>
                      <a:endParaRPr lang="en-US" baseline="30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10</a:t>
                      </a:r>
                      <a:r>
                        <a:rPr lang="en-US" baseline="30000" noProof="0" dirty="0" smtClean="0"/>
                        <a:t>10</a:t>
                      </a:r>
                      <a:endParaRPr lang="en-US" baseline="300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6001347" y="1269312"/>
            <a:ext cx="848186" cy="394044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97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</TotalTime>
  <Words>1437</Words>
  <Application>Microsoft Office PowerPoint</Application>
  <PresentationFormat>On-screen Show (4:3)</PresentationFormat>
  <Paragraphs>422</Paragraphs>
  <Slides>35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The high performance PANDA detector</vt:lpstr>
      <vt:lpstr>Antiprotons</vt:lpstr>
      <vt:lpstr>Antiprotons</vt:lpstr>
      <vt:lpstr>Antiprotons</vt:lpstr>
      <vt:lpstr>Antiprotons</vt:lpstr>
      <vt:lpstr>Antiprotons</vt:lpstr>
      <vt:lpstr>Antiprotons</vt:lpstr>
      <vt:lpstr>High Energy Storage Ring</vt:lpstr>
      <vt:lpstr>High Energy Storage Ring</vt:lpstr>
      <vt:lpstr>PANDA Physics Goals</vt:lpstr>
      <vt:lpstr>PANDA Physics Goals</vt:lpstr>
      <vt:lpstr>PANDA Physics Goals</vt:lpstr>
      <vt:lpstr>PANDA Detector</vt:lpstr>
      <vt:lpstr>PANDA Detector</vt:lpstr>
      <vt:lpstr>PANDA Detector</vt:lpstr>
      <vt:lpstr>PANDA Detector</vt:lpstr>
      <vt:lpstr>PANDA Targets</vt:lpstr>
      <vt:lpstr>Magnets</vt:lpstr>
      <vt:lpstr>Micro Vertex Detector</vt:lpstr>
      <vt:lpstr>Strawtube Tracker</vt:lpstr>
      <vt:lpstr>Barrel DIRC</vt:lpstr>
      <vt:lpstr>Scintillator Tile Hodoscope</vt:lpstr>
      <vt:lpstr>Forward GEM Tracker</vt:lpstr>
      <vt:lpstr>Disc DIRC</vt:lpstr>
      <vt:lpstr>Electromagnetic Calorimetry</vt:lpstr>
      <vt:lpstr>Muon Detector System</vt:lpstr>
      <vt:lpstr>Forward Tracking</vt:lpstr>
      <vt:lpstr>Forward Time of Flight</vt:lpstr>
      <vt:lpstr>Forward Shashlik Calorimeter</vt:lpstr>
      <vt:lpstr>Luminosity Detector</vt:lpstr>
      <vt:lpstr>Luminosity Detector</vt:lpstr>
      <vt:lpstr>Forward RICH</vt:lpstr>
      <vt:lpstr>Hypernuclear Setup</vt:lpstr>
      <vt:lpstr>PANDA Data Acquisition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Julian</cp:lastModifiedBy>
  <cp:revision>381</cp:revision>
  <dcterms:created xsi:type="dcterms:W3CDTF">2014-03-06T09:19:02Z</dcterms:created>
  <dcterms:modified xsi:type="dcterms:W3CDTF">2015-11-15T09:27:30Z</dcterms:modified>
</cp:coreProperties>
</file>