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1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B6C10-6AE1-4997-970A-D79811B7A37F}" type="datetimeFigureOut">
              <a:rPr lang="de-DE" smtClean="0"/>
              <a:t>15.11.2015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3CD0-1104-4016-BF94-06A34CCEFC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2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DA88F-5394-494E-9156-02EC8FE6BB99}" type="slidenum">
              <a:rPr lang="en-US" altLang="de-DE">
                <a:solidFill>
                  <a:prstClr val="black"/>
                </a:solidFill>
              </a:rPr>
              <a:pPr/>
              <a:t>1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D4E73-78E9-4F37-8715-7BA79847F501}" type="slidenum">
              <a:rPr lang="en-US" altLang="de-DE">
                <a:solidFill>
                  <a:prstClr val="black"/>
                </a:solidFill>
              </a:rPr>
              <a:pPr/>
              <a:t>11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33186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F3A2429-F2E7-43EC-9E15-23DC8AE30371}" type="slidenum">
              <a:rPr lang="en-US" altLang="de-DE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de-DE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r>
              <a:rPr lang="en-US" altLang="de-DE"/>
              <a:t>Kelvin is used as an energy unit.</a:t>
            </a:r>
          </a:p>
          <a:p>
            <a:endParaRPr lang="en-US" altLang="de-DE"/>
          </a:p>
          <a:p>
            <a:r>
              <a:rPr lang="en-US" altLang="de-DE"/>
              <a:t>Well is very shallow.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CB71A-860C-454E-9FC9-A93F38B0CA7A}" type="slidenum">
              <a:rPr lang="en-US" altLang="de-DE">
                <a:solidFill>
                  <a:prstClr val="black"/>
                </a:solidFill>
              </a:rPr>
              <a:pPr/>
              <a:t>12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35234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BD0FA09-B3B8-4169-9C2D-12FB3B824EDA}" type="slidenum">
              <a:rPr lang="en-US" altLang="de-DE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de-DE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r>
              <a:rPr lang="en-US" altLang="de-DE"/>
              <a:t>Kelvin is used as an energy unit.</a:t>
            </a:r>
          </a:p>
          <a:p>
            <a:endParaRPr lang="en-US" altLang="de-DE"/>
          </a:p>
          <a:p>
            <a:r>
              <a:rPr lang="en-US" altLang="de-DE"/>
              <a:t>Well is very shallow.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2DDE1-BB7E-4115-BBB0-4570F325B7B6}" type="slidenum">
              <a:rPr lang="en-US" altLang="de-DE">
                <a:solidFill>
                  <a:prstClr val="black"/>
                </a:solidFill>
              </a:rPr>
              <a:pPr/>
              <a:t>13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37282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C2A0150-54B5-4222-8D5B-DFD43F454BB3}" type="slidenum">
              <a:rPr lang="en-US" altLang="de-DE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de-DE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r>
              <a:rPr lang="en-US" altLang="de-DE"/>
              <a:t>PSR-&gt; Positron spin flip measurements.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3364D-7A29-4832-A5BB-142C6F014C1C}" type="slidenum">
              <a:rPr lang="en-US" altLang="de-DE">
                <a:solidFill>
                  <a:prstClr val="black"/>
                </a:solidFill>
              </a:rPr>
              <a:pPr/>
              <a:t>14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39330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1CD5593-4C4C-43AE-B3A6-E29120F5106F}" type="slidenum">
              <a:rPr lang="en-US" altLang="de-DE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de-DE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r>
              <a:rPr lang="en-US" altLang="de-DE"/>
              <a:t>Microwave measurements will measure the hyperfine constant.</a:t>
            </a:r>
          </a:p>
          <a:p>
            <a:endParaRPr lang="en-US" altLang="de-DE"/>
          </a:p>
          <a:p>
            <a:r>
              <a:rPr lang="en-US" altLang="de-DE"/>
              <a:t>PSR-&gt; Positron spin flip measurements.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B372C-761C-4973-AECC-A1FCC1495847}" type="slidenum">
              <a:rPr lang="en-US" altLang="de-DE">
                <a:solidFill>
                  <a:prstClr val="black"/>
                </a:solidFill>
              </a:rPr>
              <a:pPr/>
              <a:t>15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4137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ED3E1D-A328-45E9-9113-EBBEF861CFCC}" type="slidenum">
              <a:rPr lang="en-US" altLang="de-DE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de-DE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r>
              <a:rPr lang="en-US" altLang="de-DE"/>
              <a:t>Microwave measurements will measure the hyperfine constant.</a:t>
            </a:r>
          </a:p>
          <a:p>
            <a:endParaRPr lang="en-US" altLang="de-DE"/>
          </a:p>
          <a:p>
            <a:r>
              <a:rPr lang="en-US" altLang="de-DE"/>
              <a:t>PSR-&gt; Positron spin flip measurements.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8EA0E-0240-45A9-88F5-A9514BD2DE15}" type="slidenum">
              <a:rPr lang="en-US" altLang="de-DE">
                <a:solidFill>
                  <a:prstClr val="black"/>
                </a:solidFill>
              </a:rPr>
              <a:pPr/>
              <a:t>16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F010F-63C0-4C52-AE4E-C763CD8E2695}" type="slidenum">
              <a:rPr lang="en-US" altLang="de-DE">
                <a:solidFill>
                  <a:prstClr val="black"/>
                </a:solidFill>
              </a:rPr>
              <a:pPr/>
              <a:t>18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A67FE-D54F-4FC1-BD3B-00BB4C2D7EF0}" type="slidenum">
              <a:rPr lang="en-US" altLang="de-DE">
                <a:solidFill>
                  <a:prstClr val="black"/>
                </a:solidFill>
              </a:rPr>
              <a:pPr/>
              <a:t>19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35DB9-469F-48F9-911C-186C522C3585}" type="slidenum">
              <a:rPr lang="en-US" altLang="de-DE">
                <a:solidFill>
                  <a:prstClr val="black"/>
                </a:solidFill>
              </a:rPr>
              <a:pPr/>
              <a:t>20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C31C9-24E4-4CAE-A988-5C504033B608}" type="slidenum">
              <a:rPr lang="en-US" altLang="de-DE">
                <a:solidFill>
                  <a:prstClr val="black"/>
                </a:solidFill>
              </a:rPr>
              <a:pPr/>
              <a:t>21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0799F-9381-4FB2-9960-7DCE7D291074}" type="slidenum">
              <a:rPr lang="en-US" altLang="de-DE">
                <a:solidFill>
                  <a:prstClr val="black"/>
                </a:solidFill>
              </a:rPr>
              <a:pPr/>
              <a:t>2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BD3B1-1CC1-4F43-920A-8FBEAE6ADED1}" type="slidenum">
              <a:rPr lang="en-US" altLang="de-DE">
                <a:solidFill>
                  <a:prstClr val="black"/>
                </a:solidFill>
              </a:rPr>
              <a:pPr/>
              <a:t>22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484BC-66E6-4717-921D-ACE90635D458}" type="slidenum">
              <a:rPr lang="en-US" altLang="de-DE">
                <a:solidFill>
                  <a:prstClr val="black"/>
                </a:solidFill>
              </a:rPr>
              <a:pPr/>
              <a:t>3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8446D-F0D0-476A-AC1C-9D35F7516719}" type="slidenum">
              <a:rPr lang="en-US" altLang="de-DE">
                <a:solidFill>
                  <a:prstClr val="black"/>
                </a:solidFill>
              </a:rPr>
              <a:pPr/>
              <a:t>4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BFC41-BCCE-43CD-BB75-A1D554011887}" type="slidenum">
              <a:rPr lang="en-US" altLang="de-DE">
                <a:solidFill>
                  <a:prstClr val="black"/>
                </a:solidFill>
              </a:rPr>
              <a:pPr/>
              <a:t>5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2C0AF-2019-4EB2-A939-EF5530A9603D}" type="slidenum">
              <a:rPr lang="en-US" altLang="de-DE">
                <a:solidFill>
                  <a:prstClr val="black"/>
                </a:solidFill>
              </a:rPr>
              <a:pPr/>
              <a:t>6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874FA-4790-4CDC-A6EC-8DD07348B8B5}" type="slidenum">
              <a:rPr lang="en-US" altLang="de-DE">
                <a:solidFill>
                  <a:prstClr val="black"/>
                </a:solidFill>
              </a:rPr>
              <a:pPr/>
              <a:t>8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9FA36-7176-4221-86F3-9C09F7C5EAC2}" type="slidenum">
              <a:rPr lang="en-US" altLang="de-DE">
                <a:solidFill>
                  <a:prstClr val="black"/>
                </a:solidFill>
              </a:rPr>
              <a:pPr/>
              <a:t>9</a:t>
            </a:fld>
            <a:endParaRPr lang="en-US" altLang="de-DE">
              <a:solidFill>
                <a:prstClr val="black"/>
              </a:solidFill>
            </a:endParaRPr>
          </a:p>
        </p:txBody>
      </p:sp>
      <p:sp>
        <p:nvSpPr>
          <p:cNvPr id="73113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8305039-A93B-4E22-BEFB-4BAA3FB6EE39}" type="slidenum">
              <a:rPr lang="en-US" altLang="de-DE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de-DE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</p:spPr>
        <p:txBody>
          <a:bodyPr/>
          <a:lstStyle/>
          <a:p>
            <a:r>
              <a:rPr lang="en-US" altLang="de-DE"/>
              <a:t>Experts on CPT say look at Gravity…experts on Gravity say look at CPT….</a:t>
            </a:r>
          </a:p>
          <a:p>
            <a:endParaRPr lang="en-US" altLang="de-DE"/>
          </a:p>
          <a:p>
            <a:r>
              <a:rPr lang="en-US" altLang="de-DE"/>
              <a:t>Feynman made a $50 bet similar to Pauli</a:t>
            </a:r>
          </a:p>
          <a:p>
            <a:endParaRPr lang="en-US" altLang="de-DE"/>
          </a:p>
          <a:p>
            <a:r>
              <a:rPr lang="en-US" altLang="de-DE"/>
              <a:t>Are we really cleverer than Pauli, Landau and Feynman?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235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02756" indent="-270291" defTabSz="914485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081164" indent="-216233" defTabSz="914485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513629" indent="-216233" defTabSz="914485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1946095" indent="-216233" defTabSz="914485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fld id="{BF5D1FEE-A54E-4159-80F3-AD03327D094B}" type="slidenum">
              <a:rPr lang="en-GB" altLang="de-DE" smtClean="0">
                <a:solidFill>
                  <a:schemeClr val="tx1"/>
                </a:solidFill>
                <a:latin typeface="Times" pitchFamily="18" charset="0"/>
              </a:rPr>
              <a:pPr/>
              <a:t>10</a:t>
            </a:fld>
            <a:endParaRPr lang="en-GB" altLang="de-DE" smtClean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8099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108139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15385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822974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481581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90791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38794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3119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7274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485014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391661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Rectangle 13"/>
          <p:cNvSpPr>
            <a:spLocks noChangeArrowheads="1"/>
          </p:cNvSpPr>
          <p:nvPr userDrawn="1"/>
        </p:nvSpPr>
        <p:spPr bwMode="auto">
          <a:xfrm>
            <a:off x="-107950" y="692150"/>
            <a:ext cx="9324975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451600"/>
            <a:ext cx="914400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 flipH="1">
            <a:off x="1692275" y="6597650"/>
            <a:ext cx="585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8610600" y="65976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 userDrawn="1"/>
        </p:nvSpPr>
        <p:spPr bwMode="auto">
          <a:xfrm>
            <a:off x="2195513" y="6597650"/>
            <a:ext cx="475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200" smtClean="0">
                <a:solidFill>
                  <a:srgbClr val="000000"/>
                </a:solidFill>
              </a:rPr>
              <a:t>Workshop SPARC-FLAIR, Jena, Oktober 31, 2013,  Wolfgang Quint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 userDrawn="1"/>
        </p:nvSpPr>
        <p:spPr bwMode="auto">
          <a:xfrm>
            <a:off x="-44450" y="6548438"/>
            <a:ext cx="180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b="1" smtClean="0">
                <a:solidFill>
                  <a:srgbClr val="000000"/>
                </a:solidFill>
                <a:latin typeface="Clarendon" pitchFamily="18" charset="0"/>
              </a:rPr>
              <a:t>PHYSIKALISCHES INSTITUT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800" b="1" smtClean="0">
                <a:solidFill>
                  <a:srgbClr val="000000"/>
                </a:solidFill>
                <a:latin typeface="Clarendon" pitchFamily="18" charset="0"/>
              </a:rPr>
              <a:t>UNIVERSITÄT HEIDELBERG</a:t>
            </a:r>
          </a:p>
        </p:txBody>
      </p:sp>
    </p:spTree>
    <p:extLst>
      <p:ext uri="{BB962C8B-B14F-4D97-AF65-F5344CB8AC3E}">
        <p14:creationId xmlns:p14="http://schemas.microsoft.com/office/powerpoint/2010/main" val="38836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35.wmf"/><Relationship Id="rId3" Type="http://schemas.openxmlformats.org/officeDocument/2006/relationships/image" Target="../media/image38.png"/><Relationship Id="rId21" Type="http://schemas.openxmlformats.org/officeDocument/2006/relationships/image" Target="../media/image4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37.wmf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3.wmf"/><Relationship Id="rId22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856932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3200" b="1" smtClean="0">
                <a:solidFill>
                  <a:srgbClr val="000000"/>
                </a:solidFill>
                <a:latin typeface="Garamond" pitchFamily="18" charset="0"/>
              </a:rPr>
              <a:t>FLAIR: The Physics Case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000000"/>
                </a:solidFill>
                <a:latin typeface="Garamond" pitchFamily="18" charset="0"/>
              </a:rPr>
              <a:t>The </a:t>
            </a:r>
            <a:r>
              <a:rPr lang="en-US" altLang="de-DE" sz="2400" b="1" u="sng" smtClean="0">
                <a:solidFill>
                  <a:srgbClr val="000000"/>
                </a:solidFill>
                <a:latin typeface="Garamond" pitchFamily="18" charset="0"/>
              </a:rPr>
              <a:t>F</a:t>
            </a:r>
            <a:r>
              <a:rPr lang="en-US" altLang="de-DE" sz="2400" b="1" smtClean="0">
                <a:solidFill>
                  <a:srgbClr val="000000"/>
                </a:solidFill>
                <a:latin typeface="Garamond" pitchFamily="18" charset="0"/>
              </a:rPr>
              <a:t>acility for </a:t>
            </a:r>
            <a:r>
              <a:rPr lang="en-US" altLang="de-DE" sz="2400" b="1" u="sng" smtClean="0">
                <a:solidFill>
                  <a:srgbClr val="000000"/>
                </a:solidFill>
                <a:latin typeface="Garamond" pitchFamily="18" charset="0"/>
              </a:rPr>
              <a:t>L</a:t>
            </a:r>
            <a:r>
              <a:rPr lang="en-US" altLang="de-DE" sz="2400" b="1" smtClean="0">
                <a:solidFill>
                  <a:srgbClr val="000000"/>
                </a:solidFill>
                <a:latin typeface="Garamond" pitchFamily="18" charset="0"/>
              </a:rPr>
              <a:t>ow-Energy </a:t>
            </a:r>
            <a:r>
              <a:rPr lang="en-US" altLang="de-DE" sz="2400" b="1" u="sng" smtClean="0">
                <a:solidFill>
                  <a:srgbClr val="000000"/>
                </a:solidFill>
                <a:latin typeface="Garamond" pitchFamily="18" charset="0"/>
              </a:rPr>
              <a:t>A</a:t>
            </a:r>
            <a:r>
              <a:rPr lang="en-US" altLang="de-DE" sz="2400" b="1" smtClean="0">
                <a:solidFill>
                  <a:srgbClr val="000000"/>
                </a:solidFill>
                <a:latin typeface="Garamond" pitchFamily="18" charset="0"/>
              </a:rPr>
              <a:t>ntiproton and </a:t>
            </a:r>
            <a:r>
              <a:rPr lang="en-US" altLang="de-DE" sz="2400" b="1" u="sng" smtClean="0">
                <a:solidFill>
                  <a:srgbClr val="000000"/>
                </a:solidFill>
                <a:latin typeface="Garamond" pitchFamily="18" charset="0"/>
              </a:rPr>
              <a:t>I</a:t>
            </a:r>
            <a:r>
              <a:rPr lang="en-US" altLang="de-DE" sz="2400" b="1" smtClean="0">
                <a:solidFill>
                  <a:srgbClr val="000000"/>
                </a:solidFill>
                <a:latin typeface="Garamond" pitchFamily="18" charset="0"/>
              </a:rPr>
              <a:t>on </a:t>
            </a:r>
            <a:r>
              <a:rPr lang="en-US" altLang="de-DE" sz="2400" b="1" u="sng" smtClean="0">
                <a:solidFill>
                  <a:srgbClr val="000000"/>
                </a:solidFill>
                <a:latin typeface="Garamond" pitchFamily="18" charset="0"/>
              </a:rPr>
              <a:t>R</a:t>
            </a:r>
            <a:r>
              <a:rPr lang="en-US" altLang="de-DE" sz="2400" b="1" smtClean="0">
                <a:solidFill>
                  <a:srgbClr val="000000"/>
                </a:solidFill>
                <a:latin typeface="Garamond" pitchFamily="18" charset="0"/>
              </a:rPr>
              <a:t>esearch</a:t>
            </a:r>
          </a:p>
        </p:txBody>
      </p:sp>
      <p:sp>
        <p:nvSpPr>
          <p:cNvPr id="321548" name="Text Box 12"/>
          <p:cNvSpPr txBox="1">
            <a:spLocks noChangeArrowheads="1"/>
          </p:cNvSpPr>
          <p:nvPr/>
        </p:nvSpPr>
        <p:spPr bwMode="auto">
          <a:xfrm>
            <a:off x="2411413" y="5956300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i="1" smtClean="0">
                <a:solidFill>
                  <a:srgbClr val="000000"/>
                </a:solidFill>
                <a:latin typeface="Arial" pitchFamily="34" charset="0"/>
              </a:rPr>
              <a:t>Wolfgang Quint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i="1" smtClean="0">
                <a:solidFill>
                  <a:srgbClr val="000000"/>
                </a:solidFill>
                <a:latin typeface="Arial" pitchFamily="34" charset="0"/>
              </a:rPr>
              <a:t>GSI Darmstadt and Univ. Heidelberg</a:t>
            </a:r>
          </a:p>
        </p:txBody>
      </p:sp>
      <p:grpSp>
        <p:nvGrpSpPr>
          <p:cNvPr id="321563" name="Group 27"/>
          <p:cNvGrpSpPr>
            <a:grpSpLocks/>
          </p:cNvGrpSpPr>
          <p:nvPr/>
        </p:nvGrpSpPr>
        <p:grpSpPr bwMode="auto">
          <a:xfrm>
            <a:off x="1474788" y="1135063"/>
            <a:ext cx="6192837" cy="4670425"/>
            <a:chOff x="929" y="715"/>
            <a:chExt cx="3901" cy="2942"/>
          </a:xfrm>
        </p:grpSpPr>
        <p:pic>
          <p:nvPicPr>
            <p:cNvPr id="321561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715"/>
              <a:ext cx="3901" cy="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1562" name="Text Box 26"/>
            <p:cNvSpPr txBox="1">
              <a:spLocks noChangeArrowheads="1"/>
            </p:cNvSpPr>
            <p:nvPr/>
          </p:nvSpPr>
          <p:spPr bwMode="auto">
            <a:xfrm>
              <a:off x="2109" y="1585"/>
              <a:ext cx="5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600" b="1" i="1" smtClean="0">
                  <a:solidFill>
                    <a:srgbClr val="000000"/>
                  </a:solidFill>
                  <a:latin typeface="Arial" pitchFamily="34" charset="0"/>
                </a:rPr>
                <a:t>HITRAP</a:t>
              </a:r>
            </a:p>
          </p:txBody>
        </p:sp>
      </p:grpSp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8351949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Brace 8"/>
          <p:cNvSpPr/>
          <p:nvPr/>
        </p:nvSpPr>
        <p:spPr>
          <a:xfrm>
            <a:off x="7380288" y="3821113"/>
            <a:ext cx="287337" cy="18716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 b="1" dirty="0"/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7715250" y="4306888"/>
            <a:ext cx="989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800" b="1">
                <a:solidFill>
                  <a:schemeClr val="tx2"/>
                </a:solidFill>
              </a:rPr>
              <a:t>CERN</a:t>
            </a:r>
          </a:p>
          <a:p>
            <a:r>
              <a:rPr lang="en-GB" altLang="de-DE" sz="2800" b="1">
                <a:solidFill>
                  <a:schemeClr val="tx2"/>
                </a:solidFill>
              </a:rPr>
              <a:t>AD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228725"/>
            <a:ext cx="49355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52638" y="4032250"/>
            <a:ext cx="23955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85975" y="4048125"/>
            <a:ext cx="2990850" cy="473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7308850" y="1444625"/>
            <a:ext cx="244475" cy="79851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 b="1" dirty="0"/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7700963" y="1592263"/>
            <a:ext cx="1017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800" b="1">
                <a:solidFill>
                  <a:schemeClr val="tx2"/>
                </a:solidFill>
              </a:rPr>
              <a:t>ALICE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7451725" y="2001838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400" i="1"/>
              <a:t>Nature Physics</a:t>
            </a:r>
            <a:r>
              <a:rPr lang="en-GB" altLang="de-DE" sz="1400"/>
              <a:t> </a:t>
            </a:r>
          </a:p>
          <a:p>
            <a:r>
              <a:rPr lang="en-US" altLang="de-DE" sz="1400"/>
              <a:t>(10.1038/nphys3432)</a:t>
            </a:r>
            <a:endParaRPr lang="en-GB" altLang="de-DE" sz="1400"/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346075" y="4783138"/>
            <a:ext cx="23034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000" b="1" dirty="0">
                <a:solidFill>
                  <a:schemeClr val="tx2"/>
                </a:solidFill>
              </a:rPr>
              <a:t>p</a:t>
            </a:r>
            <a:r>
              <a:rPr lang="en-GB" altLang="de-DE" sz="2000" b="1" dirty="0" smtClean="0">
                <a:solidFill>
                  <a:schemeClr val="tx2"/>
                </a:solidFill>
              </a:rPr>
              <a:t>lanned by</a:t>
            </a:r>
            <a:endParaRPr lang="en-GB" altLang="de-DE" sz="2000" b="1" dirty="0">
              <a:solidFill>
                <a:schemeClr val="tx2"/>
              </a:solidFill>
            </a:endParaRPr>
          </a:p>
          <a:p>
            <a:r>
              <a:rPr lang="en-GB" altLang="de-DE" sz="1400" dirty="0">
                <a:solidFill>
                  <a:schemeClr val="tx2"/>
                </a:solidFill>
              </a:rPr>
              <a:t>ASACUSA / ALPHA / ATRAP</a:t>
            </a:r>
          </a:p>
        </p:txBody>
      </p:sp>
      <p:pic>
        <p:nvPicPr>
          <p:cNvPr id="102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5975"/>
            <a:ext cx="1628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509588" y="1549400"/>
            <a:ext cx="1795462" cy="923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de-DE">
                <a:solidFill>
                  <a:srgbClr val="FF0000"/>
                </a:solidFill>
              </a:rPr>
              <a:t>Red: Recent tests</a:t>
            </a:r>
          </a:p>
          <a:p>
            <a:r>
              <a:rPr lang="en-US" altLang="de-DE">
                <a:solidFill>
                  <a:srgbClr val="7030A0"/>
                </a:solidFill>
              </a:rPr>
              <a:t>Purple: Past tests</a:t>
            </a:r>
          </a:p>
          <a:p>
            <a:r>
              <a:rPr lang="en-US" altLang="de-DE">
                <a:solidFill>
                  <a:srgbClr val="00B050"/>
                </a:solidFill>
              </a:rPr>
              <a:t>Green: Planned</a:t>
            </a:r>
            <a:endParaRPr lang="en-GB" altLang="de-DE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11413" y="5045075"/>
            <a:ext cx="15128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11413" y="5045075"/>
            <a:ext cx="2036762" cy="4318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Rectangle 2"/>
          <p:cNvSpPr>
            <a:spLocks noChangeArrowheads="1"/>
          </p:cNvSpPr>
          <p:nvPr/>
        </p:nvSpPr>
        <p:spPr bwMode="auto">
          <a:xfrm>
            <a:off x="2195513" y="3530600"/>
            <a:ext cx="294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/>
              <a:t>S. Ulmer et al., </a:t>
            </a:r>
            <a:r>
              <a:rPr lang="en-US" altLang="de-DE" sz="1400" i="1"/>
              <a:t>Nature</a:t>
            </a:r>
            <a:r>
              <a:rPr lang="en-US" altLang="de-DE" sz="1400"/>
              <a:t> </a:t>
            </a:r>
            <a:r>
              <a:rPr lang="en-US" altLang="de-DE" sz="1400" b="1"/>
              <a:t>524</a:t>
            </a:r>
            <a:r>
              <a:rPr lang="en-US" altLang="de-DE" sz="1400"/>
              <a:t> 196 (2015)</a:t>
            </a:r>
          </a:p>
        </p:txBody>
      </p:sp>
      <p:sp>
        <p:nvSpPr>
          <p:cNvPr id="10256" name="Rectangle 3"/>
          <p:cNvSpPr>
            <a:spLocks noChangeArrowheads="1"/>
          </p:cNvSpPr>
          <p:nvPr/>
        </p:nvSpPr>
        <p:spPr bwMode="auto">
          <a:xfrm>
            <a:off x="-152400" y="271463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ctr"/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algn="l"/>
            <a:endParaRPr lang="de-DE" altLang="de-DE" sz="2200" b="1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7" name="Rectangle 3"/>
          <p:cNvSpPr>
            <a:spLocks noChangeArrowheads="1"/>
          </p:cNvSpPr>
          <p:nvPr/>
        </p:nvSpPr>
        <p:spPr bwMode="auto">
          <a:xfrm>
            <a:off x="0" y="0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ctr"/>
          <a:lstStyle>
            <a:lvl1pPr>
              <a:defRPr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Overview: CPT-Tests</a:t>
            </a:r>
          </a:p>
          <a:p>
            <a:r>
              <a:rPr lang="en-US" altLang="de-DE" sz="2200" b="1" i="1">
                <a:latin typeface="Verdana" pitchFamily="34" charset="0"/>
                <a:ea typeface="Verdana" pitchFamily="34" charset="0"/>
                <a:cs typeface="Verdana" pitchFamily="34" charset="0"/>
              </a:rPr>
              <a:t>BASE: Baryon Antibaryon Symmetry Experiment</a:t>
            </a:r>
          </a:p>
          <a:p>
            <a:r>
              <a:rPr lang="en-US" altLang="de-DE" sz="2200" b="1" i="1">
                <a:latin typeface="Verdana" pitchFamily="34" charset="0"/>
                <a:ea typeface="Verdana" pitchFamily="34" charset="0"/>
                <a:cs typeface="Verdana" pitchFamily="34" charset="0"/>
              </a:rPr>
              <a:t>Spokesperson: Stefan Ulmer</a:t>
            </a:r>
          </a:p>
        </p:txBody>
      </p:sp>
      <p:sp>
        <p:nvSpPr>
          <p:cNvPr id="19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40062472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5018088"/>
            <a:ext cx="49990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6088" y="88900"/>
            <a:ext cx="8229600" cy="603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de-DE" sz="2800" b="1">
                <a:solidFill>
                  <a:schemeClr val="accent2"/>
                </a:solidFill>
                <a:latin typeface="Garamond" pitchFamily="18" charset="0"/>
              </a:rPr>
              <a:t>ALPHA Collaboration: Antihydrogen Trap</a:t>
            </a:r>
          </a:p>
        </p:txBody>
      </p:sp>
      <p:sp>
        <p:nvSpPr>
          <p:cNvPr id="732164" name="Text Box 4"/>
          <p:cNvSpPr txBox="1">
            <a:spLocks noChangeArrowheads="1"/>
          </p:cNvSpPr>
          <p:nvPr/>
        </p:nvSpPr>
        <p:spPr bwMode="auto">
          <a:xfrm>
            <a:off x="687388" y="628650"/>
            <a:ext cx="728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Octupole is a state-of-the art superconducting magnet.</a:t>
            </a:r>
          </a:p>
        </p:txBody>
      </p:sp>
      <p:sp>
        <p:nvSpPr>
          <p:cNvPr id="73216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2166" name="Rectangle 2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fajans_octopo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96975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216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47750"/>
            <a:ext cx="44561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9" name="TextBox 2"/>
          <p:cNvSpPr txBox="1">
            <a:spLocks noChangeArrowheads="1"/>
          </p:cNvSpPr>
          <p:nvPr/>
        </p:nvSpPr>
        <p:spPr bwMode="auto">
          <a:xfrm>
            <a:off x="541338" y="3235325"/>
            <a:ext cx="8208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Produces a maximum field of ~1.54 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results in a well depth of ~0.54 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anti-atoms cannot be quickly cooled…they have to be born, via three body recombination, in the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5018088"/>
            <a:ext cx="5003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393950" y="5614988"/>
            <a:ext cx="327025" cy="400050"/>
            <a:chOff x="1170039" y="5614219"/>
            <a:chExt cx="327334" cy="400110"/>
          </a:xfrm>
        </p:grpSpPr>
        <p:sp>
          <p:nvSpPr>
            <p:cNvPr id="732172" name="TextBox 5"/>
            <p:cNvSpPr txBox="1">
              <a:spLocks noChangeArrowheads="1"/>
            </p:cNvSpPr>
            <p:nvPr/>
          </p:nvSpPr>
          <p:spPr bwMode="auto">
            <a:xfrm>
              <a:off x="1170039" y="5614219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247901" y="5714246"/>
              <a:ext cx="19385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2338" y="4486275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7400" y="5932488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86225" y="5540375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144963" y="5614988"/>
            <a:ext cx="371475" cy="400050"/>
            <a:chOff x="1170039" y="5614219"/>
            <a:chExt cx="370614" cy="400110"/>
          </a:xfrm>
        </p:grpSpPr>
        <p:sp>
          <p:nvSpPr>
            <p:cNvPr id="732178" name="TextBox 27"/>
            <p:cNvSpPr txBox="1">
              <a:spLocks noChangeArrowheads="1"/>
            </p:cNvSpPr>
            <p:nvPr/>
          </p:nvSpPr>
          <p:spPr bwMode="auto">
            <a:xfrm>
              <a:off x="1170039" y="5614219"/>
              <a:ext cx="370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258733" y="5680904"/>
              <a:ext cx="193226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2180" name="Rectangle 20"/>
          <p:cNvSpPr>
            <a:spLocks noChangeArrowheads="1"/>
          </p:cNvSpPr>
          <p:nvPr/>
        </p:nvSpPr>
        <p:spPr bwMode="auto">
          <a:xfrm>
            <a:off x="-36513" y="6165850"/>
            <a:ext cx="3240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 smtClean="0">
                <a:solidFill>
                  <a:srgbClr val="800000"/>
                </a:solidFill>
              </a:rPr>
              <a:t>Courtesy of ALPHA-Collaboration</a:t>
            </a:r>
            <a:r>
              <a:rPr lang="en-US" altLang="de-DE" sz="2400" b="1" dirty="0" smtClean="0">
                <a:solidFill>
                  <a:srgbClr val="800000"/>
                </a:solidFill>
              </a:rPr>
              <a:t> </a:t>
            </a:r>
            <a:endParaRPr lang="de-DE" altLang="de-DE" sz="2400" b="1" dirty="0" smtClean="0">
              <a:solidFill>
                <a:srgbClr val="800000"/>
              </a:solidFill>
            </a:endParaRPr>
          </a:p>
        </p:txBody>
      </p:sp>
      <p:sp>
        <p:nvSpPr>
          <p:cNvPr id="21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4451712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9791 0.00069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00" y="23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5417 0.16042 " pathEditMode="relative" rAng="0" ptsTypes="AA">
                                      <p:cBhvr>
                                        <p:cTn id="2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00" y="800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6406 -0.04792 " pathEditMode="relative" rAng="0" ptsTypes="AA">
                                      <p:cBhvr>
                                        <p:cTn id="2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00" y="-24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1157 L 0.57084 -0.45616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00" y="-23387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6232E-6 C 0.0316 0.00046 0.06302 0.00139 0.09462 0.00139 C 0.14427 0.00139 0.13021 0.00717 0.14948 -0.00139 C 0.12049 -0.00347 0.0915 -0.00416 0.0625 -0.00717 C 0.01372 -0.00625 -0.03507 -0.00416 -0.08385 -0.00301 C -0.0401 0.00625 -0.03368 0.00185 0.03455 0.00278 C 0.08976 0.00532 0.05452 0.00416 0.13993 0.00416 " pathEditMode="relative" ptsTypes="ffffffA">
                                      <p:cBhvr>
                                        <p:cTn id="49" dur="8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7" grpId="0"/>
      <p:bldP spid="17" grpId="1"/>
      <p:bldP spid="17" grpId="2"/>
      <p:bldP spid="24" grpId="0"/>
      <p:bldP spid="24" grpId="1"/>
      <p:bldP spid="24" grpId="2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5018088"/>
            <a:ext cx="49990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687388" y="628650"/>
            <a:ext cx="728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Octupole is a state-of-the art superconducting magnet.</a:t>
            </a:r>
          </a:p>
        </p:txBody>
      </p:sp>
      <p:sp>
        <p:nvSpPr>
          <p:cNvPr id="734214" name="Rectangle 2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fajans_octopo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196975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421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47750"/>
            <a:ext cx="44561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4217" name="TextBox 2"/>
          <p:cNvSpPr txBox="1">
            <a:spLocks noChangeArrowheads="1"/>
          </p:cNvSpPr>
          <p:nvPr/>
        </p:nvSpPr>
        <p:spPr bwMode="auto">
          <a:xfrm>
            <a:off x="541338" y="3235325"/>
            <a:ext cx="82089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Produces a maximum field of ~1.54 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results in a well depth of ~0.54 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anti-atoms cannot be quickly cooled…they have to be born, via three body recombination, in the well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5018088"/>
            <a:ext cx="5003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393950" y="5614988"/>
            <a:ext cx="327025" cy="400050"/>
            <a:chOff x="1170039" y="5614219"/>
            <a:chExt cx="327334" cy="400110"/>
          </a:xfrm>
        </p:grpSpPr>
        <p:sp>
          <p:nvSpPr>
            <p:cNvPr id="734220" name="TextBox 5"/>
            <p:cNvSpPr txBox="1">
              <a:spLocks noChangeArrowheads="1"/>
            </p:cNvSpPr>
            <p:nvPr/>
          </p:nvSpPr>
          <p:spPr bwMode="auto">
            <a:xfrm>
              <a:off x="1170039" y="5614219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247901" y="5714246"/>
              <a:ext cx="193858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22338" y="4486275"/>
            <a:ext cx="42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7400" y="5932488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086225" y="5540375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4144963" y="5614988"/>
            <a:ext cx="371475" cy="400050"/>
            <a:chOff x="1170039" y="5614219"/>
            <a:chExt cx="370614" cy="400110"/>
          </a:xfrm>
        </p:grpSpPr>
        <p:sp>
          <p:nvSpPr>
            <p:cNvPr id="734226" name="TextBox 27"/>
            <p:cNvSpPr txBox="1">
              <a:spLocks noChangeArrowheads="1"/>
            </p:cNvSpPr>
            <p:nvPr/>
          </p:nvSpPr>
          <p:spPr bwMode="auto">
            <a:xfrm>
              <a:off x="1170039" y="5614219"/>
              <a:ext cx="370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0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258733" y="5680904"/>
              <a:ext cx="193226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4229" name="Rectangle 2"/>
          <p:cNvSpPr>
            <a:spLocks noChangeArrowheads="1"/>
          </p:cNvSpPr>
          <p:nvPr/>
        </p:nvSpPr>
        <p:spPr bwMode="auto">
          <a:xfrm>
            <a:off x="446088" y="88900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800" b="1" smtClean="0">
                <a:solidFill>
                  <a:srgbClr val="333399"/>
                </a:solidFill>
                <a:latin typeface="Garamond" pitchFamily="18" charset="0"/>
              </a:rPr>
              <a:t>ALPHA Collaboration: Antihydrogen Trap</a:t>
            </a:r>
          </a:p>
        </p:txBody>
      </p:sp>
      <p:sp>
        <p:nvSpPr>
          <p:cNvPr id="21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36512" y="6207695"/>
            <a:ext cx="3240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 smtClean="0">
                <a:solidFill>
                  <a:srgbClr val="800000"/>
                </a:solidFill>
              </a:rPr>
              <a:t>Courtesy of ALPHA-Collaboration</a:t>
            </a:r>
            <a:r>
              <a:rPr lang="en-US" altLang="de-DE" sz="2400" b="1" dirty="0" smtClean="0">
                <a:solidFill>
                  <a:srgbClr val="800000"/>
                </a:solidFill>
              </a:rPr>
              <a:t> </a:t>
            </a:r>
            <a:endParaRPr lang="de-DE" altLang="de-DE" sz="24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58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979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00" y="2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5417 0.16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00" y="800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36406 -0.047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00" y="-24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1157 L 0.57084 -0.45616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00" y="-2338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07 L 0.56649 0.00024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7" grpId="0"/>
      <p:bldP spid="17" grpId="1"/>
      <p:bldP spid="24" grpId="0"/>
      <p:bldP spid="24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538288"/>
            <a:ext cx="64579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0" name="TextBox 11"/>
          <p:cNvSpPr txBox="1">
            <a:spLocks noChangeArrowheads="1"/>
          </p:cNvSpPr>
          <p:nvPr/>
        </p:nvSpPr>
        <p:spPr bwMode="auto">
          <a:xfrm>
            <a:off x="9525" y="6323013"/>
            <a:ext cx="6867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Ref.: ALPHA, </a:t>
            </a:r>
            <a:r>
              <a:rPr lang="en-US" altLang="de-DE" sz="1200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Resonant quantum transition in trapped antihydrogen atoms</a:t>
            </a:r>
            <a:r>
              <a:rPr lang="en-US" alt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Nature </a:t>
            </a:r>
            <a:r>
              <a:rPr lang="en-US" altLang="de-DE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483,</a:t>
            </a:r>
            <a:r>
              <a:rPr lang="en-US" altLang="de-DE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439 (2012).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5519584" y="4006646"/>
            <a:ext cx="438764" cy="462116"/>
          </a:xfrm>
          <a:prstGeom prst="irregularSeal2">
            <a:avLst/>
          </a:prstGeom>
          <a:gradFill flip="none" rotWithShape="1">
            <a:gsLst>
              <a:gs pos="1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82550" contourW="12700" prstMaterial="metal">
            <a:bevelT/>
            <a:extrusionClr>
              <a:srgbClr val="C0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36265" name="Rectangle 2"/>
          <p:cNvSpPr>
            <a:spLocks noChangeArrowheads="1"/>
          </p:cNvSpPr>
          <p:nvPr/>
        </p:nvSpPr>
        <p:spPr bwMode="auto">
          <a:xfrm>
            <a:off x="446088" y="88900"/>
            <a:ext cx="8229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de-DE" sz="2800" b="1" smtClean="0">
                <a:solidFill>
                  <a:srgbClr val="333399"/>
                </a:solidFill>
                <a:latin typeface="Garamond" pitchFamily="18" charset="0"/>
              </a:rPr>
              <a:t>Microwave Spin Flip: Breit-Rabi Diagram</a:t>
            </a:r>
            <a:endParaRPr lang="en-US" altLang="de-DE" sz="2800" b="1" smtClean="0">
              <a:solidFill>
                <a:srgbClr val="333399"/>
              </a:solidFill>
              <a:latin typeface="Garamond" pitchFamily="18" charset="0"/>
            </a:endParaRPr>
          </a:p>
        </p:txBody>
      </p:sp>
      <p:sp>
        <p:nvSpPr>
          <p:cNvPr id="6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3548366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7" name="TextBox 11"/>
          <p:cNvSpPr txBox="1">
            <a:spLocks noChangeArrowheads="1"/>
          </p:cNvSpPr>
          <p:nvPr/>
        </p:nvSpPr>
        <p:spPr bwMode="auto">
          <a:xfrm>
            <a:off x="131763" y="6353175"/>
            <a:ext cx="5729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Ref.: ALPHA, </a:t>
            </a:r>
            <a:r>
              <a:rPr lang="en-US" altLang="de-DE" sz="1000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Resonant quantum transition in trapped antihydrogen atoms</a:t>
            </a:r>
            <a:r>
              <a:rPr lang="en-US" altLang="de-DE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Nature </a:t>
            </a:r>
            <a:r>
              <a:rPr lang="en-US" altLang="de-DE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483,</a:t>
            </a:r>
            <a:r>
              <a:rPr lang="en-US" altLang="de-DE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439 (2012).</a:t>
            </a:r>
          </a:p>
        </p:txBody>
      </p:sp>
      <p:sp>
        <p:nvSpPr>
          <p:cNvPr id="738320" name="Rectangle 16"/>
          <p:cNvSpPr>
            <a:spLocks noChangeArrowheads="1"/>
          </p:cNvSpPr>
          <p:nvPr/>
        </p:nvSpPr>
        <p:spPr bwMode="auto">
          <a:xfrm>
            <a:off x="755650" y="128588"/>
            <a:ext cx="7570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de-DE" sz="2800" b="1" smtClean="0">
                <a:solidFill>
                  <a:srgbClr val="333399"/>
                </a:solidFill>
                <a:latin typeface="Garamond" pitchFamily="18" charset="0"/>
              </a:rPr>
              <a:t>Microwave Spin Flip:</a:t>
            </a:r>
            <a:r>
              <a:rPr lang="en-US" altLang="de-DE" sz="2800" b="1" smtClean="0">
                <a:solidFill>
                  <a:srgbClr val="333399"/>
                </a:solidFill>
                <a:latin typeface="Garamond" pitchFamily="18" charset="0"/>
              </a:rPr>
              <a:t> Appearance Measurements</a:t>
            </a:r>
            <a:endParaRPr lang="de-DE" altLang="de-DE" sz="2800" b="1" smtClean="0">
              <a:solidFill>
                <a:srgbClr val="333399"/>
              </a:solidFill>
              <a:latin typeface="Garamond" pitchFamily="18" charset="0"/>
            </a:endParaRPr>
          </a:p>
        </p:txBody>
      </p:sp>
      <p:grpSp>
        <p:nvGrpSpPr>
          <p:cNvPr id="738323" name="Group 19"/>
          <p:cNvGrpSpPr>
            <a:grpSpLocks/>
          </p:cNvGrpSpPr>
          <p:nvPr/>
        </p:nvGrpSpPr>
        <p:grpSpPr bwMode="auto">
          <a:xfrm>
            <a:off x="1589088" y="827088"/>
            <a:ext cx="5862637" cy="5338762"/>
            <a:chOff x="1020" y="566"/>
            <a:chExt cx="3693" cy="3363"/>
          </a:xfrm>
        </p:grpSpPr>
        <p:pic>
          <p:nvPicPr>
            <p:cNvPr id="7383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566"/>
              <a:ext cx="3693" cy="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8322" name="Rectangle 18"/>
            <p:cNvSpPr>
              <a:spLocks noChangeArrowheads="1"/>
            </p:cNvSpPr>
            <p:nvPr/>
          </p:nvSpPr>
          <p:spPr bwMode="auto">
            <a:xfrm>
              <a:off x="1021" y="663"/>
              <a:ext cx="181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749700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66" name="Rectangle 14"/>
          <p:cNvSpPr>
            <a:spLocks noChangeArrowheads="1"/>
          </p:cNvSpPr>
          <p:nvPr/>
        </p:nvSpPr>
        <p:spPr bwMode="auto">
          <a:xfrm>
            <a:off x="1979613" y="128588"/>
            <a:ext cx="505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333399"/>
                </a:solidFill>
                <a:latin typeface="Garamond" pitchFamily="18" charset="0"/>
              </a:rPr>
              <a:t>Antihydrogen Spin Flip Measurement</a:t>
            </a:r>
            <a:endParaRPr lang="de-DE" altLang="de-DE" sz="2400" b="1" smtClean="0">
              <a:solidFill>
                <a:srgbClr val="333399"/>
              </a:solidFill>
              <a:latin typeface="Garamond" pitchFamily="18" charset="0"/>
            </a:endParaRPr>
          </a:p>
        </p:txBody>
      </p:sp>
      <p:sp>
        <p:nvSpPr>
          <p:cNvPr id="740368" name="TextBox 11"/>
          <p:cNvSpPr txBox="1">
            <a:spLocks noChangeArrowheads="1"/>
          </p:cNvSpPr>
          <p:nvPr/>
        </p:nvSpPr>
        <p:spPr bwMode="auto">
          <a:xfrm>
            <a:off x="-36513" y="6381750"/>
            <a:ext cx="5427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ALPHA, </a:t>
            </a:r>
            <a:r>
              <a:rPr lang="en-US" altLang="de-DE" sz="1000" u="sng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Resonant quantum transition in trapped antihydrogen atoms</a:t>
            </a:r>
            <a:r>
              <a:rPr lang="en-US" altLang="de-DE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Nature </a:t>
            </a:r>
            <a:r>
              <a:rPr lang="en-US" altLang="de-DE" sz="10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483,</a:t>
            </a:r>
            <a:r>
              <a:rPr lang="en-US" altLang="de-DE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439 (2012).</a:t>
            </a:r>
          </a:p>
        </p:txBody>
      </p:sp>
      <p:grpSp>
        <p:nvGrpSpPr>
          <p:cNvPr id="740370" name="Group 18"/>
          <p:cNvGrpSpPr>
            <a:grpSpLocks/>
          </p:cNvGrpSpPr>
          <p:nvPr/>
        </p:nvGrpSpPr>
        <p:grpSpPr bwMode="auto">
          <a:xfrm>
            <a:off x="-5724525" y="981075"/>
            <a:ext cx="12960350" cy="4922838"/>
            <a:chOff x="-3606" y="618"/>
            <a:chExt cx="8164" cy="3101"/>
          </a:xfrm>
        </p:grpSpPr>
        <p:pic>
          <p:nvPicPr>
            <p:cNvPr id="740361" name="Picture 2901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06" y="618"/>
              <a:ext cx="816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0369" name="Rectangle 17"/>
            <p:cNvSpPr>
              <a:spLocks noChangeArrowheads="1"/>
            </p:cNvSpPr>
            <p:nvPr/>
          </p:nvSpPr>
          <p:spPr bwMode="auto">
            <a:xfrm>
              <a:off x="-3561" y="663"/>
              <a:ext cx="4082" cy="2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7775698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1925"/>
            <a:ext cx="7740650" cy="53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FLAIR: Hyperfine Structure of Antihydrogen</a:t>
            </a:r>
          </a:p>
        </p:txBody>
      </p:sp>
      <p:pic>
        <p:nvPicPr>
          <p:cNvPr id="70657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812087" cy="583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42904410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554" name="Group 2"/>
          <p:cNvGrpSpPr>
            <a:grpSpLocks/>
          </p:cNvGrpSpPr>
          <p:nvPr/>
        </p:nvGrpSpPr>
        <p:grpSpPr bwMode="auto">
          <a:xfrm>
            <a:off x="665163" y="3289300"/>
            <a:ext cx="8299450" cy="3811588"/>
            <a:chOff x="146" y="2247"/>
            <a:chExt cx="5502" cy="2526"/>
          </a:xfrm>
        </p:grpSpPr>
        <p:sp>
          <p:nvSpPr>
            <p:cNvPr id="663555" name="Rectangle 3"/>
            <p:cNvSpPr>
              <a:spLocks noChangeArrowheads="1"/>
            </p:cNvSpPr>
            <p:nvPr/>
          </p:nvSpPr>
          <p:spPr bwMode="auto">
            <a:xfrm>
              <a:off x="4921" y="3227"/>
              <a:ext cx="532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663556" name="Group 4"/>
            <p:cNvGrpSpPr>
              <a:grpSpLocks/>
            </p:cNvGrpSpPr>
            <p:nvPr/>
          </p:nvGrpSpPr>
          <p:grpSpPr bwMode="auto">
            <a:xfrm>
              <a:off x="146" y="2247"/>
              <a:ext cx="5502" cy="2526"/>
              <a:chOff x="146" y="2247"/>
              <a:chExt cx="5502" cy="2526"/>
            </a:xfrm>
          </p:grpSpPr>
          <p:pic>
            <p:nvPicPr>
              <p:cNvPr id="663557" name="Picture 5" descr="Turm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0" t="1756" r="22546" b="958"/>
              <a:stretch>
                <a:fillRect/>
              </a:stretch>
            </p:blipFill>
            <p:spPr bwMode="auto">
              <a:xfrm rot="-47931482">
                <a:off x="1634" y="759"/>
                <a:ext cx="2526" cy="5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3558" name="Picture 417" descr="B2_ganzeTurm_2"/>
              <p:cNvPicPr>
                <a:picLocks noChangeAspect="1" noChangeArrowheads="1"/>
              </p:cNvPicPr>
              <p:nvPr/>
            </p:nvPicPr>
            <p:blipFill>
              <a:blip r:embed="rId4">
                <a:lum bright="100000" contrast="-10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4" r="25392"/>
              <a:stretch>
                <a:fillRect/>
              </a:stretch>
            </p:blipFill>
            <p:spPr bwMode="auto">
              <a:xfrm rot="21240000">
                <a:off x="413" y="3510"/>
                <a:ext cx="4662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3559" name="Text Box 7"/>
              <p:cNvSpPr txBox="1">
                <a:spLocks noChangeArrowheads="1"/>
              </p:cNvSpPr>
              <p:nvPr/>
            </p:nvSpPr>
            <p:spPr bwMode="auto">
              <a:xfrm>
                <a:off x="1093" y="4071"/>
                <a:ext cx="862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de-DE" sz="160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precision trap</a:t>
                </a:r>
              </a:p>
            </p:txBody>
          </p:sp>
          <p:sp>
            <p:nvSpPr>
              <p:cNvPr id="663560" name="Text Box 8"/>
              <p:cNvSpPr txBox="1">
                <a:spLocks noChangeArrowheads="1"/>
              </p:cNvSpPr>
              <p:nvPr/>
            </p:nvSpPr>
            <p:spPr bwMode="auto">
              <a:xfrm>
                <a:off x="3119" y="3878"/>
                <a:ext cx="802" cy="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de-DE" sz="160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analysis trap</a:t>
                </a:r>
              </a:p>
            </p:txBody>
          </p:sp>
        </p:grpSp>
      </p:grpSp>
      <p:grpSp>
        <p:nvGrpSpPr>
          <p:cNvPr id="663561" name="Group 93"/>
          <p:cNvGrpSpPr>
            <a:grpSpLocks/>
          </p:cNvGrpSpPr>
          <p:nvPr/>
        </p:nvGrpSpPr>
        <p:grpSpPr bwMode="auto">
          <a:xfrm>
            <a:off x="5832475" y="2095500"/>
            <a:ext cx="2376488" cy="1223963"/>
            <a:chOff x="631" y="1593"/>
            <a:chExt cx="1229" cy="612"/>
          </a:xfrm>
        </p:grpSpPr>
        <p:sp>
          <p:nvSpPr>
            <p:cNvPr id="663562" name="Line 28"/>
            <p:cNvSpPr>
              <a:spLocks noChangeShapeType="1"/>
            </p:cNvSpPr>
            <p:nvPr/>
          </p:nvSpPr>
          <p:spPr bwMode="auto">
            <a:xfrm>
              <a:off x="631" y="1902"/>
              <a:ext cx="2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63563" name="Line 29"/>
            <p:cNvSpPr>
              <a:spLocks noChangeShapeType="1"/>
            </p:cNvSpPr>
            <p:nvPr/>
          </p:nvSpPr>
          <p:spPr bwMode="auto">
            <a:xfrm flipV="1">
              <a:off x="914" y="1697"/>
              <a:ext cx="144" cy="2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663564" name="Line 30"/>
            <p:cNvSpPr>
              <a:spLocks noChangeShapeType="1"/>
            </p:cNvSpPr>
            <p:nvPr/>
          </p:nvSpPr>
          <p:spPr bwMode="auto">
            <a:xfrm>
              <a:off x="1058" y="1694"/>
              <a:ext cx="6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663565" name="Group 31"/>
            <p:cNvGrpSpPr>
              <a:grpSpLocks/>
            </p:cNvGrpSpPr>
            <p:nvPr/>
          </p:nvGrpSpPr>
          <p:grpSpPr bwMode="auto">
            <a:xfrm flipV="1">
              <a:off x="915" y="1902"/>
              <a:ext cx="759" cy="207"/>
              <a:chOff x="1846" y="913"/>
              <a:chExt cx="759" cy="207"/>
            </a:xfrm>
          </p:grpSpPr>
          <p:sp>
            <p:nvSpPr>
              <p:cNvPr id="663566" name="Line 32"/>
              <p:cNvSpPr>
                <a:spLocks noChangeShapeType="1"/>
              </p:cNvSpPr>
              <p:nvPr/>
            </p:nvSpPr>
            <p:spPr bwMode="auto">
              <a:xfrm flipV="1">
                <a:off x="1846" y="913"/>
                <a:ext cx="144" cy="2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3567" name="Line 33"/>
              <p:cNvSpPr>
                <a:spLocks noChangeShapeType="1"/>
              </p:cNvSpPr>
              <p:nvPr/>
            </p:nvSpPr>
            <p:spPr bwMode="auto">
              <a:xfrm>
                <a:off x="1990" y="913"/>
                <a:ext cx="61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63568" name="Line 34"/>
            <p:cNvSpPr>
              <a:spLocks noChangeShapeType="1"/>
            </p:cNvSpPr>
            <p:nvPr/>
          </p:nvSpPr>
          <p:spPr bwMode="auto">
            <a:xfrm>
              <a:off x="1352" y="1691"/>
              <a:ext cx="0" cy="42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63569" name="Object 35"/>
            <p:cNvGraphicFramePr>
              <a:graphicFrameLocks noChangeAspect="1"/>
            </p:cNvGraphicFramePr>
            <p:nvPr/>
          </p:nvGraphicFramePr>
          <p:xfrm>
            <a:off x="1065" y="1797"/>
            <a:ext cx="227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" name="Ecuación" r:id="rId5" imgW="291960" imgH="215640" progId="Equation.3">
                    <p:embed/>
                  </p:oleObj>
                </mc:Choice>
                <mc:Fallback>
                  <p:oleObj name="Ecuación" r:id="rId5" imgW="2919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5" y="1797"/>
                          <a:ext cx="227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99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3570" name="Group 41"/>
            <p:cNvGrpSpPr>
              <a:grpSpLocks/>
            </p:cNvGrpSpPr>
            <p:nvPr/>
          </p:nvGrpSpPr>
          <p:grpSpPr bwMode="auto">
            <a:xfrm>
              <a:off x="1746" y="1979"/>
              <a:ext cx="114" cy="226"/>
              <a:chOff x="1746" y="1979"/>
              <a:chExt cx="114" cy="226"/>
            </a:xfrm>
          </p:grpSpPr>
          <p:sp>
            <p:nvSpPr>
              <p:cNvPr id="663571" name="Line 38"/>
              <p:cNvSpPr>
                <a:spLocks noChangeShapeType="1"/>
              </p:cNvSpPr>
              <p:nvPr/>
            </p:nvSpPr>
            <p:spPr bwMode="auto">
              <a:xfrm flipV="1">
                <a:off x="1746" y="1979"/>
                <a:ext cx="114" cy="22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3572" name="Oval 39"/>
              <p:cNvSpPr>
                <a:spLocks noChangeArrowheads="1"/>
              </p:cNvSpPr>
              <p:nvPr/>
            </p:nvSpPr>
            <p:spPr bwMode="auto">
              <a:xfrm>
                <a:off x="1747" y="2062"/>
                <a:ext cx="97" cy="9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663573" name="Group 42"/>
            <p:cNvGrpSpPr>
              <a:grpSpLocks/>
            </p:cNvGrpSpPr>
            <p:nvPr/>
          </p:nvGrpSpPr>
          <p:grpSpPr bwMode="auto">
            <a:xfrm rot="10800000">
              <a:off x="1745" y="1593"/>
              <a:ext cx="114" cy="226"/>
              <a:chOff x="1746" y="1979"/>
              <a:chExt cx="114" cy="226"/>
            </a:xfrm>
          </p:grpSpPr>
          <p:sp>
            <p:nvSpPr>
              <p:cNvPr id="663574" name="Line 43"/>
              <p:cNvSpPr>
                <a:spLocks noChangeShapeType="1"/>
              </p:cNvSpPr>
              <p:nvPr/>
            </p:nvSpPr>
            <p:spPr bwMode="auto">
              <a:xfrm flipV="1">
                <a:off x="1746" y="1979"/>
                <a:ext cx="114" cy="226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3575" name="Oval 44"/>
              <p:cNvSpPr>
                <a:spLocks noChangeArrowheads="1"/>
              </p:cNvSpPr>
              <p:nvPr/>
            </p:nvSpPr>
            <p:spPr bwMode="auto">
              <a:xfrm>
                <a:off x="1747" y="2062"/>
                <a:ext cx="97" cy="98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rot="10800000"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663576" name="Group 92"/>
          <p:cNvGrpSpPr>
            <a:grpSpLocks/>
          </p:cNvGrpSpPr>
          <p:nvPr/>
        </p:nvGrpSpPr>
        <p:grpSpPr bwMode="auto">
          <a:xfrm>
            <a:off x="1098550" y="1914525"/>
            <a:ext cx="1727200" cy="1497013"/>
            <a:chOff x="3787" y="1661"/>
            <a:chExt cx="998" cy="743"/>
          </a:xfrm>
        </p:grpSpPr>
        <p:grpSp>
          <p:nvGrpSpPr>
            <p:cNvPr id="663577" name="Group 87"/>
            <p:cNvGrpSpPr>
              <a:grpSpLocks/>
            </p:cNvGrpSpPr>
            <p:nvPr/>
          </p:nvGrpSpPr>
          <p:grpSpPr bwMode="auto">
            <a:xfrm>
              <a:off x="3878" y="1706"/>
              <a:ext cx="907" cy="521"/>
              <a:chOff x="3878" y="1706"/>
              <a:chExt cx="907" cy="521"/>
            </a:xfrm>
          </p:grpSpPr>
          <p:sp>
            <p:nvSpPr>
              <p:cNvPr id="663578" name="Oval 47"/>
              <p:cNvSpPr>
                <a:spLocks noChangeArrowheads="1"/>
              </p:cNvSpPr>
              <p:nvPr/>
            </p:nvSpPr>
            <p:spPr bwMode="auto">
              <a:xfrm>
                <a:off x="3878" y="1894"/>
                <a:ext cx="907" cy="234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altLang="de-DE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663579" name="Group 48"/>
              <p:cNvGrpSpPr>
                <a:grpSpLocks/>
              </p:cNvGrpSpPr>
              <p:nvPr/>
            </p:nvGrpSpPr>
            <p:grpSpPr bwMode="auto">
              <a:xfrm>
                <a:off x="3942" y="1706"/>
                <a:ext cx="47" cy="297"/>
                <a:chOff x="619" y="897"/>
                <a:chExt cx="73" cy="549"/>
              </a:xfrm>
            </p:grpSpPr>
            <p:sp>
              <p:nvSpPr>
                <p:cNvPr id="663580" name="Rectangle 49"/>
                <p:cNvSpPr>
                  <a:spLocks noChangeArrowheads="1"/>
                </p:cNvSpPr>
                <p:nvPr/>
              </p:nvSpPr>
              <p:spPr bwMode="auto">
                <a:xfrm>
                  <a:off x="650" y="1006"/>
                  <a:ext cx="11" cy="440"/>
                </a:xfrm>
                <a:prstGeom prst="rect">
                  <a:avLst/>
                </a:prstGeom>
                <a:solidFill>
                  <a:srgbClr val="0066FF"/>
                </a:solidFill>
                <a:ln w="317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altLang="de-DE" sz="180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63581" name="Freeform 50"/>
                <p:cNvSpPr>
                  <a:spLocks/>
                </p:cNvSpPr>
                <p:nvPr/>
              </p:nvSpPr>
              <p:spPr bwMode="auto">
                <a:xfrm>
                  <a:off x="619" y="897"/>
                  <a:ext cx="73" cy="112"/>
                </a:xfrm>
                <a:custGeom>
                  <a:avLst/>
                  <a:gdLst>
                    <a:gd name="T0" fmla="*/ 2 w 147"/>
                    <a:gd name="T1" fmla="*/ 3 h 225"/>
                    <a:gd name="T2" fmla="*/ 1 w 147"/>
                    <a:gd name="T3" fmla="*/ 0 h 225"/>
                    <a:gd name="T4" fmla="*/ 0 w 147"/>
                    <a:gd name="T5" fmla="*/ 3 h 225"/>
                    <a:gd name="T6" fmla="*/ 2 w 147"/>
                    <a:gd name="T7" fmla="*/ 3 h 2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7"/>
                    <a:gd name="T13" fmla="*/ 0 h 225"/>
                    <a:gd name="T14" fmla="*/ 147 w 147"/>
                    <a:gd name="T15" fmla="*/ 225 h 2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7" h="225">
                      <a:moveTo>
                        <a:pt x="147" y="225"/>
                      </a:moveTo>
                      <a:lnTo>
                        <a:pt x="74" y="0"/>
                      </a:lnTo>
                      <a:lnTo>
                        <a:pt x="0" y="225"/>
                      </a:lnTo>
                      <a:lnTo>
                        <a:pt x="147" y="225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63582" name="Group 56"/>
              <p:cNvGrpSpPr>
                <a:grpSpLocks/>
              </p:cNvGrpSpPr>
              <p:nvPr/>
            </p:nvGrpSpPr>
            <p:grpSpPr bwMode="auto">
              <a:xfrm>
                <a:off x="4381" y="1706"/>
                <a:ext cx="47" cy="297"/>
                <a:chOff x="1306" y="897"/>
                <a:chExt cx="73" cy="549"/>
              </a:xfrm>
            </p:grpSpPr>
            <p:sp>
              <p:nvSpPr>
                <p:cNvPr id="663583" name="Rectangle 57"/>
                <p:cNvSpPr>
                  <a:spLocks noChangeArrowheads="1"/>
                </p:cNvSpPr>
                <p:nvPr/>
              </p:nvSpPr>
              <p:spPr bwMode="auto">
                <a:xfrm>
                  <a:off x="1336" y="1006"/>
                  <a:ext cx="12" cy="440"/>
                </a:xfrm>
                <a:prstGeom prst="rect">
                  <a:avLst/>
                </a:prstGeom>
                <a:solidFill>
                  <a:srgbClr val="0066FF"/>
                </a:solidFill>
                <a:ln w="317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altLang="de-DE" sz="180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63584" name="Freeform 58"/>
                <p:cNvSpPr>
                  <a:spLocks/>
                </p:cNvSpPr>
                <p:nvPr/>
              </p:nvSpPr>
              <p:spPr bwMode="auto">
                <a:xfrm>
                  <a:off x="1306" y="897"/>
                  <a:ext cx="73" cy="112"/>
                </a:xfrm>
                <a:custGeom>
                  <a:avLst/>
                  <a:gdLst>
                    <a:gd name="T0" fmla="*/ 2 w 147"/>
                    <a:gd name="T1" fmla="*/ 3 h 225"/>
                    <a:gd name="T2" fmla="*/ 1 w 147"/>
                    <a:gd name="T3" fmla="*/ 0 h 225"/>
                    <a:gd name="T4" fmla="*/ 0 w 147"/>
                    <a:gd name="T5" fmla="*/ 3 h 225"/>
                    <a:gd name="T6" fmla="*/ 2 w 147"/>
                    <a:gd name="T7" fmla="*/ 3 h 2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7"/>
                    <a:gd name="T13" fmla="*/ 0 h 225"/>
                    <a:gd name="T14" fmla="*/ 147 w 147"/>
                    <a:gd name="T15" fmla="*/ 225 h 2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7" h="225">
                      <a:moveTo>
                        <a:pt x="147" y="225"/>
                      </a:moveTo>
                      <a:lnTo>
                        <a:pt x="74" y="0"/>
                      </a:lnTo>
                      <a:lnTo>
                        <a:pt x="0" y="225"/>
                      </a:lnTo>
                      <a:lnTo>
                        <a:pt x="147" y="225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63585" name="Group 59"/>
              <p:cNvGrpSpPr>
                <a:grpSpLocks/>
              </p:cNvGrpSpPr>
              <p:nvPr/>
            </p:nvGrpSpPr>
            <p:grpSpPr bwMode="auto">
              <a:xfrm>
                <a:off x="4528" y="1706"/>
                <a:ext cx="46" cy="297"/>
                <a:chOff x="1535" y="897"/>
                <a:chExt cx="73" cy="549"/>
              </a:xfrm>
            </p:grpSpPr>
            <p:sp>
              <p:nvSpPr>
                <p:cNvPr id="663586" name="Rectangle 60"/>
                <p:cNvSpPr>
                  <a:spLocks noChangeArrowheads="1"/>
                </p:cNvSpPr>
                <p:nvPr/>
              </p:nvSpPr>
              <p:spPr bwMode="auto">
                <a:xfrm>
                  <a:off x="1565" y="1006"/>
                  <a:ext cx="12" cy="440"/>
                </a:xfrm>
                <a:prstGeom prst="rect">
                  <a:avLst/>
                </a:prstGeom>
                <a:solidFill>
                  <a:srgbClr val="0066FF"/>
                </a:solidFill>
                <a:ln w="317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altLang="de-DE" sz="1200" smtClean="0">
                    <a:solidFill>
                      <a:srgbClr val="0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663587" name="Freeform 61"/>
                <p:cNvSpPr>
                  <a:spLocks/>
                </p:cNvSpPr>
                <p:nvPr/>
              </p:nvSpPr>
              <p:spPr bwMode="auto">
                <a:xfrm>
                  <a:off x="1535" y="897"/>
                  <a:ext cx="73" cy="112"/>
                </a:xfrm>
                <a:custGeom>
                  <a:avLst/>
                  <a:gdLst>
                    <a:gd name="T0" fmla="*/ 2 w 146"/>
                    <a:gd name="T1" fmla="*/ 3 h 225"/>
                    <a:gd name="T2" fmla="*/ 1 w 146"/>
                    <a:gd name="T3" fmla="*/ 0 h 225"/>
                    <a:gd name="T4" fmla="*/ 0 w 146"/>
                    <a:gd name="T5" fmla="*/ 3 h 225"/>
                    <a:gd name="T6" fmla="*/ 2 w 146"/>
                    <a:gd name="T7" fmla="*/ 3 h 2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6"/>
                    <a:gd name="T13" fmla="*/ 0 h 225"/>
                    <a:gd name="T14" fmla="*/ 146 w 146"/>
                    <a:gd name="T15" fmla="*/ 225 h 2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6" h="225">
                      <a:moveTo>
                        <a:pt x="146" y="225"/>
                      </a:moveTo>
                      <a:lnTo>
                        <a:pt x="74" y="0"/>
                      </a:lnTo>
                      <a:lnTo>
                        <a:pt x="0" y="225"/>
                      </a:lnTo>
                      <a:lnTo>
                        <a:pt x="146" y="225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63588" name="Group 62"/>
              <p:cNvGrpSpPr>
                <a:grpSpLocks/>
              </p:cNvGrpSpPr>
              <p:nvPr/>
            </p:nvGrpSpPr>
            <p:grpSpPr bwMode="auto">
              <a:xfrm>
                <a:off x="4089" y="1706"/>
                <a:ext cx="46" cy="297"/>
                <a:chOff x="848" y="897"/>
                <a:chExt cx="73" cy="549"/>
              </a:xfrm>
            </p:grpSpPr>
            <p:sp>
              <p:nvSpPr>
                <p:cNvPr id="663589" name="Rectangle 63"/>
                <p:cNvSpPr>
                  <a:spLocks noChangeArrowheads="1"/>
                </p:cNvSpPr>
                <p:nvPr/>
              </p:nvSpPr>
              <p:spPr bwMode="auto">
                <a:xfrm>
                  <a:off x="878" y="1006"/>
                  <a:ext cx="12" cy="440"/>
                </a:xfrm>
                <a:prstGeom prst="rect">
                  <a:avLst/>
                </a:prstGeom>
                <a:solidFill>
                  <a:srgbClr val="0066FF"/>
                </a:solidFill>
                <a:ln w="317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altLang="de-DE" sz="180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63590" name="Freeform 64"/>
                <p:cNvSpPr>
                  <a:spLocks/>
                </p:cNvSpPr>
                <p:nvPr/>
              </p:nvSpPr>
              <p:spPr bwMode="auto">
                <a:xfrm>
                  <a:off x="848" y="897"/>
                  <a:ext cx="73" cy="112"/>
                </a:xfrm>
                <a:custGeom>
                  <a:avLst/>
                  <a:gdLst>
                    <a:gd name="T0" fmla="*/ 2 w 147"/>
                    <a:gd name="T1" fmla="*/ 3 h 225"/>
                    <a:gd name="T2" fmla="*/ 1 w 147"/>
                    <a:gd name="T3" fmla="*/ 0 h 225"/>
                    <a:gd name="T4" fmla="*/ 0 w 147"/>
                    <a:gd name="T5" fmla="*/ 3 h 225"/>
                    <a:gd name="T6" fmla="*/ 2 w 147"/>
                    <a:gd name="T7" fmla="*/ 3 h 2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7"/>
                    <a:gd name="T13" fmla="*/ 0 h 225"/>
                    <a:gd name="T14" fmla="*/ 147 w 147"/>
                    <a:gd name="T15" fmla="*/ 225 h 2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7" h="225">
                      <a:moveTo>
                        <a:pt x="147" y="225"/>
                      </a:moveTo>
                      <a:lnTo>
                        <a:pt x="74" y="0"/>
                      </a:lnTo>
                      <a:lnTo>
                        <a:pt x="0" y="225"/>
                      </a:lnTo>
                      <a:lnTo>
                        <a:pt x="147" y="225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63591" name="Group 65"/>
              <p:cNvGrpSpPr>
                <a:grpSpLocks/>
              </p:cNvGrpSpPr>
              <p:nvPr/>
            </p:nvGrpSpPr>
            <p:grpSpPr bwMode="auto">
              <a:xfrm>
                <a:off x="4235" y="1706"/>
                <a:ext cx="47" cy="297"/>
                <a:chOff x="1077" y="897"/>
                <a:chExt cx="73" cy="549"/>
              </a:xfrm>
            </p:grpSpPr>
            <p:sp>
              <p:nvSpPr>
                <p:cNvPr id="663592" name="Rectangle 66"/>
                <p:cNvSpPr>
                  <a:spLocks noChangeArrowheads="1"/>
                </p:cNvSpPr>
                <p:nvPr/>
              </p:nvSpPr>
              <p:spPr bwMode="auto">
                <a:xfrm>
                  <a:off x="1107" y="1006"/>
                  <a:ext cx="12" cy="440"/>
                </a:xfrm>
                <a:prstGeom prst="rect">
                  <a:avLst/>
                </a:prstGeom>
                <a:solidFill>
                  <a:srgbClr val="0066FF"/>
                </a:solidFill>
                <a:ln w="317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altLang="de-DE" sz="180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63593" name="Freeform 67"/>
                <p:cNvSpPr>
                  <a:spLocks/>
                </p:cNvSpPr>
                <p:nvPr/>
              </p:nvSpPr>
              <p:spPr bwMode="auto">
                <a:xfrm>
                  <a:off x="1077" y="897"/>
                  <a:ext cx="73" cy="112"/>
                </a:xfrm>
                <a:custGeom>
                  <a:avLst/>
                  <a:gdLst>
                    <a:gd name="T0" fmla="*/ 2 w 147"/>
                    <a:gd name="T1" fmla="*/ 3 h 225"/>
                    <a:gd name="T2" fmla="*/ 1 w 147"/>
                    <a:gd name="T3" fmla="*/ 0 h 225"/>
                    <a:gd name="T4" fmla="*/ 0 w 147"/>
                    <a:gd name="T5" fmla="*/ 3 h 225"/>
                    <a:gd name="T6" fmla="*/ 2 w 147"/>
                    <a:gd name="T7" fmla="*/ 3 h 2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7"/>
                    <a:gd name="T13" fmla="*/ 0 h 225"/>
                    <a:gd name="T14" fmla="*/ 147 w 147"/>
                    <a:gd name="T15" fmla="*/ 225 h 2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7" h="225">
                      <a:moveTo>
                        <a:pt x="147" y="225"/>
                      </a:moveTo>
                      <a:lnTo>
                        <a:pt x="74" y="0"/>
                      </a:lnTo>
                      <a:lnTo>
                        <a:pt x="0" y="225"/>
                      </a:lnTo>
                      <a:lnTo>
                        <a:pt x="147" y="225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63594" name="Group 68"/>
              <p:cNvGrpSpPr>
                <a:grpSpLocks/>
              </p:cNvGrpSpPr>
              <p:nvPr/>
            </p:nvGrpSpPr>
            <p:grpSpPr bwMode="auto">
              <a:xfrm>
                <a:off x="4674" y="1706"/>
                <a:ext cx="47" cy="297"/>
                <a:chOff x="1764" y="897"/>
                <a:chExt cx="73" cy="549"/>
              </a:xfrm>
            </p:grpSpPr>
            <p:sp>
              <p:nvSpPr>
                <p:cNvPr id="663595" name="Rectangle 69"/>
                <p:cNvSpPr>
                  <a:spLocks noChangeArrowheads="1"/>
                </p:cNvSpPr>
                <p:nvPr/>
              </p:nvSpPr>
              <p:spPr bwMode="auto">
                <a:xfrm>
                  <a:off x="1794" y="1006"/>
                  <a:ext cx="12" cy="440"/>
                </a:xfrm>
                <a:prstGeom prst="rect">
                  <a:avLst/>
                </a:prstGeom>
                <a:solidFill>
                  <a:srgbClr val="0066FF"/>
                </a:solidFill>
                <a:ln w="3175">
                  <a:solidFill>
                    <a:srgbClr val="0066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altLang="de-DE" sz="180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63596" name="Freeform 70"/>
                <p:cNvSpPr>
                  <a:spLocks/>
                </p:cNvSpPr>
                <p:nvPr/>
              </p:nvSpPr>
              <p:spPr bwMode="auto">
                <a:xfrm>
                  <a:off x="1764" y="897"/>
                  <a:ext cx="73" cy="112"/>
                </a:xfrm>
                <a:custGeom>
                  <a:avLst/>
                  <a:gdLst>
                    <a:gd name="T0" fmla="*/ 2 w 147"/>
                    <a:gd name="T1" fmla="*/ 3 h 225"/>
                    <a:gd name="T2" fmla="*/ 1 w 147"/>
                    <a:gd name="T3" fmla="*/ 0 h 225"/>
                    <a:gd name="T4" fmla="*/ 0 w 147"/>
                    <a:gd name="T5" fmla="*/ 3 h 225"/>
                    <a:gd name="T6" fmla="*/ 2 w 147"/>
                    <a:gd name="T7" fmla="*/ 3 h 2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7"/>
                    <a:gd name="T13" fmla="*/ 0 h 225"/>
                    <a:gd name="T14" fmla="*/ 147 w 147"/>
                    <a:gd name="T15" fmla="*/ 225 h 2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7" h="225">
                      <a:moveTo>
                        <a:pt x="147" y="225"/>
                      </a:moveTo>
                      <a:lnTo>
                        <a:pt x="75" y="0"/>
                      </a:lnTo>
                      <a:lnTo>
                        <a:pt x="0" y="225"/>
                      </a:lnTo>
                      <a:lnTo>
                        <a:pt x="147" y="225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3175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63597" name="Group 74"/>
              <p:cNvGrpSpPr>
                <a:grpSpLocks/>
              </p:cNvGrpSpPr>
              <p:nvPr/>
            </p:nvGrpSpPr>
            <p:grpSpPr bwMode="auto">
              <a:xfrm>
                <a:off x="4195" y="2095"/>
                <a:ext cx="91" cy="57"/>
                <a:chOff x="1205" y="1632"/>
                <a:chExt cx="87" cy="87"/>
              </a:xfrm>
            </p:grpSpPr>
            <p:sp>
              <p:nvSpPr>
                <p:cNvPr id="663598" name="Line 75"/>
                <p:cNvSpPr>
                  <a:spLocks noChangeShapeType="1"/>
                </p:cNvSpPr>
                <p:nvPr/>
              </p:nvSpPr>
              <p:spPr bwMode="auto">
                <a:xfrm>
                  <a:off x="1205" y="1675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3599" name="Freeform 76"/>
                <p:cNvSpPr>
                  <a:spLocks/>
                </p:cNvSpPr>
                <p:nvPr/>
              </p:nvSpPr>
              <p:spPr bwMode="auto">
                <a:xfrm>
                  <a:off x="1206" y="1632"/>
                  <a:ext cx="86" cy="87"/>
                </a:xfrm>
                <a:custGeom>
                  <a:avLst/>
                  <a:gdLst>
                    <a:gd name="T0" fmla="*/ 3 w 172"/>
                    <a:gd name="T1" fmla="*/ 0 h 174"/>
                    <a:gd name="T2" fmla="*/ 0 w 172"/>
                    <a:gd name="T3" fmla="*/ 1 h 174"/>
                    <a:gd name="T4" fmla="*/ 3 w 172"/>
                    <a:gd name="T5" fmla="*/ 3 h 174"/>
                    <a:gd name="T6" fmla="*/ 1 w 172"/>
                    <a:gd name="T7" fmla="*/ 1 h 174"/>
                    <a:gd name="T8" fmla="*/ 3 w 172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"/>
                    <a:gd name="T16" fmla="*/ 0 h 174"/>
                    <a:gd name="T17" fmla="*/ 172 w 172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" h="174">
                      <a:moveTo>
                        <a:pt x="172" y="0"/>
                      </a:moveTo>
                      <a:lnTo>
                        <a:pt x="0" y="86"/>
                      </a:lnTo>
                      <a:lnTo>
                        <a:pt x="172" y="174"/>
                      </a:lnTo>
                      <a:lnTo>
                        <a:pt x="119" y="86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63600" name="Group 84"/>
              <p:cNvGrpSpPr>
                <a:grpSpLocks/>
              </p:cNvGrpSpPr>
              <p:nvPr/>
            </p:nvGrpSpPr>
            <p:grpSpPr bwMode="auto">
              <a:xfrm>
                <a:off x="4400" y="2001"/>
                <a:ext cx="114" cy="226"/>
                <a:chOff x="1746" y="1979"/>
                <a:chExt cx="114" cy="226"/>
              </a:xfrm>
            </p:grpSpPr>
            <p:sp>
              <p:nvSpPr>
                <p:cNvPr id="663601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746" y="1979"/>
                  <a:ext cx="114" cy="226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24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3602" name="Oval 86"/>
                <p:cNvSpPr>
                  <a:spLocks noChangeArrowheads="1"/>
                </p:cNvSpPr>
                <p:nvPr/>
              </p:nvSpPr>
              <p:spPr bwMode="auto">
                <a:xfrm>
                  <a:off x="1747" y="2062"/>
                  <a:ext cx="97" cy="98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altLang="de-DE" sz="1800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graphicFrame>
          <p:nvGraphicFramePr>
            <p:cNvPr id="663603" name="Object 88"/>
            <p:cNvGraphicFramePr>
              <a:graphicFrameLocks noChangeAspect="1"/>
            </p:cNvGraphicFramePr>
            <p:nvPr/>
          </p:nvGraphicFramePr>
          <p:xfrm>
            <a:off x="3787" y="1661"/>
            <a:ext cx="13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" name="Formel" r:id="rId7" imgW="152280" imgH="203040" progId="Equation.3">
                    <p:embed/>
                  </p:oleObj>
                </mc:Choice>
                <mc:Fallback>
                  <p:oleObj name="Formel" r:id="rId7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1661"/>
                          <a:ext cx="135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604" name="Object 91"/>
            <p:cNvGraphicFramePr>
              <a:graphicFrameLocks noChangeAspect="1"/>
            </p:cNvGraphicFramePr>
            <p:nvPr/>
          </p:nvGraphicFramePr>
          <p:xfrm>
            <a:off x="4422" y="2160"/>
            <a:ext cx="214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" name="Formel" r:id="rId9" imgW="266400" imgH="304560" progId="Equation.3">
                    <p:embed/>
                  </p:oleObj>
                </mc:Choice>
                <mc:Fallback>
                  <p:oleObj name="Formel" r:id="rId9" imgW="26640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2160"/>
                          <a:ext cx="214" cy="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3605" name="Text Box 94"/>
          <p:cNvSpPr txBox="1">
            <a:spLocks noChangeArrowheads="1"/>
          </p:cNvSpPr>
          <p:nvPr/>
        </p:nvSpPr>
        <p:spPr bwMode="auto">
          <a:xfrm>
            <a:off x="6443663" y="1519238"/>
            <a:ext cx="172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50000"/>
              <a:buFont typeface="Wingdings 2" pitchFamily="18" charset="2"/>
              <a:buNone/>
            </a:pPr>
            <a:r>
              <a:rPr lang="en-US" altLang="de-DE" sz="1600" smtClean="0">
                <a:solidFill>
                  <a:srgbClr val="3366CC"/>
                </a:solidFill>
                <a:latin typeface="Times New Roman" pitchFamily="18" charset="0"/>
              </a:rPr>
              <a:t>Larmor frequency</a:t>
            </a:r>
            <a:endParaRPr lang="en-US" altLang="de-DE" sz="1600" i="1" smtClean="0">
              <a:solidFill>
                <a:srgbClr val="3366CC"/>
              </a:solidFill>
              <a:latin typeface="Times New Roman" pitchFamily="18" charset="0"/>
            </a:endParaRPr>
          </a:p>
        </p:txBody>
      </p:sp>
      <p:sp>
        <p:nvSpPr>
          <p:cNvPr id="663606" name="Text Box 95"/>
          <p:cNvSpPr txBox="1">
            <a:spLocks noChangeArrowheads="1"/>
          </p:cNvSpPr>
          <p:nvPr/>
        </p:nvSpPr>
        <p:spPr bwMode="auto">
          <a:xfrm>
            <a:off x="954088" y="1481138"/>
            <a:ext cx="208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50000"/>
              <a:buFont typeface="Wingdings 2" pitchFamily="18" charset="2"/>
              <a:buNone/>
            </a:pPr>
            <a:r>
              <a:rPr lang="en-US" altLang="de-DE" sz="1600" smtClean="0">
                <a:solidFill>
                  <a:srgbClr val="3366CC"/>
                </a:solidFill>
                <a:latin typeface="Times New Roman" pitchFamily="18" charset="0"/>
              </a:rPr>
              <a:t>Cyclotron frequency</a:t>
            </a:r>
          </a:p>
        </p:txBody>
      </p:sp>
      <p:graphicFrame>
        <p:nvGraphicFramePr>
          <p:cNvPr id="663607" name="Object 13"/>
          <p:cNvGraphicFramePr>
            <a:graphicFrameLocks noChangeAspect="1"/>
          </p:cNvGraphicFramePr>
          <p:nvPr/>
        </p:nvGraphicFramePr>
        <p:xfrm>
          <a:off x="1098550" y="3433763"/>
          <a:ext cx="18748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Formel" r:id="rId11" imgW="1396800" imgH="291960" progId="Equation.3">
                  <p:embed/>
                </p:oleObj>
              </mc:Choice>
              <mc:Fallback>
                <p:oleObj name="Formel" r:id="rId11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433763"/>
                        <a:ext cx="1874838" cy="425450"/>
                      </a:xfrm>
                      <a:prstGeom prst="rect">
                        <a:avLst/>
                      </a:prstGeom>
                      <a:solidFill>
                        <a:srgbClr val="B9E4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608" name="Object 108"/>
          <p:cNvGraphicFramePr>
            <a:graphicFrameLocks noChangeAspect="1"/>
          </p:cNvGraphicFramePr>
          <p:nvPr/>
        </p:nvGraphicFramePr>
        <p:xfrm>
          <a:off x="6089650" y="3606800"/>
          <a:ext cx="20812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Formel" r:id="rId13" imgW="1333440" imgH="228600" progId="Equation.3">
                  <p:embed/>
                </p:oleObj>
              </mc:Choice>
              <mc:Fallback>
                <p:oleObj name="Formel" r:id="rId13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606800"/>
                        <a:ext cx="2081213" cy="344488"/>
                      </a:xfrm>
                      <a:prstGeom prst="rect">
                        <a:avLst/>
                      </a:prstGeom>
                      <a:solidFill>
                        <a:srgbClr val="B9E4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2052638" y="188913"/>
            <a:ext cx="5040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000000"/>
                </a:solidFill>
                <a:latin typeface="Garamond" pitchFamily="18" charset="0"/>
              </a:rPr>
              <a:t>Determination of the Proton g-Factor</a:t>
            </a:r>
            <a:endParaRPr lang="es-ES" altLang="de-DE" sz="2000" b="1" smtClean="0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663610" name="Object 6"/>
          <p:cNvGraphicFramePr>
            <a:graphicFrameLocks noChangeAspect="1"/>
          </p:cNvGraphicFramePr>
          <p:nvPr/>
        </p:nvGraphicFramePr>
        <p:xfrm>
          <a:off x="6588125" y="828675"/>
          <a:ext cx="13112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Formel" r:id="rId15" imgW="888840" imgH="444240" progId="Equation.3">
                  <p:embed/>
                </p:oleObj>
              </mc:Choice>
              <mc:Fallback>
                <p:oleObj name="Formel" r:id="rId15" imgW="888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828675"/>
                        <a:ext cx="13112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611" name="Object 8"/>
          <p:cNvGraphicFramePr>
            <a:graphicFrameLocks noChangeAspect="1"/>
          </p:cNvGraphicFramePr>
          <p:nvPr/>
        </p:nvGraphicFramePr>
        <p:xfrm>
          <a:off x="1385888" y="814388"/>
          <a:ext cx="952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Formel" r:id="rId17" imgW="685800" imgH="444240" progId="Equation.3">
                  <p:embed/>
                </p:oleObj>
              </mc:Choice>
              <mc:Fallback>
                <p:oleObj name="Formel" r:id="rId17" imgW="685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814388"/>
                        <a:ext cx="9525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612" name="Object 12"/>
          <p:cNvGraphicFramePr>
            <a:graphicFrameLocks noChangeAspect="1"/>
          </p:cNvGraphicFramePr>
          <p:nvPr/>
        </p:nvGraphicFramePr>
        <p:xfrm>
          <a:off x="3994150" y="1157288"/>
          <a:ext cx="11541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9" imgW="583920" imgH="431640" progId="Equation.3">
                  <p:embed/>
                </p:oleObj>
              </mc:Choice>
              <mc:Fallback>
                <p:oleObj name="Equation" r:id="rId19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157288"/>
                        <a:ext cx="1154113" cy="774700"/>
                      </a:xfrm>
                      <a:prstGeom prst="rect">
                        <a:avLst/>
                      </a:prstGeom>
                      <a:solidFill>
                        <a:srgbClr val="FFFF93"/>
                      </a:solidFill>
                      <a:ln w="19050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3613" name="Picture 28" descr="ThreeMoti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565400"/>
            <a:ext cx="23082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3614" name="Object 15"/>
          <p:cNvGraphicFramePr>
            <a:graphicFrameLocks noChangeAspect="1"/>
          </p:cNvGraphicFramePr>
          <p:nvPr/>
        </p:nvGraphicFramePr>
        <p:xfrm>
          <a:off x="1312863" y="3967163"/>
          <a:ext cx="15192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Formel" r:id="rId22" imgW="1104840" imgH="685800" progId="Equation.3">
                  <p:embed/>
                </p:oleObj>
              </mc:Choice>
              <mc:Fallback>
                <p:oleObj name="Formel" r:id="rId22" imgW="1104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3967163"/>
                        <a:ext cx="1519237" cy="9429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19050">
                        <a:solidFill>
                          <a:srgbClr val="3366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7932300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61925"/>
            <a:ext cx="5975350" cy="53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Nuclear Periphery with Antiprotonic Atoms</a:t>
            </a:r>
          </a:p>
        </p:txBody>
      </p:sp>
      <p:pic>
        <p:nvPicPr>
          <p:cNvPr id="7229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5325"/>
            <a:ext cx="8280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0649867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-53975"/>
            <a:ext cx="5975350" cy="53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Antiprotons and Radioactive Ions in Traps for Nuclear Structure Studies</a:t>
            </a:r>
          </a:p>
        </p:txBody>
      </p:sp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74700"/>
            <a:ext cx="877570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4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768725"/>
            <a:ext cx="8923337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4999" name="Rectangle 7"/>
          <p:cNvSpPr>
            <a:spLocks noChangeArrowheads="1"/>
          </p:cNvSpPr>
          <p:nvPr/>
        </p:nvSpPr>
        <p:spPr bwMode="auto">
          <a:xfrm>
            <a:off x="0" y="3716338"/>
            <a:ext cx="395288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25000" name="Rectangle 8"/>
          <p:cNvSpPr>
            <a:spLocks noChangeArrowheads="1"/>
          </p:cNvSpPr>
          <p:nvPr/>
        </p:nvSpPr>
        <p:spPr bwMode="auto">
          <a:xfrm>
            <a:off x="107950" y="5734050"/>
            <a:ext cx="395288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21032538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7475"/>
            <a:ext cx="8724900" cy="503238"/>
          </a:xfrm>
          <a:solidFill>
            <a:schemeClr val="bg1">
              <a:alpha val="3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b="1">
                <a:solidFill>
                  <a:srgbClr val="333399"/>
                </a:solidFill>
                <a:latin typeface="Garamond" pitchFamily="18" charset="0"/>
              </a:rPr>
              <a:t>FLAIR - Facility for Low-Energy Antiproton and Ion Research</a:t>
            </a:r>
          </a:p>
        </p:txBody>
      </p:sp>
      <p:pic>
        <p:nvPicPr>
          <p:cNvPr id="69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836613"/>
            <a:ext cx="6180137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1204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909638"/>
            <a:ext cx="3970337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>
                <a:solidFill>
                  <a:srgbClr val="CC0000"/>
                </a:solidFill>
              </a:rPr>
              <a:t>NESR</a:t>
            </a:r>
          </a:p>
          <a:p>
            <a:pPr marL="669925" lvl="1" indent="-325438"/>
            <a:r>
              <a:rPr lang="en-US" altLang="de-DE" sz="2000"/>
              <a:t>Pbars and ions</a:t>
            </a:r>
          </a:p>
          <a:p>
            <a:pPr marL="669925" lvl="1" indent="-325438"/>
            <a:r>
              <a:rPr lang="en-US" altLang="de-DE" sz="2000"/>
              <a:t>30 – 400  MeV</a:t>
            </a:r>
            <a:endParaRPr lang="en-US" altLang="de-DE" sz="900"/>
          </a:p>
          <a:p>
            <a:r>
              <a:rPr lang="en-US" altLang="de-DE" sz="2400">
                <a:solidFill>
                  <a:srgbClr val="CC0000"/>
                </a:solidFill>
              </a:rPr>
              <a:t>LSR</a:t>
            </a:r>
          </a:p>
          <a:p>
            <a:pPr marL="669925" lvl="1" indent="-325438"/>
            <a:r>
              <a:rPr lang="en-US" altLang="de-DE" sz="2000"/>
              <a:t>Magnetic ring</a:t>
            </a:r>
          </a:p>
          <a:p>
            <a:pPr marL="669925" lvl="1" indent="-325438"/>
            <a:r>
              <a:rPr lang="en-US" altLang="de-DE" sz="2000"/>
              <a:t>Min. 300 keV</a:t>
            </a:r>
            <a:br>
              <a:rPr lang="en-US" altLang="de-DE" sz="2000"/>
            </a:br>
            <a:r>
              <a:rPr lang="en-US" altLang="de-DE" sz="2000"/>
              <a:t>(former CRYRING)</a:t>
            </a:r>
            <a:endParaRPr lang="en-US" altLang="de-DE" sz="900"/>
          </a:p>
          <a:p>
            <a:r>
              <a:rPr lang="en-US" altLang="de-DE" sz="2400">
                <a:solidFill>
                  <a:srgbClr val="CC0000"/>
                </a:solidFill>
              </a:rPr>
              <a:t>USR</a:t>
            </a:r>
          </a:p>
          <a:p>
            <a:pPr marL="669925" lvl="1" indent="-325438"/>
            <a:r>
              <a:rPr lang="en-US" altLang="de-DE" sz="2000"/>
              <a:t>Electrostatic ring</a:t>
            </a:r>
          </a:p>
          <a:p>
            <a:pPr marL="669925" lvl="1" indent="-325438"/>
            <a:r>
              <a:rPr lang="en-US" altLang="de-DE" sz="2000"/>
              <a:t>Min. 20 keV</a:t>
            </a:r>
            <a:endParaRPr lang="en-US" altLang="de-DE" sz="900"/>
          </a:p>
          <a:p>
            <a:r>
              <a:rPr lang="en-US" altLang="de-DE" sz="2400">
                <a:solidFill>
                  <a:srgbClr val="CC0000"/>
                </a:solidFill>
              </a:rPr>
              <a:t>HITRAP</a:t>
            </a:r>
          </a:p>
          <a:p>
            <a:pPr marL="669925" lvl="1" indent="-325438"/>
            <a:r>
              <a:rPr lang="en-US" altLang="de-DE" sz="2000"/>
              <a:t>Pbars and ions</a:t>
            </a:r>
          </a:p>
          <a:p>
            <a:pPr marL="669925" lvl="1" indent="-325438"/>
            <a:r>
              <a:rPr lang="en-US" altLang="de-DE" sz="2000"/>
              <a:t>Stopped &amp; extracted @ 5 keV</a:t>
            </a:r>
          </a:p>
        </p:txBody>
      </p:sp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5099050" y="534193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b="1" smtClean="0">
                <a:solidFill>
                  <a:srgbClr val="CC0000"/>
                </a:solidFill>
                <a:latin typeface="Arial" pitchFamily="34" charset="0"/>
              </a:rPr>
              <a:t>energy range: 400 MeV – 1 meV</a:t>
            </a:r>
          </a:p>
        </p:txBody>
      </p:sp>
      <p:sp>
        <p:nvSpPr>
          <p:cNvPr id="691206" name="Text Box 6"/>
          <p:cNvSpPr txBox="1">
            <a:spLocks noChangeArrowheads="1"/>
          </p:cNvSpPr>
          <p:nvPr/>
        </p:nvSpPr>
        <p:spPr bwMode="auto">
          <a:xfrm>
            <a:off x="4787900" y="1028700"/>
            <a:ext cx="4248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800" b="1" smtClean="0">
                <a:solidFill>
                  <a:srgbClr val="CC0000"/>
                </a:solidFill>
                <a:latin typeface="Arial" pitchFamily="34" charset="0"/>
              </a:rPr>
              <a:t>FLAIR</a:t>
            </a:r>
          </a:p>
        </p:txBody>
      </p:sp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28512981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-53975"/>
            <a:ext cx="5976937" cy="74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Meson Physics at FLAIR:</a:t>
            </a:r>
            <a:b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</a:br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Production of Mesons with Strangeness -2</a:t>
            </a:r>
          </a:p>
        </p:txBody>
      </p:sp>
      <p:sp>
        <p:nvSpPr>
          <p:cNvPr id="742405" name="Rectangle 5"/>
          <p:cNvSpPr>
            <a:spLocks noChangeArrowheads="1"/>
          </p:cNvSpPr>
          <p:nvPr/>
        </p:nvSpPr>
        <p:spPr bwMode="auto">
          <a:xfrm>
            <a:off x="0" y="3716338"/>
            <a:ext cx="395288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42406" name="Rectangle 6"/>
          <p:cNvSpPr>
            <a:spLocks noChangeArrowheads="1"/>
          </p:cNvSpPr>
          <p:nvPr/>
        </p:nvSpPr>
        <p:spPr bwMode="auto">
          <a:xfrm>
            <a:off x="107950" y="5734050"/>
            <a:ext cx="395288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pic>
        <p:nvPicPr>
          <p:cNvPr id="7424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133600"/>
            <a:ext cx="3600450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24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5319712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7789210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7475"/>
            <a:ext cx="87249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b="1">
                <a:solidFill>
                  <a:srgbClr val="333399"/>
                </a:solidFill>
                <a:latin typeface="Garamond" pitchFamily="18" charset="0"/>
              </a:rPr>
              <a:t>FLAIR - Facility for Low-Energy Antiproton and Ion Research</a:t>
            </a:r>
          </a:p>
        </p:txBody>
      </p:sp>
      <p:grpSp>
        <p:nvGrpSpPr>
          <p:cNvPr id="714760" name="Group 8"/>
          <p:cNvGrpSpPr>
            <a:grpSpLocks noChangeAspect="1"/>
          </p:cNvGrpSpPr>
          <p:nvPr/>
        </p:nvGrpSpPr>
        <p:grpSpPr bwMode="auto">
          <a:xfrm>
            <a:off x="684213" y="752475"/>
            <a:ext cx="7343775" cy="5538788"/>
            <a:chOff x="929" y="715"/>
            <a:chExt cx="3901" cy="2942"/>
          </a:xfrm>
        </p:grpSpPr>
        <p:pic>
          <p:nvPicPr>
            <p:cNvPr id="71476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715"/>
              <a:ext cx="3901" cy="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4762" name="Text Box 10"/>
            <p:cNvSpPr txBox="1">
              <a:spLocks noChangeAspect="1" noChangeArrowheads="1"/>
            </p:cNvSpPr>
            <p:nvPr/>
          </p:nvSpPr>
          <p:spPr bwMode="auto">
            <a:xfrm>
              <a:off x="2109" y="1585"/>
              <a:ext cx="49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600" b="1" i="1" smtClean="0">
                  <a:solidFill>
                    <a:srgbClr val="000000"/>
                  </a:solidFill>
                  <a:latin typeface="Arial" pitchFamily="34" charset="0"/>
                </a:rPr>
                <a:t>HITRAP</a:t>
              </a:r>
            </a:p>
          </p:txBody>
        </p:sp>
      </p:grpSp>
      <p:sp>
        <p:nvSpPr>
          <p:cNvPr id="714764" name="Text Box 12"/>
          <p:cNvSpPr txBox="1">
            <a:spLocks noChangeArrowheads="1"/>
          </p:cNvSpPr>
          <p:nvPr/>
        </p:nvSpPr>
        <p:spPr bwMode="auto">
          <a:xfrm>
            <a:off x="34925" y="3676650"/>
            <a:ext cx="3136900" cy="12255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 smtClean="0">
                <a:solidFill>
                  <a:srgbClr val="000000"/>
                </a:solidFill>
              </a:rPr>
              <a:t>We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need</a:t>
            </a:r>
            <a:r>
              <a:rPr lang="de-DE" altLang="de-DE" sz="2400" dirty="0" smtClean="0">
                <a:solidFill>
                  <a:srgbClr val="000000"/>
                </a:solidFill>
              </a:rPr>
              <a:t> a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transfer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line</a:t>
            </a: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 smtClean="0">
                <a:solidFill>
                  <a:srgbClr val="000000"/>
                </a:solidFill>
              </a:rPr>
              <a:t>from</a:t>
            </a:r>
            <a:r>
              <a:rPr lang="de-DE" altLang="de-DE" sz="2400" dirty="0" smtClean="0">
                <a:solidFill>
                  <a:srgbClr val="000000"/>
                </a:solidFill>
              </a:rPr>
              <a:t> the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Collector</a:t>
            </a:r>
            <a:r>
              <a:rPr lang="de-DE" altLang="de-DE" sz="2400" dirty="0" smtClean="0">
                <a:solidFill>
                  <a:srgbClr val="000000"/>
                </a:solidFill>
              </a:rPr>
              <a:t> 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 smtClean="0">
                <a:solidFill>
                  <a:srgbClr val="000000"/>
                </a:solidFill>
              </a:rPr>
              <a:t>to</a:t>
            </a:r>
            <a:r>
              <a:rPr lang="de-DE" altLang="de-DE" sz="2400" dirty="0" smtClean="0">
                <a:solidFill>
                  <a:srgbClr val="000000"/>
                </a:solidFill>
              </a:rPr>
              <a:t> the ESR.  </a:t>
            </a:r>
          </a:p>
        </p:txBody>
      </p:sp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21437786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7475"/>
            <a:ext cx="8724900" cy="50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b="1">
                <a:solidFill>
                  <a:schemeClr val="tx1"/>
                </a:solidFill>
                <a:latin typeface="Garamond" pitchFamily="18" charset="0"/>
              </a:rPr>
              <a:t>Conclusions:</a:t>
            </a:r>
            <a:endParaRPr lang="en-US" altLang="de-DE" sz="2800" b="1">
              <a:solidFill>
                <a:srgbClr val="333399"/>
              </a:solidFill>
              <a:latin typeface="Garamond" pitchFamily="18" charset="0"/>
            </a:endParaRPr>
          </a:p>
        </p:txBody>
      </p:sp>
      <p:grpSp>
        <p:nvGrpSpPr>
          <p:cNvPr id="744451" name="Group 3"/>
          <p:cNvGrpSpPr>
            <a:grpSpLocks noChangeAspect="1"/>
          </p:cNvGrpSpPr>
          <p:nvPr/>
        </p:nvGrpSpPr>
        <p:grpSpPr bwMode="auto">
          <a:xfrm>
            <a:off x="684213" y="842963"/>
            <a:ext cx="7343775" cy="5538787"/>
            <a:chOff x="929" y="715"/>
            <a:chExt cx="3901" cy="2942"/>
          </a:xfrm>
        </p:grpSpPr>
        <p:pic>
          <p:nvPicPr>
            <p:cNvPr id="7444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715"/>
              <a:ext cx="3901" cy="2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4453" name="Text Box 5"/>
            <p:cNvSpPr txBox="1">
              <a:spLocks noChangeAspect="1" noChangeArrowheads="1"/>
            </p:cNvSpPr>
            <p:nvPr/>
          </p:nvSpPr>
          <p:spPr bwMode="auto">
            <a:xfrm>
              <a:off x="2109" y="1585"/>
              <a:ext cx="49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600" b="1" i="1" smtClean="0">
                  <a:solidFill>
                    <a:srgbClr val="000000"/>
                  </a:solidFill>
                  <a:latin typeface="Arial" pitchFamily="34" charset="0"/>
                </a:rPr>
                <a:t>HITRAP</a:t>
              </a:r>
            </a:p>
          </p:txBody>
        </p:sp>
      </p:grpSp>
      <p:sp>
        <p:nvSpPr>
          <p:cNvPr id="744455" name="Text Box 7"/>
          <p:cNvSpPr txBox="1">
            <a:spLocks noChangeArrowheads="1"/>
          </p:cNvSpPr>
          <p:nvPr/>
        </p:nvSpPr>
        <p:spPr bwMode="auto">
          <a:xfrm>
            <a:off x="3796729" y="1362075"/>
            <a:ext cx="5311775" cy="410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 smtClean="0">
                <a:solidFill>
                  <a:srgbClr val="000000"/>
                </a:solidFill>
              </a:rPr>
              <a:t>If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we</a:t>
            </a:r>
            <a:r>
              <a:rPr lang="de-DE" altLang="de-DE" sz="2400" dirty="0" smtClean="0">
                <a:solidFill>
                  <a:srgbClr val="000000"/>
                </a:solidFill>
              </a:rPr>
              <a:t> will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have</a:t>
            </a:r>
            <a:r>
              <a:rPr lang="de-DE" altLang="de-DE" sz="2400" dirty="0" smtClean="0">
                <a:solidFill>
                  <a:srgbClr val="000000"/>
                </a:solidFill>
              </a:rPr>
              <a:t> a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transfer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line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from</a:t>
            </a:r>
            <a:r>
              <a:rPr lang="de-DE" altLang="de-DE" sz="2400" dirty="0" smtClean="0">
                <a:solidFill>
                  <a:srgbClr val="000000"/>
                </a:solidFill>
              </a:rPr>
              <a:t>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 smtClean="0">
                <a:solidFill>
                  <a:srgbClr val="000000"/>
                </a:solidFill>
              </a:rPr>
              <a:t>Collector</a:t>
            </a:r>
            <a:r>
              <a:rPr lang="de-DE" altLang="de-DE" sz="2400" dirty="0" smtClean="0">
                <a:solidFill>
                  <a:srgbClr val="000000"/>
                </a:solidFill>
              </a:rPr>
              <a:t> Ring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to</a:t>
            </a:r>
            <a:r>
              <a:rPr lang="de-DE" altLang="de-DE" sz="2400" dirty="0" smtClean="0">
                <a:solidFill>
                  <a:srgbClr val="000000"/>
                </a:solidFill>
              </a:rPr>
              <a:t> the ESR,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then</a:t>
            </a: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dirty="0" smtClean="0">
                <a:solidFill>
                  <a:srgbClr val="000000"/>
                </a:solidFill>
              </a:rPr>
              <a:t> the ESR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can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take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over</a:t>
            </a:r>
            <a:r>
              <a:rPr lang="de-DE" altLang="de-DE" sz="2400" dirty="0" smtClean="0">
                <a:solidFill>
                  <a:srgbClr val="000000"/>
                </a:solidFill>
              </a:rPr>
              <a:t> a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part</a:t>
            </a:r>
            <a:r>
              <a:rPr lang="de-DE" altLang="de-DE" sz="2400" dirty="0" smtClean="0">
                <a:solidFill>
                  <a:srgbClr val="000000"/>
                </a:solidFill>
              </a:rPr>
              <a:t> of the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tasks</a:t>
            </a: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000000"/>
                </a:solidFill>
              </a:rPr>
              <a:t>  of the NESR,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dirty="0" smtClean="0">
                <a:solidFill>
                  <a:srgbClr val="000000"/>
                </a:solidFill>
              </a:rPr>
              <a:t> CRYRING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is</a:t>
            </a:r>
            <a:r>
              <a:rPr lang="de-DE" altLang="de-DE" sz="2400" dirty="0" smtClean="0">
                <a:solidFill>
                  <a:srgbClr val="000000"/>
                </a:solidFill>
              </a:rPr>
              <a:t> the LSR of FLAIR,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dirty="0" smtClean="0">
                <a:solidFill>
                  <a:srgbClr val="000000"/>
                </a:solidFill>
              </a:rPr>
              <a:t> HITRAP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can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decelerate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antiprotons</a:t>
            </a:r>
            <a:r>
              <a:rPr lang="de-DE" altLang="de-DE" sz="2400" dirty="0" smtClean="0">
                <a:solidFill>
                  <a:srgbClr val="000000"/>
                </a:solidFill>
              </a:rPr>
              <a:t>, 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400" dirty="0" smtClean="0">
                <a:solidFill>
                  <a:srgbClr val="000000"/>
                </a:solidFill>
              </a:rPr>
              <a:t> the USR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can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be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attached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to</a:t>
            </a:r>
            <a:r>
              <a:rPr lang="de-DE" altLang="de-DE" sz="2400" dirty="0" smtClean="0">
                <a:solidFill>
                  <a:srgbClr val="000000"/>
                </a:solidFill>
              </a:rPr>
              <a:t> CRYRING.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000000"/>
                </a:solidFill>
              </a:rPr>
              <a:t>=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nearly</a:t>
            </a:r>
            <a:r>
              <a:rPr lang="de-DE" altLang="de-DE" sz="2400" dirty="0" smtClean="0">
                <a:solidFill>
                  <a:srgbClr val="000000"/>
                </a:solidFill>
              </a:rPr>
              <a:t> the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full</a:t>
            </a:r>
            <a:r>
              <a:rPr lang="de-DE" altLang="de-DE" sz="2400" dirty="0" smtClean="0">
                <a:solidFill>
                  <a:srgbClr val="000000"/>
                </a:solidFill>
              </a:rPr>
              <a:t> FLAIR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facility</a:t>
            </a: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smtClean="0">
                <a:solidFill>
                  <a:srgbClr val="000000"/>
                </a:solidFill>
              </a:rPr>
              <a:t>(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except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for</a:t>
            </a:r>
            <a:r>
              <a:rPr lang="de-DE" altLang="de-DE" sz="2400" dirty="0" smtClean="0">
                <a:solidFill>
                  <a:srgbClr val="000000"/>
                </a:solidFill>
              </a:rPr>
              <a:t> the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neighbourhood</a:t>
            </a:r>
            <a:endParaRPr lang="de-DE" altLang="de-DE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 smtClean="0">
                <a:solidFill>
                  <a:srgbClr val="000000"/>
                </a:solidFill>
              </a:rPr>
              <a:t>to</a:t>
            </a:r>
            <a:r>
              <a:rPr lang="de-DE" altLang="de-DE" sz="2400" dirty="0" smtClean="0">
                <a:solidFill>
                  <a:srgbClr val="000000"/>
                </a:solidFill>
              </a:rPr>
              <a:t> rare isotopes)</a:t>
            </a:r>
          </a:p>
        </p:txBody>
      </p:sp>
      <p:sp>
        <p:nvSpPr>
          <p:cNvPr id="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7116311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59" name="Rectangle 15"/>
          <p:cNvSpPr>
            <a:spLocks noChangeArrowheads="1"/>
          </p:cNvSpPr>
          <p:nvPr/>
        </p:nvSpPr>
        <p:spPr bwMode="auto">
          <a:xfrm>
            <a:off x="34925" y="163513"/>
            <a:ext cx="9109075" cy="457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333399"/>
                </a:solidFill>
                <a:latin typeface="Garamond" pitchFamily="18" charset="0"/>
              </a:rPr>
              <a:t>Cryring (Stockholm) for LSR (Low-Energy Storage Ring) at FLAIR</a:t>
            </a:r>
          </a:p>
        </p:txBody>
      </p:sp>
      <p:pic>
        <p:nvPicPr>
          <p:cNvPr id="69736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781300"/>
            <a:ext cx="9121775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7363" name="Rectangle 19"/>
          <p:cNvSpPr>
            <a:spLocks noChangeArrowheads="1"/>
          </p:cNvSpPr>
          <p:nvPr/>
        </p:nvSpPr>
        <p:spPr bwMode="auto">
          <a:xfrm>
            <a:off x="-49213" y="693738"/>
            <a:ext cx="8724901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de-DE" altLang="de-DE" sz="2400" b="1" smtClean="0">
              <a:solidFill>
                <a:srgbClr val="333399"/>
              </a:solidFill>
              <a:latin typeface="Garamond" pitchFamily="18" charset="0"/>
            </a:endParaRPr>
          </a:p>
        </p:txBody>
      </p:sp>
      <p:sp>
        <p:nvSpPr>
          <p:cNvPr id="697365" name="Rectangle 21"/>
          <p:cNvSpPr>
            <a:spLocks noChangeArrowheads="1"/>
          </p:cNvSpPr>
          <p:nvPr/>
        </p:nvSpPr>
        <p:spPr bwMode="auto">
          <a:xfrm>
            <a:off x="107950" y="765175"/>
            <a:ext cx="9036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 fontAlgn="base">
              <a:spcBef>
                <a:spcPct val="4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  <a:t> Beam delivery for HITRAP, USR, experiments</a:t>
            </a:r>
            <a:b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</a:br>
            <a: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  <a:t>• Fitting energy range, electron cooling</a:t>
            </a:r>
            <a:b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</a:br>
            <a: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  <a:t>• Fast ramping, internal target</a:t>
            </a:r>
            <a:b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</a:br>
            <a: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  <a:t>• CRYRING has been contributed by Sweden as in-kind</a:t>
            </a:r>
            <a:b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</a:br>
            <a:r>
              <a:rPr lang="en-US" altLang="de-DE" sz="2400" smtClean="0">
                <a:solidFill>
                  <a:srgbClr val="333399"/>
                </a:solidFill>
                <a:latin typeface="Garamond" pitchFamily="18" charset="0"/>
              </a:rPr>
              <a:t>   contribution to FAIR</a:t>
            </a:r>
          </a:p>
        </p:txBody>
      </p:sp>
      <p:sp>
        <p:nvSpPr>
          <p:cNvPr id="6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3221297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ChangeArrowheads="1"/>
          </p:cNvSpPr>
          <p:nvPr/>
        </p:nvSpPr>
        <p:spPr bwMode="auto">
          <a:xfrm>
            <a:off x="34925" y="163513"/>
            <a:ext cx="910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333399"/>
                </a:solidFill>
                <a:latin typeface="Garamond" pitchFamily="18" charset="0"/>
              </a:rPr>
              <a:t>USR – Ultra-Low Energy Storage Ring</a:t>
            </a:r>
          </a:p>
        </p:txBody>
      </p:sp>
      <p:pic>
        <p:nvPicPr>
          <p:cNvPr id="716934" name="Picture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74888"/>
            <a:ext cx="42799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35" name="Picture 1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44675"/>
            <a:ext cx="3176588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36" name="Line 136"/>
          <p:cNvSpPr>
            <a:spLocks noChangeShapeType="1"/>
          </p:cNvSpPr>
          <p:nvPr/>
        </p:nvSpPr>
        <p:spPr bwMode="auto">
          <a:xfrm flipV="1">
            <a:off x="4284663" y="1916113"/>
            <a:ext cx="16557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16937" name="Line 137"/>
          <p:cNvSpPr>
            <a:spLocks noChangeShapeType="1"/>
          </p:cNvSpPr>
          <p:nvPr/>
        </p:nvSpPr>
        <p:spPr bwMode="auto">
          <a:xfrm>
            <a:off x="4284663" y="3068638"/>
            <a:ext cx="16557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16938" name="Line 138"/>
          <p:cNvSpPr>
            <a:spLocks noChangeShapeType="1"/>
          </p:cNvSpPr>
          <p:nvPr/>
        </p:nvSpPr>
        <p:spPr bwMode="auto">
          <a:xfrm>
            <a:off x="4356100" y="5084763"/>
            <a:ext cx="15843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16939" name="Line 139"/>
          <p:cNvSpPr>
            <a:spLocks noChangeShapeType="1"/>
          </p:cNvSpPr>
          <p:nvPr/>
        </p:nvSpPr>
        <p:spPr bwMode="auto">
          <a:xfrm flipV="1">
            <a:off x="4356100" y="4076700"/>
            <a:ext cx="15843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graphicFrame>
        <p:nvGraphicFramePr>
          <p:cNvPr id="716979" name="Group 179"/>
          <p:cNvGraphicFramePr>
            <a:graphicFrameLocks noGrp="1"/>
          </p:cNvGraphicFramePr>
          <p:nvPr/>
        </p:nvGraphicFramePr>
        <p:xfrm>
          <a:off x="131763" y="765175"/>
          <a:ext cx="4584700" cy="1463040"/>
        </p:xfrm>
        <a:graphic>
          <a:graphicData uri="http://schemas.openxmlformats.org/drawingml/2006/table">
            <a:tbl>
              <a:tblPr/>
              <a:tblGrid>
                <a:gridCol w="3048000"/>
                <a:gridCol w="1536700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</a:t>
                      </a:r>
                      <a:r>
                        <a:rPr kumimoji="0" lang="de-DE" altLang="de-DE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min</a:t>
                      </a: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 / E</a:t>
                      </a:r>
                      <a:r>
                        <a:rPr kumimoji="0" lang="de-DE" altLang="de-DE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20 / 300 keV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Dimensions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8 m x 8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Voltages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&lt; ± 20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Number of pbars at 20 keV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1·10</a:t>
                      </a:r>
                      <a:r>
                        <a:rPr kumimoji="0" lang="de-DE" altLang="de-DE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6981" name="Rectangle 181"/>
          <p:cNvSpPr>
            <a:spLocks noChangeArrowheads="1"/>
          </p:cNvSpPr>
          <p:nvPr/>
        </p:nvSpPr>
        <p:spPr bwMode="auto">
          <a:xfrm>
            <a:off x="4895850" y="739775"/>
            <a:ext cx="424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200" b="1" smtClean="0">
                <a:solidFill>
                  <a:srgbClr val="333399"/>
                </a:solidFill>
                <a:latin typeface="Garamond" pitchFamily="18" charset="0"/>
              </a:rPr>
              <a:t>C. Welsch et al.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200" b="1" smtClean="0">
                <a:solidFill>
                  <a:srgbClr val="333399"/>
                </a:solidFill>
                <a:latin typeface="Garamond" pitchFamily="18" charset="0"/>
              </a:rPr>
              <a:t>GSI/Cockcroft Institute Liverpool</a:t>
            </a:r>
          </a:p>
        </p:txBody>
      </p:sp>
      <p:sp>
        <p:nvSpPr>
          <p:cNvPr id="12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7325127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8064500" cy="345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07" name="Text Box 3"/>
          <p:cNvSpPr txBox="1">
            <a:spLocks noChangeArrowheads="1"/>
          </p:cNvSpPr>
          <p:nvPr/>
        </p:nvSpPr>
        <p:spPr bwMode="auto">
          <a:xfrm>
            <a:off x="3059113" y="5230813"/>
            <a:ext cx="4471987" cy="366712"/>
          </a:xfrm>
          <a:prstGeom prst="rect">
            <a:avLst/>
          </a:prstGeom>
          <a:solidFill>
            <a:srgbClr val="CDF2FB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4</a:t>
            </a:r>
            <a:r>
              <a:rPr lang="de-DE" altLang="de-DE" smtClean="0">
                <a:solidFill>
                  <a:srgbClr val="333399"/>
                </a:solidFill>
                <a:latin typeface="Comic Sans MS" pitchFamily="66" charset="0"/>
              </a:rPr>
              <a:t> MeV/u      </a:t>
            </a:r>
            <a:r>
              <a:rPr lang="de-DE" altLang="de-DE" smtClean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  </a:t>
            </a:r>
            <a:r>
              <a:rPr lang="de-DE" altLang="de-DE" smtClean="0">
                <a:solidFill>
                  <a:srgbClr val="333399"/>
                </a:solidFill>
                <a:latin typeface="Comic Sans MS" pitchFamily="66" charset="0"/>
              </a:rPr>
              <a:t> 0.5 MeV/u  </a:t>
            </a:r>
            <a:r>
              <a:rPr lang="de-DE" altLang="de-DE" smtClean="0">
                <a:solidFill>
                  <a:srgbClr val="333399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de-DE" altLang="de-DE" smtClean="0">
                <a:solidFill>
                  <a:srgbClr val="333399"/>
                </a:solidFill>
                <a:latin typeface="Comic Sans MS" pitchFamily="66" charset="0"/>
              </a:rPr>
              <a:t>   6 keV/u</a:t>
            </a:r>
          </a:p>
        </p:txBody>
      </p:sp>
      <p:sp>
        <p:nvSpPr>
          <p:cNvPr id="712708" name="AutoShape 4"/>
          <p:cNvSpPr>
            <a:spLocks noChangeArrowheads="1"/>
          </p:cNvSpPr>
          <p:nvPr/>
        </p:nvSpPr>
        <p:spPr bwMode="auto">
          <a:xfrm>
            <a:off x="4859338" y="2709863"/>
            <a:ext cx="2016125" cy="142875"/>
          </a:xfrm>
          <a:prstGeom prst="leftArrow">
            <a:avLst>
              <a:gd name="adj1" fmla="val 50000"/>
              <a:gd name="adj2" fmla="val 35277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1654175" y="2565400"/>
            <a:ext cx="3128963" cy="611188"/>
          </a:xfrm>
          <a:prstGeom prst="rect">
            <a:avLst/>
          </a:prstGeom>
          <a:solidFill>
            <a:srgbClr val="CDF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00" smtClean="0">
                <a:solidFill>
                  <a:srgbClr val="000000"/>
                </a:solidFill>
                <a:latin typeface="Comic Sans MS" pitchFamily="66" charset="0"/>
              </a:rPr>
              <a:t>Other experimental setups,</a:t>
            </a:r>
            <a:br>
              <a:rPr lang="en-US" altLang="de-DE" sz="18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de-DE" sz="1600" smtClean="0">
                <a:solidFill>
                  <a:srgbClr val="000000"/>
                </a:solidFill>
                <a:latin typeface="Comic Sans MS" pitchFamily="66" charset="0"/>
              </a:rPr>
              <a:t>second floor</a:t>
            </a:r>
          </a:p>
        </p:txBody>
      </p:sp>
      <p:sp>
        <p:nvSpPr>
          <p:cNvPr id="712710" name="Rectangle 6"/>
          <p:cNvSpPr>
            <a:spLocks noChangeArrowheads="1"/>
          </p:cNvSpPr>
          <p:nvPr/>
        </p:nvSpPr>
        <p:spPr bwMode="auto">
          <a:xfrm>
            <a:off x="3767138" y="3430588"/>
            <a:ext cx="1492250" cy="336550"/>
          </a:xfrm>
          <a:prstGeom prst="rect">
            <a:avLst/>
          </a:prstGeom>
          <a:solidFill>
            <a:srgbClr val="AECBEA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Comic Sans MS" pitchFamily="66" charset="0"/>
              </a:rPr>
              <a:t>IH-structure</a:t>
            </a: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5676900" y="3430588"/>
            <a:ext cx="612775" cy="336550"/>
          </a:xfrm>
          <a:prstGeom prst="rect">
            <a:avLst/>
          </a:prstGeom>
          <a:solidFill>
            <a:srgbClr val="AECBEA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Comic Sans MS" pitchFamily="66" charset="0"/>
              </a:rPr>
              <a:t>RFQ</a:t>
            </a:r>
          </a:p>
        </p:txBody>
      </p:sp>
      <p:sp>
        <p:nvSpPr>
          <p:cNvPr id="712712" name="Rectangle 8"/>
          <p:cNvSpPr>
            <a:spLocks noChangeArrowheads="1"/>
          </p:cNvSpPr>
          <p:nvPr/>
        </p:nvSpPr>
        <p:spPr bwMode="auto">
          <a:xfrm>
            <a:off x="1073150" y="3430588"/>
            <a:ext cx="2322513" cy="336550"/>
          </a:xfrm>
          <a:prstGeom prst="rect">
            <a:avLst/>
          </a:prstGeom>
          <a:solidFill>
            <a:srgbClr val="AECBEA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Comic Sans MS" pitchFamily="66" charset="0"/>
              </a:rPr>
              <a:t>Double-drift-buncher</a:t>
            </a:r>
          </a:p>
        </p:txBody>
      </p:sp>
      <p:sp>
        <p:nvSpPr>
          <p:cNvPr id="712713" name="Rectangle 9"/>
          <p:cNvSpPr>
            <a:spLocks noChangeArrowheads="1"/>
          </p:cNvSpPr>
          <p:nvPr/>
        </p:nvSpPr>
        <p:spPr bwMode="auto">
          <a:xfrm>
            <a:off x="6659563" y="3430588"/>
            <a:ext cx="1296987" cy="336550"/>
          </a:xfrm>
          <a:prstGeom prst="rect">
            <a:avLst/>
          </a:prstGeom>
          <a:solidFill>
            <a:srgbClr val="AECBEA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Comic Sans MS" pitchFamily="66" charset="0"/>
              </a:rPr>
              <a:t>cooler trap</a:t>
            </a:r>
          </a:p>
        </p:txBody>
      </p:sp>
      <p:sp>
        <p:nvSpPr>
          <p:cNvPr id="712714" name="Rectangle 10"/>
          <p:cNvSpPr>
            <a:spLocks noChangeArrowheads="1"/>
          </p:cNvSpPr>
          <p:nvPr/>
        </p:nvSpPr>
        <p:spPr bwMode="auto">
          <a:xfrm>
            <a:off x="7092950" y="2025650"/>
            <a:ext cx="1497013" cy="336550"/>
          </a:xfrm>
          <a:prstGeom prst="rect">
            <a:avLst/>
          </a:prstGeom>
          <a:solidFill>
            <a:srgbClr val="AECBEA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smtClean="0">
                <a:solidFill>
                  <a:srgbClr val="000000"/>
                </a:solidFill>
                <a:latin typeface="Comic Sans MS" pitchFamily="66" charset="0"/>
              </a:rPr>
              <a:t>Precision trap</a:t>
            </a:r>
          </a:p>
        </p:txBody>
      </p:sp>
      <p:sp>
        <p:nvSpPr>
          <p:cNvPr id="712715" name="AutoShape 11"/>
          <p:cNvSpPr>
            <a:spLocks noChangeArrowheads="1"/>
          </p:cNvSpPr>
          <p:nvPr/>
        </p:nvSpPr>
        <p:spPr bwMode="auto">
          <a:xfrm>
            <a:off x="179388" y="4510088"/>
            <a:ext cx="32385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CBA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12716" name="Rectangle 12"/>
          <p:cNvSpPr>
            <a:spLocks noChangeArrowheads="1"/>
          </p:cNvSpPr>
          <p:nvPr/>
        </p:nvSpPr>
        <p:spPr bwMode="auto">
          <a:xfrm>
            <a:off x="250825" y="4941888"/>
            <a:ext cx="2225675" cy="581025"/>
          </a:xfrm>
          <a:prstGeom prst="rect">
            <a:avLst/>
          </a:prstGeom>
          <a:solidFill>
            <a:srgbClr val="FCBA9C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333399"/>
                </a:solidFill>
                <a:latin typeface="Comic Sans MS" pitchFamily="66" charset="0"/>
              </a:rPr>
              <a:t>HCI from NESR,</a:t>
            </a:r>
            <a:br>
              <a:rPr lang="en-US" altLang="de-DE" sz="1600" b="1" smtClean="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altLang="de-DE" sz="1600" b="1" smtClean="0">
                <a:solidFill>
                  <a:srgbClr val="333399"/>
                </a:solidFill>
                <a:latin typeface="Comic Sans MS" pitchFamily="66" charset="0"/>
              </a:rPr>
              <a:t>antiprotons from LSR</a:t>
            </a:r>
          </a:p>
        </p:txBody>
      </p:sp>
      <p:sp>
        <p:nvSpPr>
          <p:cNvPr id="712717" name="AutoShape 13"/>
          <p:cNvSpPr>
            <a:spLocks noChangeArrowheads="1"/>
          </p:cNvSpPr>
          <p:nvPr/>
        </p:nvSpPr>
        <p:spPr bwMode="auto">
          <a:xfrm>
            <a:off x="8388350" y="4510088"/>
            <a:ext cx="32385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CBA9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712718" name="Rectangle 14"/>
          <p:cNvSpPr>
            <a:spLocks noChangeArrowheads="1"/>
          </p:cNvSpPr>
          <p:nvPr/>
        </p:nvSpPr>
        <p:spPr bwMode="auto">
          <a:xfrm>
            <a:off x="7632700" y="4941888"/>
            <a:ext cx="1501775" cy="549275"/>
          </a:xfrm>
          <a:prstGeom prst="rect">
            <a:avLst/>
          </a:prstGeom>
          <a:solidFill>
            <a:srgbClr val="FCBA9C">
              <a:alpha val="4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333399"/>
                </a:solidFill>
                <a:latin typeface="Comic Sans MS" pitchFamily="66" charset="0"/>
              </a:rPr>
              <a:t>To exp. areas</a:t>
            </a:r>
            <a:br>
              <a:rPr lang="en-US" altLang="de-DE" sz="1600" b="1" smtClean="0">
                <a:solidFill>
                  <a:srgbClr val="333399"/>
                </a:solidFill>
                <a:latin typeface="Comic Sans MS" pitchFamily="66" charset="0"/>
              </a:rPr>
            </a:br>
            <a:r>
              <a:rPr lang="en-US" altLang="de-DE" sz="1400" b="1" smtClean="0">
                <a:solidFill>
                  <a:srgbClr val="333399"/>
                </a:solidFill>
                <a:latin typeface="Comic Sans MS" pitchFamily="66" charset="0"/>
              </a:rPr>
              <a:t>ground floor</a:t>
            </a:r>
          </a:p>
        </p:txBody>
      </p:sp>
      <p:sp>
        <p:nvSpPr>
          <p:cNvPr id="712719" name="Rectangle 15"/>
          <p:cNvSpPr>
            <a:spLocks noChangeArrowheads="1"/>
          </p:cNvSpPr>
          <p:nvPr/>
        </p:nvSpPr>
        <p:spPr bwMode="auto">
          <a:xfrm>
            <a:off x="827088" y="163513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333399"/>
                </a:solidFill>
                <a:latin typeface="Garamond" pitchFamily="18" charset="0"/>
              </a:rPr>
              <a:t>The HITRAP Facility</a:t>
            </a:r>
          </a:p>
        </p:txBody>
      </p:sp>
      <p:sp>
        <p:nvSpPr>
          <p:cNvPr id="712721" name="Rectangle 17"/>
          <p:cNvSpPr>
            <a:spLocks noChangeArrowheads="1"/>
          </p:cNvSpPr>
          <p:nvPr/>
        </p:nvSpPr>
        <p:spPr bwMode="auto">
          <a:xfrm>
            <a:off x="323850" y="868363"/>
            <a:ext cx="5256213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333399"/>
                </a:solidFill>
                <a:latin typeface="Garamond" pitchFamily="18" charset="0"/>
              </a:rPr>
              <a:t>HITRAP will deliver 5 keV antiprotons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333399"/>
                </a:solidFill>
                <a:latin typeface="Garamond" pitchFamily="18" charset="0"/>
              </a:rPr>
              <a:t>to low-energy experiments</a:t>
            </a:r>
          </a:p>
        </p:txBody>
      </p:sp>
      <p:sp>
        <p:nvSpPr>
          <p:cNvPr id="17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9433801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61925"/>
            <a:ext cx="7740650" cy="53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FLAIR: Research Topics with Low-Energy Antiprotons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5329237" cy="42640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2000" b="1" smtClean="0">
                <a:solidFill>
                  <a:srgbClr val="CC3300"/>
                </a:solidFill>
                <a:latin typeface="Arial" pitchFamily="34" charset="0"/>
              </a:rPr>
              <a:t>EXPERIMENTS WITH ANTIPROTONS </a:t>
            </a:r>
            <a:br>
              <a:rPr lang="en-US" altLang="de-DE" sz="2000" b="1" smtClean="0">
                <a:solidFill>
                  <a:srgbClr val="CC3300"/>
                </a:solidFill>
                <a:latin typeface="Arial" pitchFamily="34" charset="0"/>
              </a:rPr>
            </a:br>
            <a:r>
              <a:rPr lang="en-US" altLang="de-DE" sz="2000" b="1" smtClean="0">
                <a:solidFill>
                  <a:srgbClr val="CC3300"/>
                </a:solidFill>
                <a:latin typeface="Arial" pitchFamily="34" charset="0"/>
              </a:rPr>
              <a:t>AT EXTREMELY LOW ENERGIES</a:t>
            </a:r>
            <a:endParaRPr lang="en-US" altLang="de-DE" sz="2000" b="1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smtClean="0">
                <a:solidFill>
                  <a:srgbClr val="000000"/>
                </a:solidFill>
                <a:latin typeface="Arial" pitchFamily="34" charset="0"/>
              </a:rPr>
              <a:t> fundamental interactions</a:t>
            </a: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>    - CPT (antihydrogen, HFS, magnetic moment)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>    - gravitation of antimatter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smtClean="0">
                <a:solidFill>
                  <a:srgbClr val="000000"/>
                </a:solidFill>
                <a:latin typeface="Arial" pitchFamily="34" charset="0"/>
              </a:rPr>
              <a:t> atomic collision studies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>    - ionization 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>    - energy loss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>    - matter-antimatter collisions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smtClean="0">
                <a:solidFill>
                  <a:srgbClr val="000000"/>
                </a:solidFill>
                <a:latin typeface="Arial" pitchFamily="34" charset="0"/>
              </a:rPr>
              <a:t> antiprotonic atoms</a:t>
            </a:r>
            <a:br>
              <a:rPr lang="en-US" altLang="de-DE" sz="1800" b="1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>    - formation</a:t>
            </a:r>
          </a:p>
          <a:p>
            <a:pPr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1600" b="1" smtClean="0">
                <a:solidFill>
                  <a:srgbClr val="000000"/>
                </a:solidFill>
                <a:latin typeface="Arial" pitchFamily="34" charset="0"/>
              </a:rPr>
              <a:t>    - strong interaction and surface effects</a:t>
            </a:r>
          </a:p>
        </p:txBody>
      </p:sp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5508625" y="6208713"/>
            <a:ext cx="3563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000" b="1" smtClean="0">
                <a:solidFill>
                  <a:srgbClr val="000000"/>
                </a:solidFill>
                <a:latin typeface="Arial" pitchFamily="34" charset="0"/>
              </a:rPr>
              <a:t>A. Trzcinska, J. Jastrzebski et al.PRL 87 (2001) 082501</a:t>
            </a:r>
          </a:p>
        </p:txBody>
      </p:sp>
      <p:grpSp>
        <p:nvGrpSpPr>
          <p:cNvPr id="699397" name="Group 5"/>
          <p:cNvGrpSpPr>
            <a:grpSpLocks noChangeAspect="1"/>
          </p:cNvGrpSpPr>
          <p:nvPr/>
        </p:nvGrpSpPr>
        <p:grpSpPr bwMode="auto">
          <a:xfrm>
            <a:off x="6300788" y="2703513"/>
            <a:ext cx="2159000" cy="1373187"/>
            <a:chOff x="3713" y="1401"/>
            <a:chExt cx="1942" cy="1408"/>
          </a:xfrm>
        </p:grpSpPr>
        <p:pic>
          <p:nvPicPr>
            <p:cNvPr id="699398" name="Picture 6" descr="formation-seq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706"/>
              <a:ext cx="1278" cy="1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9399" name="Picture 7" descr="formation-seq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1401"/>
              <a:ext cx="554" cy="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99400" name="Picture 8" descr="Difference-rp-rn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33900"/>
            <a:ext cx="2098675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9401" name="Picture 9" descr="Bil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854075"/>
            <a:ext cx="251936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402" name="Rectangle 10"/>
          <p:cNvSpPr>
            <a:spLocks noChangeArrowheads="1"/>
          </p:cNvSpPr>
          <p:nvPr/>
        </p:nvSpPr>
        <p:spPr bwMode="auto">
          <a:xfrm>
            <a:off x="6372225" y="2392363"/>
            <a:ext cx="2074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000" b="1" smtClean="0">
                <a:solidFill>
                  <a:srgbClr val="000000"/>
                </a:solidFill>
                <a:latin typeface="Arial" pitchFamily="34" charset="0"/>
              </a:rPr>
              <a:t>ATHENA  Nature 419 (2002) 456</a:t>
            </a:r>
          </a:p>
        </p:txBody>
      </p:sp>
      <p:sp>
        <p:nvSpPr>
          <p:cNvPr id="699403" name="Rectangle 11"/>
          <p:cNvSpPr>
            <a:spLocks noChangeArrowheads="1"/>
          </p:cNvSpPr>
          <p:nvPr/>
        </p:nvSpPr>
        <p:spPr bwMode="auto">
          <a:xfrm>
            <a:off x="6227763" y="4121150"/>
            <a:ext cx="2289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000" b="1" smtClean="0">
                <a:solidFill>
                  <a:srgbClr val="000000"/>
                </a:solidFill>
                <a:latin typeface="Arial" pitchFamily="34" charset="0"/>
              </a:rPr>
              <a:t>M. Hori et al., PRL 92 (2003) 123401</a:t>
            </a:r>
          </a:p>
        </p:txBody>
      </p:sp>
      <p:sp>
        <p:nvSpPr>
          <p:cNvPr id="12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28711647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21729" r="24701" b="3625"/>
          <a:stretch>
            <a:fillRect/>
          </a:stretch>
        </p:blipFill>
        <p:spPr bwMode="auto">
          <a:xfrm>
            <a:off x="179388" y="1190625"/>
            <a:ext cx="554513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7044" name="Group 4"/>
          <p:cNvGrpSpPr>
            <a:grpSpLocks/>
          </p:cNvGrpSpPr>
          <p:nvPr/>
        </p:nvGrpSpPr>
        <p:grpSpPr bwMode="auto">
          <a:xfrm rot="-1764375">
            <a:off x="2170113" y="1196975"/>
            <a:ext cx="7297737" cy="3595688"/>
            <a:chOff x="703" y="1582"/>
            <a:chExt cx="4597" cy="2265"/>
          </a:xfrm>
        </p:grpSpPr>
        <p:pic>
          <p:nvPicPr>
            <p:cNvPr id="72704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5" t="21729" r="8464" b="25461"/>
            <a:stretch>
              <a:fillRect/>
            </a:stretch>
          </p:blipFill>
          <p:spPr bwMode="auto">
            <a:xfrm rot="1800000">
              <a:off x="1257" y="1582"/>
              <a:ext cx="4043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4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2" t="24562" r="25000" b="7228"/>
            <a:stretch>
              <a:fillRect/>
            </a:stretch>
          </p:blipFill>
          <p:spPr bwMode="auto">
            <a:xfrm rot="1800000">
              <a:off x="703" y="2478"/>
              <a:ext cx="1851" cy="1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t="12791" r="37695" b="4375"/>
          <a:stretch>
            <a:fillRect/>
          </a:stretch>
        </p:blipFill>
        <p:spPr bwMode="auto">
          <a:xfrm>
            <a:off x="1992313" y="1377950"/>
            <a:ext cx="3732212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25508" r="6673" b="4535"/>
          <a:stretch>
            <a:fillRect/>
          </a:stretch>
        </p:blipFill>
        <p:spPr bwMode="auto">
          <a:xfrm>
            <a:off x="1763713" y="1916113"/>
            <a:ext cx="5688012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7958" r="7578" b="4562"/>
          <a:stretch>
            <a:fillRect/>
          </a:stretch>
        </p:blipFill>
        <p:spPr bwMode="auto">
          <a:xfrm>
            <a:off x="971550" y="1700213"/>
            <a:ext cx="72009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5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161925"/>
            <a:ext cx="7127875" cy="53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News on Antihydrogen and Antiprotonic Helium</a:t>
            </a:r>
          </a:p>
        </p:txBody>
      </p:sp>
      <p:sp>
        <p:nvSpPr>
          <p:cNvPr id="10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1929717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61925"/>
            <a:ext cx="7740650" cy="53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de-DE" sz="2400" b="1">
                <a:solidFill>
                  <a:schemeClr val="accent2"/>
                </a:solidFill>
                <a:latin typeface="Garamond" pitchFamily="18" charset="0"/>
              </a:rPr>
              <a:t>My Personal View of the History of Antiproton Physics</a:t>
            </a:r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8964613" cy="55848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sz="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1875:		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Arial" pitchFamily="34" charset="0"/>
              </a:rPr>
              <a:t>Föppl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, Idea of neg. masses, Bavarian Acad. of Sciences, Munich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1897:		Sir Arthur Schuster dreams of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Arial" pitchFamily="34" charset="0"/>
              </a:rPr>
              <a:t>antigold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(electricity 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↔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gravitation)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900" b="1" dirty="0" smtClean="0">
                <a:solidFill>
                  <a:srgbClr val="008000"/>
                </a:solidFill>
                <a:latin typeface="Arial" pitchFamily="34" charset="0"/>
              </a:rPr>
              <a:t> 1931:	P.A.M. Dirac predicts the existence of antimatter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1950</a:t>
            </a:r>
            <a:r>
              <a:rPr lang="en-US" altLang="de-DE" sz="1600" b="1" dirty="0" smtClean="0">
                <a:solidFill>
                  <a:srgbClr val="000000"/>
                </a:solidFill>
                <a:latin typeface="Arial" pitchFamily="34" charset="0"/>
              </a:rPr>
              <a:t>ies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:	Discovery of the antiproton at the </a:t>
            </a:r>
            <a:r>
              <a:rPr lang="en-US" altLang="de-DE" sz="1800" b="1" dirty="0" err="1" smtClean="0">
                <a:solidFill>
                  <a:srgbClr val="000000"/>
                </a:solidFill>
                <a:latin typeface="Arial" pitchFamily="34" charset="0"/>
              </a:rPr>
              <a:t>Bevalac</a:t>
            </a:r>
            <a:endParaRPr lang="en-US" altLang="de-DE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800" b="1" dirty="0" smtClean="0">
                <a:solidFill>
                  <a:srgbClr val="3333CC"/>
                </a:solidFill>
                <a:latin typeface="Arial" pitchFamily="34" charset="0"/>
              </a:rPr>
              <a:t>1970</a:t>
            </a:r>
            <a:r>
              <a:rPr lang="en-US" altLang="de-DE" sz="1600" b="1" dirty="0" smtClean="0">
                <a:solidFill>
                  <a:srgbClr val="3333CC"/>
                </a:solidFill>
                <a:latin typeface="Arial" pitchFamily="34" charset="0"/>
              </a:rPr>
              <a:t>ies</a:t>
            </a:r>
            <a:r>
              <a:rPr lang="en-US" altLang="de-DE" sz="1800" b="1" dirty="0" smtClean="0">
                <a:solidFill>
                  <a:srgbClr val="3333CC"/>
                </a:solidFill>
                <a:latin typeface="Arial" pitchFamily="34" charset="0"/>
              </a:rPr>
              <a:t>:	H. </a:t>
            </a:r>
            <a:r>
              <a:rPr lang="en-US" altLang="de-DE" sz="1800" b="1" dirty="0" err="1" smtClean="0">
                <a:solidFill>
                  <a:srgbClr val="3333CC"/>
                </a:solidFill>
                <a:latin typeface="Arial" pitchFamily="34" charset="0"/>
              </a:rPr>
              <a:t>Dehmelt</a:t>
            </a:r>
            <a:r>
              <a:rPr lang="en-US" altLang="de-DE" sz="1800" b="1" dirty="0" smtClean="0">
                <a:solidFill>
                  <a:srgbClr val="3333CC"/>
                </a:solidFill>
                <a:latin typeface="Arial" pitchFamily="34" charset="0"/>
              </a:rPr>
              <a:t> proposes ion trap in collider ring to store antiprotons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1980</a:t>
            </a:r>
            <a:r>
              <a:rPr lang="en-US" altLang="de-DE" sz="1600" b="1" dirty="0" smtClean="0">
                <a:solidFill>
                  <a:srgbClr val="000000"/>
                </a:solidFill>
                <a:latin typeface="Arial" pitchFamily="34" charset="0"/>
              </a:rPr>
              <a:t>ies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:	Antiproton-proton collisions reveal the existence of W</a:t>
            </a:r>
            <a:r>
              <a:rPr lang="en-US" altLang="de-DE" sz="1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±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Z</a:t>
            </a:r>
            <a:r>
              <a:rPr lang="en-US" altLang="de-DE" sz="1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800" b="1" dirty="0" smtClean="0">
                <a:solidFill>
                  <a:srgbClr val="3333CC"/>
                </a:solidFill>
                <a:latin typeface="Arial" pitchFamily="34" charset="0"/>
              </a:rPr>
              <a:t>1980</a:t>
            </a:r>
            <a:r>
              <a:rPr lang="en-US" altLang="de-DE" sz="1600" b="1" dirty="0" smtClean="0">
                <a:solidFill>
                  <a:srgbClr val="3333CC"/>
                </a:solidFill>
                <a:latin typeface="Arial" pitchFamily="34" charset="0"/>
              </a:rPr>
              <a:t>ies</a:t>
            </a:r>
            <a:r>
              <a:rPr lang="en-US" altLang="de-DE" sz="1800" b="1" dirty="0" smtClean="0">
                <a:solidFill>
                  <a:srgbClr val="3333CC"/>
                </a:solidFill>
                <a:latin typeface="Arial" pitchFamily="34" charset="0"/>
              </a:rPr>
              <a:t>:	G. </a:t>
            </a:r>
            <a:r>
              <a:rPr lang="en-US" altLang="de-DE" sz="1800" b="1" dirty="0" err="1" smtClean="0">
                <a:solidFill>
                  <a:srgbClr val="3333CC"/>
                </a:solidFill>
                <a:latin typeface="Arial" pitchFamily="34" charset="0"/>
              </a:rPr>
              <a:t>Gabrielse</a:t>
            </a:r>
            <a:r>
              <a:rPr lang="en-US" altLang="de-DE" sz="1800" b="1" dirty="0" smtClean="0">
                <a:solidFill>
                  <a:srgbClr val="3333CC"/>
                </a:solidFill>
                <a:latin typeface="Arial" pitchFamily="34" charset="0"/>
              </a:rPr>
              <a:t> proposes to produce and store cold antihydrogen 		atoms in a trap and starts developing all related trapping 			techniques at	LEAR / CERN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1990</a:t>
            </a:r>
            <a:r>
              <a:rPr lang="en-US" altLang="de-DE" sz="1600" b="1" dirty="0" smtClean="0">
                <a:solidFill>
                  <a:srgbClr val="000000"/>
                </a:solidFill>
                <a:latin typeface="Arial" pitchFamily="34" charset="0"/>
              </a:rPr>
              <a:t>ies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: 	AD / CERN starts operation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de-DE" sz="1800" b="1" dirty="0" smtClean="0">
                <a:solidFill>
                  <a:srgbClr val="3333CC"/>
                </a:solidFill>
                <a:latin typeface="Arial" pitchFamily="34" charset="0"/>
              </a:rPr>
              <a:t>2002:		Trapped antihydrogen atoms at AD / CERN by two collaborations</a:t>
            </a:r>
          </a:p>
          <a:p>
            <a:pPr eaLnBrk="0" fontAlgn="base" hangingPunct="0">
              <a:lnSpc>
                <a:spcPct val="16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 2010</a:t>
            </a:r>
            <a:r>
              <a:rPr lang="en-US" altLang="de-DE" sz="1600" b="1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</a:rPr>
              <a:t>:	Start of ELENA at CERN and of FLAIR at FAIR </a:t>
            </a:r>
            <a:r>
              <a:rPr lang="en-US" altLang="de-DE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☺</a:t>
            </a:r>
          </a:p>
        </p:txBody>
      </p:sp>
      <p:sp>
        <p:nvSpPr>
          <p:cNvPr id="4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7597896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5288" y="747713"/>
            <a:ext cx="83073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Gill Sans"/>
              </a:rPr>
              <a:t> Physicists have been wrong before…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P violation---Wolfgang Pauli: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de-DE" sz="2000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"I do not believe that the Lord is a weak left-hander, and I am</a:t>
            </a:r>
            <a:br>
              <a:rPr lang="en-US" altLang="de-DE" sz="2000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2000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	ready to bet a very high sum that the experiments will give</a:t>
            </a:r>
            <a:br>
              <a:rPr lang="en-US" altLang="de-DE" sz="2000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de-DE" sz="2000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	symmetric results.”</a:t>
            </a:r>
            <a:endParaRPr lang="en-US" altLang="de-DE" sz="2000" i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CP violation---L. Landau:</a:t>
            </a:r>
            <a:r>
              <a:rPr lang="en-US" altLang="de-DE" sz="20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000" i="1" smtClean="0">
                <a:solidFill>
                  <a:srgbClr val="993300"/>
                </a:solidFill>
                <a:latin typeface="Arial" pitchFamily="34" charset="0"/>
                <a:cs typeface="Arial" pitchFamily="34" charset="0"/>
                <a:sym typeface="Gill Sans"/>
              </a:rPr>
              <a:t>      “If CP is violated, I will hang myself.”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de-DE" sz="200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Gill San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463" y="3919538"/>
            <a:ext cx="756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de-DE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Pauli in a letter to Victor Weisskopf, quoted in the Ambidextrous Universe, by Martin Gardner.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baseline="30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de-DE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Oral history, as related by Dima Budker.</a:t>
            </a:r>
          </a:p>
        </p:txBody>
      </p:sp>
      <p:sp>
        <p:nvSpPr>
          <p:cNvPr id="730117" name="Rectangle 5"/>
          <p:cNvSpPr>
            <a:spLocks noChangeArrowheads="1"/>
          </p:cNvSpPr>
          <p:nvPr/>
        </p:nvSpPr>
        <p:spPr bwMode="auto">
          <a:xfrm>
            <a:off x="3203575" y="161925"/>
            <a:ext cx="26654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800" b="1" smtClean="0">
                <a:solidFill>
                  <a:srgbClr val="333399"/>
                </a:solidFill>
                <a:latin typeface="Garamond" pitchFamily="18" charset="0"/>
              </a:rPr>
              <a:t>CPT Invariance</a:t>
            </a:r>
          </a:p>
        </p:txBody>
      </p:sp>
      <p:sp>
        <p:nvSpPr>
          <p:cNvPr id="6" name="Fußzeilenplatzhalter 7"/>
          <p:cNvSpPr txBox="1">
            <a:spLocks/>
          </p:cNvSpPr>
          <p:nvPr/>
        </p:nvSpPr>
        <p:spPr>
          <a:xfrm>
            <a:off x="1979712" y="6624736"/>
            <a:ext cx="5194467" cy="2606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dirty="0" smtClean="0"/>
              <a:t>Conference FAIR-2015, Novosibirsk, 16 November 2015, Wolfgang Quint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4780270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-ZP_GSI">
  <a:themeElements>
    <a:clrScheme name="English-ZP_GS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glish-ZP_GSI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nglish-ZP_G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-ZP_GS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-ZP_GS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-ZP_GS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-ZP_GS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ish-ZP_GS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-ZP_GS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-ZP_GS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-ZP_GS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-ZP_GS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-ZP_GS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lish-ZP_GS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Bildschirmpräsentation (4:3)</PresentationFormat>
  <Paragraphs>216</Paragraphs>
  <Slides>22</Slides>
  <Notes>20</Notes>
  <HiddenSlides>0</HiddenSlides>
  <MMClips>2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English-ZP_GSI</vt:lpstr>
      <vt:lpstr>Ecuación</vt:lpstr>
      <vt:lpstr>Formel</vt:lpstr>
      <vt:lpstr>Equation</vt:lpstr>
      <vt:lpstr>PowerPoint-Präsentation</vt:lpstr>
      <vt:lpstr>FLAIR - Facility for Low-Energy Antiproton and Ion Research</vt:lpstr>
      <vt:lpstr>PowerPoint-Präsentation</vt:lpstr>
      <vt:lpstr>PowerPoint-Präsentation</vt:lpstr>
      <vt:lpstr>PowerPoint-Präsentation</vt:lpstr>
      <vt:lpstr>FLAIR: Research Topics with Low-Energy Antiprotons</vt:lpstr>
      <vt:lpstr>News on Antihydrogen and Antiprotonic Helium</vt:lpstr>
      <vt:lpstr>My Personal View of the History of Antiproton Physics</vt:lpstr>
      <vt:lpstr>PowerPoint-Präsentation</vt:lpstr>
      <vt:lpstr>PowerPoint-Präsentation</vt:lpstr>
      <vt:lpstr>ALPHA Collaboration: Antihydrogen Trap</vt:lpstr>
      <vt:lpstr>PowerPoint-Präsentation</vt:lpstr>
      <vt:lpstr>PowerPoint-Präsentation</vt:lpstr>
      <vt:lpstr>PowerPoint-Präsentation</vt:lpstr>
      <vt:lpstr>PowerPoint-Präsentation</vt:lpstr>
      <vt:lpstr>FLAIR: Hyperfine Structure of Antihydrogen</vt:lpstr>
      <vt:lpstr>PowerPoint-Präsentation</vt:lpstr>
      <vt:lpstr>Nuclear Periphery with Antiprotonic Atoms</vt:lpstr>
      <vt:lpstr>Antiprotons and Radioactive Ions in Traps for Nuclear Structure Studies</vt:lpstr>
      <vt:lpstr>Meson Physics at FLAIR: Production of Mesons with Strangeness -2</vt:lpstr>
      <vt:lpstr>FLAIR - Facility for Low-Energy Antiproton and Ion Research</vt:lpstr>
      <vt:lpstr>Conclusions: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Quint, Wolfgang Dr.</dc:creator>
  <cp:lastModifiedBy>Quint, Wolfgang Dr.</cp:lastModifiedBy>
  <cp:revision>14</cp:revision>
  <dcterms:created xsi:type="dcterms:W3CDTF">2015-11-12T22:16:38Z</dcterms:created>
  <dcterms:modified xsi:type="dcterms:W3CDTF">2015-11-15T18:09:20Z</dcterms:modified>
</cp:coreProperties>
</file>