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3" r:id="rId3"/>
    <p:sldId id="264" r:id="rId4"/>
    <p:sldId id="260" r:id="rId5"/>
    <p:sldId id="296" r:id="rId6"/>
    <p:sldId id="266" r:id="rId7"/>
    <p:sldId id="271" r:id="rId8"/>
    <p:sldId id="267" r:id="rId9"/>
    <p:sldId id="270" r:id="rId10"/>
    <p:sldId id="273" r:id="rId11"/>
    <p:sldId id="280" r:id="rId12"/>
    <p:sldId id="281" r:id="rId13"/>
    <p:sldId id="278" r:id="rId14"/>
    <p:sldId id="292" r:id="rId15"/>
    <p:sldId id="283" r:id="rId16"/>
    <p:sldId id="285" r:id="rId17"/>
    <p:sldId id="284" r:id="rId18"/>
    <p:sldId id="282" r:id="rId19"/>
    <p:sldId id="286" r:id="rId20"/>
    <p:sldId id="287" r:id="rId21"/>
    <p:sldId id="291" r:id="rId22"/>
    <p:sldId id="288" r:id="rId23"/>
    <p:sldId id="275" r:id="rId24"/>
    <p:sldId id="290" r:id="rId25"/>
    <p:sldId id="293" r:id="rId26"/>
    <p:sldId id="294" r:id="rId27"/>
    <p:sldId id="295" r:id="rId28"/>
    <p:sldId id="274" r:id="rId29"/>
    <p:sldId id="289" r:id="rId30"/>
    <p:sldId id="279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E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9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3035-7CA5-43CD-A981-F659396ABE8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C9C4-7540-44D9-B1FB-7A504BF7D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5407-6063-47FF-91D6-271D5ACC856A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93BE1-9E35-4352-BE11-430F2C1C6C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792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288" y="224086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power supply </a:t>
            </a:r>
            <a:br>
              <a:rPr lang="en-US" dirty="0" smtClean="0"/>
            </a:br>
            <a:r>
              <a:rPr lang="en-US" dirty="0" smtClean="0"/>
              <a:t>for magnetic elements at CR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008" y="4005064"/>
            <a:ext cx="8640960" cy="1224136"/>
          </a:xfrm>
        </p:spPr>
        <p:txBody>
          <a:bodyPr>
            <a:normAutofit/>
          </a:bodyPr>
          <a:lstStyle/>
          <a:p>
            <a:r>
              <a:rPr lang="en-US" dirty="0" err="1" smtClean="0"/>
              <a:t>D.Senkov</a:t>
            </a:r>
            <a:endParaRPr lang="en-US" dirty="0" smtClean="0"/>
          </a:p>
          <a:p>
            <a:r>
              <a:rPr lang="en-US" dirty="0" smtClean="0"/>
              <a:t>IWAPT 2015, BINP, Novosibirsk</a:t>
            </a:r>
            <a:endParaRPr lang="ru-RU" dirty="0" smtClean="0"/>
          </a:p>
          <a:p>
            <a:endParaRPr lang="en-US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420688" y="800709"/>
          <a:ext cx="8147756" cy="4921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481"/>
                <a:gridCol w="5392275"/>
              </a:tblGrid>
              <a:tr h="2959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Converter parameters table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7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Maximum current, I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1500A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Nominal current, I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</a:rPr>
                        <a:t>N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1400A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Range of load current, I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…I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1500A…1500A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Rise time from 0 to I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30sec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Fall time from I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 to 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30sec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Maximum output voltage V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3000V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ΔIout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200" baseline="-25000" dirty="0" smtClean="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120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(F&lt;500Hz)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± 5ppm 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p-p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ΔIout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200" baseline="-25000" dirty="0" smtClean="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1200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(F&gt;500Hz)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± 1ppm p-p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Long Term Stability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ppm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r.m.s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Operating mode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DC operation, Ramping operation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Control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ACU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DCCT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ACU 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controlled DCCT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Cooling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Distill Water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Cooling water max pressure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15 bar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Cooling water input temperature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25°C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Cooling water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outlet temperature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55°C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Load connection cable crossection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750mm</a:t>
                      </a:r>
                      <a:r>
                        <a:rPr lang="en-US" sz="12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Maximum length of load cable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200m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Mains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AC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20kV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49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496944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188132"/>
                <a:gridCol w="1116124"/>
                <a:gridCol w="1116124"/>
                <a:gridCol w="972108"/>
                <a:gridCol w="900100"/>
                <a:gridCol w="936104"/>
                <a:gridCol w="972108"/>
              </a:tblGrid>
              <a:tr h="5204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QUAD TYPE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Magnets </a:t>
                      </a:r>
                    </a:p>
                    <a:p>
                      <a:pPr algn="ctr"/>
                      <a:r>
                        <a:rPr lang="en-US" sz="1400" dirty="0" smtClean="0"/>
                        <a:t>in series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</a:p>
                    <a:p>
                      <a:pPr algn="ctr"/>
                      <a:r>
                        <a:rPr lang="en-US" sz="1400" dirty="0" err="1" smtClean="0"/>
                        <a:t>kGs</a:t>
                      </a:r>
                      <a:r>
                        <a:rPr lang="en-US" sz="1400" dirty="0" smtClean="0"/>
                        <a:t>/cm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Inom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kA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Vm</a:t>
                      </a:r>
                      <a:r>
                        <a:rPr lang="en-US" sz="1400" dirty="0" smtClean="0"/>
                        <a:t> tot</a:t>
                      </a:r>
                    </a:p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Vcable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Vtotal</a:t>
                      </a: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Ptotal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kW</a:t>
                      </a:r>
                      <a:endParaRPr lang="ru-RU" sz="1400" dirty="0"/>
                    </a:p>
                  </a:txBody>
                  <a:tcPr anchor="ctr" anchorCtr="1"/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157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0.36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106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117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0.33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SWQ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1.20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149</a:t>
                      </a:r>
                      <a:endParaRPr lang="ru-RU" sz="1400" dirty="0"/>
                    </a:p>
                  </a:txBody>
                  <a:tcPr anchor="ctr" anchorCtr="1">
                    <a:solidFill>
                      <a:srgbClr val="39F030">
                        <a:alpha val="50000"/>
                      </a:srgb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61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NQ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0.57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11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ru-RU" sz="1400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1"/>
          <p:cNvSpPr txBox="1">
            <a:spLocks/>
          </p:cNvSpPr>
          <p:nvPr/>
        </p:nvSpPr>
        <p:spPr>
          <a:xfrm>
            <a:off x="467544" y="764704"/>
            <a:ext cx="8229600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QUADRUPOLE MAGNETS POWER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CONVERTERS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TYPES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1"/>
          <p:cNvSpPr txBox="1">
            <a:spLocks/>
          </p:cNvSpPr>
          <p:nvPr/>
        </p:nvSpPr>
        <p:spPr>
          <a:xfrm>
            <a:off x="467544" y="764704"/>
            <a:ext cx="8229600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QUADRUPOLE MAGNETS POWER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CONVERTERS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CONNECTION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124745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одержимое 49"/>
          <p:cNvGraphicFramePr>
            <a:graphicFrameLocks/>
          </p:cNvGraphicFramePr>
          <p:nvPr/>
        </p:nvGraphicFramePr>
        <p:xfrm>
          <a:off x="647563" y="1556377"/>
          <a:ext cx="8074699" cy="399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1872208"/>
                <a:gridCol w="2124236"/>
                <a:gridCol w="1918014"/>
              </a:tblGrid>
              <a:tr h="460362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TYPE1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VALUE TYPE2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VALUE TYPE3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n-US" dirty="0" smtClean="0"/>
                        <a:t>IOUT MAX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1500 A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n-US" dirty="0" smtClean="0"/>
                        <a:t>VOUTMAX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IOUT/IOUT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±50ppm p-p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439"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STABILITY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100ppm </a:t>
                      </a:r>
                      <a:r>
                        <a:rPr lang="en-US" dirty="0" err="1" smtClean="0"/>
                        <a:t>r.m.s</a:t>
                      </a:r>
                      <a:r>
                        <a:rPr lang="en-US" dirty="0" smtClean="0"/>
                        <a:t>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832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GSI CONTROL UNIT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27">
                <a:tc>
                  <a:txBody>
                    <a:bodyPr/>
                    <a:lstStyle/>
                    <a:p>
                      <a:r>
                        <a:rPr lang="en-US" dirty="0" smtClean="0"/>
                        <a:t>DCCT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GSI CONTROL UNIT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27">
                <a:tc>
                  <a:txBody>
                    <a:bodyPr/>
                    <a:lstStyle/>
                    <a:p>
                      <a:r>
                        <a:rPr lang="en-US" dirty="0" smtClean="0"/>
                        <a:t>MAX POWER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300kW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150kW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75kW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94327">
                <a:tc>
                  <a:txBody>
                    <a:bodyPr/>
                    <a:lstStyle/>
                    <a:p>
                      <a:r>
                        <a:rPr lang="en-US" dirty="0" smtClean="0"/>
                        <a:t>MAINS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AC 400 V 50Hz TN-S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Заголовок 11"/>
          <p:cNvSpPr txBox="1">
            <a:spLocks/>
          </p:cNvSpPr>
          <p:nvPr/>
        </p:nvSpPr>
        <p:spPr>
          <a:xfrm>
            <a:off x="367190" y="764704"/>
            <a:ext cx="84096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QUAD MAGNETS POWER CONVERTERS PARAMETERS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1"/>
          <p:cNvSpPr txBox="1">
            <a:spLocks/>
          </p:cNvSpPr>
          <p:nvPr/>
        </p:nvSpPr>
        <p:spPr>
          <a:xfrm>
            <a:off x="467544" y="764704"/>
            <a:ext cx="8229600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QUADRUPOLE MAGNETS POWER CONVERTER STRUCTURE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116" y="1844824"/>
            <a:ext cx="6696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QUAD POWER CONVERTER CONTROL DIAGRAMM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37366" y="1412776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IOUT SET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484784"/>
            <a:ext cx="1368152" cy="37548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 CONVERTER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47864" y="162880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15616" y="1484784"/>
            <a:ext cx="2196244" cy="44012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ADAPTIVE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(GSI)</a:t>
            </a: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6236" y="1484784"/>
            <a:ext cx="1368152" cy="375487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1.5kA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DCCT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(GSI)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5229200"/>
            <a:ext cx="234026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IOUT MEASURE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47864" y="206084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095836" y="1844824"/>
            <a:ext cx="2016224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FEEDBACK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Стрелка углом вверх 24"/>
          <p:cNvSpPr/>
          <p:nvPr/>
        </p:nvSpPr>
        <p:spPr>
          <a:xfrm rot="16200000" flipH="1">
            <a:off x="5184068" y="3429000"/>
            <a:ext cx="432048" cy="4104456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3347864" y="252890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437366" y="2348880"/>
            <a:ext cx="1746702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FB READBACK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3347864" y="288894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37366" y="2708920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VOUT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flipH="1">
            <a:off x="3347864" y="332098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437366" y="3121223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DCLINK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flipH="1">
            <a:off x="3347864" y="3717032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437366" y="3537012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DCLINK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745669" y="1762943"/>
            <a:ext cx="792087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133601" y="3275110"/>
            <a:ext cx="201622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3347864" y="4113076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437366" y="3897052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HEATSINK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3768" y="4509120"/>
            <a:ext cx="80021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DOUT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3768" y="4869160"/>
            <a:ext cx="80021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DIN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47664" y="5445224"/>
            <a:ext cx="1736320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DCCT CONTROL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flipH="1">
            <a:off x="3347864" y="494116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599892" y="4725144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3347864" y="4545124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635896" y="4365104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8124" y="2735632"/>
            <a:ext cx="900099" cy="738664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LOCAL CURRENT SENSOR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QUAD POWER CONVERTER RACK LAYOUT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23320" y="1659285"/>
            <a:ext cx="1440160" cy="35394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RACK</a:t>
            </a: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488" y="1659285"/>
            <a:ext cx="1421650" cy="35394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RACK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128" y="3387477"/>
            <a:ext cx="1656184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STEP-DOWN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TRANSFORMER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углом вверх 17"/>
          <p:cNvSpPr/>
          <p:nvPr/>
        </p:nvSpPr>
        <p:spPr>
          <a:xfrm rot="10800000" flipH="1" flipV="1">
            <a:off x="755068" y="5223681"/>
            <a:ext cx="1458162" cy="55806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1520" y="5265204"/>
            <a:ext cx="1620180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MAINS 400VAC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332" y="2631393"/>
            <a:ext cx="126014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31332" y="3639505"/>
            <a:ext cx="126014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31332" y="3135449"/>
            <a:ext cx="126014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31332" y="4143561"/>
            <a:ext cx="126014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332" y="4647617"/>
            <a:ext cx="126014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31332" y="2127337"/>
            <a:ext cx="126014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43500" y="2163341"/>
            <a:ext cx="1224136" cy="396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607496" y="2235349"/>
            <a:ext cx="1260140" cy="26161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 UNIT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7336" y="2235349"/>
            <a:ext cx="1260140" cy="26161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250A CHANNEL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7336" y="2703401"/>
            <a:ext cx="1260140" cy="26161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250A CHANNEL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67336" y="3256672"/>
            <a:ext cx="1260140" cy="26161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250A CHANNEL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7336" y="3711513"/>
            <a:ext cx="1260140" cy="26161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250A CHANNEL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7336" y="4215569"/>
            <a:ext cx="1260140" cy="26161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250A CHANNEL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7336" y="4719625"/>
            <a:ext cx="1260140" cy="26161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250A CHANNEL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79504" y="3279465"/>
            <a:ext cx="720080" cy="540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15508" y="3387477"/>
            <a:ext cx="612068" cy="26161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DCCT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Выноска со стрелкой вправо 35"/>
          <p:cNvSpPr/>
          <p:nvPr/>
        </p:nvSpPr>
        <p:spPr>
          <a:xfrm>
            <a:off x="4427476" y="2163341"/>
            <a:ext cx="252028" cy="2772308"/>
          </a:xfrm>
          <a:prstGeom prst="rightArrowCallout">
            <a:avLst>
              <a:gd name="adj1" fmla="val 51890"/>
              <a:gd name="adj2" fmla="val 61849"/>
              <a:gd name="adj3" fmla="val 64683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углом вверх 36"/>
          <p:cNvSpPr/>
          <p:nvPr/>
        </p:nvSpPr>
        <p:spPr>
          <a:xfrm rot="16200000" flipH="1" flipV="1">
            <a:off x="4139444" y="4539605"/>
            <a:ext cx="1980220" cy="61206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003540" y="5223681"/>
            <a:ext cx="792088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OUT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4355468" y="2055329"/>
            <a:ext cx="0" cy="30603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319464" y="2055329"/>
            <a:ext cx="36004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79504" y="2019325"/>
            <a:ext cx="0" cy="1440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39544" y="2559385"/>
            <a:ext cx="0" cy="720080"/>
          </a:xfrm>
          <a:prstGeom prst="line">
            <a:avLst/>
          </a:prstGeom>
          <a:ln w="76200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52220" y="1304764"/>
            <a:ext cx="1187624" cy="523220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 SYSTEM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Соединительная линия уступом 93"/>
          <p:cNvCxnSpPr/>
          <p:nvPr/>
        </p:nvCxnSpPr>
        <p:spPr>
          <a:xfrm>
            <a:off x="5724128" y="1484784"/>
            <a:ext cx="828092" cy="0"/>
          </a:xfrm>
          <a:prstGeom prst="straightConnector1">
            <a:avLst/>
          </a:prstGeom>
          <a:ln w="762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93"/>
          <p:cNvCxnSpPr/>
          <p:nvPr/>
        </p:nvCxnSpPr>
        <p:spPr>
          <a:xfrm flipV="1">
            <a:off x="5760132" y="1484784"/>
            <a:ext cx="0" cy="648072"/>
          </a:xfrm>
          <a:prstGeom prst="straightConnector1">
            <a:avLst/>
          </a:prstGeom>
          <a:ln w="7620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647564" y="872716"/>
            <a:ext cx="7283152" cy="54006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64804"/>
            <a:ext cx="2768364" cy="57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/>
        </p:spPr>
      </p:pic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4979" y="800708"/>
            <a:ext cx="689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QUAD POWER CONVERTERS CONNECTIONS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524" y="1268760"/>
            <a:ext cx="414046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Connection to electrical power : TN-S</a:t>
            </a:r>
            <a:endParaRPr lang="ru-RU" sz="20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240868"/>
            <a:ext cx="3697213" cy="400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716016" y="1268760"/>
            <a:ext cx="414046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Connection to load: </a:t>
            </a:r>
            <a:endParaRPr lang="ru-RU" sz="20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564904"/>
            <a:ext cx="2268252" cy="38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452320" y="3429000"/>
            <a:ext cx="1512168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Cable connection to converter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12060" y="1736812"/>
            <a:ext cx="3204356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Water cooled cables with 750mm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cross-section </a:t>
            </a:r>
            <a:endParaRPr lang="ru-RU" sz="2000" dirty="0"/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7560332" y="5049180"/>
            <a:ext cx="432048" cy="39604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 flipH="1">
            <a:off x="6318194" y="2690918"/>
            <a:ext cx="432048" cy="396044"/>
          </a:xfrm>
          <a:prstGeom prst="rightArrow">
            <a:avLst>
              <a:gd name="adj1" fmla="val 46152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064388" y="5049180"/>
            <a:ext cx="93559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converter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148064" y="2672916"/>
            <a:ext cx="107961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/>
              <a:t>To magnet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331640" y="800708"/>
          <a:ext cx="6696743" cy="545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00"/>
                <a:gridCol w="1340697"/>
                <a:gridCol w="1340697"/>
                <a:gridCol w="1341449"/>
              </a:tblGrid>
              <a:tr h="299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Power converter type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QPC Type1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QPC Type2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QPC Type3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</a:tr>
              <a:tr h="22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Maximum current, I</a:t>
                      </a:r>
                      <a:r>
                        <a:rPr lang="en-US" sz="800" baseline="-25000" dirty="0"/>
                        <a:t>max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1500A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Nominal current, I</a:t>
                      </a:r>
                      <a:r>
                        <a:rPr lang="en-US" sz="800" baseline="-25000"/>
                        <a:t>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1350A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1100A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1200A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</a:tr>
              <a:tr h="225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Range of load current, </a:t>
                      </a:r>
                      <a:r>
                        <a:rPr lang="en-US" sz="800" dirty="0" err="1"/>
                        <a:t>I</a:t>
                      </a:r>
                      <a:r>
                        <a:rPr lang="en-US" sz="800" baseline="-25000" dirty="0" err="1"/>
                        <a:t>min</a:t>
                      </a:r>
                      <a:r>
                        <a:rPr lang="en-US" sz="800" dirty="0"/>
                        <a:t>…I</a:t>
                      </a:r>
                      <a:r>
                        <a:rPr lang="en-US" sz="800" baseline="-25000" dirty="0"/>
                        <a:t>max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-1500A…1500A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Rise time from 0 to I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5sec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Fall time from I</a:t>
                      </a:r>
                      <a:r>
                        <a:rPr lang="en-US" sz="800" baseline="-25000" dirty="0"/>
                        <a:t>max</a:t>
                      </a:r>
                      <a:r>
                        <a:rPr lang="en-US" sz="800" dirty="0"/>
                        <a:t> to 0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5sec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output voltage V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200V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100V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50V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</a:tr>
              <a:tr h="223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ΔIout/ I</a:t>
                      </a:r>
                      <a:r>
                        <a:rPr lang="en-US" sz="800" baseline="-25000"/>
                        <a:t>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±50 ppm p-p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Long Term Stability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100 </a:t>
                      </a:r>
                      <a:r>
                        <a:rPr lang="en-US" sz="800" dirty="0" err="1"/>
                        <a:t>ppm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r.m.s</a:t>
                      </a:r>
                      <a:r>
                        <a:rPr lang="en-US" sz="800" dirty="0"/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Operating mode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DC operation, Ramping operation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Control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ACU</a:t>
                      </a:r>
                      <a:r>
                        <a:rPr lang="en-US" sz="800" baseline="30000"/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DCCT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One Built-In, One ACU controlled DCCT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Channel Power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300kW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150kW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75kW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</a:tr>
              <a:tr h="227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Mains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AC 400V 50Hz TN-S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Cooling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Distill Water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Cooling water maximal flow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16L/min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Cooling water max pressure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15 bar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Cooling water input temperature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25°C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Max allowed outlet temperature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55°C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Load connection cable crossection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750mm</a:t>
                      </a:r>
                      <a:r>
                        <a:rPr lang="en-US" sz="800" baseline="30000"/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length of load cable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200m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Number of cabinets for converter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3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2+1/2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2+1/4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</a:tr>
              <a:tr h="321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 cabinet dim W x D, m; H=2.1m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1.2x0.8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1.2x0.8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1.2x0.8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33" marR="44433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1"/>
          <p:cNvSpPr txBox="1">
            <a:spLocks/>
          </p:cNvSpPr>
          <p:nvPr/>
        </p:nvSpPr>
        <p:spPr>
          <a:xfrm>
            <a:off x="467544" y="764704"/>
            <a:ext cx="8229600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SEXTUPOLE MAGNETS POWER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CONVERTERS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CONNECTION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088740"/>
            <a:ext cx="73088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CR magnet system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6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568" y="2996952"/>
            <a:ext cx="1008112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 Magnet System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1916832"/>
            <a:ext cx="1080120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 magnets/ correctors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4077072"/>
            <a:ext cx="1080120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Injection/ Extraction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magnets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2195736" y="2276872"/>
            <a:ext cx="12700" cy="2160240"/>
          </a:xfrm>
          <a:prstGeom prst="bentConnector3">
            <a:avLst>
              <a:gd name="adj1" fmla="val 1225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endCxn id="15" idx="3"/>
          </p:cNvCxnSpPr>
          <p:nvPr/>
        </p:nvCxnSpPr>
        <p:spPr>
          <a:xfrm rot="5400000">
            <a:off x="1326994" y="2641558"/>
            <a:ext cx="1089412" cy="360040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51920" y="1340768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DIPOLES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920" y="1988840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QUADRUPOLES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96136" y="2636912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1920" y="2636912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SEXTUPOLES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1920" y="3284984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47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CORRECTORS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1988840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1340768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3284984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47 STEERER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PC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stCxn id="42" idx="3"/>
            <a:endCxn id="22" idx="1"/>
          </p:cNvCxnSpPr>
          <p:nvPr/>
        </p:nvCxnSpPr>
        <p:spPr>
          <a:xfrm>
            <a:off x="5220072" y="1602378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20072" y="2276872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20072" y="2924944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20072" y="357301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63888" y="3573016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63888" y="2924944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63888" y="2276872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63888" y="1628800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563888" y="1628800"/>
            <a:ext cx="0" cy="19442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75856" y="2276872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51920" y="4005064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KICKER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MAGNETS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51920" y="4725144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INJECTION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SEPTUM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51920" y="5445224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EXTRACTION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SEPTUM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6136" y="4725144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 SEPTUM PS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6136" y="5445224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 SEPTUM PS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96136" y="4005064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KICKER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220072" y="429309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220072" y="501317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220072" y="573325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63888" y="5733256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563888" y="5013176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563888" y="4293096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563888" y="4293096"/>
            <a:ext cx="0" cy="14401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75856" y="4437112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одержимое 49"/>
          <p:cNvGraphicFramePr>
            <a:graphicFrameLocks/>
          </p:cNvGraphicFramePr>
          <p:nvPr/>
        </p:nvGraphicFramePr>
        <p:xfrm>
          <a:off x="647563" y="1556377"/>
          <a:ext cx="8074699" cy="38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/>
                <a:gridCol w="5266386"/>
              </a:tblGrid>
              <a:tr h="46036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IOUT MAX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500 A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VOUTMAX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100 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IOUT/IOUT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±100ppm p-p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8343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LONG TERM STABILITY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500ppm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r.m.s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27183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CONTROL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GSI CONTROL UNIT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94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DCCT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BUILT-IN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94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MAX POWER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50kW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3943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MAINS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AC 400 V 50Hz TN-S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1" name="Заголовок 11"/>
          <p:cNvSpPr txBox="1">
            <a:spLocks/>
          </p:cNvSpPr>
          <p:nvPr/>
        </p:nvSpPr>
        <p:spPr>
          <a:xfrm>
            <a:off x="467544" y="764704"/>
            <a:ext cx="8229600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SEXTUPOLE MAGNETS POWER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CONVERTERS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PARAMETERS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108" y="1988840"/>
            <a:ext cx="6840760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1"/>
          <p:cNvSpPr txBox="1">
            <a:spLocks/>
          </p:cNvSpPr>
          <p:nvPr/>
        </p:nvSpPr>
        <p:spPr>
          <a:xfrm>
            <a:off x="467544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SEXTUPOLE POWER CONVERTER STUCTURE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SEXTUPOLE POWER CONVERTER CONTROL DIAGRAMM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37366" y="1412776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IOUT SET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484784"/>
            <a:ext cx="1368152" cy="37548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 CONVERTER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347864" y="162880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15616" y="1484784"/>
            <a:ext cx="2196244" cy="44012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ADAPTIVE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(GSI)</a:t>
            </a: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5229200"/>
            <a:ext cx="234026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IOUT MEASURE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47864" y="206084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75856" y="1808820"/>
            <a:ext cx="2016224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FEEDBACK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Стрелка углом вверх 24"/>
          <p:cNvSpPr/>
          <p:nvPr/>
        </p:nvSpPr>
        <p:spPr>
          <a:xfrm rot="16200000" flipH="1">
            <a:off x="4481990" y="4131078"/>
            <a:ext cx="432048" cy="2700300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3347864" y="252890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437366" y="2348880"/>
            <a:ext cx="1854714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FB READBACK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3347864" y="288894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37366" y="2708920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VOUT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flipH="1">
            <a:off x="3347864" y="332098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437366" y="3121223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DCLINK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flipH="1">
            <a:off x="3347864" y="3717032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437366" y="3537012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DCLINK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745669" y="1762943"/>
            <a:ext cx="792087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133601" y="3275110"/>
            <a:ext cx="201622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3347864" y="4113076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437366" y="3897052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HEATSINK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3768" y="4509120"/>
            <a:ext cx="80021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DOUT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3768" y="4869160"/>
            <a:ext cx="80021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DIN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47664" y="5445224"/>
            <a:ext cx="1736320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DCCT ADC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flipH="1">
            <a:off x="3347864" y="494116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599892" y="4725144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3347864" y="4545124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635896" y="4365104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943708" y="800713"/>
          <a:ext cx="5436604" cy="5436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747"/>
                <a:gridCol w="3265857"/>
              </a:tblGrid>
              <a:tr h="29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Power converter type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SPC (Sextupole Power Converter)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0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current, I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500A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3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Nominal current, I</a:t>
                      </a:r>
                      <a:r>
                        <a:rPr lang="en-US" sz="800" baseline="-25000"/>
                        <a:t>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500A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Range of load current, I</a:t>
                      </a:r>
                      <a:r>
                        <a:rPr lang="en-US" sz="800" baseline="-25000"/>
                        <a:t>min</a:t>
                      </a:r>
                      <a:r>
                        <a:rPr lang="en-US" sz="800"/>
                        <a:t>…I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-500A…500A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Rise time from 0 to I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1</a:t>
                      </a:r>
                      <a:r>
                        <a:rPr lang="en-US" sz="800"/>
                        <a:t>0sec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0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Fall time from I</a:t>
                      </a:r>
                      <a:r>
                        <a:rPr lang="en-US" sz="800" baseline="-25000"/>
                        <a:t>max</a:t>
                      </a:r>
                      <a:r>
                        <a:rPr lang="en-US" sz="800"/>
                        <a:t> to 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/>
                        <a:t>1</a:t>
                      </a:r>
                      <a:r>
                        <a:rPr lang="en-US" sz="800"/>
                        <a:t>0sec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output voltage V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100V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7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ΔIout/ I</a:t>
                      </a:r>
                      <a:r>
                        <a:rPr lang="en-US" sz="800" baseline="-25000"/>
                        <a:t>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±100 ppm p-p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0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Long Term Stability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500 ppm r.m.s.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Operating mode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DC operation, Ramping operation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9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Control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ACU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2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DCCT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One Built-In, One ACU controlled DCCT</a:t>
                      </a:r>
                      <a:r>
                        <a:rPr lang="en-US" sz="800" baseline="30000"/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8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Channel Power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50kW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39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Mains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AC 400V 50Hz TN-S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Cooling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Distill Water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7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Cooling water maximal flow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16L/min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0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Cooling water max pressure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15 bar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23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Cooling water input temperature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25°C ± 2°C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9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 allowed outlet temperature 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55°C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318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Load connection cables cross section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300mm</a:t>
                      </a:r>
                      <a:r>
                        <a:rPr lang="en-US" sz="800" baseline="30000"/>
                        <a:t>2 </a:t>
                      </a:r>
                      <a:r>
                        <a:rPr lang="en-US" sz="800"/>
                        <a:t>(2 coaxial power cables 150mm</a:t>
                      </a:r>
                      <a:r>
                        <a:rPr lang="en-US" sz="800" baseline="30000"/>
                        <a:t>2</a:t>
                      </a:r>
                      <a:r>
                        <a:rPr lang="en-US" sz="800"/>
                        <a:t> in parallel)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215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length of load cable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200m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318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Number of cabinets per converter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  <a:tr h="318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 cabinet dim W x D, m; H=2.2m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1.2x0.8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3686" marR="43686" marT="0" marB="0" anchor="ctr"/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en-US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Components will be delivered to the contractor by the FAIR.</a:t>
            </a:r>
            <a:r>
              <a:rPr kumimoji="0" lang="en-US" sz="9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[2]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Refer Sec.5.5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1"/>
          <p:cNvSpPr txBox="1">
            <a:spLocks/>
          </p:cNvSpPr>
          <p:nvPr/>
        </p:nvSpPr>
        <p:spPr>
          <a:xfrm>
            <a:off x="467544" y="764704"/>
            <a:ext cx="8229600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STEERING MAGNETS LAYOUT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043" y="1160748"/>
            <a:ext cx="799288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49"/>
          <p:cNvGraphicFramePr>
            <a:graphicFrameLocks/>
          </p:cNvGraphicFramePr>
          <p:nvPr/>
        </p:nvGraphicFramePr>
        <p:xfrm>
          <a:off x="359534" y="1556377"/>
          <a:ext cx="8443659" cy="389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4"/>
                <a:gridCol w="1908212"/>
                <a:gridCol w="2065421"/>
                <a:gridCol w="1985752"/>
              </a:tblGrid>
              <a:tr h="460362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CR.KH/KV.GN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CR.KV.GN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CR.MHKH.GN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n-US" dirty="0" smtClean="0"/>
                        <a:t>IOUT MAX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A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A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A</a:t>
                      </a:r>
                      <a:endParaRPr lang="ru-RU" dirty="0"/>
                    </a:p>
                  </a:txBody>
                  <a:tcPr anchor="ctr" anchorCtr="1"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n-US" dirty="0" smtClean="0"/>
                        <a:t>VOUTMAX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49686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IOUT/IOUT ( F &lt; 100Hz)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0.5%p-p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IOUT/IOUT ( F &gt; 100Hz)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0.1% p-p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439"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STABILITY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0.5%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r.m.s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832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GSI CONTROL UNIT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27">
                <a:tc>
                  <a:txBody>
                    <a:bodyPr/>
                    <a:lstStyle/>
                    <a:p>
                      <a:r>
                        <a:rPr lang="en-US" dirty="0" smtClean="0"/>
                        <a:t>DCCT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BUILT-IN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27">
                <a:tc>
                  <a:txBody>
                    <a:bodyPr/>
                    <a:lstStyle/>
                    <a:p>
                      <a:r>
                        <a:rPr lang="en-US" dirty="0" smtClean="0"/>
                        <a:t>MAINS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AC 400 V 50Hz TN-S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Заголовок 11"/>
          <p:cNvSpPr txBox="1">
            <a:spLocks/>
          </p:cNvSpPr>
          <p:nvPr/>
        </p:nvSpPr>
        <p:spPr>
          <a:xfrm>
            <a:off x="367190" y="764704"/>
            <a:ext cx="84096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STEERER POWER CONVERTERS PARAMETERS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15616" y="1484785"/>
            <a:ext cx="2196244" cy="375487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ADAPTIVE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(GSI)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1"/>
          <p:cNvSpPr txBox="1">
            <a:spLocks/>
          </p:cNvSpPr>
          <p:nvPr/>
        </p:nvSpPr>
        <p:spPr>
          <a:xfrm>
            <a:off x="467544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STEERER POWER CONVERTER CONTROL DIAGRAMM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366" y="1412776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IOUT SET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1484784"/>
            <a:ext cx="1368152" cy="37548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 CONVERTER</a:t>
            </a: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347864" y="162880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03848" y="2240868"/>
            <a:ext cx="234026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IOUT MEASURE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3347864" y="252890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3347864" y="288894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37366" y="2708920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VOUT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745669" y="1762943"/>
            <a:ext cx="792087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493642" y="2915070"/>
            <a:ext cx="129614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3768" y="4509120"/>
            <a:ext cx="80021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DOUT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3768" y="4869160"/>
            <a:ext cx="80021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DIN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flipH="1">
            <a:off x="3347864" y="494116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599892" y="4725144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3347864" y="4545124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635896" y="4365104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07703" y="800707"/>
          <a:ext cx="5580622" cy="543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758"/>
                <a:gridCol w="1137469"/>
                <a:gridCol w="1169903"/>
                <a:gridCol w="1170492"/>
              </a:tblGrid>
              <a:tr h="217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POWER CONVERTER TYPE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CR.KH/KV.GN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CR.KV.GN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CR.MHKH.GN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5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current, I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12A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6A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8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Nominal current, I</a:t>
                      </a:r>
                      <a:r>
                        <a:rPr lang="en-US" sz="800" baseline="-25000" dirty="0"/>
                        <a:t>N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12A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6A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4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Range of load current, I</a:t>
                      </a:r>
                      <a:r>
                        <a:rPr lang="en-US" sz="800" baseline="-25000"/>
                        <a:t>min</a:t>
                      </a:r>
                      <a:r>
                        <a:rPr lang="en-US" sz="800"/>
                        <a:t>…I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-12A…12A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-20A…20A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-6A…6A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8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Rise time from 0 to I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5sec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5sec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5sec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25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Fall time from I</a:t>
                      </a:r>
                      <a:r>
                        <a:rPr lang="en-US" sz="800" baseline="-25000"/>
                        <a:t>max</a:t>
                      </a:r>
                      <a:r>
                        <a:rPr lang="en-US" sz="800"/>
                        <a:t> to 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5sec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5sec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5sec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6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output voltage V</a:t>
                      </a:r>
                      <a:r>
                        <a:rPr lang="en-US" sz="800" baseline="-25000"/>
                        <a:t>max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100V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100V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50V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ΔIout/ I</a:t>
                      </a:r>
                      <a:r>
                        <a:rPr lang="en-US" sz="800" baseline="-25000"/>
                        <a:t>N</a:t>
                      </a:r>
                      <a:r>
                        <a:rPr lang="en-US" sz="800"/>
                        <a:t> (F&lt;100Hz)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0.5% p-p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0.5% p-p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0.5% p-p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ΔIout/ I</a:t>
                      </a:r>
                      <a:r>
                        <a:rPr lang="en-US" sz="800" baseline="-25000"/>
                        <a:t>N</a:t>
                      </a:r>
                      <a:r>
                        <a:rPr lang="en-US" sz="800"/>
                        <a:t> (F&gt;100Hz)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0.1% p-p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0.1% p-p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0.1% p-p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5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Long Term Stability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0.5% r.m.s.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0.5% r.m.s.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0.5% r.m.s.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489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Operating mode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DC operation, Ramping operation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DC operation, Ramping operation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DC operation, Ramping operation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4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Resistance of magnet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6.42Ohm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4.34Ohm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5.16Ohm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4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Low field inductance of magnet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100mHn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250mHn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1230mH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4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Control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ACU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DCCT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Built-In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Cooling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Air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Load connection cables cross section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16 mm</a:t>
                      </a:r>
                      <a:r>
                        <a:rPr lang="en-US" sz="800" baseline="30000"/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16 mm</a:t>
                      </a:r>
                      <a:r>
                        <a:rPr lang="en-US" sz="800" baseline="30000"/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16 mm</a:t>
                      </a:r>
                      <a:r>
                        <a:rPr lang="en-US" sz="800" baseline="30000"/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29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Maximum length of load cable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100m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100m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100m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233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Number of power converters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13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24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32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 number of converters in one cabinet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6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7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  <a:tr h="32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Max cabinet dim W x D, m; H=2.2m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1.2x0.8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/>
                        <a:t>1.2x0.8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/>
                        <a:t>1.2x0.8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5620" marR="45620" marT="0" marB="0" anchor="ctr"/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en-US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Components will be delivered to the contractor by the FAIR.</a:t>
            </a:r>
            <a:r>
              <a:rPr kumimoji="0" lang="en-US" sz="9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[2]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Refer Sec.5.5</a:t>
            </a:r>
            <a:endParaRPr kumimoji="0" lang="ru-RU" sz="600" b="0" i="0" u="none" strike="noStrike" cap="none" normalizeH="0" baseline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[3]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Refer Sec 5.6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70" y="872716"/>
            <a:ext cx="7936236" cy="4813716"/>
          </a:xfrm>
          <a:prstGeom prst="rect">
            <a:avLst/>
          </a:prstGeom>
          <a:solidFill>
            <a:schemeClr val="accent5">
              <a:lumMod val="60000"/>
              <a:lumOff val="40000"/>
              <a:alpha val="23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638155" y="5321618"/>
            <a:ext cx="895350" cy="2547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Dipole PC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152255" y="4545124"/>
            <a:ext cx="1139825" cy="828092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 flipH="1" flipV="1">
            <a:off x="5292081" y="5373216"/>
            <a:ext cx="346075" cy="203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48064" y="4257092"/>
            <a:ext cx="1001712" cy="2547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Sextupole PC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8" name="AutoShape 6"/>
          <p:cNvCxnSpPr>
            <a:cxnSpLocks noChangeShapeType="1"/>
          </p:cNvCxnSpPr>
          <p:nvPr/>
        </p:nvCxnSpPr>
        <p:spPr bwMode="auto">
          <a:xfrm flipH="1" flipV="1">
            <a:off x="5032908" y="4146984"/>
            <a:ext cx="115888" cy="1158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652120" y="3429000"/>
            <a:ext cx="1185862" cy="2547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Quadrupole PC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80" name="AutoShape 8"/>
          <p:cNvCxnSpPr>
            <a:cxnSpLocks noChangeShapeType="1"/>
          </p:cNvCxnSpPr>
          <p:nvPr/>
        </p:nvCxnSpPr>
        <p:spPr bwMode="auto">
          <a:xfrm flipH="1" flipV="1">
            <a:off x="5472100" y="3573016"/>
            <a:ext cx="177800" cy="101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671900" y="4221088"/>
            <a:ext cx="922338" cy="2547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Stereers PC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82" name="AutoShape 10"/>
          <p:cNvCxnSpPr>
            <a:cxnSpLocks noChangeShapeType="1"/>
          </p:cNvCxnSpPr>
          <p:nvPr/>
        </p:nvCxnSpPr>
        <p:spPr bwMode="auto">
          <a:xfrm flipV="1">
            <a:off x="3671900" y="3825044"/>
            <a:ext cx="612068" cy="3814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499992" y="3320988"/>
            <a:ext cx="972109" cy="828093"/>
          </a:xfrm>
          <a:prstGeom prst="rect">
            <a:avLst/>
          </a:prstGeom>
          <a:solidFill>
            <a:srgbClr val="3DAEE7">
              <a:alpha val="30000"/>
            </a:srgbClr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652393" y="3897051"/>
            <a:ext cx="423664" cy="252029"/>
          </a:xfrm>
          <a:prstGeom prst="rect">
            <a:avLst/>
          </a:prstGeom>
          <a:solidFill>
            <a:srgbClr val="3DAEE7">
              <a:alpha val="30000"/>
            </a:srgbClr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4283968" y="3320989"/>
            <a:ext cx="180021" cy="50405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Заголовок 11"/>
          <p:cNvSpPr txBox="1">
            <a:spLocks/>
          </p:cNvSpPr>
          <p:nvPr/>
        </p:nvSpPr>
        <p:spPr>
          <a:xfrm>
            <a:off x="665058" y="764704"/>
            <a:ext cx="7939390" cy="6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POWER CONVERTERS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PLANNED ARRANGEMENT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E20 LEVEL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64" y="1196752"/>
            <a:ext cx="781286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1"/>
          <p:cNvSpPr txBox="1">
            <a:spLocks/>
          </p:cNvSpPr>
          <p:nvPr/>
        </p:nvSpPr>
        <p:spPr>
          <a:xfrm>
            <a:off x="665058" y="764704"/>
            <a:ext cx="743533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POWER CONVERTERS PLANNED ARRANGEMENT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CR magnet system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6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568" y="2996952"/>
            <a:ext cx="1008112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 Magnet System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1916832"/>
            <a:ext cx="1080120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 magnets/ correctors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4077072"/>
            <a:ext cx="1080120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Injection/ Extraction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magnets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2195736" y="2276872"/>
            <a:ext cx="12700" cy="2160240"/>
          </a:xfrm>
          <a:prstGeom prst="bentConnector3">
            <a:avLst>
              <a:gd name="adj1" fmla="val 1225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endCxn id="15" idx="3"/>
          </p:cNvCxnSpPr>
          <p:nvPr/>
        </p:nvCxnSpPr>
        <p:spPr>
          <a:xfrm rot="5400000">
            <a:off x="1326994" y="2641558"/>
            <a:ext cx="1089412" cy="360040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51920" y="1340768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DIPOLES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920" y="1988840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QUADRUPOLES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96136" y="2636912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1920" y="2636912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SEXTUPOLES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1920" y="3284984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47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CORRECTORS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1988840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1340768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3284984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47 STEERER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PC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stCxn id="42" idx="3"/>
            <a:endCxn id="22" idx="1"/>
          </p:cNvCxnSpPr>
          <p:nvPr/>
        </p:nvCxnSpPr>
        <p:spPr>
          <a:xfrm>
            <a:off x="5220072" y="1602378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20072" y="2276872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20072" y="2924944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20072" y="357301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63888" y="3573016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63888" y="2924944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63888" y="2276872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63888" y="1628800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907704" y="1268760"/>
            <a:ext cx="5760640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3563888" y="1628800"/>
            <a:ext cx="0" cy="19442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75856" y="2276872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51920" y="4005064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KICKER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MAGNETS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51920" y="4725144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INJECTION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SEPTUM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51920" y="5445224"/>
            <a:ext cx="1368152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EXTRACTION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SEPTUM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6136" y="4725144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INJ SEPTUM PS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6136" y="5445224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 SEPTUM PS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96136" y="4005064"/>
            <a:ext cx="1440160" cy="5232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KICKER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220072" y="429309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220072" y="501317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220072" y="5733256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63888" y="5733256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563888" y="5013176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563888" y="4293096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563888" y="4293096"/>
            <a:ext cx="0" cy="14401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75856" y="4437112"/>
            <a:ext cx="2880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60748"/>
            <a:ext cx="7884876" cy="45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Thank you </a:t>
            </a:r>
            <a:br>
              <a:rPr lang="en-US" b="1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for your attention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CR MAGNETS TYPES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" name="Содержимое 49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80919" cy="465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49"/>
                <a:gridCol w="857635"/>
                <a:gridCol w="846431"/>
                <a:gridCol w="945197"/>
                <a:gridCol w="946552"/>
                <a:gridCol w="849328"/>
                <a:gridCol w="912992"/>
                <a:gridCol w="1224135"/>
              </a:tblGrid>
              <a:tr h="460362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Qty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Imax</a:t>
                      </a:r>
                    </a:p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</a:t>
                      </a:r>
                    </a:p>
                    <a:p>
                      <a:pPr algn="ctr"/>
                      <a:r>
                        <a:rPr lang="en-US" dirty="0" err="1" smtClean="0"/>
                        <a:t>mHn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Rm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mOm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Vm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V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</a:t>
                      </a:r>
                      <a:r>
                        <a:rPr lang="en-US" baseline="0" dirty="0" smtClean="0"/>
                        <a:t> Quality</a:t>
                      </a:r>
                      <a:endParaRPr lang="ru-RU" dirty="0"/>
                    </a:p>
                  </a:txBody>
                  <a:tcPr anchor="ctr" anchorCtr="1"/>
                </a:tc>
              </a:tr>
              <a:tr h="483439">
                <a:tc>
                  <a:txBody>
                    <a:bodyPr/>
                    <a:lstStyle/>
                    <a:p>
                      <a:r>
                        <a:rPr lang="en-US" dirty="0" smtClean="0"/>
                        <a:t>DIPOLES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73.6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10ppm</a:t>
                      </a:r>
                      <a:endParaRPr lang="ru-RU" dirty="0"/>
                    </a:p>
                  </a:txBody>
                  <a:tcPr anchor="ctr" anchorCtr="1"/>
                </a:tc>
              </a:tr>
              <a:tr h="449686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QUADRUPOLES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EWQ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49.8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26.31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100ppm</a:t>
                      </a:r>
                      <a:endParaRPr lang="ru-RU" dirty="0"/>
                    </a:p>
                  </a:txBody>
                  <a:tcPr anchor="ctr" anchorCtr="1"/>
                </a:tc>
              </a:tr>
              <a:tr h="4496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WQ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26.31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100ppm</a:t>
                      </a:r>
                      <a:endParaRPr lang="ru-RU" dirty="0"/>
                    </a:p>
                  </a:txBody>
                  <a:tcPr anchor="ctr" anchorCtr="1"/>
                </a:tc>
              </a:tr>
              <a:tr h="4496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SWQ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21.67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100ppm</a:t>
                      </a:r>
                      <a:endParaRPr lang="ru-RU" dirty="0"/>
                    </a:p>
                  </a:txBody>
                  <a:tcPr anchor="ctr" anchorCtr="1"/>
                </a:tc>
              </a:tr>
              <a:tr h="4834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NQ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13.1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100ppm</a:t>
                      </a:r>
                      <a:endParaRPr lang="ru-RU" dirty="0"/>
                    </a:p>
                  </a:txBody>
                  <a:tcPr anchor="ctr" anchorCtr="1"/>
                </a:tc>
              </a:tr>
              <a:tr h="574620">
                <a:tc>
                  <a:txBody>
                    <a:bodyPr/>
                    <a:lstStyle/>
                    <a:p>
                      <a:r>
                        <a:rPr lang="en-US" dirty="0" smtClean="0"/>
                        <a:t>SEXTUPOLES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34.5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17.3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0.05%</a:t>
                      </a:r>
                      <a:endParaRPr lang="ru-RU" dirty="0"/>
                    </a:p>
                  </a:txBody>
                  <a:tcPr anchor="ctr" anchorCtr="1"/>
                </a:tc>
              </a:tr>
              <a:tr h="394327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CORRECTORS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MHKH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5160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ru-RU" dirty="0"/>
                    </a:p>
                  </a:txBody>
                  <a:tcPr anchor="ctr" anchorCtr="1"/>
                </a:tc>
              </a:tr>
              <a:tr h="2602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KH/KV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5x2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6420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ru-RU" dirty="0"/>
                    </a:p>
                  </a:txBody>
                  <a:tcPr anchor="ctr" anchorCtr="1"/>
                </a:tc>
              </a:tr>
              <a:tr h="2602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KV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4340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0.5%</a:t>
                      </a:r>
                      <a:endParaRPr lang="ru-RU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CR MAGNETS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6200" t="7489" r="24051" b="4487"/>
          <a:stretch/>
        </p:blipFill>
        <p:spPr bwMode="auto">
          <a:xfrm>
            <a:off x="683568" y="1258094"/>
            <a:ext cx="7395416" cy="497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463" y="944724"/>
            <a:ext cx="57340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0688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DIPOLE MAGNETS CONNECTION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>
            <a:off x="3473370" y="1988840"/>
            <a:ext cx="2124236" cy="116955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 CONNECTED IN SERIES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DIPOLE MAGNETS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VOLTAGE – 2988V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CURRENT– 1400A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455368" y="3212976"/>
            <a:ext cx="216024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DIPOLE MAGNETS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 CONVERTER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3000V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1400A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815916" y="5193196"/>
            <a:ext cx="432048" cy="1846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OUT1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860032" y="5193196"/>
            <a:ext cx="432048" cy="1846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OUT2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Содержимое 49"/>
          <p:cNvGraphicFramePr>
            <a:graphicFrameLocks noGrp="1"/>
          </p:cNvGraphicFramePr>
          <p:nvPr>
            <p:ph idx="1"/>
          </p:nvPr>
        </p:nvGraphicFramePr>
        <p:xfrm>
          <a:off x="899592" y="1520788"/>
          <a:ext cx="7164796" cy="429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949"/>
                <a:gridCol w="3053847"/>
              </a:tblGrid>
              <a:tr h="4820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IOUT MAX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1400 A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VOUTMAX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3000 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7086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IOUT/IOUT (500Hz-1.2MHz)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1ppm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70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IOUT/IOUT (f&lt;500Hz)                                           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10ppm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5062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LONG TERM STABILITY (8 hour)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10ppm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601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CONTROL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GSI CONTROL UNIT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128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DCCT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GSI CONTROL UNIT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  <a:tr h="4128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MAINS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 kV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15516" y="764704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Заголовок 11"/>
          <p:cNvSpPr txBox="1">
            <a:spLocks/>
          </p:cNvSpPr>
          <p:nvPr/>
        </p:nvSpPr>
        <p:spPr>
          <a:xfrm>
            <a:off x="420688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CR DIPOLE MAGNETS POWER CONVERTER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DIPOLE MAGNETS POWER CONVERTER DIAGRAMM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3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1187624" y="2521059"/>
            <a:ext cx="72008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20kV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SWITCH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GEAR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303748" y="2521059"/>
            <a:ext cx="126014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2x2MVA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20kV-&gt;1200V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TRANSFORMERS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1943708" y="3158970"/>
            <a:ext cx="324036" cy="54006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3599892" y="2780928"/>
            <a:ext cx="540060" cy="54006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трелка вправо 123"/>
          <p:cNvSpPr/>
          <p:nvPr/>
        </p:nvSpPr>
        <p:spPr>
          <a:xfrm>
            <a:off x="3599892" y="3609020"/>
            <a:ext cx="576064" cy="54006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3887924" y="2204864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3887924" y="2492896"/>
            <a:ext cx="252028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3635896" y="2492896"/>
            <a:ext cx="252028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3671900" y="4293096"/>
            <a:ext cx="252028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3923928" y="4293096"/>
            <a:ext cx="252028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H="1">
            <a:off x="3671900" y="4725144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4211960" y="2528900"/>
            <a:ext cx="684076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RECTIFIER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211960" y="3573016"/>
            <a:ext cx="684076" cy="7386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RECTIFIER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64088" y="2521059"/>
            <a:ext cx="756084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RIPPLES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SUPPRES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Стрелка вправо 158"/>
          <p:cNvSpPr/>
          <p:nvPr/>
        </p:nvSpPr>
        <p:spPr>
          <a:xfrm>
            <a:off x="4932040" y="3158970"/>
            <a:ext cx="396044" cy="54006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>
            <a:off x="4932040" y="2564904"/>
            <a:ext cx="0" cy="17281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120172" y="2521059"/>
            <a:ext cx="648072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DCCT</a:t>
            </a: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027876" y="2521059"/>
            <a:ext cx="972108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DIPOLE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MAGNETS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1.4kA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3kV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Стрелка вправо 174"/>
          <p:cNvSpPr/>
          <p:nvPr/>
        </p:nvSpPr>
        <p:spPr>
          <a:xfrm>
            <a:off x="7560332" y="3158970"/>
            <a:ext cx="396044" cy="54006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107504" y="2521059"/>
            <a:ext cx="684076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20kV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MAINS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827584" y="3158970"/>
            <a:ext cx="324036" cy="54006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768244" y="2521059"/>
            <a:ext cx="756084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POLARITY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SELECT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DIPOLE MAGNETS POWER CONVERTER CONTROL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ru-RU" dirty="0" smtClean="0"/>
              <a:t>.</a:t>
            </a:r>
            <a:r>
              <a:rPr lang="en-US" dirty="0" smtClean="0"/>
              <a:t>11</a:t>
            </a:r>
            <a:r>
              <a:rPr lang="ru-RU" dirty="0" smtClean="0"/>
              <a:t>.201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6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power supply for magnetic elements at CR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3437366" y="1412776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IOUT SET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220072" y="1484784"/>
            <a:ext cx="1368152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 CONVERTER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3347864" y="162880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TextBox 167"/>
          <p:cNvSpPr txBox="1"/>
          <p:nvPr/>
        </p:nvSpPr>
        <p:spPr>
          <a:xfrm>
            <a:off x="1115616" y="1484784"/>
            <a:ext cx="2196244" cy="44012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ADAPTIVE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(GSI)</a:t>
            </a: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6236" y="1484784"/>
            <a:ext cx="1368152" cy="375487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1.5kA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DCCT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(GSI)</a:t>
            </a: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5836" y="5229200"/>
            <a:ext cx="234026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 MEASURE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347864" y="206084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059832" y="1808820"/>
            <a:ext cx="2016224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FEEDBACK 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Стрелка углом вверх 36"/>
          <p:cNvSpPr/>
          <p:nvPr/>
        </p:nvSpPr>
        <p:spPr>
          <a:xfrm rot="16200000" flipH="1">
            <a:off x="5184068" y="3429000"/>
            <a:ext cx="432048" cy="4104456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flipH="1">
            <a:off x="3347864" y="252890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437366" y="2348880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READBACK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flipH="1">
            <a:off x="3347864" y="2888940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437366" y="2708920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VOUT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flipH="1">
            <a:off x="3347864" y="332098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437366" y="3121223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DCLINK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flipH="1">
            <a:off x="3347864" y="3717032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437366" y="3537012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DCLINK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745669" y="1762943"/>
            <a:ext cx="792087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2133601" y="3275110"/>
            <a:ext cx="201622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flipH="1">
            <a:off x="3347864" y="4113076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437366" y="3897052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 HEATSINK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3768" y="4509120"/>
            <a:ext cx="80021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DOUT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83768" y="4869160"/>
            <a:ext cx="800216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DIN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47664" y="5445224"/>
            <a:ext cx="1736320" cy="307777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DCCT CONTROL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 flipH="1">
            <a:off x="3347864" y="4941168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599892" y="4725144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3347864" y="4545124"/>
            <a:ext cx="183620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635896" y="4365104"/>
            <a:ext cx="1260140" cy="307777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47664" y="152636"/>
            <a:ext cx="6550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International Workshop on Antiproton Physics and Technology at FAIR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16.11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19.11.2015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6396" y="0"/>
            <a:ext cx="1007604" cy="7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нар_BIN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Семинар_BINP</Template>
  <TotalTime>4860</TotalTime>
  <Words>2441</Words>
  <Application>Microsoft Office PowerPoint</Application>
  <PresentationFormat>Экран (4:3)</PresentationFormat>
  <Paragraphs>1120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Семинар_BINP</vt:lpstr>
      <vt:lpstr>The power supply  for magnetic elements at CR</vt:lpstr>
      <vt:lpstr>CR magnet system</vt:lpstr>
      <vt:lpstr>CR magnet system</vt:lpstr>
      <vt:lpstr>CR MAGNETS TYPES</vt:lpstr>
      <vt:lpstr>CR MAGNETS</vt:lpstr>
      <vt:lpstr>DIPOLE MAGNETS CONNECTION</vt:lpstr>
      <vt:lpstr>Слайд 7</vt:lpstr>
      <vt:lpstr>DIPOLE MAGNETS POWER CONVERTER DIAGRAMM</vt:lpstr>
      <vt:lpstr>DIPOLE MAGNETS POWER CONVERTER CONTROL</vt:lpstr>
      <vt:lpstr>Слайд 10</vt:lpstr>
      <vt:lpstr>Слайд 11</vt:lpstr>
      <vt:lpstr>Слайд 12</vt:lpstr>
      <vt:lpstr>Слайд 13</vt:lpstr>
      <vt:lpstr>Слайд 14</vt:lpstr>
      <vt:lpstr>QUAD POWER CONVERTER CONTROL DIAGRAMM</vt:lpstr>
      <vt:lpstr>QUAD POWER CONVERTER RACK LAYOUT</vt:lpstr>
      <vt:lpstr> </vt:lpstr>
      <vt:lpstr>Слайд 18</vt:lpstr>
      <vt:lpstr>Слайд 19</vt:lpstr>
      <vt:lpstr>Слайд 20</vt:lpstr>
      <vt:lpstr>Слайд 21</vt:lpstr>
      <vt:lpstr>SEXTUPOLE POWER CONVERTER CONTROL DIAGRAMM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Thank you 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Power Convertors</dc:title>
  <dc:creator>davis</dc:creator>
  <cp:lastModifiedBy>davis</cp:lastModifiedBy>
  <cp:revision>271</cp:revision>
  <dcterms:created xsi:type="dcterms:W3CDTF">2014-11-26T13:22:42Z</dcterms:created>
  <dcterms:modified xsi:type="dcterms:W3CDTF">2015-11-18T04:48:42Z</dcterms:modified>
</cp:coreProperties>
</file>