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709" r:id="rId3"/>
    <p:sldMasterId id="2147483749" r:id="rId4"/>
    <p:sldMasterId id="2147483775" r:id="rId5"/>
    <p:sldMasterId id="2147483780" r:id="rId6"/>
    <p:sldMasterId id="2147483793" r:id="rId7"/>
    <p:sldMasterId id="2147483819" r:id="rId8"/>
  </p:sldMasterIdLst>
  <p:notesMasterIdLst>
    <p:notesMasterId r:id="rId45"/>
  </p:notesMasterIdLst>
  <p:sldIdLst>
    <p:sldId id="269" r:id="rId9"/>
    <p:sldId id="292" r:id="rId10"/>
    <p:sldId id="301" r:id="rId11"/>
    <p:sldId id="305" r:id="rId12"/>
    <p:sldId id="287" r:id="rId13"/>
    <p:sldId id="306" r:id="rId14"/>
    <p:sldId id="307" r:id="rId15"/>
    <p:sldId id="324" r:id="rId16"/>
    <p:sldId id="309" r:id="rId17"/>
    <p:sldId id="310" r:id="rId18"/>
    <p:sldId id="311" r:id="rId19"/>
    <p:sldId id="312" r:id="rId20"/>
    <p:sldId id="323" r:id="rId21"/>
    <p:sldId id="291" r:id="rId22"/>
    <p:sldId id="290" r:id="rId23"/>
    <p:sldId id="273" r:id="rId24"/>
    <p:sldId id="289" r:id="rId25"/>
    <p:sldId id="294" r:id="rId26"/>
    <p:sldId id="280" r:id="rId27"/>
    <p:sldId id="262" r:id="rId28"/>
    <p:sldId id="277" r:id="rId29"/>
    <p:sldId id="281" r:id="rId30"/>
    <p:sldId id="268" r:id="rId31"/>
    <p:sldId id="285" r:id="rId32"/>
    <p:sldId id="313" r:id="rId33"/>
    <p:sldId id="299" r:id="rId34"/>
    <p:sldId id="286" r:id="rId35"/>
    <p:sldId id="302" r:id="rId36"/>
    <p:sldId id="297" r:id="rId37"/>
    <p:sldId id="317" r:id="rId38"/>
    <p:sldId id="318" r:id="rId39"/>
    <p:sldId id="298" r:id="rId40"/>
    <p:sldId id="319" r:id="rId41"/>
    <p:sldId id="316" r:id="rId42"/>
    <p:sldId id="320" r:id="rId43"/>
    <p:sldId id="32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62" autoAdjust="0"/>
  </p:normalViewPr>
  <p:slideViewPr>
    <p:cSldViewPr snapToGrid="0" snapToObjects="1">
      <p:cViewPr varScale="1">
        <p:scale>
          <a:sx n="71" d="100"/>
          <a:sy n="71" d="100"/>
        </p:scale>
        <p:origin x="135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image" Target="../media/image117.wmf"/><Relationship Id="rId7" Type="http://schemas.openxmlformats.org/officeDocument/2006/relationships/image" Target="../media/image121.wmf"/><Relationship Id="rId2" Type="http://schemas.openxmlformats.org/officeDocument/2006/relationships/image" Target="../media/image116.wmf"/><Relationship Id="rId1" Type="http://schemas.openxmlformats.org/officeDocument/2006/relationships/image" Target="../media/image115.wmf"/><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image" Target="../media/image118.wmf"/><Relationship Id="rId9" Type="http://schemas.openxmlformats.org/officeDocument/2006/relationships/image" Target="../media/image1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9C6E06-FDB3-BE49-BBC1-AF61897DAA65}" type="datetimeFigureOut">
              <a:rPr lang="en-US" smtClean="0"/>
              <a:t>11/18/2015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BC2709-F390-B746-863A-4C4193AA92F9}" type="slidenum">
              <a:rPr lang="en-US" smtClean="0"/>
              <a:t>‹#›</a:t>
            </a:fld>
            <a:endParaRPr lang="en-US"/>
          </a:p>
        </p:txBody>
      </p:sp>
    </p:spTree>
    <p:extLst>
      <p:ext uri="{BB962C8B-B14F-4D97-AF65-F5344CB8AC3E}">
        <p14:creationId xmlns:p14="http://schemas.microsoft.com/office/powerpoint/2010/main" val="2683993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ndParaRPr>
          </a:p>
        </p:txBody>
      </p:sp>
      <p:sp>
        <p:nvSpPr>
          <p:cNvPr id="16387"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811BE5-7E0B-934F-8A01-822C93AB9AFE}" type="slidenum">
              <a:rPr lang="ru-RU" sz="1200">
                <a:solidFill>
                  <a:prstClr val="black"/>
                </a:solidFill>
              </a:rPr>
              <a:pPr eaLnBrk="1" hangingPunct="1"/>
              <a:t>1</a:t>
            </a:fld>
            <a:endParaRPr lang="ru-RU" sz="1200">
              <a:solidFill>
                <a:prstClr val="black"/>
              </a:solidFill>
            </a:endParaRPr>
          </a:p>
        </p:txBody>
      </p:sp>
    </p:spTree>
    <p:extLst>
      <p:ext uri="{BB962C8B-B14F-4D97-AF65-F5344CB8AC3E}">
        <p14:creationId xmlns:p14="http://schemas.microsoft.com/office/powerpoint/2010/main" val="190972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16387" name="Rectangle 2"/>
          <p:cNvSpPr>
            <a:spLocks noGrp="1" noChangeArrowheads="1"/>
          </p:cNvSpPr>
          <p:nvPr>
            <p:ph type="body" idx="1"/>
          </p:nvPr>
        </p:nvSpPr>
        <p:spPr>
          <a:xfrm>
            <a:off x="685800" y="4343400"/>
            <a:ext cx="5486400" cy="402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237854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18435" name="Rectangle 2"/>
          <p:cNvSpPr>
            <a:spLocks noGrp="1" noChangeArrowheads="1"/>
          </p:cNvSpPr>
          <p:nvPr>
            <p:ph type="body" idx="1"/>
          </p:nvPr>
        </p:nvSpPr>
        <p:spPr>
          <a:xfrm>
            <a:off x="685800" y="4343400"/>
            <a:ext cx="5486400" cy="402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208584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18435" name="Rectangle 2"/>
          <p:cNvSpPr>
            <a:spLocks noGrp="1" noChangeArrowheads="1"/>
          </p:cNvSpPr>
          <p:nvPr>
            <p:ph type="body" idx="1"/>
          </p:nvPr>
        </p:nvSpPr>
        <p:spPr>
          <a:xfrm>
            <a:off x="685800" y="4343400"/>
            <a:ext cx="5486400" cy="402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3567625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charset="0"/>
            </a:endParaRPr>
          </a:p>
        </p:txBody>
      </p:sp>
      <p:sp>
        <p:nvSpPr>
          <p:cNvPr id="2970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10B1F-F06C-C84F-8223-C402EA60DD0A}" type="slidenum">
              <a:rPr lang="ru-RU" sz="1200">
                <a:solidFill>
                  <a:prstClr val="black"/>
                </a:solidFill>
              </a:rPr>
              <a:pPr eaLnBrk="1" hangingPunct="1"/>
              <a:t>14</a:t>
            </a:fld>
            <a:endParaRPr lang="ru-RU" sz="1200">
              <a:solidFill>
                <a:prstClr val="black"/>
              </a:solidFill>
            </a:endParaRPr>
          </a:p>
        </p:txBody>
      </p:sp>
    </p:spTree>
    <p:extLst>
      <p:ext uri="{BB962C8B-B14F-4D97-AF65-F5344CB8AC3E}">
        <p14:creationId xmlns:p14="http://schemas.microsoft.com/office/powerpoint/2010/main" val="4088183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sz="1200" kern="1200" dirty="0" err="1"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prototype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developed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SIS-18 </a:t>
            </a:r>
            <a:r>
              <a:rPr lang="ru-RU" sz="1200" kern="1200" dirty="0" err="1" smtClean="0">
                <a:solidFill>
                  <a:schemeClr val="tx1"/>
                </a:solidFill>
                <a:effectLst/>
                <a:latin typeface="+mn-lt"/>
                <a:ea typeface="+mn-ea"/>
                <a:cs typeface="+mn-cs"/>
              </a:rPr>
              <a:t>accelerator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GSI (</a:t>
            </a:r>
            <a:r>
              <a:rPr lang="ru-RU" sz="1200" kern="1200" dirty="0" err="1" smtClean="0">
                <a:solidFill>
                  <a:schemeClr val="tx1"/>
                </a:solidFill>
                <a:effectLst/>
                <a:latin typeface="+mn-lt"/>
                <a:ea typeface="+mn-ea"/>
                <a:cs typeface="+mn-cs"/>
              </a:rPr>
              <a:t>Darmstadt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Germany</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setup</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designed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measurement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high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spatial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resolution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density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distribution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static</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dynamic</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objects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using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beam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up</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4.5 </a:t>
            </a:r>
            <a:r>
              <a:rPr lang="ru-RU" sz="1200" kern="1200" dirty="0" err="1" smtClean="0">
                <a:solidFill>
                  <a:schemeClr val="tx1"/>
                </a:solidFill>
                <a:effectLst/>
                <a:latin typeface="+mn-lt"/>
                <a:ea typeface="+mn-ea"/>
                <a:cs typeface="+mn-cs"/>
              </a:rPr>
              <a:t>GeV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aim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work</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development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assembling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commissioning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prototype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HHT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area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GSI. </a:t>
            </a:r>
            <a:r>
              <a:rPr lang="en-US" sz="1200" dirty="0" smtClean="0">
                <a:latin typeface="Times New Roman"/>
                <a:cs typeface="Times New Roman"/>
              </a:rPr>
              <a:t>The magnetic system of the PRIOR beam-line consists of two sections. The first, matching section, contains electromagnetic-quadruple lenses and provides formation of a proton beam for the objects imaging task (beam size, angular distribution). The second section is a magnification section (K ~4)  that consists of four Permanent Magnet Quadruples (PMQ) lenses. Tungsten collimators, installed at central plane of magnification section, provides regulation of contrast of the proton-radiographic images. Investigated object installed between first and second section. </a:t>
            </a:r>
            <a:endParaRPr lang="en-US" dirty="0">
              <a:latin typeface="Calibri" charset="0"/>
            </a:endParaRPr>
          </a:p>
        </p:txBody>
      </p:sp>
      <p:sp>
        <p:nvSpPr>
          <p:cNvPr id="2970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10B1F-F06C-C84F-8223-C402EA60DD0A}" type="slidenum">
              <a:rPr lang="ru-RU" sz="1200">
                <a:solidFill>
                  <a:prstClr val="black"/>
                </a:solidFill>
              </a:rPr>
              <a:pPr eaLnBrk="1" hangingPunct="1"/>
              <a:t>15</a:t>
            </a:fld>
            <a:endParaRPr lang="ru-RU" sz="1200">
              <a:solidFill>
                <a:prstClr val="black"/>
              </a:solidFill>
            </a:endParaRPr>
          </a:p>
        </p:txBody>
      </p:sp>
    </p:spTree>
    <p:extLst>
      <p:ext uri="{BB962C8B-B14F-4D97-AF65-F5344CB8AC3E}">
        <p14:creationId xmlns:p14="http://schemas.microsoft.com/office/powerpoint/2010/main" val="1668823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rPr>
              <a:t>Each PMQ lens consists of set of </a:t>
            </a:r>
            <a:r>
              <a:rPr lang="en-US" dirty="0" err="1">
                <a:latin typeface="Calibri" charset="0"/>
              </a:rPr>
              <a:t>quadrupole</a:t>
            </a:r>
            <a:r>
              <a:rPr lang="en-US" dirty="0">
                <a:latin typeface="Calibri" charset="0"/>
              </a:rPr>
              <a:t> magnetic modules, thickness of each module is 36 mm, aperture is 30 mm. Each module is two-layered structure consisting of separate trapezoidal sectors (magnetic elements) mounted in the metal casing (yoke). The modules are pulled together by a special stand, before installing to PMQ lens. Casings of PMQ lens are made of aluminum with holes and adjusting screws to adjust the position of the </a:t>
            </a:r>
            <a:r>
              <a:rPr lang="en-US" dirty="0" err="1">
                <a:latin typeface="Calibri" charset="0"/>
              </a:rPr>
              <a:t>quadrupole</a:t>
            </a:r>
            <a:r>
              <a:rPr lang="en-US" dirty="0">
                <a:latin typeface="Calibri" charset="0"/>
              </a:rPr>
              <a:t> modules. Aluminum casing of lens is mounted in bearings (allowing to rotate the lens assembly relative to the axis of the proton beam) associated with the adjusting stand. Length of bodies of two short PMQ lenses - 180 mm, long lenses - 360 mm. Basic parameters of PMQ lenses are shown. Effective length of short lenses (for the version of PRIOR setup capable for operating at GSI with the proton beam energy of 4.5 </a:t>
            </a:r>
            <a:r>
              <a:rPr lang="en-US" dirty="0" err="1">
                <a:latin typeface="Calibri" charset="0"/>
              </a:rPr>
              <a:t>GeV</a:t>
            </a:r>
            <a:r>
              <a:rPr lang="en-US" dirty="0">
                <a:latin typeface="Calibri" charset="0"/>
              </a:rPr>
              <a:t>) is 144 mm, long lenses  - 288 mm.  </a:t>
            </a:r>
            <a:r>
              <a:rPr lang="en-US" dirty="0" err="1">
                <a:latin typeface="Calibri" charset="0"/>
              </a:rPr>
              <a:t>Quadrupole</a:t>
            </a:r>
            <a:r>
              <a:rPr lang="en-US" dirty="0">
                <a:latin typeface="Calibri" charset="0"/>
              </a:rPr>
              <a:t> modules are installed in the casing of lens clamped by two </a:t>
            </a:r>
            <a:r>
              <a:rPr lang="en-US" dirty="0" err="1">
                <a:latin typeface="Calibri" charset="0"/>
              </a:rPr>
              <a:t>alluminium</a:t>
            </a:r>
            <a:r>
              <a:rPr lang="en-US" dirty="0">
                <a:latin typeface="Calibri" charset="0"/>
              </a:rPr>
              <a:t> spacers on both sides of the lens. Short PMQ lenses consist of four </a:t>
            </a:r>
            <a:r>
              <a:rPr lang="en-US" dirty="0" err="1">
                <a:latin typeface="Calibri" charset="0"/>
              </a:rPr>
              <a:t>quadrupole</a:t>
            </a:r>
            <a:r>
              <a:rPr lang="en-US" dirty="0">
                <a:latin typeface="Calibri" charset="0"/>
              </a:rPr>
              <a:t> modules, long lenses consist of  </a:t>
            </a:r>
            <a:r>
              <a:rPr lang="en-US" dirty="0" err="1">
                <a:latin typeface="Calibri" charset="0"/>
              </a:rPr>
              <a:t>eigth</a:t>
            </a:r>
            <a:r>
              <a:rPr lang="en-US" dirty="0">
                <a:latin typeface="Calibri" charset="0"/>
              </a:rPr>
              <a:t> modules. Casings of PMQ lenses equipped with adjustable screws that allows adjust the position of modules at horizontal and vertical planes with the ability to change the angle of the module. Adjusting positions of the modules is very important to align the median planes of  PMQ lens and set the position of the magnetic axis of each module on the mechanical axis of rotation and the axis of the proton beam.</a:t>
            </a:r>
          </a:p>
          <a:p>
            <a:endParaRPr lang="en-US" dirty="0">
              <a:latin typeface="Calibri" charset="0"/>
            </a:endParaRPr>
          </a:p>
          <a:p>
            <a:endParaRPr lang="en-US" dirty="0">
              <a:latin typeface="Calibri" charset="0"/>
            </a:endParaRPr>
          </a:p>
        </p:txBody>
      </p:sp>
      <p:sp>
        <p:nvSpPr>
          <p:cNvPr id="27651"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B7DD23-DBA1-D645-A965-0E111310BAAF}" type="slidenum">
              <a:rPr lang="ru-RU" sz="1200">
                <a:solidFill>
                  <a:prstClr val="black"/>
                </a:solidFill>
              </a:rPr>
              <a:pPr eaLnBrk="1" hangingPunct="1"/>
              <a:t>16</a:t>
            </a:fld>
            <a:endParaRPr lang="ru-RU" sz="1200">
              <a:solidFill>
                <a:prstClr val="black"/>
              </a:solidFill>
            </a:endParaRPr>
          </a:p>
        </p:txBody>
      </p:sp>
    </p:spTree>
    <p:extLst>
      <p:ext uri="{BB962C8B-B14F-4D97-AF65-F5344CB8AC3E}">
        <p14:creationId xmlns:p14="http://schemas.microsoft.com/office/powerpoint/2010/main" val="833146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rPr>
              <a:t>	To calculate all components of magnetic field of PMQ lens was used analytic techniques, which was developed in ITEP [2].</a:t>
            </a:r>
          </a:p>
          <a:p>
            <a:r>
              <a:rPr lang="en-US" dirty="0">
                <a:latin typeface="Calibri" charset="0"/>
              </a:rPr>
              <a:t>	According to this method, the magnetic field is measured in a relatively small number of points located on a closed surface within the working area of ​​the lens (radius near the cylindrical surface of the lens aperture) and measured only one component of magnetic field on the surface - radial field component. From a practical point of view that data enough to calculate the field at any point inside the surface. Using expressions (10), (11), (12) can calculate the value of any component of the magnetic field at each point in the working area of ​​the lens (inside radius of the radial component of the field measurement) with coordinates r, </a:t>
            </a:r>
            <a:r>
              <a:rPr lang="ru-RU" dirty="0">
                <a:latin typeface="Calibri" charset="0"/>
              </a:rPr>
              <a:t>φ</a:t>
            </a:r>
            <a:r>
              <a:rPr lang="en-US" dirty="0">
                <a:latin typeface="Calibri" charset="0"/>
              </a:rPr>
              <a:t>, Z.</a:t>
            </a:r>
          </a:p>
          <a:p>
            <a:r>
              <a:rPr lang="en-US" dirty="0">
                <a:latin typeface="Calibri" charset="0"/>
              </a:rPr>
              <a:t>To use above described technique in the programming language Python program was developed program filed_reconstruction.py. With this program, analysis of the results of scanning of short lens  of PMQ was performed. </a:t>
            </a:r>
          </a:p>
          <a:p>
            <a:endParaRPr lang="en-US" dirty="0">
              <a:latin typeface="Calibri" charset="0"/>
            </a:endParaRPr>
          </a:p>
        </p:txBody>
      </p:sp>
      <p:sp>
        <p:nvSpPr>
          <p:cNvPr id="37891"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9FF11D-C6D2-AA4E-81E0-100676BA3A0C}" type="slidenum">
              <a:rPr lang="ru-RU" sz="1200">
                <a:solidFill>
                  <a:prstClr val="black"/>
                </a:solidFill>
              </a:rPr>
              <a:pPr eaLnBrk="1" hangingPunct="1"/>
              <a:t>17</a:t>
            </a:fld>
            <a:endParaRPr lang="ru-RU" sz="1200">
              <a:solidFill>
                <a:prstClr val="black"/>
              </a:solidFill>
            </a:endParaRPr>
          </a:p>
        </p:txBody>
      </p:sp>
    </p:spTree>
    <p:extLst>
      <p:ext uri="{BB962C8B-B14F-4D97-AF65-F5344CB8AC3E}">
        <p14:creationId xmlns:p14="http://schemas.microsoft.com/office/powerpoint/2010/main" val="3311016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Each PMQ lens consists of set of quadrupole magnetic modules, thickness of each module is 36 mm, aperture is 30 mm. Each module is two-layered structure consisting of separate trapezoidal sectors (magnetic elements) mounted in the metal casing (yoke). The modules are pulled together by a special stand, before installing to PMQ lens. Casings of PMQ lens are made of aluminum with holes and adjusting screws to adjust the position of the quadrupole modules. Aluminum casing of lens is mounted in bearings (allowing to rotate the lens assembly relative to the axis of the proton beam) associated with the adjusting stand. Length of bodies of two short PMQ lenses - 180 mm, long lenses - 360 mm. Basic parameters of PMQ lenses are shown. Effective length of short lenses (for the version of PRIOR setup capable for operating at GSI with the proton beam energy of 4.5 GeV) is 144 mm, long lenses  - 288 mm.  Quadrupole modules are installed in the casing of lens clamped by two alluminium spacers on both sides of the lens. Short PMQ lenses consist of four quadrupole modules, long lenses consist of  eigth modules. Casings of PMQ lenses equipped with adjustable screws that allows adjust the position of modules at horizontal and vertical planes with the ability to change the angle of the module. Adjusting positions of the modules is very important to align the median planes of  PMQ lens and set the position of the magnetic axis of each module on the mechanical axis of rotation and the axis of the proton beam.</a:t>
            </a:r>
          </a:p>
          <a:p>
            <a:endParaRPr lang="en-US">
              <a:latin typeface="Calibri" charset="0"/>
            </a:endParaRPr>
          </a:p>
          <a:p>
            <a:endParaRPr lang="en-US">
              <a:latin typeface="Calibri" charset="0"/>
            </a:endParaRPr>
          </a:p>
        </p:txBody>
      </p:sp>
      <p:sp>
        <p:nvSpPr>
          <p:cNvPr id="27651"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B7DD23-DBA1-D645-A965-0E111310BAAF}" type="slidenum">
              <a:rPr lang="ru-RU" sz="1200">
                <a:solidFill>
                  <a:prstClr val="black"/>
                </a:solidFill>
              </a:rPr>
              <a:pPr eaLnBrk="1" hangingPunct="1"/>
              <a:t>18</a:t>
            </a:fld>
            <a:endParaRPr lang="ru-RU" sz="1200">
              <a:solidFill>
                <a:prstClr val="black"/>
              </a:solidFill>
            </a:endParaRPr>
          </a:p>
        </p:txBody>
      </p:sp>
    </p:spTree>
    <p:extLst>
      <p:ext uri="{BB962C8B-B14F-4D97-AF65-F5344CB8AC3E}">
        <p14:creationId xmlns:p14="http://schemas.microsoft.com/office/powerpoint/2010/main" val="680464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Each PMQ lens consists of set of quadrupole magnetic modules, thickness of each module is 36 mm, aperture is 30 mm. Each module is two-layered structure consisting of separate trapezoidal sectors (magnetic elements) mounted in the metal casing (yoke). The modules are pulled together by a special stand, before installing to PMQ lens. Casings of PMQ lens are made of aluminum with holes and adjusting screws to adjust the position of the quadrupole modules. Aluminum casing of lens is mounted in bearings (allowing to rotate the lens assembly relative to the axis of the proton beam) associated with the adjusting stand. Length of bodies of two short PMQ lenses - 180 mm, long lenses - 360 mm. Basic parameters of PMQ lenses are shown. Effective length of short lenses (for the version of PRIOR setup capable for operating at GSI with the proton beam energy of 4.5 GeV) is 144 mm, long lenses  - 288 mm.  Quadrupole modules are installed in the casing of lens clamped by two alluminium spacers on both sides of the lens. Short PMQ lenses consist of four quadrupole modules, long lenses consist of  eigth modules. Casings of PMQ lenses equipped with adjustable screws that allows adjust the position of modules at horizontal and vertical planes with the ability to change the angle of the module. Adjusting positions of the modules is very important to align the median planes of  PMQ lens and set the position of the magnetic axis of each module on the mechanical axis of rotation and the axis of the proton beam.</a:t>
            </a:r>
          </a:p>
          <a:p>
            <a:endParaRPr lang="en-US">
              <a:latin typeface="Calibri" charset="0"/>
            </a:endParaRPr>
          </a:p>
          <a:p>
            <a:endParaRPr lang="en-US">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19</a:t>
            </a:fld>
            <a:endParaRPr lang="ru-RU" sz="1200">
              <a:solidFill>
                <a:prstClr val="black"/>
              </a:solidFill>
            </a:endParaRPr>
          </a:p>
        </p:txBody>
      </p:sp>
    </p:spTree>
    <p:extLst>
      <p:ext uri="{BB962C8B-B14F-4D97-AF65-F5344CB8AC3E}">
        <p14:creationId xmlns:p14="http://schemas.microsoft.com/office/powerpoint/2010/main" val="1803264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charset="0"/>
            </a:endParaRPr>
          </a:p>
          <a:p>
            <a:endParaRPr lang="en-US" dirty="0">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20</a:t>
            </a:fld>
            <a:endParaRPr lang="ru-RU" sz="1200">
              <a:solidFill>
                <a:prstClr val="black"/>
              </a:solidFill>
            </a:endParaRPr>
          </a:p>
        </p:txBody>
      </p:sp>
    </p:spTree>
    <p:extLst>
      <p:ext uri="{BB962C8B-B14F-4D97-AF65-F5344CB8AC3E}">
        <p14:creationId xmlns:p14="http://schemas.microsoft.com/office/powerpoint/2010/main" val="281748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err="1" smtClean="0">
                <a:solidFill>
                  <a:schemeClr val="tx1"/>
                </a:solidFill>
                <a:effectLst/>
                <a:latin typeface="+mn-lt"/>
                <a:ea typeface="+mn-ea"/>
                <a:cs typeface="+mn-cs"/>
              </a:rPr>
              <a:t>Novel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high-energy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microscope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called</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Proton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Microscope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FAIR)[1] </a:t>
            </a:r>
            <a:r>
              <a:rPr lang="ru-RU" sz="1200" kern="1200" dirty="0" err="1" smtClean="0">
                <a:solidFill>
                  <a:schemeClr val="tx1"/>
                </a:solidFill>
                <a:effectLst/>
                <a:latin typeface="+mn-lt"/>
                <a:ea typeface="+mn-ea"/>
                <a:cs typeface="+mn-cs"/>
              </a:rPr>
              <a:t>will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key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diagnostic</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instrument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HED </a:t>
            </a:r>
            <a:r>
              <a:rPr lang="ru-RU" sz="1200" kern="1200" dirty="0" err="1" smtClean="0">
                <a:solidFill>
                  <a:schemeClr val="tx1"/>
                </a:solidFill>
                <a:effectLst/>
                <a:latin typeface="+mn-lt"/>
                <a:ea typeface="+mn-ea"/>
                <a:cs typeface="+mn-cs"/>
              </a:rPr>
              <a:t>research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program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HEDgeHOB</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collaboration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FAIR. (HIHEX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LAPLAS </a:t>
            </a:r>
            <a:r>
              <a:rPr lang="ru-RU" sz="1200" kern="1200" dirty="0" err="1" smtClean="0">
                <a:solidFill>
                  <a:schemeClr val="tx1"/>
                </a:solidFill>
                <a:effectLst/>
                <a:latin typeface="+mn-lt"/>
                <a:ea typeface="+mn-ea"/>
                <a:cs typeface="+mn-cs"/>
              </a:rPr>
              <a:t>experiments</a:t>
            </a:r>
            <a:r>
              <a:rPr lang="ru-RU" sz="1200"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FBC2709-F390-B746-863A-4C4193AA92F9}" type="slidenum">
              <a:rPr lang="en-US" smtClean="0"/>
              <a:t>2</a:t>
            </a:fld>
            <a:endParaRPr lang="en-US"/>
          </a:p>
        </p:txBody>
      </p:sp>
    </p:spTree>
    <p:extLst>
      <p:ext uri="{BB962C8B-B14F-4D97-AF65-F5344CB8AC3E}">
        <p14:creationId xmlns:p14="http://schemas.microsoft.com/office/powerpoint/2010/main" val="1724643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charset="0"/>
            </a:endParaRPr>
          </a:p>
          <a:p>
            <a:endParaRPr lang="en-US" dirty="0">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22</a:t>
            </a:fld>
            <a:endParaRPr lang="ru-RU" sz="1200">
              <a:solidFill>
                <a:prstClr val="black"/>
              </a:solidFill>
            </a:endParaRPr>
          </a:p>
        </p:txBody>
      </p:sp>
    </p:spTree>
    <p:extLst>
      <p:ext uri="{BB962C8B-B14F-4D97-AF65-F5344CB8AC3E}">
        <p14:creationId xmlns:p14="http://schemas.microsoft.com/office/powerpoint/2010/main" val="694541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Each PMQ lens consists of set of quadrupole magnetic modules, thickness of each module is 36 mm, aperture is 30 mm. Each module is two-layered structure consisting of separate trapezoidal sectors (magnetic elements) mounted in the metal casing (yoke). The modules are pulled together by a special stand, before installing to PMQ lens. Casings of PMQ lens are made of aluminum with holes and adjusting screws to adjust the position of the quadrupole modules. Aluminum casing of lens is mounted in bearings (allowing to rotate the lens assembly relative to the axis of the proton beam) associated with the adjusting stand. Length of bodies of two short PMQ lenses - 180 mm, long lenses - 360 mm. Basic parameters of PMQ lenses are shown. Effective length of short lenses (for the version of PRIOR setup capable for operating at GSI with the proton beam energy of 4.5 GeV) is 144 mm, long lenses  - 288 mm.  Quadrupole modules are installed in the casing of lens clamped by two alluminium spacers on both sides of the lens. Short PMQ lenses consist of four quadrupole modules, long lenses consist of  eigth modules. Casings of PMQ lenses equipped with adjustable screws that allows adjust the position of modules at horizontal and vertical planes with the ability to change the angle of the module. Adjusting positions of the modules is very important to align the median planes of  PMQ lens and set the position of the magnetic axis of each module on the mechanical axis of rotation and the axis of the proton beam.</a:t>
            </a:r>
          </a:p>
          <a:p>
            <a:endParaRPr lang="en-US">
              <a:latin typeface="Calibri" charset="0"/>
            </a:endParaRPr>
          </a:p>
          <a:p>
            <a:endParaRPr lang="en-US">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23</a:t>
            </a:fld>
            <a:endParaRPr lang="ru-RU" sz="1200">
              <a:solidFill>
                <a:prstClr val="black"/>
              </a:solidFill>
            </a:endParaRPr>
          </a:p>
        </p:txBody>
      </p:sp>
    </p:spTree>
    <p:extLst>
      <p:ext uri="{BB962C8B-B14F-4D97-AF65-F5344CB8AC3E}">
        <p14:creationId xmlns:p14="http://schemas.microsoft.com/office/powerpoint/2010/main" val="758097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Each PMQ lens consists of set of quadrupole magnetic modules, thickness of each module is 36 mm, aperture is 30 mm. Each module is two-layered structure consisting of separate trapezoidal sectors (magnetic elements) mounted in the metal casing (yoke). The modules are pulled together by a special stand, before installing to PMQ lens. Casings of PMQ lens are made of aluminum with holes and adjusting screws to adjust the position of the quadrupole modules. Aluminum casing of lens is mounted in bearings (allowing to rotate the lens assembly relative to the axis of the proton beam) associated with the adjusting stand. Length of bodies of two short PMQ lenses - 180 mm, long lenses - 360 mm. Basic parameters of PMQ lenses are shown. Effective length of short lenses (for the version of PRIOR setup capable for operating at GSI with the proton beam energy of 4.5 GeV) is 144 mm, long lenses  - 288 mm.  Quadrupole modules are installed in the casing of lens clamped by two alluminium spacers on both sides of the lens. Short PMQ lenses consist of four quadrupole modules, long lenses consist of  eigth modules. Casings of PMQ lenses equipped with adjustable screws that allows adjust the position of modules at horizontal and vertical planes with the ability to change the angle of the module. Adjusting positions of the modules is very important to align the median planes of  PMQ lens and set the position of the magnetic axis of each module on the mechanical axis of rotation and the axis of the proton beam.</a:t>
            </a:r>
          </a:p>
          <a:p>
            <a:endParaRPr lang="en-US">
              <a:latin typeface="Calibri" charset="0"/>
            </a:endParaRPr>
          </a:p>
          <a:p>
            <a:endParaRPr lang="en-US">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24</a:t>
            </a:fld>
            <a:endParaRPr lang="ru-RU" sz="1200">
              <a:solidFill>
                <a:prstClr val="black"/>
              </a:solidFill>
            </a:endParaRPr>
          </a:p>
        </p:txBody>
      </p:sp>
    </p:spTree>
    <p:extLst>
      <p:ext uri="{BB962C8B-B14F-4D97-AF65-F5344CB8AC3E}">
        <p14:creationId xmlns:p14="http://schemas.microsoft.com/office/powerpoint/2010/main" val="2749472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048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1522913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US" sz="1200" dirty="0" smtClean="0">
                <a:latin typeface="Times New Roman"/>
                <a:cs typeface="Times New Roman"/>
              </a:rPr>
              <a:t>The registration system for static experiments consists of </a:t>
            </a:r>
            <a:r>
              <a:rPr lang="en-US" sz="1200" dirty="0" err="1" smtClean="0">
                <a:latin typeface="Times New Roman"/>
                <a:cs typeface="Times New Roman"/>
              </a:rPr>
              <a:t>CsI</a:t>
            </a:r>
            <a:r>
              <a:rPr lang="en-US" sz="1200" dirty="0" smtClean="0">
                <a:latin typeface="Times New Roman"/>
                <a:cs typeface="Times New Roman"/>
              </a:rPr>
              <a:t> scintillator and plastic scintillator (</a:t>
            </a:r>
            <a:r>
              <a:rPr lang="en-US" sz="1200" dirty="0" err="1" smtClean="0">
                <a:latin typeface="Times New Roman"/>
                <a:cs typeface="Times New Roman"/>
              </a:rPr>
              <a:t>Bicron</a:t>
            </a:r>
            <a:r>
              <a:rPr lang="en-US" sz="1200" dirty="0" smtClean="0">
                <a:latin typeface="Times New Roman"/>
                <a:cs typeface="Times New Roman"/>
              </a:rPr>
              <a:t> BC-412) for dynamic one with two types of intensified CCD cameras. In the first experiments with static objects with 3.6 </a:t>
            </a:r>
            <a:r>
              <a:rPr lang="en-US" sz="1200" dirty="0" err="1" smtClean="0">
                <a:latin typeface="Times New Roman"/>
                <a:cs typeface="Times New Roman"/>
              </a:rPr>
              <a:t>Gev</a:t>
            </a:r>
            <a:r>
              <a:rPr lang="en-US" sz="1200" dirty="0" smtClean="0">
                <a:latin typeface="Times New Roman"/>
                <a:cs typeface="Times New Roman"/>
              </a:rPr>
              <a:t> proton, was demonstrated a spatial resolution of 30 </a:t>
            </a:r>
            <a:r>
              <a:rPr lang="en-US" sz="1200" dirty="0" err="1" smtClean="0">
                <a:latin typeface="Times New Roman"/>
                <a:cs typeface="Times New Roman"/>
              </a:rPr>
              <a:t>μm</a:t>
            </a:r>
            <a:r>
              <a:rPr lang="en-US" sz="1200" dirty="0" smtClean="0">
                <a:latin typeface="Times New Roman"/>
                <a:cs typeface="Times New Roman"/>
              </a:rPr>
              <a:t>. Dynamic commissioning was performed with target based on underwater electrical wires explosion with electrical pulse with current amplitude of ~200 kA and time duration of ~5 </a:t>
            </a:r>
            <a:r>
              <a:rPr lang="en-US" sz="1200" dirty="0" err="1" smtClean="0">
                <a:latin typeface="Times New Roman"/>
                <a:cs typeface="Times New Roman"/>
              </a:rPr>
              <a:t>μm</a:t>
            </a:r>
            <a:r>
              <a:rPr lang="en-US" sz="1200" dirty="0" smtClean="0">
                <a:latin typeface="Times New Roman"/>
                <a:cs typeface="Times New Roman"/>
              </a:rPr>
              <a:t>.</a:t>
            </a:r>
            <a:endParaRPr lang="en-US" sz="1200" dirty="0">
              <a:latin typeface="Times New Roman"/>
              <a:cs typeface="Times New Roman"/>
            </a:endParaRPr>
          </a:p>
        </p:txBody>
      </p:sp>
      <p:sp>
        <p:nvSpPr>
          <p:cNvPr id="2970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10B1F-F06C-C84F-8223-C402EA60DD0A}" type="slidenum">
              <a:rPr lang="ru-RU" sz="1200">
                <a:solidFill>
                  <a:prstClr val="black"/>
                </a:solidFill>
              </a:rPr>
              <a:pPr eaLnBrk="1" hangingPunct="1"/>
              <a:t>27</a:t>
            </a:fld>
            <a:endParaRPr lang="ru-RU" sz="1200">
              <a:solidFill>
                <a:prstClr val="black"/>
              </a:solidFill>
            </a:endParaRPr>
          </a:p>
        </p:txBody>
      </p:sp>
    </p:spTree>
    <p:extLst>
      <p:ext uri="{BB962C8B-B14F-4D97-AF65-F5344CB8AC3E}">
        <p14:creationId xmlns:p14="http://schemas.microsoft.com/office/powerpoint/2010/main" val="1490155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9" name="Rectangle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atin typeface="Calibri" charset="0"/>
            </a:endParaRPr>
          </a:p>
        </p:txBody>
      </p:sp>
    </p:spTree>
    <p:extLst>
      <p:ext uri="{BB962C8B-B14F-4D97-AF65-F5344CB8AC3E}">
        <p14:creationId xmlns:p14="http://schemas.microsoft.com/office/powerpoint/2010/main" val="2271276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805410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669218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675" name="Rectangle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atin typeface="Calibri" charset="0"/>
            </a:endParaRPr>
          </a:p>
        </p:txBody>
      </p:sp>
    </p:spTree>
    <p:extLst>
      <p:ext uri="{BB962C8B-B14F-4D97-AF65-F5344CB8AC3E}">
        <p14:creationId xmlns:p14="http://schemas.microsoft.com/office/powerpoint/2010/main" val="512258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198402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In the first half of 2013 was implemented assembly of the basic elements the PRIOR setup . PMQ lens were set (via adjusting stends) on single rail, which in turn is mounted on support bar attached to the support. Assembled proton microscope mounted on the axis of the proton beam at HHT (GSI) experimental area.</a:t>
            </a:r>
          </a:p>
        </p:txBody>
      </p:sp>
      <p:sp>
        <p:nvSpPr>
          <p:cNvPr id="2970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10B1F-F06C-C84F-8223-C402EA60DD0A}" type="slidenum">
              <a:rPr lang="ru-RU" sz="1200">
                <a:solidFill>
                  <a:prstClr val="black"/>
                </a:solidFill>
              </a:rPr>
              <a:pPr eaLnBrk="1" hangingPunct="1"/>
              <a:t>3</a:t>
            </a:fld>
            <a:endParaRPr lang="ru-RU" sz="1200">
              <a:solidFill>
                <a:prstClr val="black"/>
              </a:solidFill>
            </a:endParaRPr>
          </a:p>
        </p:txBody>
      </p:sp>
    </p:spTree>
    <p:extLst>
      <p:ext uri="{BB962C8B-B14F-4D97-AF65-F5344CB8AC3E}">
        <p14:creationId xmlns:p14="http://schemas.microsoft.com/office/powerpoint/2010/main" val="3932339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1395644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method of studying the internal structure of objects with a beam of protons</a:t>
            </a:r>
            <a:endParaRPr lang="ru-RU" dirty="0"/>
          </a:p>
        </p:txBody>
      </p:sp>
      <p:sp>
        <p:nvSpPr>
          <p:cNvPr id="4" name="Номер слайда 3"/>
          <p:cNvSpPr>
            <a:spLocks noGrp="1"/>
          </p:cNvSpPr>
          <p:nvPr>
            <p:ph type="sldNum" sz="quarter" idx="10"/>
          </p:nvPr>
        </p:nvSpPr>
        <p:spPr/>
        <p:txBody>
          <a:bodyPr/>
          <a:lstStyle/>
          <a:p>
            <a:fld id="{0FBC2709-F390-B746-863A-4C4193AA92F9}" type="slidenum">
              <a:rPr lang="en-US" smtClean="0"/>
              <a:t>4</a:t>
            </a:fld>
            <a:endParaRPr lang="en-US"/>
          </a:p>
        </p:txBody>
      </p:sp>
    </p:spTree>
    <p:extLst>
      <p:ext uri="{BB962C8B-B14F-4D97-AF65-F5344CB8AC3E}">
        <p14:creationId xmlns:p14="http://schemas.microsoft.com/office/powerpoint/2010/main" val="104363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483" name="Rectangle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Existing proton radiography facilities in U.S. and in Russian clearly showed advantage of the proton radiography compared with conventional X-ray methods, under study of dense objects, especially in dynamic experiments. The best spatial resolution of the method for proton radiography was obtained at facilities with increasing image of the objects, constructed according to the scheme of the proton microscope. </a:t>
            </a:r>
            <a:r>
              <a:rPr lang="en-US" dirty="0" err="1" smtClean="0">
                <a:latin typeface="Calibri" charset="0"/>
              </a:rPr>
              <a:t>Quadrupole</a:t>
            </a:r>
            <a:r>
              <a:rPr lang="en-US" dirty="0" smtClean="0">
                <a:latin typeface="Calibri" charset="0"/>
              </a:rPr>
              <a:t> lenses based on permanents magnets (PMQ) with high gradient magnetic field and small geometric dimensions are used to create such facilities. </a:t>
            </a:r>
          </a:p>
          <a:p>
            <a:endParaRPr lang="en-US" dirty="0">
              <a:latin typeface="Calibri" charset="0"/>
            </a:endParaRPr>
          </a:p>
        </p:txBody>
      </p:sp>
    </p:spTree>
    <p:extLst>
      <p:ext uri="{BB962C8B-B14F-4D97-AF65-F5344CB8AC3E}">
        <p14:creationId xmlns:p14="http://schemas.microsoft.com/office/powerpoint/2010/main" val="120108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71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385740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148977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38953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14339" name="Rectangle 2"/>
          <p:cNvSpPr>
            <a:spLocks noGrp="1" noChangeArrowheads="1"/>
          </p:cNvSpPr>
          <p:nvPr>
            <p:ph type="body" idx="1"/>
          </p:nvPr>
        </p:nvSpPr>
        <p:spPr>
          <a:xfrm>
            <a:off x="685800" y="4343400"/>
            <a:ext cx="5486400" cy="402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altLang="ru-RU" smtClean="0">
              <a:ea typeface="ＭＳ Ｐゴシック" panose="020B0600070205080204" pitchFamily="34" charset="-128"/>
            </a:endParaRPr>
          </a:p>
        </p:txBody>
      </p:sp>
    </p:spTree>
    <p:extLst>
      <p:ext uri="{BB962C8B-B14F-4D97-AF65-F5344CB8AC3E}">
        <p14:creationId xmlns:p14="http://schemas.microsoft.com/office/powerpoint/2010/main" val="20875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D205B1-16E6-2F45-A224-9E4E95471E3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4409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B9F1B2-7057-E145-B4DD-F717372D620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5032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400C069-5563-AA43-8B8A-5172CCA1B56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36378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D205B1-16E6-2F45-A224-9E4E95471E3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88369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45268A-A9B2-C44E-8835-3DA76409D06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64470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C2F4F0-A232-C54E-B903-93199F30E08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81360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4F023F-AE53-E744-BD43-7187202842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88754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745993A-D83B-CD40-B06F-F9CD4FCC602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1031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572FC2-DA86-4540-8691-6ADF88BDB48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720226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B99914E-6D07-4544-8777-ACF7BA00299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1485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A7D2E1-8AF0-E747-AA60-08BF04B9D19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43674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45268A-A9B2-C44E-8835-3DA76409D06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06543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2B7CFA-9A48-824D-8233-5A5B6D4A7EE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2352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B9F1B2-7057-E145-B4DD-F717372D620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756184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400C069-5563-AA43-8B8A-5172CCA1B56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79912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CDB57-5395-8341-B9D2-6161724526A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97912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F8213-4B47-D149-957F-D5BC10E14FA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64268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111E0-05DB-4945-A5D8-539F9490E79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91534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C85ED-59A7-144F-A2A0-D6C5B2878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8496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EA083-A83F-3F46-AE53-9E18A0BD576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8511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17D7EA-E449-CD44-9821-56E3E263AD3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46797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C3B5A-2F78-994C-ADB9-C4FE542ABE9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3386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C2F4F0-A232-C54E-B903-93199F30E08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791155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52260-1933-3542-8B4B-E2A9B886734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5349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EBF5E2-CB85-DC4C-858A-317EAB1502A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80093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BEE80-AA83-8040-B4ED-21269D3E9C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16135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37404-5E49-0B4F-816D-A4053684D2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9729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940913-83E3-8E48-BFE6-A0EC826E6A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4106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A5616C-953F-2340-A9D3-1A16E0D4C55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18936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3BD4DB-223A-8F4D-8B31-B53294AE7C3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20543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95405-C1FA-914B-A1F1-35C733A4285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47134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4EDF6F3-1E75-3C4E-9FB1-3B04F590283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233268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B7956C4-7AA5-8F45-AD14-C085A6F98A6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6616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4F023F-AE53-E744-BD43-7187202842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70970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6963F3-65E9-034A-B089-99A8916B0FD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5989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54600D-53D5-8045-88B2-776EB44D96BB}"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8410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DFB5DB-5BEF-594B-A2F9-BC47124A5F1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37717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E35183-F088-BF4C-B3A1-CC1DB29327E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09511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61133F-2F1B-FC49-A7CE-A65CCC9222E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26164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37F230-01AF-094D-9CA4-CCDFA19AA63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94282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285288A-5716-B141-8B24-2372F71F2BF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81996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66160"/>
            <a:ext cx="77724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smtClean="0"/>
              <a:t>Click to add presentation title</a:t>
            </a:r>
            <a:endParaRPr lang="en-US" dirty="0"/>
          </a:p>
        </p:txBody>
      </p:sp>
      <p:sp>
        <p:nvSpPr>
          <p:cNvPr id="3" name="Subtitle 2"/>
          <p:cNvSpPr>
            <a:spLocks noGrp="1"/>
          </p:cNvSpPr>
          <p:nvPr>
            <p:ph type="subTitle" idx="1" hasCustomPrompt="1"/>
          </p:nvPr>
        </p:nvSpPr>
        <p:spPr>
          <a:xfrm>
            <a:off x="1371600" y="4114800"/>
            <a:ext cx="64008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presentation subtitle</a:t>
            </a:r>
            <a:endParaRPr lang="en-US" dirty="0"/>
          </a:p>
        </p:txBody>
      </p:sp>
      <p:sp>
        <p:nvSpPr>
          <p:cNvPr id="7" name="Text Placeholder 8"/>
          <p:cNvSpPr>
            <a:spLocks noGrp="1"/>
          </p:cNvSpPr>
          <p:nvPr>
            <p:ph type="body" sz="quarter" idx="10" hasCustomPrompt="1"/>
          </p:nvPr>
        </p:nvSpPr>
        <p:spPr>
          <a:xfrm>
            <a:off x="3328418" y="5102163"/>
            <a:ext cx="2479849" cy="523875"/>
          </a:xfrm>
        </p:spPr>
        <p:txBody>
          <a:bodyPr lIns="0" rIns="0">
            <a:noAutofit/>
          </a:bodyPr>
          <a:lstStyle>
            <a:lvl1pPr marL="0" indent="0" algn="ctr">
              <a:buFontTx/>
              <a:buNone/>
              <a:defRPr sz="2400" baseline="0">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3152178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smtClean="0"/>
              <a:t>Click to add slide title </a:t>
            </a:r>
            <a:endParaRPr lang="en-US" dirty="0"/>
          </a:p>
        </p:txBody>
      </p:sp>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4" name="Slide Number Placeholder 3"/>
          <p:cNvSpPr>
            <a:spLocks noGrp="1"/>
          </p:cNvSpPr>
          <p:nvPr>
            <p:ph type="sldNum" sz="quarter" idx="10"/>
          </p:nvPr>
        </p:nvSpPr>
        <p:spPr/>
        <p:txBody>
          <a:bodyPr/>
          <a:lstStyle/>
          <a:p>
            <a:r>
              <a:rPr lang="en-US" smtClean="0">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503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3" name="Content Placeholder 2"/>
          <p:cNvSpPr>
            <a:spLocks noGrp="1"/>
          </p:cNvSpPr>
          <p:nvPr>
            <p:ph sz="half" idx="1" hasCustomPrompt="1"/>
          </p:nvPr>
        </p:nvSpPr>
        <p:spPr>
          <a:xfrm>
            <a:off x="457200" y="1600200"/>
            <a:ext cx="40386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4648200" y="4906963"/>
            <a:ext cx="4038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648200" y="16002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4" name="Slide Number Placeholder 3"/>
          <p:cNvSpPr>
            <a:spLocks noGrp="1"/>
          </p:cNvSpPr>
          <p:nvPr>
            <p:ph type="sldNum" sz="quarter" idx="13"/>
          </p:nvPr>
        </p:nvSpPr>
        <p:spPr/>
        <p:txBody>
          <a:bodyPr/>
          <a:lstStyle/>
          <a:p>
            <a:r>
              <a:rPr lang="en-US" smtClean="0">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93895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745993A-D83B-CD40-B06F-F9CD4FCC602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809725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5" name="Text Placeholder 5"/>
          <p:cNvSpPr>
            <a:spLocks noGrp="1"/>
          </p:cNvSpPr>
          <p:nvPr>
            <p:ph type="body" sz="quarter" idx="10" hasCustomPrompt="1"/>
          </p:nvPr>
        </p:nvSpPr>
        <p:spPr>
          <a:xfrm>
            <a:off x="457200" y="4906963"/>
            <a:ext cx="8229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57200" y="16002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3" name="Slide Number Placeholder 2"/>
          <p:cNvSpPr>
            <a:spLocks noGrp="1"/>
          </p:cNvSpPr>
          <p:nvPr>
            <p:ph type="sldNum" sz="quarter" idx="13"/>
          </p:nvPr>
        </p:nvSpPr>
        <p:spPr/>
        <p:txBody>
          <a:bodyPr/>
          <a:lstStyle/>
          <a:p>
            <a:r>
              <a:rPr lang="en-US" smtClean="0">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5398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A5616C-953F-2340-A9D3-1A16E0D4C558}"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7118403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3BD4DB-223A-8F4D-8B31-B53294AE7C3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447192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95405-C1FA-914B-A1F1-35C733A42851}"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69039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4EDF6F3-1E75-3C4E-9FB1-3B04F590283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16644080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B7956C4-7AA5-8F45-AD14-C085A6F98A6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970041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6963F3-65E9-034A-B089-99A8916B0FD0}"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1501135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54600D-53D5-8045-88B2-776EB44D96BB}"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1709949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DFB5DB-5BEF-594B-A2F9-BC47124A5F13}"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7700765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E35183-F088-BF4C-B3A1-CC1DB29327E9}"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85530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572FC2-DA86-4540-8691-6ADF88BDB48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3799679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61133F-2F1B-FC49-A7CE-A65CCC9222E3}"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936002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37F230-01AF-094D-9CA4-CCDFA19AA630}"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75653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285288A-5716-B141-8B24-2372F71F2BF8}"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163205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2CCFC-72C5-144D-9BFC-757EB0BBBFB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87849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4529-8C8D-F143-864F-877A20C5DC9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990203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D6AD7-998E-674E-B4F8-318399639BA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63045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A0A48A-3273-C74E-B681-7D059B6F380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68285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85B0D3-7B30-DE4F-A549-E3C83927878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50759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42D59F-0053-B24B-8C52-BC10E949748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605435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146578-4BF4-384E-A5C4-624CF811566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165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B99914E-6D07-4544-8777-ACF7BA00299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24387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9AA09-AE05-C645-AB70-FBB03757EF1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10729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53FDE1-4E69-5141-B908-8E0DCEEFB6C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8971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9E7A33-EADA-F642-810B-2529EF4AE4A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1772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0D4372-C746-9243-9698-326F8319C3B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02427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F542C8-32C6-FB4C-9625-EFA728F5C83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13031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D205B1-16E6-2F45-A224-9E4E95471E39}"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6100239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45268A-A9B2-C44E-8835-3DA76409D06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288139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C2F4F0-A232-C54E-B903-93199F30E08F}"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986810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4F023F-AE53-E744-BD43-718720284235}"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34947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745993A-D83B-CD40-B06F-F9CD4FCC6020}"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36272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A7D2E1-8AF0-E747-AA60-08BF04B9D19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85166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572FC2-DA86-4540-8691-6ADF88BDB489}"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8344892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B99914E-6D07-4544-8777-ACF7BA002998}"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555576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A7D2E1-8AF0-E747-AA60-08BF04B9D194}"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1303830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2B7CFA-9A48-824D-8233-5A5B6D4A7EE3}"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7865148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B9F1B2-7057-E145-B4DD-F717372D6200}"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1108160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400C069-5563-AA43-8B8A-5172CCA1B568}"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003924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2B7CFA-9A48-824D-8233-5A5B6D4A7EE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5946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jpe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F7A75CC3-3E74-C345-A76A-C673225C7889}" type="slidenum">
              <a:rPr lang="ru-RU">
                <a:solidFill>
                  <a:srgbClr val="000000"/>
                </a:solidFill>
                <a:latin typeface="Times New Roman" charset="0"/>
                <a:ea typeface="ＭＳ Ｐゴシック" charset="0"/>
              </a:rPr>
              <a:pPr defTabSz="914400"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68382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F7A75CC3-3E74-C345-A76A-C673225C7889}" type="slidenum">
              <a:rPr lang="ru-RU">
                <a:solidFill>
                  <a:srgbClr val="000000"/>
                </a:solidFill>
                <a:latin typeface="Times New Roman" charset="0"/>
                <a:ea typeface="ＭＳ Ｐゴシック" charset="0"/>
              </a:rPr>
              <a:pPr defTabSz="914400"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2526135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B61AF1F9-E463-3E42-8E2D-A82E1E5C0C99}" type="slidenum">
              <a:rPr lang="ru-RU">
                <a:solidFill>
                  <a:srgbClr val="000000"/>
                </a:solidFill>
                <a:latin typeface="Times New Roman" charset="0"/>
                <a:ea typeface="ＭＳ Ｐゴシック" charset="0"/>
              </a:rPr>
              <a:pPr defTabSz="914400"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0121381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C9C4ECB4-B331-3F4F-997D-29E396747710}" type="slidenum">
              <a:rPr lang="ru-RU">
                <a:solidFill>
                  <a:srgbClr val="000000"/>
                </a:solidFill>
                <a:latin typeface="Times New Roman" charset="0"/>
                <a:ea typeface="ＭＳ Ｐゴシック" charset="0"/>
              </a:rPr>
              <a:pPr defTabSz="914400"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88755908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add slide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add text </a:t>
            </a:r>
          </a:p>
          <a:p>
            <a:pPr lvl="1"/>
            <a:r>
              <a:rPr lang="en-US" dirty="0" smtClean="0"/>
              <a:t>Second level text</a:t>
            </a:r>
          </a:p>
          <a:p>
            <a:pPr lvl="2"/>
            <a:r>
              <a:rPr lang="en-US" dirty="0" smtClean="0"/>
              <a:t>Third level text</a:t>
            </a:r>
          </a:p>
          <a:p>
            <a:pPr lvl="3"/>
            <a:r>
              <a:rPr lang="en-US" dirty="0" smtClean="0"/>
              <a:t>Fourth level text</a:t>
            </a:r>
          </a:p>
        </p:txBody>
      </p:sp>
      <p:sp>
        <p:nvSpPr>
          <p:cNvPr id="8" name="Rectangle 7"/>
          <p:cNvSpPr/>
          <p:nvPr/>
        </p:nvSpPr>
        <p:spPr>
          <a:xfrm>
            <a:off x="2286000" y="6559550"/>
            <a:ext cx="4572000" cy="215444"/>
          </a:xfrm>
          <a:prstGeom prst="rect">
            <a:avLst/>
          </a:prstGeom>
        </p:spPr>
        <p:txBody>
          <a:bodyPr>
            <a:spAutoFit/>
          </a:bodyPr>
          <a:lstStyle/>
          <a:p>
            <a:pPr algn="ctr" defTabSz="914400"/>
            <a:r>
              <a:rPr lang="en-US" sz="800" dirty="0">
                <a:solidFill>
                  <a:srgbClr val="FFFFFF"/>
                </a:solidFill>
                <a:latin typeface="Arial" panose="020B0604020202020204" pitchFamily="34" charset="0"/>
              </a:rPr>
              <a:t>Operated by Los Alamos National Security, </a:t>
            </a:r>
            <a:r>
              <a:rPr lang="en-US" sz="800" dirty="0" smtClean="0">
                <a:solidFill>
                  <a:srgbClr val="FFFFFF"/>
                </a:solidFill>
                <a:latin typeface="Arial" panose="020B0604020202020204" pitchFamily="34" charset="0"/>
              </a:rPr>
              <a:t>LLC for </a:t>
            </a:r>
            <a:r>
              <a:rPr lang="en-US" sz="800" dirty="0">
                <a:solidFill>
                  <a:srgbClr val="FFFFFF"/>
                </a:solidFill>
                <a:latin typeface="Arial" panose="020B0604020202020204" pitchFamily="34" charset="0"/>
              </a:rPr>
              <a:t>the U.S. Department of Energy's NNSA</a:t>
            </a:r>
          </a:p>
        </p:txBody>
      </p:sp>
      <p:sp>
        <p:nvSpPr>
          <p:cNvPr id="9" name="TextBox 8"/>
          <p:cNvSpPr txBox="1"/>
          <p:nvPr/>
        </p:nvSpPr>
        <p:spPr>
          <a:xfrm>
            <a:off x="3619500" y="6076950"/>
            <a:ext cx="1905000" cy="276999"/>
          </a:xfrm>
          <a:prstGeom prst="rect">
            <a:avLst/>
          </a:prstGeom>
          <a:noFill/>
        </p:spPr>
        <p:txBody>
          <a:bodyPr wrap="square" rtlCol="0">
            <a:spAutoFit/>
          </a:bodyPr>
          <a:lstStyle/>
          <a:p>
            <a:pPr algn="ctr" defTabSz="914400"/>
            <a:r>
              <a:rPr lang="en-US" sz="1200" dirty="0" smtClean="0">
                <a:solidFill>
                  <a:prstClr val="black"/>
                </a:solidFill>
                <a:latin typeface="Arial" panose="020B0604020202020204" pitchFamily="34" charset="0"/>
              </a:rPr>
              <a:t>UNCLASSIFIED</a:t>
            </a:r>
            <a:endParaRPr lang="en-US" sz="1200" dirty="0">
              <a:solidFill>
                <a:prstClr val="black"/>
              </a:solidFill>
              <a:latin typeface="Arial" panose="020B0604020202020204" pitchFamily="34" charset="0"/>
            </a:endParaRPr>
          </a:p>
        </p:txBody>
      </p:sp>
      <p:sp>
        <p:nvSpPr>
          <p:cNvPr id="4" name="Slide Number Placeholder 3"/>
          <p:cNvSpPr>
            <a:spLocks noGrp="1"/>
          </p:cNvSpPr>
          <p:nvPr>
            <p:ph type="sldNum" sz="quarter" idx="4"/>
          </p:nvPr>
        </p:nvSpPr>
        <p:spPr>
          <a:xfrm>
            <a:off x="7242048" y="6565392"/>
            <a:ext cx="1700784" cy="246888"/>
          </a:xfrm>
          <a:prstGeom prst="rect">
            <a:avLst/>
          </a:prstGeom>
        </p:spPr>
        <p:txBody>
          <a:bodyPr vert="horz" lIns="91440" tIns="45720" rIns="91440" bIns="45720" rtlCol="0" anchor="ctr"/>
          <a:lstStyle>
            <a:lvl1pPr algn="r">
              <a:defRPr sz="1000" baseline="0">
                <a:solidFill>
                  <a:schemeClr val="bg1"/>
                </a:solidFill>
                <a:latin typeface="Arial" panose="020B0604020202020204" pitchFamily="34" charset="0"/>
              </a:defRPr>
            </a:lvl1pPr>
          </a:lstStyle>
          <a:p>
            <a:pPr defTabSz="914400"/>
            <a:r>
              <a:rPr lang="en-US" dirty="0" smtClean="0">
                <a:solidFill>
                  <a:prstClr val="white"/>
                </a:solidFill>
              </a:rPr>
              <a:t>Slide </a:t>
            </a:r>
            <a:fld id="{23B0729D-0C76-4DC3-9F59-8792B55E40AA}" type="slidenum">
              <a:rPr lang="en-US" smtClean="0">
                <a:solidFill>
                  <a:prstClr val="white"/>
                </a:solidFill>
              </a:rPr>
              <a:pPr defTabSz="914400"/>
              <a:t>‹#›</a:t>
            </a:fld>
            <a:endParaRPr lang="en-US" dirty="0">
              <a:solidFill>
                <a:prstClr val="white"/>
              </a:solidFill>
            </a:endParaRPr>
          </a:p>
        </p:txBody>
      </p:sp>
    </p:spTree>
    <p:extLst>
      <p:ext uri="{BB962C8B-B14F-4D97-AF65-F5344CB8AC3E}">
        <p14:creationId xmlns:p14="http://schemas.microsoft.com/office/powerpoint/2010/main" val="20106458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C9C4ECB4-B331-3F4F-997D-29E396747710}" type="slidenum">
              <a:rPr lang="ru-RU">
                <a:solidFill>
                  <a:srgbClr val="000000"/>
                </a:solidFill>
                <a:latin typeface="Times New Roman" charset="0"/>
                <a:ea typeface="ＭＳ Ｐゴシック" charset="0"/>
              </a:rPr>
              <a:pPr defTabSz="914400"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62074032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BCC629BA-2F42-D945-B4B9-5A85384424FB}" type="slidenum">
              <a:rPr lang="ru-RU">
                <a:solidFill>
                  <a:srgbClr val="000000"/>
                </a:solidFill>
                <a:latin typeface="Times New Roman" charset="0"/>
                <a:ea typeface="ＭＳ Ｐゴシック" charset="0"/>
              </a:rPr>
              <a:pPr defTabSz="914400"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28628062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F7A75CC3-3E74-C345-A76A-C673225C7889}" type="slidenum">
              <a:rPr lang="ru-RU">
                <a:solidFill>
                  <a:srgbClr val="000000"/>
                </a:solidFill>
                <a:latin typeface="Times New Roman" charset="0"/>
                <a:ea typeface="ＭＳ Ｐゴシック" charset="0"/>
              </a:rPr>
              <a:pPr defTabSz="914400"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22101629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53.gif"/><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6.gif"/><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79.png"/><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64.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8.jpe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81.xml"/><Relationship Id="rId4"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19.wmf"/><Relationship Id="rId18" Type="http://schemas.openxmlformats.org/officeDocument/2006/relationships/oleObject" Target="../embeddings/oleObject10.bin"/><Relationship Id="rId3" Type="http://schemas.openxmlformats.org/officeDocument/2006/relationships/notesSlide" Target="../notesSlides/notesSlide27.xml"/><Relationship Id="rId21" Type="http://schemas.openxmlformats.org/officeDocument/2006/relationships/image" Target="../media/image123.wmf"/><Relationship Id="rId7" Type="http://schemas.openxmlformats.org/officeDocument/2006/relationships/image" Target="../media/image116.wmf"/><Relationship Id="rId12" Type="http://schemas.openxmlformats.org/officeDocument/2006/relationships/oleObject" Target="../embeddings/oleObject7.bin"/><Relationship Id="rId17" Type="http://schemas.openxmlformats.org/officeDocument/2006/relationships/image" Target="../media/image121.wmf"/><Relationship Id="rId2" Type="http://schemas.openxmlformats.org/officeDocument/2006/relationships/slideLayout" Target="../slideLayouts/slideLayout57.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118.wmf"/><Relationship Id="rId5" Type="http://schemas.openxmlformats.org/officeDocument/2006/relationships/image" Target="../media/image115.wmf"/><Relationship Id="rId15" Type="http://schemas.openxmlformats.org/officeDocument/2006/relationships/image" Target="../media/image120.wmf"/><Relationship Id="rId10" Type="http://schemas.openxmlformats.org/officeDocument/2006/relationships/oleObject" Target="../embeddings/oleObject6.bin"/><Relationship Id="rId19" Type="http://schemas.openxmlformats.org/officeDocument/2006/relationships/image" Target="../media/image122.wmf"/><Relationship Id="rId4" Type="http://schemas.openxmlformats.org/officeDocument/2006/relationships/oleObject" Target="../embeddings/oleObject3.bin"/><Relationship Id="rId9" Type="http://schemas.openxmlformats.org/officeDocument/2006/relationships/image" Target="../media/image117.wmf"/><Relationship Id="rId1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image" Target="../media/image127.png"/><Relationship Id="rId7" Type="http://schemas.openxmlformats.org/officeDocument/2006/relationships/oleObject" Target="../embeddings/oleObject13.bin"/><Relationship Id="rId2" Type="http://schemas.openxmlformats.org/officeDocument/2006/relationships/slideLayout" Target="../slideLayouts/slideLayout57.xml"/><Relationship Id="rId1" Type="http://schemas.openxmlformats.org/officeDocument/2006/relationships/vmlDrawing" Target="../drawings/vmlDrawing5.vml"/><Relationship Id="rId6" Type="http://schemas.openxmlformats.org/officeDocument/2006/relationships/image" Target="../media/image125.wmf"/><Relationship Id="rId5" Type="http://schemas.openxmlformats.org/officeDocument/2006/relationships/oleObject" Target="../embeddings/oleObject12.bin"/><Relationship Id="rId4"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notesSlide" Target="../notesSlides/notesSlide5.xml"/><Relationship Id="rId7" Type="http://schemas.openxmlformats.org/officeDocument/2006/relationships/image" Target="../media/image20.emf"/><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oleObject" Target="/???" TargetMode="Externa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wmf"/><Relationship Id="rId2" Type="http://schemas.openxmlformats.org/officeDocument/2006/relationships/slideLayout" Target="../slideLayouts/slideLayout57.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7.xml"/><Relationship Id="rId1" Type="http://schemas.openxmlformats.org/officeDocument/2006/relationships/vmlDrawing" Target="../drawings/vmlDrawing3.vml"/><Relationship Id="rId5" Type="http://schemas.openxmlformats.org/officeDocument/2006/relationships/image" Target="../media/image36.jpeg"/><Relationship Id="rId4" Type="http://schemas.openxmlformats.org/officeDocument/2006/relationships/image" Target="../media/image35.w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17707" y="1747369"/>
            <a:ext cx="8501063" cy="950713"/>
          </a:xfrm>
        </p:spPr>
        <p:txBody>
          <a:bodyPr/>
          <a:lstStyle/>
          <a:p>
            <a:pPr eaLnBrk="1" hangingPunct="1"/>
            <a:r>
              <a:rPr lang="en-US" sz="2400" b="1" dirty="0">
                <a:solidFill>
                  <a:srgbClr val="000000"/>
                </a:solidFill>
                <a:latin typeface="Times New Roman" charset="0"/>
              </a:rPr>
              <a:t>THE METHOD OF CALCULATION AND OPTIMIZATION</a:t>
            </a:r>
            <a:br>
              <a:rPr lang="en-US" sz="2400" b="1" dirty="0">
                <a:solidFill>
                  <a:srgbClr val="000000"/>
                </a:solidFill>
                <a:latin typeface="Times New Roman" charset="0"/>
              </a:rPr>
            </a:br>
            <a:r>
              <a:rPr lang="en-US" sz="2400" b="1" dirty="0">
                <a:solidFill>
                  <a:srgbClr val="000000"/>
                </a:solidFill>
                <a:latin typeface="Times New Roman" charset="0"/>
              </a:rPr>
              <a:t>OF THE ION-OPTICAL SCHEME OF THE PROTON</a:t>
            </a:r>
            <a:br>
              <a:rPr lang="en-US" sz="2400" b="1" dirty="0">
                <a:solidFill>
                  <a:srgbClr val="000000"/>
                </a:solidFill>
                <a:latin typeface="Times New Roman" charset="0"/>
              </a:rPr>
            </a:br>
            <a:r>
              <a:rPr lang="en-US" sz="2400" b="1" dirty="0" smtClean="0">
                <a:solidFill>
                  <a:srgbClr val="000000"/>
                </a:solidFill>
                <a:latin typeface="Times New Roman" charset="0"/>
              </a:rPr>
              <a:t>MICROSCOPE</a:t>
            </a:r>
            <a:endParaRPr lang="ru-RU" sz="3200" u="sng" dirty="0">
              <a:solidFill>
                <a:srgbClr val="2D2DB9"/>
              </a:solidFill>
              <a:latin typeface="Times New Roman" charset="0"/>
              <a:cs typeface="Times New Roman" charset="0"/>
            </a:endParaRPr>
          </a:p>
        </p:txBody>
      </p:sp>
      <p:sp>
        <p:nvSpPr>
          <p:cNvPr id="4" name="Rectangle 3"/>
          <p:cNvSpPr/>
          <p:nvPr/>
        </p:nvSpPr>
        <p:spPr>
          <a:xfrm>
            <a:off x="-33260" y="6442090"/>
            <a:ext cx="9144000" cy="369332"/>
          </a:xfrm>
          <a:prstGeom prst="rect">
            <a:avLst/>
          </a:prstGeom>
        </p:spPr>
        <p:txBody>
          <a:bodyPr>
            <a:spAutoFit/>
          </a:bodyPr>
          <a:lstStyle/>
          <a:p>
            <a:pPr algn="ctr" defTabSz="914400" fontAlgn="base">
              <a:spcAft>
                <a:spcPct val="0"/>
              </a:spcAft>
              <a:defRPr/>
            </a:pPr>
            <a:r>
              <a:rPr lang="en-US" b="1" spc="300" dirty="0" smtClean="0">
                <a:solidFill>
                  <a:srgbClr val="800000"/>
                </a:solidFill>
                <a:effectLst>
                  <a:reflection blurRad="6350" stA="50000" endA="300" endPos="50000" dist="60007" dir="5400000" sy="-100000" algn="bl" rotWithShape="0"/>
                </a:effectLst>
                <a:latin typeface="Times New Roman"/>
                <a:ea typeface="ＭＳ Ｐゴシック" charset="0"/>
                <a:cs typeface="Estrangelo Edessa" pitchFamily="66" charset="0"/>
              </a:rPr>
              <a:t>FAIR, Novosibirsk 2015</a:t>
            </a:r>
            <a:endParaRPr lang="en-US" b="1" spc="300" dirty="0">
              <a:solidFill>
                <a:srgbClr val="800000"/>
              </a:solidFill>
              <a:effectLst>
                <a:reflection blurRad="6350" stA="50000" endA="300" endPos="50000" dist="60007" dir="5400000" sy="-100000" algn="bl" rotWithShape="0"/>
              </a:effectLst>
              <a:latin typeface="Times New Roman"/>
              <a:ea typeface="ＭＳ Ｐゴシック" charset="0"/>
              <a:cs typeface="Estrangelo Edessa" pitchFamily="66" charset="0"/>
            </a:endParaRPr>
          </a:p>
        </p:txBody>
      </p:sp>
      <p:pic>
        <p:nvPicPr>
          <p:cNvPr id="1537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33924" y="340633"/>
            <a:ext cx="1350963" cy="422275"/>
          </a:xfrm>
          <a:prstGeom prst="rect">
            <a:avLst/>
          </a:prstGeom>
          <a:noFill/>
          <a:ln>
            <a:noFill/>
          </a:ln>
          <a:effectLst>
            <a:outerShdw dist="253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371" name="Рисунок 14" descr="frrc_9_small.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0435" y="322662"/>
            <a:ext cx="1890970" cy="83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3"/>
          <p:cNvSpPr>
            <a:spLocks noGrp="1" noChangeArrowheads="1"/>
          </p:cNvSpPr>
          <p:nvPr>
            <p:ph type="subTitle" idx="1"/>
          </p:nvPr>
        </p:nvSpPr>
        <p:spPr>
          <a:xfrm>
            <a:off x="317707" y="3013795"/>
            <a:ext cx="8458200" cy="923142"/>
          </a:xfrm>
        </p:spPr>
        <p:txBody>
          <a:bodyPr/>
          <a:lstStyle/>
          <a:p>
            <a:pPr>
              <a:spcBef>
                <a:spcPct val="0"/>
              </a:spcBef>
            </a:pPr>
            <a:r>
              <a:rPr lang="ru-RU" sz="2000" b="1" i="1" dirty="0" smtClean="0">
                <a:latin typeface="Times New Roman" charset="0"/>
              </a:rPr>
              <a:t>А</a:t>
            </a:r>
            <a:r>
              <a:rPr lang="en-US" sz="2000" b="1" i="1" dirty="0" err="1" smtClean="0">
                <a:latin typeface="Times New Roman" charset="0"/>
              </a:rPr>
              <a:t>nton</a:t>
            </a:r>
            <a:r>
              <a:rPr lang="en-US" sz="2000" b="1" i="1" dirty="0" smtClean="0">
                <a:latin typeface="Times New Roman" charset="0"/>
              </a:rPr>
              <a:t> </a:t>
            </a:r>
            <a:r>
              <a:rPr lang="en-US" sz="2000" b="1" i="1" dirty="0" err="1" smtClean="0">
                <a:latin typeface="Times New Roman" charset="0"/>
              </a:rPr>
              <a:t>Bogdanov</a:t>
            </a:r>
            <a:endParaRPr lang="ru-RU" sz="2000" b="1" i="1" dirty="0" smtClean="0">
              <a:latin typeface="Times New Roman" charset="0"/>
            </a:endParaRPr>
          </a:p>
          <a:p>
            <a:pPr>
              <a:spcBef>
                <a:spcPct val="0"/>
              </a:spcBef>
            </a:pPr>
            <a:r>
              <a:rPr lang="en-US" sz="2000" b="1" i="1" dirty="0" smtClean="0">
                <a:latin typeface="Times New Roman" charset="0"/>
              </a:rPr>
              <a:t>Institute for Theoretical and Experimental Physics (ITEP),  </a:t>
            </a:r>
          </a:p>
          <a:p>
            <a:pPr>
              <a:spcBef>
                <a:spcPct val="0"/>
              </a:spcBef>
            </a:pPr>
            <a:r>
              <a:rPr lang="en-US" sz="2000" b="1" i="1" dirty="0" smtClean="0">
                <a:latin typeface="Times New Roman" charset="0"/>
              </a:rPr>
              <a:t>Moscow, Russia</a:t>
            </a:r>
          </a:p>
        </p:txBody>
      </p:sp>
      <p:pic>
        <p:nvPicPr>
          <p:cNvPr id="16" name="Picture 15"/>
          <p:cNvPicPr/>
          <p:nvPr/>
        </p:nvPicPr>
        <p:blipFill rotWithShape="1">
          <a:blip r:embed="rId5" cstate="email">
            <a:extLst>
              <a:ext uri="{28A0092B-C50C-407E-A947-70E740481C1C}">
                <a14:useLocalDpi xmlns:a14="http://schemas.microsoft.com/office/drawing/2010/main"/>
              </a:ext>
            </a:extLst>
          </a:blip>
          <a:srcRect l="7465" t="6129" r="12816" b="6999"/>
          <a:stretch/>
        </p:blipFill>
        <p:spPr bwMode="auto">
          <a:xfrm>
            <a:off x="685825" y="4389491"/>
            <a:ext cx="1803400" cy="1701800"/>
          </a:xfrm>
          <a:prstGeom prst="rect">
            <a:avLst/>
          </a:prstGeom>
          <a:noFill/>
          <a:ln>
            <a:noFill/>
          </a:ln>
        </p:spPr>
      </p:pic>
      <p:pic>
        <p:nvPicPr>
          <p:cNvPr id="17" name="Picture 16"/>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6369" y="4384674"/>
            <a:ext cx="2367964" cy="1900821"/>
          </a:xfrm>
          <a:prstGeom prst="rect">
            <a:avLst/>
          </a:prstGeom>
          <a:noFill/>
          <a:ln>
            <a:noFill/>
          </a:ln>
        </p:spPr>
      </p:pic>
      <p:sp>
        <p:nvSpPr>
          <p:cNvPr id="18" name="Text Box 2"/>
          <p:cNvSpPr txBox="1">
            <a:spLocks noChangeArrowheads="1"/>
          </p:cNvSpPr>
          <p:nvPr/>
        </p:nvSpPr>
        <p:spPr bwMode="auto">
          <a:xfrm>
            <a:off x="3366103" y="97065"/>
            <a:ext cx="895683" cy="287358"/>
          </a:xfrm>
          <a:prstGeom prst="rect">
            <a:avLst/>
          </a:prstGeom>
          <a:noFill/>
          <a:ln w="9525">
            <a:noFill/>
            <a:round/>
            <a:headEnd/>
            <a:tailEnd/>
          </a:ln>
          <a:effectLst/>
        </p:spPr>
        <p:txBody>
          <a:bodyPr anchor="b" anchorCtr="1"/>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defRPr>
            </a:lvl9pPr>
          </a:lstStyle>
          <a:p>
            <a:pPr algn="ctr" eaLnBrk="1" hangingPunct="1">
              <a:lnSpc>
                <a:spcPct val="93000"/>
              </a:lnSpc>
              <a:buSzPct val="100000"/>
              <a:defRPr/>
            </a:pPr>
            <a:r>
              <a:rPr lang="en-US" altLang="ru-RU" sz="1400" b="1" dirty="0" smtClean="0">
                <a:effectLst>
                  <a:outerShdw blurRad="38100" dist="38100" dir="2700000" algn="tl">
                    <a:srgbClr val="FFFFFF"/>
                  </a:outerShdw>
                </a:effectLst>
                <a:latin typeface="Arial" panose="020B0604020202020204" pitchFamily="34" charset="0"/>
              </a:rPr>
              <a:t>ITEP</a:t>
            </a:r>
            <a:endParaRPr lang="ru-RU" altLang="ru-RU" sz="1400" b="1" dirty="0" smtClean="0">
              <a:effectLst>
                <a:outerShdw blurRad="38100" dist="38100" dir="2700000" algn="tl">
                  <a:srgbClr val="FFFFFF"/>
                </a:outerShdw>
              </a:effectLst>
              <a:latin typeface="Arial" panose="020B0604020202020204" pitchFamily="34" charset="0"/>
            </a:endParaRPr>
          </a:p>
        </p:txBody>
      </p:sp>
      <p:pic>
        <p:nvPicPr>
          <p:cNvPr id="19" name="Picture 11" descr="ITEP_logo_big_alph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5647" y="158793"/>
            <a:ext cx="814035" cy="81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562" y="3899781"/>
            <a:ext cx="3845451" cy="2755046"/>
          </a:xfrm>
          <a:prstGeom prst="rect">
            <a:avLst/>
          </a:prstGeom>
        </p:spPr>
      </p:pic>
    </p:spTree>
    <p:extLst>
      <p:ext uri="{BB962C8B-B14F-4D97-AF65-F5344CB8AC3E}">
        <p14:creationId xmlns:p14="http://schemas.microsoft.com/office/powerpoint/2010/main" val="291847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78" name="Rectangle 2"/>
          <p:cNvSpPr>
            <a:spLocks noChangeArrowheads="1"/>
          </p:cNvSpPr>
          <p:nvPr/>
        </p:nvSpPr>
        <p:spPr bwMode="auto">
          <a:xfrm>
            <a:off x="214313" y="0"/>
            <a:ext cx="8518525" cy="6921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4000" dirty="0" smtClean="0">
                <a:solidFill>
                  <a:schemeClr val="tx2"/>
                </a:solidFill>
              </a:rPr>
              <a:t>Ste</a:t>
            </a:r>
            <a:r>
              <a:rPr lang="en-US" altLang="ru-RU" sz="4000" dirty="0">
                <a:solidFill>
                  <a:schemeClr val="tx2"/>
                </a:solidFill>
              </a:rPr>
              <a:t>p</a:t>
            </a:r>
            <a:r>
              <a:rPr lang="ru-RU" altLang="ru-RU" sz="4000" dirty="0" smtClean="0">
                <a:solidFill>
                  <a:schemeClr val="tx2"/>
                </a:solidFill>
              </a:rPr>
              <a:t> 1</a:t>
            </a:r>
          </a:p>
        </p:txBody>
      </p:sp>
      <p:pic>
        <p:nvPicPr>
          <p:cNvPr id="1331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42481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644900"/>
            <a:ext cx="4205287"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Rectangle 6"/>
          <p:cNvSpPr>
            <a:spLocks noChangeArrowheads="1"/>
          </p:cNvSpPr>
          <p:nvPr/>
        </p:nvSpPr>
        <p:spPr bwMode="auto">
          <a:xfrm>
            <a:off x="5724525" y="1412875"/>
            <a:ext cx="2808288" cy="4093428"/>
          </a:xfrm>
          <a:prstGeom prst="rect">
            <a:avLst/>
          </a:prstGeom>
          <a:noFill/>
          <a:ln w="9525">
            <a:noFill/>
            <a:miter lim="800000"/>
            <a:headEnd/>
            <a:tailEnd/>
          </a:ln>
          <a:effectLst/>
        </p:spPr>
        <p:txBody>
          <a:bodyPr wrap="square">
            <a:spAutoFit/>
          </a:bodyPr>
          <a:lstStyle/>
          <a:p>
            <a:pPr eaLnBrk="1" hangingPunct="1">
              <a:buClr>
                <a:srgbClr val="000000"/>
              </a:buClr>
              <a:buSzPct val="100000"/>
              <a:buFont typeface="Times New Roman" panose="02020603050405020304" pitchFamily="18" charset="0"/>
              <a:buNone/>
              <a:defRPr/>
            </a:pPr>
            <a:r>
              <a:rPr lang="en-US" altLang="ru-RU"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Imaging system</a:t>
            </a:r>
            <a:endParaRPr lang="ru-RU" altLang="ru-RU" sz="20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defRPr/>
            </a:pPr>
            <a:r>
              <a:rPr lang="en-US" altLang="ru-RU"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(PMQ</a:t>
            </a:r>
            <a:r>
              <a:rPr lang="ru-RU" altLang="ru-RU"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p>
          <a:p>
            <a:pPr eaLnBrk="1" hangingPunct="1">
              <a:buClr>
                <a:srgbClr val="000000"/>
              </a:buClr>
              <a:buSzPct val="100000"/>
              <a:buFont typeface="Times New Roman" panose="02020603050405020304" pitchFamily="18" charset="0"/>
              <a:buNone/>
              <a:defRPr/>
            </a:pPr>
            <a:endParaRPr lang="ru-RU" altLang="ru-RU" sz="20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defRPr/>
            </a:pPr>
            <a:endParaRPr lang="en-US" altLang="ru-RU" sz="20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342900" indent="-342900">
              <a:buClr>
                <a:srgbClr val="000000"/>
              </a:buClr>
              <a:buSzPct val="100000"/>
              <a:buFont typeface="Arial" panose="020B0604020202020204" pitchFamily="34" charset="0"/>
              <a:buChar char="•"/>
              <a:defRPr/>
            </a:pPr>
            <a:r>
              <a:rPr lang="ru-RU"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Set coefficients of magnification in X plane and Y plane is equals one to other </a:t>
            </a:r>
            <a:r>
              <a:rPr lang="ru-RU"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М11= М33.</a:t>
            </a:r>
          </a:p>
          <a:p>
            <a:pPr marL="342900" indent="-342900" eaLnBrk="1" hangingPunct="1">
              <a:buClr>
                <a:srgbClr val="000000"/>
              </a:buClr>
              <a:buSzPct val="100000"/>
              <a:buFont typeface="Arial" panose="020B0604020202020204" pitchFamily="34" charset="0"/>
              <a:buChar char="•"/>
              <a:defRPr/>
            </a:pPr>
            <a:endParaRPr lang="ru-RU" altLang="ru-RU" sz="20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342900" indent="-342900" eaLnBrk="1" hangingPunct="1">
              <a:buClr>
                <a:srgbClr val="000000"/>
              </a:buClr>
              <a:buSzPct val="100000"/>
              <a:buFont typeface="Arial" panose="020B0604020202020204" pitchFamily="34" charset="0"/>
              <a:buChar char="•"/>
              <a:defRPr/>
            </a:pPr>
            <a:r>
              <a:rPr lang="en-US"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“point to point” </a:t>
            </a:r>
            <a:r>
              <a:rPr lang="en-US" altLang="zh-CN" sz="20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focusing</a:t>
            </a:r>
            <a:r>
              <a:rPr lang="en-US"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endParaRPr lang="en-US" altLang="zh-CN" sz="20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eaLnBrk="1" hangingPunct="1">
              <a:buClr>
                <a:srgbClr val="000000"/>
              </a:buClr>
              <a:buSzPct val="100000"/>
              <a:defRPr/>
            </a:pPr>
            <a:r>
              <a:rPr lang="en-US"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altLang="zh-CN" sz="20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М12=0</a:t>
            </a:r>
            <a:r>
              <a:rPr lang="ru-RU"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altLang="zh-CN" sz="20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М34=0</a:t>
            </a:r>
            <a:endParaRPr lang="ru-RU" altLang="zh-CN" sz="20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0071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78" name="Rectangle 2"/>
          <p:cNvSpPr>
            <a:spLocks noChangeArrowheads="1"/>
          </p:cNvSpPr>
          <p:nvPr/>
        </p:nvSpPr>
        <p:spPr bwMode="auto">
          <a:xfrm>
            <a:off x="214313" y="0"/>
            <a:ext cx="8518525" cy="6921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4000" dirty="0">
                <a:solidFill>
                  <a:schemeClr val="tx2"/>
                </a:solidFill>
              </a:rPr>
              <a:t>Step</a:t>
            </a:r>
            <a:r>
              <a:rPr lang="ru-RU" altLang="ru-RU" sz="4000" dirty="0">
                <a:solidFill>
                  <a:schemeClr val="tx2"/>
                </a:solidFill>
              </a:rPr>
              <a:t> 2</a:t>
            </a:r>
            <a:endParaRPr lang="ru-RU" altLang="ru-RU" sz="4000" dirty="0" smtClean="0">
              <a:solidFill>
                <a:schemeClr val="tx2"/>
              </a:solidFill>
            </a:endParaRPr>
          </a:p>
        </p:txBody>
      </p:sp>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60800"/>
            <a:ext cx="432117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Rectangle 5"/>
          <p:cNvSpPr>
            <a:spLocks noChangeArrowheads="1"/>
          </p:cNvSpPr>
          <p:nvPr/>
        </p:nvSpPr>
        <p:spPr bwMode="auto">
          <a:xfrm>
            <a:off x="5219700" y="1014413"/>
            <a:ext cx="32400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
                <a:srgbClr val="000000"/>
              </a:buClr>
              <a:buSzPct val="100000"/>
              <a:buFont typeface="Times New Roman" panose="02020603050405020304" pitchFamily="18" charset="0"/>
              <a:buNone/>
            </a:pPr>
            <a:r>
              <a:rPr lang="en-US" altLang="ru-RU" sz="2000" dirty="0">
                <a:latin typeface="Times New Roman" panose="02020603050405020304" pitchFamily="18" charset="0"/>
              </a:rPr>
              <a:t>Matching system (electromagnets)</a:t>
            </a:r>
          </a:p>
          <a:p>
            <a:pPr algn="ctr" defTabSz="914400" eaLnBrk="1" hangingPunct="1">
              <a:spcBef>
                <a:spcPct val="0"/>
              </a:spcBef>
              <a:buClr>
                <a:srgbClr val="000000"/>
              </a:buClr>
              <a:buSzPct val="100000"/>
              <a:buFont typeface="Times New Roman" panose="02020603050405020304" pitchFamily="18" charset="0"/>
              <a:buNone/>
            </a:pPr>
            <a:endParaRPr lang="ru-RU" altLang="ru-RU" sz="2000" dirty="0">
              <a:latin typeface="Times New Roman" panose="02020603050405020304" pitchFamily="18" charset="0"/>
            </a:endParaRPr>
          </a:p>
          <a:p>
            <a:pPr defTabSz="914400" eaLnBrk="1" hangingPunct="1">
              <a:spcBef>
                <a:spcPct val="0"/>
              </a:spcBef>
              <a:buClr>
                <a:srgbClr val="000000"/>
              </a:buClr>
              <a:buSzPct val="100000"/>
              <a:buFont typeface="Times New Roman" panose="02020603050405020304" pitchFamily="18" charset="0"/>
              <a:buNone/>
            </a:pPr>
            <a:r>
              <a:rPr lang="ru-RU" altLang="ru-RU" sz="2000" dirty="0">
                <a:latin typeface="Times New Roman" panose="02020603050405020304" pitchFamily="18" charset="0"/>
              </a:rPr>
              <a:t> </a:t>
            </a:r>
            <a:r>
              <a:rPr lang="en-US" altLang="ru-RU" sz="2000" dirty="0">
                <a:latin typeface="Times New Roman" panose="02020603050405020304" pitchFamily="18" charset="0"/>
              </a:rPr>
              <a:t>Aim</a:t>
            </a:r>
            <a:r>
              <a:rPr lang="ru-RU" altLang="ru-RU" sz="2000" dirty="0">
                <a:latin typeface="Times New Roman" panose="02020603050405020304" pitchFamily="18" charset="0"/>
              </a:rPr>
              <a:t>– </a:t>
            </a:r>
            <a:r>
              <a:rPr lang="en-US" altLang="ru-RU" sz="2000" dirty="0">
                <a:latin typeface="Times New Roman" panose="02020603050405020304" pitchFamily="18" charset="0"/>
              </a:rPr>
              <a:t>optimal sizes of the beam in object plane, a</a:t>
            </a:r>
            <a:r>
              <a:rPr lang="en-US" altLang="ru-RU" sz="2000" dirty="0" smtClean="0">
                <a:latin typeface="Times New Roman" panose="02020603050405020304" pitchFamily="18" charset="0"/>
              </a:rPr>
              <a:t>nd </a:t>
            </a:r>
            <a:r>
              <a:rPr lang="en-US" altLang="ru-RU" sz="2000" dirty="0">
                <a:latin typeface="Times New Roman" panose="02020603050405020304" pitchFamily="18" charset="0"/>
              </a:rPr>
              <a:t>correlation of angle and distance from particle to the beam axis</a:t>
            </a:r>
            <a:r>
              <a:rPr lang="ru-RU" altLang="ru-RU" sz="2000" dirty="0">
                <a:latin typeface="Times New Roman" panose="02020603050405020304" pitchFamily="18" charset="0"/>
              </a:rPr>
              <a:t>.</a:t>
            </a:r>
          </a:p>
          <a:p>
            <a:pPr defTabSz="914400" eaLnBrk="1" hangingPunct="1">
              <a:spcBef>
                <a:spcPct val="0"/>
              </a:spcBef>
              <a:buClr>
                <a:srgbClr val="000000"/>
              </a:buClr>
              <a:buSzPct val="100000"/>
              <a:buFont typeface="Times New Roman" panose="02020603050405020304" pitchFamily="18" charset="0"/>
              <a:buNone/>
            </a:pPr>
            <a:endParaRPr lang="ru-RU" altLang="ru-RU" sz="2000" dirty="0">
              <a:latin typeface="Times New Roman" panose="02020603050405020304" pitchFamily="18" charset="0"/>
            </a:endParaRPr>
          </a:p>
          <a:p>
            <a:pPr defTabSz="914400">
              <a:spcBef>
                <a:spcPct val="0"/>
              </a:spcBef>
              <a:buClrTx/>
              <a:buSzTx/>
              <a:buNone/>
            </a:pPr>
            <a:r>
              <a:rPr lang="en-US" altLang="zh-CN" sz="2000" dirty="0">
                <a:latin typeface="Times New Roman" panose="02020603050405020304" pitchFamily="18" charset="0"/>
              </a:rPr>
              <a:t>Method – point to point focusing between </a:t>
            </a:r>
            <a:r>
              <a:rPr lang="en-US" sz="2000" dirty="0" smtClean="0">
                <a:latin typeface="Times New Roman" panose="02020603050405020304" pitchFamily="18" charset="0"/>
              </a:rPr>
              <a:t>1-st </a:t>
            </a:r>
            <a:r>
              <a:rPr lang="en-US" altLang="zh-CN" sz="2000" dirty="0">
                <a:latin typeface="Times New Roman" panose="02020603050405020304" pitchFamily="18" charset="0"/>
              </a:rPr>
              <a:t>plane and collimator plane</a:t>
            </a:r>
            <a:r>
              <a:rPr lang="ru-RU" altLang="zh-CN" sz="2000" dirty="0">
                <a:latin typeface="Times New Roman" panose="02020603050405020304" pitchFamily="18" charset="0"/>
              </a:rPr>
              <a:t> (М12=0,  М34=0)</a:t>
            </a:r>
          </a:p>
          <a:p>
            <a:pPr defTabSz="914400" eaLnBrk="1" hangingPunct="1">
              <a:spcBef>
                <a:spcPct val="0"/>
              </a:spcBef>
              <a:buClrTx/>
              <a:buSzTx/>
              <a:buFontTx/>
              <a:buNone/>
            </a:pPr>
            <a:endParaRPr lang="en-US" altLang="zh-CN" sz="2000" dirty="0" smtClean="0">
              <a:latin typeface="Times New Roman" panose="02020603050405020304" pitchFamily="18" charset="0"/>
            </a:endParaRPr>
          </a:p>
          <a:p>
            <a:pPr defTabSz="914400" eaLnBrk="1" hangingPunct="1">
              <a:spcBef>
                <a:spcPct val="0"/>
              </a:spcBef>
              <a:buClrTx/>
              <a:buSzTx/>
              <a:buFontTx/>
              <a:buNone/>
            </a:pPr>
            <a:endParaRPr lang="ru-RU" altLang="zh-CN" sz="2000" dirty="0">
              <a:latin typeface="Times New Roman" panose="02020603050405020304" pitchFamily="18" charset="0"/>
            </a:endParaRPr>
          </a:p>
          <a:p>
            <a:pPr defTabSz="914400" eaLnBrk="1" hangingPunct="1">
              <a:spcBef>
                <a:spcPct val="0"/>
              </a:spcBef>
              <a:buClrTx/>
              <a:buSzTx/>
              <a:buNone/>
            </a:pPr>
            <a:r>
              <a:rPr lang="en-US" altLang="zh-CN" sz="2000" dirty="0">
                <a:latin typeface="Times New Roman" panose="02020603050405020304" pitchFamily="18" charset="0"/>
              </a:rPr>
              <a:t>Finding of better field of view.</a:t>
            </a:r>
            <a:endParaRPr lang="ru-RU" altLang="ru-RU" sz="2000" dirty="0">
              <a:latin typeface="Times New Roman" panose="02020603050405020304" pitchFamily="18" charset="0"/>
            </a:endParaRPr>
          </a:p>
        </p:txBody>
      </p:sp>
      <p:pic>
        <p:nvPicPr>
          <p:cNvPr id="1536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981075"/>
            <a:ext cx="4321175"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Прямая со стрелкой 5"/>
          <p:cNvCxnSpPr/>
          <p:nvPr/>
        </p:nvCxnSpPr>
        <p:spPr bwMode="auto">
          <a:xfrm flipH="1" flipV="1">
            <a:off x="3416301" y="5549900"/>
            <a:ext cx="1701800" cy="16986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9" name="Прямая со стрелкой 8"/>
          <p:cNvCxnSpPr/>
          <p:nvPr/>
        </p:nvCxnSpPr>
        <p:spPr bwMode="auto">
          <a:xfrm flipH="1" flipV="1">
            <a:off x="3416301" y="2794000"/>
            <a:ext cx="1701801" cy="28702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100520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78" name="Rectangle 2"/>
          <p:cNvSpPr>
            <a:spLocks noChangeArrowheads="1"/>
          </p:cNvSpPr>
          <p:nvPr/>
        </p:nvSpPr>
        <p:spPr bwMode="auto">
          <a:xfrm>
            <a:off x="214313" y="0"/>
            <a:ext cx="8518525" cy="6921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4000" dirty="0">
                <a:solidFill>
                  <a:schemeClr val="tx2"/>
                </a:solidFill>
              </a:rPr>
              <a:t>Step</a:t>
            </a:r>
            <a:r>
              <a:rPr lang="ru-RU" altLang="ru-RU" sz="4000" dirty="0">
                <a:solidFill>
                  <a:schemeClr val="tx2"/>
                </a:solidFill>
              </a:rPr>
              <a:t> 3</a:t>
            </a:r>
            <a:endParaRPr lang="ru-RU" altLang="ru-RU" sz="4000" dirty="0" smtClean="0">
              <a:solidFill>
                <a:schemeClr val="tx2"/>
              </a:solidFill>
            </a:endParaRP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92150"/>
            <a:ext cx="2160587"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5"/>
          <p:cNvPicPr>
            <a:picLocks noChangeAspect="1" noChangeArrowheads="1"/>
          </p:cNvPicPr>
          <p:nvPr/>
        </p:nvPicPr>
        <p:blipFill>
          <a:blip r:embed="rId4">
            <a:extLst>
              <a:ext uri="{28A0092B-C50C-407E-A947-70E740481C1C}">
                <a14:useLocalDpi xmlns:a14="http://schemas.microsoft.com/office/drawing/2010/main" val="0"/>
              </a:ext>
            </a:extLst>
          </a:blip>
          <a:srcRect l="1021"/>
          <a:stretch>
            <a:fillRect/>
          </a:stretch>
        </p:blipFill>
        <p:spPr bwMode="auto">
          <a:xfrm>
            <a:off x="2051050" y="981075"/>
            <a:ext cx="338455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ChangeArrowheads="1"/>
          </p:cNvSpPr>
          <p:nvPr/>
        </p:nvSpPr>
        <p:spPr bwMode="auto">
          <a:xfrm>
            <a:off x="5687218" y="757307"/>
            <a:ext cx="3240088" cy="4401205"/>
          </a:xfrm>
          <a:prstGeom prst="rect">
            <a:avLst/>
          </a:prstGeom>
          <a:noFill/>
          <a:ln w="9525">
            <a:noFill/>
            <a:miter lim="800000"/>
            <a:headEnd/>
            <a:tailEnd/>
          </a:ln>
          <a:effectLst/>
        </p:spPr>
        <p:txBody>
          <a:bodyPr wrap="square">
            <a:spAutoFit/>
          </a:bodyPr>
          <a:lstStyle>
            <a:lvl1pPr marL="457200" indent="-4572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914400" indent="-45720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371600" indent="-4572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828800" indent="-4572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286000" indent="-4572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7432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32004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6576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41148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
                <a:srgbClr val="000000"/>
              </a:buClr>
              <a:buSzPct val="100000"/>
              <a:buFontTx/>
              <a:buNone/>
            </a:pPr>
            <a:r>
              <a:rPr lang="en-US" altLang="ru-RU" sz="2000" dirty="0">
                <a:effectLst>
                  <a:outerShdw blurRad="38100" dist="38100" dir="2700000" algn="tl">
                    <a:srgbClr val="FFFFFF"/>
                  </a:outerShdw>
                </a:effectLst>
                <a:latin typeface="Times New Roman" panose="02020603050405020304" pitchFamily="18" charset="0"/>
              </a:rPr>
              <a:t>Proton </a:t>
            </a:r>
            <a:r>
              <a:rPr lang="en-US" altLang="ru-RU" sz="2000" dirty="0" smtClean="0">
                <a:effectLst>
                  <a:outerShdw blurRad="38100" dist="38100" dir="2700000" algn="tl">
                    <a:srgbClr val="FFFFFF"/>
                  </a:outerShdw>
                </a:effectLst>
                <a:latin typeface="Times New Roman" panose="02020603050405020304" pitchFamily="18" charset="0"/>
              </a:rPr>
              <a:t>microscope</a:t>
            </a:r>
            <a:endParaRPr lang="en-US" altLang="ru-RU" sz="2000" dirty="0">
              <a:effectLst>
                <a:outerShdw blurRad="38100" dist="38100" dir="2700000" algn="tl">
                  <a:srgbClr val="FFFFFF"/>
                </a:outerShdw>
              </a:effectLst>
              <a:latin typeface="Times New Roman" panose="02020603050405020304" pitchFamily="18" charset="0"/>
            </a:endParaRPr>
          </a:p>
          <a:p>
            <a:pPr algn="ctr" defTabSz="914400" eaLnBrk="1" hangingPunct="1">
              <a:spcBef>
                <a:spcPct val="0"/>
              </a:spcBef>
              <a:buClr>
                <a:srgbClr val="000000"/>
              </a:buClr>
              <a:buSzPct val="100000"/>
              <a:buFontTx/>
              <a:buNone/>
            </a:pPr>
            <a:r>
              <a:rPr lang="en-US" altLang="ru-RU" sz="2000" dirty="0" smtClean="0">
                <a:effectLst>
                  <a:outerShdw blurRad="38100" dist="38100" dir="2700000" algn="tl">
                    <a:srgbClr val="FFFFFF"/>
                  </a:outerShdw>
                </a:effectLst>
                <a:latin typeface="Times New Roman" panose="02020603050405020304" pitchFamily="18" charset="0"/>
              </a:rPr>
              <a:t>Magnification ~ - </a:t>
            </a:r>
            <a:r>
              <a:rPr lang="ru-RU" altLang="ru-RU" sz="2000" dirty="0" smtClean="0">
                <a:effectLst>
                  <a:outerShdw blurRad="38100" dist="38100" dir="2700000" algn="tl">
                    <a:srgbClr val="FFFFFF"/>
                  </a:outerShdw>
                </a:effectLst>
                <a:latin typeface="Times New Roman" panose="02020603050405020304" pitchFamily="18" charset="0"/>
              </a:rPr>
              <a:t>4</a:t>
            </a:r>
          </a:p>
          <a:p>
            <a:pPr marL="0" indent="0" defTabSz="914400">
              <a:spcBef>
                <a:spcPct val="0"/>
              </a:spcBef>
              <a:buClrTx/>
              <a:buSzTx/>
              <a:buNone/>
            </a:pPr>
            <a:endParaRPr lang="en-US" altLang="ru-RU" sz="2000" dirty="0" smtClean="0">
              <a:effectLst>
                <a:outerShdw blurRad="38100" dist="38100" dir="2700000" algn="tl">
                  <a:srgbClr val="FFFFFF"/>
                </a:outerShdw>
              </a:effectLst>
              <a:latin typeface="Times New Roman" panose="02020603050405020304" pitchFamily="18" charset="0"/>
            </a:endParaRPr>
          </a:p>
          <a:p>
            <a:pPr marL="0" indent="0" defTabSz="914400" eaLnBrk="1" hangingPunct="1">
              <a:spcBef>
                <a:spcPct val="0"/>
              </a:spcBef>
              <a:buClrTx/>
              <a:buSzTx/>
              <a:buNone/>
            </a:pPr>
            <a:r>
              <a:rPr lang="en-US" altLang="ru-RU" sz="2000" dirty="0">
                <a:effectLst>
                  <a:outerShdw blurRad="38100" dist="38100" dir="2700000" algn="tl">
                    <a:srgbClr val="FFFFFF"/>
                  </a:outerShdw>
                </a:effectLst>
                <a:latin typeface="Times New Roman" panose="02020603050405020304" pitchFamily="18" charset="0"/>
              </a:rPr>
              <a:t>Main aims</a:t>
            </a:r>
            <a:r>
              <a:rPr lang="en-US" altLang="ru-RU" sz="2000" dirty="0" smtClean="0">
                <a:effectLst>
                  <a:outerShdw blurRad="38100" dist="38100" dir="2700000" algn="tl">
                    <a:srgbClr val="FFFFFF"/>
                  </a:outerShdw>
                </a:effectLst>
                <a:latin typeface="Times New Roman" panose="02020603050405020304" pitchFamily="18" charset="0"/>
              </a:rPr>
              <a:t>:</a:t>
            </a:r>
          </a:p>
          <a:p>
            <a:pPr marL="0" indent="0" defTabSz="914400" eaLnBrk="1" hangingPunct="1">
              <a:spcBef>
                <a:spcPct val="0"/>
              </a:spcBef>
              <a:buClrTx/>
              <a:buSzTx/>
              <a:buNone/>
            </a:pPr>
            <a:endParaRPr lang="en-US" altLang="ru-RU" sz="2000" dirty="0">
              <a:effectLst>
                <a:outerShdw blurRad="38100" dist="38100" dir="2700000" algn="tl">
                  <a:srgbClr val="FFFFFF"/>
                </a:outerShdw>
              </a:effectLst>
              <a:latin typeface="Times New Roman" panose="02020603050405020304" pitchFamily="18" charset="0"/>
            </a:endParaRPr>
          </a:p>
          <a:p>
            <a:pPr defTabSz="914400">
              <a:spcBef>
                <a:spcPct val="0"/>
              </a:spcBef>
              <a:buClrTx/>
              <a:buSzTx/>
              <a:buFont typeface="+mj-lt"/>
              <a:buAutoNum type="arabicPeriod"/>
            </a:pPr>
            <a:r>
              <a:rPr lang="en-US" sz="2000" dirty="0">
                <a:effectLst>
                  <a:outerShdw blurRad="38100" dist="38100" dir="2700000" algn="tl">
                    <a:srgbClr val="FFFFFF"/>
                  </a:outerShdw>
                </a:effectLst>
                <a:latin typeface="Times New Roman" panose="02020603050405020304" pitchFamily="18" charset="0"/>
              </a:rPr>
              <a:t>Optimization </a:t>
            </a:r>
            <a:r>
              <a:rPr lang="en-US" altLang="ru-RU" sz="2000" dirty="0">
                <a:effectLst>
                  <a:outerShdw blurRad="38100" dist="38100" dir="2700000" algn="tl">
                    <a:srgbClr val="FFFFFF"/>
                  </a:outerShdw>
                </a:effectLst>
                <a:latin typeface="Times New Roman" panose="02020603050405020304" pitchFamily="18" charset="0"/>
              </a:rPr>
              <a:t>of matching system </a:t>
            </a:r>
            <a:r>
              <a:rPr lang="ru-RU" altLang="ru-RU" sz="2000" dirty="0">
                <a:effectLst>
                  <a:outerShdw blurRad="38100" dist="38100" dir="2700000" algn="tl">
                    <a:srgbClr val="FFFFFF"/>
                  </a:outerShdw>
                </a:effectLst>
                <a:latin typeface="Times New Roman" panose="02020603050405020304" pitchFamily="18" charset="0"/>
              </a:rPr>
              <a:t>(</a:t>
            </a:r>
            <a:r>
              <a:rPr lang="en-US" altLang="ru-RU" sz="2000" dirty="0">
                <a:effectLst>
                  <a:outerShdw blurRad="38100" dist="38100" dir="2700000" algn="tl">
                    <a:srgbClr val="FFFFFF"/>
                  </a:outerShdw>
                </a:effectLst>
                <a:latin typeface="Times New Roman" panose="02020603050405020304" pitchFamily="18" charset="0"/>
              </a:rPr>
              <a:t>forming of Fourier plane</a:t>
            </a:r>
            <a:r>
              <a:rPr lang="ru-RU" altLang="ru-RU" sz="2000" dirty="0" smtClean="0">
                <a:effectLst>
                  <a:outerShdw blurRad="38100" dist="38100" dir="2700000" algn="tl">
                    <a:srgbClr val="FFFFFF"/>
                  </a:outerShdw>
                </a:effectLst>
                <a:latin typeface="Times New Roman" panose="02020603050405020304" pitchFamily="18" charset="0"/>
              </a:rPr>
              <a:t>)</a:t>
            </a:r>
            <a:endParaRPr lang="en-US" altLang="ru-RU" sz="2000" dirty="0">
              <a:effectLst>
                <a:outerShdw blurRad="38100" dist="38100" dir="2700000" algn="tl">
                  <a:srgbClr val="FFFFFF"/>
                </a:outerShdw>
              </a:effectLst>
              <a:latin typeface="Times New Roman" panose="02020603050405020304" pitchFamily="18" charset="0"/>
            </a:endParaRPr>
          </a:p>
          <a:p>
            <a:pPr defTabSz="914400">
              <a:spcBef>
                <a:spcPct val="0"/>
              </a:spcBef>
              <a:buClrTx/>
              <a:buSzTx/>
              <a:buFont typeface="+mj-lt"/>
              <a:buAutoNum type="arabicPeriod"/>
            </a:pPr>
            <a:endParaRPr lang="en-US" sz="2000" dirty="0" smtClean="0">
              <a:effectLst>
                <a:outerShdw blurRad="38100" dist="38100" dir="2700000" algn="tl">
                  <a:srgbClr val="FFFFFF"/>
                </a:outerShdw>
              </a:effectLst>
              <a:latin typeface="Times New Roman" panose="02020603050405020304" pitchFamily="18" charset="0"/>
            </a:endParaRPr>
          </a:p>
          <a:p>
            <a:pPr defTabSz="914400">
              <a:spcBef>
                <a:spcPct val="0"/>
              </a:spcBef>
              <a:buClrTx/>
              <a:buSzTx/>
              <a:buFont typeface="+mj-lt"/>
              <a:buAutoNum type="arabicPeriod"/>
            </a:pPr>
            <a:r>
              <a:rPr lang="en-US" sz="2000" dirty="0" smtClean="0">
                <a:effectLst>
                  <a:outerShdw blurRad="38100" dist="38100" dir="2700000" algn="tl">
                    <a:srgbClr val="FFFFFF"/>
                  </a:outerShdw>
                </a:effectLst>
                <a:latin typeface="Times New Roman" panose="02020603050405020304" pitchFamily="18" charset="0"/>
              </a:rPr>
              <a:t>Optimization</a:t>
            </a:r>
            <a:r>
              <a:rPr lang="en-US" altLang="ru-RU" sz="2000" dirty="0" smtClean="0">
                <a:effectLst>
                  <a:outerShdw blurRad="38100" dist="38100" dir="2700000" algn="tl">
                    <a:srgbClr val="FFFFFF"/>
                  </a:outerShdw>
                </a:effectLst>
                <a:latin typeface="Times New Roman" panose="02020603050405020304" pitchFamily="18" charset="0"/>
              </a:rPr>
              <a:t> </a:t>
            </a:r>
            <a:r>
              <a:rPr lang="en-US" altLang="ru-RU" sz="2000" dirty="0">
                <a:effectLst>
                  <a:outerShdw blurRad="38100" dist="38100" dir="2700000" algn="tl">
                    <a:srgbClr val="FFFFFF"/>
                  </a:outerShdw>
                </a:effectLst>
                <a:latin typeface="Times New Roman" panose="02020603050405020304" pitchFamily="18" charset="0"/>
              </a:rPr>
              <a:t>of </a:t>
            </a:r>
            <a:r>
              <a:rPr lang="en-US" altLang="ru-RU" sz="2000" dirty="0" smtClean="0">
                <a:effectLst>
                  <a:outerShdw blurRad="38100" dist="38100" dir="2700000" algn="tl">
                    <a:srgbClr val="FFFFFF"/>
                  </a:outerShdw>
                </a:effectLst>
                <a:latin typeface="Times New Roman" panose="02020603050405020304" pitchFamily="18" charset="0"/>
              </a:rPr>
              <a:t>“rotation</a:t>
            </a:r>
            <a:r>
              <a:rPr lang="ru-RU" altLang="ru-RU" sz="2000" dirty="0" smtClean="0">
                <a:effectLst>
                  <a:outerShdw blurRad="38100" dist="38100" dir="2700000" algn="tl">
                    <a:srgbClr val="FFFFFF"/>
                  </a:outerShdw>
                </a:effectLst>
                <a:latin typeface="Times New Roman" panose="02020603050405020304" pitchFamily="18" charset="0"/>
              </a:rPr>
              <a:t> </a:t>
            </a:r>
            <a:r>
              <a:rPr lang="en-US" altLang="ru-RU" sz="2000" dirty="0" smtClean="0">
                <a:effectLst>
                  <a:outerShdw blurRad="38100" dist="38100" dir="2700000" algn="tl">
                    <a:srgbClr val="FFFFFF"/>
                  </a:outerShdw>
                </a:effectLst>
                <a:latin typeface="Times New Roman" panose="02020603050405020304" pitchFamily="18" charset="0"/>
              </a:rPr>
              <a:t>quadruplet” (</a:t>
            </a:r>
            <a:r>
              <a:rPr lang="en-US" sz="2000" dirty="0" smtClean="0">
                <a:effectLst>
                  <a:outerShdw blurRad="38100" dist="38100" dir="2700000" algn="tl">
                    <a:srgbClr val="FFFFFF"/>
                  </a:outerShdw>
                </a:effectLst>
                <a:latin typeface="Times New Roman" panose="02020603050405020304" pitchFamily="18" charset="0"/>
              </a:rPr>
              <a:t>reduction</a:t>
            </a:r>
            <a:r>
              <a:rPr lang="en-US" altLang="ru-RU" sz="2000" dirty="0" smtClean="0">
                <a:effectLst>
                  <a:outerShdw blurRad="38100" dist="38100" dir="2700000" algn="tl">
                    <a:srgbClr val="FFFFFF"/>
                  </a:outerShdw>
                </a:effectLst>
                <a:latin typeface="Times New Roman" panose="02020603050405020304" pitchFamily="18" charset="0"/>
              </a:rPr>
              <a:t> </a:t>
            </a:r>
            <a:r>
              <a:rPr lang="en-US" altLang="ru-RU" sz="2000" dirty="0">
                <a:effectLst>
                  <a:outerShdw blurRad="38100" dist="38100" dir="2700000" algn="tl">
                    <a:srgbClr val="FFFFFF"/>
                  </a:outerShdw>
                </a:effectLst>
                <a:latin typeface="Times New Roman" panose="02020603050405020304" pitchFamily="18" charset="0"/>
              </a:rPr>
              <a:t>of chromatic aberrations in image plane)</a:t>
            </a:r>
          </a:p>
        </p:txBody>
      </p:sp>
      <p:pic>
        <p:nvPicPr>
          <p:cNvPr id="174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573463"/>
            <a:ext cx="2160587"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638" y="3860800"/>
            <a:ext cx="3455987"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Прямая со стрелкой 2"/>
          <p:cNvCxnSpPr/>
          <p:nvPr/>
        </p:nvCxnSpPr>
        <p:spPr bwMode="auto">
          <a:xfrm flipH="1">
            <a:off x="2159002" y="3860800"/>
            <a:ext cx="432591" cy="8128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0" name="Прямая со стрелкой 9"/>
          <p:cNvCxnSpPr/>
          <p:nvPr/>
        </p:nvCxnSpPr>
        <p:spPr bwMode="auto">
          <a:xfrm flipH="1" flipV="1">
            <a:off x="2159002" y="2454276"/>
            <a:ext cx="432591" cy="69691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3" name="Прямоугольник 12"/>
          <p:cNvSpPr/>
          <p:nvPr/>
        </p:nvSpPr>
        <p:spPr>
          <a:xfrm>
            <a:off x="2855118" y="3158223"/>
            <a:ext cx="2832100" cy="646331"/>
          </a:xfrm>
          <a:prstGeom prst="rect">
            <a:avLst/>
          </a:prstGeom>
        </p:spPr>
        <p:txBody>
          <a:bodyPr wrap="square">
            <a:spAutoFit/>
          </a:bodyPr>
          <a:lstStyle/>
          <a:p>
            <a:pPr defTabSz="914400">
              <a:spcBef>
                <a:spcPct val="0"/>
              </a:spcBef>
            </a:pPr>
            <a:r>
              <a:rPr lang="en-US" altLang="ru-RU" dirty="0">
                <a:effectLst>
                  <a:outerShdw blurRad="38100" dist="38100" dir="2700000" algn="tl">
                    <a:srgbClr val="FFFFFF"/>
                  </a:outerShdw>
                </a:effectLst>
                <a:latin typeface="Times New Roman" panose="02020603050405020304" pitchFamily="18" charset="0"/>
              </a:rPr>
              <a:t>Adding of multiply </a:t>
            </a:r>
            <a:r>
              <a:rPr lang="en-US" altLang="ru-RU" dirty="0" smtClean="0">
                <a:effectLst>
                  <a:outerShdw blurRad="38100" dist="38100" dir="2700000" algn="tl">
                    <a:srgbClr val="FFFFFF"/>
                  </a:outerShdw>
                </a:effectLst>
                <a:latin typeface="Times New Roman" panose="02020603050405020304" pitchFamily="18" charset="0"/>
              </a:rPr>
              <a:t>coulomb scattering </a:t>
            </a:r>
            <a:r>
              <a:rPr lang="en-US" altLang="ru-RU" dirty="0">
                <a:effectLst>
                  <a:outerShdw blurRad="38100" dist="38100" dir="2700000" algn="tl">
                    <a:srgbClr val="FFFFFF"/>
                  </a:outerShdw>
                </a:effectLst>
                <a:latin typeface="Times New Roman" panose="02020603050405020304" pitchFamily="18" charset="0"/>
              </a:rPr>
              <a:t>in object</a:t>
            </a:r>
            <a:endParaRPr lang="ru-RU" altLang="ru-RU" dirty="0">
              <a:effectLst>
                <a:outerShdw blurRad="38100" dist="38100" dir="2700000" algn="tl">
                  <a:srgbClr val="FFFFFF"/>
                </a:outerShdw>
              </a:effectLst>
              <a:latin typeface="Times New Roman" panose="02020603050405020304" pitchFamily="18" charset="0"/>
            </a:endParaRPr>
          </a:p>
        </p:txBody>
      </p:sp>
    </p:spTree>
    <p:extLst>
      <p:ext uri="{BB962C8B-B14F-4D97-AF65-F5344CB8AC3E}">
        <p14:creationId xmlns:p14="http://schemas.microsoft.com/office/powerpoint/2010/main" val="2595421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78" name="Rectangle 2"/>
          <p:cNvSpPr>
            <a:spLocks noChangeArrowheads="1"/>
          </p:cNvSpPr>
          <p:nvPr/>
        </p:nvSpPr>
        <p:spPr bwMode="auto">
          <a:xfrm>
            <a:off x="214313" y="0"/>
            <a:ext cx="8518525" cy="6921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4000" dirty="0">
                <a:solidFill>
                  <a:schemeClr val="tx2"/>
                </a:solidFill>
              </a:rPr>
              <a:t>Step</a:t>
            </a:r>
            <a:r>
              <a:rPr lang="ru-RU" altLang="ru-RU" sz="4000" dirty="0">
                <a:solidFill>
                  <a:schemeClr val="tx2"/>
                </a:solidFill>
              </a:rPr>
              <a:t> </a:t>
            </a:r>
            <a:r>
              <a:rPr lang="en-US" altLang="ru-RU" sz="4000" dirty="0" smtClean="0">
                <a:solidFill>
                  <a:schemeClr val="tx2"/>
                </a:solidFill>
              </a:rPr>
              <a:t>4</a:t>
            </a:r>
            <a:endParaRPr lang="ru-RU" altLang="ru-RU" sz="4000" dirty="0" smtClean="0">
              <a:solidFill>
                <a:schemeClr val="tx2"/>
              </a:solidFill>
            </a:endParaRPr>
          </a:p>
        </p:txBody>
      </p:sp>
      <p:sp>
        <p:nvSpPr>
          <p:cNvPr id="8" name="Rectangle 5"/>
          <p:cNvSpPr>
            <a:spLocks noChangeArrowheads="1"/>
          </p:cNvSpPr>
          <p:nvPr/>
        </p:nvSpPr>
        <p:spPr bwMode="auto">
          <a:xfrm>
            <a:off x="5369718" y="1175415"/>
            <a:ext cx="3240088" cy="1015663"/>
          </a:xfrm>
          <a:prstGeom prst="rect">
            <a:avLst/>
          </a:prstGeom>
          <a:noFill/>
          <a:ln w="9525">
            <a:noFill/>
            <a:miter lim="800000"/>
            <a:headEnd/>
            <a:tailEnd/>
          </a:ln>
          <a:effectLst/>
        </p:spPr>
        <p:txBody>
          <a:bodyPr>
            <a:spAutoFit/>
          </a:bodyPr>
          <a:lstStyle>
            <a:lvl1pPr marL="457200" indent="-4572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914400" indent="-45720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371600" indent="-4572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828800" indent="-4572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286000" indent="-4572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7432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32004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6576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41148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
                <a:srgbClr val="000000"/>
              </a:buClr>
              <a:buSzPct val="100000"/>
              <a:buFontTx/>
              <a:buNone/>
            </a:pPr>
            <a:r>
              <a:rPr lang="en-US" altLang="ru-RU" sz="2000" dirty="0" smtClean="0">
                <a:effectLst>
                  <a:outerShdw blurRad="38100" dist="38100" dir="2700000" algn="tl">
                    <a:srgbClr val="FFFFFF"/>
                  </a:outerShdw>
                </a:effectLst>
                <a:latin typeface="Times New Roman" panose="02020603050405020304" pitchFamily="18" charset="0"/>
              </a:rPr>
              <a:t>Verification of the scheme </a:t>
            </a:r>
          </a:p>
          <a:p>
            <a:pPr algn="ctr" defTabSz="914400" eaLnBrk="1" hangingPunct="1">
              <a:spcBef>
                <a:spcPct val="0"/>
              </a:spcBef>
              <a:buClr>
                <a:srgbClr val="000000"/>
              </a:buClr>
              <a:buSzPct val="100000"/>
              <a:buFontTx/>
              <a:buNone/>
            </a:pPr>
            <a:r>
              <a:rPr lang="en-US" altLang="ru-RU" sz="2000" dirty="0" smtClean="0">
                <a:effectLst>
                  <a:outerShdw blurRad="38100" dist="38100" dir="2700000" algn="tl">
                    <a:srgbClr val="FFFFFF"/>
                  </a:outerShdw>
                </a:effectLst>
                <a:latin typeface="Times New Roman" panose="02020603050405020304" pitchFamily="18" charset="0"/>
              </a:rPr>
              <a:t>by Monte-Carlo simulation</a:t>
            </a:r>
            <a:r>
              <a:rPr lang="ru-RU" altLang="ru-RU" sz="2000" dirty="0" smtClean="0">
                <a:effectLst>
                  <a:outerShdw blurRad="38100" dist="38100" dir="2700000" algn="tl">
                    <a:srgbClr val="FFFFFF"/>
                  </a:outerShdw>
                </a:effectLst>
                <a:latin typeface="Times New Roman" panose="02020603050405020304" pitchFamily="18" charset="0"/>
              </a:rPr>
              <a:t>.</a:t>
            </a:r>
          </a:p>
          <a:p>
            <a:pPr algn="ctr" defTabSz="914400" eaLnBrk="1" hangingPunct="1">
              <a:spcBef>
                <a:spcPct val="0"/>
              </a:spcBef>
              <a:buClr>
                <a:srgbClr val="000000"/>
              </a:buClr>
              <a:buSzPct val="100000"/>
              <a:buFontTx/>
              <a:buNone/>
            </a:pPr>
            <a:r>
              <a:rPr lang="ru-RU" altLang="ru-RU" sz="2000" dirty="0" smtClean="0">
                <a:effectLst>
                  <a:outerShdw blurRad="38100" dist="38100" dir="2700000" algn="tl">
                    <a:srgbClr val="FFFFFF"/>
                  </a:outerShdw>
                </a:effectLst>
                <a:latin typeface="Times New Roman" panose="02020603050405020304" pitchFamily="18" charset="0"/>
              </a:rPr>
              <a:t>(</a:t>
            </a:r>
            <a:r>
              <a:rPr lang="en-US" altLang="ru-RU" sz="2000" dirty="0" smtClean="0">
                <a:effectLst>
                  <a:outerShdw blurRad="38100" dist="38100" dir="2700000" algn="tl">
                    <a:srgbClr val="FFFFFF"/>
                  </a:outerShdw>
                </a:effectLst>
                <a:latin typeface="Times New Roman" panose="02020603050405020304" pitchFamily="18" charset="0"/>
              </a:rPr>
              <a:t>GEANT code)</a:t>
            </a:r>
            <a:endParaRPr lang="ru-RU" altLang="ru-RU" sz="2000" dirty="0">
              <a:effectLst>
                <a:outerShdw blurRad="38100" dist="38100" dir="2700000" algn="tl">
                  <a:srgbClr val="FFFFFF"/>
                </a:outerShdw>
              </a:effectLst>
              <a:latin typeface="Times New Roman" panose="02020603050405020304" pitchFamily="18" charset="0"/>
            </a:endParaRPr>
          </a:p>
        </p:txBody>
      </p:sp>
      <p:pic>
        <p:nvPicPr>
          <p:cNvPr id="12" name="Рисунок 11" descr="pic1-2"/>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351" y="2618299"/>
            <a:ext cx="3070224" cy="1513453"/>
          </a:xfrm>
          <a:prstGeom prst="rect">
            <a:avLst/>
          </a:prstGeom>
          <a:noFill/>
          <a:ln>
            <a:noFill/>
          </a:ln>
        </p:spPr>
      </p:pic>
      <p:pic>
        <p:nvPicPr>
          <p:cNvPr id="14" name="Picture 228"/>
          <p:cNvPicPr/>
          <p:nvPr/>
        </p:nvPicPr>
        <p:blipFill>
          <a:blip r:embed="rId4" cstate="email">
            <a:extLst>
              <a:ext uri="{28A0092B-C50C-407E-A947-70E740481C1C}">
                <a14:useLocalDpi xmlns:a14="http://schemas.microsoft.com/office/drawing/2010/main"/>
              </a:ext>
            </a:extLst>
          </a:blip>
          <a:srcRect/>
          <a:stretch>
            <a:fillRect/>
          </a:stretch>
        </p:blipFill>
        <p:spPr bwMode="auto">
          <a:xfrm>
            <a:off x="433706" y="4245610"/>
            <a:ext cx="2620010" cy="2612390"/>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cxnSp>
        <p:nvCxnSpPr>
          <p:cNvPr id="27" name="Прямая соединительная линия 26"/>
          <p:cNvCxnSpPr/>
          <p:nvPr/>
        </p:nvCxnSpPr>
        <p:spPr bwMode="auto">
          <a:xfrm flipV="1">
            <a:off x="812800" y="3375025"/>
            <a:ext cx="1333500" cy="1334949"/>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30" name="Rectangle 5"/>
          <p:cNvSpPr>
            <a:spLocks noChangeArrowheads="1"/>
          </p:cNvSpPr>
          <p:nvPr/>
        </p:nvSpPr>
        <p:spPr bwMode="auto">
          <a:xfrm>
            <a:off x="5192635" y="2842170"/>
            <a:ext cx="3240088" cy="1323439"/>
          </a:xfrm>
          <a:prstGeom prst="rect">
            <a:avLst/>
          </a:prstGeom>
          <a:noFill/>
          <a:ln w="9525">
            <a:noFill/>
            <a:miter lim="800000"/>
            <a:headEnd/>
            <a:tailEnd/>
          </a:ln>
          <a:effectLst/>
        </p:spPr>
        <p:txBody>
          <a:bodyPr>
            <a:spAutoFit/>
          </a:bodyPr>
          <a:lstStyle>
            <a:lvl1pPr marL="457200" indent="-4572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914400" indent="-45720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371600" indent="-4572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828800" indent="-4572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286000" indent="-4572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7432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32004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6576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41148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
                <a:srgbClr val="000000"/>
              </a:buClr>
              <a:buSzPct val="100000"/>
              <a:buFont typeface="+mj-lt"/>
              <a:buAutoNum type="arabicPeriod"/>
            </a:pPr>
            <a:r>
              <a:rPr lang="en-US" altLang="ru-RU" sz="2000" dirty="0" smtClean="0">
                <a:effectLst>
                  <a:outerShdw blurRad="38100" dist="38100" dir="2700000" algn="tl">
                    <a:srgbClr val="FFFFFF"/>
                  </a:outerShdw>
                </a:effectLst>
                <a:latin typeface="Times New Roman" panose="02020603050405020304" pitchFamily="18" charset="0"/>
              </a:rPr>
              <a:t>Steel</a:t>
            </a:r>
          </a:p>
          <a:p>
            <a:pPr defTabSz="914400" eaLnBrk="1" hangingPunct="1">
              <a:spcBef>
                <a:spcPct val="0"/>
              </a:spcBef>
              <a:buClr>
                <a:srgbClr val="000000"/>
              </a:buClr>
              <a:buSzPct val="100000"/>
              <a:buFont typeface="+mj-lt"/>
              <a:buAutoNum type="arabicPeriod"/>
            </a:pPr>
            <a:r>
              <a:rPr lang="en-US" altLang="ru-RU" sz="2000" dirty="0" smtClean="0">
                <a:effectLst>
                  <a:outerShdw blurRad="38100" dist="38100" dir="2700000" algn="tl">
                    <a:srgbClr val="FFFFFF"/>
                  </a:outerShdw>
                </a:effectLst>
                <a:latin typeface="Times New Roman" panose="02020603050405020304" pitchFamily="18" charset="0"/>
              </a:rPr>
              <a:t>Vacuum</a:t>
            </a:r>
          </a:p>
          <a:p>
            <a:pPr defTabSz="914400" eaLnBrk="1" hangingPunct="1">
              <a:spcBef>
                <a:spcPct val="0"/>
              </a:spcBef>
              <a:buClr>
                <a:srgbClr val="000000"/>
              </a:buClr>
              <a:buSzPct val="100000"/>
              <a:buFont typeface="+mj-lt"/>
              <a:buAutoNum type="arabicPeriod"/>
            </a:pPr>
            <a:r>
              <a:rPr lang="en-US" altLang="ru-RU" sz="2000" dirty="0" smtClean="0">
                <a:effectLst>
                  <a:outerShdw blurRad="38100" dist="38100" dir="2700000" algn="tl">
                    <a:srgbClr val="FFFFFF"/>
                  </a:outerShdw>
                </a:effectLst>
                <a:latin typeface="Times New Roman" panose="02020603050405020304" pitchFamily="18" charset="0"/>
              </a:rPr>
              <a:t>PMMA</a:t>
            </a:r>
          </a:p>
          <a:p>
            <a:pPr defTabSz="914400" eaLnBrk="1" hangingPunct="1">
              <a:spcBef>
                <a:spcPct val="0"/>
              </a:spcBef>
              <a:buClr>
                <a:srgbClr val="000000"/>
              </a:buClr>
              <a:buSzPct val="100000"/>
              <a:buFont typeface="+mj-lt"/>
              <a:buAutoNum type="arabicPeriod"/>
            </a:pPr>
            <a:r>
              <a:rPr lang="en-US" altLang="ru-RU" sz="2000" dirty="0" smtClean="0">
                <a:effectLst>
                  <a:outerShdw blurRad="38100" dist="38100" dir="2700000" algn="tl">
                    <a:srgbClr val="FFFFFF"/>
                  </a:outerShdw>
                </a:effectLst>
                <a:latin typeface="Times New Roman" panose="02020603050405020304" pitchFamily="18" charset="0"/>
              </a:rPr>
              <a:t>Various density PMMA</a:t>
            </a:r>
            <a:endParaRPr lang="ru-RU" altLang="ru-RU" sz="2000" dirty="0">
              <a:effectLst>
                <a:outerShdw blurRad="38100" dist="38100" dir="2700000" algn="tl">
                  <a:srgbClr val="FFFFFF"/>
                </a:outerShdw>
              </a:effectLst>
              <a:latin typeface="Times New Roman" panose="02020603050405020304" pitchFamily="18" charset="0"/>
            </a:endParaRPr>
          </a:p>
        </p:txBody>
      </p:sp>
      <p:cxnSp>
        <p:nvCxnSpPr>
          <p:cNvPr id="33" name="Прямая соединительная линия 32"/>
          <p:cNvCxnSpPr/>
          <p:nvPr/>
        </p:nvCxnSpPr>
        <p:spPr bwMode="auto">
          <a:xfrm flipV="1">
            <a:off x="1604963" y="3375025"/>
            <a:ext cx="779780" cy="144549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35" name="Прямая соединительная линия 34"/>
          <p:cNvCxnSpPr/>
          <p:nvPr/>
        </p:nvCxnSpPr>
        <p:spPr bwMode="auto">
          <a:xfrm flipV="1">
            <a:off x="2324023" y="3375025"/>
            <a:ext cx="201371" cy="1622452"/>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39" name="Прямая соединительная линия 38"/>
          <p:cNvCxnSpPr/>
          <p:nvPr/>
        </p:nvCxnSpPr>
        <p:spPr bwMode="auto">
          <a:xfrm flipV="1">
            <a:off x="2703117" y="3375025"/>
            <a:ext cx="0" cy="3051175"/>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43" name="Rectangle 5"/>
          <p:cNvSpPr>
            <a:spLocks noChangeArrowheads="1"/>
          </p:cNvSpPr>
          <p:nvPr/>
        </p:nvSpPr>
        <p:spPr bwMode="auto">
          <a:xfrm>
            <a:off x="5369718" y="5228639"/>
            <a:ext cx="3363120" cy="1015663"/>
          </a:xfrm>
          <a:prstGeom prst="rect">
            <a:avLst/>
          </a:prstGeom>
          <a:noFill/>
          <a:ln w="9525">
            <a:noFill/>
            <a:miter lim="800000"/>
            <a:headEnd/>
            <a:tailEnd/>
          </a:ln>
          <a:effectLst/>
        </p:spPr>
        <p:txBody>
          <a:bodyPr wrap="square">
            <a:spAutoFit/>
          </a:bodyPr>
          <a:lstStyle>
            <a:lvl1pPr marL="457200" indent="-4572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914400" indent="-45720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371600" indent="-4572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828800" indent="-4572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286000" indent="-4572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7432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32004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6576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41148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indent="0" defTabSz="914400">
              <a:spcBef>
                <a:spcPct val="0"/>
              </a:spcBef>
              <a:buClr>
                <a:srgbClr val="000000"/>
              </a:buClr>
              <a:buSzPct val="100000"/>
              <a:buNone/>
            </a:pPr>
            <a:r>
              <a:rPr lang="en-US" altLang="ru-RU" sz="2000" dirty="0" smtClean="0">
                <a:effectLst>
                  <a:outerShdw blurRad="38100" dist="38100" dir="2700000" algn="tl">
                    <a:srgbClr val="FFFFFF"/>
                  </a:outerShdw>
                </a:effectLst>
                <a:latin typeface="Times New Roman" panose="02020603050405020304" pitchFamily="18" charset="0"/>
              </a:rPr>
              <a:t>Transmission curves:</a:t>
            </a:r>
          </a:p>
          <a:p>
            <a:pPr marL="0" indent="0" defTabSz="914400">
              <a:spcBef>
                <a:spcPct val="0"/>
              </a:spcBef>
              <a:buClr>
                <a:srgbClr val="000000"/>
              </a:buClr>
              <a:buSzPct val="100000"/>
              <a:buNone/>
            </a:pPr>
            <a:r>
              <a:rPr lang="en-US" altLang="ru-RU" sz="2000" dirty="0" smtClean="0">
                <a:effectLst>
                  <a:outerShdw blurRad="38100" dist="38100" dir="2700000" algn="tl">
                    <a:srgbClr val="FFFFFF"/>
                  </a:outerShdw>
                </a:effectLst>
                <a:latin typeface="Times New Roman" panose="02020603050405020304" pitchFamily="18" charset="0"/>
              </a:rPr>
              <a:t>18</a:t>
            </a:r>
            <a:r>
              <a:rPr lang="ru-RU" altLang="ru-RU" sz="2000" dirty="0" smtClean="0">
                <a:effectLst>
                  <a:outerShdw blurRad="38100" dist="38100" dir="2700000" algn="tl">
                    <a:srgbClr val="FFFFFF"/>
                  </a:outerShdw>
                </a:effectLst>
                <a:latin typeface="Times New Roman" panose="02020603050405020304" pitchFamily="18" charset="0"/>
              </a:rPr>
              <a:t> </a:t>
            </a:r>
            <a:r>
              <a:rPr lang="en-US" altLang="ru-RU" sz="2000" dirty="0">
                <a:effectLst>
                  <a:outerShdw blurRad="38100" dist="38100" dir="2700000" algn="tl">
                    <a:srgbClr val="FFFFFF"/>
                  </a:outerShdw>
                </a:effectLst>
                <a:latin typeface="Times New Roman" panose="02020603050405020304" pitchFamily="18" charset="0"/>
              </a:rPr>
              <a:t>static</a:t>
            </a:r>
            <a:r>
              <a:rPr lang="ru-RU" altLang="ru-RU" sz="2000" dirty="0" smtClean="0">
                <a:effectLst>
                  <a:outerShdw blurRad="38100" dist="38100" dir="2700000" algn="tl">
                    <a:srgbClr val="FFFFFF"/>
                  </a:outerShdw>
                </a:effectLst>
                <a:latin typeface="Times New Roman" panose="02020603050405020304" pitchFamily="18" charset="0"/>
              </a:rPr>
              <a:t> </a:t>
            </a:r>
            <a:r>
              <a:rPr lang="en-US" sz="2000" dirty="0">
                <a:effectLst>
                  <a:outerShdw blurRad="38100" dist="38100" dir="2700000" algn="tl">
                    <a:srgbClr val="FFFFFF"/>
                  </a:outerShdw>
                </a:effectLst>
                <a:latin typeface="Times New Roman" panose="02020603050405020304" pitchFamily="18" charset="0"/>
              </a:rPr>
              <a:t>passages</a:t>
            </a:r>
            <a:r>
              <a:rPr lang="en-US" altLang="ru-RU" sz="2000" dirty="0">
                <a:effectLst>
                  <a:outerShdw blurRad="38100" dist="38100" dir="2700000" algn="tl">
                    <a:srgbClr val="FFFFFF"/>
                  </a:outerShdw>
                </a:effectLst>
                <a:latin typeface="Times New Roman" panose="02020603050405020304" pitchFamily="18" charset="0"/>
              </a:rPr>
              <a:t> </a:t>
            </a:r>
            <a:r>
              <a:rPr lang="en-US" altLang="ru-RU" sz="2000" dirty="0" smtClean="0">
                <a:effectLst>
                  <a:outerShdw blurRad="38100" dist="38100" dir="2700000" algn="tl">
                    <a:srgbClr val="FFFFFF"/>
                  </a:outerShdw>
                </a:effectLst>
                <a:latin typeface="Times New Roman" panose="02020603050405020304" pitchFamily="18" charset="0"/>
              </a:rPr>
              <a:t>&amp; </a:t>
            </a:r>
            <a:r>
              <a:rPr lang="en-US" altLang="ru-RU" sz="2000" dirty="0">
                <a:effectLst>
                  <a:outerShdw blurRad="38100" dist="38100" dir="2700000" algn="tl">
                    <a:srgbClr val="FFFFFF"/>
                  </a:outerShdw>
                </a:effectLst>
                <a:latin typeface="Times New Roman" panose="02020603050405020304" pitchFamily="18" charset="0"/>
              </a:rPr>
              <a:t>1 dynamic</a:t>
            </a:r>
            <a:r>
              <a:rPr lang="en-US" altLang="ru-RU" sz="2000" dirty="0" smtClean="0">
                <a:effectLst>
                  <a:outerShdw blurRad="38100" dist="38100" dir="2700000" algn="tl">
                    <a:srgbClr val="FFFFFF"/>
                  </a:outerShdw>
                </a:effectLst>
                <a:latin typeface="Times New Roman" panose="02020603050405020304" pitchFamily="18" charset="0"/>
              </a:rPr>
              <a:t> </a:t>
            </a:r>
            <a:endParaRPr lang="ru-RU" altLang="ru-RU" sz="2000" dirty="0">
              <a:effectLst>
                <a:outerShdw blurRad="38100" dist="38100" dir="2700000" algn="tl">
                  <a:srgbClr val="FFFFFF"/>
                </a:outerShdw>
              </a:effectLst>
              <a:latin typeface="Times New Roman" panose="02020603050405020304" pitchFamily="18" charset="0"/>
            </a:endParaRPr>
          </a:p>
        </p:txBody>
      </p:sp>
      <p:pic>
        <p:nvPicPr>
          <p:cNvPr id="38" name="Рисунок 37"/>
          <p:cNvPicPr>
            <a:picLocks noChangeAspect="1"/>
          </p:cNvPicPr>
          <p:nvPr/>
        </p:nvPicPr>
        <p:blipFill>
          <a:blip r:embed="rId5"/>
          <a:stretch>
            <a:fillRect/>
          </a:stretch>
        </p:blipFill>
        <p:spPr>
          <a:xfrm>
            <a:off x="256224" y="704091"/>
            <a:ext cx="4181475" cy="1914525"/>
          </a:xfrm>
          <a:prstGeom prst="rect">
            <a:avLst/>
          </a:prstGeom>
        </p:spPr>
      </p:pic>
      <p:sp>
        <p:nvSpPr>
          <p:cNvPr id="13" name="Rectangle 5"/>
          <p:cNvSpPr>
            <a:spLocks noChangeArrowheads="1"/>
          </p:cNvSpPr>
          <p:nvPr/>
        </p:nvSpPr>
        <p:spPr bwMode="auto">
          <a:xfrm>
            <a:off x="7591943" y="6597039"/>
            <a:ext cx="1681560" cy="276999"/>
          </a:xfrm>
          <a:prstGeom prst="rect">
            <a:avLst/>
          </a:prstGeom>
          <a:noFill/>
          <a:ln w="9525">
            <a:noFill/>
            <a:miter lim="800000"/>
            <a:headEnd/>
            <a:tailEnd/>
          </a:ln>
          <a:effectLst/>
        </p:spPr>
        <p:txBody>
          <a:bodyPr wrap="square">
            <a:spAutoFit/>
          </a:bodyPr>
          <a:lstStyle>
            <a:lvl1pPr marL="457200" indent="-4572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914400" indent="-45720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371600" indent="-4572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828800" indent="-4572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286000" indent="-4572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7432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32004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6576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4114800" indent="-4572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indent="0" defTabSz="914400">
              <a:spcBef>
                <a:spcPct val="0"/>
              </a:spcBef>
              <a:buClr>
                <a:srgbClr val="000000"/>
              </a:buClr>
              <a:buSzPct val="100000"/>
              <a:buNone/>
            </a:pPr>
            <a:r>
              <a:rPr lang="en-US" altLang="ru-RU" sz="1200" dirty="0" smtClean="0">
                <a:effectLst>
                  <a:outerShdw blurRad="38100" dist="38100" dir="2700000" algn="tl">
                    <a:srgbClr val="FFFFFF"/>
                  </a:outerShdw>
                </a:effectLst>
                <a:latin typeface="Times New Roman" panose="02020603050405020304" pitchFamily="18" charset="0"/>
              </a:rPr>
              <a:t>Made by </a:t>
            </a:r>
            <a:r>
              <a:rPr lang="en-US" altLang="ru-RU" sz="1200" dirty="0" err="1" smtClean="0">
                <a:effectLst>
                  <a:outerShdw blurRad="38100" dist="38100" dir="2700000" algn="tl">
                    <a:srgbClr val="FFFFFF"/>
                  </a:outerShdw>
                </a:effectLst>
                <a:latin typeface="Times New Roman" panose="02020603050405020304" pitchFamily="18" charset="0"/>
              </a:rPr>
              <a:t>Demidov</a:t>
            </a:r>
            <a:r>
              <a:rPr lang="en-US" altLang="ru-RU" sz="1200" dirty="0" smtClean="0">
                <a:effectLst>
                  <a:outerShdw blurRad="38100" dist="38100" dir="2700000" algn="tl">
                    <a:srgbClr val="FFFFFF"/>
                  </a:outerShdw>
                </a:effectLst>
                <a:latin typeface="Times New Roman" panose="02020603050405020304" pitchFamily="18" charset="0"/>
              </a:rPr>
              <a:t> V.S.</a:t>
            </a:r>
            <a:endParaRPr lang="ru-RU" altLang="ru-RU" sz="1200" dirty="0">
              <a:effectLst>
                <a:outerShdw blurRad="38100" dist="38100" dir="2700000" algn="tl">
                  <a:srgbClr val="FFFFFF"/>
                </a:outerShdw>
              </a:effectLst>
              <a:latin typeface="Times New Roman" panose="02020603050405020304" pitchFamily="18" charset="0"/>
            </a:endParaRPr>
          </a:p>
        </p:txBody>
      </p:sp>
      <p:sp>
        <p:nvSpPr>
          <p:cNvPr id="2" name="Прямоугольник 1"/>
          <p:cNvSpPr/>
          <p:nvPr/>
        </p:nvSpPr>
        <p:spPr bwMode="auto">
          <a:xfrm>
            <a:off x="8242300" y="6597039"/>
            <a:ext cx="901700" cy="26096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120317877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214313" y="0"/>
            <a:ext cx="89296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Prototype of PRIOR at HHT experimental area at GSI</a:t>
            </a:r>
            <a:endParaRPr lang="ru-RU" sz="2800" dirty="0">
              <a:solidFill>
                <a:schemeClr val="tx2"/>
              </a:solidFill>
              <a:latin typeface="Arial" panose="020B0604020202020204" pitchFamily="34" charset="0"/>
              <a:cs typeface="Arial" panose="020B0604020202020204" pitchFamily="34" charset="0"/>
            </a:endParaRPr>
          </a:p>
        </p:txBody>
      </p:sp>
      <p:pic>
        <p:nvPicPr>
          <p:cNvPr id="8" name="Picture 7" descr="photos_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87" y="581282"/>
            <a:ext cx="8645030" cy="2026779"/>
          </a:xfrm>
          <a:prstGeom prst="rect">
            <a:avLst/>
          </a:prstGeom>
        </p:spPr>
      </p:pic>
      <p:sp>
        <p:nvSpPr>
          <p:cNvPr id="16" name="Rectangle 5"/>
          <p:cNvSpPr>
            <a:spLocks noChangeArrowheads="1"/>
          </p:cNvSpPr>
          <p:nvPr/>
        </p:nvSpPr>
        <p:spPr bwMode="auto">
          <a:xfrm>
            <a:off x="803951" y="2654290"/>
            <a:ext cx="34717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Magnifying/imaging section </a:t>
            </a:r>
            <a:endParaRPr lang="en-US" dirty="0">
              <a:solidFill>
                <a:srgbClr val="000000"/>
              </a:solidFill>
              <a:latin typeface="Times New Roman" charset="0"/>
              <a:ea typeface="Calibri" charset="0"/>
              <a:cs typeface="Times New Roman" charset="0"/>
            </a:endParaRPr>
          </a:p>
        </p:txBody>
      </p:sp>
      <p:sp>
        <p:nvSpPr>
          <p:cNvPr id="21" name="Rectangle 5"/>
          <p:cNvSpPr>
            <a:spLocks noChangeArrowheads="1"/>
          </p:cNvSpPr>
          <p:nvPr/>
        </p:nvSpPr>
        <p:spPr bwMode="auto">
          <a:xfrm>
            <a:off x="4640263" y="2654290"/>
            <a:ext cx="24979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Matching section</a:t>
            </a:r>
            <a:endParaRPr lang="en-US" dirty="0">
              <a:solidFill>
                <a:srgbClr val="000000"/>
              </a:solidFill>
              <a:latin typeface="Times New Roman" charset="0"/>
              <a:ea typeface="Calibri" charset="0"/>
              <a:cs typeface="Times New Roman" charset="0"/>
            </a:endParaRPr>
          </a:p>
        </p:txBody>
      </p:sp>
      <p:sp>
        <p:nvSpPr>
          <p:cNvPr id="30" name="Oval 29"/>
          <p:cNvSpPr/>
          <p:nvPr/>
        </p:nvSpPr>
        <p:spPr bwMode="auto">
          <a:xfrm>
            <a:off x="571636" y="929188"/>
            <a:ext cx="2222364" cy="1256322"/>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34" name="Стрелка вправо 18"/>
          <p:cNvSpPr>
            <a:spLocks noChangeArrowheads="1"/>
          </p:cNvSpPr>
          <p:nvPr/>
        </p:nvSpPr>
        <p:spPr bwMode="auto">
          <a:xfrm rot="10800000">
            <a:off x="643342" y="6641225"/>
            <a:ext cx="1260899" cy="136525"/>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smtClean="0">
              <a:solidFill>
                <a:srgbClr val="000000"/>
              </a:solidFill>
              <a:cs typeface="ＭＳ Ｐゴシック" charset="0"/>
            </a:endParaRPr>
          </a:p>
        </p:txBody>
      </p:sp>
      <p:sp>
        <p:nvSpPr>
          <p:cNvPr id="35" name="Rectangle 5"/>
          <p:cNvSpPr>
            <a:spLocks noChangeArrowheads="1"/>
          </p:cNvSpPr>
          <p:nvPr/>
        </p:nvSpPr>
        <p:spPr bwMode="auto">
          <a:xfrm>
            <a:off x="-423457" y="6290992"/>
            <a:ext cx="298051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400" dirty="0">
                <a:solidFill>
                  <a:srgbClr val="000000"/>
                </a:solidFill>
                <a:latin typeface="Times New Roman" charset="0"/>
                <a:ea typeface="Calibri" charset="0"/>
                <a:cs typeface="Times New Roman" charset="0"/>
              </a:rPr>
              <a:t>p</a:t>
            </a:r>
            <a:r>
              <a:rPr lang="en-US" sz="1400" dirty="0" smtClean="0">
                <a:solidFill>
                  <a:srgbClr val="000000"/>
                </a:solidFill>
                <a:latin typeface="Times New Roman" charset="0"/>
                <a:ea typeface="Calibri" charset="0"/>
                <a:cs typeface="Times New Roman" charset="0"/>
              </a:rPr>
              <a:t>roton beam direction</a:t>
            </a:r>
            <a:endParaRPr lang="en-US" sz="1400" dirty="0">
              <a:solidFill>
                <a:srgbClr val="000000"/>
              </a:solidFill>
              <a:latin typeface="Times New Roman" charset="0"/>
              <a:ea typeface="Calibri" charset="0"/>
              <a:cs typeface="Times New Roman" charset="0"/>
            </a:endParaRPr>
          </a:p>
        </p:txBody>
      </p:sp>
      <p:grpSp>
        <p:nvGrpSpPr>
          <p:cNvPr id="2" name="Группа 1"/>
          <p:cNvGrpSpPr/>
          <p:nvPr/>
        </p:nvGrpSpPr>
        <p:grpSpPr>
          <a:xfrm flipH="1">
            <a:off x="182879" y="3145418"/>
            <a:ext cx="8673738" cy="3202996"/>
            <a:chOff x="179388" y="3573463"/>
            <a:chExt cx="3980443" cy="2774950"/>
          </a:xfrm>
        </p:grpSpPr>
        <p:pic>
          <p:nvPicPr>
            <p:cNvPr id="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573463"/>
              <a:ext cx="2160587"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39028"/>
            <a:stretch/>
          </p:blipFill>
          <p:spPr bwMode="auto">
            <a:xfrm>
              <a:off x="2052639" y="3860800"/>
              <a:ext cx="2107192"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Oval 29"/>
          <p:cNvSpPr/>
          <p:nvPr/>
        </p:nvSpPr>
        <p:spPr bwMode="auto">
          <a:xfrm>
            <a:off x="2270130" y="4105012"/>
            <a:ext cx="2275744" cy="1446702"/>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4" name="Oval 29"/>
          <p:cNvSpPr/>
          <p:nvPr/>
        </p:nvSpPr>
        <p:spPr bwMode="auto">
          <a:xfrm>
            <a:off x="5003236" y="3560979"/>
            <a:ext cx="3482338" cy="2547111"/>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5" name="Oval 29"/>
          <p:cNvSpPr/>
          <p:nvPr/>
        </p:nvSpPr>
        <p:spPr bwMode="auto">
          <a:xfrm flipV="1">
            <a:off x="4446410" y="418534"/>
            <a:ext cx="4595990" cy="2308349"/>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1629607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214313" y="0"/>
            <a:ext cx="89296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Prototype of PRIOR at HHT experimental area at GSI</a:t>
            </a:r>
            <a:endParaRPr lang="ru-RU" sz="2800" dirty="0">
              <a:solidFill>
                <a:schemeClr val="tx2"/>
              </a:solidFill>
              <a:latin typeface="Arial" panose="020B0604020202020204" pitchFamily="34" charset="0"/>
              <a:cs typeface="Arial" panose="020B0604020202020204" pitchFamily="34" charset="0"/>
            </a:endParaRPr>
          </a:p>
        </p:txBody>
      </p:sp>
      <p:pic>
        <p:nvPicPr>
          <p:cNvPr id="8" name="Picture 7" descr="photos_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87" y="581282"/>
            <a:ext cx="8645030" cy="2026779"/>
          </a:xfrm>
          <a:prstGeom prst="rect">
            <a:avLst/>
          </a:prstGeom>
        </p:spPr>
      </p:pic>
      <p:cxnSp>
        <p:nvCxnSpPr>
          <p:cNvPr id="11" name="Straight Arrow Connector 10"/>
          <p:cNvCxnSpPr/>
          <p:nvPr/>
        </p:nvCxnSpPr>
        <p:spPr bwMode="auto">
          <a:xfrm flipH="1" flipV="1">
            <a:off x="3657932" y="1615032"/>
            <a:ext cx="2082468" cy="2270684"/>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13" name="Straight Arrow Connector 12"/>
          <p:cNvCxnSpPr/>
          <p:nvPr/>
        </p:nvCxnSpPr>
        <p:spPr bwMode="auto">
          <a:xfrm flipH="1" flipV="1">
            <a:off x="6921500" y="1615031"/>
            <a:ext cx="947278" cy="2270685"/>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24" name="Straight Arrow Connector 23"/>
          <p:cNvCxnSpPr/>
          <p:nvPr/>
        </p:nvCxnSpPr>
        <p:spPr bwMode="auto">
          <a:xfrm flipH="1" flipV="1">
            <a:off x="1" y="1615031"/>
            <a:ext cx="647699" cy="2972254"/>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17" name="Straight Arrow Connector 16"/>
          <p:cNvCxnSpPr/>
          <p:nvPr/>
        </p:nvCxnSpPr>
        <p:spPr bwMode="auto">
          <a:xfrm flipH="1" flipV="1">
            <a:off x="1803400" y="2070100"/>
            <a:ext cx="635000" cy="1815616"/>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
        <p:nvSpPr>
          <p:cNvPr id="19" name="Oval 18"/>
          <p:cNvSpPr/>
          <p:nvPr/>
        </p:nvSpPr>
        <p:spPr bwMode="auto">
          <a:xfrm>
            <a:off x="1498599" y="3697788"/>
            <a:ext cx="3823948" cy="1256322"/>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0" name="Rectangle 5"/>
          <p:cNvSpPr>
            <a:spLocks noChangeArrowheads="1"/>
          </p:cNvSpPr>
          <p:nvPr/>
        </p:nvSpPr>
        <p:spPr bwMode="auto">
          <a:xfrm>
            <a:off x="3361267" y="6275604"/>
            <a:ext cx="34543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Magnifying/imaging section </a:t>
            </a:r>
            <a:endParaRPr lang="en-US" dirty="0">
              <a:solidFill>
                <a:srgbClr val="000000"/>
              </a:solidFill>
              <a:latin typeface="Times New Roman" charset="0"/>
              <a:ea typeface="Calibri" charset="0"/>
              <a:cs typeface="Times New Roman" charset="0"/>
            </a:endParaRPr>
          </a:p>
        </p:txBody>
      </p:sp>
      <p:sp>
        <p:nvSpPr>
          <p:cNvPr id="22" name="Rectangle 5"/>
          <p:cNvSpPr>
            <a:spLocks noChangeArrowheads="1"/>
          </p:cNvSpPr>
          <p:nvPr/>
        </p:nvSpPr>
        <p:spPr bwMode="auto">
          <a:xfrm>
            <a:off x="6392971" y="6130974"/>
            <a:ext cx="24979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Matching section</a:t>
            </a:r>
            <a:endParaRPr lang="en-US" dirty="0">
              <a:solidFill>
                <a:srgbClr val="000000"/>
              </a:solidFill>
              <a:latin typeface="Times New Roman" charset="0"/>
              <a:ea typeface="Calibri" charset="0"/>
              <a:cs typeface="Times New Roman" charset="0"/>
            </a:endParaRPr>
          </a:p>
        </p:txBody>
      </p:sp>
      <p:cxnSp>
        <p:nvCxnSpPr>
          <p:cNvPr id="25" name="Straight Arrow Connector 24"/>
          <p:cNvCxnSpPr>
            <a:endCxn id="27" idx="4"/>
          </p:cNvCxnSpPr>
          <p:nvPr/>
        </p:nvCxnSpPr>
        <p:spPr bwMode="auto">
          <a:xfrm flipH="1" flipV="1">
            <a:off x="7496703" y="4913271"/>
            <a:ext cx="372075" cy="1217703"/>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26" name="Straight Arrow Connector 25"/>
          <p:cNvCxnSpPr/>
          <p:nvPr/>
        </p:nvCxnSpPr>
        <p:spPr bwMode="auto">
          <a:xfrm flipH="1" flipV="1">
            <a:off x="4845700" y="4587285"/>
            <a:ext cx="593420" cy="1688319"/>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
        <p:nvSpPr>
          <p:cNvPr id="27" name="Oval 26"/>
          <p:cNvSpPr/>
          <p:nvPr/>
        </p:nvSpPr>
        <p:spPr bwMode="auto">
          <a:xfrm>
            <a:off x="6392971" y="3885716"/>
            <a:ext cx="2207463" cy="1027555"/>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32" name="Стрелка вправо 18"/>
          <p:cNvSpPr>
            <a:spLocks noChangeArrowheads="1"/>
          </p:cNvSpPr>
          <p:nvPr/>
        </p:nvSpPr>
        <p:spPr bwMode="auto">
          <a:xfrm rot="10800000">
            <a:off x="643342" y="6641225"/>
            <a:ext cx="1260899" cy="136525"/>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smtClean="0">
              <a:solidFill>
                <a:srgbClr val="000000"/>
              </a:solidFill>
              <a:cs typeface="ＭＳ Ｐゴシック" charset="0"/>
            </a:endParaRPr>
          </a:p>
        </p:txBody>
      </p:sp>
      <p:sp>
        <p:nvSpPr>
          <p:cNvPr id="33" name="Rectangle 5"/>
          <p:cNvSpPr>
            <a:spLocks noChangeArrowheads="1"/>
          </p:cNvSpPr>
          <p:nvPr/>
        </p:nvSpPr>
        <p:spPr bwMode="auto">
          <a:xfrm>
            <a:off x="-423457" y="6290992"/>
            <a:ext cx="298051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400" dirty="0">
                <a:solidFill>
                  <a:srgbClr val="000000"/>
                </a:solidFill>
                <a:latin typeface="Times New Roman" charset="0"/>
                <a:ea typeface="Calibri" charset="0"/>
                <a:cs typeface="Times New Roman" charset="0"/>
              </a:rPr>
              <a:t>p</a:t>
            </a:r>
            <a:r>
              <a:rPr lang="en-US" sz="1400" dirty="0" smtClean="0">
                <a:solidFill>
                  <a:srgbClr val="000000"/>
                </a:solidFill>
                <a:latin typeface="Times New Roman" charset="0"/>
                <a:ea typeface="Calibri" charset="0"/>
                <a:cs typeface="Times New Roman" charset="0"/>
              </a:rPr>
              <a:t>roton beam direction</a:t>
            </a:r>
            <a:endParaRPr lang="en-US" sz="1400" dirty="0">
              <a:solidFill>
                <a:srgbClr val="000000"/>
              </a:solidFill>
              <a:latin typeface="Times New Roman" charset="0"/>
              <a:ea typeface="Calibri" charset="0"/>
              <a:cs typeface="Times New Roman"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13" y="3023646"/>
            <a:ext cx="8248650" cy="3086100"/>
          </a:xfrm>
          <a:prstGeom prst="rect">
            <a:avLst/>
          </a:prstGeom>
        </p:spPr>
      </p:pic>
    </p:spTree>
    <p:extLst>
      <p:ext uri="{BB962C8B-B14F-4D97-AF65-F5344CB8AC3E}">
        <p14:creationId xmlns:p14="http://schemas.microsoft.com/office/powerpoint/2010/main" val="319623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7" name="Прямоугольник 6"/>
          <p:cNvSpPr>
            <a:spLocks noChangeArrowheads="1"/>
          </p:cNvSpPr>
          <p:nvPr/>
        </p:nvSpPr>
        <p:spPr bwMode="auto">
          <a:xfrm>
            <a:off x="107950" y="3429000"/>
            <a:ext cx="6299200" cy="329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600" b="1" dirty="0">
                <a:solidFill>
                  <a:srgbClr val="000000"/>
                </a:solidFill>
                <a:latin typeface="Times New Roman" charset="0"/>
                <a:ea typeface="ＭＳ Ｐゴシック" charset="0"/>
              </a:rPr>
              <a:t>Main parameters of PMQ lenses:</a:t>
            </a:r>
          </a:p>
          <a:p>
            <a:pPr defTabSz="914400" fontAlgn="base">
              <a:spcBef>
                <a:spcPct val="0"/>
              </a:spcBef>
              <a:spcAft>
                <a:spcPct val="0"/>
              </a:spcAft>
            </a:pPr>
            <a:endParaRPr lang="en-US" sz="1600" b="1" dirty="0">
              <a:solidFill>
                <a:srgbClr val="000000"/>
              </a:solidFill>
              <a:latin typeface="Times New Roman" charset="0"/>
              <a:ea typeface="ＭＳ Ｐゴシック" charset="0"/>
            </a:endParaRPr>
          </a:p>
          <a:p>
            <a:pPr defTabSz="914400" fontAlgn="base">
              <a:spcBef>
                <a:spcPct val="0"/>
              </a:spcBef>
              <a:spcAft>
                <a:spcPct val="0"/>
              </a:spcAft>
            </a:pPr>
            <a:r>
              <a:rPr lang="en-US" sz="1600" b="1" dirty="0">
                <a:solidFill>
                  <a:srgbClr val="000000"/>
                </a:solidFill>
                <a:latin typeface="Times New Roman" charset="0"/>
                <a:ea typeface="ＭＳ Ｐゴシック" charset="0"/>
              </a:rPr>
              <a:t>PMQ quantity:           4</a:t>
            </a:r>
          </a:p>
          <a:p>
            <a:pPr defTabSz="914400" fontAlgn="base">
              <a:spcBef>
                <a:spcPct val="0"/>
              </a:spcBef>
              <a:spcAft>
                <a:spcPct val="0"/>
              </a:spcAft>
            </a:pPr>
            <a:r>
              <a:rPr lang="en-US" sz="1600" b="1" dirty="0">
                <a:solidFill>
                  <a:srgbClr val="000000"/>
                </a:solidFill>
                <a:latin typeface="Times New Roman" charset="0"/>
                <a:ea typeface="ＭＳ Ｐゴシック" charset="0"/>
              </a:rPr>
              <a:t>Pole tip field:             1.83 T</a:t>
            </a:r>
          </a:p>
          <a:p>
            <a:pPr defTabSz="914400" fontAlgn="base">
              <a:spcBef>
                <a:spcPct val="0"/>
              </a:spcBef>
              <a:spcAft>
                <a:spcPct val="0"/>
              </a:spcAft>
            </a:pPr>
            <a:r>
              <a:rPr lang="en-US" sz="1600" b="1" dirty="0">
                <a:solidFill>
                  <a:srgbClr val="000000"/>
                </a:solidFill>
                <a:latin typeface="Times New Roman" charset="0"/>
                <a:ea typeface="ＭＳ Ｐゴシック" charset="0"/>
              </a:rPr>
              <a:t>Field gradient:            122 T/m</a:t>
            </a:r>
          </a:p>
          <a:p>
            <a:pPr defTabSz="914400" fontAlgn="base">
              <a:spcBef>
                <a:spcPct val="0"/>
              </a:spcBef>
              <a:spcAft>
                <a:spcPct val="0"/>
              </a:spcAft>
            </a:pPr>
            <a:r>
              <a:rPr lang="en-US" sz="1600" b="1" dirty="0">
                <a:solidFill>
                  <a:srgbClr val="000000"/>
                </a:solidFill>
                <a:latin typeface="Times New Roman" charset="0"/>
                <a:ea typeface="ＭＳ Ｐゴシック" charset="0"/>
              </a:rPr>
              <a:t>Nonlinearity:             &lt;0.9%</a:t>
            </a:r>
          </a:p>
          <a:p>
            <a:pPr defTabSz="914400" fontAlgn="base">
              <a:spcBef>
                <a:spcPct val="0"/>
              </a:spcBef>
              <a:spcAft>
                <a:spcPct val="0"/>
              </a:spcAft>
            </a:pPr>
            <a:r>
              <a:rPr lang="en-US" sz="1600" b="1" dirty="0">
                <a:solidFill>
                  <a:srgbClr val="000000"/>
                </a:solidFill>
                <a:latin typeface="Times New Roman" charset="0"/>
                <a:ea typeface="ＭＳ Ｐゴシック" charset="0"/>
              </a:rPr>
              <a:t>Two layer structure with trapezoidal sectors</a:t>
            </a:r>
          </a:p>
          <a:p>
            <a:pPr defTabSz="914400" fontAlgn="base">
              <a:spcBef>
                <a:spcPct val="0"/>
              </a:spcBef>
              <a:spcAft>
                <a:spcPct val="0"/>
              </a:spcAft>
            </a:pPr>
            <a:r>
              <a:rPr lang="en-US" sz="1600" b="1" dirty="0">
                <a:solidFill>
                  <a:srgbClr val="000000"/>
                </a:solidFill>
                <a:latin typeface="Times New Roman" charset="0"/>
                <a:ea typeface="ＭＳ Ｐゴシック" charset="0"/>
              </a:rPr>
              <a:t>Magnetic element material: </a:t>
            </a:r>
            <a:r>
              <a:rPr lang="en-US" sz="1600" b="1" dirty="0" err="1">
                <a:solidFill>
                  <a:srgbClr val="000000"/>
                </a:solidFill>
                <a:latin typeface="Times New Roman" charset="0"/>
                <a:ea typeface="ＭＳ Ｐゴシック" charset="0"/>
              </a:rPr>
              <a:t>NdFeB</a:t>
            </a:r>
            <a:endParaRPr lang="en-US" sz="1600" b="1" dirty="0">
              <a:solidFill>
                <a:srgbClr val="000000"/>
              </a:solidFill>
              <a:latin typeface="Times New Roman" charset="0"/>
              <a:ea typeface="ＭＳ Ｐゴシック" charset="0"/>
            </a:endParaRPr>
          </a:p>
          <a:p>
            <a:pPr defTabSz="914400" fontAlgn="base">
              <a:spcBef>
                <a:spcPct val="0"/>
              </a:spcBef>
              <a:spcAft>
                <a:spcPct val="0"/>
              </a:spcAft>
            </a:pPr>
            <a:r>
              <a:rPr lang="en-US" sz="1600" b="1" dirty="0">
                <a:solidFill>
                  <a:srgbClr val="000000"/>
                </a:solidFill>
                <a:latin typeface="Times New Roman" charset="0"/>
                <a:ea typeface="ＭＳ Ｐゴシック" charset="0"/>
              </a:rPr>
              <a:t>Aperture diameter:  30 mm  ;Outer diam. 210 mm</a:t>
            </a:r>
          </a:p>
          <a:p>
            <a:pPr defTabSz="914400" fontAlgn="base">
              <a:spcBef>
                <a:spcPct val="0"/>
              </a:spcBef>
              <a:spcAft>
                <a:spcPct val="0"/>
              </a:spcAft>
            </a:pPr>
            <a:r>
              <a:rPr lang="en-US" sz="1600" b="1" dirty="0">
                <a:solidFill>
                  <a:srgbClr val="000000"/>
                </a:solidFill>
                <a:latin typeface="Times New Roman" charset="0"/>
                <a:ea typeface="ＭＳ Ｐゴシック" charset="0"/>
              </a:rPr>
              <a:t>PMQ Length: </a:t>
            </a:r>
            <a:r>
              <a:rPr lang="en-US" sz="1600" b="1" dirty="0">
                <a:solidFill>
                  <a:srgbClr val="FF0000"/>
                </a:solidFill>
                <a:latin typeface="Times New Roman" charset="0"/>
                <a:ea typeface="ＭＳ Ｐゴシック" charset="0"/>
              </a:rPr>
              <a:t>180mm (144 mm) </a:t>
            </a:r>
            <a:r>
              <a:rPr lang="en-US" sz="1600" b="1" dirty="0">
                <a:solidFill>
                  <a:srgbClr val="000000"/>
                </a:solidFill>
                <a:latin typeface="Times New Roman" charset="0"/>
                <a:ea typeface="ＭＳ Ｐゴシック" charset="0"/>
              </a:rPr>
              <a:t>(4 modules+1 dummy) </a:t>
            </a:r>
          </a:p>
          <a:p>
            <a:pPr defTabSz="914400" fontAlgn="base">
              <a:spcBef>
                <a:spcPct val="0"/>
              </a:spcBef>
              <a:spcAft>
                <a:spcPct val="0"/>
              </a:spcAft>
            </a:pPr>
            <a:r>
              <a:rPr lang="en-US" sz="1600" b="1" dirty="0">
                <a:solidFill>
                  <a:srgbClr val="FF0000"/>
                </a:solidFill>
                <a:latin typeface="Times New Roman" charset="0"/>
                <a:ea typeface="ＭＳ Ｐゴシック" charset="0"/>
              </a:rPr>
              <a:t>                         360mm (288 mm) </a:t>
            </a:r>
            <a:r>
              <a:rPr lang="en-US" sz="1600" b="1" dirty="0">
                <a:solidFill>
                  <a:srgbClr val="000000"/>
                </a:solidFill>
                <a:latin typeface="Times New Roman" charset="0"/>
                <a:ea typeface="ＭＳ Ｐゴシック" charset="0"/>
              </a:rPr>
              <a:t>(8 modules +2 dummy)</a:t>
            </a:r>
          </a:p>
          <a:p>
            <a:pPr defTabSz="914400" fontAlgn="base">
              <a:spcBef>
                <a:spcPct val="0"/>
              </a:spcBef>
              <a:spcAft>
                <a:spcPct val="0"/>
              </a:spcAft>
            </a:pPr>
            <a:r>
              <a:rPr lang="en-US" sz="1600" b="1" dirty="0">
                <a:solidFill>
                  <a:srgbClr val="FF0000"/>
                </a:solidFill>
                <a:latin typeface="Times New Roman" charset="0"/>
                <a:ea typeface="ＭＳ Ｐゴシック" charset="0"/>
              </a:rPr>
              <a:t>Possibility to use same lenses at FAIR (10 </a:t>
            </a:r>
            <a:r>
              <a:rPr lang="en-US" sz="1600" b="1" dirty="0" err="1">
                <a:solidFill>
                  <a:srgbClr val="FF0000"/>
                </a:solidFill>
                <a:latin typeface="Times New Roman" charset="0"/>
                <a:ea typeface="ＭＳ Ｐゴシック" charset="0"/>
              </a:rPr>
              <a:t>GeV</a:t>
            </a:r>
            <a:r>
              <a:rPr lang="en-US" sz="1600" b="1" dirty="0">
                <a:solidFill>
                  <a:srgbClr val="FF0000"/>
                </a:solidFill>
                <a:latin typeface="Times New Roman" charset="0"/>
                <a:ea typeface="ＭＳ Ｐゴシック" charset="0"/>
              </a:rPr>
              <a:t> proton beam) </a:t>
            </a:r>
          </a:p>
          <a:p>
            <a:pPr defTabSz="914400" fontAlgn="base">
              <a:spcBef>
                <a:spcPct val="0"/>
              </a:spcBef>
              <a:spcAft>
                <a:spcPct val="0"/>
              </a:spcAft>
            </a:pPr>
            <a:r>
              <a:rPr lang="en-US" sz="1600" b="1" dirty="0">
                <a:solidFill>
                  <a:srgbClr val="FF0000"/>
                </a:solidFill>
                <a:latin typeface="Times New Roman" charset="0"/>
                <a:ea typeface="ＭＳ Ｐゴシック" charset="0"/>
              </a:rPr>
              <a:t>with addition modules  </a:t>
            </a:r>
          </a:p>
        </p:txBody>
      </p:sp>
      <p:pic>
        <p:nvPicPr>
          <p:cNvPr id="26629" name="Рисунок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06767" y="400910"/>
            <a:ext cx="2678483" cy="2341591"/>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Rectangle 5"/>
          <p:cNvSpPr>
            <a:spLocks noChangeArrowheads="1"/>
          </p:cNvSpPr>
          <p:nvPr/>
        </p:nvSpPr>
        <p:spPr bwMode="auto">
          <a:xfrm>
            <a:off x="5940425" y="2636838"/>
            <a:ext cx="35353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57188" algn="ctr" defTabSz="914400" eaLnBrk="0" fontAlgn="base" hangingPunct="0">
              <a:spcBef>
                <a:spcPct val="0"/>
              </a:spcBef>
              <a:spcAft>
                <a:spcPct val="0"/>
              </a:spcAft>
              <a:tabLst>
                <a:tab pos="0" algn="l"/>
              </a:tabLst>
            </a:pPr>
            <a:r>
              <a:rPr lang="en-US" sz="1100" dirty="0">
                <a:solidFill>
                  <a:srgbClr val="000000"/>
                </a:solidFill>
                <a:latin typeface="Verdana" charset="0"/>
                <a:ea typeface="ＭＳ Ｐゴシック" charset="0"/>
                <a:cs typeface="Calibri" charset="0"/>
              </a:rPr>
              <a:t>One </a:t>
            </a:r>
            <a:r>
              <a:rPr lang="en-US" sz="1100" dirty="0" err="1">
                <a:solidFill>
                  <a:srgbClr val="000000"/>
                </a:solidFill>
                <a:latin typeface="Verdana" charset="0"/>
                <a:ea typeface="ＭＳ Ｐゴシック" charset="0"/>
                <a:cs typeface="Calibri" charset="0"/>
              </a:rPr>
              <a:t>quadrupole</a:t>
            </a:r>
            <a:r>
              <a:rPr lang="en-US" sz="1100" dirty="0">
                <a:solidFill>
                  <a:srgbClr val="000000"/>
                </a:solidFill>
                <a:latin typeface="Verdana" charset="0"/>
                <a:ea typeface="ＭＳ Ｐゴシック" charset="0"/>
                <a:cs typeface="Calibri" charset="0"/>
              </a:rPr>
              <a:t> module </a:t>
            </a:r>
            <a:endParaRPr lang="ru-RU" sz="1100" dirty="0">
              <a:solidFill>
                <a:srgbClr val="000000"/>
              </a:solidFill>
              <a:latin typeface="Verdana" charset="0"/>
              <a:ea typeface="ＭＳ Ｐゴシック" charset="0"/>
              <a:cs typeface="Calibri" charset="0"/>
            </a:endParaRPr>
          </a:p>
          <a:p>
            <a:pPr indent="357188" algn="ctr" defTabSz="914400" eaLnBrk="0" fontAlgn="base" hangingPunct="0">
              <a:spcBef>
                <a:spcPct val="0"/>
              </a:spcBef>
              <a:spcAft>
                <a:spcPct val="0"/>
              </a:spcAft>
              <a:tabLst>
                <a:tab pos="0" algn="l"/>
              </a:tabLst>
            </a:pPr>
            <a:r>
              <a:rPr lang="en-US" sz="1100" dirty="0">
                <a:solidFill>
                  <a:srgbClr val="000000"/>
                </a:solidFill>
                <a:latin typeface="Verdana" charset="0"/>
                <a:ea typeface="ＭＳ Ｐゴシック" charset="0"/>
                <a:cs typeface="Calibri" charset="0"/>
              </a:rPr>
              <a:t>in metal case </a:t>
            </a:r>
          </a:p>
        </p:txBody>
      </p:sp>
      <p:pic>
        <p:nvPicPr>
          <p:cNvPr id="26633" name="Picture 3" descr="PMQ2_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94363" y="3190875"/>
            <a:ext cx="3290887" cy="3224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
          <p:cNvSpPr>
            <a:spLocks/>
          </p:cNvSpPr>
          <p:nvPr/>
        </p:nvSpPr>
        <p:spPr bwMode="auto">
          <a:xfrm>
            <a:off x="1066801" y="0"/>
            <a:ext cx="7498976" cy="446088"/>
          </a:xfrm>
          <a:prstGeom prst="rect">
            <a:avLst/>
          </a:prstGeom>
          <a:noFill/>
          <a:ln w="12700" cap="flat">
            <a:noFill/>
            <a:miter lim="800000"/>
            <a:headEnd type="none" w="med" len="med"/>
            <a:tailEnd type="none" w="med" len="med"/>
          </a:ln>
        </p:spPr>
        <p:txBody>
          <a:bodyPr lIns="17859" tIns="17859" rIns="17859" bIns="17859" anchor="ctr"/>
          <a:lstStyle/>
          <a:p>
            <a:pPr defTabSz="914400" fontAlgn="base">
              <a:lnSpc>
                <a:spcPct val="90000"/>
              </a:lnSpc>
              <a:spcBef>
                <a:spcPct val="0"/>
              </a:spcBef>
              <a:spcAft>
                <a:spcPct val="0"/>
              </a:spcAft>
              <a:tabLst>
                <a:tab pos="508000" algn="l"/>
                <a:tab pos="1017588" algn="l"/>
                <a:tab pos="1525588" algn="l"/>
                <a:tab pos="2035175" algn="l"/>
                <a:tab pos="2544763" algn="l"/>
                <a:tab pos="3052763" algn="l"/>
                <a:tab pos="3562350" algn="l"/>
                <a:tab pos="4070350" algn="l"/>
                <a:tab pos="4579938" algn="l"/>
                <a:tab pos="5089525" algn="l"/>
                <a:tab pos="5597525" algn="l"/>
                <a:tab pos="5784850" algn="l"/>
              </a:tabLst>
            </a:pPr>
            <a:r>
              <a:rPr lang="en-US" sz="2800" dirty="0" smtClean="0">
                <a:solidFill>
                  <a:schemeClr val="tx2"/>
                </a:solidFill>
                <a:latin typeface="Arial" panose="020B0604020202020204" pitchFamily="34" charset="0"/>
                <a:cs typeface="Arial" panose="020B0604020202020204" pitchFamily="34" charset="0"/>
              </a:rPr>
              <a:t>Permanent </a:t>
            </a:r>
            <a:r>
              <a:rPr lang="en-US" sz="2800" dirty="0">
                <a:solidFill>
                  <a:schemeClr val="tx2"/>
                </a:solidFill>
                <a:latin typeface="Arial" panose="020B0604020202020204" pitchFamily="34" charset="0"/>
                <a:cs typeface="Arial" panose="020B0604020202020204" pitchFamily="34" charset="0"/>
              </a:rPr>
              <a:t>magnet quadrupole lenses (PMQ) </a:t>
            </a:r>
          </a:p>
        </p:txBody>
      </p:sp>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1350" y="3067050"/>
            <a:ext cx="1593013" cy="2111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731" y="594791"/>
            <a:ext cx="5191125" cy="2476500"/>
          </a:xfrm>
          <a:prstGeom prst="rect">
            <a:avLst/>
          </a:prstGeom>
        </p:spPr>
      </p:pic>
    </p:spTree>
    <p:extLst>
      <p:ext uri="{BB962C8B-B14F-4D97-AF65-F5344CB8AC3E}">
        <p14:creationId xmlns:p14="http://schemas.microsoft.com/office/powerpoint/2010/main" val="2029746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6865" name="Rectangle 7"/>
          <p:cNvSpPr>
            <a:spLocks noChangeArrowheads="1"/>
          </p:cNvSpPr>
          <p:nvPr/>
        </p:nvSpPr>
        <p:spPr bwMode="auto">
          <a:xfrm>
            <a:off x="-642938" y="0"/>
            <a:ext cx="89296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3D magnetic field reconstruction</a:t>
            </a:r>
            <a:endParaRPr lang="ru-RU" sz="2800" dirty="0">
              <a:solidFill>
                <a:schemeClr val="tx2"/>
              </a:solidFill>
              <a:latin typeface="Arial" panose="020B0604020202020204" pitchFamily="34" charset="0"/>
              <a:cs typeface="Arial" panose="020B0604020202020204" pitchFamily="34" charset="0"/>
            </a:endParaRPr>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0788" y="1773238"/>
            <a:ext cx="2701925"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9" name="Rectangle 7"/>
          <p:cNvSpPr>
            <a:spLocks noChangeArrowheads="1"/>
          </p:cNvSpPr>
          <p:nvPr/>
        </p:nvSpPr>
        <p:spPr bwMode="auto">
          <a:xfrm>
            <a:off x="6372225" y="1196975"/>
            <a:ext cx="25209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400" dirty="0" smtClean="0">
                <a:solidFill>
                  <a:srgbClr val="000000"/>
                </a:solidFill>
                <a:latin typeface="Times New Roman" charset="0"/>
                <a:ea typeface="ＭＳ Ｐゴシック" charset="0"/>
                <a:cs typeface="ＭＳ Ｐゴシック" charset="0"/>
              </a:rPr>
              <a:t>Scanner for radial component of magnetic field of PMQ </a:t>
            </a:r>
            <a:endParaRPr lang="ru-RU" sz="1400" dirty="0" smtClean="0">
              <a:solidFill>
                <a:srgbClr val="000000"/>
              </a:solidFill>
              <a:latin typeface="Times New Roman" charset="0"/>
              <a:ea typeface="ＭＳ Ｐゴシック" charset="0"/>
              <a:cs typeface="ＭＳ Ｐゴシック" charset="0"/>
            </a:endParaRPr>
          </a:p>
        </p:txBody>
      </p:sp>
      <p:pic>
        <p:nvPicPr>
          <p:cNvPr id="36870" name="Рисунок 8" descr="sensor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00788" y="4675188"/>
            <a:ext cx="27352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55996"/>
            <a:ext cx="6184900" cy="6148030"/>
          </a:xfrm>
          <a:prstGeom prst="rect">
            <a:avLst/>
          </a:prstGeom>
        </p:spPr>
      </p:pic>
    </p:spTree>
    <p:extLst>
      <p:ext uri="{BB962C8B-B14F-4D97-AF65-F5344CB8AC3E}">
        <p14:creationId xmlns:p14="http://schemas.microsoft.com/office/powerpoint/2010/main" val="3327298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ectangle 1"/>
          <p:cNvSpPr>
            <a:spLocks/>
          </p:cNvSpPr>
          <p:nvPr/>
        </p:nvSpPr>
        <p:spPr bwMode="auto">
          <a:xfrm>
            <a:off x="685800" y="0"/>
            <a:ext cx="7747000" cy="571500"/>
          </a:xfrm>
          <a:prstGeom prst="rect">
            <a:avLst/>
          </a:prstGeom>
          <a:noFill/>
          <a:ln w="12700" cap="flat">
            <a:noFill/>
            <a:miter lim="800000"/>
            <a:headEnd type="none" w="med" len="med"/>
            <a:tailEnd type="none" w="med" len="med"/>
          </a:ln>
        </p:spPr>
        <p:txBody>
          <a:bodyPr lIns="17859" tIns="17859" rIns="17859" bIns="17859" anchor="ctr"/>
          <a:lstStyle/>
          <a:p>
            <a:pPr defTabSz="914400" fontAlgn="base">
              <a:lnSpc>
                <a:spcPct val="90000"/>
              </a:lnSpc>
              <a:spcBef>
                <a:spcPct val="0"/>
              </a:spcBef>
              <a:spcAft>
                <a:spcPct val="0"/>
              </a:spcAft>
              <a:tabLst>
                <a:tab pos="508000" algn="l"/>
                <a:tab pos="1017588" algn="l"/>
                <a:tab pos="1525588" algn="l"/>
                <a:tab pos="2035175" algn="l"/>
                <a:tab pos="2544763" algn="l"/>
                <a:tab pos="3052763" algn="l"/>
                <a:tab pos="3562350" algn="l"/>
                <a:tab pos="4070350" algn="l"/>
                <a:tab pos="4579938" algn="l"/>
                <a:tab pos="5089525" algn="l"/>
                <a:tab pos="5597525" algn="l"/>
                <a:tab pos="5784850" algn="l"/>
              </a:tabLst>
            </a:pPr>
            <a:r>
              <a:rPr lang="en-US" sz="2400" b="1" u="sng" dirty="0" smtClean="0">
                <a:solidFill>
                  <a:srgbClr val="000000"/>
                </a:solidFill>
                <a:effectLst>
                  <a:outerShdw blurRad="38100" dist="38100" dir="2700000" algn="tl">
                    <a:srgbClr val="DDDDDD"/>
                  </a:outerShdw>
                </a:effectLst>
                <a:latin typeface="Times New Roman" charset="0"/>
                <a:ea typeface="ＭＳ Ｐゴシック" charset="0"/>
                <a:cs typeface="Hoefler Text" charset="0"/>
              </a:rPr>
              <a:t> </a:t>
            </a:r>
            <a:r>
              <a:rPr lang="en-US" sz="2800" dirty="0">
                <a:solidFill>
                  <a:schemeClr val="tx2"/>
                </a:solidFill>
                <a:latin typeface="Arial" panose="020B0604020202020204" pitchFamily="34" charset="0"/>
                <a:cs typeface="Arial" panose="020B0604020202020204" pitchFamily="34" charset="0"/>
              </a:rPr>
              <a:t>Measured parameters of magnetic field of PMQ </a:t>
            </a:r>
          </a:p>
        </p:txBody>
      </p:sp>
      <p:pic>
        <p:nvPicPr>
          <p:cNvPr id="9" name="Picture 8"/>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71500"/>
            <a:ext cx="5142549" cy="2627312"/>
          </a:xfrm>
          <a:prstGeom prst="rect">
            <a:avLst/>
          </a:prstGeom>
          <a:solidFill>
            <a:srgbClr val="FFFFFF"/>
          </a:solidFill>
          <a:ln>
            <a:noFill/>
          </a:ln>
          <a:extLst>
            <a:ext uri="{FAA26D3D-D897-4be2-8F04-BA451C77F1D7}">
              <ma14:placeholderFlag xmlns:ma14="http://schemas.microsoft.com/office/mac/drawingml/2011/main" xmlns=""/>
            </a:ext>
          </a:extLst>
        </p:spPr>
      </p:pic>
      <p:pic>
        <p:nvPicPr>
          <p:cNvPr id="10" name="Picture 9"/>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3964196"/>
            <a:ext cx="5142548" cy="2641601"/>
          </a:xfrm>
          <a:prstGeom prst="rect">
            <a:avLst/>
          </a:prstGeom>
          <a:solidFill>
            <a:srgbClr val="FFFFFF"/>
          </a:solidFill>
          <a:ln>
            <a:noFill/>
          </a:ln>
        </p:spPr>
      </p:pic>
      <p:sp>
        <p:nvSpPr>
          <p:cNvPr id="13" name="Rectangle 5"/>
          <p:cNvSpPr>
            <a:spLocks noChangeArrowheads="1"/>
          </p:cNvSpPr>
          <p:nvPr/>
        </p:nvSpPr>
        <p:spPr bwMode="auto">
          <a:xfrm>
            <a:off x="0" y="3163977"/>
            <a:ext cx="493543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400" dirty="0" smtClean="0">
                <a:solidFill>
                  <a:srgbClr val="000000"/>
                </a:solidFill>
                <a:latin typeface="+mj-lt"/>
                <a:ea typeface="Calibri" charset="0"/>
                <a:cs typeface="Times New Roman" charset="0"/>
              </a:rPr>
              <a:t>Field gradient. </a:t>
            </a:r>
          </a:p>
          <a:p>
            <a:pPr indent="449263" algn="ctr" defTabSz="914400" eaLnBrk="0" fontAlgn="base" hangingPunct="0">
              <a:spcBef>
                <a:spcPct val="0"/>
              </a:spcBef>
              <a:spcAft>
                <a:spcPct val="0"/>
              </a:spcAft>
            </a:pPr>
            <a:r>
              <a:rPr lang="en-US" sz="1400" dirty="0" smtClean="0">
                <a:solidFill>
                  <a:srgbClr val="000000"/>
                </a:solidFill>
                <a:latin typeface="+mj-lt"/>
                <a:ea typeface="Calibri" charset="0"/>
                <a:cs typeface="Times New Roman" charset="0"/>
              </a:rPr>
              <a:t>Integral of gradient: </a:t>
            </a:r>
            <a:r>
              <a:rPr lang="ru-RU" sz="1400" dirty="0" smtClean="0">
                <a:latin typeface="+mj-lt"/>
              </a:rPr>
              <a:t>L1 </a:t>
            </a:r>
            <a:r>
              <a:rPr lang="ru-RU" sz="1400" dirty="0">
                <a:latin typeface="+mj-lt"/>
              </a:rPr>
              <a:t>=  16.96 Т, </a:t>
            </a:r>
            <a:r>
              <a:rPr lang="ru-RU" sz="1400" dirty="0" smtClean="0">
                <a:latin typeface="+mj-lt"/>
              </a:rPr>
              <a:t>L2 </a:t>
            </a:r>
            <a:r>
              <a:rPr lang="ru-RU" sz="1400" dirty="0">
                <a:latin typeface="+mj-lt"/>
              </a:rPr>
              <a:t>=  33.90 Т, </a:t>
            </a:r>
            <a:r>
              <a:rPr lang="en-US" sz="1400" dirty="0" smtClean="0">
                <a:latin typeface="+mj-lt"/>
              </a:rPr>
              <a:t/>
            </a:r>
            <a:br>
              <a:rPr lang="en-US" sz="1400" dirty="0" smtClean="0">
                <a:latin typeface="+mj-lt"/>
              </a:rPr>
            </a:br>
            <a:r>
              <a:rPr lang="ru-RU" sz="1400" dirty="0" smtClean="0">
                <a:latin typeface="+mj-lt"/>
              </a:rPr>
              <a:t>L3 </a:t>
            </a:r>
            <a:r>
              <a:rPr lang="ru-RU" sz="1400" dirty="0">
                <a:latin typeface="+mj-lt"/>
              </a:rPr>
              <a:t>=  33.88 Т, </a:t>
            </a:r>
            <a:r>
              <a:rPr lang="ru-RU" sz="1400" dirty="0" smtClean="0">
                <a:latin typeface="+mj-lt"/>
              </a:rPr>
              <a:t>L4 </a:t>
            </a:r>
            <a:r>
              <a:rPr lang="ru-RU" sz="1400" dirty="0">
                <a:latin typeface="+mj-lt"/>
              </a:rPr>
              <a:t>=  17.01 </a:t>
            </a:r>
            <a:r>
              <a:rPr lang="ru-RU" sz="1400" dirty="0"/>
              <a:t>Т</a:t>
            </a:r>
            <a:r>
              <a:rPr lang="en-US" sz="1400" dirty="0"/>
              <a:t> </a:t>
            </a:r>
            <a:r>
              <a:rPr lang="en-US" sz="1400" dirty="0" smtClean="0">
                <a:solidFill>
                  <a:srgbClr val="000000"/>
                </a:solidFill>
                <a:latin typeface="Times New Roman" charset="0"/>
                <a:ea typeface="Calibri" charset="0"/>
                <a:cs typeface="Times New Roman" charset="0"/>
              </a:rPr>
              <a:t> </a:t>
            </a:r>
            <a:endParaRPr lang="en-US" sz="1400" dirty="0">
              <a:solidFill>
                <a:srgbClr val="000000"/>
              </a:solidFill>
              <a:latin typeface="Times New Roman" charset="0"/>
              <a:ea typeface="Calibri" charset="0"/>
              <a:cs typeface="Times New Roman" charset="0"/>
            </a:endParaRPr>
          </a:p>
        </p:txBody>
      </p:sp>
      <p:sp>
        <p:nvSpPr>
          <p:cNvPr id="14" name="Rectangle 5"/>
          <p:cNvSpPr>
            <a:spLocks noChangeArrowheads="1"/>
          </p:cNvSpPr>
          <p:nvPr/>
        </p:nvSpPr>
        <p:spPr bwMode="auto">
          <a:xfrm>
            <a:off x="-185630" y="6550223"/>
            <a:ext cx="493543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400" dirty="0">
                <a:solidFill>
                  <a:srgbClr val="000000"/>
                </a:solidFill>
                <a:latin typeface="+mj-lt"/>
                <a:ea typeface="Calibri" charset="0"/>
                <a:cs typeface="Times New Roman" charset="0"/>
              </a:rPr>
              <a:t>H</a:t>
            </a:r>
            <a:r>
              <a:rPr lang="en-US" sz="1400" dirty="0" smtClean="0">
                <a:solidFill>
                  <a:srgbClr val="000000"/>
                </a:solidFill>
                <a:latin typeface="+mj-lt"/>
                <a:ea typeface="Calibri" charset="0"/>
                <a:cs typeface="Times New Roman" charset="0"/>
              </a:rPr>
              <a:t>igh order harmonics. </a:t>
            </a:r>
          </a:p>
        </p:txBody>
      </p:sp>
      <p:pic>
        <p:nvPicPr>
          <p:cNvPr id="15" name="Picture 14"/>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9800" y="668867"/>
            <a:ext cx="4369220" cy="2006600"/>
          </a:xfrm>
          <a:prstGeom prst="rect">
            <a:avLst/>
          </a:prstGeom>
          <a:solidFill>
            <a:srgbClr val="FFFFFF"/>
          </a:solidFill>
          <a:ln>
            <a:noFill/>
          </a:ln>
          <a:extLst>
            <a:ext uri="{FAA26D3D-D897-4be2-8F04-BA451C77F1D7}">
              <ma14:placeholderFlag xmlns:ma14="http://schemas.microsoft.com/office/mac/drawingml/2011/main" xmlns=""/>
            </a:ext>
          </a:extLst>
        </p:spPr>
      </p:pic>
      <p:pic>
        <p:nvPicPr>
          <p:cNvPr id="16" name="Picture 15"/>
          <p:cNvPicPr/>
          <p:nvPr/>
        </p:nvPicPr>
        <p:blipFill>
          <a:blip r:embed="rId6" cstate="print">
            <a:extLst>
              <a:ext uri="{28A0092B-C50C-407E-A947-70E740481C1C}">
                <a14:useLocalDpi xmlns:a14="http://schemas.microsoft.com/office/drawing/2010/main"/>
              </a:ext>
            </a:extLst>
          </a:blip>
          <a:srcRect/>
          <a:stretch>
            <a:fillRect/>
          </a:stretch>
        </p:blipFill>
        <p:spPr bwMode="auto">
          <a:xfrm>
            <a:off x="4749800" y="2675467"/>
            <a:ext cx="4394200" cy="2083857"/>
          </a:xfrm>
          <a:prstGeom prst="rect">
            <a:avLst/>
          </a:prstGeom>
          <a:solidFill>
            <a:srgbClr val="FFFFFF"/>
          </a:solidFill>
          <a:ln>
            <a:noFill/>
          </a:ln>
          <a:extLst>
            <a:ext uri="{FAA26D3D-D897-4be2-8F04-BA451C77F1D7}">
              <ma14:placeholderFlag xmlns:ma14="http://schemas.microsoft.com/office/mac/drawingml/2011/main" xmlns=""/>
            </a:ext>
          </a:extLst>
        </p:spPr>
      </p:pic>
      <p:sp>
        <p:nvSpPr>
          <p:cNvPr id="17" name="Rectangle 5"/>
          <p:cNvSpPr>
            <a:spLocks noChangeArrowheads="1"/>
          </p:cNvSpPr>
          <p:nvPr/>
        </p:nvSpPr>
        <p:spPr bwMode="auto">
          <a:xfrm>
            <a:off x="4325830" y="4773700"/>
            <a:ext cx="493543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400" dirty="0" smtClean="0">
                <a:solidFill>
                  <a:srgbClr val="000000"/>
                </a:solidFill>
                <a:latin typeface="+mj-lt"/>
                <a:ea typeface="Calibri" charset="0"/>
                <a:cs typeface="Times New Roman" charset="0"/>
              </a:rPr>
              <a:t>Accuracy of magnetic axis position</a:t>
            </a:r>
            <a:r>
              <a:rPr lang="ru-RU" sz="1400" dirty="0" smtClean="0">
                <a:solidFill>
                  <a:srgbClr val="000000"/>
                </a:solidFill>
                <a:latin typeface="+mj-lt"/>
                <a:ea typeface="Calibri" charset="0"/>
                <a:cs typeface="Times New Roman" charset="0"/>
              </a:rPr>
              <a:t> </a:t>
            </a:r>
            <a:r>
              <a:rPr lang="en-US" sz="1400" dirty="0" smtClean="0">
                <a:solidFill>
                  <a:srgbClr val="000000"/>
                </a:solidFill>
                <a:latin typeface="+mj-lt"/>
                <a:ea typeface="Calibri" charset="0"/>
                <a:cs typeface="Times New Roman" charset="0"/>
              </a:rPr>
              <a:t>: </a:t>
            </a:r>
            <a:r>
              <a:rPr lang="ru-RU" sz="1400" dirty="0"/>
              <a:t>±30 </a:t>
            </a:r>
            <a:r>
              <a:rPr lang="ru-RU" sz="1400" dirty="0" err="1" smtClean="0"/>
              <a:t>μ</a:t>
            </a:r>
            <a:r>
              <a:rPr lang="en-US" sz="1400" dirty="0" smtClean="0"/>
              <a:t>m</a:t>
            </a:r>
          </a:p>
          <a:p>
            <a:pPr indent="449263" algn="ctr" defTabSz="914400" eaLnBrk="0" fontAlgn="base" hangingPunct="0">
              <a:spcBef>
                <a:spcPct val="0"/>
              </a:spcBef>
              <a:spcAft>
                <a:spcPct val="0"/>
              </a:spcAft>
            </a:pPr>
            <a:endParaRPr lang="en-US" sz="1400" dirty="0" smtClean="0"/>
          </a:p>
          <a:p>
            <a:pPr indent="449263" algn="ctr" defTabSz="914400" eaLnBrk="0" fontAlgn="base" hangingPunct="0">
              <a:spcBef>
                <a:spcPct val="0"/>
              </a:spcBef>
              <a:spcAft>
                <a:spcPct val="0"/>
              </a:spcAft>
            </a:pPr>
            <a:r>
              <a:rPr lang="en-US" sz="1400" dirty="0" smtClean="0"/>
              <a:t>Nonlinearity of magnetic field: less then 1 % </a:t>
            </a:r>
            <a:endParaRPr lang="en-US" sz="1400" dirty="0">
              <a:solidFill>
                <a:srgbClr val="000000"/>
              </a:solidFill>
              <a:latin typeface="Times New Roman" charset="0"/>
              <a:ea typeface="Calibri" charset="0"/>
              <a:cs typeface="Times New Roman" charset="0"/>
            </a:endParaRPr>
          </a:p>
        </p:txBody>
      </p:sp>
    </p:spTree>
    <p:extLst>
      <p:ext uri="{BB962C8B-B14F-4D97-AF65-F5344CB8AC3E}">
        <p14:creationId xmlns:p14="http://schemas.microsoft.com/office/powerpoint/2010/main" val="3463834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5" name="Rectangle 7"/>
          <p:cNvSpPr>
            <a:spLocks noChangeArrowheads="1"/>
          </p:cNvSpPr>
          <p:nvPr/>
        </p:nvSpPr>
        <p:spPr bwMode="auto">
          <a:xfrm>
            <a:off x="214313" y="0"/>
            <a:ext cx="89296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Static commissioning of PRIOR</a:t>
            </a:r>
            <a:r>
              <a:rPr lang="en-US" sz="2400" b="1" u="sng" dirty="0">
                <a:solidFill>
                  <a:srgbClr val="000000"/>
                </a:solidFill>
                <a:latin typeface="Times New Roman" charset="0"/>
                <a:ea typeface="ＭＳ Ｐゴシック" charset="0"/>
              </a:rPr>
              <a:t/>
            </a:r>
            <a:br>
              <a:rPr lang="en-US" sz="2400" b="1" u="sng" dirty="0">
                <a:solidFill>
                  <a:srgbClr val="000000"/>
                </a:solidFill>
                <a:latin typeface="Times New Roman" charset="0"/>
                <a:ea typeface="ＭＳ Ｐゴシック" charset="0"/>
              </a:rPr>
            </a:br>
            <a:r>
              <a:rPr lang="en-US" sz="2000" dirty="0" smtClean="0">
                <a:solidFill>
                  <a:srgbClr val="000000"/>
                </a:solidFill>
                <a:latin typeface="Times New Roman" charset="0"/>
                <a:ea typeface="ＭＳ Ｐゴシック" charset="0"/>
              </a:rPr>
              <a:t>(April 2014, GSI, SIS-18, proton beam energy 3.6 </a:t>
            </a:r>
            <a:r>
              <a:rPr lang="en-US" sz="2000" dirty="0" err="1" smtClean="0">
                <a:solidFill>
                  <a:srgbClr val="000000"/>
                </a:solidFill>
                <a:latin typeface="Times New Roman" charset="0"/>
                <a:ea typeface="ＭＳ Ｐゴシック" charset="0"/>
              </a:rPr>
              <a:t>GeV</a:t>
            </a:r>
            <a:r>
              <a:rPr lang="en-US" sz="2000" dirty="0" smtClean="0">
                <a:solidFill>
                  <a:srgbClr val="000000"/>
                </a:solidFill>
                <a:latin typeface="Times New Roman" charset="0"/>
                <a:ea typeface="ＭＳ Ｐゴシック" charset="0"/>
              </a:rPr>
              <a:t>)</a:t>
            </a:r>
            <a:endParaRPr lang="ru-RU" sz="2000" dirty="0">
              <a:solidFill>
                <a:srgbClr val="000000"/>
              </a:solidFill>
              <a:latin typeface="Times New Roman" charset="0"/>
              <a:ea typeface="ＭＳ Ｐゴシック" charset="0"/>
            </a:endParaRPr>
          </a:p>
        </p:txBody>
      </p:sp>
      <p:pic>
        <p:nvPicPr>
          <p:cNvPr id="18" name="Picture 17"/>
          <p:cNvPicPr/>
          <p:nvPr/>
        </p:nvPicPr>
        <p:blipFill>
          <a:blip r:embed="rId3">
            <a:extLst>
              <a:ext uri="{28A0092B-C50C-407E-A947-70E740481C1C}">
                <a14:useLocalDpi xmlns:a14="http://schemas.microsoft.com/office/drawing/2010/main"/>
              </a:ext>
            </a:extLst>
          </a:blip>
          <a:srcRect/>
          <a:stretch>
            <a:fillRect/>
          </a:stretch>
        </p:blipFill>
        <p:spPr bwMode="auto">
          <a:xfrm>
            <a:off x="6103222" y="807400"/>
            <a:ext cx="2746303" cy="1488007"/>
          </a:xfrm>
          <a:prstGeom prst="rect">
            <a:avLst/>
          </a:prstGeom>
          <a:noFill/>
          <a:ln>
            <a:noFill/>
          </a:ln>
        </p:spPr>
      </p:pic>
      <p:pic>
        <p:nvPicPr>
          <p:cNvPr id="19" name="Picture 18"/>
          <p:cNvPicPr/>
          <p:nvPr/>
        </p:nvPicPr>
        <p:blipFill>
          <a:blip r:embed="rId4" cstate="print">
            <a:extLst>
              <a:ext uri="{28A0092B-C50C-407E-A947-70E740481C1C}">
                <a14:useLocalDpi xmlns:a14="http://schemas.microsoft.com/office/drawing/2010/main"/>
              </a:ext>
            </a:extLst>
          </a:blip>
          <a:srcRect/>
          <a:stretch>
            <a:fillRect/>
          </a:stretch>
        </p:blipFill>
        <p:spPr bwMode="auto">
          <a:xfrm>
            <a:off x="6532005" y="2589237"/>
            <a:ext cx="2043026" cy="2038874"/>
          </a:xfrm>
          <a:prstGeom prst="rect">
            <a:avLst/>
          </a:prstGeom>
          <a:solidFill>
            <a:srgbClr val="FFFFFF"/>
          </a:solidFill>
          <a:ln>
            <a:noFill/>
          </a:ln>
          <a:extLst>
            <a:ext uri="{FAA26D3D-D897-4be2-8F04-BA451C77F1D7}">
              <ma14:placeholderFlag xmlns:ma14="http://schemas.microsoft.com/office/mac/drawingml/2011/main" xmlns=""/>
            </a:ext>
          </a:extLst>
        </p:spPr>
      </p:pic>
      <p:pic>
        <p:nvPicPr>
          <p:cNvPr id="21" name="Picture 20"/>
          <p:cNvPicPr/>
          <p:nvPr/>
        </p:nvPicPr>
        <p:blipFill>
          <a:blip r:embed="rId5" cstate="print">
            <a:extLst>
              <a:ext uri="{28A0092B-C50C-407E-A947-70E740481C1C}">
                <a14:useLocalDpi xmlns:a14="http://schemas.microsoft.com/office/drawing/2010/main"/>
              </a:ext>
            </a:extLst>
          </a:blip>
          <a:srcRect/>
          <a:stretch>
            <a:fillRect/>
          </a:stretch>
        </p:blipFill>
        <p:spPr bwMode="auto">
          <a:xfrm>
            <a:off x="597465" y="4856033"/>
            <a:ext cx="1457960" cy="1586230"/>
          </a:xfrm>
          <a:prstGeom prst="rect">
            <a:avLst/>
          </a:prstGeom>
          <a:noFill/>
          <a:ln>
            <a:noFill/>
          </a:ln>
        </p:spPr>
      </p:pic>
      <p:pic>
        <p:nvPicPr>
          <p:cNvPr id="24" name="Picture 23"/>
          <p:cNvPicPr/>
          <p:nvPr/>
        </p:nvPicPr>
        <p:blipFill>
          <a:blip r:embed="rId6" cstate="print">
            <a:extLst>
              <a:ext uri="{28A0092B-C50C-407E-A947-70E740481C1C}">
                <a14:useLocalDpi xmlns:a14="http://schemas.microsoft.com/office/drawing/2010/main"/>
              </a:ext>
            </a:extLst>
          </a:blip>
          <a:stretch>
            <a:fillRect/>
          </a:stretch>
        </p:blipFill>
        <p:spPr>
          <a:xfrm>
            <a:off x="2352605" y="4833173"/>
            <a:ext cx="2011680" cy="1609090"/>
          </a:xfrm>
          <a:prstGeom prst="rect">
            <a:avLst/>
          </a:prstGeom>
        </p:spPr>
      </p:pic>
      <p:pic>
        <p:nvPicPr>
          <p:cNvPr id="25" name="Picture 24"/>
          <p:cNvPicPr/>
          <p:nvPr/>
        </p:nvPicPr>
        <p:blipFill>
          <a:blip r:embed="rId7" cstate="print">
            <a:extLst>
              <a:ext uri="{28A0092B-C50C-407E-A947-70E740481C1C}">
                <a14:useLocalDpi xmlns:a14="http://schemas.microsoft.com/office/drawing/2010/main"/>
              </a:ext>
            </a:extLst>
          </a:blip>
          <a:stretch>
            <a:fillRect/>
          </a:stretch>
        </p:blipFill>
        <p:spPr>
          <a:xfrm>
            <a:off x="4643684" y="4841428"/>
            <a:ext cx="2001520" cy="1600835"/>
          </a:xfrm>
          <a:prstGeom prst="rect">
            <a:avLst/>
          </a:prstGeom>
        </p:spPr>
      </p:pic>
      <p:pic>
        <p:nvPicPr>
          <p:cNvPr id="26" name="officeArt object"/>
          <p:cNvPicPr>
            <a:picLocks noChangeAspect="1"/>
          </p:cNvPicPr>
          <p:nvPr/>
        </p:nvPicPr>
        <p:blipFill>
          <a:blip r:embed="rId8">
            <a:extLst/>
          </a:blip>
          <a:stretch>
            <a:fillRect/>
          </a:stretch>
        </p:blipFill>
        <p:spPr>
          <a:xfrm>
            <a:off x="6645204" y="4740535"/>
            <a:ext cx="2386981" cy="1790236"/>
          </a:xfrm>
          <a:prstGeom prst="rect">
            <a:avLst/>
          </a:prstGeom>
          <a:ln w="12700" cap="flat">
            <a:noFill/>
            <a:miter lim="400000"/>
          </a:ln>
          <a:effectLst/>
        </p:spPr>
      </p:pic>
      <p:pic>
        <p:nvPicPr>
          <p:cNvPr id="27" name="Picture 26"/>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4313" y="807400"/>
            <a:ext cx="5731168" cy="2595013"/>
          </a:xfrm>
          <a:prstGeom prst="rect">
            <a:avLst/>
          </a:prstGeom>
          <a:noFill/>
          <a:ln>
            <a:noFill/>
          </a:ln>
        </p:spPr>
      </p:pic>
      <p:sp>
        <p:nvSpPr>
          <p:cNvPr id="28" name="Rectangle 27"/>
          <p:cNvSpPr/>
          <p:nvPr/>
        </p:nvSpPr>
        <p:spPr>
          <a:xfrm>
            <a:off x="479777" y="6442263"/>
            <a:ext cx="8369747" cy="369332"/>
          </a:xfrm>
          <a:prstGeom prst="rect">
            <a:avLst/>
          </a:prstGeom>
        </p:spPr>
        <p:txBody>
          <a:bodyPr wrap="square">
            <a:spAutoFit/>
          </a:bodyPr>
          <a:lstStyle/>
          <a:p>
            <a:r>
              <a:rPr lang="en-US" dirty="0" smtClean="0"/>
              <a:t>Target 5 mm Cu                 4.5 </a:t>
            </a:r>
            <a:r>
              <a:rPr lang="en-US" dirty="0" err="1" smtClean="0"/>
              <a:t>GeV</a:t>
            </a:r>
            <a:r>
              <a:rPr lang="en-US" dirty="0" smtClean="0"/>
              <a:t>                            3.6 </a:t>
            </a:r>
            <a:r>
              <a:rPr lang="en-US" dirty="0" err="1" smtClean="0"/>
              <a:t>GeV</a:t>
            </a:r>
            <a:r>
              <a:rPr lang="en-US" dirty="0" smtClean="0"/>
              <a:t>                       tuned </a:t>
            </a:r>
            <a:endParaRPr lang="en-US" dirty="0"/>
          </a:p>
        </p:txBody>
      </p:sp>
      <p:sp>
        <p:nvSpPr>
          <p:cNvPr id="29" name="Rectangle 28"/>
          <p:cNvSpPr/>
          <p:nvPr/>
        </p:nvSpPr>
        <p:spPr>
          <a:xfrm>
            <a:off x="214313" y="3542879"/>
            <a:ext cx="5864362" cy="1477328"/>
          </a:xfrm>
          <a:prstGeom prst="rect">
            <a:avLst/>
          </a:prstGeom>
        </p:spPr>
        <p:txBody>
          <a:bodyPr wrap="square">
            <a:spAutoFit/>
          </a:bodyPr>
          <a:lstStyle/>
          <a:p>
            <a:r>
              <a:rPr lang="en-US" dirty="0" smtClean="0"/>
              <a:t>Proton beam parameters</a:t>
            </a:r>
          </a:p>
          <a:p>
            <a:r>
              <a:rPr lang="en-US" dirty="0"/>
              <a:t> </a:t>
            </a:r>
            <a:r>
              <a:rPr lang="en-US" dirty="0" smtClean="0"/>
              <a:t>              Energy:         3.6 </a:t>
            </a:r>
            <a:r>
              <a:rPr lang="en-US" dirty="0" err="1" smtClean="0"/>
              <a:t>GeV</a:t>
            </a:r>
            <a:endParaRPr lang="en-US" dirty="0" smtClean="0"/>
          </a:p>
          <a:p>
            <a:r>
              <a:rPr lang="en-US" dirty="0"/>
              <a:t> </a:t>
            </a:r>
            <a:r>
              <a:rPr lang="en-US" dirty="0" smtClean="0"/>
              <a:t>              Intensity:      &lt;5*10</a:t>
            </a:r>
            <a:r>
              <a:rPr lang="en-US" baseline="30000" dirty="0" smtClean="0"/>
              <a:t>9 </a:t>
            </a:r>
            <a:r>
              <a:rPr lang="en-US" dirty="0" smtClean="0"/>
              <a:t>protons</a:t>
            </a:r>
            <a:endParaRPr lang="en-US" dirty="0"/>
          </a:p>
          <a:p>
            <a:endParaRPr lang="en-US" dirty="0" smtClean="0"/>
          </a:p>
          <a:p>
            <a:pPr marL="285750" indent="-285750">
              <a:buFont typeface="Arial"/>
              <a:buChar char="•"/>
            </a:pPr>
            <a:endParaRPr lang="en-US" dirty="0"/>
          </a:p>
        </p:txBody>
      </p:sp>
      <p:sp>
        <p:nvSpPr>
          <p:cNvPr id="12" name="Rectangle 5"/>
          <p:cNvSpPr>
            <a:spLocks noChangeArrowheads="1"/>
          </p:cNvSpPr>
          <p:nvPr/>
        </p:nvSpPr>
        <p:spPr bwMode="auto">
          <a:xfrm>
            <a:off x="5684709" y="2294525"/>
            <a:ext cx="3535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57188" algn="ctr" defTabSz="914400" eaLnBrk="0" fontAlgn="base" hangingPunct="0">
              <a:spcBef>
                <a:spcPct val="0"/>
              </a:spcBef>
              <a:spcAft>
                <a:spcPct val="0"/>
              </a:spcAft>
              <a:tabLst>
                <a:tab pos="0" algn="l"/>
              </a:tabLst>
            </a:pPr>
            <a:r>
              <a:rPr lang="en-US" sz="1100" dirty="0" smtClean="0">
                <a:solidFill>
                  <a:srgbClr val="000000"/>
                </a:solidFill>
                <a:latin typeface="Verdana" charset="0"/>
                <a:ea typeface="ＭＳ Ｐゴシック" charset="0"/>
                <a:cs typeface="Calibri" charset="0"/>
              </a:rPr>
              <a:t>Static targets</a:t>
            </a:r>
            <a:endParaRPr lang="en-US" sz="1100" dirty="0">
              <a:solidFill>
                <a:srgbClr val="000000"/>
              </a:solidFill>
              <a:latin typeface="Verdana" charset="0"/>
              <a:ea typeface="ＭＳ Ｐゴシック" charset="0"/>
              <a:cs typeface="Calibri" charset="0"/>
            </a:endParaRPr>
          </a:p>
        </p:txBody>
      </p:sp>
    </p:spTree>
    <p:extLst>
      <p:ext uri="{BB962C8B-B14F-4D97-AF65-F5344CB8AC3E}">
        <p14:creationId xmlns:p14="http://schemas.microsoft.com/office/powerpoint/2010/main" val="3514086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4274" name="Group 14"/>
          <p:cNvGrpSpPr>
            <a:grpSpLocks/>
          </p:cNvGrpSpPr>
          <p:nvPr/>
        </p:nvGrpSpPr>
        <p:grpSpPr bwMode="auto">
          <a:xfrm>
            <a:off x="5167261" y="1702934"/>
            <a:ext cx="3841562" cy="4760640"/>
            <a:chOff x="38" y="41"/>
            <a:chExt cx="3443" cy="4265"/>
          </a:xfrm>
        </p:grpSpPr>
        <p:sp>
          <p:nvSpPr>
            <p:cNvPr id="54283" name="AutoShape 1"/>
            <p:cNvSpPr>
              <a:spLocks/>
            </p:cNvSpPr>
            <p:nvPr/>
          </p:nvSpPr>
          <p:spPr bwMode="auto">
            <a:xfrm>
              <a:off x="1096" y="1465"/>
              <a:ext cx="793" cy="981"/>
            </a:xfrm>
            <a:custGeom>
              <a:avLst/>
              <a:gdLst>
                <a:gd name="T0" fmla="*/ 0 w 21600"/>
                <a:gd name="T1" fmla="*/ 0 h 21600"/>
                <a:gd name="T2" fmla="*/ 21600 w 21600"/>
                <a:gd name="T3" fmla="*/ 21600 h 21600"/>
              </a:gdLst>
              <a:ahLst/>
              <a:cxnLst/>
              <a:rect l="T0" t="T1" r="T2" b="T3"/>
              <a:pathLst>
                <a:path w="21600" h="21600">
                  <a:moveTo>
                    <a:pt x="21600" y="0"/>
                  </a:moveTo>
                  <a:lnTo>
                    <a:pt x="9683" y="3280"/>
                  </a:lnTo>
                  <a:lnTo>
                    <a:pt x="4841" y="5101"/>
                  </a:lnTo>
                  <a:lnTo>
                    <a:pt x="1117" y="7944"/>
                  </a:lnTo>
                  <a:lnTo>
                    <a:pt x="0" y="11442"/>
                  </a:lnTo>
                  <a:cubicBezTo>
                    <a:pt x="0" y="11442"/>
                    <a:pt x="175" y="14426"/>
                    <a:pt x="1117" y="15596"/>
                  </a:cubicBezTo>
                  <a:cubicBezTo>
                    <a:pt x="2002" y="16694"/>
                    <a:pt x="3724" y="18292"/>
                    <a:pt x="3724" y="18292"/>
                  </a:cubicBezTo>
                  <a:lnTo>
                    <a:pt x="7286" y="21600"/>
                  </a:lnTo>
                </a:path>
              </a:pathLst>
            </a:custGeom>
            <a:noFill/>
            <a:ln w="152400">
              <a:solidFill>
                <a:schemeClr val="tx1">
                  <a:alpha val="29803"/>
                </a:schemeClr>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914400" fontAlgn="base">
                <a:spcBef>
                  <a:spcPct val="0"/>
                </a:spcBef>
                <a:spcAft>
                  <a:spcPct val="0"/>
                </a:spcAft>
              </a:pPr>
              <a:endParaRPr lang="en-US" sz="2400">
                <a:solidFill>
                  <a:srgbClr val="000000"/>
                </a:solidFill>
                <a:latin typeface="Times New Roman" charset="0"/>
                <a:ea typeface="ＭＳ Ｐゴシック" charset="0"/>
              </a:endParaRPr>
            </a:p>
          </p:txBody>
        </p:sp>
        <p:sp>
          <p:nvSpPr>
            <p:cNvPr id="54284" name="AutoShape 2"/>
            <p:cNvSpPr>
              <a:spLocks/>
            </p:cNvSpPr>
            <p:nvPr/>
          </p:nvSpPr>
          <p:spPr bwMode="auto">
            <a:xfrm rot="2819999">
              <a:off x="1908" y="1177"/>
              <a:ext cx="253" cy="356"/>
            </a:xfrm>
            <a:custGeom>
              <a:avLst/>
              <a:gdLst>
                <a:gd name="T0" fmla="*/ 0 w 21600"/>
                <a:gd name="T1" fmla="*/ 0 h 21600"/>
                <a:gd name="T2" fmla="*/ 21600 w 21600"/>
                <a:gd name="T3" fmla="*/ 21600 h 21600"/>
              </a:gdLst>
              <a:ahLst/>
              <a:cxnLst/>
              <a:rect l="T0" t="T1" r="T2" b="T3"/>
              <a:pathLst>
                <a:path w="21600" h="21600">
                  <a:moveTo>
                    <a:pt x="0" y="14320"/>
                  </a:moveTo>
                  <a:lnTo>
                    <a:pt x="0" y="7280"/>
                  </a:lnTo>
                  <a:cubicBezTo>
                    <a:pt x="0" y="3260"/>
                    <a:pt x="4590" y="0"/>
                    <a:pt x="10252" y="0"/>
                  </a:cubicBezTo>
                  <a:lnTo>
                    <a:pt x="11348" y="0"/>
                  </a:lnTo>
                  <a:cubicBezTo>
                    <a:pt x="17010" y="0"/>
                    <a:pt x="21600" y="3260"/>
                    <a:pt x="21600" y="7280"/>
                  </a:cubicBezTo>
                  <a:lnTo>
                    <a:pt x="21600" y="14320"/>
                  </a:lnTo>
                  <a:cubicBezTo>
                    <a:pt x="21600" y="18340"/>
                    <a:pt x="17010" y="21600"/>
                    <a:pt x="11348" y="21600"/>
                  </a:cubicBezTo>
                  <a:lnTo>
                    <a:pt x="10252" y="21600"/>
                  </a:lnTo>
                  <a:cubicBezTo>
                    <a:pt x="4590" y="21600"/>
                    <a:pt x="0" y="18340"/>
                    <a:pt x="0" y="14320"/>
                  </a:cubicBezTo>
                  <a:close/>
                  <a:moveTo>
                    <a:pt x="0" y="14320"/>
                  </a:moveTo>
                </a:path>
              </a:pathLst>
            </a:custGeom>
            <a:solidFill>
              <a:srgbClr val="04360E">
                <a:alpha val="56862"/>
              </a:srgbClr>
            </a:solidFill>
            <a:ln w="25400">
              <a:solidFill>
                <a:schemeClr val="tx1">
                  <a:alpha val="56862"/>
                </a:schemeClr>
              </a:solidFill>
              <a:miter lim="800000"/>
              <a:headEnd/>
              <a:tailEnd/>
            </a:ln>
          </p:spPr>
          <p:txBody>
            <a:bodyPr lIns="0" tIns="0" rIns="0" bIns="0"/>
            <a:lstStyle/>
            <a:p>
              <a:pPr algn="ctr" defTabSz="914400" fontAlgn="base">
                <a:spcBef>
                  <a:spcPct val="0"/>
                </a:spcBef>
                <a:spcAft>
                  <a:spcPct val="0"/>
                </a:spcAft>
              </a:pPr>
              <a:endParaRPr lang="en-US" sz="2400">
                <a:solidFill>
                  <a:srgbClr val="000000"/>
                </a:solidFill>
                <a:latin typeface="Times New Roman" charset="0"/>
                <a:ea typeface="ＭＳ Ｐゴシック" charset="0"/>
              </a:endParaRPr>
            </a:p>
          </p:txBody>
        </p:sp>
        <p:pic>
          <p:nvPicPr>
            <p:cNvPr id="5428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 y="72"/>
              <a:ext cx="3057" cy="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74756" name="Rectangle 4"/>
            <p:cNvSpPr>
              <a:spLocks/>
            </p:cNvSpPr>
            <p:nvPr/>
          </p:nvSpPr>
          <p:spPr bwMode="auto">
            <a:xfrm>
              <a:off x="2282" y="311"/>
              <a:ext cx="992" cy="340"/>
            </a:xfrm>
            <a:prstGeom prst="rect">
              <a:avLst/>
            </a:prstGeom>
            <a:noFill/>
            <a:ln w="12700" cap="flat">
              <a:noFill/>
              <a:miter lim="800000"/>
              <a:headEnd type="none" w="med" len="med"/>
              <a:tailEnd type="none" w="med" len="med"/>
            </a:ln>
            <a:effectLst>
              <a:outerShdw dist="25399" dir="2700000" algn="ctr" rotWithShape="0">
                <a:schemeClr val="bg2">
                  <a:alpha val="75000"/>
                </a:schemeClr>
              </a:outerShdw>
            </a:effectLst>
          </p:spPr>
          <p:txBody>
            <a:bodyPr lIns="0" tIns="0" rIns="0" bIns="0"/>
            <a:lstStyle/>
            <a:p>
              <a:pPr defTabSz="914400" fontAlgn="base">
                <a:lnSpc>
                  <a:spcPct val="116000"/>
                </a:lnSpc>
                <a:spcBef>
                  <a:spcPct val="0"/>
                </a:spcBef>
                <a:spcAft>
                  <a:spcPct val="0"/>
                </a:spcAft>
                <a:tabLst>
                  <a:tab pos="660400" algn="l"/>
                  <a:tab pos="1311275" algn="l"/>
                  <a:tab pos="1973263" algn="l"/>
                  <a:tab pos="2624138" algn="l"/>
                  <a:tab pos="3321050" algn="l"/>
                </a:tabLst>
              </a:pPr>
              <a:r>
                <a:rPr lang="en-US" sz="2000" b="1">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SIS-100</a:t>
              </a:r>
            </a:p>
          </p:txBody>
        </p:sp>
        <p:sp>
          <p:nvSpPr>
            <p:cNvPr id="74757" name="Rectangle 5"/>
            <p:cNvSpPr>
              <a:spLocks/>
            </p:cNvSpPr>
            <p:nvPr/>
          </p:nvSpPr>
          <p:spPr bwMode="auto">
            <a:xfrm>
              <a:off x="1300" y="375"/>
              <a:ext cx="595" cy="178"/>
            </a:xfrm>
            <a:prstGeom prst="rect">
              <a:avLst/>
            </a:prstGeom>
            <a:noFill/>
            <a:ln w="12700" cap="flat">
              <a:noFill/>
              <a:miter lim="800000"/>
              <a:headEnd type="none" w="med" len="med"/>
              <a:tailEnd type="none" w="med" len="med"/>
            </a:ln>
            <a:effectLst>
              <a:outerShdw dist="25399" dir="2700000" algn="ctr" rotWithShape="0">
                <a:schemeClr val="bg2">
                  <a:alpha val="75000"/>
                </a:schemeClr>
              </a:outerShdw>
            </a:effectLst>
          </p:spPr>
          <p:txBody>
            <a:bodyPr lIns="0" tIns="0" rIns="0" bIns="0"/>
            <a:lstStyle/>
            <a:p>
              <a:pPr defTabSz="914400" fontAlgn="base">
                <a:lnSpc>
                  <a:spcPct val="116000"/>
                </a:lnSpc>
                <a:spcBef>
                  <a:spcPct val="0"/>
                </a:spcBef>
                <a:spcAft>
                  <a:spcPct val="0"/>
                </a:spcAft>
                <a:tabLst>
                  <a:tab pos="660400" algn="l"/>
                  <a:tab pos="1311275" algn="l"/>
                  <a:tab pos="1973263" algn="l"/>
                  <a:tab pos="2624138" algn="l"/>
                  <a:tab pos="3321050" algn="l"/>
                </a:tabLst>
              </a:pPr>
              <a:r>
                <a:rPr lang="en-US" sz="1400" b="1">
                  <a:solidFill>
                    <a:srgbClr val="00008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SIS-18</a:t>
              </a:r>
            </a:p>
          </p:txBody>
        </p:sp>
        <p:pic>
          <p:nvPicPr>
            <p:cNvPr id="5428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533603">
              <a:off x="1074" y="833"/>
              <a:ext cx="50"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74759"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533603">
              <a:off x="1207" y="852"/>
              <a:ext cx="50" cy="54"/>
            </a:xfrm>
            <a:prstGeom prst="rect">
              <a:avLst/>
            </a:prstGeom>
            <a:noFill/>
            <a:ln w="38100" cap="flat">
              <a:solidFill>
                <a:srgbClr val="2B6991">
                  <a:alpha val="50000"/>
                </a:srgbClr>
              </a:solidFill>
              <a:prstDash val="solid"/>
              <a:miter lim="800000"/>
              <a:headEnd/>
              <a:tailEnd/>
            </a:ln>
            <a:effectLst>
              <a:outerShdw dist="25399" dir="2700000" algn="ctr" rotWithShape="0">
                <a:srgbClr val="000080">
                  <a:alpha val="50000"/>
                </a:srgbClr>
              </a:outerShdw>
            </a:effectLst>
          </p:spPr>
        </p:pic>
        <p:sp>
          <p:nvSpPr>
            <p:cNvPr id="74760" name="Line 8"/>
            <p:cNvSpPr>
              <a:spLocks noChangeShapeType="1"/>
            </p:cNvSpPr>
            <p:nvPr/>
          </p:nvSpPr>
          <p:spPr bwMode="auto">
            <a:xfrm rot="10800000">
              <a:off x="1100" y="858"/>
              <a:ext cx="152" cy="23"/>
            </a:xfrm>
            <a:prstGeom prst="line">
              <a:avLst/>
            </a:prstGeom>
            <a:noFill/>
            <a:ln w="50800">
              <a:solidFill>
                <a:srgbClr val="BFBFBF">
                  <a:alpha val="50195"/>
                </a:srgbClr>
              </a:solidFill>
              <a:round/>
              <a:headEnd/>
              <a:tailEnd type="stealth" w="med" len="med"/>
            </a:ln>
            <a:effectLst>
              <a:outerShdw blurRad="63500" dist="25399" dir="13500000" algn="ctr" rotWithShape="0">
                <a:srgbClr val="000000">
                  <a:alpha val="50000"/>
                </a:srgbClr>
              </a:outerShdw>
            </a:effectLst>
            <a:extLst>
              <a:ext uri="{909E8E84-426E-40dd-AFC4-6F175D3DCCD1}">
                <a14:hiddenFill xmlns:a14="http://schemas.microsoft.com/office/drawing/2010/main" xmlns="">
                  <a:noFill/>
                </a14:hiddenFill>
              </a:ext>
            </a:extLst>
          </p:spPr>
          <p:txBody>
            <a:bodyPr lIns="0" tIns="0" rIns="0" bIns="0"/>
            <a:lstStyle/>
            <a:p>
              <a:pPr algn="ctr" defTabSz="914400" fontAlgn="base">
                <a:spcBef>
                  <a:spcPct val="0"/>
                </a:spcBef>
                <a:spcAft>
                  <a:spcPct val="0"/>
                </a:spcAft>
              </a:pPr>
              <a:endParaRPr lang="en-US" sz="2400">
                <a:solidFill>
                  <a:srgbClr val="000000"/>
                </a:solidFill>
                <a:latin typeface="Times New Roman" charset="0"/>
                <a:ea typeface="ＭＳ Ｐゴシック" charset="0"/>
              </a:endParaRPr>
            </a:p>
          </p:txBody>
        </p:sp>
        <p:pic>
          <p:nvPicPr>
            <p:cNvPr id="54291" name="Picture 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533603">
              <a:off x="1451" y="881"/>
              <a:ext cx="51"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74762" name="Picture 10"/>
            <p:cNvPicPr>
              <a:picLocks noChangeAspect="1" noChangeArrowheads="1"/>
            </p:cNvPicPr>
            <p:nvPr/>
          </p:nvPicPr>
          <p:blipFill>
            <a:blip r:embed="rId7"/>
            <a:srcRect/>
            <a:stretch>
              <a:fillRect/>
            </a:stretch>
          </p:blipFill>
          <p:spPr bwMode="auto">
            <a:xfrm rot="5481808">
              <a:off x="97" y="-18"/>
              <a:ext cx="3325" cy="3443"/>
            </a:xfrm>
            <a:prstGeom prst="rect">
              <a:avLst/>
            </a:prstGeom>
            <a:noFill/>
            <a:ln w="25400" cap="flat">
              <a:noFill/>
              <a:miter lim="800000"/>
              <a:headEnd/>
              <a:tailEnd/>
            </a:ln>
            <a:effectLst>
              <a:outerShdw dist="25399" dir="2700000" algn="ctr" rotWithShape="0">
                <a:schemeClr val="bg2">
                  <a:alpha val="75000"/>
                </a:schemeClr>
              </a:outerShdw>
            </a:effectLst>
          </p:spPr>
        </p:pic>
        <p:sp>
          <p:nvSpPr>
            <p:cNvPr id="74764" name="AutoShape 12"/>
            <p:cNvSpPr>
              <a:spLocks/>
            </p:cNvSpPr>
            <p:nvPr/>
          </p:nvSpPr>
          <p:spPr bwMode="auto">
            <a:xfrm rot="-3563156">
              <a:off x="2386" y="1425"/>
              <a:ext cx="973" cy="222"/>
            </a:xfrm>
            <a:custGeom>
              <a:avLst/>
              <a:gdLst>
                <a:gd name="T0" fmla="*/ 10800 w 21600"/>
                <a:gd name="T1" fmla="*/ 10800 h 21600"/>
              </a:gdLst>
              <a:ahLst/>
              <a:cxnLst>
                <a:cxn ang="0">
                  <a:pos x="T0" y="T1"/>
                </a:cxn>
              </a:cxnLst>
              <a:rect l="0" t="0" r="r" b="b"/>
              <a:pathLst>
                <a:path w="21600" h="21600">
                  <a:moveTo>
                    <a:pt x="0" y="0"/>
                  </a:moveTo>
                  <a:lnTo>
                    <a:pt x="21600" y="0"/>
                  </a:lnTo>
                  <a:lnTo>
                    <a:pt x="21600" y="21600"/>
                  </a:lnTo>
                  <a:lnTo>
                    <a:pt x="0" y="21600"/>
                  </a:lnTo>
                  <a:close/>
                  <a:moveTo>
                    <a:pt x="0" y="0"/>
                  </a:moveTo>
                </a:path>
              </a:pathLst>
            </a:custGeom>
            <a:noFill/>
            <a:ln w="12700" cap="flat">
              <a:noFill/>
              <a:miter lim="800000"/>
              <a:headEnd type="none" w="med" len="med"/>
              <a:tailEnd type="none" w="med" len="med"/>
            </a:ln>
            <a:effectLst>
              <a:outerShdw dist="25399" dir="2700000" algn="ctr" rotWithShape="0">
                <a:schemeClr val="bg2">
                  <a:alpha val="75000"/>
                </a:schemeClr>
              </a:outerShdw>
            </a:effectLst>
          </p:spPr>
          <p:txBody>
            <a:bodyPr lIns="63500" tIns="63500" rIns="63500" bIns="63500"/>
            <a:lstStyle/>
            <a:p>
              <a:pPr algn="ctr" defTabSz="914400" fontAlgn="base">
                <a:spcBef>
                  <a:spcPct val="0"/>
                </a:spcBef>
                <a:spcAft>
                  <a:spcPct val="0"/>
                </a:spcAft>
                <a:tabLst>
                  <a:tab pos="963613" algn="l"/>
                </a:tabLst>
              </a:pPr>
              <a:r>
                <a:rPr lang="en-US" sz="1100" b="1">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from SIS-100</a:t>
              </a:r>
            </a:p>
          </p:txBody>
        </p:sp>
        <p:pic>
          <p:nvPicPr>
            <p:cNvPr id="54295" name="Picture 1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738595">
              <a:off x="643" y="2482"/>
              <a:ext cx="1830"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4763" name="AutoShape 11"/>
            <p:cNvSpPr>
              <a:spLocks/>
            </p:cNvSpPr>
            <p:nvPr/>
          </p:nvSpPr>
          <p:spPr bwMode="auto">
            <a:xfrm rot="18970944">
              <a:off x="1317" y="2555"/>
              <a:ext cx="732" cy="252"/>
            </a:xfrm>
            <a:custGeom>
              <a:avLst/>
              <a:gdLst>
                <a:gd name="T0" fmla="*/ 10800 w 21600"/>
                <a:gd name="T1" fmla="*/ 10800 h 21600"/>
              </a:gdLst>
              <a:ahLst/>
              <a:cxnLst>
                <a:cxn ang="0">
                  <a:pos x="T0" y="T1"/>
                </a:cxn>
              </a:cxnLst>
              <a:rect l="0" t="0" r="r" b="b"/>
              <a:pathLst>
                <a:path w="21600" h="21600">
                  <a:moveTo>
                    <a:pt x="0" y="0"/>
                  </a:moveTo>
                  <a:lnTo>
                    <a:pt x="21600" y="0"/>
                  </a:lnTo>
                  <a:lnTo>
                    <a:pt x="21600" y="21600"/>
                  </a:lnTo>
                  <a:lnTo>
                    <a:pt x="0" y="21600"/>
                  </a:lnTo>
                  <a:close/>
                  <a:moveTo>
                    <a:pt x="0" y="0"/>
                  </a:moveTo>
                </a:path>
              </a:pathLst>
            </a:custGeom>
            <a:noFill/>
            <a:ln w="12700" cap="flat">
              <a:noFill/>
              <a:miter lim="800000"/>
              <a:headEnd type="none" w="med" len="med"/>
              <a:tailEnd type="none" w="med" len="med"/>
            </a:ln>
            <a:effectLst>
              <a:outerShdw dist="25399" dir="2700000" algn="ctr" rotWithShape="0">
                <a:schemeClr val="bg2">
                  <a:alpha val="75000"/>
                </a:schemeClr>
              </a:outerShdw>
            </a:effectLst>
          </p:spPr>
          <p:txBody>
            <a:bodyPr lIns="63500" tIns="63500" rIns="63500" bIns="63500"/>
            <a:lstStyle/>
            <a:p>
              <a:pPr algn="ctr" defTabSz="914400" fontAlgn="base">
                <a:spcBef>
                  <a:spcPct val="0"/>
                </a:spcBef>
                <a:spcAft>
                  <a:spcPct val="0"/>
                </a:spcAft>
                <a:tabLst>
                  <a:tab pos="963613" algn="l"/>
                </a:tabLst>
              </a:pPr>
              <a:r>
                <a:rPr lang="en-US" sz="1500" b="1" dirty="0">
                  <a:solidFill>
                    <a:srgbClr val="00008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PRIOR</a:t>
              </a:r>
            </a:p>
          </p:txBody>
        </p:sp>
      </p:grpSp>
      <p:grpSp>
        <p:nvGrpSpPr>
          <p:cNvPr id="54276" name="Group 18"/>
          <p:cNvGrpSpPr>
            <a:grpSpLocks/>
          </p:cNvGrpSpPr>
          <p:nvPr/>
        </p:nvGrpSpPr>
        <p:grpSpPr bwMode="auto">
          <a:xfrm>
            <a:off x="342497" y="1122902"/>
            <a:ext cx="4686300" cy="1951038"/>
            <a:chOff x="-3168" y="110"/>
            <a:chExt cx="3904" cy="1748"/>
          </a:xfrm>
        </p:grpSpPr>
        <p:sp>
          <p:nvSpPr>
            <p:cNvPr id="74768" name="Rectangle 16"/>
            <p:cNvSpPr>
              <a:spLocks/>
            </p:cNvSpPr>
            <p:nvPr/>
          </p:nvSpPr>
          <p:spPr bwMode="auto">
            <a:xfrm>
              <a:off x="-3168" y="810"/>
              <a:ext cx="3904" cy="1048"/>
            </a:xfrm>
            <a:prstGeom prst="rect">
              <a:avLst/>
            </a:prstGeom>
            <a:noFill/>
            <a:ln w="12700" cap="flat">
              <a:noFill/>
              <a:miter lim="800000"/>
              <a:headEnd type="none" w="med" len="med"/>
              <a:tailEnd type="none" w="med" len="med"/>
            </a:ln>
          </p:spPr>
          <p:txBody>
            <a:bodyPr lIns="0" tIns="0" rIns="6837" bIns="0" anchor="ctr"/>
            <a:lstStyle/>
            <a:p>
              <a:pPr marL="307975" indent="-307975" defTabSz="914400" fontAlgn="base">
                <a:spcBef>
                  <a:spcPts val="275"/>
                </a:spcBef>
                <a:spcAft>
                  <a:spcPct val="0"/>
                </a:spcAft>
                <a:buSzPct val="108000"/>
                <a:buFont typeface="Arial" panose="020B0604020202020204" pitchFamily="34" charset="0"/>
                <a:buChar char="•"/>
                <a:tabLst>
                  <a:tab pos="712788" algn="l"/>
                  <a:tab pos="1374775" algn="l"/>
                  <a:tab pos="2025650" algn="l"/>
                  <a:tab pos="2687638" algn="l"/>
                  <a:tab pos="3338513" algn="l"/>
                  <a:tab pos="3998913" algn="l"/>
                  <a:tab pos="4124325" algn="l"/>
                </a:tabLst>
              </a:pP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up to ~20 g/</a:t>
              </a:r>
              <a:r>
                <a:rPr lang="en-US"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cm2 </a:t>
              </a: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(Fe, </a:t>
              </a:r>
              <a:r>
                <a:rPr lang="en-US" sz="1600" dirty="0" err="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Pb</a:t>
              </a: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 Au, </a:t>
              </a:r>
              <a:r>
                <a:rPr lang="en-US" sz="1600" dirty="0" err="1"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etc</a:t>
              </a:r>
              <a:r>
                <a:rPr lang="ru-RU"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a:t>
              </a:r>
            </a:p>
            <a:p>
              <a:pPr marL="307975" indent="-307975" defTabSz="914400" fontAlgn="base">
                <a:spcBef>
                  <a:spcPts val="275"/>
                </a:spcBef>
                <a:spcAft>
                  <a:spcPct val="0"/>
                </a:spcAft>
                <a:buSzPct val="108000"/>
                <a:buFont typeface="Arial" panose="020B0604020202020204" pitchFamily="34" charset="0"/>
                <a:buChar char="•"/>
                <a:tabLst>
                  <a:tab pos="712788" algn="l"/>
                  <a:tab pos="1374775" algn="l"/>
                  <a:tab pos="2025650" algn="l"/>
                  <a:tab pos="2687638" algn="l"/>
                  <a:tab pos="3338513" algn="l"/>
                  <a:tab pos="3998913" algn="l"/>
                  <a:tab pos="4124325" algn="l"/>
                </a:tabLst>
              </a:pPr>
              <a:r>
                <a:rPr lang="en-US"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a:t>
              </a: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10 </a:t>
              </a:r>
              <a:r>
                <a:rPr lang="en-US" sz="1600" dirty="0" err="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μm</a:t>
              </a: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 spatial </a:t>
              </a:r>
              <a:r>
                <a:rPr lang="en-US"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resolution</a:t>
              </a:r>
              <a:endPar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endParaRPr>
            </a:p>
            <a:p>
              <a:pPr marL="307975" indent="-307975" defTabSz="914400" fontAlgn="base">
                <a:spcBef>
                  <a:spcPts val="275"/>
                </a:spcBef>
                <a:spcAft>
                  <a:spcPct val="0"/>
                </a:spcAft>
                <a:buSzPct val="108000"/>
                <a:buFont typeface="Arial" panose="020B0604020202020204" pitchFamily="34" charset="0"/>
                <a:buChar char="•"/>
                <a:tabLst>
                  <a:tab pos="712788" algn="l"/>
                  <a:tab pos="1374775" algn="l"/>
                  <a:tab pos="2025650" algn="l"/>
                  <a:tab pos="2687638" algn="l"/>
                  <a:tab pos="3338513" algn="l"/>
                  <a:tab pos="3998913" algn="l"/>
                  <a:tab pos="4124325" algn="l"/>
                </a:tabLst>
              </a:pP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10 ns time resolution (multi-frame</a:t>
              </a:r>
              <a:r>
                <a:rPr lang="en-US"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a:t>
              </a:r>
              <a:endParaRPr lang="ru-RU"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endParaRPr>
            </a:p>
            <a:p>
              <a:pPr marL="307975" indent="-307975" defTabSz="914400" fontAlgn="base">
                <a:spcBef>
                  <a:spcPts val="275"/>
                </a:spcBef>
                <a:spcAft>
                  <a:spcPct val="0"/>
                </a:spcAft>
                <a:buSzPct val="108000"/>
                <a:buFont typeface="Arial" panose="020B0604020202020204" pitchFamily="34" charset="0"/>
                <a:buChar char="•"/>
                <a:tabLst>
                  <a:tab pos="712788" algn="l"/>
                  <a:tab pos="1374775" algn="l"/>
                  <a:tab pos="2025650" algn="l"/>
                  <a:tab pos="2687638" algn="l"/>
                  <a:tab pos="3338513" algn="l"/>
                  <a:tab pos="3998913" algn="l"/>
                  <a:tab pos="4124325" algn="l"/>
                </a:tabLst>
              </a:pPr>
              <a:r>
                <a:rPr lang="en-US" sz="1600" dirty="0" smtClean="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 </a:t>
              </a:r>
              <a:r>
                <a:rPr lang="en-US" sz="1600"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sub-percent density resolution</a:t>
              </a:r>
            </a:p>
          </p:txBody>
        </p:sp>
        <p:sp>
          <p:nvSpPr>
            <p:cNvPr id="74769" name="Rectangle 17"/>
            <p:cNvSpPr>
              <a:spLocks/>
            </p:cNvSpPr>
            <p:nvPr/>
          </p:nvSpPr>
          <p:spPr bwMode="auto">
            <a:xfrm>
              <a:off x="-3132" y="110"/>
              <a:ext cx="3769" cy="688"/>
            </a:xfrm>
            <a:prstGeom prst="rect">
              <a:avLst/>
            </a:prstGeom>
            <a:noFill/>
            <a:ln w="12700" cap="flat">
              <a:noFill/>
              <a:miter lim="800000"/>
              <a:headEnd type="none" w="med" len="med"/>
              <a:tailEnd type="none" w="med" len="med"/>
            </a:ln>
          </p:spPr>
          <p:txBody>
            <a:bodyPr lIns="12700" tIns="12700" rIns="12700" bIns="12700" anchor="ctr"/>
            <a:lstStyle/>
            <a:p>
              <a:pPr marL="79375" defTabSz="914400" fontAlgn="base">
                <a:lnSpc>
                  <a:spcPct val="90000"/>
                </a:lnSpc>
                <a:spcBef>
                  <a:spcPts val="350"/>
                </a:spcBef>
                <a:spcAft>
                  <a:spcPct val="0"/>
                </a:spcAft>
              </a:pPr>
              <a:r>
                <a:rPr lang="en-US" dirty="0">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Challenging requirements</a:t>
              </a:r>
            </a:p>
            <a:p>
              <a:pPr marL="79375" defTabSz="914400" fontAlgn="base">
                <a:lnSpc>
                  <a:spcPct val="90000"/>
                </a:lnSpc>
                <a:spcBef>
                  <a:spcPts val="350"/>
                </a:spcBef>
                <a:spcAft>
                  <a:spcPct val="0"/>
                </a:spcAft>
              </a:pPr>
              <a:r>
                <a:rPr lang="en-US" dirty="0" smtClean="0">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for </a:t>
              </a:r>
              <a:r>
                <a:rPr lang="en-US" dirty="0">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density measurements in dynamic </a:t>
              </a:r>
              <a:r>
                <a:rPr lang="en-US" dirty="0" smtClean="0">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experiments:</a:t>
              </a:r>
              <a:endParaRPr lang="en-US" dirty="0">
                <a:solidFill>
                  <a:srgbClr val="800000"/>
                </a:solidFill>
                <a:effectLst>
                  <a:outerShdw blurRad="38100" dist="38100" dir="2700000" algn="tl">
                    <a:srgbClr val="DDDDDD"/>
                  </a:outerShdw>
                </a:effectLst>
                <a:latin typeface="Helvetica Neue" charset="0"/>
                <a:ea typeface="ＭＳ Ｐゴシック" charset="0"/>
                <a:cs typeface="Helvetica Neue" charset="0"/>
                <a:sym typeface="Helvetica Neue" charset="0"/>
              </a:endParaRPr>
            </a:p>
          </p:txBody>
        </p:sp>
      </p:grpSp>
      <p:sp>
        <p:nvSpPr>
          <p:cNvPr id="24" name="Rectangle 22"/>
          <p:cNvSpPr>
            <a:spLocks/>
          </p:cNvSpPr>
          <p:nvPr/>
        </p:nvSpPr>
        <p:spPr bwMode="auto">
          <a:xfrm>
            <a:off x="25396" y="3882094"/>
            <a:ext cx="5751092" cy="3008835"/>
          </a:xfrm>
          <a:prstGeom prst="rect">
            <a:avLst/>
          </a:prstGeom>
          <a:noFill/>
          <a:ln w="12700" cap="flat">
            <a:noFill/>
            <a:miter lim="800000"/>
            <a:headEnd type="none" w="med" len="med"/>
            <a:tailEnd type="none" w="med" len="med"/>
          </a:ln>
        </p:spPr>
        <p:txBody>
          <a:bodyPr lIns="17859" tIns="17859" rIns="17859" bIns="17859" anchor="ctr"/>
          <a:lstStyle/>
          <a:p>
            <a:pPr algn="just" defTabSz="914400" fontAlgn="base">
              <a:spcBef>
                <a:spcPct val="0"/>
              </a:spcBef>
              <a:spcAft>
                <a:spcPct val="0"/>
              </a:spcAft>
              <a:defRPr/>
            </a:pPr>
            <a:r>
              <a:rPr lang="en-US" sz="2400" dirty="0" smtClean="0">
                <a:solidFill>
                  <a:srgbClr val="FF0000"/>
                </a:solidFill>
                <a:latin typeface="Helvetica Neue" charset="0"/>
                <a:ea typeface="Helvetica Neue" charset="0"/>
                <a:cs typeface="Helvetica Neue" charset="0"/>
                <a:sym typeface="Helvetica Neue" charset="0"/>
              </a:rPr>
              <a:t>  </a:t>
            </a:r>
            <a:r>
              <a:rPr lang="ru-RU" sz="2400" dirty="0" smtClean="0">
                <a:solidFill>
                  <a:srgbClr val="FF0000"/>
                </a:solidFill>
                <a:latin typeface="Helvetica Neue" charset="0"/>
                <a:ea typeface="Helvetica Neue" charset="0"/>
                <a:cs typeface="Helvetica Neue" charset="0"/>
                <a:sym typeface="Helvetica Neue" charset="0"/>
              </a:rPr>
              <a:t>	</a:t>
            </a:r>
            <a:r>
              <a:rPr lang="en-US" sz="2400" dirty="0" smtClean="0">
                <a:solidFill>
                  <a:srgbClr val="FF0000"/>
                </a:solidFill>
                <a:latin typeface="Helvetica Neue" charset="0"/>
                <a:ea typeface="Helvetica Neue" charset="0"/>
                <a:cs typeface="Helvetica Neue" charset="0"/>
                <a:sym typeface="Helvetica Neue" charset="0"/>
              </a:rPr>
              <a:t>Tasks </a:t>
            </a:r>
            <a:r>
              <a:rPr lang="en-US" sz="2400" dirty="0">
                <a:solidFill>
                  <a:srgbClr val="FF0000"/>
                </a:solidFill>
                <a:latin typeface="Helvetica Neue" charset="0"/>
                <a:ea typeface="Helvetica Neue" charset="0"/>
                <a:cs typeface="Helvetica Neue" charset="0"/>
                <a:sym typeface="Helvetica Neue" charset="0"/>
              </a:rPr>
              <a:t>for PRIOR </a:t>
            </a:r>
            <a:r>
              <a:rPr lang="en-US" sz="2400" dirty="0" smtClean="0">
                <a:solidFill>
                  <a:srgbClr val="FF0000"/>
                </a:solidFill>
                <a:latin typeface="Helvetica Neue" charset="0"/>
                <a:ea typeface="Helvetica Neue" charset="0"/>
                <a:cs typeface="Helvetica Neue" charset="0"/>
                <a:sym typeface="Helvetica Neue" charset="0"/>
              </a:rPr>
              <a:t>:</a:t>
            </a:r>
            <a:endParaRPr lang="en-US" sz="2400" dirty="0">
              <a:solidFill>
                <a:srgbClr val="FF0000"/>
              </a:solidFill>
              <a:latin typeface="Times New Roman" pitchFamily="18" charset="0"/>
              <a:ea typeface="ＭＳ Ｐゴシック" charset="0"/>
            </a:endParaRPr>
          </a:p>
          <a:p>
            <a:pPr marL="182880" defTabSz="914400" fontAlgn="base">
              <a:spcBef>
                <a:spcPts val="1200"/>
              </a:spcBef>
              <a:spcAft>
                <a:spcPct val="0"/>
              </a:spcAft>
              <a:buFont typeface="Arial" pitchFamily="34" charset="0"/>
              <a:buChar char="•"/>
              <a:defRPr/>
            </a:pPr>
            <a:r>
              <a:rPr lang="en-US" sz="1600" dirty="0">
                <a:solidFill>
                  <a:srgbClr val="000000"/>
                </a:solidFill>
                <a:latin typeface="Verdana" pitchFamily="34" charset="0"/>
                <a:ea typeface="ＭＳ Ｐゴシック" charset="0"/>
              </a:rPr>
              <a:t>FAIR proton radiography system </a:t>
            </a:r>
            <a:r>
              <a:rPr lang="en-US" sz="1600" dirty="0" smtClean="0">
                <a:solidFill>
                  <a:srgbClr val="000000"/>
                </a:solidFill>
                <a:latin typeface="Verdana" pitchFamily="34" charset="0"/>
                <a:ea typeface="ＭＳ Ｐゴシック" charset="0"/>
              </a:rPr>
              <a:t>will </a:t>
            </a:r>
            <a:r>
              <a:rPr lang="en-US" sz="1600" dirty="0">
                <a:solidFill>
                  <a:srgbClr val="000000"/>
                </a:solidFill>
                <a:latin typeface="Verdana" pitchFamily="34" charset="0"/>
                <a:ea typeface="ＭＳ Ｐゴシック" charset="0"/>
              </a:rPr>
              <a:t>be designed, constructed and commissioned in full-scale dynamic experiments with  </a:t>
            </a:r>
            <a:r>
              <a:rPr lang="en-US" sz="1600" dirty="0" smtClean="0">
                <a:solidFill>
                  <a:srgbClr val="000000"/>
                </a:solidFill>
                <a:latin typeface="Verdana" pitchFamily="34" charset="0"/>
                <a:ea typeface="ＭＳ Ｐゴシック" charset="0"/>
              </a:rPr>
              <a:t> </a:t>
            </a:r>
            <a:r>
              <a:rPr lang="ru-RU" sz="1600" dirty="0" smtClean="0">
                <a:solidFill>
                  <a:srgbClr val="000000"/>
                </a:solidFill>
                <a:latin typeface="Verdana" pitchFamily="34" charset="0"/>
                <a:ea typeface="ＭＳ Ｐゴシック" charset="0"/>
              </a:rPr>
              <a:t>10</a:t>
            </a:r>
            <a:r>
              <a:rPr lang="en-US" sz="1600" dirty="0" smtClean="0">
                <a:solidFill>
                  <a:srgbClr val="000000"/>
                </a:solidFill>
                <a:latin typeface="Verdana" pitchFamily="34" charset="0"/>
                <a:ea typeface="ＭＳ Ｐゴシック" charset="0"/>
              </a:rPr>
              <a:t> GeV </a:t>
            </a:r>
            <a:r>
              <a:rPr lang="en-US" sz="1600" dirty="0">
                <a:solidFill>
                  <a:srgbClr val="000000"/>
                </a:solidFill>
                <a:latin typeface="Verdana" pitchFamily="34" charset="0"/>
                <a:ea typeface="ＭＳ Ｐゴシック" charset="0"/>
              </a:rPr>
              <a:t>proton beam from </a:t>
            </a:r>
            <a:r>
              <a:rPr lang="en-US" sz="1600" dirty="0" smtClean="0">
                <a:solidFill>
                  <a:srgbClr val="000000"/>
                </a:solidFill>
                <a:latin typeface="Verdana" pitchFamily="34" charset="0"/>
                <a:ea typeface="ＭＳ Ｐゴシック" charset="0"/>
              </a:rPr>
              <a:t>SIS–1</a:t>
            </a:r>
            <a:r>
              <a:rPr lang="ru-RU" sz="1600" dirty="0" smtClean="0">
                <a:solidFill>
                  <a:srgbClr val="000000"/>
                </a:solidFill>
                <a:latin typeface="Verdana" pitchFamily="34" charset="0"/>
                <a:ea typeface="ＭＳ Ｐゴシック" charset="0"/>
              </a:rPr>
              <a:t>00</a:t>
            </a:r>
            <a:endParaRPr lang="en-US" sz="1600" b="1" dirty="0" smtClean="0">
              <a:solidFill>
                <a:srgbClr val="000000"/>
              </a:solidFill>
              <a:latin typeface="Verdana" pitchFamily="34" charset="0"/>
              <a:ea typeface="ＭＳ Ｐゴシック" charset="0"/>
            </a:endParaRPr>
          </a:p>
          <a:p>
            <a:pPr marL="182880" defTabSz="914400" fontAlgn="base">
              <a:spcBef>
                <a:spcPts val="1200"/>
              </a:spcBef>
              <a:spcAft>
                <a:spcPct val="0"/>
              </a:spcAft>
              <a:buFont typeface="Arial" pitchFamily="34" charset="0"/>
              <a:buChar char="•"/>
              <a:defRPr/>
            </a:pPr>
            <a:r>
              <a:rPr lang="en-US" sz="1600" dirty="0" smtClean="0">
                <a:solidFill>
                  <a:srgbClr val="0000FF"/>
                </a:solidFill>
                <a:latin typeface="Verdana" pitchFamily="34" charset="0"/>
                <a:ea typeface="ＭＳ Ｐゴシック" charset="0"/>
              </a:rPr>
              <a:t>prior to FAIR, a worldwide unique radiographic facility will become operational at GSI providing a capability for unparalleled high-precision experiments in plasma physics, high energy density (HED) physics, biophysics, and materials research</a:t>
            </a:r>
          </a:p>
          <a:p>
            <a:pPr marL="71435" defTabSz="914400" fontAlgn="base">
              <a:lnSpc>
                <a:spcPct val="90000"/>
              </a:lnSpc>
              <a:spcBef>
                <a:spcPct val="0"/>
              </a:spcBef>
              <a:spcAft>
                <a:spcPct val="0"/>
              </a:spcAft>
              <a:tabLst>
                <a:tab pos="508974" algn="l"/>
                <a:tab pos="1017948" algn="l"/>
                <a:tab pos="1526922" algn="l"/>
                <a:tab pos="2035896" algn="l"/>
                <a:tab pos="2544870" algn="l"/>
                <a:tab pos="3053845" algn="l"/>
                <a:tab pos="3562819" algn="l"/>
                <a:tab pos="4071793" algn="l"/>
                <a:tab pos="4580767" algn="l"/>
                <a:tab pos="5089741" algn="l"/>
                <a:tab pos="5598715" algn="l"/>
                <a:tab pos="5786232" algn="l"/>
              </a:tabLst>
              <a:defRPr/>
            </a:pPr>
            <a:endParaRPr lang="en-US" sz="2800" dirty="0">
              <a:solidFill>
                <a:srgbClr val="800000"/>
              </a:solidFill>
              <a:latin typeface="Helvetica Neue" charset="0"/>
              <a:ea typeface="Helvetica Neue" charset="0"/>
              <a:cs typeface="Helvetica Neue" charset="0"/>
              <a:sym typeface="Helvetica Neue" charset="0"/>
            </a:endParaRPr>
          </a:p>
        </p:txBody>
      </p:sp>
      <p:sp>
        <p:nvSpPr>
          <p:cNvPr id="25" name="Rectangle 11"/>
          <p:cNvSpPr>
            <a:spLocks/>
          </p:cNvSpPr>
          <p:nvPr/>
        </p:nvSpPr>
        <p:spPr bwMode="auto">
          <a:xfrm>
            <a:off x="25396" y="15170"/>
            <a:ext cx="8966204"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7859" tIns="17859" rIns="17859" bIns="17859" anchor="ctr"/>
          <a:lstStyle/>
          <a:p>
            <a:pPr algn="ctr" defTabSz="914400" fontAlgn="base">
              <a:lnSpc>
                <a:spcPct val="90000"/>
              </a:lnSpc>
              <a:spcBef>
                <a:spcPct val="0"/>
              </a:spcBef>
              <a:spcAft>
                <a:spcPct val="0"/>
              </a:spcAft>
              <a:tabLst>
                <a:tab pos="509588" algn="l"/>
                <a:tab pos="1017588" algn="l"/>
                <a:tab pos="1527175" algn="l"/>
                <a:tab pos="2035175" algn="l"/>
                <a:tab pos="2544763" algn="l"/>
                <a:tab pos="3054350" algn="l"/>
                <a:tab pos="3562350" algn="l"/>
                <a:tab pos="4071938" algn="l"/>
                <a:tab pos="4581525" algn="l"/>
                <a:tab pos="5089525" algn="l"/>
                <a:tab pos="5599113" algn="l"/>
                <a:tab pos="5786438" algn="l"/>
              </a:tabLst>
              <a:defRPr/>
            </a:pPr>
            <a:r>
              <a:rPr lang="en-US" sz="2800" dirty="0">
                <a:solidFill>
                  <a:schemeClr val="tx2"/>
                </a:solidFill>
                <a:latin typeface="Arial" panose="020B0604020202020204" pitchFamily="34" charset="0"/>
                <a:cs typeface="Arial" panose="020B0604020202020204" pitchFamily="34" charset="0"/>
              </a:rPr>
              <a:t>PRIOR – density diagnostic tool for high energy density in matter experiments of </a:t>
            </a:r>
            <a:r>
              <a:rPr lang="en-US" sz="2800" dirty="0" err="1">
                <a:solidFill>
                  <a:schemeClr val="tx2"/>
                </a:solidFill>
                <a:latin typeface="Arial" panose="020B0604020202020204" pitchFamily="34" charset="0"/>
                <a:cs typeface="Arial" panose="020B0604020202020204" pitchFamily="34" charset="0"/>
              </a:rPr>
              <a:t>HEDgeHOB</a:t>
            </a:r>
            <a:r>
              <a:rPr lang="en-US" sz="2800" dirty="0">
                <a:solidFill>
                  <a:schemeClr val="tx2"/>
                </a:solidFill>
                <a:latin typeface="Arial" panose="020B0604020202020204" pitchFamily="34" charset="0"/>
                <a:cs typeface="Arial" panose="020B0604020202020204" pitchFamily="34" charset="0"/>
              </a:rPr>
              <a:t> collaboration</a:t>
            </a:r>
            <a:r>
              <a:rPr lang="en-US" sz="2800" dirty="0">
                <a:solidFill>
                  <a:schemeClr val="tx2"/>
                </a:solidFill>
                <a:latin typeface="Arial" panose="020B0604020202020204" pitchFamily="34" charset="0"/>
                <a:cs typeface="Arial" panose="020B0604020202020204" pitchFamily="34" charset="0"/>
                <a:sym typeface="Arial Italic" charset="0"/>
              </a:rPr>
              <a:t>: </a:t>
            </a:r>
          </a:p>
        </p:txBody>
      </p:sp>
    </p:spTree>
    <p:extLst>
      <p:ext uri="{BB962C8B-B14F-4D97-AF65-F5344CB8AC3E}">
        <p14:creationId xmlns:p14="http://schemas.microsoft.com/office/powerpoint/2010/main" val="144829225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5" name="Rectangle 7"/>
          <p:cNvSpPr>
            <a:spLocks noChangeArrowheads="1"/>
          </p:cNvSpPr>
          <p:nvPr/>
        </p:nvSpPr>
        <p:spPr bwMode="auto">
          <a:xfrm>
            <a:off x="214313" y="0"/>
            <a:ext cx="89296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Static commissioning of PRIOR</a:t>
            </a:r>
            <a:r>
              <a:rPr lang="en-US" sz="2400" b="1" u="sng" dirty="0">
                <a:solidFill>
                  <a:srgbClr val="000000"/>
                </a:solidFill>
                <a:latin typeface="Times New Roman" charset="0"/>
                <a:ea typeface="ＭＳ Ｐゴシック" charset="0"/>
              </a:rPr>
              <a:t/>
            </a:r>
            <a:br>
              <a:rPr lang="en-US" sz="2400" b="1" u="sng" dirty="0">
                <a:solidFill>
                  <a:srgbClr val="000000"/>
                </a:solidFill>
                <a:latin typeface="Times New Roman" charset="0"/>
                <a:ea typeface="ＭＳ Ｐゴシック" charset="0"/>
              </a:rPr>
            </a:br>
            <a:r>
              <a:rPr lang="en-US" sz="2000" dirty="0" smtClean="0">
                <a:solidFill>
                  <a:srgbClr val="000000"/>
                </a:solidFill>
                <a:latin typeface="Times New Roman" charset="0"/>
                <a:ea typeface="ＭＳ Ｐゴシック" charset="0"/>
              </a:rPr>
              <a:t>(April 2014, GSI, SIS-18, proton beam energy 3.6 </a:t>
            </a:r>
            <a:r>
              <a:rPr lang="en-US" sz="2000" dirty="0" err="1" smtClean="0">
                <a:solidFill>
                  <a:srgbClr val="000000"/>
                </a:solidFill>
                <a:latin typeface="Times New Roman" charset="0"/>
                <a:ea typeface="ＭＳ Ｐゴシック" charset="0"/>
              </a:rPr>
              <a:t>GeV</a:t>
            </a:r>
            <a:r>
              <a:rPr lang="en-US" sz="2000" dirty="0" smtClean="0">
                <a:solidFill>
                  <a:srgbClr val="000000"/>
                </a:solidFill>
                <a:latin typeface="Times New Roman" charset="0"/>
                <a:ea typeface="ＭＳ Ｐゴシック" charset="0"/>
              </a:rPr>
              <a:t>)</a:t>
            </a:r>
            <a:endParaRPr lang="ru-RU" sz="2000" dirty="0">
              <a:solidFill>
                <a:srgbClr val="000000"/>
              </a:solidFill>
              <a:latin typeface="Times New Roman" charset="0"/>
              <a:ea typeface="ＭＳ Ｐゴシック"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971" y="915340"/>
            <a:ext cx="2194002" cy="1921310"/>
          </a:xfrm>
          <a:prstGeom prst="rect">
            <a:avLst/>
          </a:prstGeom>
        </p:spPr>
      </p:pic>
      <p:sp>
        <p:nvSpPr>
          <p:cNvPr id="4" name="Rectangle 3"/>
          <p:cNvSpPr/>
          <p:nvPr/>
        </p:nvSpPr>
        <p:spPr>
          <a:xfrm>
            <a:off x="6426480" y="1026069"/>
            <a:ext cx="3095881" cy="369332"/>
          </a:xfrm>
          <a:prstGeom prst="rect">
            <a:avLst/>
          </a:prstGeom>
        </p:spPr>
        <p:txBody>
          <a:bodyPr wrap="square">
            <a:spAutoFit/>
          </a:bodyPr>
          <a:lstStyle/>
          <a:p>
            <a:r>
              <a:rPr lang="en-US" dirty="0" smtClean="0"/>
              <a:t>Ta wire 0.8 mm at vacuum</a:t>
            </a:r>
            <a:endParaRPr lang="en-US" dirty="0"/>
          </a:p>
        </p:txBody>
      </p:sp>
      <p:pic>
        <p:nvPicPr>
          <p:cNvPr id="6" name="Picture 5"/>
          <p:cNvPicPr>
            <a:picLocks noChangeAspect="1"/>
          </p:cNvPicPr>
          <p:nvPr/>
        </p:nvPicPr>
        <p:blipFill>
          <a:blip r:embed="rId4"/>
          <a:stretch>
            <a:fillRect/>
          </a:stretch>
        </p:blipFill>
        <p:spPr>
          <a:xfrm>
            <a:off x="2797255" y="782266"/>
            <a:ext cx="2948458" cy="2375290"/>
          </a:xfrm>
          <a:prstGeom prst="rect">
            <a:avLst/>
          </a:prstGeom>
        </p:spPr>
      </p:pic>
      <p:sp>
        <p:nvSpPr>
          <p:cNvPr id="13" name="Rectangle 12"/>
          <p:cNvSpPr/>
          <p:nvPr/>
        </p:nvSpPr>
        <p:spPr>
          <a:xfrm>
            <a:off x="214313" y="5799963"/>
            <a:ext cx="5833806" cy="646331"/>
          </a:xfrm>
          <a:prstGeom prst="rect">
            <a:avLst/>
          </a:prstGeom>
        </p:spPr>
        <p:txBody>
          <a:bodyPr wrap="square">
            <a:spAutoFit/>
          </a:bodyPr>
          <a:lstStyle/>
          <a:p>
            <a:r>
              <a:rPr lang="en-US" dirty="0" smtClean="0"/>
              <a:t>Best spatial resolution of </a:t>
            </a:r>
            <a:r>
              <a:rPr lang="en-US" b="1" dirty="0" smtClean="0"/>
              <a:t>30 </a:t>
            </a:r>
            <a:r>
              <a:rPr lang="en-US" b="1" dirty="0" err="1" smtClean="0"/>
              <a:t>μm</a:t>
            </a:r>
            <a:r>
              <a:rPr lang="en-US" b="1" dirty="0" smtClean="0"/>
              <a:t> </a:t>
            </a:r>
            <a:r>
              <a:rPr lang="en-US" dirty="0" smtClean="0"/>
              <a:t>was obtained with target - tungsten </a:t>
            </a:r>
            <a:r>
              <a:rPr lang="en-US" dirty="0"/>
              <a:t> rolled  edge  with  a  radius  of  500  </a:t>
            </a:r>
            <a:r>
              <a:rPr lang="en-US" dirty="0" smtClean="0"/>
              <a:t>mm</a:t>
            </a:r>
            <a:endParaRPr lang="en-US" dirty="0"/>
          </a:p>
        </p:txBody>
      </p:sp>
      <p:sp>
        <p:nvSpPr>
          <p:cNvPr id="22" name="Rectangle 21"/>
          <p:cNvSpPr/>
          <p:nvPr/>
        </p:nvSpPr>
        <p:spPr>
          <a:xfrm>
            <a:off x="214313" y="584775"/>
            <a:ext cx="2826337" cy="369332"/>
          </a:xfrm>
          <a:prstGeom prst="rect">
            <a:avLst/>
          </a:prstGeom>
        </p:spPr>
        <p:txBody>
          <a:bodyPr wrap="square">
            <a:spAutoFit/>
          </a:bodyPr>
          <a:lstStyle/>
          <a:p>
            <a:r>
              <a:rPr lang="en-US" dirty="0" smtClean="0"/>
              <a:t>Quartz watch</a:t>
            </a:r>
            <a:endParaRPr lang="en-US" dirty="0"/>
          </a:p>
        </p:txBody>
      </p:sp>
      <p:sp>
        <p:nvSpPr>
          <p:cNvPr id="23" name="Rectangle 22"/>
          <p:cNvSpPr/>
          <p:nvPr/>
        </p:nvSpPr>
        <p:spPr>
          <a:xfrm>
            <a:off x="214312" y="2999135"/>
            <a:ext cx="6482241" cy="369332"/>
          </a:xfrm>
          <a:prstGeom prst="rect">
            <a:avLst/>
          </a:prstGeom>
        </p:spPr>
        <p:txBody>
          <a:bodyPr wrap="square">
            <a:spAutoFit/>
          </a:bodyPr>
          <a:lstStyle/>
          <a:p>
            <a:r>
              <a:rPr lang="en-US" dirty="0"/>
              <a:t>Thickness of </a:t>
            </a:r>
            <a:r>
              <a:rPr lang="en-US" dirty="0" smtClean="0"/>
              <a:t> Ta </a:t>
            </a:r>
            <a:r>
              <a:rPr lang="en-US" dirty="0"/>
              <a:t>steps </a:t>
            </a:r>
            <a:r>
              <a:rPr lang="en-US" dirty="0" smtClean="0"/>
              <a:t>(</a:t>
            </a:r>
            <a:r>
              <a:rPr lang="en-US" dirty="0"/>
              <a:t>0.56 mm, </a:t>
            </a:r>
            <a:r>
              <a:rPr lang="en-US" dirty="0" smtClean="0"/>
              <a:t>2.06 </a:t>
            </a:r>
            <a:r>
              <a:rPr lang="en-US" dirty="0"/>
              <a:t>mm, 4.07 mm and </a:t>
            </a:r>
            <a:r>
              <a:rPr lang="en-US" dirty="0" smtClean="0"/>
              <a:t>6.05 </a:t>
            </a:r>
            <a:r>
              <a:rPr lang="en-US" dirty="0"/>
              <a:t>mm)</a:t>
            </a:r>
          </a:p>
        </p:txBody>
      </p:sp>
      <p:pic>
        <p:nvPicPr>
          <p:cNvPr id="18" name="Picture 17"/>
          <p:cNvPicPr/>
          <p:nvPr/>
        </p:nvPicPr>
        <p:blipFill>
          <a:blip r:embed="rId5">
            <a:extLst>
              <a:ext uri="{28A0092B-C50C-407E-A947-70E740481C1C}">
                <a14:useLocalDpi xmlns:a14="http://schemas.microsoft.com/office/drawing/2010/main"/>
              </a:ext>
            </a:extLst>
          </a:blip>
          <a:stretch>
            <a:fillRect/>
          </a:stretch>
        </p:blipFill>
        <p:spPr>
          <a:xfrm>
            <a:off x="317817" y="3479131"/>
            <a:ext cx="1396365" cy="2057400"/>
          </a:xfrm>
          <a:prstGeom prst="rect">
            <a:avLst/>
          </a:prstGeom>
        </p:spPr>
      </p:pic>
      <p:pic>
        <p:nvPicPr>
          <p:cNvPr id="19" name="Picture 18"/>
          <p:cNvPicPr/>
          <p:nvPr/>
        </p:nvPicPr>
        <p:blipFill>
          <a:blip r:embed="rId6" cstate="print">
            <a:extLst>
              <a:ext uri="{28A0092B-C50C-407E-A947-70E740481C1C}">
                <a14:useLocalDpi xmlns:a14="http://schemas.microsoft.com/office/drawing/2010/main"/>
              </a:ext>
            </a:extLst>
          </a:blip>
          <a:stretch>
            <a:fillRect/>
          </a:stretch>
        </p:blipFill>
        <p:spPr>
          <a:xfrm>
            <a:off x="1907164" y="3479131"/>
            <a:ext cx="1021080" cy="2057400"/>
          </a:xfrm>
          <a:prstGeom prst="rect">
            <a:avLst/>
          </a:prstGeom>
        </p:spPr>
      </p:pic>
      <p:pic>
        <p:nvPicPr>
          <p:cNvPr id="21" name="Picture 20"/>
          <p:cNvPicPr/>
          <p:nvPr/>
        </p:nvPicPr>
        <p:blipFill>
          <a:blip r:embed="rId7" cstate="print">
            <a:extLst>
              <a:ext uri="{28A0092B-C50C-407E-A947-70E740481C1C}">
                <a14:useLocalDpi xmlns:a14="http://schemas.microsoft.com/office/drawing/2010/main"/>
              </a:ext>
            </a:extLst>
          </a:blip>
          <a:stretch>
            <a:fillRect/>
          </a:stretch>
        </p:blipFill>
        <p:spPr>
          <a:xfrm>
            <a:off x="3040650" y="3428999"/>
            <a:ext cx="3155315" cy="2107532"/>
          </a:xfrm>
          <a:prstGeom prst="rect">
            <a:avLst/>
          </a:prstGeom>
        </p:spPr>
      </p:pic>
      <p:pic>
        <p:nvPicPr>
          <p:cNvPr id="24" name="Picture 23"/>
          <p:cNvPicPr/>
          <p:nvPr/>
        </p:nvPicPr>
        <p:blipFill>
          <a:blip r:embed="rId8">
            <a:extLst>
              <a:ext uri="{28A0092B-C50C-407E-A947-70E740481C1C}">
                <a14:useLocalDpi xmlns:a14="http://schemas.microsoft.com/office/drawing/2010/main"/>
              </a:ext>
            </a:extLst>
          </a:blip>
          <a:srcRect/>
          <a:stretch>
            <a:fillRect/>
          </a:stretch>
        </p:blipFill>
        <p:spPr bwMode="auto">
          <a:xfrm>
            <a:off x="6762405" y="1540434"/>
            <a:ext cx="2212262" cy="2064982"/>
          </a:xfrm>
          <a:prstGeom prst="rect">
            <a:avLst/>
          </a:prstGeom>
          <a:noFill/>
          <a:ln>
            <a:noFill/>
          </a:ln>
        </p:spPr>
      </p:pic>
      <p:pic>
        <p:nvPicPr>
          <p:cNvPr id="25" name="Picture 24"/>
          <p:cNvPicPr/>
          <p:nvPr/>
        </p:nvPicPr>
        <p:blipFill>
          <a:blip r:embed="rId9">
            <a:extLst>
              <a:ext uri="{28A0092B-C50C-407E-A947-70E740481C1C}">
                <a14:useLocalDpi xmlns:a14="http://schemas.microsoft.com/office/drawing/2010/main"/>
              </a:ext>
            </a:extLst>
          </a:blip>
          <a:srcRect/>
          <a:stretch>
            <a:fillRect/>
          </a:stretch>
        </p:blipFill>
        <p:spPr bwMode="auto">
          <a:xfrm>
            <a:off x="6576499" y="3887638"/>
            <a:ext cx="2567501" cy="2096515"/>
          </a:xfrm>
          <a:prstGeom prst="rect">
            <a:avLst/>
          </a:prstGeom>
          <a:noFill/>
          <a:ln>
            <a:noFill/>
          </a:ln>
        </p:spPr>
      </p:pic>
    </p:spTree>
    <p:extLst>
      <p:ext uri="{BB962C8B-B14F-4D97-AF65-F5344CB8AC3E}">
        <p14:creationId xmlns:p14="http://schemas.microsoft.com/office/powerpoint/2010/main" val="2293331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7347" name="Прямоугольник 3"/>
          <p:cNvSpPr>
            <a:spLocks noChangeArrowheads="1"/>
          </p:cNvSpPr>
          <p:nvPr/>
        </p:nvSpPr>
        <p:spPr bwMode="auto">
          <a:xfrm>
            <a:off x="5643563" y="6596063"/>
            <a:ext cx="45720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100" dirty="0" err="1" smtClean="0">
                <a:solidFill>
                  <a:srgbClr val="00CC99"/>
                </a:solidFill>
                <a:latin typeface="Times New Roman" charset="0"/>
                <a:ea typeface="ＭＳ Ｐゴシック" charset="0"/>
                <a:cs typeface="ＭＳ Ｐゴシック" charset="0"/>
              </a:rPr>
              <a:t>Yakov</a:t>
            </a:r>
            <a:r>
              <a:rPr lang="en-US" sz="1100" dirty="0" smtClean="0">
                <a:solidFill>
                  <a:srgbClr val="00CC99"/>
                </a:solidFill>
                <a:latin typeface="Times New Roman" charset="0"/>
                <a:ea typeface="ＭＳ Ｐゴシック" charset="0"/>
                <a:cs typeface="ＭＳ Ｐゴシック" charset="0"/>
              </a:rPr>
              <a:t> </a:t>
            </a:r>
            <a:r>
              <a:rPr lang="en-US" sz="1100" dirty="0" err="1" smtClean="0">
                <a:solidFill>
                  <a:srgbClr val="00CC99"/>
                </a:solidFill>
                <a:latin typeface="Times New Roman" charset="0"/>
                <a:ea typeface="ＭＳ Ｐゴシック" charset="0"/>
                <a:cs typeface="ＭＳ Ｐゴシック" charset="0"/>
              </a:rPr>
              <a:t>Krasik</a:t>
            </a:r>
            <a:r>
              <a:rPr lang="en-US" sz="1100" dirty="0" smtClean="0">
                <a:solidFill>
                  <a:srgbClr val="00CC99"/>
                </a:solidFill>
                <a:latin typeface="Times New Roman" charset="0"/>
                <a:ea typeface="ＭＳ Ｐゴシック" charset="0"/>
                <a:cs typeface="ＭＳ Ｐゴシック" charset="0"/>
              </a:rPr>
              <a:t>, </a:t>
            </a:r>
            <a:r>
              <a:rPr lang="en-US" sz="1100" dirty="0" err="1" smtClean="0">
                <a:solidFill>
                  <a:srgbClr val="00CC99"/>
                </a:solidFill>
                <a:latin typeface="Times New Roman" charset="0"/>
                <a:ea typeface="ＭＳ Ｐゴシック" charset="0"/>
                <a:cs typeface="ＭＳ Ｐゴシック" charset="0"/>
              </a:rPr>
              <a:t>Technion</a:t>
            </a:r>
            <a:r>
              <a:rPr lang="en-US" sz="1100" dirty="0" smtClean="0">
                <a:solidFill>
                  <a:srgbClr val="00CC99"/>
                </a:solidFill>
                <a:latin typeface="Times New Roman" charset="0"/>
                <a:ea typeface="ＭＳ Ｐゴシック" charset="0"/>
                <a:cs typeface="ＭＳ Ｐゴシック" charset="0"/>
              </a:rPr>
              <a:t> (Haifa, Israel)</a:t>
            </a:r>
          </a:p>
        </p:txBody>
      </p:sp>
      <p:sp>
        <p:nvSpPr>
          <p:cNvPr id="45060" name="Прямоугольник 4"/>
          <p:cNvSpPr>
            <a:spLocks noChangeArrowheads="1"/>
          </p:cNvSpPr>
          <p:nvPr/>
        </p:nvSpPr>
        <p:spPr bwMode="auto">
          <a:xfrm>
            <a:off x="0" y="4728811"/>
            <a:ext cx="8072438"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defRPr/>
            </a:pPr>
            <a:r>
              <a:rPr lang="en-US" sz="1400" dirty="0">
                <a:solidFill>
                  <a:srgbClr val="FF0000"/>
                </a:solidFill>
                <a:latin typeface="Verdana" charset="0"/>
                <a:ea typeface="ＭＳ Ｐゴシック" charset="0"/>
                <a:cs typeface="ＭＳ Ｐゴシック" charset="0"/>
              </a:rPr>
              <a:t>Advantages of the Underwater Electrical Wire Explosion:</a:t>
            </a:r>
          </a:p>
          <a:p>
            <a:pPr defTabSz="914400" fontAlgn="base">
              <a:spcBef>
                <a:spcPct val="0"/>
              </a:spcBef>
              <a:spcAft>
                <a:spcPct val="0"/>
              </a:spcAft>
              <a:buFont typeface="Arial" charset="0"/>
              <a:buChar char="•"/>
              <a:defRPr/>
            </a:pPr>
            <a:r>
              <a:rPr lang="en-US" sz="1400" dirty="0">
                <a:solidFill>
                  <a:srgbClr val="7F7F7F"/>
                </a:solidFill>
                <a:latin typeface="Verdana" charset="0"/>
                <a:ea typeface="ＭＳ Ｐゴシック" charset="0"/>
                <a:cs typeface="ＭＳ Ｐゴシック" charset="0"/>
              </a:rPr>
              <a:t>Shunting of the discharge is prevented due to:</a:t>
            </a:r>
          </a:p>
          <a:p>
            <a:pPr marL="144000" defTabSz="914400" fontAlgn="base">
              <a:spcAft>
                <a:spcPct val="0"/>
              </a:spcAft>
              <a:buFont typeface="Arial" charset="0"/>
              <a:buChar char="•"/>
              <a:defRPr/>
            </a:pPr>
            <a:r>
              <a:rPr lang="en-US" sz="1400" dirty="0">
                <a:solidFill>
                  <a:srgbClr val="000000"/>
                </a:solidFill>
                <a:latin typeface="Verdana" charset="0"/>
                <a:ea typeface="ＭＳ Ｐゴシック" charset="0"/>
                <a:cs typeface="ＭＳ Ｐゴシック" charset="0"/>
              </a:rPr>
              <a:t>High breakdown voltage of the water medium (&gt;300 kV/cm).</a:t>
            </a:r>
          </a:p>
          <a:p>
            <a:pPr marL="144000" defTabSz="914400" fontAlgn="base">
              <a:spcAft>
                <a:spcPct val="0"/>
              </a:spcAft>
              <a:buFont typeface="Arial" charset="0"/>
              <a:buChar char="•"/>
              <a:defRPr/>
            </a:pPr>
            <a:r>
              <a:rPr lang="en-US" sz="1400" dirty="0">
                <a:solidFill>
                  <a:srgbClr val="000000"/>
                </a:solidFill>
                <a:latin typeface="Verdana" charset="0"/>
                <a:ea typeface="ＭＳ Ｐゴシック" charset="0"/>
                <a:cs typeface="ＭＳ Ｐゴシック" charset="0"/>
              </a:rPr>
              <a:t>High pressure of the adjacent water layer (&gt;10 </a:t>
            </a:r>
            <a:r>
              <a:rPr lang="en-US" sz="1400" dirty="0" err="1">
                <a:solidFill>
                  <a:srgbClr val="000000"/>
                </a:solidFill>
                <a:latin typeface="Verdana" charset="0"/>
                <a:ea typeface="ＭＳ Ｐゴシック" charset="0"/>
                <a:cs typeface="ＭＳ Ｐゴシック" charset="0"/>
              </a:rPr>
              <a:t>kBar</a:t>
            </a:r>
            <a:r>
              <a:rPr lang="en-US" sz="1400" dirty="0">
                <a:solidFill>
                  <a:srgbClr val="000000"/>
                </a:solidFill>
                <a:latin typeface="Verdana" charset="0"/>
                <a:ea typeface="ＭＳ Ｐゴシック" charset="0"/>
                <a:cs typeface="ＭＳ Ｐゴシック" charset="0"/>
              </a:rPr>
              <a:t>) increases breakdown voltage.</a:t>
            </a:r>
          </a:p>
          <a:p>
            <a:pPr defTabSz="914400" fontAlgn="base">
              <a:spcBef>
                <a:spcPct val="0"/>
              </a:spcBef>
              <a:spcAft>
                <a:spcPct val="0"/>
              </a:spcAft>
              <a:buFont typeface="Arial" charset="0"/>
              <a:buChar char="•"/>
              <a:defRPr/>
            </a:pPr>
            <a:r>
              <a:rPr lang="en-US" sz="1400" dirty="0">
                <a:solidFill>
                  <a:srgbClr val="7F7F7F"/>
                </a:solidFill>
                <a:latin typeface="Verdana" charset="0"/>
                <a:ea typeface="ＭＳ Ｐゴシック" charset="0"/>
                <a:cs typeface="ＭＳ Ｐゴシック" charset="0"/>
              </a:rPr>
              <a:t>Increase in the temperature of the wire plasma is achieved by:</a:t>
            </a:r>
          </a:p>
          <a:p>
            <a:pPr marL="144000" defTabSz="914400" fontAlgn="base">
              <a:spcBef>
                <a:spcPct val="0"/>
              </a:spcBef>
              <a:spcAft>
                <a:spcPct val="0"/>
              </a:spcAft>
              <a:buFont typeface="Arial" charset="0"/>
              <a:buChar char="•"/>
              <a:defRPr/>
            </a:pPr>
            <a:r>
              <a:rPr lang="en-US" sz="1400" dirty="0">
                <a:solidFill>
                  <a:srgbClr val="000000"/>
                </a:solidFill>
                <a:latin typeface="Verdana" charset="0"/>
                <a:ea typeface="ＭＳ Ｐゴシック" charset="0"/>
                <a:cs typeface="ＭＳ Ｐゴシック" charset="0"/>
              </a:rPr>
              <a:t>High resistance of the water to compression limits the wire expansion and leads to the increase in the current density.</a:t>
            </a:r>
          </a:p>
          <a:p>
            <a:pPr marL="144000" defTabSz="914400" fontAlgn="base">
              <a:spcBef>
                <a:spcPct val="0"/>
              </a:spcBef>
              <a:spcAft>
                <a:spcPct val="0"/>
              </a:spcAft>
              <a:buFont typeface="Arial" charset="0"/>
              <a:buChar char="•"/>
              <a:defRPr/>
            </a:pPr>
            <a:r>
              <a:rPr lang="en-US" sz="1400" dirty="0">
                <a:solidFill>
                  <a:srgbClr val="000000"/>
                </a:solidFill>
                <a:latin typeface="Verdana" charset="0"/>
                <a:ea typeface="ＭＳ Ｐゴシック" charset="0"/>
                <a:cs typeface="ＭＳ Ｐゴシック" charset="0"/>
              </a:rPr>
              <a:t>Substantial decrease in the energy loss to the shunting channel and to radiation (water “bath” effect)</a:t>
            </a:r>
          </a:p>
        </p:txBody>
      </p:sp>
      <p:pic>
        <p:nvPicPr>
          <p:cNvPr id="57350"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8512" y="981075"/>
            <a:ext cx="3009132" cy="3118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2" name="Прямоугольник 8"/>
          <p:cNvSpPr>
            <a:spLocks noChangeArrowheads="1"/>
          </p:cNvSpPr>
          <p:nvPr/>
        </p:nvSpPr>
        <p:spPr bwMode="auto">
          <a:xfrm>
            <a:off x="0" y="1030882"/>
            <a:ext cx="3214687"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dirty="0" smtClean="0">
                <a:solidFill>
                  <a:srgbClr val="FF0000"/>
                </a:solidFill>
                <a:latin typeface="Verdana" charset="0"/>
                <a:ea typeface="ＭＳ Ｐゴシック" charset="0"/>
                <a:cs typeface="ＭＳ Ｐゴシック" charset="0"/>
              </a:rPr>
              <a:t>Pulse power generator:</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50 kV, 10 µF, 150 </a:t>
            </a:r>
            <a:r>
              <a:rPr lang="en-US" sz="1400" dirty="0" err="1" smtClean="0">
                <a:solidFill>
                  <a:srgbClr val="000000"/>
                </a:solidFill>
                <a:latin typeface="Verdana" charset="0"/>
                <a:ea typeface="ＭＳ Ｐゴシック" charset="0"/>
                <a:cs typeface="ＭＳ Ｐゴシック" charset="0"/>
              </a:rPr>
              <a:t>nH</a:t>
            </a:r>
            <a:endParaRPr lang="en-US" sz="1400" dirty="0" smtClean="0">
              <a:solidFill>
                <a:srgbClr val="000000"/>
              </a:solidFill>
              <a:latin typeface="Verdana" charset="0"/>
              <a:ea typeface="ＭＳ Ｐゴシック" charset="0"/>
              <a:cs typeface="ＭＳ Ｐゴシック" charset="0"/>
            </a:endParaRP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250 kA, </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2.5 µs (rise time)</a:t>
            </a:r>
            <a:endParaRPr lang="ru-RU" sz="1400" dirty="0" smtClean="0">
              <a:solidFill>
                <a:srgbClr val="000000"/>
              </a:solidFill>
              <a:latin typeface="Verdana" charset="0"/>
              <a:ea typeface="ＭＳ Ｐゴシック" charset="0"/>
              <a:cs typeface="ＭＳ Ｐゴシック" charset="0"/>
            </a:endParaRPr>
          </a:p>
          <a:p>
            <a:pPr defTabSz="914400" fontAlgn="base">
              <a:spcBef>
                <a:spcPct val="0"/>
              </a:spcBef>
              <a:spcAft>
                <a:spcPct val="0"/>
              </a:spcAft>
              <a:buFont typeface="Arial" charset="0"/>
              <a:buChar char="•"/>
            </a:pPr>
            <a:r>
              <a:rPr lang="ru-RU" sz="1400" dirty="0" smtClean="0">
                <a:solidFill>
                  <a:srgbClr val="000000"/>
                </a:solidFill>
                <a:latin typeface="Verdana" charset="0"/>
                <a:ea typeface="ＭＳ Ｐゴシック" charset="0"/>
                <a:cs typeface="ＭＳ Ｐゴシック" charset="0"/>
              </a:rPr>
              <a:t>12.5 </a:t>
            </a:r>
            <a:r>
              <a:rPr lang="en-US" sz="1400" dirty="0" smtClean="0">
                <a:solidFill>
                  <a:srgbClr val="000000"/>
                </a:solidFill>
                <a:latin typeface="Verdana" charset="0"/>
                <a:ea typeface="ＭＳ Ｐゴシック" charset="0"/>
                <a:cs typeface="ＭＳ Ｐゴシック" charset="0"/>
              </a:rPr>
              <a:t>kJ stored</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Wire: 0.1-1 mm diam., </a:t>
            </a:r>
            <a:br>
              <a:rPr lang="en-US" sz="1400" dirty="0" smtClean="0">
                <a:solidFill>
                  <a:srgbClr val="000000"/>
                </a:solidFill>
                <a:latin typeface="Verdana" charset="0"/>
                <a:ea typeface="ＭＳ Ｐゴシック" charset="0"/>
                <a:cs typeface="ＭＳ Ｐゴシック" charset="0"/>
              </a:rPr>
            </a:br>
            <a:r>
              <a:rPr lang="en-US" sz="1400" dirty="0" smtClean="0">
                <a:solidFill>
                  <a:srgbClr val="000000"/>
                </a:solidFill>
                <a:latin typeface="Verdana" charset="0"/>
                <a:ea typeface="ＭＳ Ｐゴシック" charset="0"/>
                <a:cs typeface="ＭＳ Ｐゴシック" charset="0"/>
              </a:rPr>
              <a:t>          4-5 cm long </a:t>
            </a:r>
            <a:br>
              <a:rPr lang="en-US" sz="1400" dirty="0" smtClean="0">
                <a:solidFill>
                  <a:srgbClr val="000000"/>
                </a:solidFill>
                <a:latin typeface="Verdana" charset="0"/>
                <a:ea typeface="ＭＳ Ｐゴシック" charset="0"/>
                <a:cs typeface="ＭＳ Ｐゴシック" charset="0"/>
              </a:rPr>
            </a:br>
            <a:r>
              <a:rPr lang="en-US" sz="1400" dirty="0" smtClean="0">
                <a:solidFill>
                  <a:srgbClr val="000000"/>
                </a:solidFill>
                <a:latin typeface="Verdana" charset="0"/>
                <a:ea typeface="ＭＳ Ｐゴシック" charset="0"/>
                <a:cs typeface="ＭＳ Ｐゴシック" charset="0"/>
              </a:rPr>
              <a:t>          (Ta, Cu, W ..)</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T ~ few </a:t>
            </a:r>
            <a:r>
              <a:rPr lang="en-US" sz="1400" dirty="0" err="1" smtClean="0">
                <a:solidFill>
                  <a:srgbClr val="000000"/>
                </a:solidFill>
                <a:latin typeface="Verdana" charset="0"/>
                <a:ea typeface="ＭＳ Ｐゴシック" charset="0"/>
                <a:cs typeface="ＭＳ Ｐゴシック" charset="0"/>
              </a:rPr>
              <a:t>eV</a:t>
            </a:r>
            <a:endParaRPr lang="en-US" sz="1400" dirty="0">
              <a:solidFill>
                <a:srgbClr val="000000"/>
              </a:solidFill>
              <a:latin typeface="Verdana" charset="0"/>
              <a:ea typeface="ＭＳ Ｐゴシック" charset="0"/>
              <a:cs typeface="ＭＳ Ｐゴシック" charset="0"/>
            </a:endParaRPr>
          </a:p>
          <a:p>
            <a:pPr defTabSz="914400" fontAlgn="base">
              <a:spcBef>
                <a:spcPct val="0"/>
              </a:spcBef>
              <a:spcAft>
                <a:spcPct val="0"/>
              </a:spcAft>
              <a:buFont typeface="Arial" charset="0"/>
              <a:buChar char="•"/>
            </a:pPr>
            <a:r>
              <a:rPr lang="en-US" sz="1400" dirty="0" err="1" smtClean="0">
                <a:solidFill>
                  <a:srgbClr val="000000"/>
                </a:solidFill>
                <a:latin typeface="Verdana" charset="0"/>
                <a:ea typeface="ＭＳ Ｐゴシック" charset="0"/>
                <a:cs typeface="ＭＳ Ｐゴシック" charset="0"/>
              </a:rPr>
              <a:t>ε</a:t>
            </a:r>
            <a:r>
              <a:rPr lang="en-US" sz="1400" dirty="0" smtClean="0">
                <a:solidFill>
                  <a:srgbClr val="000000"/>
                </a:solidFill>
                <a:latin typeface="Verdana" charset="0"/>
                <a:ea typeface="ＭＳ Ｐゴシック" charset="0"/>
                <a:cs typeface="ＭＳ Ｐゴシック" charset="0"/>
              </a:rPr>
              <a:t> ~ up to 50 kJ/g  </a:t>
            </a:r>
          </a:p>
        </p:txBody>
      </p:sp>
      <p:sp>
        <p:nvSpPr>
          <p:cNvPr id="12" name="Rectangle 7"/>
          <p:cNvSpPr>
            <a:spLocks noChangeArrowheads="1"/>
          </p:cNvSpPr>
          <p:nvPr/>
        </p:nvSpPr>
        <p:spPr bwMode="auto">
          <a:xfrm>
            <a:off x="214313" y="0"/>
            <a:ext cx="89296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Dynamic commissioning of PRIOR</a:t>
            </a:r>
            <a:r>
              <a:rPr lang="en-US" sz="2400" b="1" u="sng" dirty="0">
                <a:solidFill>
                  <a:srgbClr val="000000"/>
                </a:solidFill>
                <a:latin typeface="Times New Roman" charset="0"/>
                <a:ea typeface="ＭＳ Ｐゴシック" charset="0"/>
              </a:rPr>
              <a:t/>
            </a:r>
            <a:br>
              <a:rPr lang="en-US" sz="2400" b="1" u="sng" dirty="0">
                <a:solidFill>
                  <a:srgbClr val="000000"/>
                </a:solidFill>
                <a:latin typeface="Times New Roman" charset="0"/>
                <a:ea typeface="ＭＳ Ｐゴシック" charset="0"/>
              </a:rPr>
            </a:br>
            <a:r>
              <a:rPr lang="en-US" sz="2000" dirty="0" smtClean="0">
                <a:solidFill>
                  <a:srgbClr val="000000"/>
                </a:solidFill>
                <a:latin typeface="Times New Roman" charset="0"/>
                <a:ea typeface="ＭＳ Ｐゴシック" charset="0"/>
              </a:rPr>
              <a:t>(</a:t>
            </a:r>
            <a:r>
              <a:rPr lang="en-US" sz="2000" b="1" u="sng" dirty="0">
                <a:solidFill>
                  <a:srgbClr val="000000"/>
                </a:solidFill>
                <a:latin typeface="Times New Roman" charset="0"/>
                <a:ea typeface="ＭＳ Ｐゴシック" charset="0"/>
              </a:rPr>
              <a:t>underwater electrical wire explosion </a:t>
            </a:r>
            <a:r>
              <a:rPr lang="en-US" sz="2000" b="1" u="sng" dirty="0" smtClean="0">
                <a:solidFill>
                  <a:srgbClr val="000000"/>
                </a:solidFill>
                <a:latin typeface="Times New Roman" charset="0"/>
                <a:ea typeface="ＭＳ Ｐゴシック" charset="0"/>
              </a:rPr>
              <a:t>target</a:t>
            </a:r>
            <a:r>
              <a:rPr lang="en-US" sz="2000" dirty="0" smtClean="0">
                <a:solidFill>
                  <a:srgbClr val="000000"/>
                </a:solidFill>
                <a:latin typeface="Times New Roman" charset="0"/>
                <a:ea typeface="ＭＳ Ｐゴシック" charset="0"/>
              </a:rPr>
              <a:t>)</a:t>
            </a:r>
            <a:endParaRPr lang="ru-RU" sz="2000" dirty="0">
              <a:solidFill>
                <a:srgbClr val="000000"/>
              </a:solidFill>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5537200" y="981074"/>
            <a:ext cx="3485745" cy="3118825"/>
          </a:xfrm>
          <a:prstGeom prst="rect">
            <a:avLst/>
          </a:prstGeom>
        </p:spPr>
      </p:pic>
    </p:spTree>
    <p:extLst>
      <p:ext uri="{BB962C8B-B14F-4D97-AF65-F5344CB8AC3E}">
        <p14:creationId xmlns:p14="http://schemas.microsoft.com/office/powerpoint/2010/main" val="364851026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5" name="Rectangle 7"/>
          <p:cNvSpPr>
            <a:spLocks noChangeArrowheads="1"/>
          </p:cNvSpPr>
          <p:nvPr/>
        </p:nvSpPr>
        <p:spPr bwMode="auto">
          <a:xfrm>
            <a:off x="214313" y="0"/>
            <a:ext cx="892968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Dynamic commissioning of PRIOR</a:t>
            </a:r>
            <a:br>
              <a:rPr lang="en-US" sz="2800" dirty="0">
                <a:solidFill>
                  <a:schemeClr val="tx2"/>
                </a:solidFill>
                <a:latin typeface="Arial" panose="020B0604020202020204" pitchFamily="34" charset="0"/>
                <a:cs typeface="Arial" panose="020B0604020202020204" pitchFamily="34" charset="0"/>
              </a:rPr>
            </a:br>
            <a:endParaRPr lang="ru-RU" sz="2800" dirty="0">
              <a:solidFill>
                <a:schemeClr val="tx2"/>
              </a:solidFill>
              <a:latin typeface="Arial" panose="020B0604020202020204" pitchFamily="34" charset="0"/>
              <a:cs typeface="Arial" panose="020B0604020202020204" pitchFamily="34" charset="0"/>
            </a:endParaRPr>
          </a:p>
        </p:txBody>
      </p:sp>
      <p:sp>
        <p:nvSpPr>
          <p:cNvPr id="19" name="Прямоугольник 8"/>
          <p:cNvSpPr>
            <a:spLocks noChangeArrowheads="1"/>
          </p:cNvSpPr>
          <p:nvPr/>
        </p:nvSpPr>
        <p:spPr bwMode="auto">
          <a:xfrm>
            <a:off x="6118156" y="2796220"/>
            <a:ext cx="321468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dirty="0" smtClean="0">
                <a:solidFill>
                  <a:srgbClr val="FF0000"/>
                </a:solidFill>
                <a:latin typeface="Verdana" charset="0"/>
                <a:ea typeface="ＭＳ Ｐゴシック" charset="0"/>
                <a:cs typeface="ＭＳ Ｐゴシック" charset="0"/>
              </a:rPr>
              <a:t>Main goal:</a:t>
            </a:r>
            <a:r>
              <a:rPr lang="en-US" sz="1400" dirty="0">
                <a:solidFill>
                  <a:srgbClr val="FF0000"/>
                </a:solidFill>
                <a:latin typeface="Verdana" charset="0"/>
                <a:ea typeface="ＭＳ Ｐゴシック" charset="0"/>
                <a:cs typeface="ＭＳ Ｐゴシック" charset="0"/>
              </a:rPr>
              <a:t> </a:t>
            </a:r>
            <a:r>
              <a:rPr lang="en-US" sz="1400" dirty="0" smtClean="0">
                <a:solidFill>
                  <a:srgbClr val="000000"/>
                </a:solidFill>
                <a:latin typeface="Verdana" charset="0"/>
                <a:ea typeface="ＭＳ Ｐゴシック" charset="0"/>
                <a:cs typeface="ＭＳ Ｐゴシック" charset="0"/>
              </a:rPr>
              <a:t>measure density distribution of internal </a:t>
            </a:r>
            <a:r>
              <a:rPr lang="en-US" sz="1400" dirty="0">
                <a:solidFill>
                  <a:srgbClr val="000000"/>
                </a:solidFill>
                <a:latin typeface="Verdana" charset="0"/>
                <a:ea typeface="ＭＳ Ｐゴシック" charset="0"/>
                <a:cs typeface="ＭＳ Ｐゴシック" charset="0"/>
              </a:rPr>
              <a:t>structure of expanding </a:t>
            </a:r>
            <a:r>
              <a:rPr lang="en-US" sz="1400" dirty="0" smtClean="0">
                <a:solidFill>
                  <a:srgbClr val="000000"/>
                </a:solidFill>
                <a:latin typeface="Verdana" charset="0"/>
                <a:ea typeface="ＭＳ Ｐゴシック" charset="0"/>
                <a:cs typeface="ＭＳ Ｐゴシック" charset="0"/>
              </a:rPr>
              <a:t>Ta</a:t>
            </a:r>
            <a:r>
              <a:rPr lang="ru-RU" sz="1400" dirty="0" smtClean="0">
                <a:solidFill>
                  <a:srgbClr val="000000"/>
                </a:solidFill>
                <a:latin typeface="Verdana" charset="0"/>
                <a:ea typeface="ＭＳ Ｐゴシック" charset="0"/>
                <a:cs typeface="ＭＳ Ｐゴシック" charset="0"/>
              </a:rPr>
              <a:t> </a:t>
            </a:r>
            <a:r>
              <a:rPr lang="en-US" sz="1400" dirty="0" smtClean="0">
                <a:solidFill>
                  <a:srgbClr val="000000"/>
                </a:solidFill>
                <a:latin typeface="Verdana" charset="0"/>
                <a:ea typeface="ＭＳ Ｐゴシック" charset="0"/>
                <a:cs typeface="ＭＳ Ｐゴシック" charset="0"/>
              </a:rPr>
              <a:t>wire</a:t>
            </a:r>
          </a:p>
        </p:txBody>
      </p:sp>
      <p:pic>
        <p:nvPicPr>
          <p:cNvPr id="21" name="Picture 2" descr="Setup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51887" y="4858159"/>
            <a:ext cx="2734240" cy="1852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37496" y="2987280"/>
            <a:ext cx="2185203" cy="148364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39727" y="2989581"/>
            <a:ext cx="925477" cy="16979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6" name="Picture 25" descr="photos_2.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487" y="769441"/>
            <a:ext cx="8645030" cy="2026779"/>
          </a:xfrm>
          <a:prstGeom prst="rect">
            <a:avLst/>
          </a:prstGeom>
        </p:spPr>
      </p:pic>
      <p:cxnSp>
        <p:nvCxnSpPr>
          <p:cNvPr id="9" name="Straight Arrow Connector 8"/>
          <p:cNvCxnSpPr/>
          <p:nvPr/>
        </p:nvCxnSpPr>
        <p:spPr bwMode="auto">
          <a:xfrm flipH="1" flipV="1">
            <a:off x="3765205" y="1698107"/>
            <a:ext cx="1204548" cy="160146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0" name="Прямоугольник 8"/>
          <p:cNvSpPr>
            <a:spLocks noChangeArrowheads="1"/>
          </p:cNvSpPr>
          <p:nvPr/>
        </p:nvSpPr>
        <p:spPr bwMode="auto">
          <a:xfrm>
            <a:off x="3313113" y="4431135"/>
            <a:ext cx="32146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400" dirty="0" smtClean="0">
                <a:latin typeface="Verdana" charset="0"/>
                <a:ea typeface="ＭＳ Ｐゴシック" charset="0"/>
                <a:cs typeface="ＭＳ Ｐゴシック" charset="0"/>
              </a:rPr>
              <a:t>Water filled target </a:t>
            </a:r>
          </a:p>
          <a:p>
            <a:pPr algn="ctr" defTabSz="914400" fontAlgn="base">
              <a:spcBef>
                <a:spcPct val="0"/>
              </a:spcBef>
              <a:spcAft>
                <a:spcPct val="0"/>
              </a:spcAft>
            </a:pPr>
            <a:r>
              <a:rPr lang="en-US" sz="1400" dirty="0" smtClean="0">
                <a:latin typeface="Verdana" charset="0"/>
                <a:ea typeface="ＭＳ Ｐゴシック" charset="0"/>
                <a:cs typeface="ＭＳ Ｐゴシック" charset="0"/>
              </a:rPr>
              <a:t>chamber</a:t>
            </a:r>
          </a:p>
        </p:txBody>
      </p:sp>
      <p:pic>
        <p:nvPicPr>
          <p:cNvPr id="11" name="Picture 10"/>
          <p:cNvPicPr>
            <a:picLocks noChangeAspect="1"/>
          </p:cNvPicPr>
          <p:nvPr/>
        </p:nvPicPr>
        <p:blipFill>
          <a:blip r:embed="rId7"/>
          <a:stretch>
            <a:fillRect/>
          </a:stretch>
        </p:blipFill>
        <p:spPr>
          <a:xfrm>
            <a:off x="6118156" y="3529959"/>
            <a:ext cx="3025844" cy="2906320"/>
          </a:xfrm>
          <a:prstGeom prst="rect">
            <a:avLst/>
          </a:prstGeom>
        </p:spPr>
      </p:pic>
      <p:sp>
        <p:nvSpPr>
          <p:cNvPr id="14" name="Прямоугольник 8"/>
          <p:cNvSpPr>
            <a:spLocks noChangeArrowheads="1"/>
          </p:cNvSpPr>
          <p:nvPr/>
        </p:nvSpPr>
        <p:spPr bwMode="auto">
          <a:xfrm>
            <a:off x="6022699" y="6414549"/>
            <a:ext cx="32146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400" dirty="0" smtClean="0">
                <a:latin typeface="Verdana" charset="0"/>
                <a:ea typeface="ＭＳ Ｐゴシック" charset="0"/>
                <a:cs typeface="ＭＳ Ｐゴシック" charset="0"/>
              </a:rPr>
              <a:t>Electrical signals</a:t>
            </a:r>
          </a:p>
        </p:txBody>
      </p:sp>
      <p:pic>
        <p:nvPicPr>
          <p:cNvPr id="15" name="Picture 14"/>
          <p:cNvPicPr/>
          <p:nvPr/>
        </p:nvPicPr>
        <p:blipFill>
          <a:blip r:embed="rId8">
            <a:extLst>
              <a:ext uri="{28A0092B-C50C-407E-A947-70E740481C1C}">
                <a14:useLocalDpi xmlns:a14="http://schemas.microsoft.com/office/drawing/2010/main"/>
              </a:ext>
            </a:extLst>
          </a:blip>
          <a:stretch>
            <a:fillRect/>
          </a:stretch>
        </p:blipFill>
        <p:spPr>
          <a:xfrm>
            <a:off x="214313" y="2924915"/>
            <a:ext cx="2519680" cy="3411220"/>
          </a:xfrm>
          <a:prstGeom prst="rect">
            <a:avLst/>
          </a:prstGeom>
        </p:spPr>
      </p:pic>
    </p:spTree>
    <p:extLst>
      <p:ext uri="{BB962C8B-B14F-4D97-AF65-F5344CB8AC3E}">
        <p14:creationId xmlns:p14="http://schemas.microsoft.com/office/powerpoint/2010/main" val="1916265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5" name="Rectangle 7"/>
          <p:cNvSpPr>
            <a:spLocks noChangeArrowheads="1"/>
          </p:cNvSpPr>
          <p:nvPr/>
        </p:nvSpPr>
        <p:spPr bwMode="auto">
          <a:xfrm>
            <a:off x="214313" y="0"/>
            <a:ext cx="89296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Dynamic commissioning of PRIOR</a:t>
            </a:r>
            <a:r>
              <a:rPr lang="en-US" sz="2400" b="1" u="sng" dirty="0">
                <a:solidFill>
                  <a:srgbClr val="000000"/>
                </a:solidFill>
                <a:latin typeface="Times New Roman" charset="0"/>
                <a:ea typeface="ＭＳ Ｐゴシック" charset="0"/>
              </a:rPr>
              <a:t/>
            </a:r>
            <a:br>
              <a:rPr lang="en-US" sz="2400" b="1" u="sng" dirty="0">
                <a:solidFill>
                  <a:srgbClr val="000000"/>
                </a:solidFill>
                <a:latin typeface="Times New Roman" charset="0"/>
                <a:ea typeface="ＭＳ Ｐゴシック" charset="0"/>
              </a:rPr>
            </a:br>
            <a:r>
              <a:rPr lang="en-US" sz="2000" dirty="0" smtClean="0">
                <a:solidFill>
                  <a:srgbClr val="000000"/>
                </a:solidFill>
                <a:latin typeface="Times New Roman" charset="0"/>
                <a:ea typeface="ＭＳ Ｐゴシック" charset="0"/>
              </a:rPr>
              <a:t>(August 2014, GSI, SIS-18, proton beam energy 3.6</a:t>
            </a:r>
            <a:r>
              <a:rPr lang="ru-RU" sz="2000" dirty="0" smtClean="0">
                <a:solidFill>
                  <a:srgbClr val="000000"/>
                </a:solidFill>
                <a:latin typeface="Times New Roman" charset="0"/>
                <a:ea typeface="ＭＳ Ｐゴシック" charset="0"/>
              </a:rPr>
              <a:t>5</a:t>
            </a:r>
            <a:r>
              <a:rPr lang="en-US" sz="2000" dirty="0" smtClean="0">
                <a:solidFill>
                  <a:srgbClr val="000000"/>
                </a:solidFill>
                <a:latin typeface="Times New Roman" charset="0"/>
                <a:ea typeface="ＭＳ Ｐゴシック" charset="0"/>
              </a:rPr>
              <a:t> </a:t>
            </a:r>
            <a:r>
              <a:rPr lang="en-US" sz="2000" dirty="0" err="1" smtClean="0">
                <a:solidFill>
                  <a:srgbClr val="000000"/>
                </a:solidFill>
                <a:latin typeface="Times New Roman" charset="0"/>
                <a:ea typeface="ＭＳ Ｐゴシック" charset="0"/>
              </a:rPr>
              <a:t>GeV</a:t>
            </a:r>
            <a:r>
              <a:rPr lang="en-US" sz="2000" dirty="0" smtClean="0">
                <a:solidFill>
                  <a:srgbClr val="000000"/>
                </a:solidFill>
                <a:latin typeface="Times New Roman" charset="0"/>
                <a:ea typeface="ＭＳ Ｐゴシック" charset="0"/>
              </a:rPr>
              <a:t>)</a:t>
            </a:r>
            <a:endParaRPr lang="ru-RU" sz="2000" dirty="0">
              <a:solidFill>
                <a:srgbClr val="000000"/>
              </a:solidFill>
              <a:latin typeface="Times New Roman" charset="0"/>
              <a:ea typeface="ＭＳ Ｐゴシック" charset="0"/>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3563" y="2515174"/>
            <a:ext cx="1321453" cy="242438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 name="Picture 4"/>
          <p:cNvPicPr>
            <a:picLocks noChangeAspect="1"/>
          </p:cNvPicPr>
          <p:nvPr/>
        </p:nvPicPr>
        <p:blipFill>
          <a:blip r:embed="rId4"/>
          <a:stretch>
            <a:fillRect/>
          </a:stretch>
        </p:blipFill>
        <p:spPr>
          <a:xfrm>
            <a:off x="1798402" y="2441889"/>
            <a:ext cx="1775041" cy="2497667"/>
          </a:xfrm>
          <a:prstGeom prst="rect">
            <a:avLst/>
          </a:prstGeom>
        </p:spPr>
      </p:pic>
      <p:pic>
        <p:nvPicPr>
          <p:cNvPr id="9" name="Picture 8"/>
          <p:cNvPicPr>
            <a:picLocks noChangeAspect="1"/>
          </p:cNvPicPr>
          <p:nvPr/>
        </p:nvPicPr>
        <p:blipFill>
          <a:blip r:embed="rId5"/>
          <a:stretch>
            <a:fillRect/>
          </a:stretch>
        </p:blipFill>
        <p:spPr>
          <a:xfrm>
            <a:off x="3757965" y="2441890"/>
            <a:ext cx="1863339" cy="2497667"/>
          </a:xfrm>
          <a:prstGeom prst="rect">
            <a:avLst/>
          </a:prstGeom>
        </p:spPr>
      </p:pic>
      <p:pic>
        <p:nvPicPr>
          <p:cNvPr id="14" name="Picture 13"/>
          <p:cNvPicPr>
            <a:picLocks noChangeAspect="1"/>
          </p:cNvPicPr>
          <p:nvPr/>
        </p:nvPicPr>
        <p:blipFill>
          <a:blip r:embed="rId6"/>
          <a:stretch>
            <a:fillRect/>
          </a:stretch>
        </p:blipFill>
        <p:spPr>
          <a:xfrm>
            <a:off x="3323814" y="5168938"/>
            <a:ext cx="3312402" cy="1609766"/>
          </a:xfrm>
          <a:prstGeom prst="rect">
            <a:avLst/>
          </a:prstGeom>
        </p:spPr>
      </p:pic>
      <p:pic>
        <p:nvPicPr>
          <p:cNvPr id="15" name="Picture 14"/>
          <p:cNvPicPr>
            <a:picLocks noChangeAspect="1"/>
          </p:cNvPicPr>
          <p:nvPr/>
        </p:nvPicPr>
        <p:blipFill>
          <a:blip r:embed="rId7"/>
          <a:stretch>
            <a:fillRect/>
          </a:stretch>
        </p:blipFill>
        <p:spPr>
          <a:xfrm>
            <a:off x="0" y="5168937"/>
            <a:ext cx="3247613" cy="1613803"/>
          </a:xfrm>
          <a:prstGeom prst="rect">
            <a:avLst/>
          </a:prstGeom>
        </p:spPr>
      </p:pic>
      <p:sp>
        <p:nvSpPr>
          <p:cNvPr id="24" name="Rectangle 23"/>
          <p:cNvSpPr/>
          <p:nvPr/>
        </p:nvSpPr>
        <p:spPr>
          <a:xfrm>
            <a:off x="214313" y="702903"/>
            <a:ext cx="5596757" cy="2492990"/>
          </a:xfrm>
          <a:prstGeom prst="rect">
            <a:avLst/>
          </a:prstGeom>
        </p:spPr>
        <p:txBody>
          <a:bodyPr wrap="square">
            <a:spAutoFit/>
          </a:bodyPr>
          <a:lstStyle/>
          <a:p>
            <a:pPr marL="285750" indent="-285750">
              <a:buFont typeface="Arial"/>
              <a:buChar char="•"/>
            </a:pPr>
            <a:r>
              <a:rPr lang="en-US" dirty="0" smtClean="0">
                <a:latin typeface="+mj-lt"/>
              </a:rPr>
              <a:t>Ta wire: diameter - 0.8 mm, length - 50 mm</a:t>
            </a:r>
          </a:p>
          <a:p>
            <a:pPr marL="285750" indent="-285750">
              <a:buFont typeface="Arial"/>
              <a:buChar char="•"/>
            </a:pPr>
            <a:r>
              <a:rPr lang="en-US" dirty="0" smtClean="0">
                <a:latin typeface="+mj-lt"/>
              </a:rPr>
              <a:t>HV pulse: voltage 35 kV</a:t>
            </a:r>
            <a:br>
              <a:rPr lang="en-US" dirty="0" smtClean="0">
                <a:latin typeface="+mj-lt"/>
              </a:rPr>
            </a:br>
            <a:r>
              <a:rPr lang="en-US" dirty="0" smtClean="0">
                <a:latin typeface="+mj-lt"/>
              </a:rPr>
              <a:t>  amp</a:t>
            </a:r>
            <a:r>
              <a:rPr lang="ru-RU" dirty="0" smtClean="0">
                <a:latin typeface="+mj-lt"/>
              </a:rPr>
              <a:t>. </a:t>
            </a:r>
            <a:r>
              <a:rPr lang="en-US" dirty="0" smtClean="0">
                <a:latin typeface="+mj-lt"/>
              </a:rPr>
              <a:t>of current:  200 </a:t>
            </a:r>
            <a:r>
              <a:rPr lang="ru-RU" dirty="0" smtClean="0">
                <a:latin typeface="+mj-lt"/>
              </a:rPr>
              <a:t>кА</a:t>
            </a:r>
            <a:r>
              <a:rPr lang="en-US" dirty="0" smtClean="0">
                <a:latin typeface="+mj-lt"/>
              </a:rPr>
              <a:t> (2.5 </a:t>
            </a:r>
            <a:r>
              <a:rPr lang="en-US" dirty="0" err="1" smtClean="0">
                <a:latin typeface="+mj-lt"/>
              </a:rPr>
              <a:t>ms</a:t>
            </a:r>
            <a:r>
              <a:rPr lang="en-US" dirty="0" smtClean="0">
                <a:latin typeface="+mj-lt"/>
              </a:rPr>
              <a:t> - rise time) </a:t>
            </a:r>
          </a:p>
          <a:p>
            <a:pPr marL="285750" indent="-285750">
              <a:buFont typeface="Arial"/>
              <a:buChar char="•"/>
            </a:pPr>
            <a:r>
              <a:rPr lang="en-US" dirty="0" smtClean="0">
                <a:latin typeface="+mj-lt"/>
              </a:rPr>
              <a:t>Energy deposition: ~10 kJ/g</a:t>
            </a:r>
          </a:p>
          <a:p>
            <a:pPr marL="285750" indent="-285750">
              <a:buFont typeface="Arial"/>
              <a:buChar char="•"/>
            </a:pPr>
            <a:r>
              <a:rPr lang="en-US" dirty="0">
                <a:solidFill>
                  <a:prstClr val="black"/>
                </a:solidFill>
                <a:latin typeface="+mj-lt"/>
              </a:rPr>
              <a:t>Current density is about 40 MA/</a:t>
            </a:r>
            <a:r>
              <a:rPr lang="en-US" dirty="0" smtClean="0">
                <a:solidFill>
                  <a:prstClr val="black"/>
                </a:solidFill>
                <a:latin typeface="+mj-lt"/>
              </a:rPr>
              <a:t>cm</a:t>
            </a:r>
            <a:r>
              <a:rPr lang="en-US" baseline="30000" dirty="0" smtClean="0">
                <a:solidFill>
                  <a:prstClr val="black"/>
                </a:solidFill>
                <a:latin typeface="+mj-lt"/>
              </a:rPr>
              <a:t>2</a:t>
            </a:r>
          </a:p>
          <a:p>
            <a:pPr marL="285750" indent="-285750">
              <a:buFont typeface="Arial"/>
              <a:buChar char="•"/>
            </a:pPr>
            <a:r>
              <a:rPr lang="en-US" dirty="0">
                <a:solidFill>
                  <a:prstClr val="black"/>
                </a:solidFill>
                <a:latin typeface="+mj-lt"/>
              </a:rPr>
              <a:t>~2 </a:t>
            </a:r>
            <a:r>
              <a:rPr lang="en-US" dirty="0" err="1">
                <a:solidFill>
                  <a:prstClr val="black"/>
                </a:solidFill>
                <a:latin typeface="+mj-lt"/>
              </a:rPr>
              <a:t>eV</a:t>
            </a:r>
            <a:r>
              <a:rPr lang="en-US" dirty="0">
                <a:solidFill>
                  <a:prstClr val="black"/>
                </a:solidFill>
                <a:latin typeface="+mj-lt"/>
              </a:rPr>
              <a:t> </a:t>
            </a:r>
          </a:p>
          <a:p>
            <a:pPr marL="285750" indent="-285750">
              <a:buFont typeface="Arial"/>
              <a:buChar char="•"/>
            </a:pPr>
            <a:endParaRPr lang="en-US" baseline="30000" dirty="0">
              <a:solidFill>
                <a:prstClr val="black"/>
              </a:solidFill>
              <a:latin typeface="+mj-lt"/>
            </a:endParaRPr>
          </a:p>
          <a:p>
            <a:pPr marL="285750" indent="-285750">
              <a:buFont typeface="Arial"/>
              <a:buChar char="•"/>
            </a:pPr>
            <a:endParaRPr lang="en-US" dirty="0" smtClean="0"/>
          </a:p>
          <a:p>
            <a:pPr marL="285750" indent="-285750">
              <a:buFont typeface="Arial"/>
              <a:buChar char="•"/>
            </a:pPr>
            <a:endParaRPr lang="en-US" dirty="0"/>
          </a:p>
        </p:txBody>
      </p:sp>
      <p:pic>
        <p:nvPicPr>
          <p:cNvPr id="16" name="Picture 15" descr="000887.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75280" y="1026069"/>
            <a:ext cx="2542659" cy="1937264"/>
          </a:xfrm>
          <a:prstGeom prst="rect">
            <a:avLst/>
          </a:prstGeom>
        </p:spPr>
      </p:pic>
      <p:sp>
        <p:nvSpPr>
          <p:cNvPr id="25" name="Rectangle 24"/>
          <p:cNvSpPr/>
          <p:nvPr/>
        </p:nvSpPr>
        <p:spPr>
          <a:xfrm>
            <a:off x="5835617" y="702903"/>
            <a:ext cx="3374235" cy="646331"/>
          </a:xfrm>
          <a:prstGeom prst="rect">
            <a:avLst/>
          </a:prstGeom>
        </p:spPr>
        <p:txBody>
          <a:bodyPr wrap="square">
            <a:spAutoFit/>
          </a:bodyPr>
          <a:lstStyle/>
          <a:p>
            <a:r>
              <a:rPr lang="en-US" dirty="0" smtClean="0"/>
              <a:t>Streak camera image (5 us/frame)</a:t>
            </a:r>
          </a:p>
          <a:p>
            <a:pPr marL="285750" indent="-285750">
              <a:buFont typeface="Arial"/>
              <a:buChar char="•"/>
            </a:pPr>
            <a:endParaRPr lang="en-US" dirty="0"/>
          </a:p>
        </p:txBody>
      </p:sp>
      <p:sp>
        <p:nvSpPr>
          <p:cNvPr id="26" name="Rectangle 25"/>
          <p:cNvSpPr/>
          <p:nvPr/>
        </p:nvSpPr>
        <p:spPr>
          <a:xfrm>
            <a:off x="1886325" y="4845771"/>
            <a:ext cx="4236378" cy="369332"/>
          </a:xfrm>
          <a:prstGeom prst="rect">
            <a:avLst/>
          </a:prstGeom>
        </p:spPr>
        <p:txBody>
          <a:bodyPr wrap="square">
            <a:spAutoFit/>
          </a:bodyPr>
          <a:lstStyle/>
          <a:p>
            <a:r>
              <a:rPr lang="en-US" dirty="0" smtClean="0"/>
              <a:t>        Static                        Dynamic(2.5 us) </a:t>
            </a:r>
            <a:endParaRPr lang="en-US" dirty="0"/>
          </a:p>
        </p:txBody>
      </p:sp>
      <p:pic>
        <p:nvPicPr>
          <p:cNvPr id="21" name="Picture 20" descr="000886.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14444" y="3272678"/>
            <a:ext cx="2103495" cy="1682796"/>
          </a:xfrm>
          <a:prstGeom prst="rect">
            <a:avLst/>
          </a:prstGeom>
        </p:spPr>
      </p:pic>
      <p:sp>
        <p:nvSpPr>
          <p:cNvPr id="29" name="Rectangle 28"/>
          <p:cNvSpPr/>
          <p:nvPr/>
        </p:nvSpPr>
        <p:spPr>
          <a:xfrm>
            <a:off x="6411351" y="2916859"/>
            <a:ext cx="3374235" cy="646331"/>
          </a:xfrm>
          <a:prstGeom prst="rect">
            <a:avLst/>
          </a:prstGeom>
        </p:spPr>
        <p:txBody>
          <a:bodyPr wrap="square">
            <a:spAutoFit/>
          </a:bodyPr>
          <a:lstStyle/>
          <a:p>
            <a:r>
              <a:rPr lang="en-US" dirty="0" err="1" smtClean="0"/>
              <a:t>Shadowgraphy</a:t>
            </a:r>
            <a:r>
              <a:rPr lang="en-US" dirty="0" smtClean="0"/>
              <a:t> (</a:t>
            </a:r>
            <a:r>
              <a:rPr lang="en-US" dirty="0" err="1" smtClean="0"/>
              <a:t>DicamPro</a:t>
            </a:r>
            <a:r>
              <a:rPr lang="en-US" dirty="0" smtClean="0"/>
              <a:t>)</a:t>
            </a:r>
          </a:p>
          <a:p>
            <a:pPr marL="285750" indent="-285750">
              <a:buFont typeface="Arial"/>
              <a:buChar char="•"/>
            </a:pPr>
            <a:endParaRPr lang="en-US" dirty="0"/>
          </a:p>
        </p:txBody>
      </p:sp>
      <p:pic>
        <p:nvPicPr>
          <p:cNvPr id="27" name="Picture 26" descr="000887_dic1.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13032" y="5098815"/>
            <a:ext cx="2104907" cy="1683925"/>
          </a:xfrm>
          <a:prstGeom prst="rect">
            <a:avLst/>
          </a:prstGeom>
        </p:spPr>
      </p:pic>
      <p:sp>
        <p:nvSpPr>
          <p:cNvPr id="33" name="Rectangle 32"/>
          <p:cNvSpPr/>
          <p:nvPr/>
        </p:nvSpPr>
        <p:spPr>
          <a:xfrm rot="16200000">
            <a:off x="5057582" y="4775129"/>
            <a:ext cx="3374235" cy="369332"/>
          </a:xfrm>
          <a:prstGeom prst="rect">
            <a:avLst/>
          </a:prstGeom>
        </p:spPr>
        <p:txBody>
          <a:bodyPr wrap="square">
            <a:spAutoFit/>
          </a:bodyPr>
          <a:lstStyle/>
          <a:p>
            <a:r>
              <a:rPr lang="en-US" dirty="0" smtClean="0"/>
              <a:t>    Dynamic                     Static</a:t>
            </a:r>
            <a:endParaRPr lang="en-US" dirty="0"/>
          </a:p>
        </p:txBody>
      </p:sp>
      <p:cxnSp>
        <p:nvCxnSpPr>
          <p:cNvPr id="17" name="Straight Arrow Connector 16"/>
          <p:cNvCxnSpPr/>
          <p:nvPr/>
        </p:nvCxnSpPr>
        <p:spPr bwMode="auto">
          <a:xfrm flipV="1">
            <a:off x="5727646" y="1905174"/>
            <a:ext cx="2166544" cy="2940597"/>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1270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5" name="Rectangle 7"/>
          <p:cNvSpPr>
            <a:spLocks noChangeArrowheads="1"/>
          </p:cNvSpPr>
          <p:nvPr/>
        </p:nvSpPr>
        <p:spPr bwMode="auto">
          <a:xfrm>
            <a:off x="214313" y="0"/>
            <a:ext cx="892968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Plans</a:t>
            </a:r>
            <a:br>
              <a:rPr lang="en-US" sz="2800" dirty="0">
                <a:solidFill>
                  <a:schemeClr val="tx2"/>
                </a:solidFill>
                <a:latin typeface="Arial" panose="020B0604020202020204" pitchFamily="34" charset="0"/>
                <a:cs typeface="Arial" panose="020B0604020202020204" pitchFamily="34" charset="0"/>
              </a:rPr>
            </a:br>
            <a:endParaRPr lang="ru-RU" sz="2800" dirty="0">
              <a:solidFill>
                <a:schemeClr val="tx2"/>
              </a:solidFill>
              <a:latin typeface="Arial" panose="020B0604020202020204" pitchFamily="34" charset="0"/>
              <a:cs typeface="Arial" panose="020B0604020202020204" pitchFamily="34" charset="0"/>
            </a:endParaRPr>
          </a:p>
        </p:txBody>
      </p:sp>
      <p:sp>
        <p:nvSpPr>
          <p:cNvPr id="3" name="Rectangle 2"/>
          <p:cNvSpPr/>
          <p:nvPr/>
        </p:nvSpPr>
        <p:spPr>
          <a:xfrm>
            <a:off x="276379" y="3006242"/>
            <a:ext cx="5746641" cy="369332"/>
          </a:xfrm>
          <a:prstGeom prst="rect">
            <a:avLst/>
          </a:prstGeom>
        </p:spPr>
        <p:txBody>
          <a:bodyPr wrap="square">
            <a:spAutoFit/>
          </a:bodyPr>
          <a:lstStyle/>
          <a:p>
            <a:r>
              <a:rPr lang="en-US" dirty="0" smtClean="0"/>
              <a:t>Radiation damage of magnetic material – </a:t>
            </a:r>
            <a:r>
              <a:rPr lang="en-US" dirty="0" err="1" smtClean="0"/>
              <a:t>NdFeB</a:t>
            </a:r>
            <a:r>
              <a:rPr lang="en-US" dirty="0" smtClean="0"/>
              <a:t>:</a:t>
            </a:r>
            <a:endParaRPr lang="en-US" dirty="0"/>
          </a:p>
        </p:txBody>
      </p:sp>
      <p:pic>
        <p:nvPicPr>
          <p:cNvPr id="4" name="Picture 3"/>
          <p:cNvPicPr>
            <a:picLocks noChangeAspect="1"/>
          </p:cNvPicPr>
          <p:nvPr/>
        </p:nvPicPr>
        <p:blipFill>
          <a:blip r:embed="rId3"/>
          <a:stretch>
            <a:fillRect/>
          </a:stretch>
        </p:blipFill>
        <p:spPr>
          <a:xfrm>
            <a:off x="23695" y="3490516"/>
            <a:ext cx="4429772" cy="2182410"/>
          </a:xfrm>
          <a:prstGeom prst="rect">
            <a:avLst/>
          </a:prstGeom>
        </p:spPr>
      </p:pic>
      <p:sp>
        <p:nvSpPr>
          <p:cNvPr id="2" name="Rectangle 1"/>
          <p:cNvSpPr/>
          <p:nvPr/>
        </p:nvSpPr>
        <p:spPr>
          <a:xfrm>
            <a:off x="214313" y="766310"/>
            <a:ext cx="5190067" cy="1477328"/>
          </a:xfrm>
          <a:prstGeom prst="rect">
            <a:avLst/>
          </a:prstGeom>
        </p:spPr>
        <p:txBody>
          <a:bodyPr wrap="square">
            <a:spAutoFit/>
          </a:bodyPr>
          <a:lstStyle/>
          <a:p>
            <a:r>
              <a:rPr lang="en-US" dirty="0" smtClean="0">
                <a:solidFill>
                  <a:srgbClr val="3366FF"/>
                </a:solidFill>
              </a:rPr>
              <a:t>PRIOR </a:t>
            </a:r>
            <a:r>
              <a:rPr lang="en-US" dirty="0" smtClean="0">
                <a:solidFill>
                  <a:srgbClr val="3366FF"/>
                </a:solidFill>
              </a:rPr>
              <a:t>at FAIR</a:t>
            </a:r>
            <a:r>
              <a:rPr lang="en-US" dirty="0">
                <a:solidFill>
                  <a:srgbClr val="3366FF"/>
                </a:solidFill>
              </a:rPr>
              <a:t>:</a:t>
            </a:r>
          </a:p>
          <a:p>
            <a:pPr marL="285750" indent="-285750">
              <a:buFont typeface="Arial"/>
              <a:buChar char="•"/>
            </a:pPr>
            <a:r>
              <a:rPr lang="en-US" dirty="0" smtClean="0"/>
              <a:t>x500 </a:t>
            </a:r>
            <a:r>
              <a:rPr lang="en-US" dirty="0"/>
              <a:t>beam intensity </a:t>
            </a:r>
            <a:endParaRPr lang="en-US" dirty="0" smtClean="0"/>
          </a:p>
          <a:p>
            <a:pPr marL="285750" indent="-285750">
              <a:buFont typeface="Arial"/>
              <a:buChar char="•"/>
            </a:pPr>
            <a:r>
              <a:rPr lang="en-US" dirty="0" smtClean="0"/>
              <a:t>x2 </a:t>
            </a:r>
            <a:r>
              <a:rPr lang="en-US" dirty="0"/>
              <a:t>proton energy </a:t>
            </a:r>
            <a:endParaRPr lang="en-US" dirty="0" smtClean="0"/>
          </a:p>
          <a:p>
            <a:pPr marL="285750" indent="-285750">
              <a:buFont typeface="Arial"/>
              <a:buChar char="•"/>
            </a:pPr>
            <a:r>
              <a:rPr lang="en-US" dirty="0" smtClean="0"/>
              <a:t>SC </a:t>
            </a:r>
            <a:r>
              <a:rPr lang="en-US" dirty="0"/>
              <a:t>or PMQ imager options </a:t>
            </a:r>
            <a:endParaRPr lang="en-US" dirty="0" smtClean="0"/>
          </a:p>
          <a:p>
            <a:pPr marL="285750" indent="-285750">
              <a:buFont typeface="Arial"/>
              <a:buChar char="•"/>
            </a:pPr>
            <a:r>
              <a:rPr lang="en-US" dirty="0" smtClean="0"/>
              <a:t>probably the first </a:t>
            </a:r>
            <a:r>
              <a:rPr lang="en-US" dirty="0" err="1" smtClean="0"/>
              <a:t>HEDgeHOB</a:t>
            </a:r>
            <a:r>
              <a:rPr lang="en-US" dirty="0" smtClean="0"/>
              <a:t> experiment at FAIR</a:t>
            </a:r>
            <a:endParaRPr lang="en-US" dirty="0"/>
          </a:p>
        </p:txBody>
      </p:sp>
      <p:cxnSp>
        <p:nvCxnSpPr>
          <p:cNvPr id="6" name="Straight Arrow Connector 5"/>
          <p:cNvCxnSpPr/>
          <p:nvPr/>
        </p:nvCxnSpPr>
        <p:spPr bwMode="auto">
          <a:xfrm>
            <a:off x="4237685" y="5672926"/>
            <a:ext cx="1667934" cy="57556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5473818" y="6248486"/>
            <a:ext cx="5190067" cy="369332"/>
          </a:xfrm>
          <a:prstGeom prst="rect">
            <a:avLst/>
          </a:prstGeom>
        </p:spPr>
        <p:txBody>
          <a:bodyPr wrap="square">
            <a:spAutoFit/>
          </a:bodyPr>
          <a:lstStyle/>
          <a:p>
            <a:r>
              <a:rPr lang="en-US" dirty="0" err="1">
                <a:solidFill>
                  <a:srgbClr val="3366FF"/>
                </a:solidFill>
              </a:rPr>
              <a:t>R</a:t>
            </a:r>
            <a:r>
              <a:rPr lang="en-US" dirty="0" err="1" smtClean="0">
                <a:solidFill>
                  <a:srgbClr val="3366FF"/>
                </a:solidFill>
              </a:rPr>
              <a:t>emagnetization</a:t>
            </a:r>
            <a:r>
              <a:rPr lang="en-US" dirty="0" smtClean="0">
                <a:solidFill>
                  <a:srgbClr val="3366FF"/>
                </a:solidFill>
              </a:rPr>
              <a:t> of PMQ ? </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8249" y="3334843"/>
            <a:ext cx="4745751" cy="2338083"/>
          </a:xfrm>
          <a:prstGeom prst="rect">
            <a:avLst/>
          </a:prstGeom>
        </p:spPr>
      </p:pic>
      <p:pic>
        <p:nvPicPr>
          <p:cNvPr id="8" name="Picture 7"/>
          <p:cNvPicPr>
            <a:picLocks noChangeAspect="1"/>
          </p:cNvPicPr>
          <p:nvPr/>
        </p:nvPicPr>
        <p:blipFill>
          <a:blip r:embed="rId5"/>
          <a:stretch>
            <a:fillRect/>
          </a:stretch>
        </p:blipFill>
        <p:spPr>
          <a:xfrm>
            <a:off x="5715000" y="643879"/>
            <a:ext cx="3030784" cy="2539588"/>
          </a:xfrm>
          <a:prstGeom prst="rect">
            <a:avLst/>
          </a:prstGeom>
        </p:spPr>
      </p:pic>
    </p:spTree>
    <p:extLst>
      <p:ext uri="{BB962C8B-B14F-4D97-AF65-F5344CB8AC3E}">
        <p14:creationId xmlns:p14="http://schemas.microsoft.com/office/powerpoint/2010/main" val="1293903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44488" y="1734671"/>
            <a:ext cx="8353425" cy="3853329"/>
          </a:xfrm>
          <a:prstGeom prst="rect">
            <a:avLst/>
          </a:prstGeom>
          <a:noFill/>
          <a:ln w="9525">
            <a:noFill/>
            <a:round/>
            <a:headEnd/>
            <a:tailEnd/>
          </a:ln>
          <a:effectLst/>
        </p:spPr>
        <p:txBody>
          <a:bodyPr/>
          <a:lstStyle>
            <a:lvl1pPr marL="604838" indent="-604838" eaLnBrk="0" hangingPunc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1pPr>
            <a:lvl2pPr eaLnBrk="0" hangingPunc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2pPr>
            <a:lvl3pPr eaLnBrk="0" hangingPunc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3pPr>
            <a:lvl4pPr eaLnBrk="0" hangingPunc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4pPr>
            <a:lvl5pPr eaLnBrk="0" hangingPunc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5pPr>
            <a:lvl6pPr marL="2514600" indent="-228600" defTabSz="449263" eaLnBrk="0" fontAlgn="base" hangingPunct="0">
              <a:spcBef>
                <a:spcPct val="0"/>
              </a:spcBef>
              <a:spcAft>
                <a:spcPct val="0"/>
              </a:spcAft>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6pPr>
            <a:lvl7pPr marL="2971800" indent="-228600" defTabSz="449263" eaLnBrk="0" fontAlgn="base" hangingPunct="0">
              <a:spcBef>
                <a:spcPct val="0"/>
              </a:spcBef>
              <a:spcAft>
                <a:spcPct val="0"/>
              </a:spcAft>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7pPr>
            <a:lvl8pPr marL="3429000" indent="-228600" defTabSz="449263" eaLnBrk="0" fontAlgn="base" hangingPunct="0">
              <a:spcBef>
                <a:spcPct val="0"/>
              </a:spcBef>
              <a:spcAft>
                <a:spcPct val="0"/>
              </a:spcAft>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8pPr>
            <a:lvl9pPr marL="3886200" indent="-228600" defTabSz="449263" eaLnBrk="0" fontAlgn="base" hangingPunct="0">
              <a:spcBef>
                <a:spcPct val="0"/>
              </a:spcBef>
              <a:spcAft>
                <a:spcPct val="0"/>
              </a:spcAft>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400">
                <a:solidFill>
                  <a:schemeClr val="tx1"/>
                </a:solidFill>
                <a:latin typeface="Tahoma" panose="020B0604030504040204" pitchFamily="34" charset="0"/>
              </a:defRPr>
            </a:lvl9pPr>
          </a:lstStyle>
          <a:p>
            <a:pPr marL="0" indent="0" eaLnBrk="1" hangingPunct="1">
              <a:defRPr/>
            </a:pPr>
            <a:r>
              <a:rPr lang="en-US" altLang="ru-RU" sz="1600" dirty="0" smtClean="0">
                <a:latin typeface="Times New Roman" panose="02020603050405020304" pitchFamily="18" charset="0"/>
                <a:cs typeface="Times New Roman" panose="02020603050405020304" pitchFamily="18" charset="0"/>
              </a:rPr>
              <a:t>COSY</a:t>
            </a:r>
          </a:p>
          <a:p>
            <a:pPr eaLnBrk="1" hangingPunct="1">
              <a:buFontTx/>
              <a:buChar char="•"/>
              <a:defRPr/>
            </a:pPr>
            <a:r>
              <a:rPr lang="en-US" altLang="ru-RU" sz="1600" dirty="0" smtClean="0">
                <a:latin typeface="Times New Roman" panose="02020603050405020304" pitchFamily="18" charset="0"/>
                <a:cs typeface="Times New Roman" panose="02020603050405020304" pitchFamily="18" charset="0"/>
              </a:rPr>
              <a:t>The </a:t>
            </a:r>
            <a:r>
              <a:rPr lang="en-US" altLang="ru-RU" sz="1600" dirty="0" smtClean="0">
                <a:latin typeface="Times New Roman" panose="02020603050405020304" pitchFamily="18" charset="0"/>
                <a:cs typeface="Times New Roman" panose="02020603050405020304" pitchFamily="18" charset="0"/>
              </a:rPr>
              <a:t>method based on principals of the matrix formalism was developed for matching and optimization the ion-optical scheme. Method allows to find the optimal parameters of the ion-optical </a:t>
            </a:r>
            <a:r>
              <a:rPr lang="en-US" altLang="ru-RU" sz="1600" dirty="0" smtClean="0">
                <a:latin typeface="Times New Roman" panose="02020603050405020304" pitchFamily="18" charset="0"/>
                <a:cs typeface="Times New Roman" panose="02020603050405020304" pitchFamily="18" charset="0"/>
              </a:rPr>
              <a:t>scheme for wide</a:t>
            </a:r>
            <a:r>
              <a:rPr lang="en-US" sz="1600" dirty="0" smtClean="0"/>
              <a:t> </a:t>
            </a:r>
            <a:r>
              <a:rPr lang="en-US" sz="1600" dirty="0">
                <a:latin typeface="Times New Roman" panose="02020603050405020304" pitchFamily="18" charset="0"/>
                <a:cs typeface="Times New Roman" panose="02020603050405020304" pitchFamily="18" charset="0"/>
              </a:rPr>
              <a:t>range of input data</a:t>
            </a:r>
            <a:r>
              <a:rPr lang="en-US" altLang="ru-RU" sz="1600" dirty="0">
                <a:latin typeface="Times New Roman" panose="02020603050405020304" pitchFamily="18" charset="0"/>
                <a:cs typeface="Times New Roman" panose="02020603050405020304" pitchFamily="18" charset="0"/>
              </a:rPr>
              <a:t>. </a:t>
            </a:r>
          </a:p>
          <a:p>
            <a:pPr marL="0" indent="0" eaLnBrk="1" hangingPunct="1">
              <a:defRPr/>
            </a:pPr>
            <a:endParaRPr lang="en-US" altLang="ru-RU" sz="1600" dirty="0" smtClean="0">
              <a:latin typeface="Times New Roman" panose="02020603050405020304" pitchFamily="18" charset="0"/>
              <a:cs typeface="Times New Roman" panose="02020603050405020304" pitchFamily="18" charset="0"/>
            </a:endParaRPr>
          </a:p>
          <a:p>
            <a:r>
              <a:rPr lang="en-US" sz="1600" dirty="0"/>
              <a:t>W</a:t>
            </a:r>
            <a:r>
              <a:rPr lang="en-US" sz="1600" dirty="0" smtClean="0"/>
              <a:t>hat </a:t>
            </a:r>
            <a:r>
              <a:rPr lang="en-US" sz="1600" dirty="0"/>
              <a:t>we're working </a:t>
            </a:r>
            <a:r>
              <a:rPr lang="en-US" sz="1600" dirty="0" smtClean="0"/>
              <a:t>now</a:t>
            </a:r>
            <a:endParaRPr lang="en-US" sz="1600" dirty="0"/>
          </a:p>
          <a:p>
            <a:pPr eaLnBrk="1" hangingPunct="1">
              <a:buFontTx/>
              <a:buChar char="•"/>
              <a:defRPr/>
            </a:pPr>
            <a:r>
              <a:rPr lang="en-US" altLang="ru-RU" sz="1600" dirty="0" smtClean="0">
                <a:latin typeface="Times New Roman" panose="02020603050405020304" pitchFamily="18" charset="0"/>
                <a:cs typeface="Times New Roman" panose="02020603050405020304" pitchFamily="18" charset="0"/>
              </a:rPr>
              <a:t>Development of new Monte-Carlo code on Geant4</a:t>
            </a:r>
            <a:r>
              <a:rPr lang="ru-RU" altLang="ru-RU" sz="1600" dirty="0" smtClean="0">
                <a:latin typeface="Times New Roman" panose="02020603050405020304" pitchFamily="18" charset="0"/>
                <a:cs typeface="Times New Roman" panose="02020603050405020304" pitchFamily="18" charset="0"/>
              </a:rPr>
              <a:t>.</a:t>
            </a:r>
            <a:endParaRPr lang="en-US" altLang="ru-RU" sz="1600" dirty="0">
              <a:latin typeface="Times New Roman" panose="02020603050405020304" pitchFamily="18" charset="0"/>
              <a:cs typeface="Times New Roman" panose="02020603050405020304" pitchFamily="18" charset="0"/>
            </a:endParaRPr>
          </a:p>
          <a:p>
            <a:pPr eaLnBrk="1" hangingPunct="1">
              <a:buFontTx/>
              <a:buChar char="•"/>
              <a:defRPr/>
            </a:pPr>
            <a:r>
              <a:rPr lang="en-US" altLang="ru-RU" sz="1600" dirty="0">
                <a:latin typeface="Times New Roman" panose="02020603050405020304" pitchFamily="18" charset="0"/>
                <a:cs typeface="Times New Roman" panose="02020603050405020304" pitchFamily="18" charset="0"/>
              </a:rPr>
              <a:t>Combine 3D field reconstruction </a:t>
            </a:r>
            <a:r>
              <a:rPr lang="en-US" altLang="ru-RU" sz="1600" dirty="0" smtClean="0">
                <a:latin typeface="Times New Roman" panose="02020603050405020304" pitchFamily="18" charset="0"/>
                <a:cs typeface="Times New Roman" panose="02020603050405020304" pitchFamily="18" charset="0"/>
              </a:rPr>
              <a:t>&amp; </a:t>
            </a:r>
            <a:r>
              <a:rPr lang="en-US" altLang="ru-RU" sz="1600" dirty="0" err="1" smtClean="0">
                <a:latin typeface="Times New Roman" panose="02020603050405020304" pitchFamily="18" charset="0"/>
                <a:cs typeface="Times New Roman" panose="02020603050405020304" pitchFamily="18" charset="0"/>
              </a:rPr>
              <a:t>Cosy</a:t>
            </a:r>
            <a:r>
              <a:rPr lang="ru-RU" altLang="ru-RU" sz="1600" dirty="0" smtClean="0">
                <a:latin typeface="Times New Roman" panose="02020603050405020304" pitchFamily="18" charset="0"/>
                <a:cs typeface="Times New Roman" panose="02020603050405020304" pitchFamily="18" charset="0"/>
              </a:rPr>
              <a:t> </a:t>
            </a:r>
            <a:r>
              <a:rPr lang="en-US" altLang="ru-RU" sz="1600" dirty="0" smtClean="0">
                <a:latin typeface="Times New Roman" panose="02020603050405020304" pitchFamily="18" charset="0"/>
                <a:cs typeface="Times New Roman" panose="02020603050405020304" pitchFamily="18" charset="0"/>
              </a:rPr>
              <a:t>calculations.</a:t>
            </a:r>
            <a:endParaRPr lang="en-US" altLang="ru-RU" sz="1600" dirty="0">
              <a:latin typeface="Times New Roman" panose="02020603050405020304" pitchFamily="18" charset="0"/>
              <a:cs typeface="Times New Roman" panose="02020603050405020304" pitchFamily="18" charset="0"/>
            </a:endParaRPr>
          </a:p>
          <a:p>
            <a:pPr eaLnBrk="1" hangingPunct="1">
              <a:buFontTx/>
              <a:buChar char="•"/>
              <a:defRPr/>
            </a:pPr>
            <a:r>
              <a:rPr lang="en-US" sz="1600" dirty="0">
                <a:latin typeface="Times New Roman" panose="02020603050405020304" pitchFamily="18" charset="0"/>
                <a:cs typeface="Times New Roman" panose="02020603050405020304" pitchFamily="18" charset="0"/>
              </a:rPr>
              <a:t>Implementation</a:t>
            </a:r>
            <a:r>
              <a:rPr lang="ru-RU" sz="1600" dirty="0">
                <a:latin typeface="Times New Roman" panose="02020603050405020304" pitchFamily="18" charset="0"/>
                <a:cs typeface="Times New Roman" panose="02020603050405020304" pitchFamily="18" charset="0"/>
              </a:rPr>
              <a:t> </a:t>
            </a:r>
            <a:r>
              <a:rPr lang="en-US" altLang="ru-RU" sz="1600" dirty="0" smtClean="0">
                <a:latin typeface="Times New Roman" panose="02020603050405020304" pitchFamily="18" charset="0"/>
                <a:cs typeface="Times New Roman" panose="02020603050405020304" pitchFamily="18" charset="0"/>
              </a:rPr>
              <a:t>field </a:t>
            </a:r>
            <a:r>
              <a:rPr lang="en-US" altLang="ru-RU" sz="1600" dirty="0">
                <a:latin typeface="Times New Roman" panose="02020603050405020304" pitchFamily="18" charset="0"/>
                <a:cs typeface="Times New Roman" panose="02020603050405020304" pitchFamily="18" charset="0"/>
              </a:rPr>
              <a:t>reconstruction </a:t>
            </a:r>
            <a:r>
              <a:rPr lang="en-US" altLang="ru-RU" sz="1600" dirty="0" smtClean="0">
                <a:latin typeface="Times New Roman" panose="02020603050405020304" pitchFamily="18" charset="0"/>
                <a:cs typeface="Times New Roman" panose="02020603050405020304" pitchFamily="18" charset="0"/>
              </a:rPr>
              <a:t>in </a:t>
            </a:r>
            <a:r>
              <a:rPr lang="en-US" altLang="ru-RU" sz="1600" dirty="0" err="1" smtClean="0">
                <a:latin typeface="Times New Roman" panose="02020603050405020304" pitchFamily="18" charset="0"/>
                <a:cs typeface="Times New Roman" panose="02020603050405020304" pitchFamily="18" charset="0"/>
              </a:rPr>
              <a:t>Geant</a:t>
            </a:r>
            <a:r>
              <a:rPr lang="en-US" altLang="ru-RU" sz="1600" dirty="0" smtClean="0">
                <a:latin typeface="Times New Roman" panose="02020603050405020304" pitchFamily="18" charset="0"/>
                <a:cs typeface="Times New Roman" panose="02020603050405020304" pitchFamily="18" charset="0"/>
              </a:rPr>
              <a:t> model.</a:t>
            </a:r>
            <a:endParaRPr lang="ru-RU" altLang="ru-RU" sz="1600" dirty="0">
              <a:latin typeface="Times New Roman" panose="02020603050405020304" pitchFamily="18" charset="0"/>
              <a:cs typeface="Times New Roman" panose="02020603050405020304" pitchFamily="18" charset="0"/>
            </a:endParaRPr>
          </a:p>
          <a:p>
            <a:pPr eaLnBrk="1" hangingPunct="1">
              <a:buFontTx/>
              <a:buChar char="•"/>
              <a:defRPr/>
            </a:pPr>
            <a:endParaRPr lang="en-US" altLang="ru-RU" sz="1600" dirty="0">
              <a:latin typeface="Times New Roman" panose="02020603050405020304" pitchFamily="18" charset="0"/>
              <a:cs typeface="Times New Roman" panose="02020603050405020304" pitchFamily="18" charset="0"/>
            </a:endParaRPr>
          </a:p>
          <a:p>
            <a:pPr eaLnBrk="1" hangingPunct="1">
              <a:buFontTx/>
              <a:buChar char="•"/>
              <a:defRPr/>
            </a:pPr>
            <a:endParaRPr lang="ru-RU" altLang="ru-RU" sz="1600" dirty="0" smtClean="0">
              <a:latin typeface="Times New Roman" panose="02020603050405020304" pitchFamily="18" charset="0"/>
              <a:cs typeface="Times New Roman" panose="02020603050405020304" pitchFamily="18" charset="0"/>
            </a:endParaRPr>
          </a:p>
          <a:p>
            <a:pPr marL="0" indent="0" eaLnBrk="1" hangingPunct="1">
              <a:defRPr/>
            </a:pPr>
            <a:r>
              <a:rPr lang="en-US" altLang="ru-RU" sz="1600" dirty="0" smtClean="0">
                <a:latin typeface="Times New Roman" panose="02020603050405020304" pitchFamily="18" charset="0"/>
                <a:cs typeface="Times New Roman" panose="02020603050405020304" pitchFamily="18" charset="0"/>
              </a:rPr>
              <a:t>PRIOR at FAIR</a:t>
            </a:r>
            <a:endParaRPr lang="en-US" altLang="ru-RU" sz="1600" dirty="0" smtClean="0">
              <a:latin typeface="Times New Roman" panose="02020603050405020304" pitchFamily="18" charset="0"/>
              <a:cs typeface="Times New Roman" panose="02020603050405020304" pitchFamily="18" charset="0"/>
            </a:endParaRPr>
          </a:p>
          <a:p>
            <a:pPr eaLnBrk="1" hangingPunct="1">
              <a:buFontTx/>
              <a:buChar char="•"/>
              <a:defRPr/>
            </a:pPr>
            <a:r>
              <a:rPr lang="en-US" altLang="ru-RU" sz="1600" dirty="0" smtClean="0">
                <a:latin typeface="Times New Roman" panose="02020603050405020304" pitchFamily="18" charset="0"/>
                <a:cs typeface="Times New Roman" panose="02020603050405020304" pitchFamily="18" charset="0"/>
              </a:rPr>
              <a:t>New EM </a:t>
            </a:r>
            <a:r>
              <a:rPr lang="en-US" altLang="ru-RU" sz="1600" dirty="0" err="1" smtClean="0">
                <a:latin typeface="Times New Roman" panose="02020603050405020304" pitchFamily="18" charset="0"/>
                <a:cs typeface="Times New Roman" panose="02020603050405020304" pitchFamily="18" charset="0"/>
              </a:rPr>
              <a:t>Quadrupols</a:t>
            </a:r>
            <a:r>
              <a:rPr lang="ru-RU" altLang="ru-RU" sz="1600" dirty="0" smtClean="0">
                <a:latin typeface="Times New Roman" panose="02020603050405020304" pitchFamily="18" charset="0"/>
                <a:cs typeface="Times New Roman" panose="02020603050405020304" pitchFamily="18" charset="0"/>
              </a:rPr>
              <a:t>? </a:t>
            </a:r>
            <a:endParaRPr lang="en-US" altLang="ru-RU" sz="1600" dirty="0" smtClean="0">
              <a:latin typeface="Times New Roman" panose="02020603050405020304" pitchFamily="18" charset="0"/>
              <a:cs typeface="Times New Roman" panose="02020603050405020304" pitchFamily="18" charset="0"/>
            </a:endParaRPr>
          </a:p>
          <a:p>
            <a:pPr eaLnBrk="1" hangingPunct="1">
              <a:buFontTx/>
              <a:buChar char="•"/>
              <a:defRPr/>
            </a:pPr>
            <a:r>
              <a:rPr lang="en-US" altLang="ru-RU" sz="1600" dirty="0" err="1" smtClean="0">
                <a:latin typeface="Times New Roman" panose="02020603050405020304" pitchFamily="18" charset="0"/>
                <a:cs typeface="Times New Roman" panose="02020603050405020304" pitchFamily="18" charset="0"/>
              </a:rPr>
              <a:t>Remagnitization</a:t>
            </a:r>
            <a:r>
              <a:rPr lang="ru-RU" altLang="ru-RU" sz="1600" dirty="0" smtClean="0">
                <a:latin typeface="Times New Roman" panose="02020603050405020304" pitchFamily="18" charset="0"/>
                <a:cs typeface="Times New Roman" panose="02020603050405020304" pitchFamily="18" charset="0"/>
              </a:rPr>
              <a:t>??  (</a:t>
            </a:r>
            <a:r>
              <a:rPr lang="en-US" sz="1600" dirty="0" smtClean="0"/>
              <a:t>questionable</a:t>
            </a:r>
            <a:r>
              <a:rPr lang="ru-RU" sz="1600" dirty="0" smtClean="0"/>
              <a:t> </a:t>
            </a:r>
            <a:r>
              <a:rPr lang="en-US" sz="1600" dirty="0" smtClean="0"/>
              <a:t>way</a:t>
            </a:r>
            <a:r>
              <a:rPr lang="en-US" altLang="ru-RU" sz="1600" dirty="0" smtClean="0">
                <a:latin typeface="Times New Roman" panose="02020603050405020304" pitchFamily="18" charset="0"/>
                <a:cs typeface="Times New Roman" panose="02020603050405020304" pitchFamily="18" charset="0"/>
              </a:rPr>
              <a:t>)</a:t>
            </a:r>
            <a:endParaRPr lang="en-US" altLang="ru-RU" sz="1600" dirty="0" smtClean="0">
              <a:latin typeface="Times New Roman" panose="02020603050405020304" pitchFamily="18" charset="0"/>
              <a:cs typeface="Times New Roman" panose="02020603050405020304" pitchFamily="18" charset="0"/>
            </a:endParaRPr>
          </a:p>
          <a:p>
            <a:pPr eaLnBrk="1" hangingPunct="1">
              <a:buFontTx/>
              <a:buChar char="•"/>
              <a:defRPr/>
            </a:pPr>
            <a:endParaRPr lang="ru-RU" altLang="ru-RU" sz="1600" dirty="0" smtClean="0">
              <a:latin typeface="Times New Roman" panose="02020603050405020304" pitchFamily="18" charset="0"/>
              <a:cs typeface="Times New Roman" panose="02020603050405020304" pitchFamily="18" charset="0"/>
            </a:endParaRPr>
          </a:p>
          <a:p>
            <a:pPr eaLnBrk="1" hangingPunct="1">
              <a:buFontTx/>
              <a:buChar char="•"/>
              <a:defRPr/>
            </a:pPr>
            <a:endParaRPr lang="ru-RU" altLang="ru-RU" sz="1600" dirty="0" smtClean="0">
              <a:latin typeface="Times New Roman" panose="02020603050405020304" pitchFamily="18" charset="0"/>
              <a:cs typeface="Times New Roman" panose="02020603050405020304" pitchFamily="18" charset="0"/>
            </a:endParaRPr>
          </a:p>
        </p:txBody>
      </p:sp>
      <p:sp>
        <p:nvSpPr>
          <p:cNvPr id="16393" name="Rectangle 2"/>
          <p:cNvSpPr>
            <a:spLocks noChangeArrowheads="1"/>
          </p:cNvSpPr>
          <p:nvPr/>
        </p:nvSpPr>
        <p:spPr bwMode="auto">
          <a:xfrm>
            <a:off x="179388" y="0"/>
            <a:ext cx="8518525" cy="6921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2800" dirty="0">
                <a:solidFill>
                  <a:schemeClr val="tx2"/>
                </a:solidFill>
                <a:latin typeface="Arial" panose="020B0604020202020204" pitchFamily="34" charset="0"/>
                <a:cs typeface="Arial" panose="020B0604020202020204" pitchFamily="34" charset="0"/>
              </a:rPr>
              <a:t>Conclusion</a:t>
            </a:r>
            <a:r>
              <a:rPr lang="ru-RU" altLang="ru-RU" sz="28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3135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768" name="Rectangle 16"/>
          <p:cNvSpPr>
            <a:spLocks/>
          </p:cNvSpPr>
          <p:nvPr/>
        </p:nvSpPr>
        <p:spPr bwMode="auto">
          <a:xfrm>
            <a:off x="179388" y="1125538"/>
            <a:ext cx="4357687" cy="1500187"/>
          </a:xfrm>
          <a:prstGeom prst="rect">
            <a:avLst/>
          </a:prstGeom>
          <a:noFill/>
          <a:ln w="12700" cap="flat">
            <a:noFill/>
            <a:miter lim="800000"/>
            <a:headEnd type="none" w="med" len="med"/>
            <a:tailEnd type="none" w="med" len="med"/>
          </a:ln>
        </p:spPr>
        <p:txBody>
          <a:bodyPr lIns="0" tIns="0" rIns="6837" bIns="0" anchor="ctr"/>
          <a:lstStyle/>
          <a:p>
            <a:pPr marL="285750" indent="-285750" defTabSz="914400" fontAlgn="base">
              <a:spcBef>
                <a:spcPct val="0"/>
              </a:spcBef>
              <a:spcAft>
                <a:spcPct val="0"/>
              </a:spcAft>
              <a:buFont typeface="Arial"/>
              <a:buChar char="•"/>
              <a:defRPr/>
            </a:pPr>
            <a:r>
              <a:rPr lang="en-US" sz="1600" b="1" dirty="0">
                <a:solidFill>
                  <a:srgbClr val="000000"/>
                </a:solidFill>
                <a:latin typeface="Times New Roman" charset="0"/>
                <a:ea typeface="ＭＳ Ｐゴシック" charset="0"/>
                <a:cs typeface="ＭＳ Ｐゴシック" charset="0"/>
              </a:rPr>
              <a:t>materials in extremes </a:t>
            </a:r>
            <a:r>
              <a:rPr lang="en-US" sz="1600" dirty="0">
                <a:solidFill>
                  <a:srgbClr val="000000"/>
                </a:solidFill>
                <a:latin typeface="Times New Roman" charset="0"/>
                <a:ea typeface="ＭＳ Ｐゴシック" charset="0"/>
                <a:cs typeface="ＭＳ Ｐゴシック" charset="0"/>
              </a:rPr>
              <a:t>(EOS, dynamic phase transitions, hydrodynamics of HED flows, instabilities, material strength and damage, ...)</a:t>
            </a:r>
          </a:p>
          <a:p>
            <a:pPr marL="285750" indent="-285750" defTabSz="914400" fontAlgn="base">
              <a:spcBef>
                <a:spcPct val="0"/>
              </a:spcBef>
              <a:spcAft>
                <a:spcPct val="0"/>
              </a:spcAft>
              <a:buFont typeface="Arial"/>
              <a:buChar char="•"/>
              <a:defRPr/>
            </a:pPr>
            <a:r>
              <a:rPr lang="en-US" sz="1600" b="1" dirty="0">
                <a:solidFill>
                  <a:srgbClr val="000000"/>
                </a:solidFill>
                <a:latin typeface="Times New Roman" charset="0"/>
                <a:ea typeface="ＭＳ Ｐゴシック" charset="0"/>
                <a:cs typeface="ＭＳ Ｐゴシック" charset="0"/>
              </a:rPr>
              <a:t>new materials synthesis and process-aware manufacturing</a:t>
            </a:r>
          </a:p>
          <a:p>
            <a:pPr marL="285750" indent="-285750" defTabSz="914400" fontAlgn="base">
              <a:spcBef>
                <a:spcPct val="0"/>
              </a:spcBef>
              <a:spcAft>
                <a:spcPct val="0"/>
              </a:spcAft>
              <a:buFont typeface="Arial"/>
              <a:buChar char="•"/>
              <a:defRPr/>
            </a:pPr>
            <a:r>
              <a:rPr lang="en-US" sz="1600" b="1" dirty="0">
                <a:solidFill>
                  <a:srgbClr val="000000"/>
                </a:solidFill>
                <a:latin typeface="Times New Roman" charset="0"/>
                <a:ea typeface="ＭＳ Ｐゴシック" charset="0"/>
                <a:cs typeface="ＭＳ Ｐゴシック" charset="0"/>
              </a:rPr>
              <a:t>biophysics, medical applications industrial applications</a:t>
            </a:r>
            <a:endParaRPr lang="en-US" sz="1600" dirty="0">
              <a:solidFill>
                <a:srgbClr val="000000"/>
              </a:solidFill>
              <a:effectLst>
                <a:outerShdw blurRad="38100" dist="38100" dir="2700000" algn="tl">
                  <a:srgbClr val="DDDDDD"/>
                </a:outerShdw>
              </a:effectLst>
              <a:latin typeface="Verdana" charset="0"/>
              <a:ea typeface="ＭＳ Ｐゴシック" charset="0"/>
              <a:cs typeface="Helvetica Neue" charset="0"/>
              <a:sym typeface="Helvetica Neue" charset="0"/>
            </a:endParaRPr>
          </a:p>
        </p:txBody>
      </p:sp>
      <p:sp>
        <p:nvSpPr>
          <p:cNvPr id="74772" name="Rectangle 20"/>
          <p:cNvSpPr>
            <a:spLocks/>
          </p:cNvSpPr>
          <p:nvPr/>
        </p:nvSpPr>
        <p:spPr bwMode="auto">
          <a:xfrm>
            <a:off x="196850" y="268288"/>
            <a:ext cx="8929688" cy="446087"/>
          </a:xfrm>
          <a:prstGeom prst="rect">
            <a:avLst/>
          </a:prstGeom>
          <a:noFill/>
          <a:ln w="12700" cap="flat">
            <a:noFill/>
            <a:miter lim="800000"/>
            <a:headEnd type="none" w="med" len="med"/>
            <a:tailEnd type="none" w="med" len="med"/>
          </a:ln>
        </p:spPr>
        <p:txBody>
          <a:bodyPr lIns="17859" tIns="17859" rIns="17859" bIns="17859" anchor="ctr"/>
          <a:lstStyle/>
          <a:p>
            <a:pPr defTabSz="914400" fontAlgn="base">
              <a:lnSpc>
                <a:spcPct val="90000"/>
              </a:lnSpc>
              <a:spcBef>
                <a:spcPct val="0"/>
              </a:spcBef>
              <a:spcAft>
                <a:spcPct val="0"/>
              </a:spcAft>
              <a:tabLst>
                <a:tab pos="508000" algn="l"/>
                <a:tab pos="1017588" algn="l"/>
                <a:tab pos="1525588" algn="l"/>
                <a:tab pos="2035175" algn="l"/>
                <a:tab pos="2544763" algn="l"/>
                <a:tab pos="3052763" algn="l"/>
                <a:tab pos="3562350" algn="l"/>
                <a:tab pos="4070350" algn="l"/>
                <a:tab pos="4579938" algn="l"/>
                <a:tab pos="5089525" algn="l"/>
                <a:tab pos="5597525" algn="l"/>
                <a:tab pos="5784850" algn="l"/>
              </a:tabLst>
              <a:defRPr/>
            </a:pPr>
            <a:r>
              <a:rPr lang="en-US" sz="2400" u="sng" dirty="0">
                <a:solidFill>
                  <a:srgbClr val="000000"/>
                </a:solidFill>
                <a:effectLst>
                  <a:outerShdw blurRad="38100" dist="38100" dir="2700000" algn="tl">
                    <a:srgbClr val="DDDDDD"/>
                  </a:outerShdw>
                </a:effectLst>
                <a:latin typeface="Times New Roman" charset="0"/>
                <a:ea typeface="ＭＳ Ｐゴシック" charset="0"/>
                <a:cs typeface="Hoefler Text" charset="0"/>
              </a:rPr>
              <a:t>Proton microscopy for high energy density in matter physics, material sciences and beyond</a:t>
            </a:r>
          </a:p>
        </p:txBody>
      </p:sp>
      <p:pic>
        <p:nvPicPr>
          <p:cNvPr id="29699" name="Picture 1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3213100"/>
            <a:ext cx="1511300"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700"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198813"/>
            <a:ext cx="1420812" cy="14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 name="Rectangle 1"/>
          <p:cNvSpPr/>
          <p:nvPr/>
        </p:nvSpPr>
        <p:spPr>
          <a:xfrm>
            <a:off x="4859338" y="2709863"/>
            <a:ext cx="3340100" cy="393700"/>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Phase transition of molecular nitrogen</a:t>
            </a:r>
          </a:p>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(IPCP, ITEP)</a:t>
            </a:r>
          </a:p>
        </p:txBody>
      </p:sp>
      <p:sp>
        <p:nvSpPr>
          <p:cNvPr id="27" name="Rectangle 26"/>
          <p:cNvSpPr/>
          <p:nvPr/>
        </p:nvSpPr>
        <p:spPr>
          <a:xfrm>
            <a:off x="4859338" y="620713"/>
            <a:ext cx="3340100" cy="395287"/>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Dynamic fracture and surface </a:t>
            </a:r>
            <a:r>
              <a:rPr lang="en-US" sz="1200" dirty="0" err="1">
                <a:solidFill>
                  <a:srgbClr val="2D2DB9"/>
                </a:solidFill>
                <a:latin typeface="Verdana"/>
                <a:ea typeface="ＭＳ Ｐゴシック" charset="0"/>
                <a:cs typeface="Verdana"/>
                <a:sym typeface="Arial" charset="0"/>
              </a:rPr>
              <a:t>ejecta</a:t>
            </a:r>
            <a:r>
              <a:rPr lang="en-US" sz="1200" dirty="0">
                <a:solidFill>
                  <a:srgbClr val="2D2DB9"/>
                </a:solidFill>
                <a:latin typeface="Verdana"/>
                <a:ea typeface="ＭＳ Ｐゴシック" charset="0"/>
                <a:cs typeface="Verdana"/>
                <a:sym typeface="Arial" charset="0"/>
              </a:rPr>
              <a:t> formation in metal under shock loading </a:t>
            </a:r>
          </a:p>
        </p:txBody>
      </p:sp>
      <p:pic>
        <p:nvPicPr>
          <p:cNvPr id="2970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1270000"/>
            <a:ext cx="1439862"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704"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270000"/>
            <a:ext cx="1450975"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705" name="Rectangle 31"/>
          <p:cNvSpPr>
            <a:spLocks noChangeArrowheads="1"/>
          </p:cNvSpPr>
          <p:nvPr/>
        </p:nvSpPr>
        <p:spPr bwMode="auto">
          <a:xfrm>
            <a:off x="5292725" y="2997200"/>
            <a:ext cx="3338513" cy="22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pPr>
            <a:r>
              <a:rPr lang="en-US" sz="1000" smtClean="0">
                <a:solidFill>
                  <a:srgbClr val="000000"/>
                </a:solidFill>
                <a:latin typeface="Verdana" charset="0"/>
                <a:ea typeface="ＭＳ Ｐゴシック" charset="0"/>
                <a:cs typeface="Verdana" charset="0"/>
                <a:sym typeface="Arial" charset="0"/>
              </a:rPr>
              <a:t>Static                         Dynamic</a:t>
            </a:r>
          </a:p>
        </p:txBody>
      </p:sp>
      <p:sp>
        <p:nvSpPr>
          <p:cNvPr id="29706" name="Rectangle 32"/>
          <p:cNvSpPr>
            <a:spLocks noChangeArrowheads="1"/>
          </p:cNvSpPr>
          <p:nvPr/>
        </p:nvSpPr>
        <p:spPr bwMode="auto">
          <a:xfrm>
            <a:off x="5076825" y="981075"/>
            <a:ext cx="3338513" cy="22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pPr>
            <a:r>
              <a:rPr lang="en-US" sz="1000" smtClean="0">
                <a:solidFill>
                  <a:srgbClr val="000000"/>
                </a:solidFill>
                <a:latin typeface="Verdana" charset="0"/>
                <a:ea typeface="ＭＳ Ｐゴシック" charset="0"/>
                <a:cs typeface="Verdana" charset="0"/>
                <a:sym typeface="Arial" charset="0"/>
              </a:rPr>
              <a:t>Static                         Dynamic</a:t>
            </a:r>
          </a:p>
        </p:txBody>
      </p:sp>
      <p:pic>
        <p:nvPicPr>
          <p:cNvPr id="2970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650" y="5157788"/>
            <a:ext cx="3311525" cy="151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34"/>
          <p:cNvSpPr/>
          <p:nvPr/>
        </p:nvSpPr>
        <p:spPr>
          <a:xfrm>
            <a:off x="827088" y="4724400"/>
            <a:ext cx="3340100" cy="395288"/>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Tomography reconstruction of inner structure of static objects (ITEP) </a:t>
            </a:r>
          </a:p>
        </p:txBody>
      </p:sp>
      <p:pic>
        <p:nvPicPr>
          <p:cNvPr id="2970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141663"/>
            <a:ext cx="4140200" cy="138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36"/>
          <p:cNvSpPr/>
          <p:nvPr/>
        </p:nvSpPr>
        <p:spPr>
          <a:xfrm>
            <a:off x="1042988" y="2852738"/>
            <a:ext cx="3340100" cy="246062"/>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Biologically samples</a:t>
            </a:r>
          </a:p>
        </p:txBody>
      </p:sp>
      <p:grpSp>
        <p:nvGrpSpPr>
          <p:cNvPr id="29711" name="Group 31"/>
          <p:cNvGrpSpPr>
            <a:grpSpLocks/>
          </p:cNvGrpSpPr>
          <p:nvPr/>
        </p:nvGrpSpPr>
        <p:grpSpPr bwMode="auto">
          <a:xfrm>
            <a:off x="4932363" y="5322888"/>
            <a:ext cx="1584325" cy="1439862"/>
            <a:chOff x="0" y="0"/>
            <a:chExt cx="1920" cy="1888"/>
          </a:xfrm>
        </p:grpSpPr>
        <p:pic>
          <p:nvPicPr>
            <p:cNvPr id="29715" name="Picture 2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20" cy="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716" name="Rectangle 29"/>
            <p:cNvSpPr>
              <a:spLocks/>
            </p:cNvSpPr>
            <p:nvPr/>
          </p:nvSpPr>
          <p:spPr bwMode="auto">
            <a:xfrm>
              <a:off x="1393" y="44"/>
              <a:ext cx="97" cy="1829"/>
            </a:xfrm>
            <a:prstGeom prst="rect">
              <a:avLst/>
            </a:prstGeom>
            <a:noFill/>
            <a:ln w="25400">
              <a:solidFill>
                <a:srgbClr val="7F7F7F"/>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pPr algn="ct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pic>
        <p:nvPicPr>
          <p:cNvPr id="29712" name="Picture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588" y="5322888"/>
            <a:ext cx="15113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3" name="Rectangle 42"/>
          <p:cNvSpPr/>
          <p:nvPr/>
        </p:nvSpPr>
        <p:spPr>
          <a:xfrm>
            <a:off x="4787900" y="4725988"/>
            <a:ext cx="3671888" cy="393700"/>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Non ideal plasma of shock compressed noble gas (</a:t>
            </a:r>
            <a:r>
              <a:rPr lang="en-US" sz="1200" dirty="0" err="1">
                <a:solidFill>
                  <a:srgbClr val="2D2DB9"/>
                </a:solidFill>
                <a:latin typeface="Verdana"/>
                <a:ea typeface="ＭＳ Ｐゴシック" charset="0"/>
                <a:cs typeface="Verdana"/>
                <a:sym typeface="Arial" charset="0"/>
              </a:rPr>
              <a:t>Xe</a:t>
            </a:r>
            <a:r>
              <a:rPr lang="en-US" sz="1200" dirty="0">
                <a:solidFill>
                  <a:srgbClr val="2D2DB9"/>
                </a:solidFill>
                <a:latin typeface="Verdana"/>
                <a:ea typeface="ＭＳ Ｐゴシック" charset="0"/>
                <a:cs typeface="Verdana"/>
                <a:sym typeface="Arial" charset="0"/>
              </a:rPr>
              <a:t>)</a:t>
            </a:r>
          </a:p>
        </p:txBody>
      </p:sp>
      <p:sp>
        <p:nvSpPr>
          <p:cNvPr id="29714" name="Rectangle 44"/>
          <p:cNvSpPr>
            <a:spLocks noChangeArrowheads="1"/>
          </p:cNvSpPr>
          <p:nvPr/>
        </p:nvSpPr>
        <p:spPr bwMode="auto">
          <a:xfrm>
            <a:off x="5364163" y="5086350"/>
            <a:ext cx="3340100" cy="22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pPr>
            <a:r>
              <a:rPr lang="en-US" sz="1000" smtClean="0">
                <a:solidFill>
                  <a:srgbClr val="000000"/>
                </a:solidFill>
                <a:latin typeface="Verdana" charset="0"/>
                <a:ea typeface="ＭＳ Ｐゴシック" charset="0"/>
                <a:cs typeface="Verdana" charset="0"/>
                <a:sym typeface="Arial" charset="0"/>
              </a:rPr>
              <a:t>Static                         Dynamic</a:t>
            </a:r>
          </a:p>
        </p:txBody>
      </p:sp>
    </p:spTree>
    <p:extLst>
      <p:ext uri="{BB962C8B-B14F-4D97-AF65-F5344CB8AC3E}">
        <p14:creationId xmlns:p14="http://schemas.microsoft.com/office/powerpoint/2010/main" val="58737786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214313" y="0"/>
            <a:ext cx="89296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u="sng" dirty="0" smtClean="0">
                <a:solidFill>
                  <a:srgbClr val="000000"/>
                </a:solidFill>
                <a:latin typeface="Times New Roman" charset="0"/>
                <a:ea typeface="ＭＳ Ｐゴシック" charset="0"/>
              </a:rPr>
              <a:t>Prototype of PRIOR at HHT experimental area at GSI</a:t>
            </a:r>
            <a:endParaRPr lang="ru-RU" sz="2400" b="1" u="sng" dirty="0">
              <a:solidFill>
                <a:srgbClr val="000000"/>
              </a:solidFill>
              <a:latin typeface="Times New Roman" charset="0"/>
              <a:ea typeface="ＭＳ Ｐゴシック" charset="0"/>
            </a:endParaRPr>
          </a:p>
        </p:txBody>
      </p:sp>
      <p:pic>
        <p:nvPicPr>
          <p:cNvPr id="8" name="Picture 7" descr="photos_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87" y="581282"/>
            <a:ext cx="8645030" cy="202677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2388" y="3531391"/>
            <a:ext cx="2678088" cy="196737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7018" y="3193756"/>
            <a:ext cx="2419323" cy="1977607"/>
          </a:xfrm>
          <a:prstGeom prst="rect">
            <a:avLst/>
          </a:prstGeom>
        </p:spPr>
      </p:pic>
      <p:sp>
        <p:nvSpPr>
          <p:cNvPr id="10" name="Rectangle 5"/>
          <p:cNvSpPr>
            <a:spLocks noChangeArrowheads="1"/>
          </p:cNvSpPr>
          <p:nvPr/>
        </p:nvSpPr>
        <p:spPr bwMode="auto">
          <a:xfrm>
            <a:off x="3161696" y="2563762"/>
            <a:ext cx="207464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Static targets</a:t>
            </a:r>
          </a:p>
          <a:p>
            <a:pPr indent="449263" algn="ctr" defTabSz="914400" eaLnBrk="0" fontAlgn="base" hangingPunct="0">
              <a:spcBef>
                <a:spcPct val="0"/>
              </a:spcBef>
              <a:spcAft>
                <a:spcPct val="0"/>
              </a:spcAft>
            </a:pPr>
            <a:r>
              <a:rPr lang="en-US" dirty="0">
                <a:solidFill>
                  <a:srgbClr val="000000"/>
                </a:solidFill>
                <a:latin typeface="Times New Roman" charset="0"/>
                <a:ea typeface="Calibri" charset="0"/>
                <a:cs typeface="Times New Roman" charset="0"/>
              </a:rPr>
              <a:t>i</a:t>
            </a:r>
            <a:r>
              <a:rPr lang="en-US" dirty="0" smtClean="0">
                <a:solidFill>
                  <a:srgbClr val="000000"/>
                </a:solidFill>
                <a:latin typeface="Times New Roman" charset="0"/>
                <a:ea typeface="Calibri" charset="0"/>
                <a:cs typeface="Times New Roman" charset="0"/>
              </a:rPr>
              <a:t>n vacuum</a:t>
            </a:r>
            <a:endParaRPr lang="en-US" dirty="0">
              <a:solidFill>
                <a:srgbClr val="000000"/>
              </a:solidFill>
              <a:latin typeface="Times New Roman" charset="0"/>
              <a:ea typeface="Calibri" charset="0"/>
              <a:cs typeface="Times New Roman" charset="0"/>
            </a:endParaRPr>
          </a:p>
        </p:txBody>
      </p:sp>
      <p:cxnSp>
        <p:nvCxnSpPr>
          <p:cNvPr id="11" name="Straight Arrow Connector 10"/>
          <p:cNvCxnSpPr/>
          <p:nvPr/>
        </p:nvCxnSpPr>
        <p:spPr bwMode="auto">
          <a:xfrm flipH="1" flipV="1">
            <a:off x="3657932" y="1615031"/>
            <a:ext cx="26320" cy="1803189"/>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13" name="Straight Arrow Connector 12"/>
          <p:cNvCxnSpPr/>
          <p:nvPr/>
        </p:nvCxnSpPr>
        <p:spPr bwMode="auto">
          <a:xfrm flipH="1" flipV="1">
            <a:off x="3684252" y="1615032"/>
            <a:ext cx="2522524" cy="1803188"/>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57654" y="4910426"/>
            <a:ext cx="2073536" cy="1947574"/>
          </a:xfrm>
          <a:prstGeom prst="rect">
            <a:avLst/>
          </a:prstGeom>
        </p:spPr>
      </p:pic>
      <p:pic>
        <p:nvPicPr>
          <p:cNvPr id="1025" name="Picture 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24289" y="4699264"/>
            <a:ext cx="2634355" cy="184350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1" name="Rectangle 5"/>
          <p:cNvSpPr>
            <a:spLocks noChangeArrowheads="1"/>
          </p:cNvSpPr>
          <p:nvPr/>
        </p:nvSpPr>
        <p:spPr bwMode="auto">
          <a:xfrm>
            <a:off x="1212860" y="6488668"/>
            <a:ext cx="35004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W  collimator (2 </a:t>
            </a:r>
            <a:r>
              <a:rPr lang="en-US" dirty="0" err="1" smtClean="0">
                <a:solidFill>
                  <a:srgbClr val="000000"/>
                </a:solidFill>
                <a:latin typeface="Times New Roman" charset="0"/>
                <a:ea typeface="Calibri" charset="0"/>
                <a:cs typeface="Times New Roman" charset="0"/>
              </a:rPr>
              <a:t>mrad</a:t>
            </a:r>
            <a:r>
              <a:rPr lang="en-US" dirty="0" smtClean="0">
                <a:solidFill>
                  <a:srgbClr val="000000"/>
                </a:solidFill>
                <a:latin typeface="Times New Roman" charset="0"/>
                <a:ea typeface="Calibri" charset="0"/>
                <a:cs typeface="Times New Roman" charset="0"/>
              </a:rPr>
              <a:t>, )</a:t>
            </a:r>
            <a:endParaRPr lang="en-US" dirty="0">
              <a:solidFill>
                <a:srgbClr val="000000"/>
              </a:solidFill>
              <a:latin typeface="Times New Roman" charset="0"/>
              <a:ea typeface="Calibri" charset="0"/>
              <a:cs typeface="Times New Roman" charset="0"/>
            </a:endParaRPr>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16200000">
            <a:off x="-162099" y="4207609"/>
            <a:ext cx="2449043" cy="183646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3" name="Rectangle 5"/>
          <p:cNvSpPr>
            <a:spLocks noChangeArrowheads="1"/>
          </p:cNvSpPr>
          <p:nvPr/>
        </p:nvSpPr>
        <p:spPr bwMode="auto">
          <a:xfrm>
            <a:off x="-808591" y="2629703"/>
            <a:ext cx="35004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Image</a:t>
            </a:r>
          </a:p>
          <a:p>
            <a:pPr indent="449263" algn="ctr" defTabSz="914400" eaLnBrk="0" fontAlgn="base" hangingPunct="0">
              <a:spcBef>
                <a:spcPct val="0"/>
              </a:spcBef>
              <a:spcAft>
                <a:spcPct val="0"/>
              </a:spcAft>
            </a:pPr>
            <a:r>
              <a:rPr lang="en-US" dirty="0">
                <a:solidFill>
                  <a:srgbClr val="000000"/>
                </a:solidFill>
                <a:latin typeface="Times New Roman" charset="0"/>
                <a:ea typeface="Calibri" charset="0"/>
                <a:cs typeface="Times New Roman" charset="0"/>
              </a:rPr>
              <a:t>r</a:t>
            </a:r>
            <a:r>
              <a:rPr lang="en-US" dirty="0" smtClean="0">
                <a:solidFill>
                  <a:srgbClr val="000000"/>
                </a:solidFill>
                <a:latin typeface="Times New Roman" charset="0"/>
                <a:ea typeface="Calibri" charset="0"/>
                <a:cs typeface="Times New Roman" charset="0"/>
              </a:rPr>
              <a:t>egistration system</a:t>
            </a:r>
          </a:p>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PCO </a:t>
            </a:r>
            <a:r>
              <a:rPr lang="en-US" dirty="0" err="1" smtClean="0">
                <a:solidFill>
                  <a:srgbClr val="000000"/>
                </a:solidFill>
                <a:latin typeface="Times New Roman" charset="0"/>
                <a:ea typeface="Calibri" charset="0"/>
                <a:cs typeface="Times New Roman" charset="0"/>
              </a:rPr>
              <a:t>DicamPro</a:t>
            </a:r>
            <a:r>
              <a:rPr lang="en-US" dirty="0" smtClean="0">
                <a:solidFill>
                  <a:srgbClr val="000000"/>
                </a:solidFill>
                <a:latin typeface="Times New Roman" charset="0"/>
                <a:ea typeface="Calibri" charset="0"/>
                <a:cs typeface="Times New Roman" charset="0"/>
              </a:rPr>
              <a:t> + </a:t>
            </a:r>
          </a:p>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PCO </a:t>
            </a:r>
            <a:r>
              <a:rPr lang="en-US" dirty="0" err="1" smtClean="0">
                <a:solidFill>
                  <a:srgbClr val="000000"/>
                </a:solidFill>
                <a:latin typeface="Times New Roman" charset="0"/>
                <a:ea typeface="Calibri" charset="0"/>
                <a:cs typeface="Times New Roman" charset="0"/>
              </a:rPr>
              <a:t>DiMax</a:t>
            </a:r>
            <a:endParaRPr lang="en-US" dirty="0">
              <a:solidFill>
                <a:srgbClr val="000000"/>
              </a:solidFill>
              <a:latin typeface="Times New Roman" charset="0"/>
              <a:ea typeface="Calibri" charset="0"/>
              <a:cs typeface="Times New Roman" charset="0"/>
            </a:endParaRPr>
          </a:p>
        </p:txBody>
      </p:sp>
      <p:cxnSp>
        <p:nvCxnSpPr>
          <p:cNvPr id="24" name="Straight Arrow Connector 23"/>
          <p:cNvCxnSpPr>
            <a:endCxn id="8" idx="1"/>
          </p:cNvCxnSpPr>
          <p:nvPr/>
        </p:nvCxnSpPr>
        <p:spPr bwMode="auto">
          <a:xfrm flipH="1" flipV="1">
            <a:off x="105487" y="1594672"/>
            <a:ext cx="151483" cy="2363616"/>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
        <p:nvSpPr>
          <p:cNvPr id="15" name="Rectangle 5"/>
          <p:cNvSpPr>
            <a:spLocks noChangeArrowheads="1"/>
          </p:cNvSpPr>
          <p:nvPr/>
        </p:nvSpPr>
        <p:spPr bwMode="auto">
          <a:xfrm>
            <a:off x="6206776" y="2608061"/>
            <a:ext cx="263860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Dynamic  target                  (Underwater electrical                                      wire explosion)</a:t>
            </a:r>
            <a:endParaRPr lang="en-US" dirty="0">
              <a:solidFill>
                <a:srgbClr val="000000"/>
              </a:solidFill>
              <a:latin typeface="Times New Roman" charset="0"/>
              <a:ea typeface="Calibri" charset="0"/>
              <a:cs typeface="Times New Roman" charset="0"/>
            </a:endParaRPr>
          </a:p>
        </p:txBody>
      </p:sp>
      <p:cxnSp>
        <p:nvCxnSpPr>
          <p:cNvPr id="17" name="Straight Arrow Connector 16"/>
          <p:cNvCxnSpPr/>
          <p:nvPr/>
        </p:nvCxnSpPr>
        <p:spPr bwMode="auto">
          <a:xfrm flipH="1" flipV="1">
            <a:off x="1587748" y="1474654"/>
            <a:ext cx="759080" cy="3224610"/>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558787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3249" name="Прямоугольник 12"/>
          <p:cNvSpPr>
            <a:spLocks noChangeArrowheads="1"/>
          </p:cNvSpPr>
          <p:nvPr/>
        </p:nvSpPr>
        <p:spPr bwMode="auto">
          <a:xfrm>
            <a:off x="107950" y="115888"/>
            <a:ext cx="81724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u="sng" smtClean="0">
                <a:solidFill>
                  <a:srgbClr val="000000"/>
                </a:solidFill>
                <a:latin typeface="Times New Roman" charset="0"/>
                <a:ea typeface="ＭＳ Ｐゴシック" charset="0"/>
                <a:cs typeface="ＭＳ Ｐゴシック" charset="0"/>
              </a:rPr>
              <a:t>Experiment </a:t>
            </a:r>
            <a:r>
              <a:rPr lang="en-US" sz="2400" b="1" u="sng" smtClean="0">
                <a:solidFill>
                  <a:srgbClr val="FF0000"/>
                </a:solidFill>
                <a:latin typeface="Times New Roman" charset="0"/>
                <a:ea typeface="ＭＳ Ｐゴシック" charset="0"/>
                <a:cs typeface="ＭＳ Ｐゴシック" charset="0"/>
              </a:rPr>
              <a:t>PaNTERA</a:t>
            </a:r>
            <a:r>
              <a:rPr lang="en-US" sz="2400" b="1" u="sng" smtClean="0">
                <a:solidFill>
                  <a:srgbClr val="000000"/>
                </a:solidFill>
                <a:latin typeface="Times New Roman" charset="0"/>
                <a:ea typeface="ＭＳ Ｐゴシック" charset="0"/>
                <a:cs typeface="ＭＳ Ｐゴシック" charset="0"/>
              </a:rPr>
              <a:t> – ProtoN ThErapy and Radiography</a:t>
            </a:r>
          </a:p>
          <a:p>
            <a:pPr algn="ctr" defTabSz="914400" fontAlgn="base">
              <a:spcBef>
                <a:spcPct val="0"/>
              </a:spcBef>
              <a:spcAft>
                <a:spcPct val="0"/>
              </a:spcAft>
            </a:pPr>
            <a:r>
              <a:rPr lang="en-US" sz="2400" b="1" u="sng" smtClean="0">
                <a:solidFill>
                  <a:srgbClr val="000000"/>
                </a:solidFill>
                <a:latin typeface="Times New Roman" charset="0"/>
                <a:ea typeface="ＭＳ Ｐゴシック" charset="0"/>
                <a:cs typeface="ＭＳ Ｐゴシック" charset="0"/>
              </a:rPr>
              <a:t>(image-guided stereotactic particle radiosurgery IGSpRS)</a:t>
            </a:r>
            <a:endParaRPr lang="ru-RU" sz="2400" b="1" u="sng" smtClean="0">
              <a:solidFill>
                <a:srgbClr val="000000"/>
              </a:solidFill>
              <a:latin typeface="Times New Roman" charset="0"/>
              <a:ea typeface="ＭＳ Ｐゴシック" charset="0"/>
              <a:cs typeface="ＭＳ Ｐゴシック" charset="0"/>
            </a:endParaRP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4786313"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Прямоугольник 6"/>
          <p:cNvSpPr>
            <a:spLocks noChangeArrowheads="1"/>
          </p:cNvSpPr>
          <p:nvPr/>
        </p:nvSpPr>
        <p:spPr bwMode="auto">
          <a:xfrm>
            <a:off x="5148263" y="1052513"/>
            <a:ext cx="3857625"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smtClean="0">
                <a:solidFill>
                  <a:srgbClr val="FF0000"/>
                </a:solidFill>
                <a:latin typeface="Verdana" charset="0"/>
                <a:ea typeface="ＭＳ Ｐゴシック" charset="0"/>
                <a:cs typeface="ＭＳ Ｐゴシック" charset="0"/>
              </a:rPr>
              <a:t>Advantages with high energy protons and proton radiography:</a:t>
            </a:r>
          </a:p>
          <a:p>
            <a:pPr algn="just" defTabSz="914400" fontAlgn="base">
              <a:spcBef>
                <a:spcPct val="0"/>
              </a:spcBef>
              <a:spcAft>
                <a:spcPct val="0"/>
              </a:spcAft>
            </a:pPr>
            <a:r>
              <a:rPr lang="en-US" sz="1400" smtClean="0">
                <a:solidFill>
                  <a:srgbClr val="000000"/>
                </a:solidFill>
                <a:latin typeface="Verdana" charset="0"/>
                <a:ea typeface="ＭＳ Ｐゴシック" charset="0"/>
                <a:cs typeface="ＭＳ Ｐゴシック" charset="0"/>
              </a:rPr>
              <a:t>Online imaging and low lateral scattering allow reduction of margins, treatment of moving targets and dose escalation</a:t>
            </a:r>
          </a:p>
        </p:txBody>
      </p:sp>
      <p:pic>
        <p:nvPicPr>
          <p:cNvPr id="53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276475"/>
            <a:ext cx="36576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487738"/>
            <a:ext cx="7261225" cy="318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Прямоугольник 12"/>
          <p:cNvSpPr>
            <a:spLocks noChangeArrowheads="1"/>
          </p:cNvSpPr>
          <p:nvPr/>
        </p:nvSpPr>
        <p:spPr bwMode="auto">
          <a:xfrm>
            <a:off x="-107950" y="3068638"/>
            <a:ext cx="56165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600" smtClean="0">
                <a:solidFill>
                  <a:srgbClr val="000000"/>
                </a:solidFill>
                <a:latin typeface="Verdana" charset="0"/>
                <a:ea typeface="ＭＳ Ｐゴシック" charset="0"/>
                <a:cs typeface="Verdana" charset="0"/>
              </a:rPr>
              <a:t>Lateral scattering for high energy protons</a:t>
            </a:r>
            <a:endParaRPr lang="ru-RU" sz="1600" smtClean="0">
              <a:solidFill>
                <a:srgbClr val="000000"/>
              </a:solidFill>
              <a:latin typeface="Verdana" charset="0"/>
              <a:ea typeface="ＭＳ Ｐゴシック" charset="0"/>
              <a:cs typeface="Verdana" charset="0"/>
            </a:endParaRPr>
          </a:p>
        </p:txBody>
      </p:sp>
    </p:spTree>
    <p:extLst>
      <p:ext uri="{BB962C8B-B14F-4D97-AF65-F5344CB8AC3E}">
        <p14:creationId xmlns:p14="http://schemas.microsoft.com/office/powerpoint/2010/main" val="33477132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323850" y="0"/>
            <a:ext cx="8518525"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2400" b="1" smtClean="0">
              <a:solidFill>
                <a:srgbClr val="000000"/>
              </a:solidFill>
              <a:latin typeface="Times New Roman" charset="0"/>
              <a:ea typeface="ＭＳ Ｐゴシック" charset="0"/>
              <a:cs typeface="ＭＳ Ｐゴシック" charset="0"/>
            </a:endParaRPr>
          </a:p>
        </p:txBody>
      </p:sp>
      <p:pic>
        <p:nvPicPr>
          <p:cNvPr id="23554" name="Рисунок 10" descr="aa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28688"/>
            <a:ext cx="7983537" cy="546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Rectangle 2"/>
          <p:cNvSpPr>
            <a:spLocks noChangeArrowheads="1"/>
          </p:cNvSpPr>
          <p:nvPr/>
        </p:nvSpPr>
        <p:spPr bwMode="auto">
          <a:xfrm>
            <a:off x="476250" y="152400"/>
            <a:ext cx="8518525"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400" b="1" u="sng" smtClean="0">
                <a:solidFill>
                  <a:srgbClr val="000000"/>
                </a:solidFill>
                <a:latin typeface="Times New Roman" charset="0"/>
                <a:ea typeface="ＭＳ Ｐゴシック" charset="0"/>
                <a:cs typeface="ＭＳ Ｐゴシック" charset="0"/>
              </a:rPr>
              <a:t>Transmission – information about areal density</a:t>
            </a:r>
            <a:r>
              <a:rPr lang="ru-RU" sz="2400" b="1" u="sng" smtClean="0">
                <a:solidFill>
                  <a:srgbClr val="000000"/>
                </a:solidFill>
                <a:latin typeface="Times New Roman" charset="0"/>
                <a:ea typeface="ＭＳ Ｐゴシック" charset="0"/>
                <a:cs typeface="ＭＳ Ｐゴシック" charset="0"/>
              </a:rPr>
              <a:t> </a:t>
            </a:r>
            <a:r>
              <a:rPr lang="en-US" sz="2400" b="1" u="sng" smtClean="0">
                <a:solidFill>
                  <a:srgbClr val="000000"/>
                </a:solidFill>
                <a:latin typeface="Times New Roman" charset="0"/>
                <a:ea typeface="ＭＳ Ｐゴシック" charset="0"/>
                <a:cs typeface="ＭＳ Ｐゴシック" charset="0"/>
              </a:rPr>
              <a:t>of target</a:t>
            </a:r>
            <a:endParaRPr lang="ru-RU" sz="2400" b="1" u="sng"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983998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214313" y="0"/>
            <a:ext cx="89296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dirty="0">
                <a:solidFill>
                  <a:schemeClr val="tx2"/>
                </a:solidFill>
                <a:latin typeface="Arial" panose="020B0604020202020204" pitchFamily="34" charset="0"/>
                <a:cs typeface="Arial" panose="020B0604020202020204" pitchFamily="34" charset="0"/>
              </a:rPr>
              <a:t>PRIOR (Proton microscope for FAIR)</a:t>
            </a:r>
            <a:endParaRPr lang="ru-RU" sz="2800" dirty="0">
              <a:solidFill>
                <a:schemeClr val="tx2"/>
              </a:solidFill>
              <a:latin typeface="Arial" panose="020B0604020202020204" pitchFamily="34" charset="0"/>
              <a:cs typeface="Arial" panose="020B0604020202020204" pitchFamily="34"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679227"/>
            <a:ext cx="4018330" cy="3016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14312" y="461962"/>
            <a:ext cx="8586788" cy="3293209"/>
          </a:xfrm>
          <a:prstGeom prst="rect">
            <a:avLst/>
          </a:prstGeom>
        </p:spPr>
        <p:txBody>
          <a:bodyPr wrap="square">
            <a:spAutoFit/>
          </a:bodyPr>
          <a:lstStyle/>
          <a:p>
            <a:pPr>
              <a:defRPr/>
            </a:pPr>
            <a:r>
              <a:rPr lang="en-US" sz="1600" b="1" dirty="0">
                <a:solidFill>
                  <a:srgbClr val="000000"/>
                </a:solidFill>
                <a:latin typeface="Verdana"/>
                <a:ea typeface="ＭＳ Ｐゴシック" charset="0"/>
                <a:cs typeface="Verdana"/>
              </a:rPr>
              <a:t>Main parameters: </a:t>
            </a:r>
          </a:p>
          <a:p>
            <a:pPr marL="285750" indent="-285750">
              <a:buFont typeface="Arial"/>
              <a:buChar char="•"/>
              <a:defRPr/>
            </a:pPr>
            <a:r>
              <a:rPr lang="en-US" sz="1600" dirty="0">
                <a:solidFill>
                  <a:srgbClr val="000000"/>
                </a:solidFill>
                <a:latin typeface="Verdana"/>
                <a:ea typeface="ＭＳ Ｐゴシック" charset="0"/>
                <a:cs typeface="Verdana"/>
              </a:rPr>
              <a:t>proton energy: </a:t>
            </a:r>
            <a:r>
              <a:rPr lang="en-US" sz="1600" dirty="0" smtClean="0">
                <a:solidFill>
                  <a:srgbClr val="000000"/>
                </a:solidFill>
                <a:latin typeface="Verdana"/>
                <a:ea typeface="ＭＳ Ｐゴシック" charset="0"/>
                <a:cs typeface="Verdana"/>
              </a:rPr>
              <a:t>up to </a:t>
            </a:r>
            <a:r>
              <a:rPr lang="en-US" sz="1600" b="1" dirty="0" smtClean="0">
                <a:solidFill>
                  <a:srgbClr val="000000"/>
                </a:solidFill>
                <a:latin typeface="Verdana"/>
                <a:ea typeface="ＭＳ Ｐゴシック" charset="0"/>
                <a:cs typeface="Verdana"/>
              </a:rPr>
              <a:t>4.5  </a:t>
            </a:r>
            <a:r>
              <a:rPr lang="en-US" sz="1600" b="1" dirty="0" err="1" smtClean="0">
                <a:solidFill>
                  <a:srgbClr val="000000"/>
                </a:solidFill>
                <a:latin typeface="Verdana"/>
                <a:ea typeface="ＭＳ Ｐゴシック" charset="0"/>
                <a:cs typeface="Verdana"/>
              </a:rPr>
              <a:t>GeV</a:t>
            </a:r>
            <a:r>
              <a:rPr lang="en-US" sz="1600" b="1" dirty="0" smtClean="0">
                <a:solidFill>
                  <a:srgbClr val="000000"/>
                </a:solidFill>
                <a:latin typeface="Verdana"/>
                <a:ea typeface="ＭＳ Ｐゴシック" charset="0"/>
                <a:cs typeface="Verdana"/>
              </a:rPr>
              <a:t> (at GSI), </a:t>
            </a:r>
            <a:r>
              <a:rPr lang="en-US" sz="1600" dirty="0" smtClean="0">
                <a:solidFill>
                  <a:srgbClr val="000000"/>
                </a:solidFill>
                <a:latin typeface="Verdana"/>
                <a:ea typeface="ＭＳ Ｐゴシック" charset="0"/>
                <a:cs typeface="Verdana"/>
              </a:rPr>
              <a:t>up to 10 </a:t>
            </a:r>
            <a:r>
              <a:rPr lang="en-US" sz="1600" dirty="0" err="1" smtClean="0">
                <a:solidFill>
                  <a:srgbClr val="000000"/>
                </a:solidFill>
                <a:latin typeface="Verdana"/>
                <a:ea typeface="ＭＳ Ｐゴシック" charset="0"/>
                <a:cs typeface="Verdana"/>
              </a:rPr>
              <a:t>GeV</a:t>
            </a:r>
            <a:r>
              <a:rPr lang="en-US" sz="1600" dirty="0" smtClean="0">
                <a:solidFill>
                  <a:srgbClr val="000000"/>
                </a:solidFill>
                <a:latin typeface="Verdana"/>
                <a:ea typeface="ＭＳ Ｐゴシック" charset="0"/>
                <a:cs typeface="Verdana"/>
              </a:rPr>
              <a:t> (at FAIR) ;</a:t>
            </a:r>
            <a:endParaRPr lang="en-US" sz="1600" dirty="0">
              <a:solidFill>
                <a:srgbClr val="000000"/>
              </a:solidFill>
              <a:latin typeface="Verdana"/>
              <a:ea typeface="ＭＳ Ｐゴシック" charset="0"/>
              <a:cs typeface="Verdana"/>
            </a:endParaRPr>
          </a:p>
          <a:p>
            <a:pPr marL="285750" indent="-285750">
              <a:buFont typeface="Arial"/>
              <a:buChar char="•"/>
              <a:defRPr/>
            </a:pPr>
            <a:r>
              <a:rPr lang="en-US" sz="1600" dirty="0">
                <a:solidFill>
                  <a:srgbClr val="000000"/>
                </a:solidFill>
                <a:latin typeface="Verdana"/>
                <a:ea typeface="ＭＳ Ｐゴシック" charset="0"/>
                <a:cs typeface="Verdana"/>
              </a:rPr>
              <a:t>areal density of target: up </a:t>
            </a:r>
            <a:r>
              <a:rPr lang="en-US" sz="1600">
                <a:solidFill>
                  <a:srgbClr val="000000"/>
                </a:solidFill>
                <a:latin typeface="Verdana"/>
                <a:ea typeface="ＭＳ Ｐゴシック" charset="0"/>
                <a:cs typeface="Verdana"/>
              </a:rPr>
              <a:t>to </a:t>
            </a:r>
            <a:r>
              <a:rPr lang="en-US" sz="1600" b="1" smtClean="0">
                <a:solidFill>
                  <a:srgbClr val="000000"/>
                </a:solidFill>
                <a:latin typeface="Verdana"/>
                <a:ea typeface="ＭＳ Ｐゴシック" charset="0"/>
                <a:cs typeface="Verdana"/>
              </a:rPr>
              <a:t>100 </a:t>
            </a:r>
            <a:r>
              <a:rPr lang="en-US" sz="1600" b="1" dirty="0">
                <a:solidFill>
                  <a:srgbClr val="000000"/>
                </a:solidFill>
                <a:latin typeface="Verdana"/>
                <a:ea typeface="ＭＳ Ｐゴシック" charset="0"/>
                <a:cs typeface="Verdana"/>
              </a:rPr>
              <a:t>g/</a:t>
            </a:r>
            <a:r>
              <a:rPr lang="en-US" sz="1600" b="1" dirty="0" smtClean="0">
                <a:solidFill>
                  <a:srgbClr val="000000"/>
                </a:solidFill>
                <a:latin typeface="Verdana"/>
                <a:ea typeface="ＭＳ Ｐゴシック" charset="0"/>
                <a:cs typeface="Verdana"/>
              </a:rPr>
              <a:t>cm</a:t>
            </a:r>
            <a:r>
              <a:rPr lang="en-US" sz="1600" b="1" baseline="30000" dirty="0" smtClean="0">
                <a:solidFill>
                  <a:srgbClr val="000000"/>
                </a:solidFill>
                <a:latin typeface="Verdana"/>
                <a:ea typeface="ＭＳ Ｐゴシック" charset="0"/>
                <a:cs typeface="Verdana"/>
              </a:rPr>
              <a:t>2</a:t>
            </a:r>
            <a:r>
              <a:rPr lang="en-US" sz="1600" dirty="0" smtClean="0">
                <a:solidFill>
                  <a:srgbClr val="000000"/>
                </a:solidFill>
                <a:latin typeface="Verdana"/>
                <a:ea typeface="ＭＳ Ｐゴシック" charset="0"/>
                <a:cs typeface="Verdana"/>
              </a:rPr>
              <a:t>; </a:t>
            </a:r>
            <a:endParaRPr lang="en-US" sz="1600" dirty="0">
              <a:solidFill>
                <a:srgbClr val="000000"/>
              </a:solidFill>
              <a:latin typeface="Verdana"/>
              <a:ea typeface="ＭＳ Ｐゴシック" charset="0"/>
              <a:cs typeface="Verdana"/>
            </a:endParaRPr>
          </a:p>
          <a:p>
            <a:pPr marL="285750" indent="-285750">
              <a:buFont typeface="Arial"/>
              <a:buChar char="•"/>
              <a:defRPr/>
            </a:pPr>
            <a:r>
              <a:rPr lang="en-US" sz="1600" dirty="0">
                <a:solidFill>
                  <a:srgbClr val="000000"/>
                </a:solidFill>
                <a:latin typeface="Verdana"/>
                <a:ea typeface="ＭＳ Ｐゴシック" charset="0"/>
                <a:cs typeface="Verdana"/>
              </a:rPr>
              <a:t>areal density reconstruction: sub-percent level;</a:t>
            </a:r>
          </a:p>
          <a:p>
            <a:pPr marL="285750" indent="-285750">
              <a:buFont typeface="Arial"/>
              <a:buChar char="•"/>
              <a:defRPr/>
            </a:pPr>
            <a:r>
              <a:rPr lang="en-US" sz="1600" dirty="0">
                <a:solidFill>
                  <a:srgbClr val="000000"/>
                </a:solidFill>
                <a:latin typeface="Verdana"/>
                <a:ea typeface="ＭＳ Ｐゴシック" charset="0"/>
                <a:cs typeface="Verdana"/>
              </a:rPr>
              <a:t>spatial resolution: less than </a:t>
            </a:r>
            <a:r>
              <a:rPr lang="en-US" sz="1600" b="1" dirty="0">
                <a:solidFill>
                  <a:srgbClr val="000000"/>
                </a:solidFill>
                <a:latin typeface="Verdana"/>
                <a:ea typeface="ＭＳ Ｐゴシック" charset="0"/>
                <a:cs typeface="Verdana"/>
              </a:rPr>
              <a:t>10 </a:t>
            </a:r>
            <a:r>
              <a:rPr lang="en-US" sz="1600" b="1" dirty="0" err="1">
                <a:solidFill>
                  <a:srgbClr val="000000"/>
                </a:solidFill>
                <a:latin typeface="Verdana"/>
                <a:ea typeface="ＭＳ Ｐゴシック" charset="0"/>
                <a:cs typeface="Verdana"/>
              </a:rPr>
              <a:t>μm</a:t>
            </a:r>
            <a:r>
              <a:rPr lang="en-US" sz="1600" dirty="0">
                <a:solidFill>
                  <a:srgbClr val="000000"/>
                </a:solidFill>
                <a:latin typeface="Verdana"/>
                <a:ea typeface="ＭＳ Ｐゴシック" charset="0"/>
                <a:cs typeface="Verdana"/>
              </a:rPr>
              <a:t>; </a:t>
            </a:r>
          </a:p>
          <a:p>
            <a:pPr marL="285750" indent="-285750">
              <a:buFont typeface="Arial"/>
              <a:buChar char="•"/>
              <a:defRPr/>
            </a:pPr>
            <a:r>
              <a:rPr lang="en-US" sz="1600" dirty="0">
                <a:solidFill>
                  <a:srgbClr val="000000"/>
                </a:solidFill>
                <a:latin typeface="Verdana"/>
                <a:ea typeface="ＭＳ Ｐゴシック" charset="0"/>
                <a:cs typeface="Verdana"/>
              </a:rPr>
              <a:t>temporal resolution: </a:t>
            </a:r>
            <a:r>
              <a:rPr lang="en-US" sz="1600" b="1" dirty="0">
                <a:solidFill>
                  <a:srgbClr val="000000"/>
                </a:solidFill>
                <a:latin typeface="Verdana"/>
                <a:ea typeface="ＭＳ Ｐゴシック" charset="0"/>
                <a:cs typeface="Verdana"/>
              </a:rPr>
              <a:t>10 </a:t>
            </a:r>
            <a:r>
              <a:rPr lang="en-US" sz="1600" b="1" dirty="0" smtClean="0">
                <a:solidFill>
                  <a:srgbClr val="000000"/>
                </a:solidFill>
                <a:latin typeface="Verdana"/>
                <a:ea typeface="ＭＳ Ｐゴシック" charset="0"/>
                <a:cs typeface="Verdana"/>
              </a:rPr>
              <a:t>ns</a:t>
            </a:r>
            <a:r>
              <a:rPr lang="en-US" sz="1600" dirty="0" smtClean="0">
                <a:solidFill>
                  <a:srgbClr val="000000"/>
                </a:solidFill>
                <a:latin typeface="Verdana"/>
                <a:ea typeface="ＭＳ Ｐゴシック" charset="0"/>
                <a:cs typeface="Verdana"/>
              </a:rPr>
              <a:t>;</a:t>
            </a:r>
            <a:endParaRPr lang="en-US" sz="1600" dirty="0">
              <a:solidFill>
                <a:srgbClr val="000000"/>
              </a:solidFill>
              <a:latin typeface="Verdana"/>
              <a:ea typeface="ＭＳ Ｐゴシック" charset="0"/>
              <a:cs typeface="Verdana"/>
            </a:endParaRPr>
          </a:p>
          <a:p>
            <a:pPr marL="285750" indent="-285750">
              <a:buFont typeface="Arial"/>
              <a:buChar char="•"/>
              <a:defRPr/>
            </a:pPr>
            <a:r>
              <a:rPr lang="en-US" sz="1600" dirty="0">
                <a:solidFill>
                  <a:srgbClr val="000000"/>
                </a:solidFill>
                <a:latin typeface="Verdana"/>
                <a:ea typeface="ＭＳ Ｐゴシック" charset="0"/>
                <a:cs typeface="Verdana"/>
              </a:rPr>
              <a:t>multi-framing capability: up to </a:t>
            </a:r>
            <a:r>
              <a:rPr lang="en-US" sz="1600" b="1" dirty="0">
                <a:solidFill>
                  <a:srgbClr val="000000"/>
                </a:solidFill>
                <a:latin typeface="Verdana"/>
                <a:ea typeface="ＭＳ Ｐゴシック" charset="0"/>
                <a:cs typeface="Verdana"/>
              </a:rPr>
              <a:t>4</a:t>
            </a:r>
            <a:r>
              <a:rPr lang="en-US" sz="1600" dirty="0">
                <a:solidFill>
                  <a:srgbClr val="000000"/>
                </a:solidFill>
                <a:latin typeface="Verdana"/>
                <a:ea typeface="ＭＳ Ｐゴシック" charset="0"/>
                <a:cs typeface="Verdana"/>
              </a:rPr>
              <a:t> frames per </a:t>
            </a:r>
            <a:r>
              <a:rPr lang="en-US" sz="1600" dirty="0" smtClean="0">
                <a:solidFill>
                  <a:srgbClr val="000000"/>
                </a:solidFill>
                <a:latin typeface="Verdana"/>
                <a:ea typeface="ＭＳ Ｐゴシック" charset="0"/>
                <a:cs typeface="Verdana"/>
              </a:rPr>
              <a:t/>
            </a:r>
            <a:br>
              <a:rPr lang="en-US" sz="1600" dirty="0" smtClean="0">
                <a:solidFill>
                  <a:srgbClr val="000000"/>
                </a:solidFill>
                <a:latin typeface="Verdana"/>
                <a:ea typeface="ＭＳ Ｐゴシック" charset="0"/>
                <a:cs typeface="Verdana"/>
              </a:rPr>
            </a:br>
            <a:r>
              <a:rPr lang="en-US" sz="1600" dirty="0" smtClean="0">
                <a:solidFill>
                  <a:srgbClr val="000000"/>
                </a:solidFill>
                <a:latin typeface="Verdana"/>
                <a:ea typeface="ＭＳ Ｐゴシック" charset="0"/>
                <a:cs typeface="Verdana"/>
              </a:rPr>
              <a:t>dynamic </a:t>
            </a:r>
            <a:r>
              <a:rPr lang="en-US" sz="1600" dirty="0">
                <a:solidFill>
                  <a:srgbClr val="000000"/>
                </a:solidFill>
                <a:latin typeface="Verdana"/>
                <a:ea typeface="ＭＳ Ｐゴシック" charset="0"/>
                <a:cs typeface="Verdana"/>
              </a:rPr>
              <a:t>event (at GSI), 16 </a:t>
            </a:r>
            <a:r>
              <a:rPr lang="en-US" sz="1600" dirty="0" smtClean="0">
                <a:solidFill>
                  <a:srgbClr val="000000"/>
                </a:solidFill>
                <a:latin typeface="Verdana"/>
                <a:ea typeface="ＭＳ Ｐゴシック" charset="0"/>
                <a:cs typeface="Verdana"/>
              </a:rPr>
              <a:t>frames at </a:t>
            </a:r>
            <a:r>
              <a:rPr lang="en-US" sz="1600" dirty="0">
                <a:solidFill>
                  <a:srgbClr val="000000"/>
                </a:solidFill>
                <a:latin typeface="Verdana"/>
                <a:ea typeface="ＭＳ Ｐゴシック" charset="0"/>
                <a:cs typeface="Verdana"/>
              </a:rPr>
              <a:t>FAIR ; </a:t>
            </a:r>
          </a:p>
          <a:p>
            <a:pPr marL="285750" indent="-285750">
              <a:buFont typeface="Arial"/>
              <a:buChar char="•"/>
              <a:defRPr/>
            </a:pPr>
            <a:r>
              <a:rPr lang="en-US" sz="1600" dirty="0">
                <a:solidFill>
                  <a:srgbClr val="000000"/>
                </a:solidFill>
                <a:latin typeface="Verdana"/>
                <a:ea typeface="ＭＳ Ｐゴシック" charset="0"/>
                <a:cs typeface="Verdana"/>
              </a:rPr>
              <a:t>field of view: 10 – </a:t>
            </a:r>
            <a:r>
              <a:rPr lang="en-US" sz="1600" b="1" dirty="0">
                <a:solidFill>
                  <a:srgbClr val="000000"/>
                </a:solidFill>
                <a:latin typeface="Verdana"/>
                <a:ea typeface="ＭＳ Ｐゴシック" charset="0"/>
                <a:cs typeface="Verdana"/>
              </a:rPr>
              <a:t>15</a:t>
            </a:r>
            <a:r>
              <a:rPr lang="en-US" sz="1600" dirty="0">
                <a:solidFill>
                  <a:srgbClr val="000000"/>
                </a:solidFill>
                <a:latin typeface="Verdana"/>
                <a:ea typeface="ＭＳ Ｐゴシック" charset="0"/>
                <a:cs typeface="Verdana"/>
              </a:rPr>
              <a:t> mm;</a:t>
            </a:r>
          </a:p>
          <a:p>
            <a:pPr marL="285750" indent="-285750">
              <a:buFont typeface="Arial"/>
              <a:buChar char="•"/>
              <a:defRPr/>
            </a:pPr>
            <a:r>
              <a:rPr lang="en-US" sz="1600" dirty="0">
                <a:solidFill>
                  <a:srgbClr val="000000"/>
                </a:solidFill>
                <a:latin typeface="Verdana"/>
                <a:ea typeface="ＭＳ Ｐゴシック" charset="0"/>
                <a:cs typeface="Verdana"/>
              </a:rPr>
              <a:t>l</a:t>
            </a:r>
            <a:r>
              <a:rPr lang="en-US" sz="1600" dirty="0" smtClean="0">
                <a:solidFill>
                  <a:srgbClr val="000000"/>
                </a:solidFill>
                <a:latin typeface="Verdana"/>
                <a:ea typeface="ＭＳ Ｐゴシック" charset="0"/>
                <a:cs typeface="Verdana"/>
              </a:rPr>
              <a:t>ength </a:t>
            </a:r>
            <a:r>
              <a:rPr lang="en-US" sz="1600" dirty="0">
                <a:solidFill>
                  <a:srgbClr val="000000"/>
                </a:solidFill>
                <a:latin typeface="Verdana"/>
                <a:ea typeface="ＭＳ Ｐゴシック" charset="0"/>
                <a:cs typeface="Verdana"/>
              </a:rPr>
              <a:t>of setup ~ </a:t>
            </a:r>
            <a:r>
              <a:rPr lang="en-US" sz="1600" b="1" dirty="0">
                <a:solidFill>
                  <a:srgbClr val="000000"/>
                </a:solidFill>
                <a:latin typeface="Verdana"/>
                <a:ea typeface="ＭＳ Ｐゴシック" charset="0"/>
                <a:cs typeface="Verdana"/>
              </a:rPr>
              <a:t>25 m</a:t>
            </a:r>
            <a:r>
              <a:rPr lang="en-US" sz="1600" dirty="0">
                <a:solidFill>
                  <a:srgbClr val="000000"/>
                </a:solidFill>
                <a:latin typeface="Verdana"/>
                <a:ea typeface="ＭＳ Ｐゴシック" charset="0"/>
                <a:cs typeface="Verdana"/>
              </a:rPr>
              <a:t> </a:t>
            </a:r>
          </a:p>
          <a:p>
            <a:pPr marL="285750" indent="-285750">
              <a:buFont typeface="Arial"/>
              <a:buChar char="•"/>
              <a:defRPr/>
            </a:pPr>
            <a:r>
              <a:rPr lang="en-US" sz="1600" dirty="0">
                <a:solidFill>
                  <a:srgbClr val="000000"/>
                </a:solidFill>
                <a:latin typeface="Verdana"/>
                <a:ea typeface="ＭＳ Ｐゴシック" charset="0"/>
                <a:cs typeface="Verdana"/>
              </a:rPr>
              <a:t>proton beam intensity: </a:t>
            </a:r>
            <a:r>
              <a:rPr lang="en-US" sz="1600" b="1" dirty="0">
                <a:solidFill>
                  <a:srgbClr val="000000"/>
                </a:solidFill>
                <a:latin typeface="Verdana"/>
                <a:ea typeface="ＭＳ Ｐゴシック" charset="0"/>
                <a:cs typeface="Verdana"/>
              </a:rPr>
              <a:t>5*10</a:t>
            </a:r>
            <a:r>
              <a:rPr lang="en-US" sz="1600" b="1" baseline="30000" dirty="0">
                <a:solidFill>
                  <a:srgbClr val="000000"/>
                </a:solidFill>
                <a:latin typeface="Verdana"/>
                <a:ea typeface="ＭＳ Ｐゴシック" charset="0"/>
                <a:cs typeface="Verdana"/>
              </a:rPr>
              <a:t>10</a:t>
            </a:r>
            <a:r>
              <a:rPr lang="en-US" sz="1600" b="1" dirty="0">
                <a:solidFill>
                  <a:srgbClr val="000000"/>
                </a:solidFill>
                <a:latin typeface="Verdana"/>
                <a:ea typeface="ＭＳ Ｐゴシック" charset="0"/>
                <a:cs typeface="Verdana"/>
              </a:rPr>
              <a:t> </a:t>
            </a:r>
            <a:r>
              <a:rPr lang="en-US" sz="1600" dirty="0">
                <a:solidFill>
                  <a:srgbClr val="000000"/>
                </a:solidFill>
                <a:latin typeface="Verdana"/>
                <a:ea typeface="ＭＳ Ｐゴシック" charset="0"/>
                <a:cs typeface="Verdana"/>
              </a:rPr>
              <a:t>(at GSI)</a:t>
            </a:r>
            <a:r>
              <a:rPr lang="en-US" sz="1600" dirty="0" smtClean="0">
                <a:solidFill>
                  <a:srgbClr val="000000"/>
                </a:solidFill>
                <a:latin typeface="Verdana"/>
                <a:ea typeface="ＭＳ Ｐゴシック" charset="0"/>
                <a:cs typeface="Verdana"/>
              </a:rPr>
              <a:t>,</a:t>
            </a:r>
            <a:br>
              <a:rPr lang="en-US" sz="1600" dirty="0" smtClean="0">
                <a:solidFill>
                  <a:srgbClr val="000000"/>
                </a:solidFill>
                <a:latin typeface="Verdana"/>
                <a:ea typeface="ＭＳ Ｐゴシック" charset="0"/>
                <a:cs typeface="Verdana"/>
              </a:rPr>
            </a:br>
            <a:r>
              <a:rPr lang="en-US" sz="1600" dirty="0" smtClean="0">
                <a:solidFill>
                  <a:srgbClr val="000000"/>
                </a:solidFill>
                <a:latin typeface="Verdana"/>
                <a:ea typeface="ＭＳ Ｐゴシック" charset="0"/>
                <a:cs typeface="Verdana"/>
              </a:rPr>
              <a:t>					</a:t>
            </a:r>
            <a:r>
              <a:rPr lang="ru-RU" sz="1600" dirty="0" smtClean="0">
                <a:solidFill>
                  <a:srgbClr val="000000"/>
                </a:solidFill>
                <a:latin typeface="Verdana"/>
                <a:ea typeface="ＭＳ Ｐゴシック" charset="0"/>
                <a:cs typeface="Verdana"/>
              </a:rPr>
              <a:t>2.5</a:t>
            </a:r>
            <a:r>
              <a:rPr lang="en-US" sz="1600" dirty="0" smtClean="0">
                <a:solidFill>
                  <a:srgbClr val="000000"/>
                </a:solidFill>
                <a:latin typeface="Verdana"/>
                <a:ea typeface="ＭＳ Ｐゴシック" charset="0"/>
                <a:cs typeface="Verdana"/>
              </a:rPr>
              <a:t>*10</a:t>
            </a:r>
            <a:r>
              <a:rPr lang="en-US" sz="1600" baseline="30000" dirty="0" smtClean="0">
                <a:solidFill>
                  <a:srgbClr val="000000"/>
                </a:solidFill>
                <a:latin typeface="Verdana"/>
                <a:ea typeface="ＭＳ Ｐゴシック" charset="0"/>
                <a:cs typeface="Verdana"/>
              </a:rPr>
              <a:t>1</a:t>
            </a:r>
            <a:r>
              <a:rPr lang="ru-RU" sz="1600" baseline="30000" dirty="0" smtClean="0">
                <a:solidFill>
                  <a:srgbClr val="000000"/>
                </a:solidFill>
                <a:latin typeface="Verdana"/>
                <a:ea typeface="ＭＳ Ｐゴシック" charset="0"/>
                <a:cs typeface="Verdana"/>
              </a:rPr>
              <a:t>3</a:t>
            </a:r>
            <a:r>
              <a:rPr lang="en-US" sz="1600" dirty="0" smtClean="0">
                <a:solidFill>
                  <a:srgbClr val="000000"/>
                </a:solidFill>
                <a:latin typeface="Verdana"/>
                <a:ea typeface="ＭＳ Ｐゴシック" charset="0"/>
                <a:cs typeface="Verdana"/>
              </a:rPr>
              <a:t> </a:t>
            </a:r>
            <a:r>
              <a:rPr lang="en-US" sz="1600" dirty="0">
                <a:solidFill>
                  <a:srgbClr val="000000"/>
                </a:solidFill>
                <a:latin typeface="Verdana"/>
                <a:ea typeface="ＭＳ Ｐゴシック" charset="0"/>
                <a:cs typeface="Verdana"/>
              </a:rPr>
              <a:t>(at FAIR</a:t>
            </a:r>
            <a:r>
              <a:rPr lang="en-US" sz="1600" dirty="0" smtClean="0">
                <a:solidFill>
                  <a:srgbClr val="000000"/>
                </a:solidFill>
                <a:latin typeface="Verdana"/>
                <a:ea typeface="ＭＳ Ｐゴシック" charset="0"/>
                <a:cs typeface="Verdana"/>
              </a:rPr>
              <a:t>)</a:t>
            </a:r>
            <a:endParaRPr lang="ru-RU" sz="1600" dirty="0" smtClean="0">
              <a:solidFill>
                <a:srgbClr val="000000"/>
              </a:solidFill>
              <a:latin typeface="Verdana"/>
              <a:ea typeface="ＭＳ Ｐゴシック" charset="0"/>
              <a:cs typeface="Verdana"/>
            </a:endParaRPr>
          </a:p>
          <a:p>
            <a:pPr marL="285750" indent="-285750">
              <a:buFont typeface="Arial"/>
              <a:buChar char="•"/>
              <a:defRPr/>
            </a:pPr>
            <a:r>
              <a:rPr lang="en-US" sz="1600" dirty="0">
                <a:solidFill>
                  <a:srgbClr val="000000"/>
                </a:solidFill>
                <a:latin typeface="Verdana"/>
                <a:ea typeface="ＭＳ Ｐゴシック" charset="0"/>
                <a:cs typeface="Verdana"/>
              </a:rPr>
              <a:t>c</a:t>
            </a:r>
            <a:r>
              <a:rPr lang="en-US" sz="1600" dirty="0" smtClean="0">
                <a:solidFill>
                  <a:srgbClr val="000000"/>
                </a:solidFill>
                <a:latin typeface="Verdana"/>
                <a:ea typeface="ＭＳ Ｐゴシック" charset="0"/>
                <a:cs typeface="Verdana"/>
              </a:rPr>
              <a:t>hromatic length:  ~</a:t>
            </a:r>
            <a:r>
              <a:rPr lang="en-US" sz="1600" b="1" dirty="0" smtClean="0">
                <a:solidFill>
                  <a:srgbClr val="000000"/>
                </a:solidFill>
                <a:latin typeface="Verdana"/>
                <a:ea typeface="ＭＳ Ｐゴシック" charset="0"/>
                <a:cs typeface="Verdana"/>
              </a:rPr>
              <a:t>3</a:t>
            </a:r>
            <a:r>
              <a:rPr lang="en-US" sz="1600" dirty="0" smtClean="0">
                <a:solidFill>
                  <a:srgbClr val="000000"/>
                </a:solidFill>
                <a:latin typeface="Verdana"/>
                <a:ea typeface="ＭＳ Ｐゴシック" charset="0"/>
                <a:cs typeface="Verdana"/>
              </a:rPr>
              <a:t> m</a:t>
            </a:r>
            <a:endParaRPr lang="ru-RU" sz="1600" dirty="0">
              <a:solidFill>
                <a:srgbClr val="000000"/>
              </a:solidFill>
              <a:latin typeface="Verdana"/>
              <a:ea typeface="ＭＳ Ｐゴシック" charset="0"/>
              <a:cs typeface="Verdana"/>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356" y="2495031"/>
            <a:ext cx="3590925" cy="4200525"/>
          </a:xfrm>
          <a:prstGeom prst="rect">
            <a:avLst/>
          </a:prstGeom>
        </p:spPr>
      </p:pic>
    </p:spTree>
    <p:extLst>
      <p:ext uri="{BB962C8B-B14F-4D97-AF65-F5344CB8AC3E}">
        <p14:creationId xmlns:p14="http://schemas.microsoft.com/office/powerpoint/2010/main" val="2729178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549275"/>
            <a:ext cx="21605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9538" y="549275"/>
            <a:ext cx="141446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16367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49275"/>
            <a:ext cx="15335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3644900"/>
            <a:ext cx="39243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3573463"/>
            <a:ext cx="3240088"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Rectangle 12"/>
          <p:cNvSpPr>
            <a:spLocks noChangeArrowheads="1"/>
          </p:cNvSpPr>
          <p:nvPr/>
        </p:nvSpPr>
        <p:spPr bwMode="auto">
          <a:xfrm>
            <a:off x="6300788" y="2636838"/>
            <a:ext cx="1223962" cy="738187"/>
          </a:xfrm>
          <a:prstGeom prst="rect">
            <a:avLst/>
          </a:prstGeom>
          <a:noFill/>
          <a:ln w="9525">
            <a:noFill/>
            <a:miter lim="800000"/>
            <a:headEnd/>
            <a:tailEnd/>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effectLst>
                  <a:outerShdw blurRad="38100" dist="38100" dir="2700000" algn="tl">
                    <a:srgbClr val="FFFFFF"/>
                  </a:outerShdw>
                </a:effectLst>
                <a:latin typeface="Times New Roman" panose="02020603050405020304" pitchFamily="18" charset="0"/>
                <a:cs typeface="Times New Roman" panose="02020603050405020304" pitchFamily="18" charset="0"/>
              </a:rPr>
              <a:t>Мишени из ПММА и их изображения</a:t>
            </a:r>
          </a:p>
        </p:txBody>
      </p:sp>
      <p:sp>
        <p:nvSpPr>
          <p:cNvPr id="67597" name="Rectangle 13"/>
          <p:cNvSpPr>
            <a:spLocks noChangeArrowheads="1"/>
          </p:cNvSpPr>
          <p:nvPr/>
        </p:nvSpPr>
        <p:spPr bwMode="auto">
          <a:xfrm>
            <a:off x="0" y="6381750"/>
            <a:ext cx="7235825" cy="304800"/>
          </a:xfrm>
          <a:prstGeom prst="rect">
            <a:avLst/>
          </a:prstGeom>
          <a:noFill/>
          <a:ln w="9525">
            <a:noFill/>
            <a:miter lim="800000"/>
            <a:headEnd/>
            <a:tailEnd/>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effectLst>
                  <a:outerShdw blurRad="38100" dist="38100" dir="2700000" algn="tl">
                    <a:srgbClr val="FFFFFF"/>
                  </a:outerShdw>
                </a:effectLst>
                <a:latin typeface="Times New Roman" panose="02020603050405020304" pitchFamily="18" charset="0"/>
              </a:rPr>
              <a:t>Рыбка Данио-рерио</a:t>
            </a:r>
            <a:r>
              <a:rPr lang="en-US" altLang="ru-RU" sz="1400">
                <a:effectLst>
                  <a:outerShdw blurRad="38100" dist="38100" dir="2700000" algn="tl">
                    <a:srgbClr val="FFFFFF"/>
                  </a:outerShdw>
                </a:effectLst>
                <a:latin typeface="Times New Roman" panose="02020603050405020304" pitchFamily="18" charset="0"/>
              </a:rPr>
              <a:t> </a:t>
            </a:r>
            <a:r>
              <a:rPr lang="ru-RU" altLang="ru-RU" sz="1400">
                <a:effectLst>
                  <a:outerShdw blurRad="38100" dist="38100" dir="2700000" algn="tl">
                    <a:srgbClr val="FFFFFF"/>
                  </a:outerShdw>
                </a:effectLst>
                <a:latin typeface="Times New Roman" panose="02020603050405020304" pitchFamily="18" charset="0"/>
              </a:rPr>
              <a:t>в парафиновой плитке, и её протонное радиографическое изображение</a:t>
            </a:r>
          </a:p>
        </p:txBody>
      </p:sp>
      <p:sp>
        <p:nvSpPr>
          <p:cNvPr id="27658" name="Rectangle 15"/>
          <p:cNvSpPr>
            <a:spLocks noChangeArrowheads="1"/>
          </p:cNvSpPr>
          <p:nvPr/>
        </p:nvSpPr>
        <p:spPr bwMode="auto">
          <a:xfrm>
            <a:off x="7308850" y="4149725"/>
            <a:ext cx="1835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ru-RU" altLang="ru-RU" sz="1400">
                <a:latin typeface="Times New Roman" panose="02020603050405020304" pitchFamily="18" charset="0"/>
              </a:rPr>
              <a:t>Плотность</a:t>
            </a:r>
            <a:r>
              <a:rPr lang="en-US" altLang="ru-RU" sz="1400">
                <a:latin typeface="Times New Roman" panose="02020603050405020304" pitchFamily="18" charset="0"/>
              </a:rPr>
              <a:t>:</a:t>
            </a:r>
          </a:p>
          <a:p>
            <a:pPr algn="just"/>
            <a:r>
              <a:rPr lang="ru-RU" altLang="ru-RU" sz="1400">
                <a:latin typeface="Times New Roman" panose="02020603050405020304" pitchFamily="18" charset="0"/>
              </a:rPr>
              <a:t>парафина</a:t>
            </a:r>
            <a:r>
              <a:rPr lang="en-US" altLang="ru-RU" sz="1400">
                <a:latin typeface="Times New Roman" panose="02020603050405020304" pitchFamily="18" charset="0"/>
              </a:rPr>
              <a:t> -</a:t>
            </a:r>
            <a:r>
              <a:rPr lang="ru-RU" altLang="ru-RU" sz="1400">
                <a:latin typeface="Times New Roman" panose="02020603050405020304" pitchFamily="18" charset="0"/>
              </a:rPr>
              <a:t> 0,91 г/см³</a:t>
            </a:r>
          </a:p>
          <a:p>
            <a:pPr algn="just"/>
            <a:r>
              <a:rPr lang="ru-RU" altLang="ru-RU" sz="1400">
                <a:latin typeface="Times New Roman" panose="02020603050405020304" pitchFamily="18" charset="0"/>
              </a:rPr>
              <a:t>рыбки </a:t>
            </a:r>
            <a:r>
              <a:rPr lang="en-US" altLang="ru-RU" sz="1400">
                <a:latin typeface="Times New Roman" panose="02020603050405020304" pitchFamily="18" charset="0"/>
              </a:rPr>
              <a:t>~ </a:t>
            </a:r>
            <a:r>
              <a:rPr lang="ru-RU" altLang="ru-RU" sz="1400">
                <a:latin typeface="Times New Roman" panose="02020603050405020304" pitchFamily="18" charset="0"/>
              </a:rPr>
              <a:t>1,00 г/см³, </a:t>
            </a:r>
            <a:endParaRPr lang="en-US" altLang="ru-RU" sz="1400">
              <a:latin typeface="Times New Roman" panose="02020603050405020304" pitchFamily="18" charset="0"/>
            </a:endParaRPr>
          </a:p>
          <a:p>
            <a:pPr algn="just"/>
            <a:endParaRPr lang="en-US" altLang="ru-RU" sz="1400">
              <a:latin typeface="Times New Roman" panose="02020603050405020304" pitchFamily="18" charset="0"/>
            </a:endParaRPr>
          </a:p>
          <a:p>
            <a:pPr algn="just"/>
            <a:r>
              <a:rPr lang="ru-RU" altLang="ru-RU" sz="1400">
                <a:latin typeface="Times New Roman" panose="02020603050405020304" pitchFamily="18" charset="0"/>
              </a:rPr>
              <a:t>Разрешение </a:t>
            </a:r>
          </a:p>
          <a:p>
            <a:pPr algn="just"/>
            <a:r>
              <a:rPr lang="ru-RU" altLang="ru-RU" sz="1400">
                <a:latin typeface="Times New Roman" panose="02020603050405020304" pitchFamily="18" charset="0"/>
              </a:rPr>
              <a:t>по плотности </a:t>
            </a:r>
            <a:r>
              <a:rPr lang="en-US" altLang="ru-RU" sz="1400">
                <a:latin typeface="Times New Roman" panose="02020603050405020304" pitchFamily="18" charset="0"/>
              </a:rPr>
              <a:t>~ 10</a:t>
            </a:r>
            <a:r>
              <a:rPr lang="ru-RU" altLang="ru-RU" sz="1400">
                <a:latin typeface="Times New Roman" panose="02020603050405020304" pitchFamily="18" charset="0"/>
              </a:rPr>
              <a:t>%</a:t>
            </a:r>
          </a:p>
        </p:txBody>
      </p:sp>
      <p:sp>
        <p:nvSpPr>
          <p:cNvPr id="27659" name="Rectangle 16"/>
          <p:cNvSpPr>
            <a:spLocks noChangeArrowheads="1"/>
          </p:cNvSpPr>
          <p:nvPr/>
        </p:nvSpPr>
        <p:spPr bwMode="auto">
          <a:xfrm>
            <a:off x="3851275" y="476250"/>
            <a:ext cx="22320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altLang="ru-RU" sz="1400">
                <a:latin typeface="Times New Roman" panose="02020603050405020304" pitchFamily="18" charset="0"/>
              </a:rPr>
              <a:t>Мишень из ПММА </a:t>
            </a:r>
          </a:p>
          <a:p>
            <a:r>
              <a:rPr lang="ru-RU" altLang="ru-RU" sz="1400">
                <a:latin typeface="Times New Roman" panose="02020603050405020304" pitchFamily="18" charset="0"/>
              </a:rPr>
              <a:t>плотность - 1,19 г/см³</a:t>
            </a:r>
          </a:p>
          <a:p>
            <a:r>
              <a:rPr lang="ru-RU" altLang="ru-RU" sz="1400">
                <a:latin typeface="Times New Roman" panose="02020603050405020304" pitchFamily="18" charset="0"/>
              </a:rPr>
              <a:t>толщина 8 мм.</a:t>
            </a:r>
          </a:p>
          <a:p>
            <a:r>
              <a:rPr lang="ru-RU" altLang="ru-RU" sz="1400">
                <a:latin typeface="Times New Roman" panose="02020603050405020304" pitchFamily="18" charset="0"/>
              </a:rPr>
              <a:t>Диаметр отверстий 2 мм. </a:t>
            </a:r>
          </a:p>
          <a:p>
            <a:r>
              <a:rPr lang="ru-RU" altLang="ru-RU" sz="1400">
                <a:latin typeface="Times New Roman" panose="02020603050405020304" pitchFamily="18" charset="0"/>
              </a:rPr>
              <a:t>Глубина отверстий:</a:t>
            </a:r>
          </a:p>
          <a:p>
            <a:r>
              <a:rPr lang="ru-RU" altLang="ru-RU" sz="1400">
                <a:latin typeface="Times New Roman" panose="02020603050405020304" pitchFamily="18" charset="0"/>
              </a:rPr>
              <a:t>минимальная - 0,5 мм</a:t>
            </a:r>
          </a:p>
          <a:p>
            <a:r>
              <a:rPr lang="ru-RU" altLang="ru-RU" sz="1400">
                <a:latin typeface="Times New Roman" panose="02020603050405020304" pitchFamily="18" charset="0"/>
              </a:rPr>
              <a:t>максимальная - 8,0 мм</a:t>
            </a:r>
          </a:p>
        </p:txBody>
      </p:sp>
      <p:sp>
        <p:nvSpPr>
          <p:cNvPr id="27660" name="Rectangle 17"/>
          <p:cNvSpPr>
            <a:spLocks noChangeArrowheads="1"/>
          </p:cNvSpPr>
          <p:nvPr/>
        </p:nvSpPr>
        <p:spPr bwMode="auto">
          <a:xfrm>
            <a:off x="3851275" y="2205038"/>
            <a:ext cx="19081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latin typeface="Times New Roman" panose="02020603050405020304" pitchFamily="18" charset="0"/>
              </a:rPr>
              <a:t>Демонстрируется разрешение объектов различающихся по плотности на 6 %</a:t>
            </a:r>
          </a:p>
        </p:txBody>
      </p:sp>
      <p:sp>
        <p:nvSpPr>
          <p:cNvPr id="67602" name="Rectangle 2"/>
          <p:cNvSpPr>
            <a:spLocks noChangeArrowheads="1"/>
          </p:cNvSpPr>
          <p:nvPr/>
        </p:nvSpPr>
        <p:spPr bwMode="auto">
          <a:xfrm>
            <a:off x="214313" y="0"/>
            <a:ext cx="8518525" cy="404813"/>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3200" dirty="0" smtClean="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Results of previous experiments</a:t>
            </a:r>
            <a:endParaRPr lang="ru-RU" altLang="ru-RU" sz="3200" dirty="0" smtClean="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67604" name="Rectangle 20"/>
          <p:cNvSpPr>
            <a:spLocks noChangeArrowheads="1"/>
          </p:cNvSpPr>
          <p:nvPr/>
        </p:nvSpPr>
        <p:spPr bwMode="auto">
          <a:xfrm>
            <a:off x="395288" y="2924175"/>
            <a:ext cx="3168650" cy="307975"/>
          </a:xfrm>
          <a:prstGeom prst="rect">
            <a:avLst/>
          </a:prstGeom>
          <a:noFill/>
          <a:ln w="9525">
            <a:noFill/>
            <a:miter lim="800000"/>
            <a:headEnd/>
            <a:tailEnd/>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effectLst>
                  <a:outerShdw blurRad="38100" dist="38100" dir="2700000" algn="tl">
                    <a:srgbClr val="FFFFFF"/>
                  </a:outerShdw>
                </a:effectLst>
                <a:latin typeface="Times New Roman" panose="02020603050405020304" pitchFamily="18" charset="0"/>
                <a:cs typeface="Times New Roman" panose="02020603050405020304" pitchFamily="18" charset="0"/>
              </a:rPr>
              <a:t>Мишени из ПММА и их изображения</a:t>
            </a:r>
          </a:p>
        </p:txBody>
      </p:sp>
      <p:sp>
        <p:nvSpPr>
          <p:cNvPr id="27663" name="Line 21"/>
          <p:cNvSpPr>
            <a:spLocks noChangeShapeType="1"/>
          </p:cNvSpPr>
          <p:nvPr/>
        </p:nvSpPr>
        <p:spPr bwMode="auto">
          <a:xfrm>
            <a:off x="0" y="3429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7664" name="Line 22"/>
          <p:cNvSpPr>
            <a:spLocks noChangeShapeType="1"/>
          </p:cNvSpPr>
          <p:nvPr/>
        </p:nvSpPr>
        <p:spPr bwMode="auto">
          <a:xfrm>
            <a:off x="5940425" y="549275"/>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295521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3" name="Rectangle 3"/>
          <p:cNvSpPr>
            <a:spLocks noGrp="1" noChangeArrowheads="1"/>
          </p:cNvSpPr>
          <p:nvPr>
            <p:ph type="body" idx="4294967295"/>
          </p:nvPr>
        </p:nvSpPr>
        <p:spPr>
          <a:xfrm>
            <a:off x="611188" y="692150"/>
            <a:ext cx="7559675" cy="504825"/>
          </a:xfrm>
        </p:spPr>
        <p:txBody>
          <a:bodyPr/>
          <a:lstStyle/>
          <a:p>
            <a:pPr eaLnBrk="1" hangingPunct="1">
              <a:lnSpc>
                <a:spcPct val="80000"/>
              </a:lnSpc>
              <a:buFont typeface="Wingdings" panose="05000000000000000000" pitchFamily="2" charset="2"/>
              <a:buNone/>
              <a:defRPr/>
            </a:pPr>
            <a:r>
              <a:rPr lang="ru-RU" altLang="ru-RU" sz="1400" b="1" smtClean="0">
                <a:latin typeface="Times New Roman" panose="02020603050405020304" pitchFamily="18" charset="0"/>
              </a:rPr>
              <a:t>Заданная структура состоит только из квадрупольных линз и промежутков между ними.</a:t>
            </a:r>
            <a:endParaRPr lang="en-US" altLang="ru-RU" sz="1400" b="1" smtClean="0">
              <a:latin typeface="Times New Roman" panose="02020603050405020304" pitchFamily="18" charset="0"/>
            </a:endParaRPr>
          </a:p>
          <a:p>
            <a:pPr eaLnBrk="1" hangingPunct="1">
              <a:lnSpc>
                <a:spcPct val="80000"/>
              </a:lnSpc>
              <a:buFont typeface="Wingdings" panose="05000000000000000000" pitchFamily="2" charset="2"/>
              <a:buNone/>
              <a:defRPr/>
            </a:pPr>
            <a:r>
              <a:rPr lang="ru-RU" altLang="ru-RU" sz="1400" b="1" smtClean="0">
                <a:latin typeface="Times New Roman" panose="02020603050405020304" pitchFamily="18" charset="0"/>
              </a:rPr>
              <a:t>Используем приближение тонких линз.</a:t>
            </a:r>
          </a:p>
        </p:txBody>
      </p:sp>
      <p:sp>
        <p:nvSpPr>
          <p:cNvPr id="29699" name="Rectangle 5"/>
          <p:cNvSpPr>
            <a:spLocks noChangeArrowheads="1"/>
          </p:cNvSpPr>
          <p:nvPr/>
        </p:nvSpPr>
        <p:spPr bwMode="auto">
          <a:xfrm>
            <a:off x="0" y="2889250"/>
            <a:ext cx="16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latin typeface="Arial" panose="020B0604020202020204" pitchFamily="34" charset="0"/>
            </a:endParaRPr>
          </a:p>
        </p:txBody>
      </p:sp>
      <p:sp>
        <p:nvSpPr>
          <p:cNvPr id="29700" name="Rectangle 11"/>
          <p:cNvSpPr>
            <a:spLocks noChangeArrowheads="1"/>
          </p:cNvSpPr>
          <p:nvPr/>
        </p:nvSpPr>
        <p:spPr bwMode="auto">
          <a:xfrm>
            <a:off x="0" y="2879725"/>
            <a:ext cx="16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latin typeface="Arial" panose="020B0604020202020204" pitchFamily="34" charset="0"/>
            </a:endParaRPr>
          </a:p>
        </p:txBody>
      </p:sp>
      <p:sp>
        <p:nvSpPr>
          <p:cNvPr id="29701" name="Rectangle 28"/>
          <p:cNvSpPr>
            <a:spLocks noChangeArrowheads="1"/>
          </p:cNvSpPr>
          <p:nvPr/>
        </p:nvSpPr>
        <p:spPr bwMode="auto">
          <a:xfrm>
            <a:off x="-142875" y="2557463"/>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ru-RU" altLang="ru-RU" sz="1400">
                <a:latin typeface="Times New Roman" panose="02020603050405020304" pitchFamily="18" charset="0"/>
              </a:rPr>
              <a:t> </a:t>
            </a:r>
            <a:endParaRPr lang="ru-RU" altLang="ru-RU">
              <a:latin typeface="Arial" panose="020B0604020202020204" pitchFamily="34" charset="0"/>
            </a:endParaRPr>
          </a:p>
        </p:txBody>
      </p:sp>
      <p:sp>
        <p:nvSpPr>
          <p:cNvPr id="29702" name="Rectangle 31"/>
          <p:cNvSpPr>
            <a:spLocks noChangeArrowheads="1"/>
          </p:cNvSpPr>
          <p:nvPr/>
        </p:nvSpPr>
        <p:spPr bwMode="auto">
          <a:xfrm>
            <a:off x="179388" y="4941888"/>
            <a:ext cx="172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200">
                <a:latin typeface="Times New Roman" panose="02020603050405020304" pitchFamily="18" charset="0"/>
              </a:rPr>
              <a:t>Для промежутка</a:t>
            </a:r>
          </a:p>
          <a:p>
            <a:pPr defTabSz="914400" eaLnBrk="1" hangingPunct="1">
              <a:spcBef>
                <a:spcPct val="0"/>
              </a:spcBef>
              <a:buClrTx/>
              <a:buSzTx/>
              <a:buFontTx/>
              <a:buNone/>
            </a:pPr>
            <a:r>
              <a:rPr lang="ru-RU" altLang="ru-RU" sz="1200">
                <a:latin typeface="Times New Roman" panose="02020603050405020304" pitchFamily="18" charset="0"/>
              </a:rPr>
              <a:t>матрица М имеет вид</a:t>
            </a:r>
          </a:p>
        </p:txBody>
      </p:sp>
      <p:sp>
        <p:nvSpPr>
          <p:cNvPr id="29703" name="Rectangle 32"/>
          <p:cNvSpPr>
            <a:spLocks noChangeArrowheads="1"/>
          </p:cNvSpPr>
          <p:nvPr/>
        </p:nvSpPr>
        <p:spPr bwMode="auto">
          <a:xfrm>
            <a:off x="179388" y="3933825"/>
            <a:ext cx="1998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200">
                <a:latin typeface="Times New Roman" panose="02020603050405020304" pitchFamily="18" charset="0"/>
              </a:rPr>
              <a:t>Для квадрупольной линзы</a:t>
            </a:r>
          </a:p>
          <a:p>
            <a:pPr defTabSz="914400" eaLnBrk="1" hangingPunct="1">
              <a:spcBef>
                <a:spcPct val="0"/>
              </a:spcBef>
              <a:buClrTx/>
              <a:buSzTx/>
              <a:buFontTx/>
              <a:buNone/>
            </a:pPr>
            <a:r>
              <a:rPr lang="ru-RU" altLang="ru-RU" sz="1200">
                <a:latin typeface="Times New Roman" panose="02020603050405020304" pitchFamily="18" charset="0"/>
              </a:rPr>
              <a:t>матрица М имеет вид</a:t>
            </a:r>
          </a:p>
        </p:txBody>
      </p:sp>
      <p:sp>
        <p:nvSpPr>
          <p:cNvPr id="29704" name="Rectangle 41"/>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05" name="Object 40"/>
          <p:cNvGraphicFramePr>
            <a:graphicFrameLocks noChangeAspect="1"/>
          </p:cNvGraphicFramePr>
          <p:nvPr/>
        </p:nvGraphicFramePr>
        <p:xfrm>
          <a:off x="2643188" y="1714500"/>
          <a:ext cx="2058987" cy="550863"/>
        </p:xfrm>
        <a:graphic>
          <a:graphicData uri="http://schemas.openxmlformats.org/presentationml/2006/ole">
            <mc:AlternateContent xmlns:mc="http://schemas.openxmlformats.org/markup-compatibility/2006">
              <mc:Choice xmlns:v="urn:schemas-microsoft-com:vml" Requires="v">
                <p:oleObj spid="_x0000_s5230" name="Формула" r:id="rId4" imgW="1816100" imgH="482600" progId="Equation.3">
                  <p:embed/>
                </p:oleObj>
              </mc:Choice>
              <mc:Fallback>
                <p:oleObj name="Формула" r:id="rId4" imgW="18161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188" y="1714500"/>
                        <a:ext cx="20589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6" name="Rectangle 43"/>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07" name="Object 42"/>
          <p:cNvGraphicFramePr>
            <a:graphicFrameLocks noChangeAspect="1"/>
          </p:cNvGraphicFramePr>
          <p:nvPr/>
        </p:nvGraphicFramePr>
        <p:xfrm>
          <a:off x="5500688" y="1643063"/>
          <a:ext cx="936625" cy="542925"/>
        </p:xfrm>
        <a:graphic>
          <a:graphicData uri="http://schemas.openxmlformats.org/presentationml/2006/ole">
            <mc:AlternateContent xmlns:mc="http://schemas.openxmlformats.org/markup-compatibility/2006">
              <mc:Choice xmlns:v="urn:schemas-microsoft-com:vml" Requires="v">
                <p:oleObj spid="_x0000_s5231" name="Формула" r:id="rId6" imgW="837836" imgH="482391" progId="Equation.3">
                  <p:embed/>
                </p:oleObj>
              </mc:Choice>
              <mc:Fallback>
                <p:oleObj name="Формула" r:id="rId6" imgW="837836" imgH="48239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88" y="1643063"/>
                        <a:ext cx="9366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8" name="Rectangle 45"/>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09" name="Object 44"/>
          <p:cNvGraphicFramePr>
            <a:graphicFrameLocks noChangeAspect="1"/>
          </p:cNvGraphicFramePr>
          <p:nvPr/>
        </p:nvGraphicFramePr>
        <p:xfrm>
          <a:off x="2124075" y="4941888"/>
          <a:ext cx="1152525" cy="561975"/>
        </p:xfrm>
        <a:graphic>
          <a:graphicData uri="http://schemas.openxmlformats.org/presentationml/2006/ole">
            <mc:AlternateContent xmlns:mc="http://schemas.openxmlformats.org/markup-compatibility/2006">
              <mc:Choice xmlns:v="urn:schemas-microsoft-com:vml" Requires="v">
                <p:oleObj spid="_x0000_s5232" name="Формула" r:id="rId8" imgW="939800" imgH="457200" progId="Equation.3">
                  <p:embed/>
                </p:oleObj>
              </mc:Choice>
              <mc:Fallback>
                <p:oleObj name="Формула" r:id="rId8" imgW="9398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4941888"/>
                        <a:ext cx="11525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0" name="Rectangle 4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11" name="Object 46"/>
          <p:cNvGraphicFramePr>
            <a:graphicFrameLocks noChangeAspect="1"/>
          </p:cNvGraphicFramePr>
          <p:nvPr/>
        </p:nvGraphicFramePr>
        <p:xfrm>
          <a:off x="3924300" y="4941888"/>
          <a:ext cx="719138" cy="506412"/>
        </p:xfrm>
        <a:graphic>
          <a:graphicData uri="http://schemas.openxmlformats.org/presentationml/2006/ole">
            <mc:AlternateContent xmlns:mc="http://schemas.openxmlformats.org/markup-compatibility/2006">
              <mc:Choice xmlns:v="urn:schemas-microsoft-com:vml" Requires="v">
                <p:oleObj spid="_x0000_s5233" name="Формула" r:id="rId10" imgW="558558" imgH="393529" progId="Equation.3">
                  <p:embed/>
                </p:oleObj>
              </mc:Choice>
              <mc:Fallback>
                <p:oleObj name="Формула" r:id="rId10" imgW="558558"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4300" y="4941888"/>
                        <a:ext cx="71913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2" name="Rectangle 4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13" name="Object 48"/>
          <p:cNvGraphicFramePr>
            <a:graphicFrameLocks noChangeAspect="1"/>
          </p:cNvGraphicFramePr>
          <p:nvPr/>
        </p:nvGraphicFramePr>
        <p:xfrm>
          <a:off x="250825" y="6308725"/>
          <a:ext cx="2363788" cy="290513"/>
        </p:xfrm>
        <a:graphic>
          <a:graphicData uri="http://schemas.openxmlformats.org/presentationml/2006/ole">
            <mc:AlternateContent xmlns:mc="http://schemas.openxmlformats.org/markup-compatibility/2006">
              <mc:Choice xmlns:v="urn:schemas-microsoft-com:vml" Requires="v">
                <p:oleObj spid="_x0000_s5234" name="Формула" r:id="rId12" imgW="1854200" imgH="228600" progId="Equation.3">
                  <p:embed/>
                </p:oleObj>
              </mc:Choice>
              <mc:Fallback>
                <p:oleObj name="Формула" r:id="rId12" imgW="18542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6308725"/>
                        <a:ext cx="236378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4" name="Rectangle 51"/>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15" name="Object 50"/>
          <p:cNvGraphicFramePr>
            <a:graphicFrameLocks noChangeAspect="1"/>
          </p:cNvGraphicFramePr>
          <p:nvPr/>
        </p:nvGraphicFramePr>
        <p:xfrm>
          <a:off x="900113" y="2781300"/>
          <a:ext cx="719137" cy="295275"/>
        </p:xfrm>
        <a:graphic>
          <a:graphicData uri="http://schemas.openxmlformats.org/presentationml/2006/ole">
            <mc:AlternateContent xmlns:mc="http://schemas.openxmlformats.org/markup-compatibility/2006">
              <mc:Choice xmlns:v="urn:schemas-microsoft-com:vml" Requires="v">
                <p:oleObj spid="_x0000_s5235" name="Формула" r:id="rId14" imgW="532937" imgH="215713" progId="Equation.3">
                  <p:embed/>
                </p:oleObj>
              </mc:Choice>
              <mc:Fallback>
                <p:oleObj name="Формула" r:id="rId14" imgW="532937" imgH="215713"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0113" y="2781300"/>
                        <a:ext cx="719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6" name="Rectangle 5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9717" name="Object 52"/>
          <p:cNvGraphicFramePr>
            <a:graphicFrameLocks noChangeAspect="1"/>
          </p:cNvGraphicFramePr>
          <p:nvPr/>
        </p:nvGraphicFramePr>
        <p:xfrm>
          <a:off x="755650" y="3357563"/>
          <a:ext cx="1155700" cy="303212"/>
        </p:xfrm>
        <a:graphic>
          <a:graphicData uri="http://schemas.openxmlformats.org/presentationml/2006/ole">
            <mc:AlternateContent xmlns:mc="http://schemas.openxmlformats.org/markup-compatibility/2006">
              <mc:Choice xmlns:v="urn:schemas-microsoft-com:vml" Requires="v">
                <p:oleObj spid="_x0000_s5236" name="Формула" r:id="rId16" imgW="876300" imgH="228600" progId="Equation.3">
                  <p:embed/>
                </p:oleObj>
              </mc:Choice>
              <mc:Fallback>
                <p:oleObj name="Формула" r:id="rId16" imgW="87630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650" y="3357563"/>
                        <a:ext cx="11557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02" name="Rectangle 2"/>
          <p:cNvSpPr>
            <a:spLocks noChangeArrowheads="1"/>
          </p:cNvSpPr>
          <p:nvPr/>
        </p:nvSpPr>
        <p:spPr bwMode="auto">
          <a:xfrm>
            <a:off x="214313" y="0"/>
            <a:ext cx="8518525" cy="695325"/>
          </a:xfrm>
          <a:prstGeom prst="rect">
            <a:avLst/>
          </a:prstGeom>
          <a:noFill/>
          <a:ln w="9525">
            <a:noFill/>
            <a:miter lim="800000"/>
            <a:headEnd/>
            <a:tailEnd/>
          </a:ln>
          <a:effectLst/>
        </p:spPr>
        <p:txBody>
          <a:bodyPr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ru-RU" altLang="ru-RU">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Формализм транспортных матриц</a:t>
            </a:r>
          </a:p>
        </p:txBody>
      </p:sp>
      <p:graphicFrame>
        <p:nvGraphicFramePr>
          <p:cNvPr id="29719" name="Object 55"/>
          <p:cNvGraphicFramePr>
            <a:graphicFrameLocks noChangeAspect="1"/>
          </p:cNvGraphicFramePr>
          <p:nvPr/>
        </p:nvGraphicFramePr>
        <p:xfrm>
          <a:off x="2195513" y="3860800"/>
          <a:ext cx="1104900" cy="557213"/>
        </p:xfrm>
        <a:graphic>
          <a:graphicData uri="http://schemas.openxmlformats.org/presentationml/2006/ole">
            <mc:AlternateContent xmlns:mc="http://schemas.openxmlformats.org/markup-compatibility/2006">
              <mc:Choice xmlns:v="urn:schemas-microsoft-com:vml" Requires="v">
                <p:oleObj spid="_x0000_s5237" name="Формула" r:id="rId18" imgW="965200" imgH="482600" progId="Equation.3">
                  <p:embed/>
                </p:oleObj>
              </mc:Choice>
              <mc:Fallback>
                <p:oleObj name="Формула" r:id="rId18" imgW="965200" imgH="482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5513" y="3860800"/>
                        <a:ext cx="11049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20" name="Object 57"/>
          <p:cNvGraphicFramePr>
            <a:graphicFrameLocks noChangeAspect="1"/>
          </p:cNvGraphicFramePr>
          <p:nvPr/>
        </p:nvGraphicFramePr>
        <p:xfrm>
          <a:off x="3924300" y="3860800"/>
          <a:ext cx="720725" cy="503238"/>
        </p:xfrm>
        <a:graphic>
          <a:graphicData uri="http://schemas.openxmlformats.org/presentationml/2006/ole">
            <mc:AlternateContent xmlns:mc="http://schemas.openxmlformats.org/markup-compatibility/2006">
              <mc:Choice xmlns:v="urn:schemas-microsoft-com:vml" Requires="v">
                <p:oleObj spid="_x0000_s5238" name="Формула" r:id="rId20" imgW="596900" imgH="419100" progId="Equation.3">
                  <p:embed/>
                </p:oleObj>
              </mc:Choice>
              <mc:Fallback>
                <p:oleObj name="Формула" r:id="rId20" imgW="596900" imgH="4191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24300" y="3860800"/>
                        <a:ext cx="7207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21" name="Rectangle 59"/>
          <p:cNvSpPr>
            <a:spLocks noChangeArrowheads="1"/>
          </p:cNvSpPr>
          <p:nvPr/>
        </p:nvSpPr>
        <p:spPr bwMode="auto">
          <a:xfrm>
            <a:off x="5003800" y="3933825"/>
            <a:ext cx="3455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altLang="ru-RU" sz="1400" i="1">
                <a:latin typeface="Times New Roman" panose="02020603050405020304" pitchFamily="18" charset="0"/>
                <a:cs typeface="Times New Roman" panose="02020603050405020304" pitchFamily="18" charset="0"/>
              </a:rPr>
              <a:t>f</a:t>
            </a:r>
            <a:r>
              <a:rPr lang="ru-RU" altLang="ru-RU" sz="1400" i="1">
                <a:latin typeface="Times New Roman" panose="02020603050405020304" pitchFamily="18" charset="0"/>
              </a:rPr>
              <a:t> </a:t>
            </a:r>
            <a:r>
              <a:rPr lang="ru-RU" altLang="ru-RU" sz="1400">
                <a:latin typeface="Times New Roman" panose="02020603050405020304" pitchFamily="18" charset="0"/>
              </a:rPr>
              <a:t>– </a:t>
            </a:r>
            <a:r>
              <a:rPr lang="ru-RU" altLang="ru-RU" sz="1400">
                <a:latin typeface="Times New Roman" panose="02020603050405020304" pitchFamily="18" charset="0"/>
                <a:cs typeface="Times New Roman" panose="02020603050405020304" pitchFamily="18" charset="0"/>
              </a:rPr>
              <a:t>фокусное расстояние линзы</a:t>
            </a:r>
            <a:endParaRPr lang="ru-RU" altLang="ru-RU" sz="1400">
              <a:latin typeface="Times New Roman" panose="02020603050405020304" pitchFamily="18" charset="0"/>
            </a:endParaRPr>
          </a:p>
        </p:txBody>
      </p:sp>
      <p:sp>
        <p:nvSpPr>
          <p:cNvPr id="29722" name="Rectangle 60"/>
          <p:cNvSpPr>
            <a:spLocks noChangeArrowheads="1"/>
          </p:cNvSpPr>
          <p:nvPr/>
        </p:nvSpPr>
        <p:spPr bwMode="auto">
          <a:xfrm>
            <a:off x="179388" y="1500188"/>
            <a:ext cx="2449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altLang="ru-RU" sz="1200">
                <a:latin typeface="Times New Roman" panose="02020603050405020304" pitchFamily="18" charset="0"/>
              </a:rPr>
              <a:t>Связь координат пучка после прохождения оптической системы, с исходными матричным уравнением </a:t>
            </a:r>
          </a:p>
        </p:txBody>
      </p:sp>
      <p:sp>
        <p:nvSpPr>
          <p:cNvPr id="29723" name="Rectangle 61"/>
          <p:cNvSpPr>
            <a:spLocks noChangeArrowheads="1"/>
          </p:cNvSpPr>
          <p:nvPr/>
        </p:nvSpPr>
        <p:spPr bwMode="auto">
          <a:xfrm>
            <a:off x="539750" y="5740400"/>
            <a:ext cx="4554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800">
                <a:latin typeface="Times New Roman" panose="02020603050405020304" pitchFamily="18" charset="0"/>
              </a:rPr>
              <a:t>Вся система представляется одной матрицей</a:t>
            </a:r>
          </a:p>
        </p:txBody>
      </p:sp>
      <p:sp>
        <p:nvSpPr>
          <p:cNvPr id="29724" name="Rectangle 65"/>
          <p:cNvSpPr>
            <a:spLocks noChangeArrowheads="1"/>
          </p:cNvSpPr>
          <p:nvPr/>
        </p:nvSpPr>
        <p:spPr bwMode="auto">
          <a:xfrm>
            <a:off x="5076825" y="5013325"/>
            <a:ext cx="1822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en-US" altLang="ru-RU" sz="1400" i="1">
                <a:latin typeface="Times New Roman" panose="02020603050405020304" pitchFamily="18" charset="0"/>
              </a:rPr>
              <a:t>d</a:t>
            </a:r>
            <a:r>
              <a:rPr lang="en-US" altLang="ru-RU" sz="1400">
                <a:latin typeface="Times New Roman" panose="02020603050405020304" pitchFamily="18" charset="0"/>
              </a:rPr>
              <a:t> – </a:t>
            </a:r>
            <a:r>
              <a:rPr lang="ru-RU" altLang="ru-RU" sz="1400">
                <a:latin typeface="Times New Roman" panose="02020603050405020304" pitchFamily="18" charset="0"/>
              </a:rPr>
              <a:t>длина трансляции</a:t>
            </a:r>
          </a:p>
        </p:txBody>
      </p:sp>
      <p:sp>
        <p:nvSpPr>
          <p:cNvPr id="29725" name="Rectangle 66"/>
          <p:cNvSpPr>
            <a:spLocks noChangeArrowheads="1"/>
          </p:cNvSpPr>
          <p:nvPr/>
        </p:nvSpPr>
        <p:spPr bwMode="auto">
          <a:xfrm>
            <a:off x="2268538" y="2781300"/>
            <a:ext cx="4722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latin typeface="Times New Roman" panose="02020603050405020304" pitchFamily="18" charset="0"/>
              </a:rPr>
              <a:t>Общее условие формирования изображения в данной точке</a:t>
            </a:r>
          </a:p>
        </p:txBody>
      </p:sp>
      <p:sp>
        <p:nvSpPr>
          <p:cNvPr id="29726" name="Rectangle 67"/>
          <p:cNvSpPr>
            <a:spLocks noChangeArrowheads="1"/>
          </p:cNvSpPr>
          <p:nvPr/>
        </p:nvSpPr>
        <p:spPr bwMode="auto">
          <a:xfrm>
            <a:off x="2339975" y="3284538"/>
            <a:ext cx="3744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latin typeface="Times New Roman" panose="02020603050405020304" pitchFamily="18" charset="0"/>
              </a:rPr>
              <a:t>В данном случае М</a:t>
            </a:r>
            <a:r>
              <a:rPr lang="ru-RU" altLang="ru-RU" sz="1400" baseline="-25000">
                <a:latin typeface="Times New Roman" panose="02020603050405020304" pitchFamily="18" charset="0"/>
              </a:rPr>
              <a:t>11</a:t>
            </a:r>
            <a:r>
              <a:rPr lang="ru-RU" altLang="ru-RU" sz="1400">
                <a:latin typeface="Times New Roman" panose="02020603050405020304" pitchFamily="18" charset="0"/>
              </a:rPr>
              <a:t> есть увеличение системы</a:t>
            </a:r>
          </a:p>
        </p:txBody>
      </p:sp>
      <p:sp>
        <p:nvSpPr>
          <p:cNvPr id="29727" name="Rectangle 68"/>
          <p:cNvSpPr>
            <a:spLocks noChangeArrowheads="1"/>
          </p:cNvSpPr>
          <p:nvPr/>
        </p:nvSpPr>
        <p:spPr bwMode="auto">
          <a:xfrm>
            <a:off x="4895850" y="1785938"/>
            <a:ext cx="424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latin typeface="Times New Roman" panose="02020603050405020304" pitchFamily="18" charset="0"/>
              </a:rPr>
              <a:t>Где		матрица оптической системы</a:t>
            </a:r>
          </a:p>
        </p:txBody>
      </p:sp>
      <p:sp>
        <p:nvSpPr>
          <p:cNvPr id="29728" name="Rectangle 69"/>
          <p:cNvSpPr>
            <a:spLocks noChangeArrowheads="1"/>
          </p:cNvSpPr>
          <p:nvPr/>
        </p:nvSpPr>
        <p:spPr bwMode="auto">
          <a:xfrm>
            <a:off x="3203575" y="6165850"/>
            <a:ext cx="4456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latin typeface="Times New Roman" panose="02020603050405020304" pitchFamily="18" charset="0"/>
              </a:rPr>
              <a:t>где М</a:t>
            </a:r>
            <a:r>
              <a:rPr lang="en-US" altLang="ru-RU" sz="1400" baseline="-25000">
                <a:latin typeface="Times New Roman" panose="02020603050405020304" pitchFamily="18" charset="0"/>
              </a:rPr>
              <a:t>i</a:t>
            </a:r>
            <a:r>
              <a:rPr lang="en-US" altLang="ru-RU" sz="1400">
                <a:latin typeface="Times New Roman" panose="02020603050405020304" pitchFamily="18" charset="0"/>
              </a:rPr>
              <a:t> – </a:t>
            </a:r>
            <a:r>
              <a:rPr lang="ru-RU" altLang="ru-RU" sz="1400">
                <a:latin typeface="Times New Roman" panose="02020603050405020304" pitchFamily="18" charset="0"/>
              </a:rPr>
              <a:t>матрица </a:t>
            </a:r>
            <a:r>
              <a:rPr lang="en-US" altLang="ru-RU" sz="1400">
                <a:latin typeface="Times New Roman" panose="02020603050405020304" pitchFamily="18" charset="0"/>
              </a:rPr>
              <a:t>i-</a:t>
            </a:r>
            <a:r>
              <a:rPr lang="ru-RU" altLang="ru-RU" sz="1400">
                <a:latin typeface="Times New Roman" panose="02020603050405020304" pitchFamily="18" charset="0"/>
              </a:rPr>
              <a:t>го оптического элемента считая по ходу пучка</a:t>
            </a:r>
          </a:p>
        </p:txBody>
      </p:sp>
    </p:spTree>
    <p:extLst>
      <p:ext uri="{BB962C8B-B14F-4D97-AF65-F5344CB8AC3E}">
        <p14:creationId xmlns:p14="http://schemas.microsoft.com/office/powerpoint/2010/main" val="6651123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323850" y="0"/>
            <a:ext cx="8518525"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2400" b="1" smtClean="0">
              <a:solidFill>
                <a:srgbClr val="000000"/>
              </a:solidFill>
              <a:latin typeface="Times New Roman" charset="0"/>
              <a:ea typeface="ＭＳ Ｐゴシック" charset="0"/>
              <a:cs typeface="ＭＳ Ｐゴシック" charset="0"/>
            </a:endParaRPr>
          </a:p>
        </p:txBody>
      </p:sp>
      <p:sp>
        <p:nvSpPr>
          <p:cNvPr id="27650" name="Rectangle 2"/>
          <p:cNvSpPr>
            <a:spLocks noChangeArrowheads="1"/>
          </p:cNvSpPr>
          <p:nvPr/>
        </p:nvSpPr>
        <p:spPr bwMode="auto">
          <a:xfrm>
            <a:off x="500063" y="0"/>
            <a:ext cx="8518525"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400" b="1" u="sng" smtClean="0">
                <a:solidFill>
                  <a:srgbClr val="000000"/>
                </a:solidFill>
                <a:latin typeface="Times New Roman" charset="0"/>
                <a:ea typeface="ＭＳ Ｐゴシック" charset="0"/>
                <a:cs typeface="ＭＳ Ｐゴシック" charset="0"/>
              </a:rPr>
              <a:t>Matching magnetic optic system – reduction of aberrations</a:t>
            </a:r>
            <a:endParaRPr lang="ru-RU" sz="2400" b="1" u="sng" smtClean="0">
              <a:solidFill>
                <a:srgbClr val="000000"/>
              </a:solidFill>
              <a:latin typeface="Times New Roman" charset="0"/>
              <a:ea typeface="ＭＳ Ｐゴシック" charset="0"/>
              <a:cs typeface="ＭＳ Ｐゴシック" charset="0"/>
            </a:endParaRP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561975"/>
            <a:ext cx="8963025" cy="573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Rectangle 2"/>
          <p:cNvSpPr>
            <a:spLocks noChangeArrowheads="1"/>
          </p:cNvSpPr>
          <p:nvPr/>
        </p:nvSpPr>
        <p:spPr bwMode="auto">
          <a:xfrm>
            <a:off x="3286125" y="1714500"/>
            <a:ext cx="3143250"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b="1" smtClean="0">
                <a:solidFill>
                  <a:srgbClr val="FF0000"/>
                </a:solidFill>
                <a:latin typeface="Times New Roman" charset="0"/>
                <a:ea typeface="ＭＳ Ｐゴシック" charset="0"/>
                <a:cs typeface="ＭＳ Ｐゴシック" charset="0"/>
              </a:rPr>
              <a:t>magnification</a:t>
            </a:r>
            <a:endParaRPr lang="ru-RU" sz="2000" b="1" smtClean="0">
              <a:solidFill>
                <a:srgbClr val="FF0000"/>
              </a:solidFill>
              <a:latin typeface="Times New Roman" charset="0"/>
              <a:ea typeface="ＭＳ Ｐゴシック" charset="0"/>
              <a:cs typeface="ＭＳ Ｐゴシック" charset="0"/>
            </a:endParaRPr>
          </a:p>
        </p:txBody>
      </p:sp>
      <p:cxnSp>
        <p:nvCxnSpPr>
          <p:cNvPr id="27653" name="Прямая со стрелкой 7"/>
          <p:cNvCxnSpPr>
            <a:cxnSpLocks noChangeShapeType="1"/>
          </p:cNvCxnSpPr>
          <p:nvPr/>
        </p:nvCxnSpPr>
        <p:spPr bwMode="auto">
          <a:xfrm flipV="1">
            <a:off x="5072063" y="1571625"/>
            <a:ext cx="357187" cy="2857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7654" name="Rectangle 2"/>
          <p:cNvSpPr>
            <a:spLocks noChangeArrowheads="1"/>
          </p:cNvSpPr>
          <p:nvPr/>
        </p:nvSpPr>
        <p:spPr bwMode="auto">
          <a:xfrm>
            <a:off x="1187450" y="6286500"/>
            <a:ext cx="7143750"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b="1" smtClean="0">
                <a:solidFill>
                  <a:srgbClr val="FF0000"/>
                </a:solidFill>
                <a:latin typeface="Times New Roman" charset="0"/>
                <a:ea typeface="ＭＳ Ｐゴシック" charset="0"/>
                <a:cs typeface="ＭＳ Ｐゴシック" charset="0"/>
              </a:rPr>
              <a:t>Magnification (proton microscope) leads to </a:t>
            </a:r>
          </a:p>
          <a:p>
            <a:pPr algn="ctr" defTabSz="914400" fontAlgn="base">
              <a:spcBef>
                <a:spcPct val="0"/>
              </a:spcBef>
              <a:spcAft>
                <a:spcPct val="0"/>
              </a:spcAft>
            </a:pPr>
            <a:r>
              <a:rPr lang="en-US" sz="2000" b="1" smtClean="0">
                <a:solidFill>
                  <a:srgbClr val="FF0000"/>
                </a:solidFill>
                <a:latin typeface="Times New Roman" charset="0"/>
                <a:ea typeface="ＭＳ Ｐゴシック" charset="0"/>
                <a:cs typeface="ＭＳ Ｐゴシック" charset="0"/>
              </a:rPr>
              <a:t>increase of spatial resolution</a:t>
            </a:r>
            <a:endParaRPr lang="ru-RU" sz="2000" b="1" smtClean="0">
              <a:solidFill>
                <a:srgbClr val="FF0000"/>
              </a:solidFill>
              <a:latin typeface="Times New Roman" charset="0"/>
              <a:ea typeface="ＭＳ Ｐゴシック" charset="0"/>
              <a:cs typeface="ＭＳ Ｐゴシック" charset="0"/>
            </a:endParaRPr>
          </a:p>
        </p:txBody>
      </p:sp>
      <p:cxnSp>
        <p:nvCxnSpPr>
          <p:cNvPr id="27655" name="Прямая со стрелкой 14"/>
          <p:cNvCxnSpPr>
            <a:cxnSpLocks noChangeShapeType="1"/>
          </p:cNvCxnSpPr>
          <p:nvPr/>
        </p:nvCxnSpPr>
        <p:spPr bwMode="auto">
          <a:xfrm flipV="1">
            <a:off x="4929188" y="5572125"/>
            <a:ext cx="857250" cy="7143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7656" name="Rectangle 2"/>
          <p:cNvSpPr>
            <a:spLocks noChangeArrowheads="1"/>
          </p:cNvSpPr>
          <p:nvPr/>
        </p:nvSpPr>
        <p:spPr bwMode="auto">
          <a:xfrm>
            <a:off x="1116013" y="4005263"/>
            <a:ext cx="19431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1100" b="1" smtClean="0">
                <a:solidFill>
                  <a:srgbClr val="FF0000"/>
                </a:solidFill>
                <a:latin typeface="Verdana" charset="0"/>
                <a:ea typeface="ＭＳ Ｐゴシック" charset="0"/>
                <a:cs typeface="Verdana" charset="0"/>
              </a:rPr>
              <a:t>Russian quadruplet</a:t>
            </a:r>
            <a:endParaRPr lang="ru-RU" sz="1100" b="1" smtClean="0">
              <a:solidFill>
                <a:srgbClr val="FF0000"/>
              </a:solidFill>
              <a:latin typeface="Verdana" charset="0"/>
              <a:ea typeface="ＭＳ Ｐゴシック" charset="0"/>
              <a:cs typeface="Verdana" charset="0"/>
            </a:endParaRPr>
          </a:p>
        </p:txBody>
      </p:sp>
      <p:sp>
        <p:nvSpPr>
          <p:cNvPr id="27657" name="Rectangle 1"/>
          <p:cNvSpPr>
            <a:spLocks noChangeArrowheads="1"/>
          </p:cNvSpPr>
          <p:nvPr/>
        </p:nvSpPr>
        <p:spPr bwMode="auto">
          <a:xfrm>
            <a:off x="7524750" y="2276475"/>
            <a:ext cx="1162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l-GR" sz="2400" smtClean="0">
                <a:solidFill>
                  <a:srgbClr val="000000"/>
                </a:solidFill>
                <a:latin typeface="Times New Roman" charset="0"/>
                <a:ea typeface="ＭＳ Ｐゴシック" charset="0"/>
                <a:cs typeface="ＭＳ Ｐゴシック" charset="0"/>
              </a:rPr>
              <a:t>δ</a:t>
            </a:r>
            <a:r>
              <a:rPr lang="en-US" sz="2400" smtClean="0">
                <a:solidFill>
                  <a:srgbClr val="000000"/>
                </a:solidFill>
                <a:latin typeface="Times New Roman" charset="0"/>
                <a:ea typeface="ＭＳ Ｐゴシック" charset="0"/>
                <a:cs typeface="ＭＳ Ｐゴシック" charset="0"/>
                <a:sym typeface="Symbol" charset="0"/>
              </a:rPr>
              <a:t>= p/p</a:t>
            </a:r>
            <a:r>
              <a:rPr lang="ru-RU" sz="2400" smtClean="0">
                <a:solidFill>
                  <a:srgbClr val="000000"/>
                </a:solidFill>
                <a:latin typeface="Times New Roman" charset="0"/>
                <a:ea typeface="ＭＳ Ｐゴシック" charset="0"/>
                <a:cs typeface="ＭＳ Ｐゴシック" charset="0"/>
                <a:sym typeface="Symbol" charset="0"/>
              </a:rPr>
              <a:t> </a:t>
            </a:r>
            <a:endParaRPr lang="en-US" sz="240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245474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1746" name="Group 43"/>
          <p:cNvGrpSpPr>
            <a:grpSpLocks/>
          </p:cNvGrpSpPr>
          <p:nvPr/>
        </p:nvGrpSpPr>
        <p:grpSpPr bwMode="auto">
          <a:xfrm>
            <a:off x="152400" y="928688"/>
            <a:ext cx="4038600" cy="3033712"/>
            <a:chOff x="192" y="672"/>
            <a:chExt cx="2544" cy="1911"/>
          </a:xfrm>
        </p:grpSpPr>
        <p:grpSp>
          <p:nvGrpSpPr>
            <p:cNvPr id="31757" name="Group 6"/>
            <p:cNvGrpSpPr>
              <a:grpSpLocks noChangeAspect="1"/>
            </p:cNvGrpSpPr>
            <p:nvPr/>
          </p:nvGrpSpPr>
          <p:grpSpPr bwMode="auto">
            <a:xfrm>
              <a:off x="192" y="785"/>
              <a:ext cx="2544" cy="1724"/>
              <a:chOff x="144" y="1200"/>
              <a:chExt cx="2309" cy="1728"/>
            </a:xfrm>
          </p:grpSpPr>
          <p:grpSp>
            <p:nvGrpSpPr>
              <p:cNvPr id="31764" name="Group 7"/>
              <p:cNvGrpSpPr>
                <a:grpSpLocks noChangeAspect="1"/>
              </p:cNvGrpSpPr>
              <p:nvPr/>
            </p:nvGrpSpPr>
            <p:grpSpPr bwMode="auto">
              <a:xfrm>
                <a:off x="144" y="1200"/>
                <a:ext cx="2309" cy="1728"/>
                <a:chOff x="216" y="2213"/>
                <a:chExt cx="2309" cy="1728"/>
              </a:xfrm>
            </p:grpSpPr>
            <p:grpSp>
              <p:nvGrpSpPr>
                <p:cNvPr id="31766" name="Group 8"/>
                <p:cNvGrpSpPr>
                  <a:grpSpLocks noChangeAspect="1"/>
                </p:cNvGrpSpPr>
                <p:nvPr/>
              </p:nvGrpSpPr>
              <p:grpSpPr bwMode="auto">
                <a:xfrm>
                  <a:off x="216" y="2213"/>
                  <a:ext cx="2309" cy="1728"/>
                  <a:chOff x="216" y="2213"/>
                  <a:chExt cx="2309" cy="1728"/>
                </a:xfrm>
              </p:grpSpPr>
              <p:grpSp>
                <p:nvGrpSpPr>
                  <p:cNvPr id="31770" name="Group 9"/>
                  <p:cNvGrpSpPr>
                    <a:grpSpLocks noChangeAspect="1"/>
                  </p:cNvGrpSpPr>
                  <p:nvPr/>
                </p:nvGrpSpPr>
                <p:grpSpPr bwMode="auto">
                  <a:xfrm>
                    <a:off x="216" y="2214"/>
                    <a:ext cx="2303" cy="1727"/>
                    <a:chOff x="192" y="2232"/>
                    <a:chExt cx="2303" cy="1727"/>
                  </a:xfrm>
                </p:grpSpPr>
                <p:pic>
                  <p:nvPicPr>
                    <p:cNvPr id="3177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2232"/>
                      <a:ext cx="2303" cy="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3" name="Rectangle 11"/>
                    <p:cNvSpPr>
                      <a:spLocks noChangeAspect="1" noChangeArrowheads="1"/>
                    </p:cNvSpPr>
                    <p:nvPr/>
                  </p:nvSpPr>
                  <p:spPr bwMode="auto">
                    <a:xfrm>
                      <a:off x="240" y="2736"/>
                      <a:ext cx="48" cy="720"/>
                    </a:xfrm>
                    <a:prstGeom prst="rect">
                      <a:avLst/>
                    </a:prstGeom>
                    <a:solidFill>
                      <a:srgbClr val="FF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endParaRPr lang="en-US" altLang="ru-RU" sz="2400">
                        <a:latin typeface="Times New Roman" panose="02020603050405020304" pitchFamily="18" charset="0"/>
                      </a:endParaRPr>
                    </a:p>
                  </p:txBody>
                </p:sp>
              </p:grpSp>
              <p:pic>
                <p:nvPicPr>
                  <p:cNvPr id="31771" name="Picture 12"/>
                  <p:cNvPicPr>
                    <a:picLocks noChangeAspect="1" noChangeArrowheads="1"/>
                  </p:cNvPicPr>
                  <p:nvPr/>
                </p:nvPicPr>
                <p:blipFill>
                  <a:blip r:embed="rId4">
                    <a:extLst>
                      <a:ext uri="{28A0092B-C50C-407E-A947-70E740481C1C}">
                        <a14:useLocalDpi xmlns:a14="http://schemas.microsoft.com/office/drawing/2010/main" val="0"/>
                      </a:ext>
                    </a:extLst>
                  </a:blip>
                  <a:srcRect l="50108"/>
                  <a:stretch>
                    <a:fillRect/>
                  </a:stretch>
                </p:blipFill>
                <p:spPr bwMode="auto">
                  <a:xfrm>
                    <a:off x="1376" y="2213"/>
                    <a:ext cx="1149"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67" name="Group 13"/>
                <p:cNvGrpSpPr>
                  <a:grpSpLocks noChangeAspect="1"/>
                </p:cNvGrpSpPr>
                <p:nvPr/>
              </p:nvGrpSpPr>
              <p:grpSpPr bwMode="auto">
                <a:xfrm>
                  <a:off x="1344" y="2501"/>
                  <a:ext cx="48" cy="1152"/>
                  <a:chOff x="1344" y="2496"/>
                  <a:chExt cx="48" cy="1152"/>
                </a:xfrm>
              </p:grpSpPr>
              <p:sp>
                <p:nvSpPr>
                  <p:cNvPr id="31768" name="Rectangle 14"/>
                  <p:cNvSpPr>
                    <a:spLocks noChangeAspect="1" noChangeArrowheads="1"/>
                  </p:cNvSpPr>
                  <p:nvPr/>
                </p:nvSpPr>
                <p:spPr bwMode="auto">
                  <a:xfrm>
                    <a:off x="1344" y="2496"/>
                    <a:ext cx="48"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endParaRPr lang="en-US" altLang="ru-RU" sz="2400">
                      <a:latin typeface="Times New Roman" panose="02020603050405020304" pitchFamily="18" charset="0"/>
                    </a:endParaRPr>
                  </a:p>
                </p:txBody>
              </p:sp>
              <p:sp>
                <p:nvSpPr>
                  <p:cNvPr id="31769" name="Rectangle 15"/>
                  <p:cNvSpPr>
                    <a:spLocks noChangeAspect="1" noChangeArrowheads="1"/>
                  </p:cNvSpPr>
                  <p:nvPr/>
                </p:nvSpPr>
                <p:spPr bwMode="auto">
                  <a:xfrm>
                    <a:off x="1344" y="3264"/>
                    <a:ext cx="48"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endParaRPr lang="en-US" altLang="ru-RU" sz="2400">
                      <a:latin typeface="Times New Roman" panose="02020603050405020304" pitchFamily="18" charset="0"/>
                    </a:endParaRPr>
                  </a:p>
                </p:txBody>
              </p:sp>
            </p:grpSp>
          </p:grpSp>
          <p:sp>
            <p:nvSpPr>
              <p:cNvPr id="31765" name="Line 16"/>
              <p:cNvSpPr>
                <a:spLocks noChangeAspect="1" noChangeShapeType="1"/>
              </p:cNvSpPr>
              <p:nvPr/>
            </p:nvSpPr>
            <p:spPr bwMode="auto">
              <a:xfrm>
                <a:off x="2362" y="1726"/>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1758" name="Line 26"/>
            <p:cNvSpPr>
              <a:spLocks noChangeAspect="1" noChangeShapeType="1"/>
            </p:cNvSpPr>
            <p:nvPr/>
          </p:nvSpPr>
          <p:spPr bwMode="auto">
            <a:xfrm>
              <a:off x="293" y="2323"/>
              <a:ext cx="1154" cy="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759" name="Line 27"/>
            <p:cNvSpPr>
              <a:spLocks noChangeAspect="1" noChangeShapeType="1"/>
            </p:cNvSpPr>
            <p:nvPr/>
          </p:nvSpPr>
          <p:spPr bwMode="auto">
            <a:xfrm flipV="1">
              <a:off x="1464" y="2323"/>
              <a:ext cx="1213" cy="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760" name="Text Box 28"/>
            <p:cNvSpPr txBox="1">
              <a:spLocks noChangeAspect="1" noChangeArrowheads="1"/>
            </p:cNvSpPr>
            <p:nvPr/>
          </p:nvSpPr>
          <p:spPr bwMode="auto">
            <a:xfrm>
              <a:off x="768" y="2352"/>
              <a:ext cx="2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en-US" altLang="ru-RU" sz="1800" i="1">
                  <a:latin typeface="Times New Roman" panose="02020603050405020304" pitchFamily="18" charset="0"/>
                </a:rPr>
                <a:t>M</a:t>
              </a:r>
              <a:endParaRPr lang="en-US" altLang="ru-RU" sz="1800" i="1" baseline="-25000">
                <a:latin typeface="Times New Roman" panose="02020603050405020304" pitchFamily="18" charset="0"/>
              </a:endParaRPr>
            </a:p>
          </p:txBody>
        </p:sp>
        <p:sp>
          <p:nvSpPr>
            <p:cNvPr id="31761" name="Text Box 29"/>
            <p:cNvSpPr txBox="1">
              <a:spLocks noChangeAspect="1" noChangeArrowheads="1"/>
            </p:cNvSpPr>
            <p:nvPr/>
          </p:nvSpPr>
          <p:spPr bwMode="auto">
            <a:xfrm>
              <a:off x="1920" y="2352"/>
              <a:ext cx="2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en-US" altLang="ru-RU" sz="1800" i="1">
                  <a:latin typeface="Times New Roman" panose="02020603050405020304" pitchFamily="18" charset="0"/>
                </a:rPr>
                <a:t>M</a:t>
              </a:r>
              <a:endParaRPr lang="en-US" altLang="ru-RU" sz="1800" i="1" baseline="-25000">
                <a:latin typeface="Times New Roman" panose="02020603050405020304" pitchFamily="18" charset="0"/>
              </a:endParaRPr>
            </a:p>
          </p:txBody>
        </p:sp>
        <p:sp>
          <p:nvSpPr>
            <p:cNvPr id="31762" name="Line 30"/>
            <p:cNvSpPr>
              <a:spLocks noChangeAspect="1" noChangeShapeType="1"/>
            </p:cNvSpPr>
            <p:nvPr/>
          </p:nvSpPr>
          <p:spPr bwMode="auto">
            <a:xfrm>
              <a:off x="293" y="872"/>
              <a:ext cx="2366"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763" name="Text Box 31"/>
            <p:cNvSpPr txBox="1">
              <a:spLocks noChangeAspect="1" noChangeArrowheads="1"/>
            </p:cNvSpPr>
            <p:nvPr/>
          </p:nvSpPr>
          <p:spPr bwMode="auto">
            <a:xfrm>
              <a:off x="1376" y="67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en-US" altLang="ru-RU" sz="1800" i="1">
                  <a:latin typeface="Times New Roman" panose="02020603050405020304" pitchFamily="18" charset="0"/>
                </a:rPr>
                <a:t>L</a:t>
              </a:r>
              <a:endParaRPr lang="en-US" altLang="ru-RU" sz="1800" i="1" baseline="-25000">
                <a:latin typeface="Times New Roman" panose="02020603050405020304" pitchFamily="18" charset="0"/>
              </a:endParaRPr>
            </a:p>
          </p:txBody>
        </p:sp>
      </p:grpSp>
      <p:graphicFrame>
        <p:nvGraphicFramePr>
          <p:cNvPr id="31747" name="Object 44"/>
          <p:cNvGraphicFramePr>
            <a:graphicFrameLocks noChangeAspect="1"/>
          </p:cNvGraphicFramePr>
          <p:nvPr/>
        </p:nvGraphicFramePr>
        <p:xfrm>
          <a:off x="4572000" y="1714500"/>
          <a:ext cx="2576513" cy="1733550"/>
        </p:xfrm>
        <a:graphic>
          <a:graphicData uri="http://schemas.openxmlformats.org/presentationml/2006/ole">
            <mc:AlternateContent xmlns:mc="http://schemas.openxmlformats.org/markup-compatibility/2006">
              <mc:Choice xmlns:v="urn:schemas-microsoft-com:vml" Requires="v">
                <p:oleObj spid="_x0000_s6170" name="Equation" r:id="rId5" imgW="2171700" imgH="1460500" progId="">
                  <p:embed/>
                </p:oleObj>
              </mc:Choice>
              <mc:Fallback>
                <p:oleObj name="Equation" r:id="rId5" imgW="2171700" imgH="14605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14500"/>
                        <a:ext cx="25765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Text Box 50"/>
          <p:cNvSpPr txBox="1">
            <a:spLocks noChangeArrowheads="1"/>
          </p:cNvSpPr>
          <p:nvPr/>
        </p:nvSpPr>
        <p:spPr bwMode="auto">
          <a:xfrm>
            <a:off x="0" y="3995738"/>
            <a:ext cx="4178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68325">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defTabSz="568325">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defTabSz="568325">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defTabSz="568325">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defTabSz="568325">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ru-RU" sz="1600" i="1">
                <a:latin typeface="Times" panose="02020603050405020304" pitchFamily="18" charset="0"/>
              </a:rPr>
              <a:t>x</a:t>
            </a:r>
            <a:r>
              <a:rPr lang="en-US" altLang="ru-RU" sz="1600" i="1" baseline="-25000">
                <a:latin typeface="Times" panose="02020603050405020304" pitchFamily="18" charset="0"/>
              </a:rPr>
              <a:t>o</a:t>
            </a:r>
            <a:r>
              <a:rPr lang="en-US" altLang="ru-RU" sz="1600" i="1">
                <a:latin typeface="Times" panose="02020603050405020304" pitchFamily="18" charset="0"/>
              </a:rPr>
              <a:t>,x</a:t>
            </a:r>
            <a:r>
              <a:rPr lang="en-US" altLang="ru-RU" sz="1600" i="1" baseline="-25000">
                <a:latin typeface="Times" panose="02020603050405020304" pitchFamily="18" charset="0"/>
              </a:rPr>
              <a:t>o</a:t>
            </a:r>
            <a:r>
              <a:rPr lang="en-US" altLang="ru-RU" sz="1600" i="1">
                <a:latin typeface="Times" panose="02020603050405020304" pitchFamily="18" charset="0"/>
              </a:rPr>
              <a:t>’	- </a:t>
            </a:r>
            <a:r>
              <a:rPr lang="ru-RU" altLang="ru-RU" sz="1600" i="1">
                <a:latin typeface="Times" panose="02020603050405020304" pitchFamily="18" charset="0"/>
              </a:rPr>
              <a:t>позиция и угол на объекте</a:t>
            </a:r>
            <a:endParaRPr lang="en-US" altLang="ru-RU" sz="1600">
              <a:latin typeface="Times" panose="02020603050405020304" pitchFamily="18" charset="0"/>
            </a:endParaRPr>
          </a:p>
          <a:p>
            <a:pPr eaLnBrk="1" hangingPunct="1">
              <a:spcBef>
                <a:spcPct val="0"/>
              </a:spcBef>
              <a:buClrTx/>
              <a:buSzTx/>
              <a:buFontTx/>
              <a:buNone/>
            </a:pPr>
            <a:r>
              <a:rPr lang="en-US" altLang="ru-RU" sz="1600" i="1">
                <a:latin typeface="Times" panose="02020603050405020304" pitchFamily="18" charset="0"/>
              </a:rPr>
              <a:t>x</a:t>
            </a:r>
            <a:r>
              <a:rPr lang="en-US" altLang="ru-RU" sz="1600" baseline="-25000">
                <a:latin typeface="Times" panose="02020603050405020304" pitchFamily="18" charset="0"/>
              </a:rPr>
              <a:t>fp</a:t>
            </a:r>
            <a:r>
              <a:rPr lang="en-US" altLang="ru-RU" sz="1600">
                <a:latin typeface="Times" panose="02020603050405020304" pitchFamily="18" charset="0"/>
              </a:rPr>
              <a:t>	- </a:t>
            </a:r>
            <a:r>
              <a:rPr lang="ru-RU" altLang="ru-RU" sz="1600">
                <a:latin typeface="Times" panose="02020603050405020304" pitchFamily="18" charset="0"/>
              </a:rPr>
              <a:t>позиция в Фурье плоскости</a:t>
            </a:r>
            <a:endParaRPr lang="en-US" altLang="ru-RU" sz="1600" baseline="-25000">
              <a:latin typeface="Times" panose="02020603050405020304" pitchFamily="18" charset="0"/>
            </a:endParaRPr>
          </a:p>
          <a:p>
            <a:pPr eaLnBrk="1" hangingPunct="1">
              <a:spcBef>
                <a:spcPct val="0"/>
              </a:spcBef>
              <a:buClrTx/>
              <a:buSzTx/>
              <a:buFontTx/>
              <a:buNone/>
            </a:pPr>
            <a:r>
              <a:rPr lang="en-US" altLang="ru-RU" sz="1600" i="1">
                <a:latin typeface="Times" panose="02020603050405020304" pitchFamily="18" charset="0"/>
              </a:rPr>
              <a:t>x</a:t>
            </a:r>
            <a:r>
              <a:rPr lang="en-US" altLang="ru-RU" sz="1600" i="1" baseline="-25000">
                <a:latin typeface="Times" panose="02020603050405020304" pitchFamily="18" charset="0"/>
              </a:rPr>
              <a:t>i</a:t>
            </a:r>
            <a:r>
              <a:rPr lang="en-US" altLang="ru-RU" sz="1600" i="1">
                <a:latin typeface="Times" panose="02020603050405020304" pitchFamily="18" charset="0"/>
              </a:rPr>
              <a:t>	- </a:t>
            </a:r>
            <a:r>
              <a:rPr lang="ru-RU" altLang="ru-RU" sz="1600" i="1">
                <a:latin typeface="Times" panose="02020603050405020304" pitchFamily="18" charset="0"/>
              </a:rPr>
              <a:t>позиция и угол на изображении</a:t>
            </a:r>
            <a:endParaRPr lang="en-US" altLang="ru-RU" sz="1600">
              <a:latin typeface="Times" panose="02020603050405020304" pitchFamily="18" charset="0"/>
            </a:endParaRPr>
          </a:p>
          <a:p>
            <a:pPr eaLnBrk="1" hangingPunct="1">
              <a:spcBef>
                <a:spcPct val="0"/>
              </a:spcBef>
              <a:buClrTx/>
              <a:buSzTx/>
              <a:buFont typeface="Symbol" panose="05050102010706020507" pitchFamily="18" charset="2"/>
              <a:buChar char="d"/>
            </a:pPr>
            <a:r>
              <a:rPr lang="en-US" altLang="ru-RU" sz="1600" i="1">
                <a:latin typeface="Times" panose="02020603050405020304" pitchFamily="18" charset="0"/>
                <a:sym typeface="Symbol" panose="05050102010706020507" pitchFamily="18" charset="2"/>
              </a:rPr>
              <a:t>        	- p/p</a:t>
            </a:r>
          </a:p>
          <a:p>
            <a:pPr eaLnBrk="1" hangingPunct="1">
              <a:spcBef>
                <a:spcPct val="0"/>
              </a:spcBef>
              <a:buClrTx/>
              <a:buSzTx/>
              <a:buFont typeface="Symbol" panose="05050102010706020507" pitchFamily="18" charset="2"/>
              <a:buNone/>
            </a:pPr>
            <a:r>
              <a:rPr lang="en-US" altLang="ru-RU" sz="1600" i="1">
                <a:latin typeface="Times" panose="02020603050405020304" pitchFamily="18" charset="0"/>
                <a:sym typeface="Symbol" panose="05050102010706020507" pitchFamily="18" charset="2"/>
              </a:rPr>
              <a:t>M	- </a:t>
            </a:r>
            <a:r>
              <a:rPr lang="ru-RU" altLang="ru-RU" sz="1600" i="1">
                <a:latin typeface="Times" panose="02020603050405020304" pitchFamily="18" charset="0"/>
                <a:sym typeface="Symbol" panose="05050102010706020507" pitchFamily="18" charset="2"/>
              </a:rPr>
              <a:t>Транспортная матрица дублета</a:t>
            </a:r>
            <a:endParaRPr lang="en-US" altLang="ru-RU" sz="1600">
              <a:latin typeface="Times" panose="02020603050405020304" pitchFamily="18" charset="0"/>
              <a:sym typeface="Symbol" panose="05050102010706020507" pitchFamily="18" charset="2"/>
            </a:endParaRPr>
          </a:p>
          <a:p>
            <a:pPr eaLnBrk="1" hangingPunct="1">
              <a:spcBef>
                <a:spcPct val="0"/>
              </a:spcBef>
              <a:buClrTx/>
              <a:buSzTx/>
              <a:buFont typeface="Symbol" panose="05050102010706020507" pitchFamily="18" charset="2"/>
              <a:buNone/>
            </a:pPr>
            <a:r>
              <a:rPr lang="en-US" altLang="ru-RU" sz="1600" i="1">
                <a:latin typeface="Times" panose="02020603050405020304" pitchFamily="18" charset="0"/>
                <a:sym typeface="Symbol" panose="05050102010706020507" pitchFamily="18" charset="2"/>
              </a:rPr>
              <a:t>L	- </a:t>
            </a:r>
            <a:r>
              <a:rPr lang="ru-RU" altLang="ru-RU" sz="1600" i="1">
                <a:latin typeface="Times" panose="02020603050405020304" pitchFamily="18" charset="0"/>
                <a:sym typeface="Symbol" panose="05050102010706020507" pitchFamily="18" charset="2"/>
              </a:rPr>
              <a:t>Транспортная матрица первого</a:t>
            </a:r>
          </a:p>
          <a:p>
            <a:pPr eaLnBrk="1" hangingPunct="1">
              <a:spcBef>
                <a:spcPct val="0"/>
              </a:spcBef>
              <a:buClrTx/>
              <a:buSzTx/>
              <a:buFont typeface="Symbol" panose="05050102010706020507" pitchFamily="18" charset="2"/>
              <a:buNone/>
            </a:pPr>
            <a:r>
              <a:rPr lang="ru-RU" altLang="ru-RU" sz="1600" i="1">
                <a:latin typeface="Times" panose="02020603050405020304" pitchFamily="18" charset="0"/>
                <a:sym typeface="Symbol" panose="05050102010706020507" pitchFamily="18" charset="2"/>
              </a:rPr>
              <a:t>            порядка</a:t>
            </a:r>
            <a:endParaRPr lang="en-US" altLang="ru-RU" sz="1600">
              <a:latin typeface="Times" panose="02020603050405020304" pitchFamily="18" charset="0"/>
              <a:sym typeface="Symbol" panose="05050102010706020507" pitchFamily="18" charset="2"/>
            </a:endParaRPr>
          </a:p>
          <a:p>
            <a:pPr eaLnBrk="1" hangingPunct="1">
              <a:spcBef>
                <a:spcPct val="0"/>
              </a:spcBef>
              <a:buClrTx/>
              <a:buSzTx/>
              <a:buFont typeface="Symbol" panose="05050102010706020507" pitchFamily="18" charset="2"/>
              <a:buNone/>
            </a:pPr>
            <a:r>
              <a:rPr lang="en-US" altLang="ru-RU" sz="1600" i="1">
                <a:latin typeface="Times" panose="02020603050405020304" pitchFamily="18" charset="0"/>
                <a:sym typeface="Symbol" panose="05050102010706020507" pitchFamily="18" charset="2"/>
              </a:rPr>
              <a:t>T	- </a:t>
            </a:r>
            <a:r>
              <a:rPr lang="ru-RU" altLang="ru-RU" sz="1600" i="1">
                <a:latin typeface="Times" panose="02020603050405020304" pitchFamily="18" charset="0"/>
                <a:sym typeface="Symbol" panose="05050102010706020507" pitchFamily="18" charset="2"/>
              </a:rPr>
              <a:t>Транспортная матрица второго </a:t>
            </a:r>
          </a:p>
          <a:p>
            <a:pPr eaLnBrk="1" hangingPunct="1">
              <a:spcBef>
                <a:spcPct val="0"/>
              </a:spcBef>
              <a:buClrTx/>
              <a:buSzTx/>
              <a:buFont typeface="Symbol" panose="05050102010706020507" pitchFamily="18" charset="2"/>
              <a:buNone/>
            </a:pPr>
            <a:r>
              <a:rPr lang="ru-RU" altLang="ru-RU" sz="1600" i="1">
                <a:latin typeface="Times" panose="02020603050405020304" pitchFamily="18" charset="0"/>
                <a:sym typeface="Symbol" panose="05050102010706020507" pitchFamily="18" charset="2"/>
              </a:rPr>
              <a:t>            порядка</a:t>
            </a:r>
            <a:endParaRPr lang="en-US" altLang="ru-RU" sz="1600">
              <a:latin typeface="Times" panose="02020603050405020304" pitchFamily="18" charset="0"/>
              <a:sym typeface="Symbol" panose="05050102010706020507" pitchFamily="18" charset="2"/>
            </a:endParaRPr>
          </a:p>
        </p:txBody>
      </p:sp>
      <p:sp>
        <p:nvSpPr>
          <p:cNvPr id="31749" name="Text Box 52"/>
          <p:cNvSpPr txBox="1">
            <a:spLocks noChangeArrowheads="1"/>
          </p:cNvSpPr>
          <p:nvPr/>
        </p:nvSpPr>
        <p:spPr bwMode="auto">
          <a:xfrm>
            <a:off x="4572000" y="1257300"/>
            <a:ext cx="269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ru-RU" altLang="ru-RU" sz="1800" u="sng">
                <a:latin typeface="Times New Roman" panose="02020603050405020304" pitchFamily="18" charset="0"/>
              </a:rPr>
              <a:t>В плоскости регистрации</a:t>
            </a:r>
            <a:endParaRPr lang="en-US" altLang="ru-RU" sz="1800" u="sng">
              <a:latin typeface="Times New Roman" panose="02020603050405020304" pitchFamily="18" charset="0"/>
            </a:endParaRPr>
          </a:p>
        </p:txBody>
      </p:sp>
      <p:sp>
        <p:nvSpPr>
          <p:cNvPr id="31750" name="Line 53"/>
          <p:cNvSpPr>
            <a:spLocks noChangeShapeType="1"/>
          </p:cNvSpPr>
          <p:nvPr/>
        </p:nvSpPr>
        <p:spPr bwMode="auto">
          <a:xfrm>
            <a:off x="5257800" y="33909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751" name="Text Box 54"/>
          <p:cNvSpPr txBox="1">
            <a:spLocks noChangeArrowheads="1"/>
          </p:cNvSpPr>
          <p:nvPr/>
        </p:nvSpPr>
        <p:spPr bwMode="auto">
          <a:xfrm>
            <a:off x="5162550" y="3590925"/>
            <a:ext cx="2814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ru-RU" altLang="ru-RU" sz="1200">
                <a:latin typeface="Times New Roman" panose="02020603050405020304" pitchFamily="18" charset="0"/>
              </a:rPr>
              <a:t>Главный фактор ухудшения разрешения</a:t>
            </a:r>
            <a:endParaRPr lang="en-US" altLang="ru-RU" sz="1200">
              <a:latin typeface="Times New Roman" panose="02020603050405020304" pitchFamily="18" charset="0"/>
            </a:endParaRPr>
          </a:p>
        </p:txBody>
      </p:sp>
      <p:graphicFrame>
        <p:nvGraphicFramePr>
          <p:cNvPr id="31752" name="Object 40"/>
          <p:cNvGraphicFramePr>
            <a:graphicFrameLocks noChangeAspect="1"/>
          </p:cNvGraphicFramePr>
          <p:nvPr/>
        </p:nvGraphicFramePr>
        <p:xfrm>
          <a:off x="4572000" y="4229100"/>
          <a:ext cx="2209800" cy="1768475"/>
        </p:xfrm>
        <a:graphic>
          <a:graphicData uri="http://schemas.openxmlformats.org/presentationml/2006/ole">
            <mc:AlternateContent xmlns:mc="http://schemas.openxmlformats.org/markup-compatibility/2006">
              <mc:Choice xmlns:v="urn:schemas-microsoft-com:vml" Requires="v">
                <p:oleObj spid="_x0000_s6171" name="Equation" r:id="rId7" imgW="1714500" imgH="1371600" progId="">
                  <p:embed/>
                </p:oleObj>
              </mc:Choice>
              <mc:Fallback>
                <p:oleObj name="Equation" r:id="rId7" imgW="1714500" imgH="1371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229100"/>
                        <a:ext cx="22098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3" name="Text Box 51"/>
          <p:cNvSpPr txBox="1">
            <a:spLocks noChangeArrowheads="1"/>
          </p:cNvSpPr>
          <p:nvPr/>
        </p:nvSpPr>
        <p:spPr bwMode="auto">
          <a:xfrm>
            <a:off x="4572000" y="3848100"/>
            <a:ext cx="3538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ru-RU" altLang="ru-RU" sz="1800" u="sng">
                <a:latin typeface="Times New Roman" panose="02020603050405020304" pitchFamily="18" charset="0"/>
              </a:rPr>
              <a:t>В плоскости Фурье (коллиматора)</a:t>
            </a:r>
            <a:endParaRPr lang="en-US" altLang="ru-RU" sz="1800" u="sng">
              <a:latin typeface="Times New Roman" panose="02020603050405020304" pitchFamily="18" charset="0"/>
            </a:endParaRPr>
          </a:p>
        </p:txBody>
      </p:sp>
      <p:sp>
        <p:nvSpPr>
          <p:cNvPr id="32" name="Rectangle 2"/>
          <p:cNvSpPr txBox="1">
            <a:spLocks noChangeArrowheads="1"/>
          </p:cNvSpPr>
          <p:nvPr/>
        </p:nvSpPr>
        <p:spPr>
          <a:xfrm>
            <a:off x="0" y="0"/>
            <a:ext cx="8991600" cy="352425"/>
          </a:xfrm>
          <a:prstGeom prst="rect">
            <a:avLst/>
          </a:prstGeom>
        </p:spPr>
        <p:txBody>
          <a:bodyPr/>
          <a:lstStyle/>
          <a:p>
            <a:pPr algn="ctr" defTabSz="914400" eaLnBrk="1" hangingPunct="1">
              <a:defRPr/>
            </a:pPr>
            <a:r>
              <a:rPr lang="ru-RU" sz="2000" kern="0" dirty="0">
                <a:solidFill>
                  <a:srgbClr val="FF3300"/>
                </a:solidFill>
                <a:latin typeface="+mj-lt"/>
                <a:ea typeface="+mj-ea"/>
                <a:cs typeface="+mj-cs"/>
              </a:rPr>
              <a:t>Коррекция хроматических аберраций</a:t>
            </a:r>
          </a:p>
          <a:p>
            <a:pPr algn="ctr" defTabSz="914400" eaLnBrk="1" hangingPunct="1">
              <a:defRPr/>
            </a:pPr>
            <a:r>
              <a:rPr lang="ru-RU" sz="2000" kern="0" dirty="0">
                <a:solidFill>
                  <a:srgbClr val="FF3300"/>
                </a:solidFill>
                <a:latin typeface="+mj-lt"/>
                <a:ea typeface="+mj-ea"/>
                <a:cs typeface="+mj-cs"/>
              </a:rPr>
              <a:t>Согласование системы магнитной оптики</a:t>
            </a:r>
          </a:p>
          <a:p>
            <a:pPr algn="ctr" defTabSz="914400" eaLnBrk="1" hangingPunct="1">
              <a:defRPr/>
            </a:pPr>
            <a:endParaRPr lang="en-US" sz="2000" kern="0" dirty="0">
              <a:solidFill>
                <a:srgbClr val="FF3300"/>
              </a:solidFill>
              <a:latin typeface="+mj-lt"/>
              <a:ea typeface="+mj-ea"/>
              <a:cs typeface="+mj-cs"/>
            </a:endParaRPr>
          </a:p>
        </p:txBody>
      </p:sp>
      <p:sp>
        <p:nvSpPr>
          <p:cNvPr id="31755" name="Text Box 45"/>
          <p:cNvSpPr txBox="1">
            <a:spLocks noChangeArrowheads="1"/>
          </p:cNvSpPr>
          <p:nvPr/>
        </p:nvSpPr>
        <p:spPr bwMode="auto">
          <a:xfrm>
            <a:off x="5072063" y="785813"/>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ru-RU" altLang="ru-RU" sz="1400">
                <a:latin typeface="Times New Roman" panose="02020603050405020304" pitchFamily="18" charset="0"/>
              </a:rPr>
              <a:t>Система без увеличения</a:t>
            </a:r>
          </a:p>
          <a:p>
            <a:pPr algn="ctr" defTabSz="914400" eaLnBrk="1" hangingPunct="1">
              <a:spcBef>
                <a:spcPct val="0"/>
              </a:spcBef>
              <a:buClrTx/>
              <a:buSzTx/>
              <a:buFontTx/>
              <a:buNone/>
            </a:pPr>
            <a:r>
              <a:rPr lang="ru-RU" altLang="ru-RU" sz="1400">
                <a:latin typeface="Times New Roman" panose="02020603050405020304" pitchFamily="18" charset="0"/>
              </a:rPr>
              <a:t>(Идентичные дублеты)</a:t>
            </a:r>
            <a:endParaRPr lang="en-US" altLang="ru-RU" sz="1400">
              <a:latin typeface="Times New Roman" panose="02020603050405020304" pitchFamily="18" charset="0"/>
            </a:endParaRPr>
          </a:p>
        </p:txBody>
      </p:sp>
      <p:sp>
        <p:nvSpPr>
          <p:cNvPr id="35" name="Rectangle 3"/>
          <p:cNvSpPr txBox="1">
            <a:spLocks noChangeArrowheads="1"/>
          </p:cNvSpPr>
          <p:nvPr/>
        </p:nvSpPr>
        <p:spPr bwMode="auto">
          <a:xfrm>
            <a:off x="214313" y="6354763"/>
            <a:ext cx="8497887" cy="503237"/>
          </a:xfrm>
          <a:prstGeom prst="rect">
            <a:avLst/>
          </a:prstGeom>
          <a:noFill/>
          <a:ln w="9525">
            <a:noFill/>
            <a:miter lim="800000"/>
            <a:headEnd/>
            <a:tailEnd/>
          </a:ln>
        </p:spPr>
        <p:txBody>
          <a:bodyPr/>
          <a:lstStyle/>
          <a:p>
            <a:pPr marL="342900" indent="-342900" defTabSz="914400">
              <a:spcBef>
                <a:spcPct val="20000"/>
              </a:spcBef>
              <a:defRPr/>
            </a:pPr>
            <a:r>
              <a:rPr lang="en-US" sz="1400" kern="0" dirty="0">
                <a:latin typeface="+mn-lt"/>
              </a:rPr>
              <a:t>T </a:t>
            </a:r>
            <a:r>
              <a:rPr lang="en-US" sz="1400" kern="0" baseline="-25000" dirty="0">
                <a:latin typeface="+mn-lt"/>
              </a:rPr>
              <a:t>123</a:t>
            </a:r>
            <a:r>
              <a:rPr lang="en-US" sz="1400" kern="0" dirty="0">
                <a:latin typeface="+mn-lt"/>
              </a:rPr>
              <a:t> </a:t>
            </a:r>
            <a:r>
              <a:rPr lang="ru-RU" sz="1400" kern="0" dirty="0">
                <a:latin typeface="+mn-lt"/>
              </a:rPr>
              <a:t>,</a:t>
            </a:r>
            <a:r>
              <a:rPr lang="en-US" sz="1400" kern="0" dirty="0">
                <a:latin typeface="+mn-lt"/>
              </a:rPr>
              <a:t>T</a:t>
            </a:r>
            <a:r>
              <a:rPr lang="en-US" sz="1400" kern="0" baseline="-25000" dirty="0">
                <a:latin typeface="+mn-lt"/>
              </a:rPr>
              <a:t>346</a:t>
            </a:r>
            <a:r>
              <a:rPr lang="en-US" sz="1400" kern="0" dirty="0">
                <a:latin typeface="+mn-lt"/>
              </a:rPr>
              <a:t> </a:t>
            </a:r>
            <a:r>
              <a:rPr lang="ru-RU" sz="1400" kern="0" dirty="0">
                <a:latin typeface="+mn-lt"/>
              </a:rPr>
              <a:t> - хроматические длины системы магнитной оптики установки</a:t>
            </a:r>
            <a:endParaRPr lang="en-US" sz="1400" kern="0" dirty="0">
              <a:latin typeface="+mn-lt"/>
            </a:endParaRPr>
          </a:p>
        </p:txBody>
      </p:sp>
    </p:spTree>
    <p:extLst>
      <p:ext uri="{BB962C8B-B14F-4D97-AF65-F5344CB8AC3E}">
        <p14:creationId xmlns:p14="http://schemas.microsoft.com/office/powerpoint/2010/main" val="853882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6498" name="Rectangle 3"/>
          <p:cNvSpPr>
            <a:spLocks noGrp="1" noChangeArrowheads="1"/>
          </p:cNvSpPr>
          <p:nvPr>
            <p:ph type="body" idx="4294967295"/>
          </p:nvPr>
        </p:nvSpPr>
        <p:spPr>
          <a:xfrm>
            <a:off x="107950" y="2420938"/>
            <a:ext cx="8497888" cy="1008062"/>
          </a:xfrm>
        </p:spPr>
        <p:txBody>
          <a:bodyPr/>
          <a:lstStyle/>
          <a:p>
            <a:pPr eaLnBrk="1" hangingPunct="1">
              <a:defRPr/>
            </a:pPr>
            <a:r>
              <a:rPr lang="ru-RU" altLang="ru-RU" sz="1400" smtClean="0">
                <a:latin typeface="Arial" panose="020B0604020202020204" pitchFamily="34" charset="0"/>
                <a:cs typeface="Arial" panose="020B0604020202020204" pitchFamily="34" charset="0"/>
              </a:rPr>
              <a:t>Где          и         нормализованные хроматические длины системы магнитной оптики установки</a:t>
            </a:r>
            <a:endParaRPr lang="en-US" altLang="ru-RU" sz="1400" smtClean="0">
              <a:latin typeface="Arial" panose="020B0604020202020204" pitchFamily="34" charset="0"/>
              <a:cs typeface="Arial" panose="020B0604020202020204" pitchFamily="34" charset="0"/>
            </a:endParaRPr>
          </a:p>
          <a:p>
            <a:pPr eaLnBrk="1" hangingPunct="1">
              <a:defRPr/>
            </a:pPr>
            <a:r>
              <a:rPr lang="ru-RU" altLang="ru-RU" sz="1400" smtClean="0">
                <a:latin typeface="Arial" panose="020B0604020202020204" pitchFamily="34" charset="0"/>
                <a:cs typeface="Arial" panose="020B0604020202020204" pitchFamily="34" charset="0"/>
              </a:rPr>
              <a:t>  </a:t>
            </a:r>
            <a:r>
              <a:rPr lang="en-US" altLang="ru-RU" sz="1400" smtClean="0">
                <a:latin typeface="Arial" panose="020B0604020202020204" pitchFamily="34" charset="0"/>
                <a:cs typeface="Arial" panose="020B0604020202020204" pitchFamily="34" charset="0"/>
              </a:rPr>
              <a:t>	</a:t>
            </a:r>
            <a:r>
              <a:rPr lang="ru-RU" altLang="ru-RU" sz="1400" smtClean="0">
                <a:latin typeface="Arial" panose="020B0604020202020204" pitchFamily="34" charset="0"/>
                <a:cs typeface="Arial" panose="020B0604020202020204" pitchFamily="34" charset="0"/>
              </a:rPr>
              <a:t>и </a:t>
            </a:r>
            <a:r>
              <a:rPr lang="en-US" altLang="ru-RU" sz="1400" smtClean="0">
                <a:latin typeface="Arial" panose="020B0604020202020204" pitchFamily="34" charset="0"/>
                <a:cs typeface="Arial" panose="020B0604020202020204" pitchFamily="34" charset="0"/>
              </a:rPr>
              <a:t>	</a:t>
            </a:r>
            <a:r>
              <a:rPr lang="ru-RU" altLang="ru-RU" sz="1400" smtClean="0">
                <a:latin typeface="Arial" panose="020B0604020202020204" pitchFamily="34" charset="0"/>
                <a:cs typeface="Arial" panose="020B0604020202020204" pitchFamily="34" charset="0"/>
              </a:rPr>
              <a:t> получаются из системы уравнений, как сложная комбинация геометрических размеров и характеристик радиографической установки</a:t>
            </a:r>
          </a:p>
        </p:txBody>
      </p:sp>
      <p:pic>
        <p:nvPicPr>
          <p:cNvPr id="25603" name="Picture 3"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349500"/>
            <a:ext cx="3667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349500"/>
            <a:ext cx="3667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708275"/>
            <a:ext cx="3587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2708275"/>
            <a:ext cx="3587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73463"/>
            <a:ext cx="89630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ChangeArrowheads="1"/>
          </p:cNvSpPr>
          <p:nvPr/>
        </p:nvSpPr>
        <p:spPr bwMode="auto">
          <a:xfrm>
            <a:off x="179388" y="15875"/>
            <a:ext cx="742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ru-RU" altLang="ru-RU" sz="1400">
                <a:latin typeface="Times New Roman" panose="02020603050405020304" pitchFamily="18" charset="0"/>
                <a:cs typeface="Times New Roman" panose="02020603050405020304" pitchFamily="18" charset="0"/>
              </a:rPr>
              <a:t>Хроматические аберрации магнитной системы, в случае правильного согласования протонного пучка, определяются для двух плоскостей  и установки как:</a:t>
            </a:r>
          </a:p>
        </p:txBody>
      </p:sp>
      <p:pic>
        <p:nvPicPr>
          <p:cNvPr id="25609" name="Picture 9" descr="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836613"/>
            <a:ext cx="18716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1557338"/>
            <a:ext cx="22336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6034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250825" y="1484313"/>
            <a:ext cx="5562600" cy="23796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sz="2400">
                <a:solidFill>
                  <a:schemeClr val="bg2"/>
                </a:solidFill>
                <a:latin typeface="Times New Roman" panose="02020603050405020304" pitchFamily="18" charset="0"/>
              </a:rPr>
              <a:t>COSY Infinity</a:t>
            </a:r>
            <a:r>
              <a:rPr lang="en-US" altLang="ru-RU">
                <a:solidFill>
                  <a:schemeClr val="bg2"/>
                </a:solidFill>
                <a:latin typeface="Times New Roman" panose="02020603050405020304" pitchFamily="18" charset="0"/>
              </a:rPr>
              <a:t>: </a:t>
            </a:r>
          </a:p>
          <a:p>
            <a:pPr eaLnBrk="1" hangingPunct="1"/>
            <a:r>
              <a:rPr lang="en-US" altLang="ru-RU">
                <a:solidFill>
                  <a:schemeClr val="bg2"/>
                </a:solidFill>
                <a:latin typeface="Times New Roman" panose="02020603050405020304" pitchFamily="18" charset="0"/>
              </a:rPr>
              <a:t>			(x, a</a:t>
            </a:r>
            <a:r>
              <a:rPr lang="en-US" altLang="ru-RU">
                <a:solidFill>
                  <a:schemeClr val="bg2"/>
                </a:solidFill>
                <a:latin typeface="Symbol" panose="05050102010706020507" pitchFamily="18" charset="2"/>
              </a:rPr>
              <a:t>, </a:t>
            </a:r>
            <a:r>
              <a:rPr lang="en-US" altLang="ru-RU">
                <a:solidFill>
                  <a:schemeClr val="bg2"/>
                </a:solidFill>
                <a:latin typeface="Times New Roman" panose="02020603050405020304" pitchFamily="18" charset="0"/>
              </a:rPr>
              <a:t>y, b, l, </a:t>
            </a:r>
            <a:r>
              <a:rPr lang="en-US" altLang="ru-RU">
                <a:solidFill>
                  <a:schemeClr val="bg2"/>
                </a:solidFill>
                <a:latin typeface="Symbol" panose="05050102010706020507" pitchFamily="18" charset="2"/>
              </a:rPr>
              <a:t>d</a:t>
            </a:r>
            <a:r>
              <a:rPr lang="en-US" altLang="ru-RU" baseline="-16000">
                <a:solidFill>
                  <a:schemeClr val="bg2"/>
                </a:solidFill>
                <a:latin typeface="Times New Roman" panose="02020603050405020304" pitchFamily="18" charset="0"/>
              </a:rPr>
              <a:t>K</a:t>
            </a:r>
            <a:r>
              <a:rPr lang="en-US" altLang="ru-RU">
                <a:solidFill>
                  <a:schemeClr val="bg2"/>
                </a:solidFill>
                <a:latin typeface="Times New Roman" panose="02020603050405020304" pitchFamily="18" charset="0"/>
              </a:rPr>
              <a:t>, </a:t>
            </a:r>
            <a:r>
              <a:rPr lang="en-US" altLang="ru-RU">
                <a:solidFill>
                  <a:schemeClr val="bg2"/>
                </a:solidFill>
                <a:latin typeface="Symbol" panose="05050102010706020507" pitchFamily="18" charset="2"/>
              </a:rPr>
              <a:t>d</a:t>
            </a:r>
            <a:r>
              <a:rPr lang="en-US" altLang="ru-RU" baseline="-16000">
                <a:solidFill>
                  <a:schemeClr val="bg2"/>
                </a:solidFill>
                <a:latin typeface="Times New Roman" panose="02020603050405020304" pitchFamily="18" charset="0"/>
              </a:rPr>
              <a:t>m</a:t>
            </a:r>
            <a:r>
              <a:rPr lang="en-US" altLang="ru-RU">
                <a:solidFill>
                  <a:schemeClr val="bg2"/>
                </a:solidFill>
                <a:latin typeface="Times New Roman" panose="02020603050405020304" pitchFamily="18" charset="0"/>
              </a:rPr>
              <a:t>, </a:t>
            </a:r>
            <a:r>
              <a:rPr lang="en-US" altLang="ru-RU">
                <a:solidFill>
                  <a:schemeClr val="bg2"/>
                </a:solidFill>
                <a:latin typeface="Symbol" panose="05050102010706020507" pitchFamily="18" charset="2"/>
              </a:rPr>
              <a:t>d</a:t>
            </a:r>
            <a:r>
              <a:rPr lang="en-US" altLang="ru-RU" baseline="-16000">
                <a:solidFill>
                  <a:schemeClr val="bg2"/>
                </a:solidFill>
                <a:latin typeface="Times New Roman" panose="02020603050405020304" pitchFamily="18" charset="0"/>
              </a:rPr>
              <a:t>z</a:t>
            </a:r>
            <a:r>
              <a:rPr lang="en-US" altLang="ru-RU">
                <a:solidFill>
                  <a:schemeClr val="bg2"/>
                </a:solidFill>
                <a:latin typeface="Times New Roman" panose="02020603050405020304" pitchFamily="18" charset="0"/>
              </a:rPr>
              <a:t>)</a:t>
            </a:r>
          </a:p>
          <a:p>
            <a:pPr eaLnBrk="1" hangingPunct="1"/>
            <a:endParaRPr lang="en-US" altLang="ru-RU">
              <a:solidFill>
                <a:schemeClr val="bg2"/>
              </a:solidFill>
              <a:latin typeface="Times New Roman" panose="02020603050405020304" pitchFamily="18" charset="0"/>
            </a:endParaRPr>
          </a:p>
          <a:p>
            <a:pPr eaLnBrk="1" hangingPunct="1"/>
            <a:r>
              <a:rPr lang="en-US" altLang="ru-RU">
                <a:solidFill>
                  <a:schemeClr val="bg2"/>
                </a:solidFill>
                <a:latin typeface="Times New Roman" panose="02020603050405020304" pitchFamily="18" charset="0"/>
              </a:rPr>
              <a:t>Needed for complex ion-optical systems including several </a:t>
            </a:r>
          </a:p>
          <a:p>
            <a:pPr eaLnBrk="1" hangingPunct="1"/>
            <a:r>
              <a:rPr lang="en-US" altLang="ru-RU">
                <a:solidFill>
                  <a:schemeClr val="bg2"/>
                </a:solidFill>
                <a:latin typeface="Times New Roman" panose="02020603050405020304" pitchFamily="18" charset="0"/>
              </a:rPr>
              <a:t>                     	charge states</a:t>
            </a:r>
          </a:p>
          <a:p>
            <a:pPr eaLnBrk="1" hangingPunct="1"/>
            <a:r>
              <a:rPr lang="en-US" altLang="ru-RU">
                <a:solidFill>
                  <a:schemeClr val="bg2"/>
                </a:solidFill>
                <a:latin typeface="Times New Roman" panose="02020603050405020304" pitchFamily="18" charset="0"/>
              </a:rPr>
              <a:t>		different masses</a:t>
            </a:r>
          </a:p>
          <a:p>
            <a:pPr eaLnBrk="1" hangingPunct="1"/>
            <a:r>
              <a:rPr lang="en-US" altLang="ru-RU">
                <a:solidFill>
                  <a:schemeClr val="bg2"/>
                </a:solidFill>
                <a:latin typeface="Times New Roman" panose="02020603050405020304" pitchFamily="18" charset="0"/>
              </a:rPr>
              <a:t>		velocities (e.g. Wien Filter)</a:t>
            </a:r>
          </a:p>
          <a:p>
            <a:pPr eaLnBrk="1" hangingPunct="1"/>
            <a:r>
              <a:rPr lang="en-US" altLang="ru-RU">
                <a:solidFill>
                  <a:schemeClr val="bg2"/>
                </a:solidFill>
                <a:latin typeface="Times New Roman" panose="02020603050405020304" pitchFamily="18" charset="0"/>
              </a:rPr>
              <a:t>		higher order corrections</a:t>
            </a:r>
            <a:r>
              <a:rPr lang="en-US" altLang="ru-RU">
                <a:latin typeface="Times New Roman" panose="02020603050405020304" pitchFamily="18" charset="0"/>
              </a:rPr>
              <a:t> </a:t>
            </a:r>
          </a:p>
        </p:txBody>
      </p:sp>
      <p:sp>
        <p:nvSpPr>
          <p:cNvPr id="32771" name="Text Box 7"/>
          <p:cNvSpPr txBox="1">
            <a:spLocks noChangeArrowheads="1"/>
          </p:cNvSpPr>
          <p:nvPr/>
        </p:nvSpPr>
        <p:spPr bwMode="auto">
          <a:xfrm>
            <a:off x="6084888" y="1484313"/>
            <a:ext cx="2819400" cy="19542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ru-RU">
                <a:solidFill>
                  <a:schemeClr val="bg2"/>
                </a:solidFill>
                <a:latin typeface="Symbol" panose="05050102010706020507" pitchFamily="18" charset="2"/>
              </a:rPr>
              <a:t>d</a:t>
            </a:r>
            <a:r>
              <a:rPr lang="en-US" altLang="ru-RU" baseline="-16000">
                <a:solidFill>
                  <a:schemeClr val="bg2"/>
                </a:solidFill>
                <a:latin typeface="Times New Roman" panose="02020603050405020304" pitchFamily="18" charset="0"/>
              </a:rPr>
              <a:t>K</a:t>
            </a:r>
            <a:r>
              <a:rPr lang="en-US" altLang="ru-RU">
                <a:solidFill>
                  <a:schemeClr val="bg2"/>
                </a:solidFill>
                <a:latin typeface="Symbol" panose="05050102010706020507" pitchFamily="18" charset="2"/>
              </a:rPr>
              <a:t> = </a:t>
            </a:r>
            <a:r>
              <a:rPr lang="en-US" altLang="ru-RU" sz="1600">
                <a:solidFill>
                  <a:schemeClr val="bg2"/>
                </a:solidFill>
                <a:latin typeface="Times New Roman" panose="02020603050405020304" pitchFamily="18" charset="0"/>
              </a:rPr>
              <a:t>dK/K = rel. energy</a:t>
            </a:r>
          </a:p>
          <a:p>
            <a:pPr eaLnBrk="1" hangingPunct="1"/>
            <a:r>
              <a:rPr lang="en-US" altLang="ru-RU">
                <a:solidFill>
                  <a:schemeClr val="bg2"/>
                </a:solidFill>
                <a:latin typeface="Symbol" panose="05050102010706020507" pitchFamily="18" charset="2"/>
              </a:rPr>
              <a:t>d</a:t>
            </a:r>
            <a:r>
              <a:rPr lang="en-US" altLang="ru-RU" baseline="-16000">
                <a:solidFill>
                  <a:schemeClr val="bg2"/>
                </a:solidFill>
                <a:latin typeface="Times New Roman" panose="02020603050405020304" pitchFamily="18" charset="0"/>
              </a:rPr>
              <a:t>m</a:t>
            </a:r>
            <a:r>
              <a:rPr lang="en-US" altLang="ru-RU">
                <a:solidFill>
                  <a:schemeClr val="bg2"/>
                </a:solidFill>
                <a:latin typeface="Symbol" panose="05050102010706020507" pitchFamily="18" charset="2"/>
              </a:rPr>
              <a:t> = </a:t>
            </a:r>
            <a:r>
              <a:rPr lang="en-US" altLang="ru-RU" sz="1600">
                <a:solidFill>
                  <a:schemeClr val="bg2"/>
                </a:solidFill>
                <a:latin typeface="Times New Roman" panose="02020603050405020304" pitchFamily="18" charset="0"/>
              </a:rPr>
              <a:t>dm/m = rel. energy</a:t>
            </a:r>
          </a:p>
          <a:p>
            <a:pPr eaLnBrk="1" hangingPunct="1"/>
            <a:r>
              <a:rPr lang="en-US" altLang="ru-RU">
                <a:solidFill>
                  <a:schemeClr val="bg2"/>
                </a:solidFill>
                <a:latin typeface="Symbol" panose="05050102010706020507" pitchFamily="18" charset="2"/>
              </a:rPr>
              <a:t>d</a:t>
            </a:r>
            <a:r>
              <a:rPr lang="en-US" altLang="ru-RU" baseline="-16000">
                <a:solidFill>
                  <a:schemeClr val="bg2"/>
                </a:solidFill>
                <a:latin typeface="Times New Roman" panose="02020603050405020304" pitchFamily="18" charset="0"/>
              </a:rPr>
              <a:t>z  </a:t>
            </a:r>
            <a:r>
              <a:rPr lang="en-US" altLang="ru-RU">
                <a:solidFill>
                  <a:schemeClr val="bg2"/>
                </a:solidFill>
                <a:latin typeface="Times New Roman" panose="02020603050405020304" pitchFamily="18" charset="0"/>
              </a:rPr>
              <a:t>=</a:t>
            </a:r>
            <a:r>
              <a:rPr lang="en-US" altLang="ru-RU" sz="1600">
                <a:solidFill>
                  <a:schemeClr val="bg2"/>
                </a:solidFill>
                <a:latin typeface="Times New Roman" panose="02020603050405020304" pitchFamily="18" charset="0"/>
              </a:rPr>
              <a:t> dq/q = rel. charge change</a:t>
            </a:r>
          </a:p>
          <a:p>
            <a:pPr eaLnBrk="1" hangingPunct="1"/>
            <a:r>
              <a:rPr lang="en-US" altLang="ru-RU" sz="1600">
                <a:solidFill>
                  <a:schemeClr val="bg2"/>
                </a:solidFill>
                <a:latin typeface="Times New Roman" panose="02020603050405020304" pitchFamily="18" charset="0"/>
              </a:rPr>
              <a:t> a  =  </a:t>
            </a:r>
            <a:r>
              <a:rPr lang="en-US" altLang="ru-RU">
                <a:solidFill>
                  <a:schemeClr val="bg2"/>
                </a:solidFill>
                <a:latin typeface="Times New Roman" panose="02020603050405020304" pitchFamily="18" charset="0"/>
              </a:rPr>
              <a:t>p</a:t>
            </a:r>
            <a:r>
              <a:rPr lang="en-US" altLang="ru-RU" baseline="-10000">
                <a:solidFill>
                  <a:schemeClr val="bg2"/>
                </a:solidFill>
                <a:latin typeface="Times New Roman" panose="02020603050405020304" pitchFamily="18" charset="0"/>
              </a:rPr>
              <a:t>x</a:t>
            </a:r>
            <a:r>
              <a:rPr lang="en-US" altLang="ru-RU">
                <a:solidFill>
                  <a:schemeClr val="bg2"/>
                </a:solidFill>
                <a:latin typeface="Times New Roman" panose="02020603050405020304" pitchFamily="18" charset="0"/>
              </a:rPr>
              <a:t>/p</a:t>
            </a:r>
            <a:r>
              <a:rPr lang="en-US" altLang="ru-RU" baseline="-10000">
                <a:solidFill>
                  <a:schemeClr val="bg2"/>
                </a:solidFill>
                <a:latin typeface="Times New Roman" panose="02020603050405020304" pitchFamily="18" charset="0"/>
              </a:rPr>
              <a:t>0</a:t>
            </a:r>
            <a:endParaRPr lang="en-US" altLang="ru-RU" sz="1600">
              <a:solidFill>
                <a:schemeClr val="bg2"/>
              </a:solidFill>
              <a:latin typeface="Times New Roman" panose="02020603050405020304" pitchFamily="18" charset="0"/>
            </a:endParaRPr>
          </a:p>
          <a:p>
            <a:pPr eaLnBrk="1" hangingPunct="1"/>
            <a:r>
              <a:rPr lang="en-US" altLang="ru-RU" sz="1600">
                <a:solidFill>
                  <a:schemeClr val="bg2"/>
                </a:solidFill>
                <a:latin typeface="Times New Roman" panose="02020603050405020304" pitchFamily="18" charset="0"/>
              </a:rPr>
              <a:t> b  =  </a:t>
            </a:r>
            <a:r>
              <a:rPr lang="en-US" altLang="ru-RU">
                <a:solidFill>
                  <a:schemeClr val="bg2"/>
                </a:solidFill>
                <a:latin typeface="Times New Roman" panose="02020603050405020304" pitchFamily="18" charset="0"/>
              </a:rPr>
              <a:t>p</a:t>
            </a:r>
            <a:r>
              <a:rPr lang="en-US" altLang="ru-RU" baseline="-10000">
                <a:solidFill>
                  <a:schemeClr val="bg2"/>
                </a:solidFill>
                <a:latin typeface="Times New Roman" panose="02020603050405020304" pitchFamily="18" charset="0"/>
              </a:rPr>
              <a:t>y</a:t>
            </a:r>
            <a:r>
              <a:rPr lang="en-US" altLang="ru-RU">
                <a:solidFill>
                  <a:schemeClr val="bg2"/>
                </a:solidFill>
                <a:latin typeface="Times New Roman" panose="02020603050405020304" pitchFamily="18" charset="0"/>
              </a:rPr>
              <a:t>/p</a:t>
            </a:r>
            <a:r>
              <a:rPr lang="en-US" altLang="ru-RU" baseline="-10000">
                <a:solidFill>
                  <a:schemeClr val="bg2"/>
                </a:solidFill>
                <a:latin typeface="Times New Roman" panose="02020603050405020304" pitchFamily="18" charset="0"/>
              </a:rPr>
              <a:t>0</a:t>
            </a:r>
            <a:endParaRPr lang="en-US" altLang="ru-RU" sz="1600">
              <a:solidFill>
                <a:schemeClr val="bg2"/>
              </a:solidFill>
              <a:latin typeface="Times New Roman" panose="02020603050405020304" pitchFamily="18" charset="0"/>
            </a:endParaRPr>
          </a:p>
          <a:p>
            <a:pPr eaLnBrk="1" hangingPunct="1"/>
            <a:r>
              <a:rPr lang="en-US" altLang="ru-RU" sz="1600">
                <a:solidFill>
                  <a:schemeClr val="bg2"/>
                </a:solidFill>
                <a:latin typeface="Times New Roman" panose="02020603050405020304" pitchFamily="18" charset="0"/>
              </a:rPr>
              <a:t>All parameters are relative </a:t>
            </a:r>
          </a:p>
          <a:p>
            <a:pPr eaLnBrk="1" hangingPunct="1"/>
            <a:r>
              <a:rPr lang="en-US" altLang="ru-RU" sz="1600">
                <a:solidFill>
                  <a:schemeClr val="bg2"/>
                </a:solidFill>
                <a:latin typeface="Times New Roman" panose="02020603050405020304" pitchFamily="18" charset="0"/>
              </a:rPr>
              <a:t>to </a:t>
            </a:r>
            <a:r>
              <a:rPr lang="en-US" altLang="en-US" sz="1600">
                <a:solidFill>
                  <a:schemeClr val="bg2"/>
                </a:solidFill>
                <a:latin typeface="Times New Roman" panose="02020603050405020304" pitchFamily="18" charset="0"/>
              </a:rPr>
              <a:t>“</a:t>
            </a:r>
            <a:r>
              <a:rPr lang="en-US" altLang="ru-RU" sz="1600">
                <a:solidFill>
                  <a:schemeClr val="bg2"/>
                </a:solidFill>
                <a:latin typeface="Times New Roman" panose="02020603050405020304" pitchFamily="18" charset="0"/>
              </a:rPr>
              <a:t>central ray</a:t>
            </a:r>
            <a:r>
              <a:rPr lang="en-US" altLang="en-US" sz="1600">
                <a:solidFill>
                  <a:schemeClr val="bg2"/>
                </a:solidFill>
                <a:latin typeface="Times New Roman" panose="02020603050405020304" pitchFamily="18" charset="0"/>
              </a:rPr>
              <a:t>”</a:t>
            </a:r>
            <a:r>
              <a:rPr lang="en-US" altLang="ru-RU" sz="1600">
                <a:solidFill>
                  <a:schemeClr val="bg2"/>
                </a:solidFill>
                <a:latin typeface="Times New Roman" panose="02020603050405020304" pitchFamily="18" charset="0"/>
              </a:rPr>
              <a:t> properties</a:t>
            </a:r>
          </a:p>
        </p:txBody>
      </p:sp>
      <p:sp>
        <p:nvSpPr>
          <p:cNvPr id="70668" name="Rectangle 12"/>
          <p:cNvSpPr>
            <a:spLocks noGrp="1" noChangeArrowheads="1"/>
          </p:cNvSpPr>
          <p:nvPr>
            <p:ph type="title"/>
          </p:nvPr>
        </p:nvSpPr>
        <p:spPr>
          <a:xfrm>
            <a:off x="2771775" y="0"/>
            <a:ext cx="3455988" cy="936625"/>
          </a:xfrm>
        </p:spPr>
        <p:txBody>
          <a:bodyPr/>
          <a:lstStyle/>
          <a:p>
            <a:pPr eaLnBrk="1" hangingPunct="1">
              <a:defRPr/>
            </a:pPr>
            <a:r>
              <a:rPr lang="en-US" altLang="ru-RU" sz="2000" smtClean="0"/>
              <a:t>Definition of BEAM for mathematical formulation of ion-optics</a:t>
            </a:r>
          </a:p>
        </p:txBody>
      </p:sp>
      <p:sp>
        <p:nvSpPr>
          <p:cNvPr id="32773" name="Rectangle 64"/>
          <p:cNvSpPr>
            <a:spLocks noChangeArrowheads="1"/>
          </p:cNvSpPr>
          <p:nvPr/>
        </p:nvSpPr>
        <p:spPr bwMode="auto">
          <a:xfrm>
            <a:off x="468313" y="1252538"/>
            <a:ext cx="1414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ru-RU" altLang="ru-RU" sz="1400">
                <a:latin typeface="Times New Roman" panose="02020603050405020304" pitchFamily="18" charset="0"/>
              </a:rPr>
              <a:t>Описание пучка</a:t>
            </a:r>
          </a:p>
        </p:txBody>
      </p:sp>
      <p:sp>
        <p:nvSpPr>
          <p:cNvPr id="32774" name="Rectangle 62"/>
          <p:cNvSpPr>
            <a:spLocks noChangeArrowheads="1"/>
          </p:cNvSpPr>
          <p:nvPr/>
        </p:nvSpPr>
        <p:spPr bwMode="auto">
          <a:xfrm>
            <a:off x="2411413" y="1125538"/>
            <a:ext cx="17287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en-US" altLang="ru-RU" sz="1400">
                <a:latin typeface="Times New Roman" panose="02020603050405020304" pitchFamily="18" charset="0"/>
              </a:rPr>
              <a:t>(x, </a:t>
            </a:r>
            <a:r>
              <a:rPr lang="en-US" altLang="ru-RU" sz="1400" i="1">
                <a:latin typeface="Times New Roman" panose="02020603050405020304" pitchFamily="18" charset="0"/>
              </a:rPr>
              <a:t>a</a:t>
            </a:r>
            <a:r>
              <a:rPr lang="en-US" altLang="ru-RU" sz="1400">
                <a:latin typeface="Times New Roman" panose="02020603050405020304" pitchFamily="18" charset="0"/>
              </a:rPr>
              <a:t>, y, </a:t>
            </a:r>
            <a:r>
              <a:rPr lang="en-US" altLang="ru-RU" sz="1400" i="1">
                <a:latin typeface="Times New Roman" panose="02020603050405020304" pitchFamily="18" charset="0"/>
              </a:rPr>
              <a:t>b</a:t>
            </a:r>
            <a:r>
              <a:rPr lang="en-US" altLang="ru-RU" sz="1400">
                <a:latin typeface="Times New Roman" panose="02020603050405020304" pitchFamily="18" charset="0"/>
              </a:rPr>
              <a:t>, l, dp/p)</a:t>
            </a:r>
          </a:p>
          <a:p>
            <a:pPr defTabSz="914400" eaLnBrk="1" hangingPunct="1">
              <a:spcBef>
                <a:spcPct val="0"/>
              </a:spcBef>
              <a:buClrTx/>
              <a:buSzTx/>
              <a:buFontTx/>
              <a:buNone/>
            </a:pPr>
            <a:r>
              <a:rPr lang="en-US" altLang="ru-RU" sz="1400">
                <a:latin typeface="Times New Roman" panose="02020603050405020304" pitchFamily="18" charset="0"/>
              </a:rPr>
              <a:t>(</a:t>
            </a:r>
            <a:r>
              <a:rPr lang="en-US" altLang="ru-RU" sz="1000">
                <a:latin typeface="Times New Roman" panose="02020603050405020304" pitchFamily="18" charset="0"/>
              </a:rPr>
              <a:t>1, </a:t>
            </a:r>
            <a:r>
              <a:rPr lang="ru-RU" altLang="ru-RU" sz="1000">
                <a:latin typeface="Times New Roman" panose="02020603050405020304" pitchFamily="18" charset="0"/>
              </a:rPr>
              <a:t>  </a:t>
            </a:r>
            <a:r>
              <a:rPr lang="en-US" altLang="ru-RU" sz="1000">
                <a:latin typeface="Times New Roman" panose="02020603050405020304" pitchFamily="18" charset="0"/>
              </a:rPr>
              <a:t>2,</a:t>
            </a:r>
            <a:r>
              <a:rPr lang="ru-RU" altLang="ru-RU" sz="1000">
                <a:latin typeface="Times New Roman" panose="02020603050405020304" pitchFamily="18" charset="0"/>
              </a:rPr>
              <a:t>  </a:t>
            </a:r>
            <a:r>
              <a:rPr lang="en-US" altLang="ru-RU" sz="1000">
                <a:latin typeface="Times New Roman" panose="02020603050405020304" pitchFamily="18" charset="0"/>
              </a:rPr>
              <a:t> 3,</a:t>
            </a:r>
            <a:r>
              <a:rPr lang="ru-RU" altLang="ru-RU" sz="1000">
                <a:latin typeface="Times New Roman" panose="02020603050405020304" pitchFamily="18" charset="0"/>
              </a:rPr>
              <a:t>  </a:t>
            </a:r>
            <a:r>
              <a:rPr lang="en-US" altLang="ru-RU" sz="1000">
                <a:latin typeface="Times New Roman" panose="02020603050405020304" pitchFamily="18" charset="0"/>
              </a:rPr>
              <a:t> 4,</a:t>
            </a:r>
            <a:r>
              <a:rPr lang="ru-RU" altLang="ru-RU" sz="1000">
                <a:latin typeface="Times New Roman" panose="02020603050405020304" pitchFamily="18" charset="0"/>
              </a:rPr>
              <a:t> </a:t>
            </a:r>
            <a:r>
              <a:rPr lang="en-US" altLang="ru-RU" sz="1000">
                <a:latin typeface="Times New Roman" panose="02020603050405020304" pitchFamily="18" charset="0"/>
              </a:rPr>
              <a:t> 5, </a:t>
            </a:r>
            <a:r>
              <a:rPr lang="ru-RU" altLang="ru-RU" sz="1000">
                <a:latin typeface="Times New Roman" panose="02020603050405020304" pitchFamily="18" charset="0"/>
              </a:rPr>
              <a:t>  </a:t>
            </a:r>
            <a:r>
              <a:rPr lang="en-US" altLang="ru-RU" sz="1000">
                <a:latin typeface="Times New Roman" panose="02020603050405020304" pitchFamily="18" charset="0"/>
              </a:rPr>
              <a:t>  6</a:t>
            </a:r>
            <a:r>
              <a:rPr lang="en-US" altLang="ru-RU" sz="1400">
                <a:latin typeface="Times New Roman" panose="02020603050405020304" pitchFamily="18" charset="0"/>
              </a:rPr>
              <a:t> </a:t>
            </a:r>
            <a:r>
              <a:rPr lang="ru-RU" altLang="ru-RU" sz="1400">
                <a:latin typeface="Times New Roman" panose="02020603050405020304" pitchFamily="18" charset="0"/>
              </a:rPr>
              <a:t> </a:t>
            </a:r>
            <a:r>
              <a:rPr lang="en-US" altLang="ru-RU" sz="1400">
                <a:latin typeface="Times New Roman" panose="02020603050405020304" pitchFamily="18" charset="0"/>
              </a:rPr>
              <a:t> )</a:t>
            </a:r>
            <a:endParaRPr lang="ru-RU" altLang="ru-RU" sz="1400">
              <a:latin typeface="Times New Roman" panose="02020603050405020304" pitchFamily="18" charset="0"/>
            </a:endParaRPr>
          </a:p>
        </p:txBody>
      </p:sp>
    </p:spTree>
    <p:extLst>
      <p:ext uri="{BB962C8B-B14F-4D97-AF65-F5344CB8AC3E}">
        <p14:creationId xmlns:p14="http://schemas.microsoft.com/office/powerpoint/2010/main" val="187577641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4818" name="Picture 6" descr="обработка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84313"/>
            <a:ext cx="7775575"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179388" y="260350"/>
            <a:ext cx="8518525" cy="404813"/>
          </a:xfrm>
          <a:prstGeom prst="rect">
            <a:avLst/>
          </a:prstGeom>
          <a:noFill/>
          <a:ln w="9525">
            <a:noFill/>
            <a:miter lim="800000"/>
            <a:headEnd/>
            <a:tailEnd/>
          </a:ln>
          <a:effectLst/>
        </p:spPr>
        <p:txBody>
          <a:bodyPr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defTabSz="914400" eaLnBrk="1" hangingPunct="1">
              <a:spcBef>
                <a:spcPct val="0"/>
              </a:spcBef>
              <a:buClrTx/>
              <a:buSzTx/>
              <a:buFontTx/>
              <a:buNone/>
            </a:pPr>
            <a:r>
              <a:rPr lang="ru-RU" altLang="ru-RU">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Обработка изображений</a:t>
            </a:r>
          </a:p>
        </p:txBody>
      </p:sp>
    </p:spTree>
    <p:extLst>
      <p:ext uri="{BB962C8B-B14F-4D97-AF65-F5344CB8AC3E}">
        <p14:creationId xmlns:p14="http://schemas.microsoft.com/office/powerpoint/2010/main" val="397984679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4"/>
          <p:cNvSpPr>
            <a:spLocks/>
          </p:cNvSpPr>
          <p:nvPr/>
        </p:nvSpPr>
        <p:spPr bwMode="auto">
          <a:xfrm>
            <a:off x="539750" y="1215232"/>
            <a:ext cx="504031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4647" tIns="44647" rIns="44647" bIns="44647" anchor="ctr"/>
          <a:lstStyle>
            <a:lvl1pPr marL="261938" indent="-261938">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eaLnBrk="1" hangingPunct="1">
              <a:lnSpc>
                <a:spcPct val="80000"/>
              </a:lnSpc>
              <a:spcBef>
                <a:spcPts val="563"/>
              </a:spcBef>
              <a:buClrTx/>
              <a:buSzPct val="93000"/>
              <a:buFontTx/>
              <a:buNone/>
            </a:pPr>
            <a:r>
              <a:rPr lang="en-US" altLang="ru-RU" sz="1800" b="1" dirty="0">
                <a:solidFill>
                  <a:srgbClr val="000000"/>
                </a:solidFill>
                <a:latin typeface="Times New Roman" panose="02020603050405020304" pitchFamily="18" charset="0"/>
                <a:cs typeface="Times New Roman" panose="02020603050405020304" pitchFamily="18" charset="0"/>
                <a:sym typeface="Helvetica Neue" charset="0"/>
              </a:rPr>
              <a:t>Protons VS X-rays</a:t>
            </a:r>
            <a:endParaRPr lang="ru-RU" altLang="ru-RU" sz="1800" b="1" dirty="0">
              <a:solidFill>
                <a:srgbClr val="000000"/>
              </a:solidFill>
              <a:latin typeface="Times New Roman" panose="02020603050405020304" pitchFamily="18" charset="0"/>
              <a:cs typeface="Times New Roman" panose="02020603050405020304" pitchFamily="18" charset="0"/>
              <a:sym typeface="Helvetica Neue" charset="0"/>
            </a:endParaRPr>
          </a:p>
          <a:p>
            <a:pPr eaLnBrk="1" hangingPunct="1">
              <a:lnSpc>
                <a:spcPct val="80000"/>
              </a:lnSpc>
              <a:spcBef>
                <a:spcPts val="563"/>
              </a:spcBef>
              <a:buClrTx/>
              <a:buSzPct val="93000"/>
              <a:buFont typeface="Arial" panose="020B0604020202020204" pitchFamily="34" charset="0"/>
              <a:buChar char="•"/>
            </a:pP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Higher spatial resolution for </a:t>
            </a:r>
            <a:r>
              <a:rPr lang="en-US" altLang="ru-RU" sz="1800" dirty="0" smtClean="0">
                <a:solidFill>
                  <a:srgbClr val="000000"/>
                </a:solidFill>
                <a:latin typeface="Times New Roman" panose="02020603050405020304" pitchFamily="18" charset="0"/>
                <a:cs typeface="Times New Roman" panose="02020603050405020304" pitchFamily="18" charset="0"/>
                <a:sym typeface="Helvetica Neue" charset="0"/>
              </a:rPr>
              <a:t>dense objects </a:t>
            </a:r>
            <a:r>
              <a:rPr lang="ru-RU" altLang="ru-RU" sz="1800" dirty="0" smtClean="0">
                <a:solidFill>
                  <a:srgbClr val="000000"/>
                </a:solidFill>
                <a:latin typeface="Times New Roman" panose="02020603050405020304" pitchFamily="18" charset="0"/>
                <a:cs typeface="Times New Roman" panose="02020603050405020304" pitchFamily="18" charset="0"/>
                <a:sym typeface="Helvetica Neue" charset="0"/>
              </a:rPr>
              <a:t>(</a:t>
            </a: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up to </a:t>
            </a:r>
            <a:r>
              <a:rPr lang="ru-RU" altLang="ru-RU" sz="1800" dirty="0">
                <a:solidFill>
                  <a:srgbClr val="000000"/>
                </a:solidFill>
                <a:latin typeface="Times New Roman" panose="02020603050405020304" pitchFamily="18" charset="0"/>
                <a:cs typeface="Times New Roman" panose="02020603050405020304" pitchFamily="18" charset="0"/>
                <a:sym typeface="Helvetica Neue" charset="0"/>
              </a:rPr>
              <a:t>10 </a:t>
            </a: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um</a:t>
            </a:r>
            <a:r>
              <a:rPr lang="ru-RU" altLang="ru-RU" sz="1800" dirty="0">
                <a:solidFill>
                  <a:srgbClr val="000000"/>
                </a:solidFill>
                <a:latin typeface="Times New Roman" panose="02020603050405020304" pitchFamily="18" charset="0"/>
                <a:cs typeface="Times New Roman" panose="02020603050405020304" pitchFamily="18" charset="0"/>
                <a:sym typeface="Helvetica Neue" charset="0"/>
              </a:rPr>
              <a:t>)</a:t>
            </a:r>
          </a:p>
          <a:p>
            <a:pPr eaLnBrk="1" hangingPunct="1">
              <a:lnSpc>
                <a:spcPct val="80000"/>
              </a:lnSpc>
              <a:spcBef>
                <a:spcPts val="563"/>
              </a:spcBef>
              <a:buClrTx/>
              <a:buSzPct val="93000"/>
              <a:buFont typeface="Arial" panose="020B0604020202020204" pitchFamily="34" charset="0"/>
              <a:buChar char="•"/>
            </a:pP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Higher penetrating possibility, up to</a:t>
            </a:r>
            <a:r>
              <a:rPr lang="ru-RU" altLang="ru-RU" sz="1800" dirty="0">
                <a:solidFill>
                  <a:srgbClr val="000000"/>
                </a:solidFill>
                <a:latin typeface="Times New Roman" panose="02020603050405020304" pitchFamily="18" charset="0"/>
                <a:cs typeface="Times New Roman" panose="02020603050405020304" pitchFamily="18" charset="0"/>
                <a:sym typeface="Helvetica Neue" charset="0"/>
              </a:rPr>
              <a:t> 300 </a:t>
            </a: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g/cm</a:t>
            </a:r>
            <a:r>
              <a:rPr lang="en-US" altLang="ru-RU" sz="1800" baseline="30000" dirty="0">
                <a:solidFill>
                  <a:srgbClr val="000000"/>
                </a:solidFill>
                <a:latin typeface="Times New Roman" panose="02020603050405020304" pitchFamily="18" charset="0"/>
                <a:cs typeface="Times New Roman" panose="02020603050405020304" pitchFamily="18" charset="0"/>
              </a:rPr>
              <a:t>2</a:t>
            </a:r>
          </a:p>
          <a:p>
            <a:pPr eaLnBrk="1" hangingPunct="1">
              <a:lnSpc>
                <a:spcPct val="80000"/>
              </a:lnSpc>
              <a:spcBef>
                <a:spcPts val="563"/>
              </a:spcBef>
              <a:buClrTx/>
              <a:buSzPct val="93000"/>
              <a:buFontTx/>
              <a:buNone/>
            </a:pPr>
            <a:endParaRPr lang="ru-RU" altLang="ru-RU" sz="1800" dirty="0">
              <a:solidFill>
                <a:srgbClr val="000000"/>
              </a:solidFill>
              <a:latin typeface="Times New Roman" panose="02020603050405020304" pitchFamily="18" charset="0"/>
              <a:cs typeface="Times New Roman" panose="02020603050405020304" pitchFamily="18" charset="0"/>
            </a:endParaRPr>
          </a:p>
          <a:p>
            <a:pPr eaLnBrk="1" hangingPunct="1">
              <a:lnSpc>
                <a:spcPct val="80000"/>
              </a:lnSpc>
              <a:spcBef>
                <a:spcPts val="563"/>
              </a:spcBef>
              <a:buClrTx/>
              <a:buSzPct val="93000"/>
              <a:buFontTx/>
              <a:buNone/>
            </a:pPr>
            <a:r>
              <a:rPr lang="en-US" altLang="ru-RU" sz="1800" b="1" dirty="0">
                <a:solidFill>
                  <a:srgbClr val="000000"/>
                </a:solidFill>
                <a:latin typeface="Times New Roman" panose="02020603050405020304" pitchFamily="18" charset="0"/>
                <a:cs typeface="Times New Roman" panose="02020603050405020304" pitchFamily="18" charset="0"/>
              </a:rPr>
              <a:t>Protons VS</a:t>
            </a:r>
            <a:r>
              <a:rPr lang="ru-RU" altLang="ru-RU" sz="1800" b="1" dirty="0">
                <a:solidFill>
                  <a:srgbClr val="000000"/>
                </a:solidFill>
                <a:latin typeface="Times New Roman" panose="02020603050405020304" pitchFamily="18" charset="0"/>
                <a:cs typeface="Times New Roman" panose="02020603050405020304" pitchFamily="18" charset="0"/>
              </a:rPr>
              <a:t> </a:t>
            </a:r>
            <a:r>
              <a:rPr lang="en-US" altLang="ru-RU" sz="1800" b="1" dirty="0">
                <a:solidFill>
                  <a:srgbClr val="000000"/>
                </a:solidFill>
                <a:latin typeface="Times New Roman" panose="02020603050405020304" pitchFamily="18" charset="0"/>
                <a:cs typeface="Times New Roman" panose="02020603050405020304" pitchFamily="18" charset="0"/>
              </a:rPr>
              <a:t>Neutrons</a:t>
            </a:r>
            <a:endParaRPr lang="ru-RU" altLang="ru-RU" sz="1800" b="1" dirty="0">
              <a:solidFill>
                <a:srgbClr val="000000"/>
              </a:solidFill>
              <a:latin typeface="Times New Roman" panose="02020603050405020304" pitchFamily="18" charset="0"/>
              <a:cs typeface="Times New Roman" panose="02020603050405020304" pitchFamily="18" charset="0"/>
            </a:endParaRPr>
          </a:p>
          <a:p>
            <a:pPr>
              <a:lnSpc>
                <a:spcPct val="80000"/>
              </a:lnSpc>
              <a:spcBef>
                <a:spcPts val="563"/>
              </a:spcBef>
              <a:buClrTx/>
              <a:buSzPct val="93000"/>
              <a:buFont typeface="Arial" panose="020B0604020202020204" pitchFamily="34" charset="0"/>
              <a:buChar char="•"/>
            </a:pP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Possibility of </a:t>
            </a:r>
            <a:r>
              <a:rPr lang="en-US" altLang="ru-RU" sz="1800" dirty="0" err="1">
                <a:solidFill>
                  <a:srgbClr val="000000"/>
                </a:solidFill>
                <a:latin typeface="Times New Roman" panose="02020603050405020304" pitchFamily="18" charset="0"/>
                <a:cs typeface="Times New Roman" panose="02020603050405020304" pitchFamily="18" charset="0"/>
                <a:sym typeface="Helvetica Neue" charset="0"/>
              </a:rPr>
              <a:t>multiframe</a:t>
            </a: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 registration of fast processes</a:t>
            </a:r>
            <a:endParaRPr lang="ru-RU" altLang="ru-RU" sz="1800" dirty="0">
              <a:solidFill>
                <a:srgbClr val="000000"/>
              </a:solidFill>
              <a:latin typeface="Times New Roman" panose="02020603050405020304" pitchFamily="18" charset="0"/>
              <a:cs typeface="Times New Roman" panose="02020603050405020304" pitchFamily="18" charset="0"/>
              <a:sym typeface="Helvetica Neue" charset="0"/>
            </a:endParaRPr>
          </a:p>
          <a:p>
            <a:pPr>
              <a:lnSpc>
                <a:spcPct val="80000"/>
              </a:lnSpc>
              <a:spcBef>
                <a:spcPts val="563"/>
              </a:spcBef>
              <a:buClrTx/>
              <a:buSzPct val="93000"/>
              <a:buFont typeface="Arial" panose="020B0604020202020204" pitchFamily="34" charset="0"/>
              <a:buChar char="•"/>
            </a:pPr>
            <a:r>
              <a:rPr lang="en-US" altLang="ru-RU" sz="1800" dirty="0">
                <a:solidFill>
                  <a:srgbClr val="000000"/>
                </a:solidFill>
                <a:latin typeface="Times New Roman" panose="02020603050405020304" pitchFamily="18" charset="0"/>
                <a:cs typeface="Times New Roman" panose="02020603050405020304" pitchFamily="18" charset="0"/>
                <a:sym typeface="Helvetica Neue" charset="0"/>
              </a:rPr>
              <a:t>High density resolution </a:t>
            </a:r>
            <a:r>
              <a:rPr lang="en-US" sz="1800" dirty="0">
                <a:solidFill>
                  <a:srgbClr val="000000"/>
                </a:solidFill>
                <a:latin typeface="Times New Roman" panose="02020603050405020304" pitchFamily="18" charset="0"/>
                <a:cs typeface="Times New Roman" panose="02020603050405020304" pitchFamily="18" charset="0"/>
              </a:rPr>
              <a:t>and dynamic range </a:t>
            </a:r>
            <a:endParaRPr lang="en-US" altLang="ru-RU" sz="1800" dirty="0">
              <a:solidFill>
                <a:srgbClr val="000000"/>
              </a:solidFill>
              <a:latin typeface="Times New Roman" panose="02020603050405020304" pitchFamily="18" charset="0"/>
              <a:cs typeface="Times New Roman" panose="02020603050405020304" pitchFamily="18" charset="0"/>
              <a:sym typeface="Helvetica Neue" charset="0"/>
            </a:endParaRPr>
          </a:p>
        </p:txBody>
      </p:sp>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2997200"/>
            <a:ext cx="23590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Прямоугольник 10"/>
          <p:cNvSpPr>
            <a:spLocks noChangeArrowheads="1"/>
          </p:cNvSpPr>
          <p:nvPr/>
        </p:nvSpPr>
        <p:spPr bwMode="auto">
          <a:xfrm>
            <a:off x="5580063" y="3500438"/>
            <a:ext cx="1017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b="1">
                <a:latin typeface="Times New Roman" panose="02020603050405020304" pitchFamily="18" charset="0"/>
                <a:cs typeface="Times New Roman" panose="02020603050405020304" pitchFamily="18" charset="0"/>
              </a:rPr>
              <a:t>100 keV</a:t>
            </a:r>
            <a:endParaRPr lang="ru-RU" altLang="ru-RU" b="1">
              <a:latin typeface="Times New Roman" panose="02020603050405020304" pitchFamily="18" charset="0"/>
              <a:cs typeface="Times New Roman" panose="02020603050405020304" pitchFamily="18" charset="0"/>
            </a:endParaRPr>
          </a:p>
          <a:p>
            <a:pPr eaLnBrk="1" hangingPunct="1"/>
            <a:r>
              <a:rPr lang="en-US" altLang="ru-RU" b="1">
                <a:latin typeface="Times New Roman" panose="02020603050405020304" pitchFamily="18" charset="0"/>
                <a:cs typeface="Times New Roman" panose="02020603050405020304" pitchFamily="18" charset="0"/>
              </a:rPr>
              <a:t>X-rays</a:t>
            </a:r>
            <a:endParaRPr lang="en-US" altLang="ru-RU">
              <a:latin typeface="Times New Roman" panose="02020603050405020304" pitchFamily="18" charset="0"/>
              <a:cs typeface="Times New Roman" panose="02020603050405020304" pitchFamily="18" charset="0"/>
            </a:endParaRPr>
          </a:p>
        </p:txBody>
      </p:sp>
      <p:pic>
        <p:nvPicPr>
          <p:cNvPr id="51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4903788"/>
            <a:ext cx="22352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Прямоугольник 12"/>
          <p:cNvSpPr>
            <a:spLocks noChangeArrowheads="1"/>
          </p:cNvSpPr>
          <p:nvPr/>
        </p:nvSpPr>
        <p:spPr bwMode="auto">
          <a:xfrm>
            <a:off x="5580063" y="5516563"/>
            <a:ext cx="1082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b="1">
                <a:latin typeface="Times New Roman" panose="02020603050405020304" pitchFamily="18" charset="0"/>
                <a:cs typeface="Times New Roman" panose="02020603050405020304" pitchFamily="18" charset="0"/>
              </a:rPr>
              <a:t>800 MeV</a:t>
            </a:r>
            <a:endParaRPr lang="ru-RU" altLang="ru-RU" b="1">
              <a:latin typeface="Times New Roman" panose="02020603050405020304" pitchFamily="18" charset="0"/>
              <a:cs typeface="Times New Roman" panose="02020603050405020304" pitchFamily="18" charset="0"/>
            </a:endParaRPr>
          </a:p>
          <a:p>
            <a:pPr eaLnBrk="1" hangingPunct="1"/>
            <a:r>
              <a:rPr lang="en-US" altLang="ru-RU" b="1">
                <a:latin typeface="Times New Roman" panose="02020603050405020304" pitchFamily="18" charset="0"/>
                <a:cs typeface="Times New Roman" panose="02020603050405020304" pitchFamily="18" charset="0"/>
              </a:rPr>
              <a:t>protons</a:t>
            </a:r>
            <a:endParaRPr lang="en-US" altLang="ru-RU">
              <a:latin typeface="Times New Roman" panose="02020603050405020304" pitchFamily="18" charset="0"/>
              <a:cs typeface="Times New Roman" panose="02020603050405020304" pitchFamily="18" charset="0"/>
            </a:endParaRPr>
          </a:p>
        </p:txBody>
      </p:sp>
      <p:pic>
        <p:nvPicPr>
          <p:cNvPr id="512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692150"/>
            <a:ext cx="19431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Прямоугольник 14"/>
          <p:cNvSpPr>
            <a:spLocks noChangeArrowheads="1"/>
          </p:cNvSpPr>
          <p:nvPr/>
        </p:nvSpPr>
        <p:spPr bwMode="auto">
          <a:xfrm>
            <a:off x="5940425" y="14128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b="1">
                <a:latin typeface="Times New Roman" panose="02020603050405020304" pitchFamily="18" charset="0"/>
                <a:cs typeface="Times New Roman" panose="02020603050405020304" pitchFamily="18" charset="0"/>
              </a:rPr>
              <a:t>Photo</a:t>
            </a:r>
            <a:endParaRPr lang="en-US" altLang="ru-RU">
              <a:latin typeface="Times New Roman" panose="02020603050405020304" pitchFamily="18" charset="0"/>
              <a:cs typeface="Times New Roman" panose="02020603050405020304" pitchFamily="18" charset="0"/>
            </a:endParaRPr>
          </a:p>
        </p:txBody>
      </p:sp>
      <p:sp>
        <p:nvSpPr>
          <p:cNvPr id="5169" name="Rectangle 2"/>
          <p:cNvSpPr>
            <a:spLocks noChangeArrowheads="1"/>
          </p:cNvSpPr>
          <p:nvPr/>
        </p:nvSpPr>
        <p:spPr bwMode="auto">
          <a:xfrm>
            <a:off x="395288" y="0"/>
            <a:ext cx="8518525" cy="404813"/>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2800" dirty="0" smtClean="0">
                <a:solidFill>
                  <a:schemeClr val="tx2"/>
                </a:solidFill>
                <a:latin typeface="Arial" panose="020B0604020202020204" pitchFamily="34" charset="0"/>
                <a:cs typeface="Arial" panose="020B0604020202020204" pitchFamily="34" charset="0"/>
              </a:rPr>
              <a:t>Advantages of proton radiography</a:t>
            </a:r>
            <a:endParaRPr lang="ru-RU" altLang="ru-RU" sz="2800" dirty="0" smtClean="0">
              <a:solidFill>
                <a:schemeClr val="tx2"/>
              </a:solidFill>
              <a:latin typeface="Arial" panose="020B0604020202020204" pitchFamily="34" charset="0"/>
              <a:cs typeface="Arial" panose="020B0604020202020204" pitchFamily="34" charset="0"/>
            </a:endParaRPr>
          </a:p>
        </p:txBody>
      </p:sp>
      <p:sp>
        <p:nvSpPr>
          <p:cNvPr id="10" name="Rectangle 1"/>
          <p:cNvSpPr/>
          <p:nvPr/>
        </p:nvSpPr>
        <p:spPr>
          <a:xfrm>
            <a:off x="564358" y="4640084"/>
            <a:ext cx="4429124" cy="1200329"/>
          </a:xfrm>
          <a:prstGeom prst="rect">
            <a:avLst/>
          </a:prstGeom>
        </p:spPr>
        <p:txBody>
          <a:bodyPr wrap="square">
            <a:spAutoFit/>
          </a:bodyPr>
          <a:lstStyle/>
          <a:p>
            <a:r>
              <a:rPr lang="en-US" b="1" dirty="0" smtClean="0"/>
              <a:t>Advantages of </a:t>
            </a:r>
            <a:r>
              <a:rPr lang="cs-CZ" b="1" dirty="0" smtClean="0"/>
              <a:t>GeV </a:t>
            </a:r>
            <a:r>
              <a:rPr lang="cs-CZ" b="1" dirty="0"/>
              <a:t>protons</a:t>
            </a:r>
            <a:r>
              <a:rPr lang="cs-CZ" b="1" dirty="0" smtClean="0"/>
              <a:t>:</a:t>
            </a:r>
            <a:endParaRPr lang="en-US" b="1" dirty="0" smtClean="0"/>
          </a:p>
          <a:p>
            <a:pPr marL="285750" indent="-285750">
              <a:buFont typeface="Arial" panose="020B0604020202020204" pitchFamily="34" charset="0"/>
              <a:buChar char="•"/>
            </a:pPr>
            <a:r>
              <a:rPr lang="en-US" dirty="0" smtClean="0"/>
              <a:t>Minimized </a:t>
            </a:r>
            <a:r>
              <a:rPr lang="en-US" dirty="0">
                <a:sym typeface="Helvetica Neue" charset="0"/>
              </a:rPr>
              <a:t>spatial scattering </a:t>
            </a:r>
            <a:r>
              <a:rPr lang="en-US" dirty="0"/>
              <a:t>in </a:t>
            </a:r>
            <a:r>
              <a:rPr lang="en-US" dirty="0" smtClean="0"/>
              <a:t>object</a:t>
            </a:r>
          </a:p>
          <a:p>
            <a:pPr marL="285750" indent="-285750">
              <a:buFont typeface="Arial" panose="020B0604020202020204" pitchFamily="34" charset="0"/>
              <a:buChar char="•"/>
            </a:pPr>
            <a:r>
              <a:rPr lang="en-US" dirty="0" smtClean="0"/>
              <a:t>Reduction</a:t>
            </a:r>
            <a:r>
              <a:rPr lang="ru-RU" dirty="0" smtClean="0"/>
              <a:t> </a:t>
            </a:r>
            <a:r>
              <a:rPr lang="en-US" dirty="0"/>
              <a:t>of chromatic </a:t>
            </a:r>
            <a:r>
              <a:rPr lang="en-US" dirty="0" smtClean="0"/>
              <a:t>aberrations</a:t>
            </a:r>
            <a:endParaRPr lang="en-US" dirty="0"/>
          </a:p>
          <a:p>
            <a:pPr marL="285750" indent="-285750">
              <a:buFont typeface="Arial" panose="020B0604020202020204" pitchFamily="34" charset="0"/>
              <a:buChar char="•"/>
            </a:pPr>
            <a:r>
              <a:rPr lang="en-US" dirty="0"/>
              <a:t>Minimized blurring in </a:t>
            </a:r>
            <a:r>
              <a:rPr lang="en-US" dirty="0" smtClean="0"/>
              <a:t>detector</a:t>
            </a:r>
            <a:endParaRPr lang="cs-CZ" dirty="0"/>
          </a:p>
        </p:txBody>
      </p:sp>
    </p:spTree>
    <p:extLst>
      <p:ext uri="{BB962C8B-B14F-4D97-AF65-F5344CB8AC3E}">
        <p14:creationId xmlns:p14="http://schemas.microsoft.com/office/powerpoint/2010/main" val="8523245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4923260" y="466024"/>
            <a:ext cx="4220739" cy="648512"/>
          </a:xfrm>
          <a:prstGeom prst="rect">
            <a:avLst/>
          </a:prstGeom>
          <a:noFill/>
          <a:ln w="9525">
            <a:noFill/>
            <a:round/>
            <a:headEnd/>
            <a:tailEnd/>
          </a:ln>
        </p:spPr>
        <p:txBody>
          <a:bodyPr wrap="square" lIns="90000" tIns="46800" rIns="90000" bIns="46800">
            <a:spAutoFit/>
          </a:bodyPr>
          <a:lstStyle/>
          <a:p>
            <a:pPr defTabSz="914400" fontAlgn="base">
              <a:spcBef>
                <a:spcPts val="1125"/>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rgbClr val="000000"/>
                </a:solidFill>
                <a:latin typeface="Times New Roman" pitchFamily="18" charset="0"/>
                <a:ea typeface="ＭＳ Ｐゴシック" charset="0"/>
                <a:cs typeface="ＭＳ Ｐゴシック" charset="0"/>
              </a:rPr>
              <a:t>Image at the detector </a:t>
            </a:r>
            <a:r>
              <a:rPr lang="en-US" dirty="0" smtClean="0">
                <a:solidFill>
                  <a:srgbClr val="000000"/>
                </a:solidFill>
                <a:latin typeface="Times New Roman" pitchFamily="18" charset="0"/>
                <a:ea typeface="ＭＳ Ｐゴシック" charset="0"/>
                <a:cs typeface="ＭＳ Ｐゴシック" charset="0"/>
              </a:rPr>
              <a:t>is blurred </a:t>
            </a:r>
            <a:r>
              <a:rPr lang="en-US" dirty="0">
                <a:solidFill>
                  <a:srgbClr val="000000"/>
                </a:solidFill>
                <a:latin typeface="Times New Roman" pitchFamily="18" charset="0"/>
                <a:ea typeface="ＭＳ Ｐゴシック" charset="0"/>
                <a:cs typeface="ＭＳ Ｐゴシック" charset="0"/>
              </a:rPr>
              <a:t>due to MCS (1968</a:t>
            </a:r>
            <a:r>
              <a:rPr lang="en-US" dirty="0" smtClean="0">
                <a:solidFill>
                  <a:srgbClr val="000000"/>
                </a:solidFill>
                <a:latin typeface="Times New Roman" pitchFamily="18" charset="0"/>
                <a:ea typeface="ＭＳ Ｐゴシック" charset="0"/>
                <a:cs typeface="ＭＳ Ｐゴシック" charset="0"/>
              </a:rPr>
              <a:t>) </a:t>
            </a:r>
            <a:endParaRPr lang="en-US" dirty="0">
              <a:solidFill>
                <a:srgbClr val="000000"/>
              </a:solidFill>
              <a:latin typeface="Times New Roman"/>
              <a:ea typeface="ＭＳ Ｐゴシック" charset="0"/>
              <a:cs typeface="Arial" pitchFamily="34" charset="0"/>
            </a:endParaRPr>
          </a:p>
        </p:txBody>
      </p:sp>
      <p:sp>
        <p:nvSpPr>
          <p:cNvPr id="5127" name="Text Box 7"/>
          <p:cNvSpPr txBox="1">
            <a:spLocks noChangeArrowheads="1"/>
          </p:cNvSpPr>
          <p:nvPr/>
        </p:nvSpPr>
        <p:spPr bwMode="auto">
          <a:xfrm>
            <a:off x="4592101" y="2511729"/>
            <a:ext cx="5000625" cy="648512"/>
          </a:xfrm>
          <a:prstGeom prst="rect">
            <a:avLst/>
          </a:prstGeom>
          <a:noFill/>
          <a:ln w="9525">
            <a:noFill/>
            <a:round/>
            <a:headEnd/>
            <a:tailEnd/>
          </a:ln>
        </p:spPr>
        <p:txBody>
          <a:bodyPr lIns="90000" tIns="46800" rIns="90000" bIns="46800">
            <a:spAutoFit/>
          </a:bodyPr>
          <a:lstStyle/>
          <a:p>
            <a:pPr algn="ctr" defTabSz="914400"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rgbClr val="000000"/>
                </a:solidFill>
                <a:latin typeface="Times New Roman" pitchFamily="18" charset="0"/>
                <a:ea typeface="ＭＳ Ｐゴシック" charset="0"/>
                <a:cs typeface="ＭＳ Ｐゴシック" charset="0"/>
              </a:rPr>
              <a:t>Magnetic imaging lens preserves the image </a:t>
            </a:r>
          </a:p>
          <a:p>
            <a:pPr algn="ctr" defTabSz="914400"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rgbClr val="000000"/>
                </a:solidFill>
                <a:latin typeface="Times New Roman" pitchFamily="18" charset="0"/>
                <a:ea typeface="ＭＳ Ｐゴシック" charset="0"/>
                <a:cs typeface="ＭＳ Ｐゴシック" charset="0"/>
              </a:rPr>
              <a:t>in high resolution </a:t>
            </a:r>
            <a:r>
              <a:rPr lang="en-US" dirty="0">
                <a:solidFill>
                  <a:srgbClr val="000000"/>
                </a:solidFill>
                <a:latin typeface="Times New Roman"/>
                <a:ea typeface="ＭＳ Ｐゴシック" charset="0"/>
                <a:cs typeface="Arial" pitchFamily="34" charset="0"/>
              </a:rPr>
              <a:t>(LANSCE 1997)</a:t>
            </a:r>
          </a:p>
        </p:txBody>
      </p:sp>
      <p:sp>
        <p:nvSpPr>
          <p:cNvPr id="19464" name="Text Box 5"/>
          <p:cNvSpPr txBox="1">
            <a:spLocks noChangeArrowheads="1"/>
          </p:cNvSpPr>
          <p:nvPr/>
        </p:nvSpPr>
        <p:spPr bwMode="auto">
          <a:xfrm>
            <a:off x="-463750" y="330056"/>
            <a:ext cx="4572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dirty="0">
                <a:solidFill>
                  <a:srgbClr val="000000"/>
                </a:solidFill>
                <a:ea typeface="MS Mincho" charset="0"/>
                <a:cs typeface="MS Mincho" charset="0"/>
              </a:rPr>
              <a:t>Interaction of proton with matter</a:t>
            </a:r>
            <a:endParaRPr lang="ru-RU" sz="2000" dirty="0">
              <a:solidFill>
                <a:srgbClr val="000000"/>
              </a:solidFill>
              <a:ea typeface="MS Mincho" charset="0"/>
              <a:cs typeface="MS Mincho" charset="0"/>
            </a:endParaRPr>
          </a:p>
        </p:txBody>
      </p:sp>
      <p:sp>
        <p:nvSpPr>
          <p:cNvPr id="14" name="Rectangle 5"/>
          <p:cNvSpPr>
            <a:spLocks noChangeArrowheads="1"/>
          </p:cNvSpPr>
          <p:nvPr/>
        </p:nvSpPr>
        <p:spPr bwMode="auto">
          <a:xfrm>
            <a:off x="5303381" y="5092679"/>
            <a:ext cx="346049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600" dirty="0" smtClean="0">
                <a:solidFill>
                  <a:srgbClr val="000000"/>
                </a:solidFill>
                <a:latin typeface="Times New Roman"/>
                <a:ea typeface="Calibri" charset="0"/>
                <a:cs typeface="Times New Roman"/>
              </a:rPr>
              <a:t>Transmission = information about density distribution</a:t>
            </a:r>
            <a:endParaRPr lang="en-US" sz="1600" dirty="0">
              <a:solidFill>
                <a:srgbClr val="000000"/>
              </a:solidFill>
              <a:latin typeface="Times New Roman"/>
              <a:ea typeface="Calibri" charset="0"/>
              <a:cs typeface="Times New Roman"/>
            </a:endParaRPr>
          </a:p>
        </p:txBody>
      </p:sp>
      <p:pic>
        <p:nvPicPr>
          <p:cNvPr id="30" name="Picture 48" descr="radiography_no_lens_alph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8480" y="942858"/>
            <a:ext cx="1282069" cy="134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7" descr="radiography_lens_alpha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8986" y="3185417"/>
            <a:ext cx="2848600" cy="151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26"/>
          <p:cNvGraphicFramePr>
            <a:graphicFrameLocks noChangeAspect="1"/>
          </p:cNvGraphicFramePr>
          <p:nvPr>
            <p:extLst>
              <p:ext uri="{D42A27DB-BD31-4B8C-83A1-F6EECF244321}">
                <p14:modId xmlns:p14="http://schemas.microsoft.com/office/powerpoint/2010/main" val="3214326460"/>
              </p:ext>
            </p:extLst>
          </p:nvPr>
        </p:nvGraphicFramePr>
        <p:xfrm>
          <a:off x="4923261" y="5981905"/>
          <a:ext cx="4338306" cy="824086"/>
        </p:xfrm>
        <a:graphic>
          <a:graphicData uri="http://schemas.openxmlformats.org/presentationml/2006/ole">
            <mc:AlternateContent xmlns:mc="http://schemas.openxmlformats.org/markup-compatibility/2006">
              <mc:Choice xmlns:v="urn:schemas-microsoft-com:vml" Requires="v">
                <p:oleObj spid="_x0000_s2096" name="Document" r:id="rId6" imgW="5486400" imgH="1041400" progId="Word.Document.12">
                  <p:link updateAutomatic="1"/>
                </p:oleObj>
              </mc:Choice>
              <mc:Fallback>
                <p:oleObj name="Document" r:id="rId6" imgW="5486400" imgH="10414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3261" y="5981905"/>
                        <a:ext cx="4338306" cy="824086"/>
                      </a:xfrm>
                      <a:prstGeom prst="rect">
                        <a:avLst/>
                      </a:prstGeom>
                      <a:noFill/>
                      <a:ln>
                        <a:noFill/>
                      </a:ln>
                    </p:spPr>
                  </p:pic>
                </p:oleObj>
              </mc:Fallback>
            </mc:AlternateContent>
          </a:graphicData>
        </a:graphic>
      </p:graphicFrame>
      <p:sp>
        <p:nvSpPr>
          <p:cNvPr id="32" name="Rectangle 2"/>
          <p:cNvSpPr>
            <a:spLocks noChangeArrowheads="1"/>
          </p:cNvSpPr>
          <p:nvPr/>
        </p:nvSpPr>
        <p:spPr bwMode="auto">
          <a:xfrm>
            <a:off x="231093" y="0"/>
            <a:ext cx="8569325" cy="4762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2800" dirty="0" smtClean="0">
                <a:solidFill>
                  <a:schemeClr val="tx2"/>
                </a:solidFill>
                <a:latin typeface="Arial" panose="020B0604020202020204" pitchFamily="34" charset="0"/>
                <a:cs typeface="Arial" panose="020B0604020202020204" pitchFamily="34" charset="0"/>
              </a:rPr>
              <a:t>History</a:t>
            </a:r>
            <a:endParaRPr lang="ru-RU" altLang="ru-RU" sz="2800" dirty="0" smtClean="0">
              <a:solidFill>
                <a:schemeClr val="tx2"/>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76" y="844984"/>
            <a:ext cx="4838700" cy="2809875"/>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11904"/>
            <a:ext cx="5648325" cy="2819400"/>
          </a:xfrm>
          <a:prstGeom prst="rect">
            <a:avLst/>
          </a:prstGeom>
        </p:spPr>
      </p:pic>
    </p:spTree>
    <p:extLst>
      <p:ext uri="{BB962C8B-B14F-4D97-AF65-F5344CB8AC3E}">
        <p14:creationId xmlns:p14="http://schemas.microsoft.com/office/powerpoint/2010/main" val="1279840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2" y="765175"/>
            <a:ext cx="8896350" cy="1943100"/>
          </a:xfrm>
          <a:prstGeom prst="rect">
            <a:avLst/>
          </a:prstGeom>
        </p:spPr>
      </p:pic>
      <p:pic>
        <p:nvPicPr>
          <p:cNvPr id="6146" name="Picture 26" descr="микроскоп обозначение21"/>
          <p:cNvPicPr>
            <a:picLocks noChangeAspect="1" noChangeArrowheads="1"/>
          </p:cNvPicPr>
          <p:nvPr/>
        </p:nvPicPr>
        <p:blipFill>
          <a:blip r:embed="rId4" cstate="print">
            <a:extLst>
              <a:ext uri="{28A0092B-C50C-407E-A947-70E740481C1C}">
                <a14:useLocalDpi xmlns:a14="http://schemas.microsoft.com/office/drawing/2010/main" val="0"/>
              </a:ext>
            </a:extLst>
          </a:blip>
          <a:srcRect t="29070" b="32718"/>
          <a:stretch>
            <a:fillRect/>
          </a:stretch>
        </p:blipFill>
        <p:spPr bwMode="auto">
          <a:xfrm>
            <a:off x="323850" y="2924175"/>
            <a:ext cx="80899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250825" y="4652963"/>
            <a:ext cx="109696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Pct val="100000"/>
              <a:buFontTx/>
              <a:buNone/>
            </a:pPr>
            <a:r>
              <a:rPr lang="en-US" altLang="ru-RU" sz="1400">
                <a:latin typeface="Arial" panose="020B0604020202020204" pitchFamily="34" charset="0"/>
                <a:cs typeface="Arial" panose="020B0604020202020204" pitchFamily="34" charset="0"/>
              </a:rPr>
              <a:t>Initial beam</a:t>
            </a:r>
            <a:endParaRPr lang="ru-RU" altLang="ru-RU" sz="1400">
              <a:latin typeface="Arial" panose="020B0604020202020204" pitchFamily="34" charset="0"/>
              <a:cs typeface="Arial" panose="020B0604020202020204" pitchFamily="34" charset="0"/>
            </a:endParaRPr>
          </a:p>
        </p:txBody>
      </p:sp>
      <p:sp>
        <p:nvSpPr>
          <p:cNvPr id="6148" name="Text Box 4"/>
          <p:cNvSpPr txBox="1">
            <a:spLocks noChangeArrowheads="1"/>
          </p:cNvSpPr>
          <p:nvPr/>
        </p:nvSpPr>
        <p:spPr bwMode="auto">
          <a:xfrm>
            <a:off x="2484438" y="4652963"/>
            <a:ext cx="14557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Pct val="100000"/>
              <a:buFontTx/>
              <a:buNone/>
            </a:pPr>
            <a:r>
              <a:rPr lang="en-US" altLang="ru-RU" sz="1400">
                <a:latin typeface="Arial" panose="020B0604020202020204" pitchFamily="34" charset="0"/>
                <a:cs typeface="Arial" panose="020B0604020202020204" pitchFamily="34" charset="0"/>
              </a:rPr>
              <a:t>After object</a:t>
            </a:r>
            <a:endParaRPr lang="ru-RU" altLang="ru-RU" sz="1400">
              <a:latin typeface="Arial" panose="020B0604020202020204" pitchFamily="34" charset="0"/>
              <a:cs typeface="Arial" panose="020B0604020202020204" pitchFamily="34" charset="0"/>
            </a:endParaRPr>
          </a:p>
        </p:txBody>
      </p:sp>
      <p:sp>
        <p:nvSpPr>
          <p:cNvPr id="6149" name="Text Box 5"/>
          <p:cNvSpPr txBox="1">
            <a:spLocks noChangeArrowheads="1"/>
          </p:cNvSpPr>
          <p:nvPr/>
        </p:nvSpPr>
        <p:spPr bwMode="auto">
          <a:xfrm>
            <a:off x="4500563" y="4652963"/>
            <a:ext cx="13763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Pct val="100000"/>
              <a:buFontTx/>
              <a:buNone/>
            </a:pPr>
            <a:r>
              <a:rPr lang="en-US" altLang="ru-RU" sz="1400" dirty="0">
                <a:latin typeface="Arial" panose="020B0604020202020204" pitchFamily="34" charset="0"/>
                <a:cs typeface="Arial" panose="020B0604020202020204" pitchFamily="34" charset="0"/>
              </a:rPr>
              <a:t>After </a:t>
            </a:r>
            <a:r>
              <a:rPr lang="en-US" altLang="ru-RU" sz="1400" dirty="0" smtClean="0">
                <a:latin typeface="Arial" panose="020B0604020202020204" pitchFamily="34" charset="0"/>
                <a:cs typeface="Arial" panose="020B0604020202020204" pitchFamily="34" charset="0"/>
              </a:rPr>
              <a:t>collimator</a:t>
            </a:r>
            <a:endParaRPr lang="ru-RU" altLang="ru-RU" sz="1400" dirty="0">
              <a:latin typeface="Arial" panose="020B0604020202020204" pitchFamily="34" charset="0"/>
              <a:cs typeface="Arial" panose="020B0604020202020204" pitchFamily="34" charset="0"/>
            </a:endParaRPr>
          </a:p>
        </p:txBody>
      </p:sp>
      <p:sp>
        <p:nvSpPr>
          <p:cNvPr id="6150" name="Text Box 6"/>
          <p:cNvSpPr txBox="1">
            <a:spLocks noChangeArrowheads="1"/>
          </p:cNvSpPr>
          <p:nvPr/>
        </p:nvSpPr>
        <p:spPr bwMode="auto">
          <a:xfrm>
            <a:off x="7956550" y="5157788"/>
            <a:ext cx="11874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chemeClr val="hlink"/>
              </a:buClr>
              <a:buSzPct val="65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ClrTx/>
              <a:buSzPct val="100000"/>
              <a:buFontTx/>
              <a:buNone/>
            </a:pPr>
            <a:r>
              <a:rPr lang="en-US" altLang="ru-RU" sz="1200" dirty="0">
                <a:latin typeface="Arial" panose="020B0604020202020204" pitchFamily="34" charset="0"/>
                <a:cs typeface="Arial" panose="020B0604020202020204" pitchFamily="34" charset="0"/>
              </a:rPr>
              <a:t>Measured transmission give information about “linear thickness” of object</a:t>
            </a:r>
            <a:endParaRPr lang="ru-RU" altLang="ru-RU" sz="1200" dirty="0">
              <a:latin typeface="Arial" panose="020B0604020202020204" pitchFamily="34" charset="0"/>
              <a:cs typeface="Arial" panose="020B0604020202020204" pitchFamily="34" charset="0"/>
            </a:endParaRPr>
          </a:p>
        </p:txBody>
      </p:sp>
      <p:sp>
        <p:nvSpPr>
          <p:cNvPr id="6151" name="Line 12"/>
          <p:cNvSpPr>
            <a:spLocks noChangeShapeType="1"/>
          </p:cNvSpPr>
          <p:nvPr/>
        </p:nvSpPr>
        <p:spPr bwMode="auto">
          <a:xfrm flipV="1">
            <a:off x="3635375" y="3860800"/>
            <a:ext cx="0" cy="792163"/>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2" name="Line 13"/>
          <p:cNvSpPr>
            <a:spLocks noChangeShapeType="1"/>
          </p:cNvSpPr>
          <p:nvPr/>
        </p:nvSpPr>
        <p:spPr bwMode="auto">
          <a:xfrm flipV="1">
            <a:off x="6084888" y="3860800"/>
            <a:ext cx="71437" cy="863600"/>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3" name="Line 14"/>
          <p:cNvSpPr>
            <a:spLocks noChangeShapeType="1"/>
          </p:cNvSpPr>
          <p:nvPr/>
        </p:nvSpPr>
        <p:spPr bwMode="auto">
          <a:xfrm flipV="1">
            <a:off x="7812088" y="4005263"/>
            <a:ext cx="504825" cy="652462"/>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4" name="Line 15"/>
          <p:cNvSpPr>
            <a:spLocks noChangeShapeType="1"/>
          </p:cNvSpPr>
          <p:nvPr/>
        </p:nvSpPr>
        <p:spPr bwMode="auto">
          <a:xfrm flipH="1" flipV="1">
            <a:off x="323850" y="3860800"/>
            <a:ext cx="287338" cy="863600"/>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5" name="Line 16"/>
          <p:cNvSpPr>
            <a:spLocks noChangeShapeType="1"/>
          </p:cNvSpPr>
          <p:nvPr/>
        </p:nvSpPr>
        <p:spPr bwMode="auto">
          <a:xfrm flipV="1">
            <a:off x="3779838" y="3860800"/>
            <a:ext cx="2159000" cy="863600"/>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6" name="Line 17"/>
          <p:cNvSpPr>
            <a:spLocks noChangeShapeType="1"/>
          </p:cNvSpPr>
          <p:nvPr/>
        </p:nvSpPr>
        <p:spPr bwMode="auto">
          <a:xfrm>
            <a:off x="2555875" y="2492375"/>
            <a:ext cx="431800" cy="1152525"/>
          </a:xfrm>
          <a:prstGeom prst="line">
            <a:avLst/>
          </a:prstGeom>
          <a:noFill/>
          <a:ln w="93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7" name="Line 18"/>
          <p:cNvSpPr>
            <a:spLocks noChangeShapeType="1"/>
          </p:cNvSpPr>
          <p:nvPr/>
        </p:nvSpPr>
        <p:spPr bwMode="auto">
          <a:xfrm>
            <a:off x="5435600" y="2565400"/>
            <a:ext cx="576263" cy="935038"/>
          </a:xfrm>
          <a:prstGeom prst="line">
            <a:avLst/>
          </a:prstGeom>
          <a:noFill/>
          <a:ln w="93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158" name="Line 19"/>
          <p:cNvSpPr>
            <a:spLocks noChangeShapeType="1"/>
          </p:cNvSpPr>
          <p:nvPr/>
        </p:nvSpPr>
        <p:spPr bwMode="auto">
          <a:xfrm flipH="1">
            <a:off x="8388350" y="2708275"/>
            <a:ext cx="0" cy="792163"/>
          </a:xfrm>
          <a:prstGeom prst="line">
            <a:avLst/>
          </a:prstGeom>
          <a:noFill/>
          <a:ln w="93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6159" name="Picture 26" descr="трансмиссия_alph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5013325"/>
            <a:ext cx="60579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Rectangle 7"/>
          <p:cNvSpPr>
            <a:spLocks noChangeArrowheads="1"/>
          </p:cNvSpPr>
          <p:nvPr/>
        </p:nvSpPr>
        <p:spPr bwMode="auto">
          <a:xfrm>
            <a:off x="2339975" y="1414463"/>
            <a:ext cx="144463" cy="358775"/>
          </a:xfrm>
          <a:prstGeom prst="rect">
            <a:avLst/>
          </a:prstGeom>
          <a:solidFill>
            <a:srgbClr val="54547A"/>
          </a:solidFill>
          <a:ln w="9360">
            <a:solidFill>
              <a:srgbClr val="EAEAE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ru-RU" altLang="ru-RU" sz="2400">
              <a:latin typeface="Arial" panose="020B0604020202020204" pitchFamily="34" charset="0"/>
            </a:endParaRPr>
          </a:p>
        </p:txBody>
      </p:sp>
      <p:sp>
        <p:nvSpPr>
          <p:cNvPr id="6162" name="Rectangle 8"/>
          <p:cNvSpPr>
            <a:spLocks noChangeArrowheads="1"/>
          </p:cNvSpPr>
          <p:nvPr/>
        </p:nvSpPr>
        <p:spPr bwMode="auto">
          <a:xfrm>
            <a:off x="2411413" y="1773238"/>
            <a:ext cx="73025" cy="358775"/>
          </a:xfrm>
          <a:prstGeom prst="rect">
            <a:avLst/>
          </a:prstGeom>
          <a:solidFill>
            <a:srgbClr val="FF0000"/>
          </a:solidFill>
          <a:ln w="9360">
            <a:solidFill>
              <a:srgbClr val="EAEAE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ru-RU" altLang="ru-RU" sz="2400">
              <a:latin typeface="Arial" panose="020B0604020202020204" pitchFamily="34" charset="0"/>
            </a:endParaRPr>
          </a:p>
        </p:txBody>
      </p:sp>
      <p:sp>
        <p:nvSpPr>
          <p:cNvPr id="6163" name="Rectangle 9"/>
          <p:cNvSpPr>
            <a:spLocks noChangeArrowheads="1"/>
          </p:cNvSpPr>
          <p:nvPr/>
        </p:nvSpPr>
        <p:spPr bwMode="auto">
          <a:xfrm>
            <a:off x="5651500" y="1268413"/>
            <a:ext cx="144463" cy="358775"/>
          </a:xfrm>
          <a:prstGeom prst="rect">
            <a:avLst/>
          </a:prstGeom>
          <a:solidFill>
            <a:srgbClr val="000000"/>
          </a:solidFill>
          <a:ln w="9360">
            <a:solidFill>
              <a:srgbClr val="EAEAE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ru-RU" altLang="ru-RU" sz="2400">
              <a:latin typeface="Arial" panose="020B0604020202020204" pitchFamily="34" charset="0"/>
            </a:endParaRPr>
          </a:p>
        </p:txBody>
      </p:sp>
      <p:sp>
        <p:nvSpPr>
          <p:cNvPr id="6164" name="Rectangle 10"/>
          <p:cNvSpPr>
            <a:spLocks noChangeArrowheads="1"/>
          </p:cNvSpPr>
          <p:nvPr/>
        </p:nvSpPr>
        <p:spPr bwMode="auto">
          <a:xfrm>
            <a:off x="5651500" y="1844675"/>
            <a:ext cx="144463" cy="358775"/>
          </a:xfrm>
          <a:prstGeom prst="rect">
            <a:avLst/>
          </a:prstGeom>
          <a:solidFill>
            <a:srgbClr val="000000"/>
          </a:solidFill>
          <a:ln w="9360">
            <a:solidFill>
              <a:srgbClr val="EAEAE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ru-RU" altLang="ru-RU" sz="2400">
              <a:latin typeface="Arial" panose="020B0604020202020204" pitchFamily="34" charset="0"/>
            </a:endParaRPr>
          </a:p>
        </p:txBody>
      </p:sp>
      <p:pic>
        <p:nvPicPr>
          <p:cNvPr id="6165"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950" y="515778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 name="Line 14"/>
          <p:cNvSpPr>
            <a:spLocks noChangeShapeType="1"/>
          </p:cNvSpPr>
          <p:nvPr/>
        </p:nvSpPr>
        <p:spPr bwMode="auto">
          <a:xfrm flipV="1">
            <a:off x="6300788" y="5876925"/>
            <a:ext cx="2159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8222" name="Rectangle 2"/>
          <p:cNvSpPr>
            <a:spLocks noChangeArrowheads="1"/>
          </p:cNvSpPr>
          <p:nvPr/>
        </p:nvSpPr>
        <p:spPr bwMode="auto">
          <a:xfrm>
            <a:off x="323850" y="0"/>
            <a:ext cx="8569325" cy="47625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defTabSz="914400" eaLnBrk="1" hangingPunct="1">
              <a:defRPr/>
            </a:pPr>
            <a:r>
              <a:rPr lang="en-US" altLang="ru-RU" sz="2800" dirty="0" smtClean="0">
                <a:solidFill>
                  <a:schemeClr val="tx2"/>
                </a:solidFill>
                <a:latin typeface="Arial" panose="020B0604020202020204" pitchFamily="34" charset="0"/>
                <a:cs typeface="Arial" panose="020B0604020202020204" pitchFamily="34" charset="0"/>
              </a:rPr>
              <a:t>Principal scheme of setup</a:t>
            </a:r>
            <a:endParaRPr lang="ru-RU" altLang="ru-RU" sz="2800" dirty="0" smtClean="0">
              <a:solidFill>
                <a:schemeClr val="tx2"/>
              </a:solidFill>
              <a:latin typeface="Arial" panose="020B0604020202020204" pitchFamily="34" charset="0"/>
              <a:cs typeface="Arial" panose="020B0604020202020204" pitchFamily="34" charset="0"/>
            </a:endParaRPr>
          </a:p>
        </p:txBody>
      </p:sp>
      <p:sp>
        <p:nvSpPr>
          <p:cNvPr id="6168" name="Line 12"/>
          <p:cNvSpPr>
            <a:spLocks noChangeShapeType="1"/>
          </p:cNvSpPr>
          <p:nvPr/>
        </p:nvSpPr>
        <p:spPr bwMode="auto">
          <a:xfrm flipV="1">
            <a:off x="1763713" y="3933825"/>
            <a:ext cx="720725" cy="863600"/>
          </a:xfrm>
          <a:prstGeom prst="line">
            <a:avLst/>
          </a:prstGeom>
          <a:noFill/>
          <a:ln w="1908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 name="Прямоугольник 1"/>
          <p:cNvSpPr/>
          <p:nvPr/>
        </p:nvSpPr>
        <p:spPr>
          <a:xfrm>
            <a:off x="4633642" y="2291993"/>
            <a:ext cx="1172116" cy="369332"/>
          </a:xfrm>
          <a:prstGeom prst="rect">
            <a:avLst/>
          </a:prstGeom>
        </p:spPr>
        <p:txBody>
          <a:bodyPr wrap="none">
            <a:spAutoFit/>
          </a:bodyPr>
          <a:lstStyle/>
          <a:p>
            <a:r>
              <a:rPr lang="en-US" altLang="ru-RU" dirty="0" smtClean="0">
                <a:latin typeface="Arial" panose="020B0604020202020204" pitchFamily="34" charset="0"/>
                <a:cs typeface="Arial" panose="020B0604020202020204" pitchFamily="34" charset="0"/>
              </a:rPr>
              <a:t>collimator</a:t>
            </a:r>
            <a:endParaRPr lang="ru-RU" dirty="0"/>
          </a:p>
        </p:txBody>
      </p:sp>
      <p:sp>
        <p:nvSpPr>
          <p:cNvPr id="3" name="Прямоугольник 2"/>
          <p:cNvSpPr/>
          <p:nvPr/>
        </p:nvSpPr>
        <p:spPr>
          <a:xfrm>
            <a:off x="8007228" y="2328506"/>
            <a:ext cx="813043" cy="369332"/>
          </a:xfrm>
          <a:prstGeom prst="rect">
            <a:avLst/>
          </a:prstGeom>
        </p:spPr>
        <p:txBody>
          <a:bodyPr wrap="none">
            <a:spAutoFit/>
          </a:bodyPr>
          <a:lstStyle/>
          <a:p>
            <a:r>
              <a:rPr lang="en-US" dirty="0" smtClean="0">
                <a:latin typeface="Arial" panose="020B0604020202020204" pitchFamily="34" charset="0"/>
                <a:cs typeface="Arial" panose="020B0604020202020204" pitchFamily="34" charset="0"/>
              </a:rPr>
              <a:t>image</a:t>
            </a:r>
            <a:endParaRPr lang="ru-RU" dirty="0"/>
          </a:p>
        </p:txBody>
      </p:sp>
      <p:sp>
        <p:nvSpPr>
          <p:cNvPr id="4" name="Прямоугольник 3"/>
          <p:cNvSpPr/>
          <p:nvPr/>
        </p:nvSpPr>
        <p:spPr>
          <a:xfrm>
            <a:off x="2487613" y="2282706"/>
            <a:ext cx="800219" cy="369332"/>
          </a:xfrm>
          <a:prstGeom prst="rect">
            <a:avLst/>
          </a:prstGeom>
        </p:spPr>
        <p:txBody>
          <a:bodyPr wrap="none">
            <a:spAutoFit/>
          </a:bodyPr>
          <a:lstStyle/>
          <a:p>
            <a:r>
              <a:rPr lang="en-US" dirty="0" smtClean="0">
                <a:latin typeface="Arial" panose="020B0604020202020204" pitchFamily="34" charset="0"/>
                <a:cs typeface="Arial" panose="020B0604020202020204" pitchFamily="34" charset="0"/>
              </a:rPr>
              <a:t>object</a:t>
            </a:r>
            <a:endParaRPr lang="ru-RU" dirty="0"/>
          </a:p>
        </p:txBody>
      </p:sp>
    </p:spTree>
    <p:extLst>
      <p:ext uri="{BB962C8B-B14F-4D97-AF65-F5344CB8AC3E}">
        <p14:creationId xmlns:p14="http://schemas.microsoft.com/office/powerpoint/2010/main" val="7006713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214313" y="0"/>
            <a:ext cx="8518525" cy="695325"/>
          </a:xfrm>
        </p:spPr>
        <p:txBody>
          <a:bodyPr/>
          <a:lstStyle/>
          <a:p>
            <a:pPr eaLnBrk="1" hangingPunct="1">
              <a:defRPr/>
            </a:pPr>
            <a:r>
              <a:rPr lang="en-US" altLang="ru-RU" sz="2800" dirty="0" smtClean="0">
                <a:latin typeface="Arial" panose="020B0604020202020204" pitchFamily="34" charset="0"/>
                <a:cs typeface="Arial" panose="020B0604020202020204" pitchFamily="34" charset="0"/>
              </a:rPr>
              <a:t>Transport matrix formalism</a:t>
            </a:r>
            <a:endParaRPr lang="ru-RU" altLang="ru-RU" sz="2800" dirty="0" smtClean="0">
              <a:latin typeface="Arial" panose="020B0604020202020204" pitchFamily="34" charset="0"/>
              <a:cs typeface="Arial" panose="020B0604020202020204" pitchFamily="34" charset="0"/>
            </a:endParaRPr>
          </a:p>
        </p:txBody>
      </p:sp>
      <p:sp>
        <p:nvSpPr>
          <p:cNvPr id="8195" name="Rectangle 5"/>
          <p:cNvSpPr>
            <a:spLocks noChangeArrowheads="1"/>
          </p:cNvSpPr>
          <p:nvPr/>
        </p:nvSpPr>
        <p:spPr bwMode="auto">
          <a:xfrm>
            <a:off x="0" y="-182563"/>
            <a:ext cx="16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latin typeface="Arial" panose="020B0604020202020204" pitchFamily="34" charset="0"/>
            </a:endParaRPr>
          </a:p>
        </p:txBody>
      </p:sp>
      <p:graphicFrame>
        <p:nvGraphicFramePr>
          <p:cNvPr id="8196" name="Object 4"/>
          <p:cNvGraphicFramePr>
            <a:graphicFrameLocks noChangeAspect="1"/>
          </p:cNvGraphicFramePr>
          <p:nvPr/>
        </p:nvGraphicFramePr>
        <p:xfrm>
          <a:off x="539750" y="2565400"/>
          <a:ext cx="7358063" cy="2633663"/>
        </p:xfrm>
        <a:graphic>
          <a:graphicData uri="http://schemas.openxmlformats.org/presentationml/2006/ole">
            <mc:AlternateContent xmlns:mc="http://schemas.openxmlformats.org/markup-compatibility/2006">
              <mc:Choice xmlns:v="urn:schemas-microsoft-com:vml" Requires="v">
                <p:oleObj spid="_x0000_s3087" r:id="rId4" imgW="4648200" imgH="1498600" progId="Equation.3">
                  <p:embed/>
                </p:oleObj>
              </mc:Choice>
              <mc:Fallback>
                <p:oleObj r:id="rId4" imgW="4648200" imgH="149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565400"/>
                        <a:ext cx="7358063"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7" name="Rectangle 6"/>
          <p:cNvSpPr>
            <a:spLocks noChangeArrowheads="1"/>
          </p:cNvSpPr>
          <p:nvPr/>
        </p:nvSpPr>
        <p:spPr bwMode="auto">
          <a:xfrm>
            <a:off x="0" y="1474788"/>
            <a:ext cx="16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latin typeface="Arial" panose="020B0604020202020204" pitchFamily="34" charset="0"/>
            </a:endParaRPr>
          </a:p>
        </p:txBody>
      </p:sp>
      <p:sp>
        <p:nvSpPr>
          <p:cNvPr id="8198" name="Rectangle 20"/>
          <p:cNvSpPr>
            <a:spLocks noChangeArrowheads="1"/>
          </p:cNvSpPr>
          <p:nvPr/>
        </p:nvSpPr>
        <p:spPr bwMode="auto">
          <a:xfrm>
            <a:off x="214313" y="5199063"/>
            <a:ext cx="87153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defTabSz="914400" eaLnBrk="1" hangingPunct="1">
              <a:spcBef>
                <a:spcPct val="0"/>
              </a:spcBef>
              <a:buClrTx/>
              <a:buSzTx/>
              <a:buFontTx/>
              <a:buNone/>
            </a:pPr>
            <a:r>
              <a:rPr lang="en-US" altLang="ru-RU" sz="1400" dirty="0">
                <a:latin typeface="Arial" panose="020B0604020202020204" pitchFamily="34" charset="0"/>
              </a:rPr>
              <a:t>k </a:t>
            </a:r>
            <a:r>
              <a:rPr lang="ru-RU" altLang="ru-RU" sz="1400" dirty="0">
                <a:latin typeface="Arial" panose="020B0604020202020204" pitchFamily="34" charset="0"/>
              </a:rPr>
              <a:t>–</a:t>
            </a:r>
            <a:r>
              <a:rPr lang="en-US" altLang="ru-RU" sz="1400" dirty="0">
                <a:latin typeface="Arial" panose="020B0604020202020204" pitchFamily="34" charset="0"/>
              </a:rPr>
              <a:t> coefficient of proportionality of focus distances of inner and outer PMQ lenses. For microscope it equal </a:t>
            </a:r>
            <a:r>
              <a:rPr lang="ru-RU" altLang="ru-RU" sz="1400" dirty="0">
                <a:latin typeface="Arial" panose="020B0604020202020204" pitchFamily="34" charset="0"/>
              </a:rPr>
              <a:t>2.0;</a:t>
            </a:r>
          </a:p>
          <a:p>
            <a:pPr defTabSz="914400">
              <a:spcBef>
                <a:spcPct val="0"/>
              </a:spcBef>
              <a:buClrTx/>
              <a:buSzTx/>
              <a:buNone/>
            </a:pPr>
            <a:r>
              <a:rPr lang="en-US" altLang="ru-RU" sz="1400" dirty="0">
                <a:latin typeface="Arial" panose="020B0604020202020204" pitchFamily="34" charset="0"/>
              </a:rPr>
              <a:t>f -</a:t>
            </a:r>
            <a:r>
              <a:rPr lang="ru-RU" altLang="ru-RU" sz="1400" dirty="0">
                <a:latin typeface="Arial" panose="020B0604020202020204" pitchFamily="34" charset="0"/>
              </a:rPr>
              <a:t> </a:t>
            </a:r>
            <a:r>
              <a:rPr lang="en-US" sz="1400" dirty="0"/>
              <a:t>focal length</a:t>
            </a:r>
            <a:r>
              <a:rPr lang="en-US" altLang="ru-RU" sz="1400" dirty="0" smtClean="0">
                <a:latin typeface="Arial" panose="020B0604020202020204" pitchFamily="34" charset="0"/>
              </a:rPr>
              <a:t> </a:t>
            </a:r>
            <a:r>
              <a:rPr lang="en-US" altLang="ru-RU" sz="1400" dirty="0">
                <a:latin typeface="Arial" panose="020B0604020202020204" pitchFamily="34" charset="0"/>
              </a:rPr>
              <a:t>for PMQ lens</a:t>
            </a:r>
            <a:r>
              <a:rPr lang="ru-RU" altLang="ru-RU" sz="1400" dirty="0">
                <a:latin typeface="Arial" panose="020B0604020202020204" pitchFamily="34" charset="0"/>
              </a:rPr>
              <a:t>.</a:t>
            </a:r>
          </a:p>
          <a:p>
            <a:pPr defTabSz="914400" eaLnBrk="1" hangingPunct="1">
              <a:spcBef>
                <a:spcPct val="0"/>
              </a:spcBef>
              <a:buClrTx/>
              <a:buSzTx/>
              <a:buFontTx/>
              <a:buNone/>
            </a:pPr>
            <a:r>
              <a:rPr lang="en-US" altLang="ru-RU" sz="1400" dirty="0">
                <a:latin typeface="Arial" panose="020B0604020202020204" pitchFamily="34" charset="0"/>
              </a:rPr>
              <a:t>m </a:t>
            </a:r>
            <a:r>
              <a:rPr lang="ru-RU" altLang="ru-RU" sz="1400" dirty="0">
                <a:latin typeface="Arial" panose="020B0604020202020204" pitchFamily="34" charset="0"/>
              </a:rPr>
              <a:t>– </a:t>
            </a:r>
            <a:r>
              <a:rPr lang="en-US" altLang="ru-RU" sz="1400" dirty="0" smtClean="0">
                <a:latin typeface="Arial" panose="020B0604020202020204" pitchFamily="34" charset="0"/>
              </a:rPr>
              <a:t>magnification</a:t>
            </a:r>
            <a:endParaRPr lang="en-US" altLang="ru-RU" sz="1400" dirty="0">
              <a:latin typeface="Arial" panose="020B0604020202020204" pitchFamily="34" charset="0"/>
            </a:endParaRPr>
          </a:p>
          <a:p>
            <a:pPr defTabSz="914400" eaLnBrk="1" hangingPunct="1">
              <a:spcBef>
                <a:spcPct val="0"/>
              </a:spcBef>
              <a:buClrTx/>
              <a:buSzTx/>
              <a:buFontTx/>
              <a:buNone/>
            </a:pPr>
            <a:endParaRPr lang="ru-RU" altLang="ru-RU" sz="1400" dirty="0">
              <a:latin typeface="Arial" panose="020B0604020202020204" pitchFamily="34" charset="0"/>
            </a:endParaRPr>
          </a:p>
          <a:p>
            <a:pPr defTabSz="914400" eaLnBrk="1" hangingPunct="1">
              <a:spcBef>
                <a:spcPct val="0"/>
              </a:spcBef>
              <a:buClrTx/>
              <a:buSzTx/>
              <a:buFontTx/>
              <a:buNone/>
            </a:pPr>
            <a:r>
              <a:rPr lang="en-US" altLang="ru-RU" sz="1400" dirty="0">
                <a:latin typeface="Arial" panose="020B0604020202020204" pitchFamily="34" charset="0"/>
              </a:rPr>
              <a:t>Solve relatively:</a:t>
            </a:r>
            <a:r>
              <a:rPr lang="ru-RU" altLang="ru-RU" sz="1400" dirty="0">
                <a:latin typeface="Arial" panose="020B0604020202020204" pitchFamily="34" charset="0"/>
              </a:rPr>
              <a:t> </a:t>
            </a:r>
            <a:r>
              <a:rPr lang="en-US" altLang="ru-RU" sz="1400" dirty="0" err="1">
                <a:latin typeface="Arial" panose="020B0604020202020204" pitchFamily="34" charset="0"/>
              </a:rPr>
              <a:t>k,l,s,m</a:t>
            </a:r>
            <a:r>
              <a:rPr lang="en-US" altLang="ru-RU" sz="1400" dirty="0">
                <a:latin typeface="Arial" panose="020B0604020202020204" pitchFamily="34" charset="0"/>
              </a:rPr>
              <a:t>.</a:t>
            </a:r>
            <a:r>
              <a:rPr lang="ru-RU" altLang="ru-RU" sz="1400" dirty="0">
                <a:latin typeface="Arial" panose="020B0604020202020204" pitchFamily="34" charset="0"/>
              </a:rPr>
              <a:t>	</a:t>
            </a:r>
            <a:r>
              <a:rPr lang="en-US" altLang="ru-RU" sz="1400" dirty="0">
                <a:latin typeface="Arial" panose="020B0604020202020204" pitchFamily="34" charset="0"/>
              </a:rPr>
              <a:t>       </a:t>
            </a:r>
            <a:r>
              <a:rPr lang="ru-RU" altLang="ru-RU" sz="1400" dirty="0">
                <a:latin typeface="Arial" panose="020B0604020202020204" pitchFamily="34" charset="0"/>
              </a:rPr>
              <a:t>		</a:t>
            </a:r>
            <a:r>
              <a:rPr lang="en-US" altLang="ru-RU" sz="1400" dirty="0">
                <a:latin typeface="Arial" panose="020B0604020202020204" pitchFamily="34" charset="0"/>
              </a:rPr>
              <a:t>	              Stay constant</a:t>
            </a:r>
            <a:endParaRPr lang="ru-RU" altLang="ru-RU" sz="1400" dirty="0">
              <a:latin typeface="Arial" panose="020B0604020202020204" pitchFamily="34" charset="0"/>
            </a:endParaRPr>
          </a:p>
        </p:txBody>
      </p:sp>
      <p:pic>
        <p:nvPicPr>
          <p:cNvPr id="8199" name="Picture 15" descr="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836613"/>
            <a:ext cx="91440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75" y="6237288"/>
            <a:ext cx="18732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159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214313" y="0"/>
            <a:ext cx="8518525" cy="695325"/>
          </a:xfrm>
        </p:spPr>
        <p:txBody>
          <a:bodyPr/>
          <a:lstStyle/>
          <a:p>
            <a:pPr eaLnBrk="1" hangingPunct="1">
              <a:defRPr/>
            </a:pPr>
            <a:r>
              <a:rPr lang="en-US" altLang="ru-RU" sz="2800" dirty="0" smtClean="0">
                <a:latin typeface="Arial" panose="020B0604020202020204" pitchFamily="34" charset="0"/>
                <a:cs typeface="Arial" panose="020B0604020202020204" pitchFamily="34" charset="0"/>
              </a:rPr>
              <a:t>Transport matrix formalism</a:t>
            </a:r>
            <a:endParaRPr lang="ru-RU" altLang="ru-RU" sz="2800" dirty="0" smtClean="0">
              <a:latin typeface="Arial" panose="020B0604020202020204" pitchFamily="34" charset="0"/>
              <a:cs typeface="Arial" panose="020B0604020202020204" pitchFamily="34" charset="0"/>
            </a:endParaRPr>
          </a:p>
        </p:txBody>
      </p:sp>
      <p:sp>
        <p:nvSpPr>
          <p:cNvPr id="8195" name="Rectangle 5"/>
          <p:cNvSpPr>
            <a:spLocks noChangeArrowheads="1"/>
          </p:cNvSpPr>
          <p:nvPr/>
        </p:nvSpPr>
        <p:spPr bwMode="auto">
          <a:xfrm>
            <a:off x="0" y="-183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latin typeface="Arial" panose="020B0604020202020204" pitchFamily="34" charset="0"/>
            </a:endParaRPr>
          </a:p>
        </p:txBody>
      </p:sp>
      <p:sp>
        <p:nvSpPr>
          <p:cNvPr id="8197" name="Rectangle 6"/>
          <p:cNvSpPr>
            <a:spLocks noChangeArrowheads="1"/>
          </p:cNvSpPr>
          <p:nvPr/>
        </p:nvSpPr>
        <p:spPr bwMode="auto">
          <a:xfrm>
            <a:off x="0" y="147347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latin typeface="Arial" panose="020B0604020202020204" pitchFamily="34" charset="0"/>
            </a:endParaRPr>
          </a:p>
        </p:txBody>
      </p:sp>
      <p:pic>
        <p:nvPicPr>
          <p:cNvPr id="8199" name="Picture 15" descr="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613"/>
            <a:ext cx="91440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1014617" y="5340903"/>
            <a:ext cx="2595582"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914400" eaLnBrk="1" hangingPunct="1">
              <a:defRPr/>
            </a:pPr>
            <a:r>
              <a:rPr lang="en-US" sz="1800" dirty="0">
                <a:latin typeface="+mj-lt"/>
              </a:rPr>
              <a:t>focal length</a:t>
            </a:r>
            <a:r>
              <a:rPr lang="en-US" altLang="ru-RU" sz="1800" dirty="0" smtClean="0">
                <a:latin typeface="+mj-lt"/>
              </a:rPr>
              <a:t> for PMQ lens</a:t>
            </a:r>
            <a:endParaRPr lang="ru-RU" altLang="ru-RU" sz="1800" dirty="0" smtClean="0">
              <a:latin typeface="+mj-lt"/>
            </a:endParaRPr>
          </a:p>
        </p:txBody>
      </p:sp>
      <p:sp>
        <p:nvSpPr>
          <p:cNvPr id="12" name="Rectangle 17"/>
          <p:cNvSpPr>
            <a:spLocks noChangeArrowheads="1"/>
          </p:cNvSpPr>
          <p:nvPr/>
        </p:nvSpPr>
        <p:spPr bwMode="auto">
          <a:xfrm>
            <a:off x="3027362" y="2749029"/>
            <a:ext cx="3408305" cy="40011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eaLnBrk="0" hangingPunct="0">
              <a:defRPr sz="2400">
                <a:solidFill>
                  <a:schemeClr val="tx1"/>
                </a:solidFill>
                <a:latin typeface="Tahoma" panose="020B0604030504040204" pitchFamily="34" charset="0"/>
              </a:defRPr>
            </a:lvl3pPr>
            <a:lvl4pPr eaLnBrk="0" hangingPunct="0">
              <a:defRPr sz="2400">
                <a:solidFill>
                  <a:schemeClr val="tx1"/>
                </a:solidFill>
                <a:latin typeface="Tahoma" panose="020B0604030504040204" pitchFamily="34" charset="0"/>
              </a:defRPr>
            </a:lvl4pPr>
            <a:lvl5pPr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914400" eaLnBrk="1" hangingPunct="1">
              <a:spcBef>
                <a:spcPct val="20000"/>
              </a:spcBef>
              <a:buClr>
                <a:schemeClr val="hlink"/>
              </a:buClr>
              <a:buSzPct val="65000"/>
              <a:buFont typeface="Wingdings" panose="05000000000000000000" pitchFamily="2" charset="2"/>
              <a:buNone/>
              <a:defRPr/>
            </a:pPr>
            <a:r>
              <a:rPr lang="en-US" altLang="ru-RU" sz="2000" dirty="0" smtClean="0">
                <a:latin typeface="Times New Roman" panose="02020603050405020304" pitchFamily="18" charset="0"/>
              </a:rPr>
              <a:t>Distances between PMQ lenses</a:t>
            </a:r>
            <a:endParaRPr lang="ru-RU" altLang="ru-RU" sz="2000" dirty="0" smtClean="0">
              <a:latin typeface="Times New Roman" panose="02020603050405020304" pitchFamily="18" charset="0"/>
            </a:endParaRPr>
          </a:p>
        </p:txBody>
      </p:sp>
      <p:pic>
        <p:nvPicPr>
          <p:cNvPr id="13"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575" y="5152506"/>
            <a:ext cx="33829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7630" y="3461301"/>
            <a:ext cx="30956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225" y="3440663"/>
            <a:ext cx="324167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445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2290" name="Object 44"/>
          <p:cNvGraphicFramePr>
            <a:graphicFrameLocks noChangeAspect="1"/>
          </p:cNvGraphicFramePr>
          <p:nvPr/>
        </p:nvGraphicFramePr>
        <p:xfrm>
          <a:off x="1071563" y="2357438"/>
          <a:ext cx="4021137" cy="2619375"/>
        </p:xfrm>
        <a:graphic>
          <a:graphicData uri="http://schemas.openxmlformats.org/presentationml/2006/ole">
            <mc:AlternateContent xmlns:mc="http://schemas.openxmlformats.org/markup-compatibility/2006">
              <mc:Choice xmlns:v="urn:schemas-microsoft-com:vml" Requires="v">
                <p:oleObj spid="_x0000_s4116" name="Equation" r:id="rId3" imgW="2438400" imgH="1587500" progId="Equation.DSMT4">
                  <p:embed/>
                </p:oleObj>
              </mc:Choice>
              <mc:Fallback>
                <p:oleObj name="Equation" r:id="rId3" imgW="2438400" imgH="1587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2357438"/>
                        <a:ext cx="4021137"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1" name="Text Box 50"/>
          <p:cNvSpPr txBox="1">
            <a:spLocks noChangeArrowheads="1"/>
          </p:cNvSpPr>
          <p:nvPr/>
        </p:nvSpPr>
        <p:spPr bwMode="auto">
          <a:xfrm>
            <a:off x="360477" y="5250420"/>
            <a:ext cx="48926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68325">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defTabSz="568325">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defTabSz="568325">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defTabSz="568325">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defTabSz="568325">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defTabSz="568325"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None/>
            </a:pPr>
            <a:r>
              <a:rPr lang="en-US" altLang="ru-RU" sz="1800" dirty="0">
                <a:latin typeface="Times New Roman" panose="02020603050405020304" pitchFamily="18" charset="0"/>
              </a:rPr>
              <a:t>x</a:t>
            </a:r>
            <a:r>
              <a:rPr lang="en-US" altLang="ru-RU" sz="1800" baseline="-25000" dirty="0">
                <a:latin typeface="Times New Roman" panose="02020603050405020304" pitchFamily="18" charset="0"/>
              </a:rPr>
              <a:t>o</a:t>
            </a:r>
            <a:r>
              <a:rPr lang="en-US" altLang="ru-RU" sz="1800" dirty="0">
                <a:latin typeface="Times New Roman" panose="02020603050405020304" pitchFamily="18" charset="0"/>
              </a:rPr>
              <a:t>,</a:t>
            </a:r>
            <a:r>
              <a:rPr lang="ru-RU" altLang="ru-RU" sz="1800" dirty="0">
                <a:latin typeface="Times New Roman" panose="02020603050405020304" pitchFamily="18" charset="0"/>
              </a:rPr>
              <a:t> φ </a:t>
            </a:r>
            <a:r>
              <a:rPr lang="en-US" altLang="ru-RU" sz="1800" dirty="0">
                <a:latin typeface="Times New Roman" panose="02020603050405020304" pitchFamily="18" charset="0"/>
              </a:rPr>
              <a:t>	- position and angle on object</a:t>
            </a:r>
            <a:r>
              <a:rPr lang="en-US" altLang="ru-RU" sz="1800" dirty="0" smtClean="0">
                <a:latin typeface="Times New Roman" panose="02020603050405020304" pitchFamily="18" charset="0"/>
              </a:rPr>
              <a:t>;</a:t>
            </a:r>
          </a:p>
          <a:p>
            <a:pPr>
              <a:spcBef>
                <a:spcPct val="0"/>
              </a:spcBef>
              <a:buClrTx/>
              <a:buSzTx/>
              <a:buNone/>
            </a:pPr>
            <a:r>
              <a:rPr lang="en-US" altLang="ru-RU" sz="1800" dirty="0" err="1" smtClean="0">
                <a:latin typeface="Times New Roman" panose="02020603050405020304" pitchFamily="18" charset="0"/>
              </a:rPr>
              <a:t>x</a:t>
            </a:r>
            <a:r>
              <a:rPr lang="en-US" altLang="ru-RU" sz="1800" baseline="-25000" dirty="0" err="1" smtClean="0">
                <a:latin typeface="Times New Roman" panose="02020603050405020304" pitchFamily="18" charset="0"/>
              </a:rPr>
              <a:t>fp</a:t>
            </a:r>
            <a:r>
              <a:rPr lang="en-US" altLang="ru-RU" sz="1800" dirty="0" smtClean="0">
                <a:latin typeface="Times New Roman" panose="02020603050405020304" pitchFamily="18" charset="0"/>
              </a:rPr>
              <a:t> - </a:t>
            </a:r>
            <a:r>
              <a:rPr lang="en-US" altLang="ru-RU" sz="1800" dirty="0">
                <a:latin typeface="Times New Roman" panose="02020603050405020304" pitchFamily="18" charset="0"/>
              </a:rPr>
              <a:t>position of particle in Fourier plane</a:t>
            </a:r>
            <a:r>
              <a:rPr lang="en-US" altLang="ru-RU" sz="1800" dirty="0" smtClean="0">
                <a:latin typeface="Times New Roman" panose="02020603050405020304" pitchFamily="18" charset="0"/>
              </a:rPr>
              <a:t>;</a:t>
            </a:r>
          </a:p>
          <a:p>
            <a:pPr>
              <a:spcBef>
                <a:spcPct val="0"/>
              </a:spcBef>
              <a:buClrTx/>
              <a:buSzTx/>
              <a:buNone/>
            </a:pPr>
            <a:r>
              <a:rPr lang="en-US" altLang="ru-RU" sz="1800" dirty="0" smtClean="0">
                <a:latin typeface="Times New Roman" panose="02020603050405020304" pitchFamily="18" charset="0"/>
              </a:rPr>
              <a:t>x</a:t>
            </a:r>
            <a:r>
              <a:rPr lang="en-US" altLang="ru-RU" sz="1800" baseline="-25000" dirty="0" smtClean="0">
                <a:latin typeface="Times New Roman" panose="02020603050405020304" pitchFamily="18" charset="0"/>
              </a:rPr>
              <a:t>i</a:t>
            </a:r>
            <a:r>
              <a:rPr lang="en-US" altLang="ru-RU" sz="1800" dirty="0" smtClean="0">
                <a:latin typeface="Times New Roman" panose="02020603050405020304" pitchFamily="18" charset="0"/>
              </a:rPr>
              <a:t> - </a:t>
            </a:r>
            <a:r>
              <a:rPr lang="en-US" altLang="ru-RU" sz="1800" dirty="0">
                <a:latin typeface="Times New Roman" panose="02020603050405020304" pitchFamily="18" charset="0"/>
              </a:rPr>
              <a:t>position </a:t>
            </a:r>
            <a:r>
              <a:rPr lang="en-US" altLang="ru-RU" sz="1800" dirty="0" smtClean="0">
                <a:latin typeface="Times New Roman" panose="02020603050405020304" pitchFamily="18" charset="0"/>
              </a:rPr>
              <a:t>on </a:t>
            </a:r>
            <a:r>
              <a:rPr lang="en-US" altLang="ru-RU" sz="1800" dirty="0">
                <a:latin typeface="Times New Roman" panose="02020603050405020304" pitchFamily="18" charset="0"/>
              </a:rPr>
              <a:t>image plane</a:t>
            </a:r>
            <a:r>
              <a:rPr lang="en-US" altLang="ru-RU" sz="1800" dirty="0" smtClean="0">
                <a:latin typeface="Times New Roman" panose="02020603050405020304" pitchFamily="18" charset="0"/>
              </a:rPr>
              <a:t>;</a:t>
            </a:r>
          </a:p>
          <a:p>
            <a:pPr>
              <a:spcBef>
                <a:spcPct val="0"/>
              </a:spcBef>
              <a:buClrTx/>
              <a:buSzTx/>
              <a:buNone/>
            </a:pPr>
            <a:r>
              <a:rPr lang="el-GR" altLang="ru-RU" sz="1800" dirty="0" smtClean="0">
                <a:latin typeface="Times New Roman" panose="02020603050405020304" pitchFamily="18" charset="0"/>
              </a:rPr>
              <a:t>δ</a:t>
            </a:r>
            <a:r>
              <a:rPr lang="en-US" altLang="ru-RU" sz="1800" dirty="0">
                <a:latin typeface="Times New Roman" panose="02020603050405020304" pitchFamily="18" charset="0"/>
                <a:sym typeface="Symbol" panose="05050102010706020507" pitchFamily="18" charset="2"/>
              </a:rPr>
              <a:t>- p/p</a:t>
            </a:r>
            <a:r>
              <a:rPr lang="ru-RU" altLang="ru-RU" sz="1800" dirty="0">
                <a:latin typeface="Times New Roman" panose="02020603050405020304" pitchFamily="18" charset="0"/>
                <a:sym typeface="Symbol" panose="05050102010706020507" pitchFamily="18" charset="2"/>
              </a:rPr>
              <a:t> – </a:t>
            </a:r>
            <a:r>
              <a:rPr lang="en-US" sz="1800" dirty="0">
                <a:latin typeface="Times New Roman" panose="02020603050405020304" pitchFamily="18" charset="0"/>
              </a:rPr>
              <a:t>the momentum change</a:t>
            </a:r>
            <a:r>
              <a:rPr lang="en-US" altLang="ru-RU" sz="1800" dirty="0" smtClean="0">
                <a:latin typeface="Times New Roman" panose="02020603050405020304" pitchFamily="18" charset="0"/>
                <a:sym typeface="Symbol" panose="05050102010706020507" pitchFamily="18" charset="2"/>
              </a:rPr>
              <a:t>;</a:t>
            </a:r>
          </a:p>
          <a:p>
            <a:pPr>
              <a:spcBef>
                <a:spcPct val="0"/>
              </a:spcBef>
              <a:buClrTx/>
              <a:buSzTx/>
              <a:buNone/>
            </a:pPr>
            <a:r>
              <a:rPr lang="en-US" altLang="ru-RU" sz="1800" dirty="0" smtClean="0">
                <a:latin typeface="Times New Roman" panose="02020603050405020304" pitchFamily="18" charset="0"/>
                <a:sym typeface="Symbol" panose="05050102010706020507" pitchFamily="18" charset="2"/>
              </a:rPr>
              <a:t>M - </a:t>
            </a:r>
            <a:r>
              <a:rPr lang="en-US" altLang="ru-RU" sz="1800" dirty="0">
                <a:latin typeface="Times New Roman" panose="02020603050405020304" pitchFamily="18" charset="0"/>
                <a:sym typeface="Symbol" panose="05050102010706020507" pitchFamily="18" charset="2"/>
              </a:rPr>
              <a:t>transport matrix of second </a:t>
            </a:r>
            <a:r>
              <a:rPr lang="en-US" altLang="ru-RU" sz="1800" dirty="0" smtClean="0">
                <a:latin typeface="Times New Roman" panose="02020603050405020304" pitchFamily="18" charset="0"/>
                <a:sym typeface="Symbol" panose="05050102010706020507" pitchFamily="18" charset="2"/>
              </a:rPr>
              <a:t>order;</a:t>
            </a:r>
          </a:p>
        </p:txBody>
      </p:sp>
      <p:sp>
        <p:nvSpPr>
          <p:cNvPr id="12292" name="Text Box 52"/>
          <p:cNvSpPr txBox="1">
            <a:spLocks noChangeArrowheads="1"/>
          </p:cNvSpPr>
          <p:nvPr/>
        </p:nvSpPr>
        <p:spPr bwMode="auto">
          <a:xfrm>
            <a:off x="2900363" y="1985963"/>
            <a:ext cx="213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u="sng">
                <a:latin typeface="Times New Roman" panose="02020603050405020304" pitchFamily="18" charset="0"/>
              </a:rPr>
              <a:t>On registration plane</a:t>
            </a:r>
          </a:p>
        </p:txBody>
      </p:sp>
      <p:sp>
        <p:nvSpPr>
          <p:cNvPr id="12293" name="Line 53"/>
          <p:cNvSpPr>
            <a:spLocks noChangeShapeType="1"/>
          </p:cNvSpPr>
          <p:nvPr/>
        </p:nvSpPr>
        <p:spPr bwMode="auto">
          <a:xfrm flipV="1">
            <a:off x="2730500" y="4346572"/>
            <a:ext cx="1198563" cy="1661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294" name="Text Box 54"/>
          <p:cNvSpPr txBox="1">
            <a:spLocks noChangeArrowheads="1"/>
          </p:cNvSpPr>
          <p:nvPr/>
        </p:nvSpPr>
        <p:spPr bwMode="auto">
          <a:xfrm>
            <a:off x="3948298" y="4143375"/>
            <a:ext cx="2743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ru-RU" dirty="0" smtClean="0">
                <a:latin typeface="Times New Roman" panose="02020603050405020304" pitchFamily="18" charset="0"/>
              </a:rPr>
              <a:t>Chromatic </a:t>
            </a:r>
            <a:r>
              <a:rPr lang="en-US" altLang="ru-RU" dirty="0">
                <a:latin typeface="Times New Roman" panose="02020603050405020304" pitchFamily="18" charset="0"/>
              </a:rPr>
              <a:t>length of system</a:t>
            </a:r>
          </a:p>
        </p:txBody>
      </p:sp>
      <p:sp>
        <p:nvSpPr>
          <p:cNvPr id="12295" name="Text Box 54"/>
          <p:cNvSpPr txBox="1">
            <a:spLocks noChangeArrowheads="1"/>
          </p:cNvSpPr>
          <p:nvPr/>
        </p:nvSpPr>
        <p:spPr bwMode="auto">
          <a:xfrm>
            <a:off x="3929063" y="4714875"/>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dirty="0" smtClean="0">
                <a:latin typeface="Times New Roman" panose="02020603050405020304" pitchFamily="18" charset="0"/>
              </a:rPr>
              <a:t>Magnification</a:t>
            </a:r>
            <a:endParaRPr lang="en-US" altLang="ru-RU" dirty="0">
              <a:latin typeface="Times New Roman" panose="02020603050405020304" pitchFamily="18" charset="0"/>
            </a:endParaRPr>
          </a:p>
        </p:txBody>
      </p:sp>
      <p:sp>
        <p:nvSpPr>
          <p:cNvPr id="12296" name="Line 53"/>
          <p:cNvSpPr>
            <a:spLocks noChangeShapeType="1"/>
          </p:cNvSpPr>
          <p:nvPr/>
        </p:nvSpPr>
        <p:spPr bwMode="auto">
          <a:xfrm>
            <a:off x="2143125" y="4786313"/>
            <a:ext cx="1643063" cy="71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297" name="Text Box 54"/>
          <p:cNvSpPr txBox="1">
            <a:spLocks noChangeArrowheads="1"/>
          </p:cNvSpPr>
          <p:nvPr/>
        </p:nvSpPr>
        <p:spPr bwMode="auto">
          <a:xfrm>
            <a:off x="3929063" y="2786063"/>
            <a:ext cx="2781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ru-RU" dirty="0">
                <a:latin typeface="Times New Roman" panose="02020603050405020304" pitchFamily="18" charset="0"/>
              </a:rPr>
              <a:t>Condition of image forming</a:t>
            </a:r>
          </a:p>
        </p:txBody>
      </p:sp>
      <p:sp>
        <p:nvSpPr>
          <p:cNvPr id="12298" name="Line 53"/>
          <p:cNvSpPr>
            <a:spLocks noChangeShapeType="1"/>
          </p:cNvSpPr>
          <p:nvPr/>
        </p:nvSpPr>
        <p:spPr bwMode="auto">
          <a:xfrm>
            <a:off x="2000250" y="2928938"/>
            <a:ext cx="2000250" cy="460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299" name="Text Box 54"/>
          <p:cNvSpPr txBox="1">
            <a:spLocks noChangeArrowheads="1"/>
          </p:cNvSpPr>
          <p:nvPr/>
        </p:nvSpPr>
        <p:spPr bwMode="auto">
          <a:xfrm>
            <a:off x="4000500" y="3382963"/>
            <a:ext cx="4143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ru-RU" dirty="0">
                <a:latin typeface="Times New Roman" panose="02020603050405020304" pitchFamily="18" charset="0"/>
              </a:rPr>
              <a:t>Condition of matching of setup</a:t>
            </a:r>
          </a:p>
        </p:txBody>
      </p:sp>
      <p:sp>
        <p:nvSpPr>
          <p:cNvPr id="12300" name="Line 53"/>
          <p:cNvSpPr>
            <a:spLocks noChangeShapeType="1"/>
          </p:cNvSpPr>
          <p:nvPr/>
        </p:nvSpPr>
        <p:spPr bwMode="auto">
          <a:xfrm flipV="1">
            <a:off x="2900363" y="3521075"/>
            <a:ext cx="1171575" cy="26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12301" name="Рисунок 40" descr="a1.jpg"/>
          <p:cNvPicPr>
            <a:picLocks noChangeAspect="1"/>
          </p:cNvPicPr>
          <p:nvPr/>
        </p:nvPicPr>
        <p:blipFill>
          <a:blip r:embed="rId5">
            <a:extLst>
              <a:ext uri="{28A0092B-C50C-407E-A947-70E740481C1C}">
                <a14:useLocalDpi xmlns:a14="http://schemas.microsoft.com/office/drawing/2010/main" val="0"/>
              </a:ext>
            </a:extLst>
          </a:blip>
          <a:srcRect b="12761"/>
          <a:stretch>
            <a:fillRect/>
          </a:stretch>
        </p:blipFill>
        <p:spPr bwMode="auto">
          <a:xfrm>
            <a:off x="250825" y="518814"/>
            <a:ext cx="8464550" cy="147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ChangeArrowheads="1"/>
          </p:cNvSpPr>
          <p:nvPr/>
        </p:nvSpPr>
        <p:spPr bwMode="auto">
          <a:xfrm>
            <a:off x="250825" y="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ahoma" panose="020B0604030504040204" pitchFamily="34" charset="0"/>
              </a:defRPr>
            </a:lvl1pPr>
            <a:lvl2pPr algn="ctr" eaLnBrk="0" hangingPunct="0">
              <a:defRPr sz="4400">
                <a:solidFill>
                  <a:schemeClr val="tx2"/>
                </a:solidFill>
                <a:latin typeface="Tahoma" panose="020B0604030504040204" pitchFamily="34" charset="0"/>
              </a:defRPr>
            </a:lvl2pPr>
            <a:lvl3pPr algn="ctr" eaLnBrk="0" hangingPunct="0">
              <a:defRPr sz="4400">
                <a:solidFill>
                  <a:schemeClr val="tx2"/>
                </a:solidFill>
                <a:latin typeface="Tahoma" panose="020B0604030504040204" pitchFamily="34" charset="0"/>
              </a:defRPr>
            </a:lvl3pPr>
            <a:lvl4pPr algn="ctr" eaLnBrk="0" hangingPunct="0">
              <a:defRPr sz="4400">
                <a:solidFill>
                  <a:schemeClr val="tx2"/>
                </a:solidFill>
                <a:latin typeface="Tahoma" panose="020B0604030504040204" pitchFamily="34" charset="0"/>
              </a:defRPr>
            </a:lvl4pPr>
            <a:lvl5pPr algn="ctr" eaLnBrk="0" hangingPunct="0">
              <a:defRPr sz="4400">
                <a:solidFill>
                  <a:schemeClr val="tx2"/>
                </a:solidFill>
                <a:latin typeface="Tahoma" panose="020B0604030504040204" pitchFamily="34" charset="0"/>
              </a:defRPr>
            </a:lvl5pPr>
            <a:lvl6pPr marL="457200" algn="ctr" eaLnBrk="0" fontAlgn="base" hangingPunct="0">
              <a:spcBef>
                <a:spcPct val="0"/>
              </a:spcBef>
              <a:spcAft>
                <a:spcPct val="0"/>
              </a:spcAft>
              <a:defRPr sz="4400">
                <a:solidFill>
                  <a:schemeClr val="tx2"/>
                </a:solidFill>
                <a:latin typeface="Tahoma" panose="020B0604030504040204" pitchFamily="34" charset="0"/>
              </a:defRPr>
            </a:lvl6pPr>
            <a:lvl7pPr marL="914400" algn="ctr" eaLnBrk="0" fontAlgn="base" hangingPunct="0">
              <a:spcBef>
                <a:spcPct val="0"/>
              </a:spcBef>
              <a:spcAft>
                <a:spcPct val="0"/>
              </a:spcAft>
              <a:defRPr sz="4400">
                <a:solidFill>
                  <a:schemeClr val="tx2"/>
                </a:solidFill>
                <a:latin typeface="Tahoma" panose="020B0604030504040204" pitchFamily="34" charset="0"/>
              </a:defRPr>
            </a:lvl7pPr>
            <a:lvl8pPr marL="1371600" algn="ctr" eaLnBrk="0" fontAlgn="base" hangingPunct="0">
              <a:spcBef>
                <a:spcPct val="0"/>
              </a:spcBef>
              <a:spcAft>
                <a:spcPct val="0"/>
              </a:spcAft>
              <a:defRPr sz="4400">
                <a:solidFill>
                  <a:schemeClr val="tx2"/>
                </a:solidFill>
                <a:latin typeface="Tahoma" panose="020B0604030504040204" pitchFamily="34" charset="0"/>
              </a:defRPr>
            </a:lvl8pPr>
            <a:lvl9pPr marL="1828800" algn="ctr" eaLnBrk="0" fontAlgn="base" hangingPunct="0">
              <a:spcBef>
                <a:spcPct val="0"/>
              </a:spcBef>
              <a:spcAft>
                <a:spcPct val="0"/>
              </a:spcAft>
              <a:defRPr sz="4400">
                <a:solidFill>
                  <a:schemeClr val="tx2"/>
                </a:solidFill>
                <a:latin typeface="Tahoma" panose="020B0604030504040204" pitchFamily="34" charset="0"/>
              </a:defRPr>
            </a:lvl9pPr>
          </a:lstStyle>
          <a:p>
            <a:pPr defTabSz="914400" eaLnBrk="1" hangingPunct="1">
              <a:defRPr/>
            </a:pPr>
            <a:r>
              <a:rPr lang="en-US" altLang="ru-RU" sz="2800" dirty="0" smtClean="0">
                <a:latin typeface="Arial" panose="020B0604020202020204" pitchFamily="34" charset="0"/>
                <a:cs typeface="Arial" panose="020B0604020202020204" pitchFamily="34" charset="0"/>
              </a:rPr>
              <a:t>Construction of</a:t>
            </a:r>
            <a:r>
              <a:rPr lang="ru-RU" altLang="ru-RU" sz="2800" dirty="0" smtClean="0">
                <a:latin typeface="Arial" panose="020B0604020202020204" pitchFamily="34" charset="0"/>
                <a:cs typeface="Arial" panose="020B0604020202020204" pitchFamily="34" charset="0"/>
              </a:rPr>
              <a:t> </a:t>
            </a:r>
            <a:r>
              <a:rPr lang="en-US" altLang="ru-RU" sz="2800" dirty="0" smtClean="0">
                <a:latin typeface="Arial" panose="020B0604020202020204" pitchFamily="34" charset="0"/>
                <a:cs typeface="Arial" panose="020B0604020202020204" pitchFamily="34" charset="0"/>
              </a:rPr>
              <a:t>optical scheme</a:t>
            </a:r>
            <a:r>
              <a:rPr lang="ru-RU" altLang="ru-RU" sz="2800" dirty="0" smtClean="0">
                <a:latin typeface="Arial" panose="020B0604020202020204" pitchFamily="34" charset="0"/>
                <a:cs typeface="Arial" panose="020B0604020202020204" pitchFamily="34" charset="0"/>
              </a:rPr>
              <a:t> </a:t>
            </a:r>
            <a:r>
              <a:rPr lang="en-US" altLang="ru-RU" sz="2800" dirty="0" smtClean="0">
                <a:latin typeface="Arial" panose="020B0604020202020204" pitchFamily="34" charset="0"/>
                <a:cs typeface="Arial" panose="020B0604020202020204" pitchFamily="34" charset="0"/>
              </a:rPr>
              <a:t>in </a:t>
            </a:r>
            <a:r>
              <a:rPr lang="en-US" altLang="ru-RU" sz="2800" dirty="0" err="1" smtClean="0">
                <a:latin typeface="Arial" panose="020B0604020202020204" pitchFamily="34" charset="0"/>
                <a:cs typeface="Arial" panose="020B0604020202020204" pitchFamily="34" charset="0"/>
              </a:rPr>
              <a:t>Cosy</a:t>
            </a:r>
            <a:r>
              <a:rPr lang="en-US" altLang="ru-RU" sz="2800" dirty="0" smtClean="0">
                <a:latin typeface="Arial" panose="020B0604020202020204" pitchFamily="34" charset="0"/>
                <a:cs typeface="Arial" panose="020B0604020202020204" pitchFamily="34" charset="0"/>
              </a:rPr>
              <a:t> infinity</a:t>
            </a:r>
            <a:endParaRPr lang="ru-RU" altLang="ru-RU" sz="2800" dirty="0" smtClean="0">
              <a:latin typeface="Arial" panose="020B0604020202020204" pitchFamily="34" charset="0"/>
              <a:cs typeface="Arial" panose="020B0604020202020204" pitchFamily="34" charset="0"/>
            </a:endParaRPr>
          </a:p>
        </p:txBody>
      </p:sp>
      <p:cxnSp>
        <p:nvCxnSpPr>
          <p:cNvPr id="3" name="Прямая со стрелкой 2"/>
          <p:cNvCxnSpPr/>
          <p:nvPr/>
        </p:nvCxnSpPr>
        <p:spPr bwMode="auto">
          <a:xfrm flipH="1">
            <a:off x="3086100" y="3637995"/>
            <a:ext cx="960438" cy="34980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07770272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3512</TotalTime>
  <Words>3540</Words>
  <Application>Microsoft Office PowerPoint</Application>
  <PresentationFormat>Экран (4:3)</PresentationFormat>
  <Paragraphs>360</Paragraphs>
  <Slides>36</Slides>
  <Notes>30</Notes>
  <HiddenSlides>0</HiddenSlides>
  <MMClips>0</MMClips>
  <ScaleCrop>false</ScaleCrop>
  <HeadingPairs>
    <vt:vector size="10" baseType="variant">
      <vt:variant>
        <vt:lpstr>Использованные шрифты</vt:lpstr>
      </vt:variant>
      <vt:variant>
        <vt:i4>14</vt:i4>
      </vt:variant>
      <vt:variant>
        <vt:lpstr>Тема</vt:lpstr>
      </vt:variant>
      <vt:variant>
        <vt:i4>8</vt:i4>
      </vt:variant>
      <vt:variant>
        <vt:lpstr>Связи</vt:lpstr>
      </vt:variant>
      <vt:variant>
        <vt:i4>1</vt:i4>
      </vt:variant>
      <vt:variant>
        <vt:lpstr>Внедренные серверы OLE</vt:lpstr>
      </vt:variant>
      <vt:variant>
        <vt:i4>3</vt:i4>
      </vt:variant>
      <vt:variant>
        <vt:lpstr>Заголовки слайдов</vt:lpstr>
      </vt:variant>
      <vt:variant>
        <vt:i4>36</vt:i4>
      </vt:variant>
    </vt:vector>
  </HeadingPairs>
  <TitlesOfParts>
    <vt:vector size="62" baseType="lpstr">
      <vt:lpstr>MS Mincho</vt:lpstr>
      <vt:lpstr>ＭＳ Ｐゴシック</vt:lpstr>
      <vt:lpstr>Arial</vt:lpstr>
      <vt:lpstr>Arial Italic</vt:lpstr>
      <vt:lpstr>Calibri</vt:lpstr>
      <vt:lpstr>Estrangelo Edessa</vt:lpstr>
      <vt:lpstr>Helvetica Neue</vt:lpstr>
      <vt:lpstr>Hoefler Text</vt:lpstr>
      <vt:lpstr>Symbol</vt:lpstr>
      <vt:lpstr>Tahoma</vt:lpstr>
      <vt:lpstr>Times</vt:lpstr>
      <vt:lpstr>Times New Roman</vt:lpstr>
      <vt:lpstr>Verdana</vt:lpstr>
      <vt:lpstr>Wingdings</vt:lpstr>
      <vt:lpstr>1_Оформление по умолчанию</vt:lpstr>
      <vt:lpstr>2_Оформление по умолчанию</vt:lpstr>
      <vt:lpstr>4_Оформление по умолчанию</vt:lpstr>
      <vt:lpstr>6_Оформление по умолчанию</vt:lpstr>
      <vt:lpstr>powerpoint-template_r4</vt:lpstr>
      <vt:lpstr>7_Оформление по умолчанию</vt:lpstr>
      <vt:lpstr>Оформление по умолчанию</vt:lpstr>
      <vt:lpstr>5_Оформление по умолчанию</vt:lpstr>
      <vt:lpstr>\???</vt:lpstr>
      <vt:lpstr>Microsoft Equation 3.0</vt:lpstr>
      <vt:lpstr>Equation</vt:lpstr>
      <vt:lpstr>Формула</vt:lpstr>
      <vt:lpstr>THE METHOD OF CALCULATION AND OPTIMIZATION OF THE ION-OPTICAL SCHEME OF THE PROTON MICROSCOPE</vt:lpstr>
      <vt:lpstr>Презентация PowerPoint</vt:lpstr>
      <vt:lpstr>Презентация PowerPoint</vt:lpstr>
      <vt:lpstr>Презентация PowerPoint</vt:lpstr>
      <vt:lpstr>Презентация PowerPoint</vt:lpstr>
      <vt:lpstr>Презентация PowerPoint</vt:lpstr>
      <vt:lpstr>Transport matrix formalism</vt:lpstr>
      <vt:lpstr>Transport matrix formalism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Definition of BEAM for mathematical formulation of ion-optics</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Alexey Kantsyrev</dc:creator>
  <cp:lastModifiedBy>itep</cp:lastModifiedBy>
  <cp:revision>124</cp:revision>
  <cp:lastPrinted>2014-09-16T13:31:20Z</cp:lastPrinted>
  <dcterms:created xsi:type="dcterms:W3CDTF">2014-07-21T18:07:58Z</dcterms:created>
  <dcterms:modified xsi:type="dcterms:W3CDTF">2015-11-18T04:48:38Z</dcterms:modified>
</cp:coreProperties>
</file>