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63" r:id="rId1"/>
  </p:sldMasterIdLst>
  <p:notesMasterIdLst>
    <p:notesMasterId r:id="rId38"/>
  </p:notesMasterIdLst>
  <p:sldIdLst>
    <p:sldId id="256" r:id="rId2"/>
    <p:sldId id="373" r:id="rId3"/>
    <p:sldId id="374" r:id="rId4"/>
    <p:sldId id="375" r:id="rId5"/>
    <p:sldId id="369" r:id="rId6"/>
    <p:sldId id="258" r:id="rId7"/>
    <p:sldId id="350" r:id="rId8"/>
    <p:sldId id="348" r:id="rId9"/>
    <p:sldId id="349" r:id="rId10"/>
    <p:sldId id="364" r:id="rId11"/>
    <p:sldId id="316" r:id="rId12"/>
    <p:sldId id="353" r:id="rId13"/>
    <p:sldId id="356" r:id="rId14"/>
    <p:sldId id="393" r:id="rId15"/>
    <p:sldId id="394" r:id="rId16"/>
    <p:sldId id="395" r:id="rId17"/>
    <p:sldId id="396" r:id="rId18"/>
    <p:sldId id="397" r:id="rId19"/>
    <p:sldId id="400" r:id="rId20"/>
    <p:sldId id="401" r:id="rId21"/>
    <p:sldId id="410" r:id="rId22"/>
    <p:sldId id="402" r:id="rId23"/>
    <p:sldId id="403" r:id="rId24"/>
    <p:sldId id="404" r:id="rId25"/>
    <p:sldId id="405" r:id="rId26"/>
    <p:sldId id="406" r:id="rId27"/>
    <p:sldId id="407" r:id="rId28"/>
    <p:sldId id="409" r:id="rId29"/>
    <p:sldId id="392" r:id="rId30"/>
    <p:sldId id="343" r:id="rId31"/>
    <p:sldId id="376" r:id="rId32"/>
    <p:sldId id="390" r:id="rId33"/>
    <p:sldId id="391" r:id="rId34"/>
    <p:sldId id="372" r:id="rId35"/>
    <p:sldId id="398" r:id="rId36"/>
    <p:sldId id="39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2CDCA"/>
    <a:srgbClr val="C2BEBB"/>
    <a:srgbClr val="000000"/>
    <a:srgbClr val="0000FF"/>
    <a:srgbClr val="CC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166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749E8-F63B-4C32-A577-87F5E9BC95A0}" type="doc">
      <dgm:prSet loTypeId="urn:microsoft.com/office/officeart/2005/8/layout/hChevron3" loCatId="process" qsTypeId="urn:microsoft.com/office/officeart/2005/8/quickstyle/simple4" qsCatId="simple" csTypeId="urn:microsoft.com/office/officeart/2005/8/colors/accent3_3" csCatId="accent3" phldr="1"/>
      <dgm:spPr/>
    </dgm:pt>
    <dgm:pt modelId="{E1B5B342-69EC-49F0-B690-EA97F123D464}">
      <dgm:prSet phldrT="[Текст]" custT="1"/>
      <dgm:spPr/>
      <dgm:t>
        <a:bodyPr/>
        <a:lstStyle/>
        <a:p>
          <a:r>
            <a:rPr lang="en-US" sz="2400" dirty="0" smtClean="0"/>
            <a:t>DPC</a:t>
          </a:r>
        </a:p>
      </dgm:t>
    </dgm:pt>
    <dgm:pt modelId="{97D50DC0-E525-4B09-9729-7EA37E724286}" type="parTrans" cxnId="{6D6FC9E0-6B3F-4AC4-A2B1-75304040C087}">
      <dgm:prSet/>
      <dgm:spPr/>
      <dgm:t>
        <a:bodyPr/>
        <a:lstStyle/>
        <a:p>
          <a:endParaRPr lang="ru-RU"/>
        </a:p>
      </dgm:t>
    </dgm:pt>
    <dgm:pt modelId="{4EA49B75-5918-41A2-B909-30A959C6C131}" type="sibTrans" cxnId="{6D6FC9E0-6B3F-4AC4-A2B1-75304040C087}">
      <dgm:prSet/>
      <dgm:spPr/>
      <dgm:t>
        <a:bodyPr/>
        <a:lstStyle/>
        <a:p>
          <a:endParaRPr lang="ru-RU"/>
        </a:p>
      </dgm:t>
    </dgm:pt>
    <dgm:pt modelId="{5A17148B-DA1B-41D8-A988-376AD54F055F}">
      <dgm:prSet phldrT="[Текст]" custT="1"/>
      <dgm:spPr/>
      <dgm:t>
        <a:bodyPr/>
        <a:lstStyle/>
        <a:p>
          <a:r>
            <a:rPr lang="en-US" sz="2400" dirty="0" smtClean="0"/>
            <a:t>Tile FPGA</a:t>
          </a:r>
          <a:endParaRPr lang="ru-RU" sz="2400" dirty="0"/>
        </a:p>
      </dgm:t>
    </dgm:pt>
    <dgm:pt modelId="{0A9001CF-1BAC-4221-A235-E971F21E0406}" type="parTrans" cxnId="{68C1EEC7-D7E4-466C-976E-3AAF3E64048A}">
      <dgm:prSet/>
      <dgm:spPr/>
      <dgm:t>
        <a:bodyPr/>
        <a:lstStyle/>
        <a:p>
          <a:endParaRPr lang="ru-RU"/>
        </a:p>
      </dgm:t>
    </dgm:pt>
    <dgm:pt modelId="{034E38FC-C546-448A-9269-A4145C629AD6}" type="sibTrans" cxnId="{68C1EEC7-D7E4-466C-976E-3AAF3E64048A}">
      <dgm:prSet/>
      <dgm:spPr/>
      <dgm:t>
        <a:bodyPr/>
        <a:lstStyle/>
        <a:p>
          <a:endParaRPr lang="ru-RU"/>
        </a:p>
      </dgm:t>
    </dgm:pt>
    <dgm:pt modelId="{7B83B657-D701-4524-811C-FCC3180CA88F}">
      <dgm:prSet phldrT="[Текст]" custT="1"/>
      <dgm:spPr/>
      <dgm:t>
        <a:bodyPr/>
        <a:lstStyle/>
        <a:p>
          <a:r>
            <a:rPr lang="en-US" sz="2400" dirty="0" smtClean="0"/>
            <a:t>Module</a:t>
          </a:r>
        </a:p>
        <a:p>
          <a:r>
            <a:rPr lang="en-US" sz="2400" dirty="0" smtClean="0"/>
            <a:t>FPGA</a:t>
          </a:r>
          <a:endParaRPr lang="ru-RU" sz="2400" dirty="0"/>
        </a:p>
      </dgm:t>
    </dgm:pt>
    <dgm:pt modelId="{A236DC4D-8508-45B0-A79B-5F22F9B322D2}" type="parTrans" cxnId="{65F7C729-AD0A-4889-BA6C-3C075BD1FC5D}">
      <dgm:prSet/>
      <dgm:spPr/>
      <dgm:t>
        <a:bodyPr/>
        <a:lstStyle/>
        <a:p>
          <a:endParaRPr lang="ru-RU"/>
        </a:p>
      </dgm:t>
    </dgm:pt>
    <dgm:pt modelId="{0D4313E1-23A8-4AD6-818B-C77234B5A1E7}" type="sibTrans" cxnId="{65F7C729-AD0A-4889-BA6C-3C075BD1FC5D}">
      <dgm:prSet/>
      <dgm:spPr/>
      <dgm:t>
        <a:bodyPr/>
        <a:lstStyle/>
        <a:p>
          <a:endParaRPr lang="ru-RU"/>
        </a:p>
      </dgm:t>
    </dgm:pt>
    <dgm:pt modelId="{683A2603-60A9-45D0-BE62-168611A86E21}">
      <dgm:prSet custT="1"/>
      <dgm:spPr/>
      <dgm:t>
        <a:bodyPr/>
        <a:lstStyle/>
        <a:p>
          <a:r>
            <a:rPr lang="en-US" sz="1800" dirty="0" smtClean="0"/>
            <a:t>Data concentrator FPGA</a:t>
          </a:r>
          <a:endParaRPr lang="ru-RU" sz="1800" dirty="0"/>
        </a:p>
      </dgm:t>
    </dgm:pt>
    <dgm:pt modelId="{3510F021-2A1D-4F67-AE8F-051D5FB1E55F}" type="parTrans" cxnId="{11A722A0-4023-4635-BF95-5A1B97ED5093}">
      <dgm:prSet/>
      <dgm:spPr/>
      <dgm:t>
        <a:bodyPr/>
        <a:lstStyle/>
        <a:p>
          <a:endParaRPr lang="ru-RU"/>
        </a:p>
      </dgm:t>
    </dgm:pt>
    <dgm:pt modelId="{9CD55427-051F-4887-8EFC-713610C7BC52}" type="sibTrans" cxnId="{11A722A0-4023-4635-BF95-5A1B97ED5093}">
      <dgm:prSet/>
      <dgm:spPr/>
      <dgm:t>
        <a:bodyPr/>
        <a:lstStyle/>
        <a:p>
          <a:endParaRPr lang="ru-RU"/>
        </a:p>
      </dgm:t>
    </dgm:pt>
    <dgm:pt modelId="{A6D432C3-7B02-4B98-8197-2025F66A14FB}" type="pres">
      <dgm:prSet presAssocID="{B4F749E8-F63B-4C32-A577-87F5E9BC95A0}" presName="Name0" presStyleCnt="0">
        <dgm:presLayoutVars>
          <dgm:dir/>
          <dgm:resizeHandles val="exact"/>
        </dgm:presLayoutVars>
      </dgm:prSet>
      <dgm:spPr/>
    </dgm:pt>
    <dgm:pt modelId="{D68E4DB0-7C9D-4B83-B518-88039B1CEBF2}" type="pres">
      <dgm:prSet presAssocID="{E1B5B342-69EC-49F0-B690-EA97F123D464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DC7FD-F4D7-4288-BAAE-473F94ACD43E}" type="pres">
      <dgm:prSet presAssocID="{4EA49B75-5918-41A2-B909-30A959C6C131}" presName="parSpace" presStyleCnt="0"/>
      <dgm:spPr/>
    </dgm:pt>
    <dgm:pt modelId="{33C35885-01DB-4063-8076-6E5AF22D5BE5}" type="pres">
      <dgm:prSet presAssocID="{5A17148B-DA1B-41D8-A988-376AD54F055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1E005-4A25-4884-805A-F81DD76B9904}" type="pres">
      <dgm:prSet presAssocID="{034E38FC-C546-448A-9269-A4145C629AD6}" presName="parSpace" presStyleCnt="0"/>
      <dgm:spPr/>
    </dgm:pt>
    <dgm:pt modelId="{01214B4C-5D63-4393-9A2C-A6970B593C42}" type="pres">
      <dgm:prSet presAssocID="{7B83B657-D701-4524-811C-FCC3180CA88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98A13-3430-48CF-AA66-EDE49103FE5F}" type="pres">
      <dgm:prSet presAssocID="{0D4313E1-23A8-4AD6-818B-C77234B5A1E7}" presName="parSpace" presStyleCnt="0"/>
      <dgm:spPr/>
    </dgm:pt>
    <dgm:pt modelId="{0770BF4E-934E-4E46-B26F-6B3C2C739C67}" type="pres">
      <dgm:prSet presAssocID="{683A2603-60A9-45D0-BE62-168611A86E2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ED8D87-E004-4FDA-94B6-2512F87B3D0B}" type="presOf" srcId="{B4F749E8-F63B-4C32-A577-87F5E9BC95A0}" destId="{A6D432C3-7B02-4B98-8197-2025F66A14FB}" srcOrd="0" destOrd="0" presId="urn:microsoft.com/office/officeart/2005/8/layout/hChevron3"/>
    <dgm:cxn modelId="{11A722A0-4023-4635-BF95-5A1B97ED5093}" srcId="{B4F749E8-F63B-4C32-A577-87F5E9BC95A0}" destId="{683A2603-60A9-45D0-BE62-168611A86E21}" srcOrd="3" destOrd="0" parTransId="{3510F021-2A1D-4F67-AE8F-051D5FB1E55F}" sibTransId="{9CD55427-051F-4887-8EFC-713610C7BC52}"/>
    <dgm:cxn modelId="{14D04E19-7011-4A82-A94D-555932888D66}" type="presOf" srcId="{5A17148B-DA1B-41D8-A988-376AD54F055F}" destId="{33C35885-01DB-4063-8076-6E5AF22D5BE5}" srcOrd="0" destOrd="0" presId="urn:microsoft.com/office/officeart/2005/8/layout/hChevron3"/>
    <dgm:cxn modelId="{D58F8BBA-1823-4DF7-B569-B7693232A759}" type="presOf" srcId="{7B83B657-D701-4524-811C-FCC3180CA88F}" destId="{01214B4C-5D63-4393-9A2C-A6970B593C42}" srcOrd="0" destOrd="0" presId="urn:microsoft.com/office/officeart/2005/8/layout/hChevron3"/>
    <dgm:cxn modelId="{AE54331E-4925-4617-B9FE-C5ECA3A5487D}" type="presOf" srcId="{E1B5B342-69EC-49F0-B690-EA97F123D464}" destId="{D68E4DB0-7C9D-4B83-B518-88039B1CEBF2}" srcOrd="0" destOrd="0" presId="urn:microsoft.com/office/officeart/2005/8/layout/hChevron3"/>
    <dgm:cxn modelId="{65F7C729-AD0A-4889-BA6C-3C075BD1FC5D}" srcId="{B4F749E8-F63B-4C32-A577-87F5E9BC95A0}" destId="{7B83B657-D701-4524-811C-FCC3180CA88F}" srcOrd="2" destOrd="0" parTransId="{A236DC4D-8508-45B0-A79B-5F22F9B322D2}" sibTransId="{0D4313E1-23A8-4AD6-818B-C77234B5A1E7}"/>
    <dgm:cxn modelId="{F4AEE94D-3008-415C-8E06-414DF38405AC}" type="presOf" srcId="{683A2603-60A9-45D0-BE62-168611A86E21}" destId="{0770BF4E-934E-4E46-B26F-6B3C2C739C67}" srcOrd="0" destOrd="0" presId="urn:microsoft.com/office/officeart/2005/8/layout/hChevron3"/>
    <dgm:cxn modelId="{6D6FC9E0-6B3F-4AC4-A2B1-75304040C087}" srcId="{B4F749E8-F63B-4C32-A577-87F5E9BC95A0}" destId="{E1B5B342-69EC-49F0-B690-EA97F123D464}" srcOrd="0" destOrd="0" parTransId="{97D50DC0-E525-4B09-9729-7EA37E724286}" sibTransId="{4EA49B75-5918-41A2-B909-30A959C6C131}"/>
    <dgm:cxn modelId="{68C1EEC7-D7E4-466C-976E-3AAF3E64048A}" srcId="{B4F749E8-F63B-4C32-A577-87F5E9BC95A0}" destId="{5A17148B-DA1B-41D8-A988-376AD54F055F}" srcOrd="1" destOrd="0" parTransId="{0A9001CF-1BAC-4221-A235-E971F21E0406}" sibTransId="{034E38FC-C546-448A-9269-A4145C629AD6}"/>
    <dgm:cxn modelId="{FB601E87-4E8B-4C5B-8A09-9AB4971E836F}" type="presParOf" srcId="{A6D432C3-7B02-4B98-8197-2025F66A14FB}" destId="{D68E4DB0-7C9D-4B83-B518-88039B1CEBF2}" srcOrd="0" destOrd="0" presId="urn:microsoft.com/office/officeart/2005/8/layout/hChevron3"/>
    <dgm:cxn modelId="{4252D528-BECA-402D-AB65-DDF061545069}" type="presParOf" srcId="{A6D432C3-7B02-4B98-8197-2025F66A14FB}" destId="{FE9DC7FD-F4D7-4288-BAAE-473F94ACD43E}" srcOrd="1" destOrd="0" presId="urn:microsoft.com/office/officeart/2005/8/layout/hChevron3"/>
    <dgm:cxn modelId="{1BE5CC06-6502-4878-A821-D178761B614C}" type="presParOf" srcId="{A6D432C3-7B02-4B98-8197-2025F66A14FB}" destId="{33C35885-01DB-4063-8076-6E5AF22D5BE5}" srcOrd="2" destOrd="0" presId="urn:microsoft.com/office/officeart/2005/8/layout/hChevron3"/>
    <dgm:cxn modelId="{24938F06-48E6-481E-8D8F-C9115ABCF878}" type="presParOf" srcId="{A6D432C3-7B02-4B98-8197-2025F66A14FB}" destId="{8141E005-4A25-4884-805A-F81DD76B9904}" srcOrd="3" destOrd="0" presId="urn:microsoft.com/office/officeart/2005/8/layout/hChevron3"/>
    <dgm:cxn modelId="{23045D2D-106F-4A6C-A0D2-F03ECC806FDF}" type="presParOf" srcId="{A6D432C3-7B02-4B98-8197-2025F66A14FB}" destId="{01214B4C-5D63-4393-9A2C-A6970B593C42}" srcOrd="4" destOrd="0" presId="urn:microsoft.com/office/officeart/2005/8/layout/hChevron3"/>
    <dgm:cxn modelId="{3545946B-D5DD-41A4-A60D-39770AEE6C6B}" type="presParOf" srcId="{A6D432C3-7B02-4B98-8197-2025F66A14FB}" destId="{23998A13-3430-48CF-AA66-EDE49103FE5F}" srcOrd="5" destOrd="0" presId="urn:microsoft.com/office/officeart/2005/8/layout/hChevron3"/>
    <dgm:cxn modelId="{51B174D6-1B1B-4139-A1D2-85C5791B36A9}" type="presParOf" srcId="{A6D432C3-7B02-4B98-8197-2025F66A14FB}" destId="{0770BF4E-934E-4E46-B26F-6B3C2C739C6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CE0DA8-368C-4E2B-A3AC-59893CF1D747}" type="doc">
      <dgm:prSet loTypeId="urn:microsoft.com/office/officeart/2005/8/layout/hChevron3" loCatId="process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63CEDA8-0CF4-4079-A02E-25D4102317B1}">
      <dgm:prSet phldrT="[Текст]" custT="1"/>
      <dgm:spPr/>
      <dgm:t>
        <a:bodyPr/>
        <a:lstStyle/>
        <a:p>
          <a:r>
            <a:rPr lang="en-US" sz="2400" dirty="0" smtClean="0"/>
            <a:t>MaPMT</a:t>
          </a:r>
          <a:endParaRPr lang="en-US" sz="3200" dirty="0" smtClean="0"/>
        </a:p>
        <a:p>
          <a:r>
            <a:rPr lang="en-US" sz="2400" dirty="0" smtClean="0"/>
            <a:t>H12700</a:t>
          </a:r>
          <a:endParaRPr lang="ru-RU" sz="2400" dirty="0"/>
        </a:p>
      </dgm:t>
    </dgm:pt>
    <dgm:pt modelId="{CC85618D-9B0F-4247-AECC-A44B946EAFF9}" type="parTrans" cxnId="{B4A4880A-7A39-4280-B487-2160560F7070}">
      <dgm:prSet/>
      <dgm:spPr/>
      <dgm:t>
        <a:bodyPr/>
        <a:lstStyle/>
        <a:p>
          <a:endParaRPr lang="ru-RU"/>
        </a:p>
      </dgm:t>
    </dgm:pt>
    <dgm:pt modelId="{C33099EE-6F2E-4B83-9003-3781E2E19332}" type="sibTrans" cxnId="{B4A4880A-7A39-4280-B487-2160560F7070}">
      <dgm:prSet/>
      <dgm:spPr/>
      <dgm:t>
        <a:bodyPr/>
        <a:lstStyle/>
        <a:p>
          <a:endParaRPr lang="ru-RU"/>
        </a:p>
      </dgm:t>
    </dgm:pt>
    <dgm:pt modelId="{EA4620BA-49E8-458A-971F-8A9179A11EC3}">
      <dgm:prSet phldrT="[Текст]" custT="1"/>
      <dgm:spPr/>
      <dgm:t>
        <a:bodyPr/>
        <a:lstStyle/>
        <a:p>
          <a:r>
            <a:rPr lang="en-US" sz="2400" dirty="0" smtClean="0"/>
            <a:t>FEE</a:t>
          </a:r>
        </a:p>
        <a:p>
          <a:r>
            <a:rPr lang="en-US" sz="2400" dirty="0" smtClean="0"/>
            <a:t>PADIWA</a:t>
          </a:r>
          <a:endParaRPr lang="ru-RU" sz="2400" dirty="0"/>
        </a:p>
      </dgm:t>
    </dgm:pt>
    <dgm:pt modelId="{E8666081-43A9-4D89-8278-23F145D6B1F8}" type="parTrans" cxnId="{29B470F1-1637-4284-84D8-3A9D2FA4EC1D}">
      <dgm:prSet/>
      <dgm:spPr/>
      <dgm:t>
        <a:bodyPr/>
        <a:lstStyle/>
        <a:p>
          <a:endParaRPr lang="ru-RU"/>
        </a:p>
      </dgm:t>
    </dgm:pt>
    <dgm:pt modelId="{A19B90D8-B3E1-44E3-9604-047A2B63A5B0}" type="sibTrans" cxnId="{29B470F1-1637-4284-84D8-3A9D2FA4EC1D}">
      <dgm:prSet/>
      <dgm:spPr/>
      <dgm:t>
        <a:bodyPr/>
        <a:lstStyle/>
        <a:p>
          <a:endParaRPr lang="ru-RU"/>
        </a:p>
      </dgm:t>
    </dgm:pt>
    <dgm:pt modelId="{4FABDAF4-AD4D-4A55-AB67-C64D7DDB7C34}">
      <dgm:prSet phldrT="[Текст]" custT="1"/>
      <dgm:spPr/>
      <dgm:t>
        <a:bodyPr/>
        <a:lstStyle/>
        <a:p>
          <a:r>
            <a:rPr lang="en-US" sz="2400" dirty="0" smtClean="0"/>
            <a:t>TDC</a:t>
          </a:r>
        </a:p>
        <a:p>
          <a:r>
            <a:rPr lang="en-US" sz="2400" dirty="0" smtClean="0"/>
            <a:t>TRB</a:t>
          </a:r>
          <a:endParaRPr lang="ru-RU" sz="2400" dirty="0"/>
        </a:p>
      </dgm:t>
    </dgm:pt>
    <dgm:pt modelId="{CAC8D83D-379F-4FE7-98B2-3B2E828225A5}" type="parTrans" cxnId="{EAFD1981-98F9-451C-BFDF-B6B73BB18E6B}">
      <dgm:prSet/>
      <dgm:spPr/>
      <dgm:t>
        <a:bodyPr/>
        <a:lstStyle/>
        <a:p>
          <a:endParaRPr lang="ru-RU"/>
        </a:p>
      </dgm:t>
    </dgm:pt>
    <dgm:pt modelId="{10A23B94-538E-441F-AA8E-F141FC77CD88}" type="sibTrans" cxnId="{EAFD1981-98F9-451C-BFDF-B6B73BB18E6B}">
      <dgm:prSet/>
      <dgm:spPr/>
      <dgm:t>
        <a:bodyPr/>
        <a:lstStyle/>
        <a:p>
          <a:endParaRPr lang="ru-RU"/>
        </a:p>
      </dgm:t>
    </dgm:pt>
    <dgm:pt modelId="{4AE42DC4-ECE3-4E21-81A5-A14E87127120}" type="pres">
      <dgm:prSet presAssocID="{96CE0DA8-368C-4E2B-A3AC-59893CF1D7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2507A9-BB11-4A42-A04F-41821831A0CE}" type="pres">
      <dgm:prSet presAssocID="{363CEDA8-0CF4-4079-A02E-25D4102317B1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7894B-7A05-4EF1-A3F5-B2982BD67CCB}" type="pres">
      <dgm:prSet presAssocID="{C33099EE-6F2E-4B83-9003-3781E2E19332}" presName="parSpace" presStyleCnt="0"/>
      <dgm:spPr/>
    </dgm:pt>
    <dgm:pt modelId="{56AC013B-4D29-4229-BE98-1D6F7E0A473E}" type="pres">
      <dgm:prSet presAssocID="{EA4620BA-49E8-458A-971F-8A9179A11EC3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7B1B0-9F0C-4270-A87F-AB78862EC9ED}" type="pres">
      <dgm:prSet presAssocID="{A19B90D8-B3E1-44E3-9604-047A2B63A5B0}" presName="parSpace" presStyleCnt="0"/>
      <dgm:spPr/>
    </dgm:pt>
    <dgm:pt modelId="{6D3CFEA3-5F28-4546-9245-11EC5BAD4E71}" type="pres">
      <dgm:prSet presAssocID="{4FABDAF4-AD4D-4A55-AB67-C64D7DDB7C34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88D6C8-D2A7-408A-AB5F-E1C8CE5EBA8C}" type="presOf" srcId="{363CEDA8-0CF4-4079-A02E-25D4102317B1}" destId="{D32507A9-BB11-4A42-A04F-41821831A0CE}" srcOrd="0" destOrd="0" presId="urn:microsoft.com/office/officeart/2005/8/layout/hChevron3"/>
    <dgm:cxn modelId="{83759CCA-EB7B-4EB4-9668-D5AC5A86D2D4}" type="presOf" srcId="{4FABDAF4-AD4D-4A55-AB67-C64D7DDB7C34}" destId="{6D3CFEA3-5F28-4546-9245-11EC5BAD4E71}" srcOrd="0" destOrd="0" presId="urn:microsoft.com/office/officeart/2005/8/layout/hChevron3"/>
    <dgm:cxn modelId="{F4F20403-BE9A-49E2-B46B-5E81CC3C6247}" type="presOf" srcId="{EA4620BA-49E8-458A-971F-8A9179A11EC3}" destId="{56AC013B-4D29-4229-BE98-1D6F7E0A473E}" srcOrd="0" destOrd="0" presId="urn:microsoft.com/office/officeart/2005/8/layout/hChevron3"/>
    <dgm:cxn modelId="{B4A4880A-7A39-4280-B487-2160560F7070}" srcId="{96CE0DA8-368C-4E2B-A3AC-59893CF1D747}" destId="{363CEDA8-0CF4-4079-A02E-25D4102317B1}" srcOrd="0" destOrd="0" parTransId="{CC85618D-9B0F-4247-AECC-A44B946EAFF9}" sibTransId="{C33099EE-6F2E-4B83-9003-3781E2E19332}"/>
    <dgm:cxn modelId="{29B470F1-1637-4284-84D8-3A9D2FA4EC1D}" srcId="{96CE0DA8-368C-4E2B-A3AC-59893CF1D747}" destId="{EA4620BA-49E8-458A-971F-8A9179A11EC3}" srcOrd="1" destOrd="0" parTransId="{E8666081-43A9-4D89-8278-23F145D6B1F8}" sibTransId="{A19B90D8-B3E1-44E3-9604-047A2B63A5B0}"/>
    <dgm:cxn modelId="{EAFD1981-98F9-451C-BFDF-B6B73BB18E6B}" srcId="{96CE0DA8-368C-4E2B-A3AC-59893CF1D747}" destId="{4FABDAF4-AD4D-4A55-AB67-C64D7DDB7C34}" srcOrd="2" destOrd="0" parTransId="{CAC8D83D-379F-4FE7-98B2-3B2E828225A5}" sibTransId="{10A23B94-538E-441F-AA8E-F141FC77CD88}"/>
    <dgm:cxn modelId="{C0EC9E5F-255A-41C8-9EBC-FC895B1A12E8}" type="presOf" srcId="{96CE0DA8-368C-4E2B-A3AC-59893CF1D747}" destId="{4AE42DC4-ECE3-4E21-81A5-A14E87127120}" srcOrd="0" destOrd="0" presId="urn:microsoft.com/office/officeart/2005/8/layout/hChevron3"/>
    <dgm:cxn modelId="{1118679E-53C1-4437-9F7A-7AC8541D3649}" type="presParOf" srcId="{4AE42DC4-ECE3-4E21-81A5-A14E87127120}" destId="{D32507A9-BB11-4A42-A04F-41821831A0CE}" srcOrd="0" destOrd="0" presId="urn:microsoft.com/office/officeart/2005/8/layout/hChevron3"/>
    <dgm:cxn modelId="{2A0EE3AA-9DF5-4081-A9B2-16739EF2BE04}" type="presParOf" srcId="{4AE42DC4-ECE3-4E21-81A5-A14E87127120}" destId="{AC57894B-7A05-4EF1-A3F5-B2982BD67CCB}" srcOrd="1" destOrd="0" presId="urn:microsoft.com/office/officeart/2005/8/layout/hChevron3"/>
    <dgm:cxn modelId="{0C51B930-1404-4D4C-B0C6-52CFD7FA278B}" type="presParOf" srcId="{4AE42DC4-ECE3-4E21-81A5-A14E87127120}" destId="{56AC013B-4D29-4229-BE98-1D6F7E0A473E}" srcOrd="2" destOrd="0" presId="urn:microsoft.com/office/officeart/2005/8/layout/hChevron3"/>
    <dgm:cxn modelId="{B2DCEAA5-BB75-4790-9EB8-32CC0173C57D}" type="presParOf" srcId="{4AE42DC4-ECE3-4E21-81A5-A14E87127120}" destId="{5B97B1B0-9F0C-4270-A87F-AB78862EC9ED}" srcOrd="3" destOrd="0" presId="urn:microsoft.com/office/officeart/2005/8/layout/hChevron3"/>
    <dgm:cxn modelId="{2A03F78A-25A0-498E-B960-7D385070643E}" type="presParOf" srcId="{4AE42DC4-ECE3-4E21-81A5-A14E87127120}" destId="{6D3CFEA3-5F28-4546-9245-11EC5BAD4E7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E4DB0-7C9D-4B83-B518-88039B1CEBF2}">
      <dsp:nvSpPr>
        <dsp:cNvPr id="0" name=""/>
        <dsp:cNvSpPr/>
      </dsp:nvSpPr>
      <dsp:spPr>
        <a:xfrm>
          <a:off x="2429" y="210482"/>
          <a:ext cx="2437178" cy="974871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DPC</a:t>
          </a:r>
        </a:p>
      </dsp:txBody>
      <dsp:txXfrm>
        <a:off x="2429" y="210482"/>
        <a:ext cx="2193460" cy="974871"/>
      </dsp:txXfrm>
    </dsp:sp>
    <dsp:sp modelId="{33C35885-01DB-4063-8076-6E5AF22D5BE5}">
      <dsp:nvSpPr>
        <dsp:cNvPr id="0" name=""/>
        <dsp:cNvSpPr/>
      </dsp:nvSpPr>
      <dsp:spPr>
        <a:xfrm>
          <a:off x="1952171" y="210482"/>
          <a:ext cx="2437178" cy="974871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72969"/>
                <a:satOff val="-477"/>
                <a:lumOff val="8185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72969"/>
                <a:satOff val="-477"/>
                <a:lumOff val="8185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72969"/>
                <a:satOff val="-477"/>
                <a:lumOff val="8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Tile FPGA</a:t>
          </a:r>
          <a:endParaRPr lang="ru-RU" sz="2400" kern="1200" dirty="0"/>
        </a:p>
      </dsp:txBody>
      <dsp:txXfrm>
        <a:off x="2439607" y="210482"/>
        <a:ext cx="1462307" cy="974871"/>
      </dsp:txXfrm>
    </dsp:sp>
    <dsp:sp modelId="{01214B4C-5D63-4393-9A2C-A6970B593C42}">
      <dsp:nvSpPr>
        <dsp:cNvPr id="0" name=""/>
        <dsp:cNvSpPr/>
      </dsp:nvSpPr>
      <dsp:spPr>
        <a:xfrm>
          <a:off x="3901914" y="210482"/>
          <a:ext cx="2437178" cy="974871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145938"/>
                <a:satOff val="-954"/>
                <a:lumOff val="1636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45938"/>
                <a:satOff val="-954"/>
                <a:lumOff val="1636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45938"/>
                <a:satOff val="-954"/>
                <a:lumOff val="163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Module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FPGA</a:t>
          </a:r>
          <a:endParaRPr lang="ru-RU" sz="2400" kern="1200" dirty="0"/>
        </a:p>
      </dsp:txBody>
      <dsp:txXfrm>
        <a:off x="4389350" y="210482"/>
        <a:ext cx="1462307" cy="974871"/>
      </dsp:txXfrm>
    </dsp:sp>
    <dsp:sp modelId="{0770BF4E-934E-4E46-B26F-6B3C2C739C67}">
      <dsp:nvSpPr>
        <dsp:cNvPr id="0" name=""/>
        <dsp:cNvSpPr/>
      </dsp:nvSpPr>
      <dsp:spPr>
        <a:xfrm>
          <a:off x="5851656" y="210482"/>
          <a:ext cx="2437178" cy="974871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7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 concentrator FPGA</a:t>
          </a:r>
          <a:endParaRPr lang="ru-RU" sz="1800" kern="1200" dirty="0"/>
        </a:p>
      </dsp:txBody>
      <dsp:txXfrm>
        <a:off x="6339092" y="210482"/>
        <a:ext cx="1462307" cy="974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507A9-BB11-4A42-A04F-41821831A0CE}">
      <dsp:nvSpPr>
        <dsp:cNvPr id="0" name=""/>
        <dsp:cNvSpPr/>
      </dsp:nvSpPr>
      <dsp:spPr>
        <a:xfrm>
          <a:off x="3675" y="0"/>
          <a:ext cx="3213815" cy="1021410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MaPMT</a:t>
          </a:r>
          <a:endParaRPr lang="en-US" sz="32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H12700</a:t>
          </a:r>
          <a:endParaRPr lang="ru-RU" sz="2400" kern="1200" dirty="0"/>
        </a:p>
      </dsp:txBody>
      <dsp:txXfrm>
        <a:off x="3675" y="0"/>
        <a:ext cx="2958463" cy="1021410"/>
      </dsp:txXfrm>
    </dsp:sp>
    <dsp:sp modelId="{56AC013B-4D29-4229-BE98-1D6F7E0A473E}">
      <dsp:nvSpPr>
        <dsp:cNvPr id="0" name=""/>
        <dsp:cNvSpPr/>
      </dsp:nvSpPr>
      <dsp:spPr>
        <a:xfrm>
          <a:off x="2574727" y="0"/>
          <a:ext cx="3213815" cy="1021410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PADIWA</a:t>
          </a:r>
          <a:endParaRPr lang="ru-RU" sz="2400" kern="1200" dirty="0"/>
        </a:p>
      </dsp:txBody>
      <dsp:txXfrm>
        <a:off x="3085432" y="0"/>
        <a:ext cx="2192405" cy="1021410"/>
      </dsp:txXfrm>
    </dsp:sp>
    <dsp:sp modelId="{6D3CFEA3-5F28-4546-9245-11EC5BAD4E71}">
      <dsp:nvSpPr>
        <dsp:cNvPr id="0" name=""/>
        <dsp:cNvSpPr/>
      </dsp:nvSpPr>
      <dsp:spPr>
        <a:xfrm>
          <a:off x="5145780" y="0"/>
          <a:ext cx="3213815" cy="1021410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TDC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TRB</a:t>
          </a:r>
          <a:endParaRPr lang="ru-RU" sz="2400" kern="1200" dirty="0"/>
        </a:p>
      </dsp:txBody>
      <dsp:txXfrm>
        <a:off x="5656485" y="0"/>
        <a:ext cx="2192405" cy="1021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0E78-426C-4BA8-97D2-C81848430B48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74AD0-823E-4D4B-86E3-3323365D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5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349409-37A1-438A-8231-9690654F100C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78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4AD0-823E-4D4B-86E3-3323365D89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9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6EC7F-1E3C-4B86-A40F-34CFB3752637}" type="slidenum">
              <a:rPr lang="ru-RU"/>
              <a:pPr/>
              <a:t>6</a:t>
            </a:fld>
            <a:endParaRPr lang="ru-RU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5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Идея ФАРИЧ появилась в 2004 г.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Точность измерения черенковского угла связана с точностью измерения скорости, а значит с качеством разделения частиц.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8D0E81-4A6F-488E-888C-907380A609D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ru-RU" smtClean="0">
              <a:latin typeface="Times New Roman" pitchFamily="18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894DD4F0-6BBA-49A2-9956-15F79EA090F8}" type="slidenum">
              <a:rPr lang="en-US" altLang="ru-RU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12</a:t>
            </a:fld>
            <a:endParaRPr lang="en-US" altLang="ru-RU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6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8D7F3D-AF28-436C-B7B3-4DDD436865C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202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12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6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7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2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97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8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0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18.11.2015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Sergey Kononov, FAIR-15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5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4.w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image" Target="../media/image33.jpeg"/><Relationship Id="rId5" Type="http://schemas.openxmlformats.org/officeDocument/2006/relationships/tags" Target="../tags/tag6.xml"/><Relationship Id="rId10" Type="http://schemas.openxmlformats.org/officeDocument/2006/relationships/image" Target="../media/image15.jpeg"/><Relationship Id="rId4" Type="http://schemas.openxmlformats.org/officeDocument/2006/relationships/tags" Target="../tags/tag5.xml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.png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3509" y="1647726"/>
            <a:ext cx="8856983" cy="1470025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Forward RICH for PANDA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06578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Sergey Kononov</a:t>
            </a: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Budker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Institute of Nuclear Physics SB RAS</a:t>
            </a:r>
          </a:p>
          <a:p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Novosibirsk State University</a:t>
            </a:r>
          </a:p>
          <a:p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FRRC - SSC </a:t>
            </a: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ITEP of NRC “</a:t>
            </a:r>
            <a:r>
              <a:rPr lang="en-US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Kurchatov</a:t>
            </a: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Institute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</p:txBody>
      </p:sp>
      <p:pic>
        <p:nvPicPr>
          <p:cNvPr id="16387" name="Рисунок 9" descr="http://frrc.itep.ru/images/logos/helmholt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2" y="5662391"/>
            <a:ext cx="19050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Рисунок 8" descr="http://frrc.itep.ru/images/logos/frrc_ru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28"/>
          <a:stretch/>
        </p:blipFill>
        <p:spPr bwMode="auto">
          <a:xfrm>
            <a:off x="2973353" y="15111"/>
            <a:ext cx="1615479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Рисунок 7" descr="http://frrc.itep.ru/images/logos/rosatom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6" y="5662391"/>
            <a:ext cx="762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695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5242" y="5844438"/>
            <a:ext cx="1911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Work is funded by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76" y="53744"/>
            <a:ext cx="743038" cy="86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543550"/>
            <a:ext cx="976091" cy="9760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20884" y="5700855"/>
            <a:ext cx="22876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MINISTRY OF EDUCATION AND SCIENCE OF THE RUSSIAN FEDERATION</a:t>
            </a:r>
            <a:endParaRPr lang="ru-RU" sz="11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4" y="0"/>
            <a:ext cx="743664" cy="864000"/>
          </a:xfrm>
          <a:prstGeom prst="rect">
            <a:avLst/>
          </a:prstGeom>
        </p:spPr>
      </p:pic>
      <p:pic>
        <p:nvPicPr>
          <p:cNvPr id="7" name="Picture 2" descr="cleard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leard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leardo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leard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leard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cleard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cleardo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cleard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cleard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cleard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cleardo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cleard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cleard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6" name="Picture 22" descr="cleard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7" name="Picture 23" descr="cleard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8" name="Picture 24" descr="cleardo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0" name="Picture 26" descr="cleard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2" name="Picture 28" descr="cleard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3" name="Picture 29" descr="cleard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4" name="Picture 30" descr="cleardo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 descr="ГЕРБ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21" y="-564"/>
            <a:ext cx="1076325" cy="89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0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8"/>
    </mc:Choice>
    <mc:Fallback xmlns="">
      <p:transition spd="slow" advTm="77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18.11.2015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0FE7A-45FB-43EF-BD6D-53412EB742F8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21506" name="Picture 2" descr="C:\Users\Сергей\Google Диск\FARICH R&amp;D\BEAM TEST @BINP\2011\pics\exHall_e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4" y="933671"/>
            <a:ext cx="7740352" cy="530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98614" y="0"/>
            <a:ext cx="8546772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Electron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gamma beam test facility at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BINP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grpSp>
        <p:nvGrpSpPr>
          <p:cNvPr id="8" name="Группа 7"/>
          <p:cNvGrpSpPr/>
          <p:nvPr/>
        </p:nvGrpSpPr>
        <p:grpSpPr>
          <a:xfrm>
            <a:off x="106524" y="4152881"/>
            <a:ext cx="4968552" cy="2572394"/>
            <a:chOff x="539552" y="4149080"/>
            <a:chExt cx="4968552" cy="25723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Прямоугольник 4"/>
            <p:cNvSpPr/>
            <p:nvPr/>
          </p:nvSpPr>
          <p:spPr>
            <a:xfrm>
              <a:off x="539552" y="4149080"/>
              <a:ext cx="4968552" cy="2572394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4383859"/>
              <a:ext cx="2161205" cy="2160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pic>
          <p:nvPicPr>
            <p:cNvPr id="14" name="Объект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39" y="4383859"/>
              <a:ext cx="2111474" cy="2160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18" name="Стрелка вправо 17"/>
            <p:cNvSpPr/>
            <p:nvPr/>
          </p:nvSpPr>
          <p:spPr>
            <a:xfrm>
              <a:off x="2843808" y="5309845"/>
              <a:ext cx="360040" cy="250864"/>
            </a:xfrm>
            <a:prstGeom prst="rightArrow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22871"/>
              </p:ext>
            </p:extLst>
          </p:nvPr>
        </p:nvGraphicFramePr>
        <p:xfrm>
          <a:off x="6444208" y="4570144"/>
          <a:ext cx="2483296" cy="14870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1115145"/>
                <a:gridCol w="1368151"/>
              </a:tblGrid>
              <a:tr h="421542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Parameters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of the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2"/>
                          </a:solidFill>
                        </a:rPr>
                        <a:t>−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beam</a:t>
                      </a:r>
                      <a:endParaRPr lang="en-US" sz="16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4985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E [MeV]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100÷3000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851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σ</a:t>
                      </a:r>
                      <a:r>
                        <a:rPr lang="en-US" sz="1600" baseline="-25000" dirty="0" smtClean="0">
                          <a:solidFill>
                            <a:schemeClr val="tx2"/>
                          </a:solidFill>
                        </a:rPr>
                        <a:t>E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/E [%]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1.8%@1GeV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85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Rate [s</a:t>
                      </a:r>
                      <a:r>
                        <a:rPr lang="en-US" baseline="30000" dirty="0" smtClean="0">
                          <a:solidFill>
                            <a:schemeClr val="tx2"/>
                          </a:solidFill>
                        </a:rPr>
                        <a:t>−1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]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82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en-US" sz="1200" u="none" strike="noStrike" cap="none" normalizeH="0" smtClean="0">
              <a:ln>
                <a:noFill/>
              </a:ln>
              <a:solidFill>
                <a:srgbClr val="000000"/>
              </a:solidFill>
              <a:effectLst/>
              <a:cs typeface="+mn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472359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DPC is an Integrated “Intelligent” Sensor</a:t>
            </a:r>
            <a:b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Philips Digital Photon Counting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3FD03FE-8AF7-4722-A52E-6FEEDDA382D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5" descr="X:\DLight\3. MARKETING-SALES\PHOTOGRAPHS\Photo shooting Sep 30-2011\compressed_1MB\Philips-049139 kopi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146" y="1574801"/>
            <a:ext cx="30607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X:\DLight\3. MARKETING-SALES\PHOTOGRAPHS\Photo shooting Sep 30-2011\compressed_1MB\Philips-049141 kopi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113" y="1559929"/>
            <a:ext cx="30972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50938" y="3767138"/>
            <a:ext cx="651668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6093023" y="1042988"/>
            <a:ext cx="284039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7800" indent="-177800"/>
            <a:r>
              <a:rPr lang="en-US" sz="1600" b="1" u="sng" dirty="0"/>
              <a:t>FPGA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Clock distribution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Data collection/concentration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TDC linearization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Saturation correction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Skew </a:t>
            </a:r>
            <a:r>
              <a:rPr lang="en-US" sz="1600" dirty="0" smtClean="0"/>
              <a:t>correction</a:t>
            </a:r>
            <a:endParaRPr lang="en-US" sz="1600" b="1" u="sng" dirty="0"/>
          </a:p>
          <a:p>
            <a:pPr marL="177800" indent="-177800"/>
            <a:r>
              <a:rPr lang="en-US" sz="1600" b="1" u="sng" dirty="0"/>
              <a:t>Flash</a:t>
            </a:r>
            <a:endParaRPr lang="en-US" sz="1600" dirty="0"/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FPGA firmware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Configuration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Inhibit memory maps  </a:t>
            </a:r>
          </a:p>
        </p:txBody>
      </p:sp>
      <p:cxnSp>
        <p:nvCxnSpPr>
          <p:cNvPr id="11" name="Gerade Verbindung mit Pfeil 10"/>
          <p:cNvCxnSpPr>
            <a:cxnSpLocks noChangeShapeType="1"/>
          </p:cNvCxnSpPr>
          <p:nvPr/>
        </p:nvCxnSpPr>
        <p:spPr bwMode="auto">
          <a:xfrm>
            <a:off x="179388" y="2744788"/>
            <a:ext cx="1655762" cy="6111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3" name="Textfeld 13"/>
          <p:cNvSpPr txBox="1">
            <a:spLocks noChangeArrowheads="1"/>
          </p:cNvSpPr>
          <p:nvPr/>
        </p:nvSpPr>
        <p:spPr bwMode="auto">
          <a:xfrm rot="1279608">
            <a:off x="458788" y="3067050"/>
            <a:ext cx="9858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32.6 mm</a:t>
            </a:r>
          </a:p>
        </p:txBody>
      </p:sp>
      <p:sp>
        <p:nvSpPr>
          <p:cNvPr id="14" name="Textfeld 9"/>
          <p:cNvSpPr txBox="1">
            <a:spLocks noChangeArrowheads="1"/>
          </p:cNvSpPr>
          <p:nvPr/>
        </p:nvSpPr>
        <p:spPr bwMode="auto">
          <a:xfrm>
            <a:off x="2290142" y="1098550"/>
            <a:ext cx="34339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 smtClean="0"/>
              <a:t>DPC3200-22-44</a:t>
            </a:r>
            <a:r>
              <a:rPr lang="de-DE" dirty="0" smtClean="0"/>
              <a:t> – 3200 </a:t>
            </a:r>
            <a:r>
              <a:rPr lang="de-DE" dirty="0" err="1" smtClean="0"/>
              <a:t>cells</a:t>
            </a:r>
            <a:r>
              <a:rPr lang="de-DE" dirty="0" smtClean="0"/>
              <a:t>/</a:t>
            </a:r>
            <a:r>
              <a:rPr lang="de-DE" dirty="0" err="1" smtClean="0"/>
              <a:t>pixel</a:t>
            </a:r>
            <a:endParaRPr lang="de-DE" dirty="0"/>
          </a:p>
          <a:p>
            <a:r>
              <a:rPr lang="de-DE" b="1" dirty="0"/>
              <a:t>DPC6400-22-44</a:t>
            </a:r>
            <a:r>
              <a:rPr lang="de-DE" dirty="0"/>
              <a:t> – </a:t>
            </a:r>
            <a:r>
              <a:rPr lang="de-DE" dirty="0" smtClean="0"/>
              <a:t>6396 </a:t>
            </a:r>
            <a:r>
              <a:rPr lang="de-DE" dirty="0" err="1" smtClean="0"/>
              <a:t>cells</a:t>
            </a:r>
            <a:r>
              <a:rPr lang="de-DE" dirty="0" smtClean="0"/>
              <a:t>/</a:t>
            </a:r>
            <a:r>
              <a:rPr lang="de-DE" dirty="0" err="1" smtClean="0"/>
              <a:t>pixel</a:t>
            </a:r>
            <a:endParaRPr lang="de-DE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10" y="457200"/>
            <a:ext cx="581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94884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 test of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DPC in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RICH: </a:t>
            </a:r>
            <a:b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PDPC-FARICH prototype @ CERN</a:t>
            </a:r>
            <a:r>
              <a:rPr lang="ru-RU" sz="2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 T10,  June 2012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79512" y="1685902"/>
            <a:ext cx="4032250" cy="4785926"/>
          </a:xfrm>
        </p:spPr>
        <p:txBody>
          <a:bodyPr rtlCol="0">
            <a:sp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800" u="sng" dirty="0"/>
              <a:t>Main objective:  </a:t>
            </a:r>
          </a:p>
          <a:p>
            <a:pPr marL="400050" lvl="1" indent="0" fontAlgn="auto">
              <a:spcAft>
                <a:spcPts val="0"/>
              </a:spcAft>
              <a:buNone/>
              <a:defRPr/>
            </a:pPr>
            <a:r>
              <a:rPr lang="en-US" sz="1800" dirty="0"/>
              <a:t>Proof of concept: full Cherenkov ring detection </a:t>
            </a:r>
            <a:r>
              <a:rPr lang="en-US" sz="1800" dirty="0" smtClean="0"/>
              <a:t>with a </a:t>
            </a:r>
            <a:r>
              <a:rPr lang="en-US" sz="1800" dirty="0"/>
              <a:t>DPC array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u="sng" dirty="0" smtClean="0"/>
              <a:t>Details:</a:t>
            </a:r>
          </a:p>
          <a:p>
            <a:pPr marL="425196" fontAlgn="auto">
              <a:spcAft>
                <a:spcPts val="0"/>
              </a:spcAft>
              <a:defRPr/>
            </a:pPr>
            <a:r>
              <a:rPr lang="en-US" sz="1800" dirty="0" smtClean="0"/>
              <a:t>Operation temperature is −40°C to suppress dark count rate</a:t>
            </a:r>
            <a:endParaRPr lang="en-US" sz="1800" dirty="0"/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C00000"/>
                </a:solidFill>
              </a:rPr>
              <a:t>Dead time is 720 ns.</a:t>
            </a:r>
            <a:endParaRPr lang="en-US" sz="1600" dirty="0" smtClean="0"/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C00000"/>
                </a:solidFill>
              </a:rPr>
              <a:t>DCR(+25°C</a:t>
            </a:r>
            <a:r>
              <a:rPr lang="en-US" sz="1600" dirty="0">
                <a:solidFill>
                  <a:srgbClr val="C00000"/>
                </a:solidFill>
              </a:rPr>
              <a:t>) ≈ </a:t>
            </a:r>
            <a:r>
              <a:rPr lang="en-US" sz="1600" dirty="0" smtClean="0">
                <a:solidFill>
                  <a:srgbClr val="C00000"/>
                </a:solidFill>
              </a:rPr>
              <a:t>10 </a:t>
            </a:r>
            <a:r>
              <a:rPr lang="en-US" sz="1600" dirty="0" err="1" smtClean="0">
                <a:solidFill>
                  <a:srgbClr val="C00000"/>
                </a:solidFill>
              </a:rPr>
              <a:t>Mcps</a:t>
            </a:r>
            <a:r>
              <a:rPr lang="en-US" sz="1600" dirty="0" smtClean="0">
                <a:solidFill>
                  <a:srgbClr val="C00000"/>
                </a:solidFill>
              </a:rPr>
              <a:t>/sensor </a:t>
            </a:r>
            <a:r>
              <a:rPr lang="en-US" sz="1600" dirty="0">
                <a:solidFill>
                  <a:srgbClr val="C00000"/>
                </a:solidFill>
              </a:rPr>
              <a:t/>
            </a:r>
            <a:br>
              <a:rPr lang="en-US" sz="1600" dirty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srgbClr val="C00000"/>
                </a:solidFill>
              </a:rPr>
              <a:t>single photon detection is not feasible!</a:t>
            </a:r>
            <a:endParaRPr lang="en-US" sz="1600" dirty="0"/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DCR(</a:t>
            </a:r>
            <a:r>
              <a:rPr lang="en-US" sz="1600" dirty="0">
                <a:solidFill>
                  <a:srgbClr val="0000FF"/>
                </a:solidFill>
              </a:rPr>
              <a:t>-</a:t>
            </a:r>
            <a:r>
              <a:rPr lang="en-US" sz="1600" dirty="0" smtClean="0">
                <a:solidFill>
                  <a:srgbClr val="0000FF"/>
                </a:solidFill>
              </a:rPr>
              <a:t>40°C) ≈ </a:t>
            </a:r>
            <a:r>
              <a:rPr lang="en-US" sz="1600" dirty="0">
                <a:solidFill>
                  <a:srgbClr val="0000FF"/>
                </a:solidFill>
              </a:rPr>
              <a:t>100 </a:t>
            </a:r>
            <a:r>
              <a:rPr lang="en-US" sz="1600" dirty="0" err="1" smtClean="0">
                <a:solidFill>
                  <a:srgbClr val="0000FF"/>
                </a:solidFill>
              </a:rPr>
              <a:t>kcps</a:t>
            </a:r>
            <a:r>
              <a:rPr lang="en-US" sz="1600" dirty="0" smtClean="0">
                <a:solidFill>
                  <a:srgbClr val="0000FF"/>
                </a:solidFill>
              </a:rPr>
              <a:t>/sensor</a:t>
            </a:r>
            <a:r>
              <a:rPr lang="en-US" sz="1600" dirty="0">
                <a:solidFill>
                  <a:srgbClr val="0000FF"/>
                </a:solidFill>
              </a:rPr>
              <a:t/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inefficiency is</a:t>
            </a:r>
            <a:r>
              <a:rPr lang="ru-RU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7% </a:t>
            </a:r>
            <a:r>
              <a:rPr lang="ru-RU" sz="1600" dirty="0" smtClean="0">
                <a:solidFill>
                  <a:srgbClr val="0000FF"/>
                </a:solidFill>
              </a:rPr>
              <a:t>.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425196" fontAlgn="auto">
              <a:spcAft>
                <a:spcPts val="0"/>
              </a:spcAft>
              <a:defRPr/>
            </a:pPr>
            <a:r>
              <a:rPr lang="en-US" sz="1800" dirty="0" smtClean="0"/>
              <a:t>2 stage cooling: LAUDA process thermostat + </a:t>
            </a:r>
            <a:r>
              <a:rPr lang="en-US" sz="1800" dirty="0" err="1" smtClean="0"/>
              <a:t>Peltiers</a:t>
            </a:r>
            <a:r>
              <a:rPr lang="ru-RU" sz="1800" dirty="0" smtClean="0"/>
              <a:t>.</a:t>
            </a:r>
            <a:endParaRPr lang="en-US" sz="1800" dirty="0" smtClean="0"/>
          </a:p>
          <a:p>
            <a:pPr marL="425196" fontAlgn="auto">
              <a:spcAft>
                <a:spcPts val="0"/>
              </a:spcAft>
              <a:defRPr/>
            </a:pPr>
            <a:r>
              <a:rPr lang="en-US" sz="1800" dirty="0" smtClean="0"/>
              <a:t>Dry N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constant flow to avoid condensation</a:t>
            </a:r>
            <a:r>
              <a:rPr lang="ru-RU" sz="1800" dirty="0" smtClean="0"/>
              <a:t>.</a:t>
            </a:r>
            <a:endParaRPr lang="en-US" sz="1800" dirty="0" smtClean="0"/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18.11.2015</a:t>
            </a:r>
            <a:endParaRPr lang="en-US"/>
          </a:p>
        </p:txBody>
      </p:sp>
      <p:sp>
        <p:nvSpPr>
          <p:cNvPr id="337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BFDCE-740B-4B23-9C76-27AB74BC0665}" type="slidenum">
              <a:rPr lang="de-DE"/>
              <a:pPr>
                <a:defRPr/>
              </a:pPr>
              <a:t>12</a:t>
            </a:fld>
            <a:endParaRPr lang="de-DE"/>
          </a:p>
        </p:txBody>
      </p:sp>
      <p:pic>
        <p:nvPicPr>
          <p:cNvPr id="922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398838"/>
            <a:ext cx="458946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 descr="C:\Users\Сергей\Documents\Работа\MyTalks\vci2013\front_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12863"/>
            <a:ext cx="3109912" cy="2332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364163" y="3644900"/>
            <a:ext cx="1008062" cy="1223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918325" y="3644900"/>
            <a:ext cx="1555750" cy="1223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Picture 2" descr="SHLRTR2_CO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36" y="819415"/>
            <a:ext cx="720000" cy="94363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13" name="Picture 4" descr="логотип ИЯИ РАН создан Н.Нольде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4" y="93123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" y="0"/>
            <a:ext cx="720000" cy="855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6" y="8894"/>
            <a:ext cx="720000" cy="837211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4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PDPC-FARICH: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Particle ID evaluation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18.11.2015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00CF1-A7FE-4FD3-86CA-21ACD3E97E6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44757" y="5165446"/>
            <a:ext cx="236314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/>
              <a:t>π </a:t>
            </a:r>
            <a:r>
              <a:rPr lang="en-US" b="1" dirty="0"/>
              <a:t>/K: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7.6</a:t>
            </a:r>
            <a:r>
              <a:rPr lang="el-GR" b="1" dirty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dirty="0">
                <a:latin typeface="Arial"/>
                <a:cs typeface="Arial"/>
              </a:rPr>
              <a:t> @ 4 </a:t>
            </a:r>
            <a:r>
              <a:rPr lang="en-US" dirty="0" err="1" smtClean="0">
                <a:latin typeface="Arial"/>
                <a:cs typeface="Arial"/>
              </a:rPr>
              <a:t>GeV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i="1" dirty="0" smtClean="0">
                <a:latin typeface="Arial"/>
                <a:cs typeface="Arial"/>
              </a:rPr>
              <a:t>c</a:t>
            </a:r>
            <a:endParaRPr lang="en-US" i="1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/>
              <a:t>μ</a:t>
            </a:r>
            <a:r>
              <a:rPr lang="en-US" b="1" dirty="0"/>
              <a:t>/</a:t>
            </a:r>
            <a:r>
              <a:rPr lang="el-GR" b="1" dirty="0"/>
              <a:t>π</a:t>
            </a:r>
            <a:r>
              <a:rPr lang="en-US" b="1" dirty="0"/>
              <a:t>: </a:t>
            </a:r>
            <a:r>
              <a:rPr lang="ru-RU" b="1" dirty="0" smtClean="0">
                <a:solidFill>
                  <a:srgbClr val="FF0000"/>
                </a:solidFill>
              </a:rPr>
              <a:t>5.3</a:t>
            </a:r>
            <a:r>
              <a:rPr lang="el-GR" b="1" dirty="0" smtClean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@ 1 </a:t>
            </a:r>
            <a:r>
              <a:rPr lang="en-US" dirty="0" err="1">
                <a:latin typeface="Arial"/>
                <a:cs typeface="Arial"/>
              </a:rPr>
              <a:t>GeV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i="1" dirty="0" smtClean="0">
                <a:latin typeface="Arial"/>
                <a:cs typeface="Arial"/>
              </a:rPr>
              <a:t>c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3707904" y="5073114"/>
            <a:ext cx="4392131" cy="830997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2.3 times higher than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SuperB FDIRC</a:t>
            </a:r>
          </a:p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1.4 times higher than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Belle II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ARICH</a:t>
            </a:r>
          </a:p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2.6 times less than in </a:t>
            </a:r>
            <a:r>
              <a:rPr lang="en-US" sz="1600" b="1" dirty="0" smtClean="0"/>
              <a:t>initial MC simulation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321" name="Прямоугольник 33"/>
          <p:cNvSpPr>
            <a:spLocks noChangeArrowheads="1"/>
          </p:cNvSpPr>
          <p:nvPr/>
        </p:nvSpPr>
        <p:spPr bwMode="auto">
          <a:xfrm>
            <a:off x="969466" y="4692513"/>
            <a:ext cx="344904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1400" dirty="0" err="1">
                <a:solidFill>
                  <a:srgbClr val="C00000"/>
                </a:solidFill>
              </a:rPr>
              <a:t>A.Yu</a:t>
            </a:r>
            <a:r>
              <a:rPr lang="en-US" altLang="ru-RU" sz="1400" dirty="0">
                <a:solidFill>
                  <a:srgbClr val="C00000"/>
                </a:solidFill>
              </a:rPr>
              <a:t>. </a:t>
            </a:r>
            <a:r>
              <a:rPr lang="en-US" altLang="ru-RU" sz="1400" dirty="0" err="1">
                <a:solidFill>
                  <a:srgbClr val="C00000"/>
                </a:solidFill>
              </a:rPr>
              <a:t>Barnyakov</a:t>
            </a:r>
            <a:r>
              <a:rPr lang="en-US" altLang="ru-RU" sz="1400" dirty="0">
                <a:solidFill>
                  <a:srgbClr val="C00000"/>
                </a:solidFill>
              </a:rPr>
              <a:t>, et al., </a:t>
            </a:r>
            <a:r>
              <a:rPr lang="en-US" altLang="ru-RU" sz="1400" dirty="0" smtClean="0">
                <a:solidFill>
                  <a:srgbClr val="C00000"/>
                </a:solidFill>
              </a:rPr>
              <a:t>NIM </a:t>
            </a:r>
            <a:r>
              <a:rPr lang="en-US" altLang="ru-RU" sz="1400" dirty="0">
                <a:solidFill>
                  <a:srgbClr val="C00000"/>
                </a:solidFill>
              </a:rPr>
              <a:t>A </a:t>
            </a:r>
            <a:r>
              <a:rPr lang="en-US" sz="1400" dirty="0" smtClean="0">
                <a:solidFill>
                  <a:srgbClr val="C00000"/>
                </a:solidFill>
              </a:rPr>
              <a:t>732 (2013) 352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pic>
        <p:nvPicPr>
          <p:cNvPr id="13322" name="Picture 2" descr="C:\Users\Сергей\Dropbox\FARICH TEST\vci2013\hrad_fit_d200_p1ge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16113"/>
            <a:ext cx="270033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4" descr="C:\Users\Сергей\Dropbox\FARICH TEST\vci2013\hrad_fit_d200_p4ge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916113"/>
            <a:ext cx="26987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10002" y="1446203"/>
            <a:ext cx="2792487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Ring distribution on radius</a:t>
            </a:r>
            <a:endParaRPr lang="ru-RU" dirty="0"/>
          </a:p>
        </p:txBody>
      </p:sp>
      <p:pic>
        <p:nvPicPr>
          <p:cNvPr id="13331" name="Picture 19" descr="C:\Users\Сергей\Google Диск\MyTalks\instr2014\piksep_vs_mom3_fdir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23" y="1487249"/>
            <a:ext cx="3513375" cy="35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60920" y="1158410"/>
            <a:ext cx="2008435" cy="65768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88258" y="6014390"/>
            <a:ext cx="312004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Aerogel to be optimized</a:t>
            </a:r>
          </a:p>
          <a:p>
            <a:r>
              <a:rPr lang="en-US" dirty="0" smtClean="0"/>
              <a:t>DPC PDE lower than expected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162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40" y="684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pgrade of PDPC-FARICH prototype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4179" y="1489678"/>
            <a:ext cx="4038600" cy="276490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Cold box for DPC photon detector. Aerogel is placed outside at room temperature and can be easily exchanged</a:t>
            </a:r>
          </a:p>
          <a:p>
            <a:r>
              <a:rPr lang="en-US" sz="1800" dirty="0" smtClean="0"/>
              <a:t>Extend aerogel-PD distance to ~500 mm</a:t>
            </a:r>
          </a:p>
          <a:p>
            <a:r>
              <a:rPr lang="en-US" sz="1800" dirty="0" smtClean="0"/>
              <a:t>Dark envelop box with moving stage for aerogel and mirror (under construction)</a:t>
            </a:r>
          </a:p>
          <a:p>
            <a:endParaRPr lang="ru-RU" sz="18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10.06.2015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Объект 7" descr="C:\Users\Сергей\Google Диск\PANDA\FRRC\2015\Отчеты\Фото DPC март\IMG_0715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1489678"/>
            <a:ext cx="3345873" cy="2518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Сергей\Google Диск\PANDA\FRRC\2015\Отчеты\Фото DPC март\IMG_07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32" y="4027449"/>
            <a:ext cx="2637155" cy="25196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5890" y="5085184"/>
            <a:ext cx="971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PMMA window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3"/>
          </p:cNvCxnSpPr>
          <p:nvPr/>
        </p:nvCxnSpPr>
        <p:spPr>
          <a:xfrm>
            <a:off x="1017490" y="5408350"/>
            <a:ext cx="962222" cy="368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4359349" y="4552662"/>
            <a:ext cx="4473900" cy="2160000"/>
            <a:chOff x="4353600" y="4328349"/>
            <a:chExt cx="4473900" cy="216000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600" y="4328349"/>
              <a:ext cx="2160000" cy="2160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00" y="4328349"/>
              <a:ext cx="2160000" cy="216000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399819" y="4311463"/>
            <a:ext cx="451038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Test of upgraded DPC detector with e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 beam in March 2015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878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443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Proton irradiation of DPC at COSY</a:t>
            </a:r>
            <a:b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August 1-4, 2014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9" y="1975508"/>
            <a:ext cx="5323841" cy="3992881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10.06.2015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35696" y="1332230"/>
            <a:ext cx="23762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Cold box with </a:t>
            </a:r>
            <a:br>
              <a:rPr lang="en-US" dirty="0" smtClean="0"/>
            </a:br>
            <a:r>
              <a:rPr lang="en-US" dirty="0" smtClean="0"/>
              <a:t>2 </a:t>
            </a:r>
            <a:r>
              <a:rPr lang="en-US" dirty="0" smtClean="0"/>
              <a:t>DPC-3200-22-44 </a:t>
            </a:r>
            <a:r>
              <a:rPr lang="en-US" dirty="0" smtClean="0"/>
              <a:t>tiles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8" idx="2"/>
          </p:cNvCxnSpPr>
          <p:nvPr/>
        </p:nvCxnSpPr>
        <p:spPr>
          <a:xfrm>
            <a:off x="3023828" y="1978561"/>
            <a:ext cx="108012" cy="609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84798" y="24037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beam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95959" y="2773036"/>
            <a:ext cx="422494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44750" y="1948045"/>
            <a:ext cx="3010500" cy="40780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Protons with P=800 MeV/c (T=295 MeV)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Maximum </a:t>
            </a:r>
            <a:r>
              <a:rPr lang="en-US" dirty="0" err="1" smtClean="0"/>
              <a:t>fluence</a:t>
            </a:r>
            <a:r>
              <a:rPr lang="en-US" dirty="0" smtClean="0"/>
              <a:t> ~4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dirty="0" smtClean="0"/>
              <a:t>10</a:t>
            </a:r>
            <a:r>
              <a:rPr lang="en-US" baseline="30000" dirty="0" smtClean="0"/>
              <a:t>11 </a:t>
            </a:r>
            <a:r>
              <a:rPr lang="en-US" dirty="0" smtClean="0"/>
              <a:t>p/cm</a:t>
            </a:r>
            <a:r>
              <a:rPr lang="en-US" baseline="30000" dirty="0" smtClean="0"/>
              <a:t>2</a:t>
            </a:r>
            <a:r>
              <a:rPr lang="en-US" dirty="0" smtClean="0"/>
              <a:t> accumulated in </a:t>
            </a:r>
            <a:r>
              <a:rPr lang="en-US" dirty="0"/>
              <a:t>9</a:t>
            </a:r>
            <a:r>
              <a:rPr lang="ru-RU" dirty="0" smtClean="0"/>
              <a:t> </a:t>
            </a:r>
            <a:r>
              <a:rPr lang="en-US" dirty="0" smtClean="0"/>
              <a:t>steps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Tiles irradiated at </a:t>
            </a:r>
            <a:r>
              <a:rPr lang="en-US" dirty="0" smtClean="0"/>
              <a:t>−18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DCR scan of cells was done in beam stops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Total </a:t>
            </a:r>
            <a:r>
              <a:rPr lang="en-US" dirty="0"/>
              <a:t>dose is measured by ionization </a:t>
            </a:r>
            <a:r>
              <a:rPr lang="en-US" dirty="0" smtClean="0"/>
              <a:t>chamber provided by COSY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profile was determined by data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1208" y="6085755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M.Yu</a:t>
            </a:r>
            <a:r>
              <a:rPr lang="en-US" sz="1400" dirty="0">
                <a:solidFill>
                  <a:srgbClr val="C00000"/>
                </a:solidFill>
              </a:rPr>
              <a:t>.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Barnyakov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et al</a:t>
            </a:r>
            <a:r>
              <a:rPr lang="en-US" sz="1400" dirty="0">
                <a:solidFill>
                  <a:srgbClr val="C00000"/>
                </a:solidFill>
              </a:rPr>
              <a:t>., http://dx.doi.org/10.1016/j.nima.2015.10.098</a:t>
            </a:r>
            <a:endParaRPr lang="ru-RU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232"/>
            <a:ext cx="8229600" cy="1143000"/>
          </a:xfrm>
        </p:spPr>
        <p:txBody>
          <a:bodyPr/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Dark count rate vs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fluence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320607"/>
            <a:ext cx="4040188" cy="959644"/>
          </a:xfrm>
        </p:spPr>
        <p:txBody>
          <a:bodyPr>
            <a:noAutofit/>
          </a:bodyPr>
          <a:lstStyle/>
          <a:p>
            <a:pPr algn="ctr"/>
            <a:r>
              <a:rPr lang="en-US" sz="2000" b="0" dirty="0" smtClean="0"/>
              <a:t>Single cell DCR </a:t>
            </a:r>
            <a:r>
              <a:rPr lang="en-US" sz="2000" b="0" dirty="0" smtClean="0"/>
              <a:t>averaged over one subpixel (32x25 cells). </a:t>
            </a:r>
            <a:br>
              <a:rPr lang="en-US" sz="2000" b="0" dirty="0" smtClean="0"/>
            </a:br>
            <a:r>
              <a:rPr lang="en-US" sz="2000" b="0" dirty="0" smtClean="0"/>
              <a:t>Different </a:t>
            </a:r>
            <a:r>
              <a:rPr lang="en-US" sz="2000" b="0" dirty="0"/>
              <a:t>colors for different dies</a:t>
            </a:r>
            <a:r>
              <a:rPr lang="en-US" sz="2000" b="0" dirty="0" smtClean="0"/>
              <a:t>.</a:t>
            </a:r>
            <a:endParaRPr lang="ru-RU" sz="2000" b="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2"/>
          <a:stretch/>
        </p:blipFill>
        <p:spPr>
          <a:xfrm>
            <a:off x="223917" y="2283247"/>
            <a:ext cx="4506754" cy="4240203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10.06.2015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5424301" y="2085222"/>
            <a:ext cx="2172035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Proton </a:t>
            </a:r>
            <a:r>
              <a:rPr lang="en-US" sz="2400" dirty="0" err="1" smtClean="0"/>
              <a:t>fluence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b="1" dirty="0" smtClean="0"/>
              <a:t>4x10</a:t>
            </a:r>
            <a:r>
              <a:rPr lang="en-US" sz="2400" b="1" baseline="30000" dirty="0" smtClean="0"/>
              <a:t>11</a:t>
            </a:r>
            <a:r>
              <a:rPr lang="en-US" sz="2400" dirty="0" smtClean="0"/>
              <a:t> p/cm</a:t>
            </a:r>
            <a:r>
              <a:rPr lang="en-US" sz="2400" baseline="30000" dirty="0" smtClean="0"/>
              <a:t>-2</a:t>
            </a:r>
            <a:endParaRPr lang="en-US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16288" y="4036120"/>
            <a:ext cx="2388059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NIEL-equivalent neutron </a:t>
            </a:r>
            <a:r>
              <a:rPr lang="en-US" sz="2400" dirty="0" err="1" smtClean="0"/>
              <a:t>fluence</a:t>
            </a:r>
            <a:r>
              <a:rPr lang="en-US" sz="2400" dirty="0" smtClean="0"/>
              <a:t> </a:t>
            </a:r>
            <a:r>
              <a:rPr lang="en-US" sz="2400" b="1" dirty="0" smtClean="0"/>
              <a:t>3x10</a:t>
            </a:r>
            <a:r>
              <a:rPr lang="en-US" sz="2400" b="1" baseline="30000" dirty="0" smtClean="0"/>
              <a:t>11</a:t>
            </a:r>
            <a:r>
              <a:rPr lang="en-US" sz="2400" dirty="0" smtClean="0"/>
              <a:t> n</a:t>
            </a:r>
            <a:r>
              <a:rPr lang="en-US" sz="2400" baseline="-25000" dirty="0" smtClean="0"/>
              <a:t>1MeV</a:t>
            </a:r>
            <a:r>
              <a:rPr lang="en-US" sz="2400" dirty="0" smtClean="0"/>
              <a:t>/cm</a:t>
            </a:r>
            <a:r>
              <a:rPr lang="en-US" sz="2400" baseline="30000" dirty="0" smtClean="0"/>
              <a:t>-2</a:t>
            </a:r>
            <a:endParaRPr lang="en-US" sz="24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6327349" y="2916219"/>
            <a:ext cx="365938" cy="109620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139952" y="2500720"/>
            <a:ext cx="0" cy="3736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4" idx="1"/>
          </p:cNvCxnSpPr>
          <p:nvPr/>
        </p:nvCxnSpPr>
        <p:spPr>
          <a:xfrm>
            <a:off x="4139952" y="2500720"/>
            <a:ext cx="1284349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4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Leveraging DPC cell inhibit function to keep up efficiency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0" dirty="0"/>
              <a:t>DCR of a die as a function of active cells</a:t>
            </a:r>
          </a:p>
          <a:p>
            <a:r>
              <a:rPr lang="en-US" b="0" dirty="0"/>
              <a:t>fraction for different proton </a:t>
            </a:r>
            <a:r>
              <a:rPr lang="en-US" b="0" dirty="0" err="1"/>
              <a:t>fluences</a:t>
            </a:r>
            <a:r>
              <a:rPr lang="en-US" b="0" dirty="0"/>
              <a:t>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2"/>
          <a:stretch/>
        </p:blipFill>
        <p:spPr>
          <a:xfrm>
            <a:off x="677294" y="2261789"/>
            <a:ext cx="3600000" cy="338707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1400" b="0" dirty="0" smtClean="0"/>
              <a:t>Relative photon detection efficiency </a:t>
            </a:r>
            <a:r>
              <a:rPr lang="en-US" sz="1400" b="0" dirty="0"/>
              <a:t>as a function of </a:t>
            </a:r>
            <a:r>
              <a:rPr lang="en-US" sz="1400" b="0" dirty="0" smtClean="0"/>
              <a:t>active cell fraction taking into account dead time.</a:t>
            </a:r>
            <a:endParaRPr lang="ru-RU" sz="140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10.06.2015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87425" y="5707587"/>
            <a:ext cx="7715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Optimal efficiency is a tradeoff between </a:t>
            </a:r>
            <a:r>
              <a:rPr lang="en-US" sz="1600" dirty="0" smtClean="0">
                <a:latin typeface="Calibri" panose="020F0502020204030204" pitchFamily="34" charset="0"/>
              </a:rPr>
              <a:t>the fraction of </a:t>
            </a:r>
            <a:r>
              <a:rPr lang="en-US" sz="1600" dirty="0">
                <a:latin typeface="Calibri" panose="020F0502020204030204" pitchFamily="34" charset="0"/>
              </a:rPr>
              <a:t>active cells and </a:t>
            </a:r>
            <a:r>
              <a:rPr lang="en-US" sz="1600" dirty="0" smtClean="0">
                <a:latin typeface="Calibri" panose="020F0502020204030204" pitchFamily="34" charset="0"/>
              </a:rPr>
              <a:t>DCR-induced dead time. The dead </a:t>
            </a:r>
            <a:r>
              <a:rPr lang="en-US" sz="1600" dirty="0">
                <a:latin typeface="Calibri" panose="020F0502020204030204" pitchFamily="34" charset="0"/>
              </a:rPr>
              <a:t>time for </a:t>
            </a:r>
            <a:r>
              <a:rPr lang="en-US" sz="1600" dirty="0" smtClean="0">
                <a:latin typeface="Calibri" panose="020F0502020204030204" pitchFamily="34" charset="0"/>
              </a:rPr>
              <a:t>the current </a:t>
            </a:r>
            <a:r>
              <a:rPr lang="en-US" sz="1600" dirty="0">
                <a:latin typeface="Calibri" panose="020F0502020204030204" pitchFamily="34" charset="0"/>
              </a:rPr>
              <a:t>chip design is 720 ns.</a:t>
            </a:r>
            <a:endParaRPr lang="ru-RU" sz="1600" dirty="0">
              <a:latin typeface="Calibri" panose="020F050202020403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2"/>
          <a:stretch/>
        </p:blipFill>
        <p:spPr>
          <a:xfrm>
            <a:off x="4865912" y="2261788"/>
            <a:ext cx="3600000" cy="3387079"/>
          </a:xfrm>
        </p:spPr>
      </p:pic>
    </p:spTree>
    <p:extLst>
      <p:ext uri="{BB962C8B-B14F-4D97-AF65-F5344CB8AC3E}">
        <p14:creationId xmlns:p14="http://schemas.microsoft.com/office/powerpoint/2010/main" val="34432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DPC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PDE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vs proton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fluence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10.06.2015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5" name="Объект 10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2" b="1"/>
          <a:stretch/>
        </p:blipFill>
        <p:spPr>
          <a:xfrm>
            <a:off x="2018405" y="1349375"/>
            <a:ext cx="4691063" cy="4413250"/>
          </a:xfrm>
        </p:spPr>
      </p:pic>
      <p:grpSp>
        <p:nvGrpSpPr>
          <p:cNvPr id="30" name="Группа 29"/>
          <p:cNvGrpSpPr/>
          <p:nvPr/>
        </p:nvGrpSpPr>
        <p:grpSpPr>
          <a:xfrm>
            <a:off x="2699792" y="3556000"/>
            <a:ext cx="2493132" cy="2689363"/>
            <a:chOff x="1129308" y="3556344"/>
            <a:chExt cx="2493132" cy="268936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1129308" y="3883248"/>
              <a:ext cx="1918693" cy="1716128"/>
              <a:chOff x="1129308" y="3883248"/>
              <a:chExt cx="1918693" cy="171612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1129308" y="3883248"/>
                <a:ext cx="1918692" cy="571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3043293" y="3886200"/>
                <a:ext cx="4708" cy="1713176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2" name="Прямоугольник 1"/>
            <p:cNvSpPr/>
            <p:nvPr/>
          </p:nvSpPr>
          <p:spPr>
            <a:xfrm>
              <a:off x="2464145" y="5599376"/>
              <a:ext cx="1158295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4∙10</a:t>
              </a:r>
              <a:r>
                <a:rPr lang="en-US" baseline="30000" dirty="0"/>
                <a:t>9</a:t>
              </a:r>
              <a:r>
                <a:rPr lang="en-US" dirty="0"/>
                <a:t> n</a:t>
              </a:r>
              <a:r>
                <a:rPr lang="en-US" baseline="-25000" dirty="0"/>
                <a:t>1MeV</a:t>
              </a:r>
              <a:r>
                <a:rPr lang="en-US" dirty="0"/>
                <a:t>/cm</a:t>
              </a:r>
              <a:r>
                <a:rPr lang="en-US" baseline="30000" dirty="0"/>
                <a:t>2</a:t>
              </a:r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188102" y="3556344"/>
              <a:ext cx="136459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2 times drop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3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1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Expected rad.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ackgr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@ PANDA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Объект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568657"/>
                  </p:ext>
                </p:extLst>
              </p:nvPr>
            </p:nvGraphicFramePr>
            <p:xfrm>
              <a:off x="3124200" y="924755"/>
              <a:ext cx="5908477" cy="55224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246158"/>
                    <a:gridCol w="1785818"/>
                    <a:gridCol w="1728192"/>
                    <a:gridCol w="1148309"/>
                  </a:tblGrid>
                  <a:tr h="41468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FRICH location</a:t>
                          </a:r>
                          <a:endParaRPr lang="ru-RU" sz="1800" dirty="0"/>
                        </a:p>
                      </a:txBody>
                      <a:tcPr marL="186331" marR="186331" anchor="ctr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186331" marR="186331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</a:rPr>
                            <a:t>[n</a:t>
                          </a:r>
                          <a:r>
                            <a:rPr lang="en-US" sz="1800" b="0" baseline="-25000" dirty="0" smtClean="0">
                              <a:solidFill>
                                <a:schemeClr val="bg1"/>
                              </a:solidFill>
                            </a:rPr>
                            <a:t>1MeV</a:t>
                          </a:r>
                          <a:r>
                            <a:rPr lang="en-US" sz="1800" b="0" baseline="0" dirty="0" smtClean="0">
                              <a:solidFill>
                                <a:schemeClr val="bg1"/>
                              </a:solidFill>
                            </a:rPr>
                            <a:t>/</a:t>
                          </a:r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</a:rPr>
                            <a:t>cm</a:t>
                          </a:r>
                          <a:r>
                            <a:rPr lang="en-US" sz="1800" b="0" baseline="3000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r>
                            <a:rPr lang="en-US" sz="1800" b="0" baseline="0" dirty="0" smtClean="0">
                              <a:solidFill>
                                <a:schemeClr val="bg1"/>
                              </a:solidFill>
                            </a:rPr>
                            <a:t>/</a:t>
                          </a:r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</a:rPr>
                            <a:t>s] </a:t>
                          </a:r>
                          <a:br>
                            <a:rPr lang="en-US" sz="1800" b="0" dirty="0" smtClean="0">
                              <a:solidFill>
                                <a:schemeClr val="bg1"/>
                              </a:solidFill>
                            </a:rPr>
                          </a:br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</a:rPr>
                            <a:t>HR mode</a:t>
                          </a:r>
                        </a:p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</a:rPr>
                            <a:t>(</a:t>
                          </a:r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</a:rPr>
                            <a:t>2 </a:t>
                          </a:r>
                          <a:r>
                            <a:rPr lang="en-US" altLang="de-DE" b="0" dirty="0" smtClean="0">
                              <a:solidFill>
                                <a:schemeClr val="bg1"/>
                              </a:solidFill>
                            </a:rPr>
                            <a:t>∙ </a:t>
                          </a:r>
                          <a:r>
                            <a:rPr lang="en-US" b="0" dirty="0" smtClean="0">
                              <a:solidFill>
                                <a:schemeClr val="bg1"/>
                              </a:solidFill>
                            </a:rPr>
                            <a:t>10</a:t>
                          </a:r>
                          <a:r>
                            <a:rPr lang="en-US" b="0" baseline="30000" dirty="0" smtClean="0">
                              <a:solidFill>
                                <a:schemeClr val="bg1"/>
                              </a:solidFill>
                            </a:rPr>
                            <a:t>6 </a:t>
                          </a:r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s</a:t>
                          </a:r>
                          <a:r>
                            <a:rPr lang="en-US" b="0" baseline="30000" dirty="0">
                              <a:solidFill>
                                <a:schemeClr val="bg1"/>
                              </a:solidFill>
                            </a:rPr>
                            <a:t>-1</a:t>
                          </a:r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b="0">
                                      <a:solidFill>
                                        <a:schemeClr val="bg1"/>
                                      </a:solidFill>
                                    </a:rPr>
                                    <m:t>p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b="0">
                                  <a:solidFill>
                                    <a:schemeClr val="bg1"/>
                                  </a:solidFill>
                                </a:rPr>
                                <m:t>p</m:t>
                              </m:r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ru-RU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86331" marR="186331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DPC Lifetime[years]</a:t>
                          </a:r>
                          <a:endParaRPr lang="ru-RU" b="0" dirty="0"/>
                        </a:p>
                      </a:txBody>
                      <a:tcPr marL="186331" marR="186331" anchor="ctr"/>
                    </a:tc>
                  </a:tr>
                  <a:tr h="1152000"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Next to FT5,6</a:t>
                          </a:r>
                          <a:endParaRPr lang="ru-RU" sz="16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83</a:t>
                          </a:r>
                          <a:endParaRPr lang="ru-RU" sz="20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2.4</a:t>
                          </a:r>
                          <a:endParaRPr lang="ru-RU" sz="20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</a:tr>
                  <a:tr h="1152000">
                    <a:tc>
                      <a:txBody>
                        <a:bodyPr/>
                        <a:lstStyle/>
                        <a:p>
                          <a:endParaRPr lang="ru-RU" sz="180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Next to FTOF</a:t>
                          </a:r>
                          <a:endParaRPr lang="ru-RU" sz="16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7</a:t>
                          </a:r>
                          <a:r>
                            <a:rPr lang="en-US" sz="2000" dirty="0" smtClean="0"/>
                            <a:t>3</a:t>
                          </a:r>
                          <a:endParaRPr lang="ru-RU" sz="20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2.7</a:t>
                          </a:r>
                          <a:endParaRPr lang="ru-RU" sz="20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</a:tr>
                  <a:tr h="1152000"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Close to FT5,6.</a:t>
                          </a:r>
                          <a:endParaRPr lang="en-US" sz="1600" baseline="0" dirty="0" smtClean="0"/>
                        </a:p>
                        <a:p>
                          <a:r>
                            <a:rPr lang="en-US" sz="1600" baseline="0" dirty="0" smtClean="0"/>
                            <a:t>PD shifted by 10 cm up and down</a:t>
                          </a:r>
                          <a:endParaRPr lang="ru-RU" sz="16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71</a:t>
                          </a:r>
                          <a:endParaRPr lang="ru-RU" sz="20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2.8</a:t>
                          </a:r>
                          <a:endParaRPr lang="ru-RU" sz="20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</a:tr>
                  <a:tr h="1152000"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Close to FT5,6</a:t>
                          </a:r>
                          <a:endParaRPr lang="en-US" sz="1600" baseline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aseline="0" dirty="0" smtClean="0"/>
                            <a:t>PD shifted by 20 cm up and down.</a:t>
                          </a:r>
                          <a:endParaRPr lang="ru-RU" sz="16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/>
                            <a:t>53</a:t>
                          </a:r>
                          <a:endParaRPr lang="ru-RU" sz="2000" dirty="0" smtClean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3.8</a:t>
                          </a:r>
                          <a:endParaRPr lang="ru-RU" sz="2000" dirty="0" smtClean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Объект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568657"/>
                  </p:ext>
                </p:extLst>
              </p:nvPr>
            </p:nvGraphicFramePr>
            <p:xfrm>
              <a:off x="3124200" y="924755"/>
              <a:ext cx="5908477" cy="55224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246158"/>
                    <a:gridCol w="1785818"/>
                    <a:gridCol w="1728192"/>
                    <a:gridCol w="1148309"/>
                  </a:tblGrid>
                  <a:tr h="9144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FRICH location</a:t>
                          </a:r>
                          <a:endParaRPr lang="ru-RU" sz="1800" dirty="0"/>
                        </a:p>
                      </a:txBody>
                      <a:tcPr marL="186331" marR="186331" anchor="ctr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186331" marR="186331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86331" marR="186331" anchor="ctr">
                        <a:blipFill rotWithShape="0">
                          <a:blip r:embed="rId2"/>
                          <a:stretch>
                            <a:fillRect l="-176325" t="-3333" r="-67491" b="-50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DPC Lifetime[years]</a:t>
                          </a:r>
                          <a:endParaRPr lang="ru-RU" b="0" dirty="0"/>
                        </a:p>
                      </a:txBody>
                      <a:tcPr marL="186331" marR="186331" anchor="ctr"/>
                    </a:tc>
                  </a:tr>
                  <a:tr h="1152000"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Next to FT5,6</a:t>
                          </a:r>
                          <a:endParaRPr lang="ru-RU" sz="16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83</a:t>
                          </a:r>
                          <a:endParaRPr lang="ru-RU" sz="20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2.4</a:t>
                          </a:r>
                          <a:endParaRPr lang="ru-RU" sz="20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</a:tr>
                  <a:tr h="1152000">
                    <a:tc>
                      <a:txBody>
                        <a:bodyPr/>
                        <a:lstStyle/>
                        <a:p>
                          <a:endParaRPr lang="ru-RU" sz="180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Next to FTOF</a:t>
                          </a:r>
                          <a:endParaRPr lang="ru-RU" sz="16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7</a:t>
                          </a:r>
                          <a:r>
                            <a:rPr lang="en-US" sz="2000" dirty="0" smtClean="0"/>
                            <a:t>3</a:t>
                          </a:r>
                          <a:endParaRPr lang="ru-RU" sz="20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2.7</a:t>
                          </a:r>
                          <a:endParaRPr lang="ru-RU" sz="20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</a:tr>
                  <a:tr h="1152000"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Close to FT5,6.</a:t>
                          </a:r>
                          <a:endParaRPr lang="en-US" sz="1600" baseline="0" dirty="0" smtClean="0"/>
                        </a:p>
                        <a:p>
                          <a:r>
                            <a:rPr lang="en-US" sz="1600" baseline="0" dirty="0" smtClean="0"/>
                            <a:t>PD shifted by 10 cm up and down</a:t>
                          </a:r>
                          <a:endParaRPr lang="ru-RU" sz="16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71</a:t>
                          </a:r>
                          <a:endParaRPr lang="ru-RU" sz="20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2.8</a:t>
                          </a:r>
                          <a:endParaRPr lang="ru-RU" sz="20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</a:tr>
                  <a:tr h="1152000"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Close to FT5,6</a:t>
                          </a:r>
                          <a:endParaRPr lang="en-US" sz="1600" baseline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aseline="0" dirty="0" smtClean="0"/>
                            <a:t>PD shifted by 20 cm up and down.</a:t>
                          </a:r>
                          <a:endParaRPr lang="ru-RU" sz="1600" dirty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/>
                            <a:t>53</a:t>
                          </a:r>
                          <a:endParaRPr lang="ru-RU" sz="2000" dirty="0" smtClean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3.8</a:t>
                          </a:r>
                          <a:endParaRPr lang="ru-RU" sz="2000" dirty="0" smtClean="0"/>
                        </a:p>
                      </a:txBody>
                      <a:tcPr marL="186331" marR="186331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3" name="Группа 12"/>
          <p:cNvGrpSpPr/>
          <p:nvPr/>
        </p:nvGrpSpPr>
        <p:grpSpPr>
          <a:xfrm>
            <a:off x="3145390" y="1844824"/>
            <a:ext cx="1152129" cy="4562455"/>
            <a:chOff x="251520" y="1746745"/>
            <a:chExt cx="1152129" cy="456245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521" y="1746745"/>
              <a:ext cx="1152128" cy="1080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520" y="5229200"/>
              <a:ext cx="1152128" cy="1080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91"/>
            <a:stretch/>
          </p:blipFill>
          <p:spPr>
            <a:xfrm>
              <a:off x="251520" y="2920179"/>
              <a:ext cx="1152129" cy="108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520" y="4055766"/>
              <a:ext cx="1152128" cy="10800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11324" y="1170419"/>
            <a:ext cx="3088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Radiation background simulation in </a:t>
            </a:r>
            <a:r>
              <a:rPr lang="en-US" b="1" dirty="0" err="1" smtClean="0"/>
              <a:t>PandaRoot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DPM</a:t>
            </a:r>
            <a:r>
              <a:rPr lang="en-US" dirty="0"/>
              <a:t> generator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10 GeV/c</a:t>
            </a:r>
            <a:r>
              <a:rPr lang="en-US" dirty="0" smtClean="0"/>
              <a:t> beam momentum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Geant4</a:t>
            </a:r>
            <a:r>
              <a:rPr lang="en-US" dirty="0" smtClean="0"/>
              <a:t> for secondary sim.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 geometry options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Almost all particles considered and scaled by NIEL to 1MeV neutron </a:t>
            </a:r>
            <a:r>
              <a:rPr lang="en-US" dirty="0" err="1" smtClean="0"/>
              <a:t>fluence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Simplified detector description w/o frames, support, etc.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9984" y="3923012"/>
            <a:ext cx="522822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Neutron shielding may be considered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4224" y="5327279"/>
            <a:ext cx="21365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Highest flux </a:t>
            </a:r>
            <a:r>
              <a:rPr lang="en-US" dirty="0">
                <a:solidFill>
                  <a:srgbClr val="0070C0"/>
                </a:solidFill>
              </a:rPr>
              <a:t>comes from neutrons</a:t>
            </a:r>
          </a:p>
        </p:txBody>
      </p:sp>
    </p:spTree>
    <p:extLst>
      <p:ext uri="{BB962C8B-B14F-4D97-AF65-F5344CB8AC3E}">
        <p14:creationId xmlns:p14="http://schemas.microsoft.com/office/powerpoint/2010/main" val="360697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PANDA </a:t>
            </a:r>
            <a:r>
              <a:rPr lang="en-US" dirty="0" smtClean="0"/>
              <a:t>detector</a:t>
            </a:r>
            <a:endParaRPr lang="ru-RU" dirty="0"/>
          </a:p>
        </p:txBody>
      </p:sp>
      <p:pic>
        <p:nvPicPr>
          <p:cNvPr id="17" name="Picture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4" y="1143726"/>
            <a:ext cx="8286913" cy="541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9" name="Группа 2058"/>
          <p:cNvGrpSpPr/>
          <p:nvPr/>
        </p:nvGrpSpPr>
        <p:grpSpPr>
          <a:xfrm>
            <a:off x="1072005" y="1142999"/>
            <a:ext cx="4911759" cy="2358009"/>
            <a:chOff x="1072005" y="1142999"/>
            <a:chExt cx="4911759" cy="2358009"/>
          </a:xfrm>
        </p:grpSpPr>
        <p:sp>
          <p:nvSpPr>
            <p:cNvPr id="18" name="TextBox 17"/>
            <p:cNvSpPr txBox="1"/>
            <p:nvPr/>
          </p:nvSpPr>
          <p:spPr>
            <a:xfrm>
              <a:off x="4687620" y="1207057"/>
              <a:ext cx="1296144" cy="30777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chemeClr val="tx2"/>
                  </a:solidFill>
                </a:rPr>
                <a:t>Forward RICH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19" name="Прямая со стрелкой 18"/>
            <p:cNvCxnSpPr>
              <a:stCxn id="18" idx="2"/>
            </p:cNvCxnSpPr>
            <p:nvPr/>
          </p:nvCxnSpPr>
          <p:spPr>
            <a:xfrm>
              <a:off x="5335692" y="1514834"/>
              <a:ext cx="55766" cy="906054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984180" y="1191816"/>
              <a:ext cx="899719" cy="30777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chemeClr val="tx2"/>
                  </a:solidFill>
                </a:rPr>
                <a:t>Disc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DIRC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5" name="Прямая со стрелкой 24"/>
            <p:cNvCxnSpPr>
              <a:stCxn id="24" idx="2"/>
            </p:cNvCxnSpPr>
            <p:nvPr/>
          </p:nvCxnSpPr>
          <p:spPr>
            <a:xfrm flipH="1">
              <a:off x="3203848" y="1499593"/>
              <a:ext cx="230192" cy="1569367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072005" y="1142999"/>
              <a:ext cx="1063938" cy="30777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chemeClr val="tx2"/>
                  </a:solidFill>
                </a:rPr>
                <a:t>Barrel DIRC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30" name="Прямая со стрелкой 29"/>
            <p:cNvCxnSpPr>
              <a:stCxn id="29" idx="2"/>
            </p:cNvCxnSpPr>
            <p:nvPr/>
          </p:nvCxnSpPr>
          <p:spPr>
            <a:xfrm flipH="1">
              <a:off x="1557134" y="1450776"/>
              <a:ext cx="46840" cy="2050232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8" descr="Panda_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91" y="116632"/>
            <a:ext cx="2437378" cy="5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63" name="Прямоугольник 2062"/>
          <p:cNvSpPr/>
          <p:nvPr/>
        </p:nvSpPr>
        <p:spPr>
          <a:xfrm>
            <a:off x="4253141" y="184727"/>
            <a:ext cx="9669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PID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64" name="Дата 20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2065" name="Нижний колонтитул 20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2066" name="Номер слайда 20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5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349373"/>
              </p:ext>
            </p:extLst>
          </p:nvPr>
        </p:nvGraphicFramePr>
        <p:xfrm>
          <a:off x="5225121" y="2060848"/>
          <a:ext cx="3730143" cy="2652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6869"/>
                <a:gridCol w="1903274"/>
              </a:tblGrid>
              <a:tr h="3304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π/K-separation</a:t>
                      </a:r>
                      <a:endParaRPr lang="ru-RU" sz="16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up to ~10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/c</a:t>
                      </a:r>
                      <a:endParaRPr lang="en-US" sz="1600" b="0" dirty="0" smtClean="0"/>
                    </a:p>
                  </a:txBody>
                  <a:tcPr marL="68580" marR="68580" marT="34290" marB="34290" anchor="ctr"/>
                </a:tc>
              </a:tr>
              <a:tr h="3304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Radiator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Focusing layered </a:t>
                      </a:r>
                      <a:r>
                        <a:rPr lang="en-US" sz="1600" baseline="0" dirty="0" smtClean="0"/>
                        <a:t>aerogel</a:t>
                      </a:r>
                      <a:endParaRPr lang="en-US" sz="1600" dirty="0" smtClean="0"/>
                    </a:p>
                  </a:txBody>
                  <a:tcPr marL="68580" marR="68580" marT="34290" marB="34290" anchor="ctr"/>
                </a:tc>
              </a:tr>
              <a:tr h="3304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Refractive indices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~1.05</a:t>
                      </a:r>
                    </a:p>
                  </a:txBody>
                  <a:tcPr marL="68580" marR="68580" marT="34290" marB="34290" anchor="ctr"/>
                </a:tc>
              </a:tr>
              <a:tr h="3304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Radiator thickness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 cm</a:t>
                      </a:r>
                    </a:p>
                  </a:txBody>
                  <a:tcPr marL="68580" marR="68580" marT="34290" marB="34290" anchor="ctr"/>
                </a:tc>
              </a:tr>
              <a:tr h="2792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Placement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after</a:t>
                      </a:r>
                      <a:r>
                        <a:rPr lang="en-US" sz="1600" baseline="0" dirty="0" smtClean="0"/>
                        <a:t> FT5&amp;6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</a:tr>
              <a:tr h="2904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Vertical</a:t>
                      </a:r>
                      <a:r>
                        <a:rPr lang="en-US" sz="1600" baseline="0" dirty="0" smtClean="0"/>
                        <a:t> angle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±5°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Horizontal angle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±10</a:t>
                      </a:r>
                      <a:r>
                        <a:rPr lang="en-US" sz="1600" dirty="0" smtClean="0"/>
                        <a:t>°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457200" y="1844824"/>
            <a:ext cx="4746580" cy="3381704"/>
            <a:chOff x="446823" y="1772816"/>
            <a:chExt cx="4746580" cy="338170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23" y="1772816"/>
              <a:ext cx="4746580" cy="338170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865120" y="2427539"/>
              <a:ext cx="43794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FT5</a:t>
              </a:r>
              <a:endParaRPr lang="ru-RU" sz="135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2975" y="2426472"/>
              <a:ext cx="43794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FT6</a:t>
              </a:r>
              <a:endParaRPr lang="ru-RU" sz="135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01624" y="2500712"/>
              <a:ext cx="60305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 smtClean="0"/>
                <a:t>FRICH</a:t>
              </a:r>
              <a:endParaRPr lang="ru-RU" sz="135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56673" y="2230496"/>
              <a:ext cx="46031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TOF</a:t>
              </a:r>
              <a:endParaRPr lang="ru-RU" sz="13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23144" y="2596363"/>
              <a:ext cx="53206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ECAL</a:t>
              </a:r>
              <a:endParaRPr lang="ru-RU" sz="135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58785" y="2257067"/>
              <a:ext cx="55656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HCAL</a:t>
              </a:r>
              <a:endParaRPr lang="ru-RU" sz="1350" dirty="0"/>
            </a:p>
          </p:txBody>
        </p:sp>
        <p:cxnSp>
          <p:nvCxnSpPr>
            <p:cNvPr id="13" name="Прямая со стрелкой 12"/>
            <p:cNvCxnSpPr>
              <a:stCxn id="6" idx="2"/>
            </p:cNvCxnSpPr>
            <p:nvPr/>
          </p:nvCxnSpPr>
          <p:spPr>
            <a:xfrm>
              <a:off x="2084090" y="2727621"/>
              <a:ext cx="11765" cy="4241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7" idx="2"/>
            </p:cNvCxnSpPr>
            <p:nvPr/>
          </p:nvCxnSpPr>
          <p:spPr>
            <a:xfrm flipH="1">
              <a:off x="2300961" y="2726554"/>
              <a:ext cx="140984" cy="4124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8" idx="2"/>
            </p:cNvCxnSpPr>
            <p:nvPr/>
          </p:nvCxnSpPr>
          <p:spPr>
            <a:xfrm flipH="1">
              <a:off x="2845180" y="2800794"/>
              <a:ext cx="57969" cy="1613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stCxn id="9" idx="2"/>
            </p:cNvCxnSpPr>
            <p:nvPr/>
          </p:nvCxnSpPr>
          <p:spPr>
            <a:xfrm>
              <a:off x="3186833" y="2530578"/>
              <a:ext cx="27282" cy="4316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8164" y="1772816"/>
              <a:ext cx="121603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Dipole magnet</a:t>
              </a:r>
              <a:endParaRPr lang="ru-RU" sz="1350" dirty="0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031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Forward RICH in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PANDAroot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10.06.2015</a:t>
            </a:r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Simulated effects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1965" y="1417638"/>
            <a:ext cx="512941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600" dirty="0"/>
              <a:t>Simulation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600" dirty="0"/>
              <a:t>Geometry description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600" dirty="0"/>
              <a:t>RICH position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600" dirty="0"/>
              <a:t>Aerogel (size, number of layers, refraction index)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600" dirty="0"/>
              <a:t>Mirror geometry (round, flat)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600" dirty="0"/>
              <a:t>Materials properties for Cherenkov photons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600" dirty="0"/>
              <a:t>Digitization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600" dirty="0" err="1" smtClean="0"/>
              <a:t>Pixelization</a:t>
            </a:r>
            <a:endParaRPr lang="en-US" sz="1600" dirty="0"/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600" dirty="0"/>
              <a:t>Quantum efficiency of photodetector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600" dirty="0" smtClean="0"/>
              <a:t>Photon detector noise</a:t>
            </a:r>
            <a:endParaRPr lang="en-US" sz="1600" dirty="0"/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600" dirty="0"/>
              <a:t>Dead time of photodetector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600" dirty="0"/>
              <a:t>Photodetector time resolution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rgbClr val="C00000"/>
                </a:solidFill>
              </a:rPr>
              <a:t>Crosstalks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(TO DO)</a:t>
            </a:r>
            <a:endParaRPr lang="en-US" sz="1600" dirty="0">
              <a:solidFill>
                <a:srgbClr val="C00000"/>
              </a:solidFill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600" dirty="0"/>
              <a:t>Reconstruction (simple mode)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600" dirty="0"/>
              <a:t>Hit preselection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600" dirty="0"/>
              <a:t>Fit </a:t>
            </a:r>
            <a:r>
              <a:rPr lang="el-GR" sz="1600" dirty="0"/>
              <a:t>θ</a:t>
            </a:r>
            <a:r>
              <a:rPr lang="en-US" sz="1600" dirty="0"/>
              <a:t>(</a:t>
            </a:r>
            <a:r>
              <a:rPr lang="el-GR" sz="1600" dirty="0"/>
              <a:t>φ</a:t>
            </a:r>
            <a:r>
              <a:rPr lang="en-US" sz="1600" dirty="0"/>
              <a:t>) dependence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600" dirty="0">
                <a:solidFill>
                  <a:srgbClr val="C00000"/>
                </a:solidFill>
              </a:rPr>
              <a:t>PID </a:t>
            </a:r>
            <a:r>
              <a:rPr lang="en-US" sz="1600" dirty="0" smtClean="0">
                <a:solidFill>
                  <a:srgbClr val="C00000"/>
                </a:solidFill>
              </a:rPr>
              <a:t>(TO DO)</a:t>
            </a:r>
            <a:endParaRPr lang="en-US" sz="1600" dirty="0">
              <a:solidFill>
                <a:srgbClr val="C00000"/>
              </a:solidFill>
            </a:endParaRP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C00000"/>
                </a:solidFill>
              </a:rPr>
              <a:t>Probability </a:t>
            </a:r>
            <a:r>
              <a:rPr lang="en-US" sz="1600" dirty="0" smtClean="0">
                <a:solidFill>
                  <a:srgbClr val="C00000"/>
                </a:solidFill>
              </a:rPr>
              <a:t>calculation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C00000"/>
                </a:solidFill>
              </a:rPr>
              <a:t>PID selector implementation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10.06.2015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79075" y="97455"/>
            <a:ext cx="8229600" cy="1143000"/>
          </a:xfrm>
        </p:spPr>
        <p:txBody>
          <a:bodyPr/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Optimizing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mirror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configuration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21" y="1464224"/>
            <a:ext cx="2813790" cy="2402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12" y="1953357"/>
            <a:ext cx="1746207" cy="1913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88" y="2075462"/>
            <a:ext cx="1488155" cy="1791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2" y="3993808"/>
            <a:ext cx="1367294" cy="17391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22" y="3993808"/>
            <a:ext cx="1318601" cy="17036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65" y="4023807"/>
            <a:ext cx="1272120" cy="1679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9124" y="1847876"/>
            <a:ext cx="9060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1 segment</a:t>
            </a:r>
            <a:endParaRPr lang="ru-R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0792" y="1963292"/>
            <a:ext cx="9861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2 segments</a:t>
            </a:r>
            <a:endParaRPr lang="ru-R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2624" y="2075462"/>
            <a:ext cx="9861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3 segments</a:t>
            </a:r>
            <a:endParaRPr lang="ru-R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122" y="3968716"/>
            <a:ext cx="9861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4 segments</a:t>
            </a:r>
            <a:endParaRPr lang="ru-R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0322" y="3993807"/>
            <a:ext cx="9861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6 segments</a:t>
            </a:r>
            <a:endParaRPr lang="ru-R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2841" y="3993808"/>
            <a:ext cx="1066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10 segments</a:t>
            </a:r>
            <a:endParaRPr lang="ru-R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43" y="3975643"/>
            <a:ext cx="1336969" cy="1727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21702" y="3989870"/>
            <a:ext cx="5854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endParaRPr lang="ru-R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122" y="5840010"/>
            <a:ext cx="731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cceptance for </a:t>
            </a:r>
            <a:r>
              <a:rPr lang="en-US" dirty="0"/>
              <a:t>Cherenkov photons </a:t>
            </a:r>
            <a:r>
              <a:rPr lang="en-US" dirty="0" smtClean="0"/>
              <a:t>is maximized, photon detector area is minimized. Mirror is curved in 1D.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497166" y="2631432"/>
            <a:ext cx="136997" cy="264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728887" y="2101792"/>
            <a:ext cx="136997" cy="264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6605588" y="2276872"/>
            <a:ext cx="1206772" cy="5425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0093369">
            <a:off x="6865929" y="2515268"/>
            <a:ext cx="877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PD width</a:t>
            </a:r>
            <a:endParaRPr lang="ru-RU" sz="14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10.06.2015</a:t>
            </a:r>
            <a:endParaRPr lang="en-US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60382" y="1949700"/>
            <a:ext cx="4584204" cy="3048727"/>
            <a:chOff x="191813" y="1201623"/>
            <a:chExt cx="6692462" cy="447345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813" y="1201623"/>
              <a:ext cx="6692462" cy="44734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2459428" y="3331776"/>
              <a:ext cx="73572" cy="945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Optimal photon detector width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3251390"/>
            <a:ext cx="14035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/>
              <a:t>Cylindrical mirror</a:t>
            </a:r>
            <a:endParaRPr lang="ru-RU" sz="135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10.06.2015</a:t>
            </a: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435910"/>
              </p:ext>
            </p:extLst>
          </p:nvPr>
        </p:nvGraphicFramePr>
        <p:xfrm>
          <a:off x="5056864" y="1941196"/>
          <a:ext cx="3629936" cy="3003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42546"/>
                <a:gridCol w="1140837"/>
                <a:gridCol w="1046553"/>
              </a:tblGrid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</a:t>
                      </a:r>
                      <a:endParaRPr lang="ru-RU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segments</a:t>
                      </a:r>
                      <a:endParaRPr lang="ru-RU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Round</a:t>
                      </a:r>
                      <a:endParaRPr lang="ru-RU" sz="1400" dirty="0"/>
                    </a:p>
                  </a:txBody>
                  <a:tcPr marL="68580" marR="68580" marT="34290" marB="34290"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PD width, cm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</a:t>
                      </a:r>
                      <a:r>
                        <a:rPr lang="en-US" sz="1400" dirty="0" smtClean="0"/>
                        <a:t>.</a:t>
                      </a:r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58.5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Mirror</a:t>
                      </a:r>
                      <a:r>
                        <a:rPr lang="en-US" sz="1400" baseline="0" dirty="0" smtClean="0"/>
                        <a:t> f</a:t>
                      </a:r>
                      <a:r>
                        <a:rPr lang="en-US" sz="1400" dirty="0" smtClean="0"/>
                        <a:t>ocusing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ru-RU" sz="14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Aerogel focusing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ru-RU" sz="14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Combinatorial </a:t>
                      </a:r>
                      <a:r>
                        <a:rPr lang="en-US" sz="1400" dirty="0" smtClean="0"/>
                        <a:t>background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ru-RU" sz="14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Cherenkov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/>
                        <a:t>image shape </a:t>
                      </a:r>
                      <a:r>
                        <a:rPr lang="en-US" sz="1400" dirty="0" smtClean="0"/>
                        <a:t>on PD surface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broken elliptical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complicated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</a:t>
                      </a:r>
                      <a:r>
                        <a:rPr lang="en-US" sz="1400" baseline="0" dirty="0" smtClean="0"/>
                        <a:t> of parts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18" y="1945448"/>
            <a:ext cx="1643585" cy="16880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Multi-layer 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aerogel optimization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3" y="1683968"/>
            <a:ext cx="2095580" cy="3920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58" y="1848767"/>
            <a:ext cx="1570403" cy="168347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136737" y="2266429"/>
            <a:ext cx="300625" cy="31001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7" name="Прямая соединительная линия 6"/>
          <p:cNvCxnSpPr>
            <a:stCxn id="5" idx="0"/>
            <a:endCxn id="10" idx="0"/>
          </p:cNvCxnSpPr>
          <p:nvPr/>
        </p:nvCxnSpPr>
        <p:spPr>
          <a:xfrm flipV="1">
            <a:off x="1287050" y="1945449"/>
            <a:ext cx="3117461" cy="320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258866" y="2576448"/>
            <a:ext cx="2808962" cy="9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5942" y="4146188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1.05 − </a:t>
            </a:r>
            <a:r>
              <a:rPr lang="el-GR" sz="1350" dirty="0"/>
              <a:t>δ</a:t>
            </a:r>
            <a:r>
              <a:rPr lang="en-US" sz="1350" dirty="0"/>
              <a:t>n</a:t>
            </a:r>
            <a:endParaRPr lang="ru-RU" sz="135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130566" y="3633454"/>
            <a:ext cx="0" cy="31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347338" y="3637399"/>
            <a:ext cx="0" cy="31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560179" y="3637399"/>
            <a:ext cx="0" cy="31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5942" y="4408059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1.05 + </a:t>
            </a:r>
            <a:r>
              <a:rPr lang="el-GR" sz="1350" dirty="0"/>
              <a:t>δ</a:t>
            </a:r>
            <a:r>
              <a:rPr lang="en-US" sz="1350" dirty="0"/>
              <a:t>n</a:t>
            </a:r>
            <a:endParaRPr lang="ru-RU" sz="135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216666" y="3532240"/>
            <a:ext cx="0" cy="31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346731" y="3536185"/>
            <a:ext cx="0" cy="31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472855" y="3536185"/>
            <a:ext cx="0" cy="31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606859" y="3536184"/>
            <a:ext cx="0" cy="31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676911" y="4091647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1.05 − </a:t>
            </a:r>
            <a:r>
              <a:rPr lang="el-GR" sz="1350" dirty="0"/>
              <a:t>δ</a:t>
            </a:r>
            <a:r>
              <a:rPr lang="en-US" sz="1350" dirty="0"/>
              <a:t>n</a:t>
            </a:r>
            <a:endParaRPr lang="ru-RU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7674800" y="4376529"/>
            <a:ext cx="4924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1.05</a:t>
            </a:r>
            <a:endParaRPr lang="ru-RU" sz="1350" dirty="0"/>
          </a:p>
        </p:txBody>
      </p:sp>
      <p:sp>
        <p:nvSpPr>
          <p:cNvPr id="41" name="TextBox 40"/>
          <p:cNvSpPr txBox="1"/>
          <p:nvPr/>
        </p:nvSpPr>
        <p:spPr>
          <a:xfrm>
            <a:off x="7675395" y="4683725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1.05 + </a:t>
            </a:r>
            <a:r>
              <a:rPr lang="el-GR" sz="1350" dirty="0"/>
              <a:t>δ</a:t>
            </a:r>
            <a:r>
              <a:rPr lang="en-US" sz="1350" dirty="0"/>
              <a:t>n</a:t>
            </a:r>
            <a:endParaRPr lang="ru-RU" sz="1350" dirty="0"/>
          </a:p>
        </p:txBody>
      </p:sp>
      <p:cxnSp>
        <p:nvCxnSpPr>
          <p:cNvPr id="43" name="Соединительная линия уступом 42"/>
          <p:cNvCxnSpPr>
            <a:endCxn id="39" idx="1"/>
          </p:cNvCxnSpPr>
          <p:nvPr/>
        </p:nvCxnSpPr>
        <p:spPr>
          <a:xfrm>
            <a:off x="7291552" y="3876400"/>
            <a:ext cx="385359" cy="365288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endCxn id="40" idx="1"/>
          </p:cNvCxnSpPr>
          <p:nvPr/>
        </p:nvCxnSpPr>
        <p:spPr>
          <a:xfrm rot="16200000" flipH="1">
            <a:off x="7221153" y="4072922"/>
            <a:ext cx="650171" cy="257123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endCxn id="41" idx="1"/>
          </p:cNvCxnSpPr>
          <p:nvPr/>
        </p:nvCxnSpPr>
        <p:spPr>
          <a:xfrm rot="16200000" flipH="1">
            <a:off x="7132134" y="4290505"/>
            <a:ext cx="957366" cy="129156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>
            <a:endCxn id="14" idx="1"/>
          </p:cNvCxnSpPr>
          <p:nvPr/>
        </p:nvCxnSpPr>
        <p:spPr>
          <a:xfrm rot="16200000" flipH="1">
            <a:off x="4224172" y="3944459"/>
            <a:ext cx="352756" cy="350783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endCxn id="19" idx="1"/>
          </p:cNvCxnSpPr>
          <p:nvPr/>
        </p:nvCxnSpPr>
        <p:spPr>
          <a:xfrm rot="16200000" flipH="1">
            <a:off x="4203187" y="4185345"/>
            <a:ext cx="610682" cy="134828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482165" y="1666477"/>
            <a:ext cx="9225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Two layers</a:t>
            </a:r>
            <a:endParaRPr lang="ru-RU" sz="1350" dirty="0"/>
          </a:p>
        </p:txBody>
      </p:sp>
      <p:sp>
        <p:nvSpPr>
          <p:cNvPr id="72" name="TextBox 71"/>
          <p:cNvSpPr txBox="1"/>
          <p:nvPr/>
        </p:nvSpPr>
        <p:spPr>
          <a:xfrm>
            <a:off x="6229389" y="1646105"/>
            <a:ext cx="10397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Three layers</a:t>
            </a:r>
            <a:endParaRPr lang="ru-RU" sz="135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10.06.2015</a:t>
            </a: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Multi-layer aerogel: optimal 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refractive index spread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2" y="1687526"/>
            <a:ext cx="4005720" cy="2677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87526"/>
            <a:ext cx="4005719" cy="2677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6086" y="1855663"/>
            <a:ext cx="9225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Two layers</a:t>
            </a:r>
            <a:endParaRPr lang="ru-RU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5417465" y="1855663"/>
            <a:ext cx="10397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Three layers</a:t>
            </a:r>
            <a:endParaRPr lang="ru-RU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552987" y="4459818"/>
            <a:ext cx="15619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 = 1.05</a:t>
            </a:r>
          </a:p>
          <a:p>
            <a:r>
              <a:rPr lang="el-GR" sz="1600" dirty="0">
                <a:solidFill>
                  <a:srgbClr val="FF0000"/>
                </a:solidFill>
              </a:rPr>
              <a:t>δ</a:t>
            </a:r>
            <a:r>
              <a:rPr lang="en-US" sz="1600" dirty="0" err="1">
                <a:solidFill>
                  <a:srgbClr val="FF0000"/>
                </a:solidFill>
              </a:rPr>
              <a:t>n</a:t>
            </a:r>
            <a:r>
              <a:rPr lang="en-US" sz="1600" baseline="-25000" dirty="0" err="1">
                <a:solidFill>
                  <a:srgbClr val="FF0000"/>
                </a:solidFill>
              </a:rPr>
              <a:t>opt</a:t>
            </a:r>
            <a:r>
              <a:rPr lang="en-US" sz="1600" dirty="0">
                <a:solidFill>
                  <a:srgbClr val="FF0000"/>
                </a:solidFill>
              </a:rPr>
              <a:t> = 1.03·10</a:t>
            </a:r>
            <a:r>
              <a:rPr lang="en-US" sz="1600" baseline="30000" dirty="0">
                <a:solidFill>
                  <a:srgbClr val="FF0000"/>
                </a:solidFill>
              </a:rPr>
              <a:t>-3</a:t>
            </a:r>
          </a:p>
          <a:p>
            <a:r>
              <a:rPr lang="el-GR" sz="1600" dirty="0"/>
              <a:t>δ</a:t>
            </a:r>
            <a:r>
              <a:rPr lang="en-US" sz="1600" dirty="0" err="1"/>
              <a:t>n</a:t>
            </a:r>
            <a:r>
              <a:rPr lang="en-US" sz="1600" baseline="-25000" dirty="0" err="1"/>
              <a:t>min</a:t>
            </a:r>
            <a:r>
              <a:rPr lang="en-US" sz="1600" dirty="0"/>
              <a:t> = 0.76·10</a:t>
            </a:r>
            <a:r>
              <a:rPr lang="en-US" sz="1600" baseline="30000" dirty="0"/>
              <a:t>-3</a:t>
            </a:r>
            <a:endParaRPr lang="en-US" sz="1600" dirty="0"/>
          </a:p>
          <a:p>
            <a:r>
              <a:rPr lang="el-GR" sz="1600" dirty="0"/>
              <a:t>δ</a:t>
            </a:r>
            <a:r>
              <a:rPr lang="en-US" sz="1600" dirty="0" err="1"/>
              <a:t>n</a:t>
            </a:r>
            <a:r>
              <a:rPr lang="en-US" sz="1600" baseline="-25000" dirty="0" err="1"/>
              <a:t>max</a:t>
            </a:r>
            <a:r>
              <a:rPr lang="en-US" sz="1600" dirty="0"/>
              <a:t> = 1.36·10</a:t>
            </a:r>
            <a:r>
              <a:rPr lang="en-US" sz="1600" baseline="30000" dirty="0"/>
              <a:t>-3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4459818"/>
            <a:ext cx="15888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 = 1.05</a:t>
            </a:r>
          </a:p>
          <a:p>
            <a:r>
              <a:rPr lang="el-GR" sz="1600" dirty="0">
                <a:solidFill>
                  <a:srgbClr val="FF0000"/>
                </a:solidFill>
              </a:rPr>
              <a:t>δ</a:t>
            </a:r>
            <a:r>
              <a:rPr lang="en-US" sz="1600" dirty="0" err="1">
                <a:solidFill>
                  <a:srgbClr val="FF0000"/>
                </a:solidFill>
              </a:rPr>
              <a:t>n</a:t>
            </a:r>
            <a:r>
              <a:rPr lang="en-US" sz="1600" baseline="-25000" dirty="0" err="1">
                <a:solidFill>
                  <a:srgbClr val="FF0000"/>
                </a:solidFill>
              </a:rPr>
              <a:t>opt</a:t>
            </a:r>
            <a:r>
              <a:rPr lang="en-US" sz="1600" dirty="0">
                <a:solidFill>
                  <a:srgbClr val="FF0000"/>
                </a:solidFill>
              </a:rPr>
              <a:t> = 1.23 ·10</a:t>
            </a:r>
            <a:r>
              <a:rPr lang="en-US" sz="1600" baseline="30000" dirty="0">
                <a:solidFill>
                  <a:srgbClr val="FF0000"/>
                </a:solidFill>
              </a:rPr>
              <a:t>-3</a:t>
            </a:r>
          </a:p>
          <a:p>
            <a:r>
              <a:rPr lang="el-GR" sz="1600" dirty="0"/>
              <a:t>δ</a:t>
            </a:r>
            <a:r>
              <a:rPr lang="en-US" sz="1600" dirty="0" err="1"/>
              <a:t>n</a:t>
            </a:r>
            <a:r>
              <a:rPr lang="en-US" sz="1600" baseline="-25000" dirty="0" err="1"/>
              <a:t>min</a:t>
            </a:r>
            <a:r>
              <a:rPr lang="en-US" sz="1600" dirty="0"/>
              <a:t> = 0.96 ·10</a:t>
            </a:r>
            <a:r>
              <a:rPr lang="en-US" sz="1600" baseline="30000" dirty="0"/>
              <a:t>-3</a:t>
            </a:r>
            <a:endParaRPr lang="en-US" sz="1600" dirty="0"/>
          </a:p>
          <a:p>
            <a:r>
              <a:rPr lang="el-GR" sz="1600" dirty="0"/>
              <a:t>δ</a:t>
            </a:r>
            <a:r>
              <a:rPr lang="en-US" sz="1600" dirty="0" err="1"/>
              <a:t>n</a:t>
            </a:r>
            <a:r>
              <a:rPr lang="en-US" sz="1600" baseline="-25000" dirty="0" err="1"/>
              <a:t>max</a:t>
            </a:r>
            <a:r>
              <a:rPr lang="en-US" sz="1600" dirty="0"/>
              <a:t> = 1.47·10</a:t>
            </a:r>
            <a:r>
              <a:rPr lang="en-US" sz="1600" baseline="30000" dirty="0"/>
              <a:t>-3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24206" y="5777416"/>
            <a:ext cx="7295587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Configuration with three </a:t>
            </a:r>
            <a:r>
              <a:rPr lang="en-US" sz="1600" dirty="0"/>
              <a:t>segments mirror and three layer aerogel </a:t>
            </a:r>
            <a:r>
              <a:rPr lang="en-US" sz="1600" dirty="0" smtClean="0"/>
              <a:t>is used </a:t>
            </a:r>
            <a:r>
              <a:rPr lang="en-US" sz="1600" dirty="0" smtClean="0"/>
              <a:t>further on</a:t>
            </a:r>
            <a:endParaRPr lang="ru-RU" sz="1600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10.06.2015</a:t>
            </a:r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30186" y="3681779"/>
            <a:ext cx="4395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X, cm</a:t>
            </a:r>
            <a:endParaRPr lang="ru-RU" sz="9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22" y="1536456"/>
            <a:ext cx="3430175" cy="2292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Events simulation and reconstruction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5" y="2281604"/>
            <a:ext cx="3459797" cy="2312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5" y="3474326"/>
            <a:ext cx="3237040" cy="216374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860936" y="3153443"/>
            <a:ext cx="4080503" cy="2727540"/>
            <a:chOff x="6481247" y="3061590"/>
            <a:chExt cx="5440671" cy="363672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247" y="3061590"/>
              <a:ext cx="5440671" cy="363672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7199586" y="5749159"/>
              <a:ext cx="4435366" cy="1051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Стрелка вправо 9"/>
          <p:cNvSpPr/>
          <p:nvPr/>
        </p:nvSpPr>
        <p:spPr>
          <a:xfrm>
            <a:off x="3913142" y="3800593"/>
            <a:ext cx="1053357" cy="24398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1896" y="5473212"/>
            <a:ext cx="4395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X, cm</a:t>
            </a:r>
            <a:endParaRPr lang="ru-RU" sz="9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4048" y="4455503"/>
            <a:ext cx="4395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X, cm</a:t>
            </a:r>
            <a:endParaRPr lang="ru-RU" sz="9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2032" y="3637266"/>
            <a:ext cx="436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Y, cm</a:t>
            </a:r>
            <a:endParaRPr lang="ru-RU" sz="9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86907" y="2439314"/>
            <a:ext cx="436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Y, cm</a:t>
            </a:r>
            <a:endParaRPr lang="ru-RU" sz="9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157345" y="1687572"/>
            <a:ext cx="436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Y, cm</a:t>
            </a:r>
            <a:endParaRPr lang="ru-RU" sz="9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7957" y="5620484"/>
            <a:ext cx="617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+mj-lt"/>
              </a:rPr>
              <a:t>φ</a:t>
            </a:r>
            <a:r>
              <a:rPr lang="en-US" sz="1200" baseline="-25000" dirty="0" err="1">
                <a:latin typeface="+mj-lt"/>
              </a:rPr>
              <a:t>C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rad</a:t>
            </a:r>
            <a:endParaRPr lang="ru-RU" sz="12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519611" y="3375696"/>
            <a:ext cx="597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+mj-lt"/>
              </a:rPr>
              <a:t>θ</a:t>
            </a:r>
            <a:r>
              <a:rPr lang="en-US" sz="1200" baseline="-25000" dirty="0" err="1">
                <a:latin typeface="+mj-lt"/>
              </a:rPr>
              <a:t>C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rad</a:t>
            </a:r>
            <a:endParaRPr lang="ru-RU" sz="12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6784" y="1546876"/>
            <a:ext cx="3679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Possible reconstruction </a:t>
            </a:r>
            <a:r>
              <a:rPr lang="en-US" u="sng" dirty="0"/>
              <a:t>methods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/>
              <a:t>2D pattern recognition on </a:t>
            </a:r>
            <a:r>
              <a:rPr lang="en-US" dirty="0" smtClean="0"/>
              <a:t>photon detector </a:t>
            </a:r>
            <a:r>
              <a:rPr lang="en-US" dirty="0" smtClean="0"/>
              <a:t>surface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track </a:t>
            </a:r>
            <a:r>
              <a:rPr lang="en-US" dirty="0" smtClean="0">
                <a:solidFill>
                  <a:srgbClr val="00B050"/>
                </a:solidFill>
              </a:rPr>
              <a:t>hits </a:t>
            </a:r>
            <a:r>
              <a:rPr lang="en-US" dirty="0" smtClean="0">
                <a:solidFill>
                  <a:srgbClr val="00B050"/>
                </a:solidFill>
              </a:rPr>
              <a:t>to the origin and reconstruct </a:t>
            </a:r>
            <a:r>
              <a:rPr lang="en-US" dirty="0" smtClean="0">
                <a:solidFill>
                  <a:srgbClr val="00B050"/>
                </a:solidFill>
              </a:rPr>
              <a:t>Cherenkov angles (</a:t>
            </a:r>
            <a:r>
              <a:rPr lang="el-G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5902" y="4912702"/>
            <a:ext cx="11546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50" dirty="0">
                <a:latin typeface="Calibri"/>
              </a:rPr>
              <a:t>θ</a:t>
            </a:r>
            <a:r>
              <a:rPr lang="en-US" sz="1350" baseline="-25000" dirty="0">
                <a:latin typeface="Calibri"/>
              </a:rPr>
              <a:t>C </a:t>
            </a:r>
            <a:r>
              <a:rPr lang="en-US" sz="1350" dirty="0">
                <a:latin typeface="Calibri"/>
              </a:rPr>
              <a:t>= </a:t>
            </a:r>
            <a:r>
              <a:rPr lang="en-US" sz="1350" dirty="0" err="1">
                <a:latin typeface="Calibri"/>
              </a:rPr>
              <a:t>acos</a:t>
            </a:r>
            <a:r>
              <a:rPr lang="en-US" sz="1350" dirty="0">
                <a:latin typeface="Calibri"/>
              </a:rPr>
              <a:t>(1/n)</a:t>
            </a:r>
            <a:endParaRPr lang="ru-RU" sz="135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10.06.2015</a:t>
            </a:r>
            <a:endParaRPr lang="en-US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9" y="986434"/>
            <a:ext cx="4282966" cy="37837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140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Reconstructing Cherenkov photon direction angles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83568" y="4193969"/>
            <a:ext cx="3360237" cy="2575972"/>
            <a:chOff x="5033175" y="1293013"/>
            <a:chExt cx="3360237" cy="257597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3175" y="1417638"/>
              <a:ext cx="3223982" cy="21797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645166" y="1293013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rad</a:t>
              </a:r>
              <a:r>
                <a:rPr lang="en-US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63725" y="3530431"/>
              <a:ext cx="729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n-US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rad</a:t>
              </a:r>
              <a:endPara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76029" y="1587669"/>
            <a:ext cx="44573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f(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φ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  azimuthal angle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−   velocity of the charge particle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n   −   refraction index of the aerogel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−   polar angle of the charge particle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23" y="4039334"/>
            <a:ext cx="4096494" cy="27382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32956" y="3512586"/>
            <a:ext cx="236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vent data fit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761406" y="3466303"/>
            <a:ext cx="114967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1350" dirty="0"/>
              <a:t>μ</a:t>
            </a:r>
            <a:endParaRPr lang="en-US" sz="1350" dirty="0"/>
          </a:p>
          <a:p>
            <a:r>
              <a:rPr lang="en-US" sz="1350" dirty="0"/>
              <a:t>p = 10 </a:t>
            </a:r>
            <a:r>
              <a:rPr lang="en-US" sz="1350" dirty="0" err="1"/>
              <a:t>GeV</a:t>
            </a:r>
            <a:r>
              <a:rPr lang="en-US" sz="1350" dirty="0"/>
              <a:t>/c</a:t>
            </a:r>
          </a:p>
          <a:p>
            <a:r>
              <a:rPr lang="el-GR" sz="1350" dirty="0"/>
              <a:t>β</a:t>
            </a:r>
            <a:r>
              <a:rPr lang="en-US" sz="1350" dirty="0"/>
              <a:t> = 0.99994</a:t>
            </a:r>
          </a:p>
          <a:p>
            <a:r>
              <a:rPr lang="en-US" sz="1350" dirty="0" err="1"/>
              <a:t>β</a:t>
            </a:r>
            <a:r>
              <a:rPr lang="en-US" sz="1350" baseline="-25000" dirty="0" err="1"/>
              <a:t>FIT</a:t>
            </a:r>
            <a:r>
              <a:rPr lang="en-US" sz="1350" dirty="0"/>
              <a:t> = 0.99912</a:t>
            </a:r>
            <a:endParaRPr lang="ru-RU" sz="1350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10.06.2015</a:t>
            </a:r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/K-separation: first result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02" y="1601607"/>
            <a:ext cx="2813447" cy="18805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021" y="1601607"/>
            <a:ext cx="2826429" cy="1889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51" y="1601607"/>
            <a:ext cx="2822350" cy="1886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02" y="3705508"/>
            <a:ext cx="2826429" cy="188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021" y="3705508"/>
            <a:ext cx="2826429" cy="1889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51" y="1711153"/>
            <a:ext cx="7335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 GeV/c</a:t>
            </a:r>
            <a:endParaRPr lang="ru-RU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3417611" y="1700705"/>
            <a:ext cx="7335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4 GeV/c</a:t>
            </a:r>
            <a:endParaRPr lang="ru-RU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6244040" y="1711153"/>
            <a:ext cx="7335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6 GeV/c</a:t>
            </a:r>
            <a:endParaRPr lang="ru-RU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522233" y="3790084"/>
            <a:ext cx="7335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8 GeV/c</a:t>
            </a:r>
            <a:endParaRPr lang="ru-RU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3417611" y="3790084"/>
            <a:ext cx="8217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 GeV/c</a:t>
            </a:r>
            <a:endParaRPr lang="ru-RU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712177" y="2275009"/>
            <a:ext cx="2744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</a:t>
            </a:r>
            <a:endParaRPr lang="ru-RU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3655402" y="1987061"/>
            <a:ext cx="2744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</a:t>
            </a:r>
            <a:endParaRPr lang="ru-RU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6622805" y="2006844"/>
            <a:ext cx="2744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</a:t>
            </a:r>
            <a:endParaRPr lang="ru-RU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945173" y="4123592"/>
            <a:ext cx="2744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</a:t>
            </a:r>
            <a:endParaRPr lang="ru-RU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3932359" y="4182940"/>
            <a:ext cx="2744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</a:t>
            </a:r>
            <a:endParaRPr lang="ru-RU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1938703" y="1912327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50" dirty="0"/>
              <a:t>π</a:t>
            </a:r>
            <a:endParaRPr lang="ru-RU" sz="1350" dirty="0"/>
          </a:p>
        </p:txBody>
      </p:sp>
      <p:sp>
        <p:nvSpPr>
          <p:cNvPr id="20" name="TextBox 19"/>
          <p:cNvSpPr txBox="1"/>
          <p:nvPr/>
        </p:nvSpPr>
        <p:spPr>
          <a:xfrm>
            <a:off x="4750043" y="1907931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50" dirty="0"/>
              <a:t>π</a:t>
            </a:r>
            <a:endParaRPr lang="ru-RU" sz="1350" dirty="0"/>
          </a:p>
        </p:txBody>
      </p:sp>
      <p:sp>
        <p:nvSpPr>
          <p:cNvPr id="21" name="TextBox 20"/>
          <p:cNvSpPr txBox="1"/>
          <p:nvPr/>
        </p:nvSpPr>
        <p:spPr>
          <a:xfrm>
            <a:off x="7433895" y="2046409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50" dirty="0"/>
              <a:t>π</a:t>
            </a:r>
            <a:endParaRPr lang="ru-RU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1578218" y="4103809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50" dirty="0"/>
              <a:t>π</a:t>
            </a:r>
            <a:endParaRPr lang="ru-RU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4552216" y="4064245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50" dirty="0"/>
              <a:t>π</a:t>
            </a:r>
            <a:endParaRPr lang="ru-RU" sz="1350" dirty="0"/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10.06.2015</a:t>
            </a:r>
            <a:endParaRPr lang="en-US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Forward RICH R&amp;D is in a good shape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Two readout options (MaPMT, DPC) are considered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DPC </a:t>
            </a:r>
            <a:r>
              <a:rPr lang="en-US" dirty="0">
                <a:solidFill>
                  <a:schemeClr val="tx2"/>
                </a:solidFill>
              </a:rPr>
              <a:t>radiation </a:t>
            </a:r>
            <a:r>
              <a:rPr lang="en-US" dirty="0" smtClean="0">
                <a:solidFill>
                  <a:schemeClr val="tx2"/>
                </a:solidFill>
              </a:rPr>
              <a:t>hardness study has been carried out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Full </a:t>
            </a:r>
            <a:r>
              <a:rPr lang="en-US" dirty="0" err="1" smtClean="0">
                <a:solidFill>
                  <a:schemeClr val="tx2"/>
                </a:solidFill>
              </a:rPr>
              <a:t>PandaRoot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simulation of FRICH is under development. First results on PID performance of FRICH are obtained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Plans for 2015-2016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DPC characterization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MaPMT H12700 characterization with PADIWA&amp;TRB3 FEE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Mirror optical measurements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Submit FRICH full sim. to </a:t>
            </a:r>
            <a:r>
              <a:rPr lang="en-US" dirty="0" err="1" smtClean="0">
                <a:solidFill>
                  <a:srgbClr val="C00000"/>
                </a:solidFill>
              </a:rPr>
              <a:t>PandaRoot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Mechanical design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Prototype beam tests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Requirements to Forward RICH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PID in the Forward </a:t>
            </a:r>
            <a:r>
              <a:rPr lang="en-US" dirty="0"/>
              <a:t>S</a:t>
            </a:r>
            <a:r>
              <a:rPr lang="en-US" dirty="0" smtClean="0"/>
              <a:t>pectrometer</a:t>
            </a:r>
          </a:p>
          <a:p>
            <a:r>
              <a:rPr lang="en-US" dirty="0" smtClean="0"/>
              <a:t>|</a:t>
            </a:r>
            <a:r>
              <a:rPr lang="el-GR" dirty="0" smtClean="0"/>
              <a:t>θ</a:t>
            </a:r>
            <a:r>
              <a:rPr lang="en-US" dirty="0"/>
              <a:t>x| &lt; 10°, |</a:t>
            </a:r>
            <a:r>
              <a:rPr lang="el-GR" dirty="0"/>
              <a:t>θ</a:t>
            </a:r>
            <a:r>
              <a:rPr lang="en-US" dirty="0"/>
              <a:t>y| &lt;  5</a:t>
            </a:r>
            <a:r>
              <a:rPr lang="en-US" dirty="0" smtClean="0"/>
              <a:t>°</a:t>
            </a:r>
          </a:p>
          <a:p>
            <a:r>
              <a:rPr lang="en-US" altLang="ru-RU" dirty="0" smtClean="0"/>
              <a:t>1 m space along the beam</a:t>
            </a:r>
          </a:p>
          <a:p>
            <a:r>
              <a:rPr lang="en-US" altLang="ru-RU" dirty="0" smtClean="0"/>
              <a:t>approximately 3 x 1 m transverse </a:t>
            </a:r>
            <a:r>
              <a:rPr lang="en-US" altLang="ru-RU" dirty="0"/>
              <a:t>active </a:t>
            </a:r>
            <a:r>
              <a:rPr lang="en-US" altLang="ru-RU" dirty="0" smtClean="0"/>
              <a:t>size</a:t>
            </a:r>
            <a:endParaRPr lang="en-US" altLang="ru-RU" dirty="0"/>
          </a:p>
          <a:p>
            <a:r>
              <a:rPr lang="en-US" altLang="ru-RU" dirty="0" smtClean="0"/>
              <a:t>Working momentum range for 3</a:t>
            </a:r>
            <a:r>
              <a:rPr lang="el-GR" altLang="ru-RU" dirty="0" smtClean="0"/>
              <a:t>σ</a:t>
            </a:r>
            <a:r>
              <a:rPr lang="en-US" altLang="ru-RU" dirty="0" smtClean="0"/>
              <a:t> separation</a:t>
            </a:r>
          </a:p>
          <a:p>
            <a:pPr lvl="1"/>
            <a:r>
              <a:rPr lang="el-GR" altLang="ru-RU" dirty="0" smtClean="0"/>
              <a:t>π </a:t>
            </a:r>
            <a:r>
              <a:rPr lang="en-US" altLang="ru-RU" dirty="0" smtClean="0"/>
              <a:t>/K: 3÷10 GeV/c</a:t>
            </a:r>
          </a:p>
          <a:p>
            <a:pPr lvl="1"/>
            <a:r>
              <a:rPr lang="el-GR" altLang="ru-RU" dirty="0"/>
              <a:t>μ</a:t>
            </a:r>
            <a:r>
              <a:rPr lang="en-US" altLang="ru-RU" dirty="0"/>
              <a:t>/</a:t>
            </a:r>
            <a:r>
              <a:rPr lang="el-GR" altLang="ru-RU" dirty="0" smtClean="0"/>
              <a:t>π</a:t>
            </a:r>
            <a:r>
              <a:rPr lang="en-US" altLang="ru-RU" dirty="0" smtClean="0"/>
              <a:t>: 0.5</a:t>
            </a:r>
            <a:r>
              <a:rPr lang="en-US" altLang="ru-RU" dirty="0"/>
              <a:t>÷</a:t>
            </a:r>
            <a:r>
              <a:rPr lang="en-US" altLang="ru-RU" dirty="0" smtClean="0"/>
              <a:t>2 GeV/c possible</a:t>
            </a:r>
          </a:p>
          <a:p>
            <a:r>
              <a:rPr lang="en-US" altLang="ru-RU" dirty="0" smtClean="0"/>
              <a:t>Physics cases application: processes with high charged hadrons multiplicity in the final states for high beam momenta</a:t>
            </a:r>
            <a:endParaRPr lang="en-US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Backup slides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Use cases of PANDA Forward RICH</a:t>
            </a:r>
            <a:br>
              <a:rPr 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36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2010</a:t>
            </a:r>
            <a:endParaRPr lang="ru-RU" sz="36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1348755"/>
          </a:xfrm>
        </p:spPr>
        <p:txBody>
          <a:bodyPr>
            <a:noAutofit/>
          </a:bodyPr>
          <a:lstStyle/>
          <a:p>
            <a:r>
              <a:rPr lang="en-US" sz="1800" dirty="0" smtClean="0"/>
              <a:t>Covered solid angle: |</a:t>
            </a:r>
            <a:r>
              <a:rPr lang="el-GR" sz="1800" dirty="0"/>
              <a:t>θ</a:t>
            </a:r>
            <a:r>
              <a:rPr lang="en-US" sz="1800" dirty="0"/>
              <a:t>x| &lt; 10°, |</a:t>
            </a:r>
            <a:r>
              <a:rPr lang="el-GR" sz="1800" dirty="0"/>
              <a:t>θ</a:t>
            </a:r>
            <a:r>
              <a:rPr lang="en-US" sz="1800" dirty="0"/>
              <a:t>y| &lt;  5</a:t>
            </a:r>
            <a:r>
              <a:rPr lang="en-US" sz="1800" dirty="0" smtClean="0"/>
              <a:t>°</a:t>
            </a:r>
            <a:endParaRPr lang="en-US" altLang="ru-RU" sz="1800" dirty="0" smtClean="0"/>
          </a:p>
          <a:p>
            <a:r>
              <a:rPr lang="en-US" altLang="ru-RU" sz="1800" dirty="0" smtClean="0"/>
              <a:t>Identification of high momentum (&gt;3GeV/c) </a:t>
            </a:r>
            <a:r>
              <a:rPr lang="en-US" altLang="ru-RU" sz="1800" dirty="0" err="1" smtClean="0"/>
              <a:t>kaons</a:t>
            </a:r>
            <a:r>
              <a:rPr lang="en-US" altLang="ru-RU" sz="1800" dirty="0" smtClean="0"/>
              <a:t> in presence of a large </a:t>
            </a:r>
            <a:r>
              <a:rPr lang="en-US" altLang="ru-RU" sz="1800" dirty="0" err="1" smtClean="0"/>
              <a:t>pionic</a:t>
            </a:r>
            <a:r>
              <a:rPr lang="en-US" altLang="ru-RU" sz="1800" dirty="0" smtClean="0"/>
              <a:t> background</a:t>
            </a:r>
          </a:p>
          <a:p>
            <a:r>
              <a:rPr lang="en-US" altLang="ru-RU" sz="1800" dirty="0" smtClean="0"/>
              <a:t>Separation of other charged particles: </a:t>
            </a:r>
            <a:r>
              <a:rPr lang="el-GR" altLang="ru-RU" sz="1800" dirty="0" smtClean="0"/>
              <a:t>μ</a:t>
            </a:r>
            <a:r>
              <a:rPr lang="en-US" altLang="ru-RU" sz="1800" dirty="0" smtClean="0"/>
              <a:t>/</a:t>
            </a:r>
            <a:r>
              <a:rPr lang="el-GR" altLang="ru-RU" sz="1800" dirty="0" smtClean="0"/>
              <a:t>π</a:t>
            </a:r>
            <a:r>
              <a:rPr lang="en-US" altLang="ru-RU" sz="1800" dirty="0" smtClean="0"/>
              <a:t>, e/</a:t>
            </a:r>
            <a:r>
              <a:rPr lang="el-GR" altLang="ru-RU" sz="1800" dirty="0" smtClean="0"/>
              <a:t>π</a:t>
            </a:r>
            <a:r>
              <a:rPr lang="en-US" altLang="ru-RU" sz="1800" dirty="0" smtClean="0"/>
              <a:t>, K/p</a:t>
            </a: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457200" y="619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51424" y="4797152"/>
            <a:ext cx="437177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dirty="0">
                <a:solidFill>
                  <a:schemeClr val="tx1"/>
                </a:solidFill>
              </a:rPr>
              <a:t>In spite of </a:t>
            </a:r>
            <a:r>
              <a:rPr lang="en-US" altLang="ru-RU" dirty="0" smtClean="0">
                <a:solidFill>
                  <a:schemeClr val="tx1"/>
                </a:solidFill>
              </a:rPr>
              <a:t>the small </a:t>
            </a:r>
            <a:r>
              <a:rPr lang="en-US" altLang="ru-RU" dirty="0">
                <a:solidFill>
                  <a:schemeClr val="tx1"/>
                </a:solidFill>
              </a:rPr>
              <a:t>covered solid angle production processes at high beam momentum with a large multiplicity are </a:t>
            </a:r>
            <a:r>
              <a:rPr lang="en-US" altLang="ru-RU" dirty="0" smtClean="0">
                <a:solidFill>
                  <a:schemeClr val="tx1"/>
                </a:solidFill>
              </a:rPr>
              <a:t>likely </a:t>
            </a:r>
            <a:r>
              <a:rPr lang="en-US" altLang="ru-RU" dirty="0">
                <a:solidFill>
                  <a:schemeClr val="tx1"/>
                </a:solidFill>
              </a:rPr>
              <a:t>to give particles in the Forward RICH.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6" y="2427243"/>
            <a:ext cx="396044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41216" y="2427243"/>
                <a:ext cx="4881985" cy="2031325"/>
              </a:xfrm>
              <a:prstGeom prst="leftArrowCallout">
                <a:avLst>
                  <a:gd name="adj1" fmla="val 10798"/>
                  <a:gd name="adj2" fmla="val 11685"/>
                  <a:gd name="adj3" fmla="val 9466"/>
                  <a:gd name="adj4" fmla="val 89597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schemeClr val="tx1"/>
                    </a:solidFill>
                  </a:rPr>
                  <a:t>Example: hybrid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ru-RU" dirty="0" smtClean="0"/>
                  <a:t>(</a:t>
                </a:r>
                <a14:m>
                  <m:oMath xmlns:m="http://schemas.openxmlformats.org/officeDocument/2006/math">
                    <m:r>
                      <a:rPr lang="en-US" altLang="ru-RU" b="0" i="1" smtClean="0">
                        <a:latin typeface="Cambria Math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ru-R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RU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altLang="ru-RU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ru-RU" dirty="0" smtClean="0"/>
                  <a:t>) search at 15 </a:t>
                </a:r>
                <a:r>
                  <a:rPr lang="en-US" altLang="ru-RU" dirty="0" err="1" smtClean="0"/>
                  <a:t>GeV</a:t>
                </a:r>
                <a:r>
                  <a:rPr lang="en-US" altLang="ru-RU" i="1" dirty="0" smtClean="0"/>
                  <a:t>/c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∗0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.→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K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6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schemeClr val="tx1"/>
                    </a:solidFill>
                  </a:rPr>
                  <a:t>Fast MC simulation shows: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46</a:t>
                </a:r>
                <a:r>
                  <a:rPr lang="en-US" dirty="0">
                    <a:solidFill>
                      <a:srgbClr val="FF0000"/>
                    </a:solidFill>
                  </a:rPr>
                  <a:t>%</a:t>
                </a:r>
                <a:r>
                  <a:rPr lang="en-US" dirty="0"/>
                  <a:t> </a:t>
                </a:r>
                <a:r>
                  <a:rPr lang="en-US" dirty="0" smtClean="0"/>
                  <a:t>of events are reconstructed only </a:t>
                </a:r>
                <a:r>
                  <a:rPr lang="en-US" dirty="0"/>
                  <a:t>due to the RICH. That means </a:t>
                </a:r>
                <a:r>
                  <a:rPr lang="en-US" b="1" dirty="0">
                    <a:solidFill>
                      <a:srgbClr val="FF0000"/>
                    </a:solidFill>
                  </a:rPr>
                  <a:t>86%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statistics </a:t>
                </a:r>
                <a:r>
                  <a:rPr lang="en-US" dirty="0" smtClean="0"/>
                  <a:t>gain due to the RICH.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216" y="2427243"/>
                <a:ext cx="4881985" cy="2031325"/>
              </a:xfrm>
              <a:prstGeom prst="leftArrowCallout">
                <a:avLst>
                  <a:gd name="adj1" fmla="val 10798"/>
                  <a:gd name="adj2" fmla="val 11685"/>
                  <a:gd name="adj3" fmla="val 9466"/>
                  <a:gd name="adj4" fmla="val 8959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5576" y="242724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of </a:t>
            </a:r>
            <a:r>
              <a:rPr lang="en-US" dirty="0" err="1" smtClean="0"/>
              <a:t>pions</a:t>
            </a:r>
            <a:r>
              <a:rPr lang="en-US" dirty="0" smtClean="0"/>
              <a:t> and </a:t>
            </a:r>
            <a:r>
              <a:rPr lang="en-US" dirty="0" err="1" smtClean="0"/>
              <a:t>kaons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5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SiPM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detectors and electronics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1462742"/>
            <a:ext cx="2393003" cy="24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4009" y="1223860"/>
            <a:ext cx="224735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32 CPTA MRS APDs</a:t>
            </a:r>
            <a:r>
              <a:rPr lang="ru-RU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pixel size </a:t>
            </a:r>
            <a:r>
              <a:rPr lang="ru-RU" sz="1600" dirty="0" smtClean="0"/>
              <a:t>2.1</a:t>
            </a:r>
            <a:r>
              <a:rPr lang="en-US" sz="1600" dirty="0" smtClean="0"/>
              <a:t>x2.1mm</a:t>
            </a:r>
            <a:r>
              <a:rPr lang="ru-RU" sz="1600" baseline="30000" dirty="0" smtClean="0"/>
              <a:t>2</a:t>
            </a:r>
            <a:endParaRPr lang="ru-RU" sz="1600" dirty="0"/>
          </a:p>
        </p:txBody>
      </p:sp>
      <p:pic>
        <p:nvPicPr>
          <p:cNvPr id="9" name="Picture 3" descr="C:\Users\Сергей\Google Диск\MyTalks\instr2014\20121204_1542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9" r="9328"/>
          <a:stretch/>
        </p:blipFill>
        <p:spPr bwMode="auto">
          <a:xfrm>
            <a:off x="3433700" y="1462470"/>
            <a:ext cx="2501900" cy="24482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82983" y="1227879"/>
            <a:ext cx="200333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60 CPTA MRS APDs</a:t>
            </a:r>
            <a:r>
              <a:rPr lang="ru-RU" sz="1600" dirty="0" smtClean="0"/>
              <a:t> </a:t>
            </a:r>
            <a:endParaRPr lang="en-US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pixel diam. 1.28 mm</a:t>
            </a:r>
            <a:endParaRPr lang="ru-RU" sz="1600" dirty="0"/>
          </a:p>
        </p:txBody>
      </p:sp>
      <p:pic>
        <p:nvPicPr>
          <p:cNvPr id="40962" name="Picture 2" descr="C:\Users\Сергей\Google Диск\MyTalks\istc2010\discriminator_bo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84" y="4470113"/>
            <a:ext cx="2412000" cy="217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C:\Users\Сергей\Google Диск\MyTalks\istc2010\caen_tdc_boar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32" y="2047403"/>
            <a:ext cx="889000" cy="33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8224" y="1227879"/>
            <a:ext cx="194421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CAEN V1190B </a:t>
            </a:r>
            <a:r>
              <a:rPr lang="en-US" sz="1600" dirty="0" err="1"/>
              <a:t>m</a:t>
            </a:r>
            <a:r>
              <a:rPr lang="en-US" sz="1600" dirty="0" err="1" smtClean="0"/>
              <a:t>ultihit</a:t>
            </a:r>
            <a:r>
              <a:rPr lang="en-US" sz="1600" dirty="0" smtClean="0"/>
              <a:t> TDC board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220" y="4379782"/>
            <a:ext cx="242333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Custom 16ch </a:t>
            </a:r>
            <a:br>
              <a:rPr lang="en-US" sz="1600" dirty="0" smtClean="0"/>
            </a:br>
            <a:r>
              <a:rPr lang="en-US" sz="1600" dirty="0" smtClean="0"/>
              <a:t>amplifier-disc. boards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682983" y="4434802"/>
            <a:ext cx="200333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ALICE TOF </a:t>
            </a:r>
            <a:br>
              <a:rPr lang="en-US" sz="1600" dirty="0" smtClean="0"/>
            </a:br>
            <a:r>
              <a:rPr lang="en-US" sz="1600" dirty="0" smtClean="0"/>
              <a:t>NINO-based board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1124744"/>
            <a:ext cx="2808312" cy="5616624"/>
          </a:xfrm>
          <a:prstGeom prst="roundRect">
            <a:avLst>
              <a:gd name="adj" fmla="val 112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75112" y="1122412"/>
            <a:ext cx="2808312" cy="4034780"/>
          </a:xfrm>
          <a:prstGeom prst="roundRect">
            <a:avLst>
              <a:gd name="adj" fmla="val 112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80268" y="3904290"/>
            <a:ext cx="35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502648" y="3973424"/>
            <a:ext cx="35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42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Single pixel approach for aerogel characterization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18.11.2015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4479520"/>
            <a:ext cx="316835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Given </a:t>
            </a:r>
            <a:r>
              <a:rPr lang="en-US" sz="1600" dirty="0"/>
              <a:t>a tracking system </a:t>
            </a:r>
            <a:r>
              <a:rPr lang="en-US" sz="1600" dirty="0" smtClean="0"/>
              <a:t>and enough particle statistics, a single PD pixel is enough to build the distribution of Cherenkov photons on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ch</a:t>
            </a:r>
            <a:r>
              <a:rPr lang="en-US" sz="1600" dirty="0" smtClean="0"/>
              <a:t> (</a:t>
            </a:r>
            <a:r>
              <a:rPr lang="el-GR" sz="1600" dirty="0" smtClean="0"/>
              <a:t>θ</a:t>
            </a:r>
            <a:r>
              <a:rPr lang="en-US" sz="1600" baseline="-25000" dirty="0" err="1" smtClean="0"/>
              <a:t>ch</a:t>
            </a:r>
            <a:r>
              <a:rPr lang="en-US" sz="1600" dirty="0" smtClean="0"/>
              <a:t>).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0014"/>
            <a:ext cx="2744926" cy="2376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8007" y="4518214"/>
            <a:ext cx="236862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Many pixels can be combined to improve accuracy and align the tracking system with the PD pixels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10032" y="1265625"/>
            <a:ext cx="2722287" cy="270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561960" y="4112220"/>
            <a:ext cx="288032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Sum of all pixels w.r.t. track position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466" y="1265625"/>
            <a:ext cx="2700000" cy="27014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18.11.2015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65367-99AD-4CD1-99C9-EDF497529C5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87" y="13166"/>
            <a:ext cx="8779509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Beam test 2011 results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87" y="1068565"/>
            <a:ext cx="288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ятиугольник 16"/>
          <p:cNvSpPr/>
          <p:nvPr/>
        </p:nvSpPr>
        <p:spPr>
          <a:xfrm>
            <a:off x="419823" y="5300736"/>
            <a:ext cx="5551020" cy="93657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σ</a:t>
            </a:r>
            <a:r>
              <a:rPr lang="en-US" baseline="-25000" dirty="0" err="1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=1.1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mm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en-US" dirty="0" smtClean="0"/>
              <a:t>in rough agreement with MC simulation 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‹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baseline="-25000" dirty="0" err="1" smtClean="0">
                <a:solidFill>
                  <a:schemeClr val="accent2">
                    <a:lumMod val="50000"/>
                  </a:schemeClr>
                </a:solidFill>
              </a:rPr>
              <a:t>p.e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aseline="-25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›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= 13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en-US" dirty="0" smtClean="0"/>
              <a:t>2 times less than expected</a:t>
            </a:r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96" y="3932736"/>
            <a:ext cx="2880000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" y="1153794"/>
            <a:ext cx="2880000" cy="288000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44" y="1153794"/>
            <a:ext cx="306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67544" y="4033794"/>
            <a:ext cx="5040560" cy="7473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4-layer aerogel (t=3cm) </a:t>
            </a:r>
            <a:r>
              <a:rPr lang="en-US" sz="1600" dirty="0" smtClean="0"/>
              <a:t>vs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single layer aerogel (t=2cm)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C00000"/>
                </a:solidFill>
              </a:rPr>
              <a:t>Focusing effect has been observed.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568" y="1153794"/>
            <a:ext cx="5911275" cy="3787373"/>
          </a:xfrm>
          <a:prstGeom prst="roundRect">
            <a:avLst>
              <a:gd name="adj" fmla="val 926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01196" y="969128"/>
            <a:ext cx="2880000" cy="5787814"/>
          </a:xfrm>
          <a:prstGeom prst="roundRect">
            <a:avLst>
              <a:gd name="adj" fmla="val 95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793546" y="969128"/>
            <a:ext cx="1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vs channel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90885" y="3838994"/>
            <a:ext cx="170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p.e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vs channel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9823" y="151228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n-US" sz="1600" baseline="-25000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=1.1 mm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37294" y="151254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n-US" sz="1600" baseline="-25000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=2.1 mm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PDPC-FARICH setup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43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341438"/>
            <a:ext cx="2051050" cy="2122487"/>
          </a:xfrm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18.11.2015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A170F-0FC2-4620-AF26-824304BE7B43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10247" name="Picture 4" descr="C:\Users\Сергей\Documents\Работа\MyTalks\vci2013\detector_surface_6_m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49350"/>
            <a:ext cx="384492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27638" y="3821113"/>
            <a:ext cx="3654425" cy="2339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Square DPC array </a:t>
            </a:r>
            <a:r>
              <a:rPr lang="en-US" dirty="0" smtClean="0">
                <a:solidFill>
                  <a:srgbClr val="C00000"/>
                </a:solidFill>
              </a:rPr>
              <a:t>20x20 cm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endParaRPr lang="en-US" baseline="30000" dirty="0">
              <a:solidFill>
                <a:srgbClr val="C0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DPC3200-22 sensors</a:t>
            </a:r>
            <a:endParaRPr lang="ru-RU" sz="16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3200</a:t>
            </a:r>
            <a:r>
              <a:rPr lang="en-US" sz="1600" dirty="0" smtClean="0"/>
              <a:t> cells per pixel of </a:t>
            </a:r>
            <a:r>
              <a:rPr lang="en-US" sz="1600" dirty="0" smtClean="0">
                <a:solidFill>
                  <a:schemeClr val="accent2"/>
                </a:solidFill>
              </a:rPr>
              <a:t>3.2x3.9 mm</a:t>
            </a:r>
            <a:r>
              <a:rPr lang="en-US" sz="1600" baseline="30000" dirty="0" smtClean="0">
                <a:solidFill>
                  <a:schemeClr val="accent2"/>
                </a:solidFill>
              </a:rPr>
              <a:t>2</a:t>
            </a:r>
            <a:endParaRPr lang="ru-RU" sz="1600" baseline="30000" dirty="0">
              <a:solidFill>
                <a:schemeClr val="accent2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3x3 </a:t>
            </a:r>
            <a:r>
              <a:rPr lang="en-US" sz="1600" dirty="0" smtClean="0"/>
              <a:t>modules </a:t>
            </a:r>
            <a:r>
              <a:rPr lang="en-US" sz="1600" dirty="0"/>
              <a:t>= 6x6 </a:t>
            </a:r>
            <a:r>
              <a:rPr lang="en-US" sz="1600" dirty="0" smtClean="0"/>
              <a:t>tiles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     = 24x24 </a:t>
            </a:r>
            <a:r>
              <a:rPr lang="en-US" sz="1600" dirty="0" smtClean="0"/>
              <a:t>sensors </a:t>
            </a:r>
            <a:r>
              <a:rPr lang="en-US" sz="1600" dirty="0"/>
              <a:t>= 48x48 </a:t>
            </a:r>
            <a:r>
              <a:rPr lang="en-US" sz="1600" dirty="0" smtClean="0"/>
              <a:t>pixels</a:t>
            </a:r>
            <a:endParaRPr lang="en-US" sz="16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576 </a:t>
            </a:r>
            <a:r>
              <a:rPr lang="en-US" sz="1600" dirty="0" smtClean="0"/>
              <a:t>timing channels</a:t>
            </a:r>
            <a:endParaRPr lang="en-US" sz="16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2304</a:t>
            </a:r>
            <a:r>
              <a:rPr lang="en-US" sz="1600" dirty="0"/>
              <a:t> </a:t>
            </a:r>
            <a:r>
              <a:rPr lang="en-US" sz="1600" dirty="0" smtClean="0"/>
              <a:t>amplitude channels (pixels)</a:t>
            </a:r>
            <a:endParaRPr lang="ru-RU" sz="16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3 </a:t>
            </a:r>
            <a:r>
              <a:rPr lang="en-US" sz="1600" dirty="0" smtClean="0"/>
              <a:t>levels of</a:t>
            </a:r>
            <a:r>
              <a:rPr lang="ru-RU" sz="1600" dirty="0" smtClean="0"/>
              <a:t> </a:t>
            </a:r>
            <a:r>
              <a:rPr lang="en-US" sz="1600" dirty="0" smtClean="0"/>
              <a:t>FPGA readout: tiles, modules, data collection board</a:t>
            </a:r>
            <a:r>
              <a:rPr lang="ru-RU" sz="1600" dirty="0" smtClean="0"/>
              <a:t>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76475" y="1341438"/>
            <a:ext cx="2378075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4-layer aerogel</a:t>
            </a:r>
            <a:endParaRPr lang="en-US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/>
              <a:t>n</a:t>
            </a:r>
            <a:r>
              <a:rPr lang="en-US" sz="1600" baseline="-25000" dirty="0" err="1"/>
              <a:t>max</a:t>
            </a:r>
            <a:r>
              <a:rPr lang="en-US" sz="1600" dirty="0"/>
              <a:t> = 1.046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Thickness</a:t>
            </a:r>
            <a:r>
              <a:rPr lang="ru-RU" sz="1600" dirty="0" smtClean="0"/>
              <a:t> </a:t>
            </a:r>
            <a:r>
              <a:rPr lang="en-US" sz="1600" dirty="0"/>
              <a:t>37.5 </a:t>
            </a:r>
            <a:r>
              <a:rPr lang="en-US" sz="1600" dirty="0" smtClean="0"/>
              <a:t>mm</a:t>
            </a:r>
            <a:endParaRPr lang="en-US" sz="16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Focal distance</a:t>
            </a:r>
            <a:r>
              <a:rPr lang="ru-RU" sz="1600" dirty="0" smtClean="0"/>
              <a:t> </a:t>
            </a:r>
            <a:r>
              <a:rPr lang="en-US" sz="1600" dirty="0"/>
              <a:t>200</a:t>
            </a:r>
            <a:r>
              <a:rPr lang="ru-RU" sz="1600" dirty="0"/>
              <a:t> </a:t>
            </a:r>
            <a:r>
              <a:rPr lang="en-US" sz="1600" dirty="0" smtClean="0"/>
              <a:t>mm</a:t>
            </a:r>
            <a:endParaRPr lang="en-US" sz="1600" dirty="0"/>
          </a:p>
        </p:txBody>
      </p:sp>
      <p:sp>
        <p:nvSpPr>
          <p:cNvPr id="10" name="TextBox 8"/>
          <p:cNvSpPr txBox="1"/>
          <p:nvPr/>
        </p:nvSpPr>
        <p:spPr>
          <a:xfrm>
            <a:off x="539750" y="3959612"/>
            <a:ext cx="41148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100013" indent="-10001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765038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35682238" indent="-507873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800" dirty="0" smtClean="0">
                <a:latin typeface="+mn-lt"/>
              </a:rPr>
              <a:t>Test conditions</a:t>
            </a:r>
            <a:endParaRPr lang="en-US" altLang="ru-RU" sz="1800" dirty="0">
              <a:latin typeface="+mn-lt"/>
            </a:endParaRPr>
          </a:p>
          <a:p>
            <a:pPr marL="216000" indent="-2160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ru-RU" sz="1800" dirty="0" smtClean="0">
                <a:latin typeface="+mn-lt"/>
              </a:rPr>
              <a:t>Beam content</a:t>
            </a:r>
            <a:r>
              <a:rPr lang="ru-RU" altLang="ru-RU" sz="1800" dirty="0" smtClean="0">
                <a:latin typeface="+mn-lt"/>
              </a:rPr>
              <a:t>:</a:t>
            </a:r>
            <a:r>
              <a:rPr lang="en-US" altLang="ru-RU" sz="1800" dirty="0" smtClean="0">
                <a:latin typeface="+mn-lt"/>
              </a:rPr>
              <a:t> </a:t>
            </a:r>
            <a:r>
              <a:rPr lang="en-US" altLang="ru-RU" sz="1800" dirty="0">
                <a:latin typeface="+mn-lt"/>
              </a:rPr>
              <a:t>e</a:t>
            </a:r>
            <a:r>
              <a:rPr lang="en-US" altLang="ru-RU" sz="1800" baseline="30000" dirty="0">
                <a:latin typeface="+mn-lt"/>
              </a:rPr>
              <a:t>+</a:t>
            </a:r>
            <a:r>
              <a:rPr lang="en-US" altLang="ru-RU" sz="1800" dirty="0">
                <a:latin typeface="+mn-lt"/>
              </a:rPr>
              <a:t>, </a:t>
            </a:r>
            <a:r>
              <a:rPr lang="el-GR" altLang="ru-RU" sz="1800" dirty="0">
                <a:latin typeface="+mn-lt"/>
              </a:rPr>
              <a:t>μ</a:t>
            </a:r>
            <a:r>
              <a:rPr lang="en-US" altLang="ru-RU" sz="1800" baseline="30000" dirty="0">
                <a:latin typeface="+mn-lt"/>
              </a:rPr>
              <a:t>+</a:t>
            </a:r>
            <a:r>
              <a:rPr lang="en-US" altLang="ru-RU" sz="1800" dirty="0">
                <a:latin typeface="+mn-lt"/>
              </a:rPr>
              <a:t>, </a:t>
            </a:r>
            <a:r>
              <a:rPr lang="el-GR" altLang="ru-RU" sz="1800" dirty="0">
                <a:latin typeface="+mn-lt"/>
              </a:rPr>
              <a:t>π</a:t>
            </a:r>
            <a:r>
              <a:rPr lang="en-US" altLang="ru-RU" sz="1800" baseline="30000" dirty="0">
                <a:latin typeface="+mn-lt"/>
              </a:rPr>
              <a:t>+</a:t>
            </a:r>
            <a:r>
              <a:rPr lang="en-US" altLang="ru-RU" sz="1800" dirty="0">
                <a:latin typeface="+mn-lt"/>
              </a:rPr>
              <a:t>, K</a:t>
            </a:r>
            <a:r>
              <a:rPr lang="en-US" altLang="ru-RU" sz="1800" baseline="30000" dirty="0">
                <a:latin typeface="+mn-lt"/>
              </a:rPr>
              <a:t>+</a:t>
            </a:r>
            <a:r>
              <a:rPr lang="en-US" altLang="ru-RU" sz="1800" dirty="0">
                <a:latin typeface="+mn-lt"/>
              </a:rPr>
              <a:t>, p</a:t>
            </a:r>
          </a:p>
          <a:p>
            <a:pPr marL="216000" indent="-2160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ru-RU" sz="1800" dirty="0" smtClean="0">
                <a:latin typeface="+mn-lt"/>
              </a:rPr>
              <a:t>Momentum: </a:t>
            </a:r>
            <a:r>
              <a:rPr lang="en-US" altLang="ru-RU" sz="1800" dirty="0">
                <a:latin typeface="+mn-lt"/>
              </a:rPr>
              <a:t>1–6 </a:t>
            </a:r>
            <a:r>
              <a:rPr lang="en-US" altLang="ru-RU" sz="1800" dirty="0" err="1">
                <a:latin typeface="+mn-lt"/>
              </a:rPr>
              <a:t>GeV</a:t>
            </a:r>
            <a:r>
              <a:rPr lang="en-US" altLang="ru-RU" sz="1800" dirty="0">
                <a:latin typeface="+mn-lt"/>
              </a:rPr>
              <a:t>/c</a:t>
            </a:r>
          </a:p>
          <a:p>
            <a:pPr marL="216000" indent="-2160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ru-RU" sz="1800" dirty="0" smtClean="0">
                <a:latin typeface="+mn-lt"/>
              </a:rPr>
              <a:t>Trigger: </a:t>
            </a:r>
            <a:r>
              <a:rPr lang="ru-RU" altLang="ru-RU" sz="1800" dirty="0" smtClean="0">
                <a:latin typeface="+mn-lt"/>
              </a:rPr>
              <a:t>2 </a:t>
            </a:r>
            <a:r>
              <a:rPr lang="en-US" altLang="ru-RU" sz="1800" dirty="0" err="1" smtClean="0">
                <a:latin typeface="+mn-lt"/>
              </a:rPr>
              <a:t>sc</a:t>
            </a:r>
            <a:r>
              <a:rPr lang="en-US" altLang="ru-RU" sz="1800" dirty="0" smtClean="0">
                <a:latin typeface="+mn-lt"/>
              </a:rPr>
              <a:t> counters</a:t>
            </a:r>
            <a:r>
              <a:rPr lang="ru-RU" altLang="ru-RU" sz="1800" dirty="0" smtClean="0">
                <a:latin typeface="+mn-lt"/>
              </a:rPr>
              <a:t> </a:t>
            </a:r>
            <a:r>
              <a:rPr lang="en-US" altLang="ru-RU" sz="1800" dirty="0" smtClean="0">
                <a:latin typeface="+mn-lt"/>
              </a:rPr>
              <a:t>1.5x1.5 cm</a:t>
            </a:r>
            <a:r>
              <a:rPr lang="en-US" altLang="ru-RU" sz="1800" baseline="30000" dirty="0" smtClean="0">
                <a:latin typeface="+mn-lt"/>
              </a:rPr>
              <a:t>2</a:t>
            </a:r>
            <a:r>
              <a:rPr lang="en-US" altLang="ru-RU" sz="1800" dirty="0" smtClean="0">
                <a:latin typeface="+mn-lt"/>
              </a:rPr>
              <a:t> in coincidence separated by 3 m</a:t>
            </a:r>
            <a:endParaRPr lang="en-US" altLang="ru-RU" sz="1800" dirty="0">
              <a:latin typeface="+mn-lt"/>
            </a:endParaRPr>
          </a:p>
          <a:p>
            <a:pPr marL="216000" indent="-2160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ru-RU" sz="1800" dirty="0">
                <a:latin typeface="+mn-lt"/>
              </a:rPr>
              <a:t>No external tracking, particle ID, precise timing of trigger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045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PDPC-FARICH: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resolution and number of photoelectrons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18.11.2015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4B418-55EB-45E4-BD77-56CBD2CF54FB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86718" y="5030788"/>
            <a:ext cx="25922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σ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narrow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=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48ps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f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or single photons</a:t>
            </a:r>
            <a:endParaRPr lang="en-US" b="1" dirty="0">
              <a:solidFill>
                <a:schemeClr val="accent2">
                  <a:lumMod val="50000"/>
                </a:schemeClr>
              </a:solidFill>
              <a:cs typeface="Arial"/>
            </a:endParaRPr>
          </a:p>
        </p:txBody>
      </p:sp>
      <p:grpSp>
        <p:nvGrpSpPr>
          <p:cNvPr id="12295" name="Группа 11"/>
          <p:cNvGrpSpPr>
            <a:grpSpLocks/>
          </p:cNvGrpSpPr>
          <p:nvPr/>
        </p:nvGrpSpPr>
        <p:grpSpPr bwMode="auto">
          <a:xfrm>
            <a:off x="879475" y="1293813"/>
            <a:ext cx="3406775" cy="3568700"/>
            <a:chOff x="1115613" y="1566995"/>
            <a:chExt cx="3406377" cy="3568806"/>
          </a:xfrm>
        </p:grpSpPr>
        <p:pic>
          <p:nvPicPr>
            <p:cNvPr id="12300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3" y="1566995"/>
              <a:ext cx="3406377" cy="34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Прямоугольник 21"/>
            <p:cNvSpPr>
              <a:spLocks noChangeArrowheads="1"/>
            </p:cNvSpPr>
            <p:nvPr/>
          </p:nvSpPr>
          <p:spPr bwMode="auto">
            <a:xfrm>
              <a:off x="1911613" y="4858802"/>
              <a:ext cx="2444002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200">
                  <a:latin typeface="Arial" pitchFamily="34" charset="0"/>
                </a:rPr>
                <a:t>Hit time w.r.t. fitted event time, ns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85531" y="5030788"/>
            <a:ext cx="3240088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‹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p.e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baseline="-25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› =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12</a:t>
            </a:r>
            <a:r>
              <a:rPr lang="ru-RU" dirty="0">
                <a:solidFill>
                  <a:schemeClr val="tx1"/>
                </a:solidFill>
                <a:cs typeface="Arial"/>
              </a:rPr>
              <a:t/>
            </a:r>
            <a:br>
              <a:rPr lang="ru-RU" dirty="0">
                <a:solidFill>
                  <a:schemeClr val="tx1"/>
                </a:solidFill>
                <a:cs typeface="Arial"/>
              </a:rPr>
            </a:br>
            <a:r>
              <a:rPr lang="en-US" sz="1600" dirty="0" smtClean="0">
                <a:solidFill>
                  <a:schemeClr val="tx1"/>
                </a:solidFill>
                <a:cs typeface="Arial"/>
              </a:rPr>
              <a:t>(accounted for optical </a:t>
            </a:r>
            <a:r>
              <a:rPr lang="en-US" sz="1600" dirty="0" err="1" smtClean="0">
                <a:solidFill>
                  <a:schemeClr val="tx1"/>
                </a:solidFill>
                <a:cs typeface="Arial"/>
              </a:rPr>
              <a:t>crosstalks</a:t>
            </a:r>
            <a:r>
              <a:rPr lang="en-US" sz="1600" dirty="0" smtClean="0">
                <a:solidFill>
                  <a:schemeClr val="tx1"/>
                </a:solidFill>
                <a:cs typeface="Arial"/>
              </a:rPr>
              <a:t>)</a:t>
            </a:r>
            <a:endParaRPr lang="ru-RU" sz="1600" dirty="0">
              <a:solidFill>
                <a:schemeClr val="tx1"/>
              </a:solidFill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cs typeface="Arial"/>
              </a:rPr>
              <a:t>1.7 times lower than expected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2297" name="Группа 12"/>
          <p:cNvGrpSpPr>
            <a:grpSpLocks/>
          </p:cNvGrpSpPr>
          <p:nvPr/>
        </p:nvGrpSpPr>
        <p:grpSpPr bwMode="auto">
          <a:xfrm>
            <a:off x="4795838" y="1293813"/>
            <a:ext cx="3419475" cy="3486150"/>
            <a:chOff x="5004048" y="1550979"/>
            <a:chExt cx="3420000" cy="3486966"/>
          </a:xfrm>
        </p:grpSpPr>
        <p:pic>
          <p:nvPicPr>
            <p:cNvPr id="12298" name="Picture 2" descr="C:\Users\Сергей\Documents\Работа\MyTalks\vci2013\hnpe_pions_d200_190612_a1_trg2_p6gev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550979"/>
              <a:ext cx="3420000" cy="34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" name="Прямоугольник 19"/>
            <p:cNvSpPr>
              <a:spLocks noChangeArrowheads="1"/>
            </p:cNvSpPr>
            <p:nvPr/>
          </p:nvSpPr>
          <p:spPr bwMode="auto">
            <a:xfrm>
              <a:off x="6886735" y="4760946"/>
              <a:ext cx="1183337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200">
                  <a:latin typeface="Arial" pitchFamily="34" charset="0"/>
                </a:rPr>
                <a:t>Number of hits</a:t>
              </a:r>
            </a:p>
          </p:txBody>
        </p:sp>
      </p:grp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Conceptual </a:t>
            </a:r>
            <a:r>
              <a:rPr lang="en-US" dirty="0" smtClean="0">
                <a:effectLst/>
              </a:rPr>
              <a:t>design</a:t>
            </a:r>
            <a:endParaRPr lang="ru-RU" sz="2700" dirty="0">
              <a:effectLst/>
            </a:endParaRPr>
          </a:p>
        </p:txBody>
      </p:sp>
      <p:pic>
        <p:nvPicPr>
          <p:cNvPr id="7" name="Содержимое 5" descr="pandarich3d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157" y="1299595"/>
            <a:ext cx="4135843" cy="2520279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8" name="Содержимое 7" descr="halfgeom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327" y="1299595"/>
            <a:ext cx="3204071" cy="255830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Текст 2"/>
          <p:cNvSpPr txBox="1">
            <a:spLocks/>
          </p:cNvSpPr>
          <p:nvPr/>
        </p:nvSpPr>
        <p:spPr>
          <a:xfrm>
            <a:off x="251520" y="4040317"/>
            <a:ext cx="4752528" cy="25607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1400" dirty="0" smtClean="0"/>
              <a:t>Baseline </a:t>
            </a:r>
            <a:r>
              <a:rPr lang="en-US" altLang="ru-RU" sz="1400" dirty="0" smtClean="0"/>
              <a:t>PD </a:t>
            </a:r>
            <a:r>
              <a:rPr lang="en-US" altLang="ru-RU" sz="1400" dirty="0" smtClean="0"/>
              <a:t>option</a:t>
            </a:r>
          </a:p>
          <a:p>
            <a:pPr marL="0" indent="0">
              <a:buNone/>
            </a:pPr>
            <a:r>
              <a:rPr lang="en-US" altLang="ru-RU" sz="1400" u="sng" dirty="0" smtClean="0"/>
              <a:t>Hamamatsu H12700 MaPMT</a:t>
            </a:r>
          </a:p>
          <a:p>
            <a:pPr marL="180000" indent="-180000"/>
            <a:r>
              <a:rPr lang="en-US" altLang="ru-RU" sz="1200" dirty="0" smtClean="0"/>
              <a:t>flat panel, </a:t>
            </a:r>
          </a:p>
          <a:p>
            <a:pPr marL="180000" indent="-180000"/>
            <a:r>
              <a:rPr lang="en-US" altLang="ru-RU" sz="1200" dirty="0" smtClean="0"/>
              <a:t>8x8 anode pixels of 6mm size </a:t>
            </a:r>
          </a:p>
          <a:p>
            <a:pPr marL="180000" indent="-180000"/>
            <a:r>
              <a:rPr lang="en-US" altLang="ru-RU" sz="1200" dirty="0" smtClean="0"/>
              <a:t>87% active area ratio</a:t>
            </a:r>
          </a:p>
          <a:p>
            <a:pPr marL="180000" indent="-180000"/>
            <a:r>
              <a:rPr lang="en-US" altLang="ru-RU" sz="1200" dirty="0" err="1" smtClean="0"/>
              <a:t>Bialkali</a:t>
            </a:r>
            <a:r>
              <a:rPr lang="en-US" altLang="ru-RU" sz="1200" dirty="0" smtClean="0"/>
              <a:t> photocathode</a:t>
            </a:r>
          </a:p>
          <a:p>
            <a:pPr marL="180000" indent="-180000"/>
            <a:r>
              <a:rPr lang="en-US" altLang="ru-RU" sz="1200" dirty="0" smtClean="0"/>
              <a:t>Gain: 1.5∙10</a:t>
            </a:r>
            <a:r>
              <a:rPr lang="en-US" altLang="ru-RU" sz="1200" baseline="30000" dirty="0" smtClean="0"/>
              <a:t>6</a:t>
            </a:r>
          </a:p>
          <a:p>
            <a:pPr marL="180000" indent="-180000"/>
            <a:r>
              <a:rPr lang="en-US" altLang="ru-RU" sz="1200" dirty="0" smtClean="0">
                <a:solidFill>
                  <a:srgbClr val="0070C0"/>
                </a:solidFill>
              </a:rPr>
              <a:t>Good single </a:t>
            </a:r>
            <a:r>
              <a:rPr lang="en-US" altLang="ru-RU" sz="1200" dirty="0" err="1" smtClean="0">
                <a:solidFill>
                  <a:srgbClr val="0070C0"/>
                </a:solidFill>
              </a:rPr>
              <a:t>p.e.</a:t>
            </a:r>
            <a:r>
              <a:rPr lang="en-US" altLang="ru-RU" sz="1200" dirty="0" smtClean="0">
                <a:solidFill>
                  <a:srgbClr val="0070C0"/>
                </a:solidFill>
              </a:rPr>
              <a:t> amp. resolution</a:t>
            </a:r>
          </a:p>
          <a:p>
            <a:pPr marL="180000" indent="-180000"/>
            <a:r>
              <a:rPr lang="en-US" altLang="ru-RU" sz="1200" dirty="0">
                <a:solidFill>
                  <a:srgbClr val="0070C0"/>
                </a:solidFill>
              </a:rPr>
              <a:t>Relatively cheap (</a:t>
            </a:r>
            <a:r>
              <a:rPr lang="en-US" altLang="ru-RU" sz="1200" dirty="0" smtClean="0">
                <a:solidFill>
                  <a:srgbClr val="0070C0"/>
                </a:solidFill>
              </a:rPr>
              <a:t>≈€</a:t>
            </a:r>
            <a:r>
              <a:rPr lang="en-US" altLang="ru-RU" sz="1200" dirty="0" smtClean="0">
                <a:solidFill>
                  <a:srgbClr val="0070C0"/>
                </a:solidFill>
              </a:rPr>
              <a:t>1700 </a:t>
            </a:r>
            <a:r>
              <a:rPr lang="en-US" altLang="ru-RU" sz="1200" dirty="0">
                <a:solidFill>
                  <a:srgbClr val="0070C0"/>
                </a:solidFill>
              </a:rPr>
              <a:t>/ unit)</a:t>
            </a:r>
          </a:p>
          <a:p>
            <a:pPr marL="180000" indent="-180000"/>
            <a:r>
              <a:rPr lang="en-US" altLang="ru-RU" sz="1200" dirty="0" smtClean="0">
                <a:solidFill>
                  <a:srgbClr val="0070C0"/>
                </a:solidFill>
              </a:rPr>
              <a:t>Robust</a:t>
            </a:r>
          </a:p>
          <a:p>
            <a:pPr marL="180000" indent="-180000"/>
            <a:r>
              <a:rPr lang="en-US" altLang="ru-RU" sz="1200" dirty="0" smtClean="0">
                <a:solidFill>
                  <a:srgbClr val="0070C0"/>
                </a:solidFill>
              </a:rPr>
              <a:t>Long lifetime</a:t>
            </a:r>
            <a:endParaRPr lang="ru-RU" altLang="ru-RU" sz="1200" dirty="0" smtClean="0">
              <a:solidFill>
                <a:srgbClr val="0070C0"/>
              </a:solidFill>
            </a:endParaRPr>
          </a:p>
        </p:txBody>
      </p:sp>
      <p:sp>
        <p:nvSpPr>
          <p:cNvPr id="23" name="Текст 2"/>
          <p:cNvSpPr txBox="1">
            <a:spLocks/>
          </p:cNvSpPr>
          <p:nvPr/>
        </p:nvSpPr>
        <p:spPr>
          <a:xfrm>
            <a:off x="5394038" y="4040317"/>
            <a:ext cx="3240360" cy="15142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1400" dirty="0" smtClean="0"/>
              <a:t>Focusing aerogel radiator (non-</a:t>
            </a:r>
            <a:r>
              <a:rPr lang="en-US" altLang="ru-RU" sz="1400" dirty="0" err="1" smtClean="0"/>
              <a:t>homegenious</a:t>
            </a:r>
            <a:r>
              <a:rPr lang="en-US" altLang="ru-RU" sz="1400" dirty="0" smtClean="0"/>
              <a:t>)</a:t>
            </a:r>
          </a:p>
          <a:p>
            <a:r>
              <a:rPr lang="en-US" altLang="ru-RU" sz="1400" dirty="0" smtClean="0">
                <a:solidFill>
                  <a:srgbClr val="0070C0"/>
                </a:solidFill>
              </a:rPr>
              <a:t>No gaseous radiator</a:t>
            </a:r>
          </a:p>
          <a:p>
            <a:r>
              <a:rPr lang="en-US" altLang="ru-RU" sz="1400" dirty="0" smtClean="0"/>
              <a:t>Flat mirrors</a:t>
            </a:r>
          </a:p>
          <a:p>
            <a:r>
              <a:rPr lang="en-US" altLang="ru-RU" sz="1400" dirty="0" smtClean="0"/>
              <a:t>MaPMT readout (other options possible)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4108137"/>
            <a:ext cx="1994075" cy="13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Readout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options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3197209"/>
              </p:ext>
            </p:extLst>
          </p:nvPr>
        </p:nvGraphicFramePr>
        <p:xfrm>
          <a:off x="469424" y="4090200"/>
          <a:ext cx="8291264" cy="1395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6349027"/>
              </p:ext>
            </p:extLst>
          </p:nvPr>
        </p:nvGraphicFramePr>
        <p:xfrm>
          <a:off x="457200" y="1557015"/>
          <a:ext cx="8363271" cy="1021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2698139"/>
            <a:ext cx="53020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Baseline option</a:t>
            </a:r>
          </a:p>
          <a:p>
            <a:r>
              <a:rPr lang="en-US" dirty="0" smtClean="0"/>
              <a:t>H12700B price: 1700 </a:t>
            </a:r>
            <a:r>
              <a:rPr lang="en-US" dirty="0"/>
              <a:t>€</a:t>
            </a:r>
            <a:r>
              <a:rPr lang="en-US" dirty="0" smtClean="0"/>
              <a:t> per tube (~1400 tubes in total)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5369994"/>
            <a:ext cx="53020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option</a:t>
            </a:r>
            <a:endParaRPr lang="en-US" b="1" dirty="0" smtClean="0"/>
          </a:p>
          <a:p>
            <a:r>
              <a:rPr lang="en-US" dirty="0" smtClean="0"/>
              <a:t>DPC price</a:t>
            </a:r>
            <a:r>
              <a:rPr lang="en-US" dirty="0"/>
              <a:t>: 3500 € </a:t>
            </a:r>
            <a:r>
              <a:rPr lang="en-US" dirty="0" smtClean="0"/>
              <a:t>per module (~800 modules in total)</a:t>
            </a:r>
            <a:endParaRPr lang="en-US" dirty="0"/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Needs liquid cooling.</a:t>
            </a:r>
          </a:p>
        </p:txBody>
      </p:sp>
      <p:pic>
        <p:nvPicPr>
          <p:cNvPr id="14" name="Picture 5" descr="X:\DLight\3. MARKETING-SALES\PHOTOGRAPHS\Photo shooting Sep 30-2011\compressed_1MB\Philips-049139 kopie.jpg"/>
          <p:cNvPicPr>
            <a:picLocks noChangeAspect="1" noChangeArrowheads="1"/>
          </p:cNvPicPr>
          <p:nvPr/>
        </p:nvPicPr>
        <p:blipFill rotWithShape="1">
          <a:blip r:embed="rId12" cstate="print"/>
          <a:srcRect l="3246" t="6045" r="4999" b="14498"/>
          <a:stretch/>
        </p:blipFill>
        <p:spPr bwMode="auto">
          <a:xfrm>
            <a:off x="50869" y="4492526"/>
            <a:ext cx="1109871" cy="65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7" y="1599777"/>
            <a:ext cx="1353858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2454" y="19844"/>
            <a:ext cx="7539092" cy="1124744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Production of aerogel in Novosibirsk</a:t>
            </a:r>
            <a:endParaRPr lang="ru-RU" sz="3600" dirty="0">
              <a:effectLst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Started in 1986 by the </a:t>
            </a:r>
            <a:r>
              <a:rPr lang="en-US" sz="1800" dirty="0" err="1" smtClean="0"/>
              <a:t>Boreskov</a:t>
            </a:r>
            <a:r>
              <a:rPr lang="en-US" sz="1800" dirty="0" smtClean="0"/>
              <a:t> Institute of Catalysis SB </a:t>
            </a:r>
            <a:r>
              <a:rPr lang="en-US" sz="1800" dirty="0"/>
              <a:t>R</a:t>
            </a:r>
            <a:r>
              <a:rPr lang="en-US" sz="1800" dirty="0" smtClean="0"/>
              <a:t>AS in cooperation with the Budker Institute of Nuclear Physics SB RAS</a:t>
            </a:r>
          </a:p>
          <a:p>
            <a:r>
              <a:rPr lang="en-US" sz="1800" dirty="0" smtClean="0"/>
              <a:t>Hydrophilic (absorbs moisture)</a:t>
            </a:r>
          </a:p>
          <a:p>
            <a:r>
              <a:rPr lang="en-US" sz="1800" dirty="0" smtClean="0"/>
              <a:t>Refraction indices </a:t>
            </a:r>
            <a:r>
              <a:rPr lang="en-US" sz="1800" dirty="0" smtClean="0">
                <a:solidFill>
                  <a:srgbClr val="FF0000"/>
                </a:solidFill>
              </a:rPr>
              <a:t>1.006 – 1.08 </a:t>
            </a:r>
            <a:r>
              <a:rPr lang="en-US" sz="1800" dirty="0" smtClean="0"/>
              <a:t>(1.08-1.13 produced by sintering)</a:t>
            </a:r>
          </a:p>
          <a:p>
            <a:r>
              <a:rPr lang="en-US" sz="1800" dirty="0" smtClean="0"/>
              <a:t>Block dimensions up to </a:t>
            </a:r>
            <a:r>
              <a:rPr lang="en-US" sz="1800" dirty="0" smtClean="0">
                <a:solidFill>
                  <a:srgbClr val="FF0000"/>
                </a:solidFill>
              </a:rPr>
              <a:t>200x200x50 mm</a:t>
            </a:r>
            <a:r>
              <a:rPr lang="en-US" sz="1800" baseline="30000" dirty="0" smtClean="0">
                <a:solidFill>
                  <a:srgbClr val="FF0000"/>
                </a:solidFill>
              </a:rPr>
              <a:t>3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(for n=1.03)</a:t>
            </a:r>
          </a:p>
          <a:p>
            <a:pPr>
              <a:lnSpc>
                <a:spcPct val="130000"/>
              </a:lnSpc>
            </a:pPr>
            <a:r>
              <a:rPr lang="en-US" sz="1800" dirty="0" smtClean="0"/>
              <a:t>Remarkable optical quality has been achieved:</a:t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L</a:t>
            </a:r>
            <a:r>
              <a:rPr lang="en-US" sz="1800" baseline="-25000" dirty="0" smtClean="0">
                <a:solidFill>
                  <a:srgbClr val="FF0000"/>
                </a:solidFill>
              </a:rPr>
              <a:t>abs</a:t>
            </a:r>
            <a:r>
              <a:rPr lang="en-US" sz="1800" dirty="0" smtClean="0">
                <a:solidFill>
                  <a:srgbClr val="FF0000"/>
                </a:solidFill>
              </a:rPr>
              <a:t> (400nm) = 5 – 7 m</a:t>
            </a:r>
            <a:r>
              <a:rPr lang="en-US" sz="1800" dirty="0">
                <a:solidFill>
                  <a:srgbClr val="FF0000"/>
                </a:solidFill>
              </a:rPr>
              <a:t/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	</a:t>
            </a:r>
            <a:r>
              <a:rPr lang="en-US" sz="1800" dirty="0" err="1" smtClean="0">
                <a:solidFill>
                  <a:srgbClr val="FF0000"/>
                </a:solidFill>
              </a:rPr>
              <a:t>L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sc</a:t>
            </a:r>
            <a:r>
              <a:rPr lang="en-US" sz="1800" dirty="0" smtClean="0">
                <a:solidFill>
                  <a:srgbClr val="FF0000"/>
                </a:solidFill>
              </a:rPr>
              <a:t> (400nm) = 4 – 6 cm</a:t>
            </a:r>
            <a:r>
              <a:rPr lang="en-US" sz="1800" dirty="0">
                <a:solidFill>
                  <a:srgbClr val="FF0000"/>
                </a:solidFill>
              </a:rPr>
              <a:t/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	(Clarity = 0.0043 – 0.0064</a:t>
            </a:r>
            <a:r>
              <a:rPr lang="en-US" sz="1800" baseline="30000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μ</a:t>
            </a:r>
            <a:r>
              <a:rPr lang="en-US" sz="1800" dirty="0" smtClean="0">
                <a:solidFill>
                  <a:srgbClr val="FF0000"/>
                </a:solidFill>
              </a:rPr>
              <a:t>m</a:t>
            </a:r>
            <a:r>
              <a:rPr lang="en-US" sz="1800" baseline="30000" dirty="0" smtClean="0">
                <a:solidFill>
                  <a:srgbClr val="FF0000"/>
                </a:solidFill>
              </a:rPr>
              <a:t>4</a:t>
            </a:r>
            <a:r>
              <a:rPr lang="en-US" sz="1800" dirty="0" smtClean="0">
                <a:solidFill>
                  <a:srgbClr val="FF0000"/>
                </a:solidFill>
              </a:rPr>
              <a:t>/cm)</a:t>
            </a:r>
            <a:endParaRPr lang="en-US" sz="1800" dirty="0" smtClean="0"/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Used in the experiments:</a:t>
            </a:r>
          </a:p>
          <a:p>
            <a:pPr lvl="1">
              <a:lnSpc>
                <a:spcPct val="13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KEDR/VEPP-4M: n=1.05 (1000 l)</a:t>
            </a:r>
          </a:p>
          <a:p>
            <a:pPr lvl="1">
              <a:lnSpc>
                <a:spcPct val="13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SND/VEPP-2000: n=1.13 (5 l) + n=1.05 (5 l)</a:t>
            </a:r>
          </a:p>
          <a:p>
            <a:pPr lvl="1">
              <a:lnSpc>
                <a:spcPct val="130000"/>
              </a:lnSpc>
            </a:pPr>
            <a:r>
              <a:rPr lang="en-US" sz="1400" dirty="0" err="1" smtClean="0">
                <a:solidFill>
                  <a:schemeClr val="tx1"/>
                </a:solidFill>
              </a:rPr>
              <a:t>LHCb</a:t>
            </a:r>
            <a:r>
              <a:rPr lang="en-US" sz="1400" dirty="0" smtClean="0">
                <a:solidFill>
                  <a:schemeClr val="tx1"/>
                </a:solidFill>
              </a:rPr>
              <a:t> RICH: n=1.03 (20 l)</a:t>
            </a:r>
          </a:p>
          <a:p>
            <a:pPr lvl="1">
              <a:lnSpc>
                <a:spcPct val="13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AMS-02/ISS RICH: n=1.05 (60 l)</a:t>
            </a:r>
          </a:p>
          <a:p>
            <a:pPr lvl="1">
              <a:lnSpc>
                <a:spcPct val="130000"/>
              </a:lnSpc>
            </a:pPr>
            <a:r>
              <a:rPr lang="en-US" sz="1400" dirty="0" smtClean="0"/>
              <a:t>DIRAC-II/CERN PS: n=1.015 (26 l) + n=1.008 (13 l)</a:t>
            </a:r>
            <a:endParaRPr lang="ru-RU" sz="1800" dirty="0" smtClean="0">
              <a:solidFill>
                <a:srgbClr val="FF0000"/>
              </a:solidFill>
            </a:endParaRPr>
          </a:p>
          <a:p>
            <a:endParaRPr lang="en-US" sz="1800" dirty="0"/>
          </a:p>
        </p:txBody>
      </p:sp>
      <p:sp>
        <p:nvSpPr>
          <p:cNvPr id="10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ru-RU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86EC-FB02-4DE2-86BE-D0138CE42C9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13" y="2951500"/>
            <a:ext cx="3526718" cy="331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26614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Absorption length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13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37"/>
    </mc:Choice>
    <mc:Fallback xmlns="">
      <p:transition spd="slow" advTm="62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8042"/>
            <a:ext cx="5904656" cy="4001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 dirty="0" smtClean="0"/>
              <a:t>KEDR ASHIPH counters: 1000 liters of aerogel</a:t>
            </a:r>
            <a:endParaRPr lang="en-US" sz="1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80" y="823372"/>
            <a:ext cx="3360000" cy="252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18.11.2015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C:\Users\Сергей\Downloads\TinyLogo_0306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76684"/>
            <a:ext cx="443485" cy="37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93" y="836712"/>
            <a:ext cx="3322203" cy="24908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IMG_14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93" y="4217636"/>
            <a:ext cx="3359223" cy="252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P202017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92" y="4225152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475656" y="3645024"/>
            <a:ext cx="590465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SND ASHIPH counters: n=1.13 (n=1.05)</a:t>
            </a:r>
            <a:endParaRPr lang="en-US" sz="1400" dirty="0"/>
          </a:p>
        </p:txBody>
      </p:sp>
      <p:pic>
        <p:nvPicPr>
          <p:cNvPr id="16" name="Picture 7" descr="C:\Users\Сергей\Downloads\sndico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32" y="3630413"/>
            <a:ext cx="441425" cy="42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3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857"/>
    </mc:Choice>
    <mc:Fallback xmlns="">
      <p:transition advTm="485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666" y="28636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FARICH – Focusing Aerogel RICH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457200" y="5986866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18.11.2015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53200" y="6262688"/>
            <a:ext cx="2133600" cy="365125"/>
          </a:xfrm>
        </p:spPr>
        <p:txBody>
          <a:bodyPr/>
          <a:lstStyle/>
          <a:p>
            <a:pPr>
              <a:defRPr/>
            </a:pPr>
            <a:fld id="{0020FB47-C79D-4925-BA81-6A17668DB6FC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63" y="1602191"/>
            <a:ext cx="2447925" cy="2239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363" y="1611716"/>
            <a:ext cx="2447925" cy="2220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82" name="Прямоугольник 2"/>
          <p:cNvSpPr>
            <a:spLocks noChangeArrowheads="1"/>
          </p:cNvSpPr>
          <p:nvPr/>
        </p:nvSpPr>
        <p:spPr bwMode="auto">
          <a:xfrm>
            <a:off x="5627688" y="5873750"/>
            <a:ext cx="3292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>
                <a:solidFill>
                  <a:srgbClr val="C00000"/>
                </a:solidFill>
              </a:rPr>
              <a:t>T.Iijima et al., NIM A548 (2005) 383</a:t>
            </a:r>
            <a:br>
              <a:rPr lang="ru-RU" altLang="ru-RU" sz="1400">
                <a:solidFill>
                  <a:srgbClr val="C00000"/>
                </a:solidFill>
              </a:rPr>
            </a:br>
            <a:r>
              <a:rPr lang="ru-RU" altLang="ru-RU" sz="1400">
                <a:solidFill>
                  <a:srgbClr val="C00000"/>
                </a:solidFill>
              </a:rPr>
              <a:t>A.Yu.Barnyakov et al., NIM A553 (2005) 70</a:t>
            </a:r>
          </a:p>
        </p:txBody>
      </p:sp>
      <p:grpSp>
        <p:nvGrpSpPr>
          <p:cNvPr id="13" name="Группа 12"/>
          <p:cNvGrpSpPr>
            <a:grpSpLocks noChangeAspect="1"/>
          </p:cNvGrpSpPr>
          <p:nvPr/>
        </p:nvGrpSpPr>
        <p:grpSpPr>
          <a:xfrm>
            <a:off x="5645464" y="1489281"/>
            <a:ext cx="2880000" cy="2151694"/>
            <a:chOff x="1763713" y="2477948"/>
            <a:chExt cx="3816399" cy="28512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6" descr="p1060304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2477948"/>
              <a:ext cx="3816399" cy="285129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 rot="11199961" flipV="1">
              <a:off x="2249541" y="3392766"/>
              <a:ext cx="2160588" cy="3077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n=1.030   6.0mm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1199961" flipV="1">
              <a:off x="2249541" y="3824565"/>
              <a:ext cx="2160588" cy="3077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n=1.027   6.3mm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 rot="11199961" flipV="1">
              <a:off x="2249541" y="4246106"/>
              <a:ext cx="2160588" cy="3077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n=1.024   6.7mm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 rot="11199961" flipV="1">
              <a:off x="2246289" y="4607640"/>
              <a:ext cx="2160588" cy="3077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n=1.022   7.0mm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40350" y="1322388"/>
            <a:ext cx="3455988" cy="338137"/>
          </a:xfrm>
          <a:prstGeom prst="rect">
            <a:avLst/>
          </a:prstGeom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First sample of 4-layer aerogel by BIC</a:t>
            </a:r>
            <a:endParaRPr lang="en-US" sz="1600" dirty="0"/>
          </a:p>
        </p:txBody>
      </p:sp>
      <p:pic>
        <p:nvPicPr>
          <p:cNvPr id="20" name="Содержимое 3" descr="mla3_phot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645150" y="3929063"/>
            <a:ext cx="2879725" cy="189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273675" y="3827463"/>
            <a:ext cx="3624263" cy="339725"/>
          </a:xfrm>
          <a:prstGeom prst="rect">
            <a:avLst/>
          </a:prstGeom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3-</a:t>
            </a:r>
            <a:r>
              <a:rPr lang="en-US" sz="1600" dirty="0" smtClean="0"/>
              <a:t>layer aerogel 115x115x41 mm</a:t>
            </a:r>
            <a:r>
              <a:rPr lang="en-US" sz="1600" baseline="30000" dirty="0" smtClean="0"/>
              <a:t>3</a:t>
            </a:r>
            <a:endParaRPr lang="ru-RU" sz="1400" baseline="30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325" y="3919846"/>
            <a:ext cx="503713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Focusing aerogel </a:t>
            </a:r>
            <a:r>
              <a:rPr lang="en-US" sz="1600" dirty="0"/>
              <a:t>i</a:t>
            </a:r>
            <a:r>
              <a:rPr lang="en-US" sz="1600" dirty="0" smtClean="0"/>
              <a:t>mproves </a:t>
            </a:r>
            <a:r>
              <a:rPr lang="en-US" sz="1600" dirty="0"/>
              <a:t>proximity focusing design by reducing </a:t>
            </a:r>
            <a:r>
              <a:rPr lang="en-US" sz="1600" dirty="0" smtClean="0"/>
              <a:t> the contribution of radiator  thickness into </a:t>
            </a:r>
            <a:r>
              <a:rPr lang="en-US" sz="1600" dirty="0"/>
              <a:t>the Cherenkov </a:t>
            </a:r>
            <a:r>
              <a:rPr lang="en-US" sz="1600" dirty="0" smtClean="0"/>
              <a:t>angle resolution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30597" y="1196752"/>
            <a:ext cx="23042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Single ring option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45197" y="1196752"/>
            <a:ext cx="23042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Multi-ring option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080528"/>
            <a:ext cx="2895600" cy="365125"/>
          </a:xfrm>
        </p:spPr>
        <p:txBody>
          <a:bodyPr/>
          <a:lstStyle/>
          <a:p>
            <a:r>
              <a:rPr lang="en-US" dirty="0" smtClean="0"/>
              <a:t>Sergey Kononov, FAIR-15</a:t>
            </a:r>
            <a:endParaRPr lang="en-US" dirty="0"/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184151" y="4888577"/>
            <a:ext cx="5037138" cy="14642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Multi-layer monolith aerogels are produced by the </a:t>
            </a:r>
            <a:r>
              <a:rPr lang="en-US" sz="1600" dirty="0" err="1" smtClean="0"/>
              <a:t>Boreskov</a:t>
            </a:r>
            <a:r>
              <a:rPr lang="en-US" sz="1600" dirty="0" smtClean="0"/>
              <a:t> Institute of Catalysis in coop. with BINP since 2004.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>In 2012 we succeeded in production of continuous density gradient aerogels</a:t>
            </a:r>
            <a:r>
              <a:rPr lang="ru-RU" sz="1600" dirty="0" smtClean="0"/>
              <a:t>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26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FARICH projects and proposals</a:t>
            </a:r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18.11.2015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632C0-98E4-491C-8CF1-E767BABAD387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80" y="2780919"/>
            <a:ext cx="2520000" cy="1535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589137" y="4636832"/>
            <a:ext cx="5231335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FARICH PID system for Super c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-</a:t>
            </a:r>
            <a:r>
              <a:rPr lang="el-GR" sz="2400" dirty="0" smtClean="0">
                <a:solidFill>
                  <a:schemeClr val="tx1"/>
                </a:solidFill>
                <a:sym typeface="Symbol"/>
              </a:rPr>
              <a:t>τ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factory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(BINP&amp;BIC)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Particle ID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μ/π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up to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1.7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GeV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/с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~21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detector area 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SiPM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~10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pixels with 4 mm pitch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2675" y="1146412"/>
            <a:ext cx="519779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Belle II ARICH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(Belle coll.)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Particle ID: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π/K up to 4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GeV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/c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Forward end-cap: ~3m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Two (separate) layers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of aerogel: n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1.045,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1.055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Photon detector: HAPD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amamatsu)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2433"/>
            <a:ext cx="2520000" cy="151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22675" y="3019213"/>
            <a:ext cx="519779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PANDA Forward RICH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(BINP&amp;BIC)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Particle ID: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π/K/p up to 10 GeV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/с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3m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detector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area 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MaPMTs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or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SiPMs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Sergey Kononov, FAIR-15</a:t>
            </a:r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16110"/>
            <a:ext cx="2520000" cy="2303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977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68551"/>
    </mc:Choice>
    <mc:Fallback>
      <p:transition advTm="16855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.5|10.9|4.6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|3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SHAPESETGROUPCLASSNAME" val="ShapeSetGroup2"/>
  <p:tag name="SHAPESETCLASSNAME" val="TITLEONLY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TITLE 1_SHAPECLASSPROTECTIONTYP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SY87X4xkK0ol5HlLxF.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ONLY"/>
  <p:tag name="COLORSETGROUPCLASSNAME" val="ColorSetGroupLight"/>
  <p:tag name="FONTSETGROUPCLASSNAME" val="FontSetGroup2"/>
  <p:tag name="SHAPECLASSNAME" val="TitleOnSlide"/>
  <p:tag name="SHAPECLASSPROTECTIONTYPE" val="0"/>
  <p:tag name="THINKCELLSHAPEDONOTDELETE" val="p9T_JBLNvlUSJ1V3HaW35yg"/>
  <p:tag name="COLORS" val="-2;-2;-2;-2;SlideTextFontColor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PPoSrxHUWORtWmtPnhI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SLIDE"/>
  <p:tag name="COLORSETGROUPCLASSNAME" val="ColorSetGroupLight"/>
  <p:tag name="FONTSETGROUPCLASSNAME" val="FontSetGroup2"/>
  <p:tag name="SHAPECLASSNAME" val="Shield"/>
  <p:tag name="SHAPECLASSFILE" val="SHLRTR2$C.gif"/>
  <p:tag name="SHAPECLASSPROTECTIONTYPE" val="3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30817</TotalTime>
  <Words>2051</Words>
  <Application>Microsoft Office PowerPoint</Application>
  <PresentationFormat>Экран (4:3)</PresentationFormat>
  <Paragraphs>499</Paragraphs>
  <Slides>36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MS PGothic</vt:lpstr>
      <vt:lpstr>Arial</vt:lpstr>
      <vt:lpstr>Calibri</vt:lpstr>
      <vt:lpstr>Cambria Math</vt:lpstr>
      <vt:lpstr>Courier New</vt:lpstr>
      <vt:lpstr>Symbol</vt:lpstr>
      <vt:lpstr>Times New Roman</vt:lpstr>
      <vt:lpstr>Wingdings</vt:lpstr>
      <vt:lpstr>Тема Office</vt:lpstr>
      <vt:lpstr>think-cell Slide</vt:lpstr>
      <vt:lpstr>Status of the Forward RICH for PANDA</vt:lpstr>
      <vt:lpstr>PANDA detector</vt:lpstr>
      <vt:lpstr>Requirements to Forward RICH</vt:lpstr>
      <vt:lpstr>Conceptual design</vt:lpstr>
      <vt:lpstr>Readout options</vt:lpstr>
      <vt:lpstr>Production of aerogel in Novosibirsk</vt:lpstr>
      <vt:lpstr>KEDR ASHIPH counters: 1000 liters of aerogel</vt:lpstr>
      <vt:lpstr>FARICH – Focusing Aerogel RICH</vt:lpstr>
      <vt:lpstr>FARICH projects and proposals</vt:lpstr>
      <vt:lpstr>Electron and gamma beam test facility at BINP</vt:lpstr>
      <vt:lpstr>DPC is an Integrated “Intelligent” Sensor by Philips Digital Photon Counting </vt:lpstr>
      <vt:lpstr>First test of DPC in RICH:  PDPC-FARICH prototype @ CERN PS T10,  June 2012</vt:lpstr>
      <vt:lpstr>PDPC-FARICH: Particle ID evaluation</vt:lpstr>
      <vt:lpstr>Upgrade of PDPC-FARICH prototype</vt:lpstr>
      <vt:lpstr>Proton irradiation of DPC at COSY August 1-4, 2014</vt:lpstr>
      <vt:lpstr>Dark count rate vs fluence</vt:lpstr>
      <vt:lpstr>Leveraging DPC cell inhibit function to keep up efficiency</vt:lpstr>
      <vt:lpstr>DPC PDE vs proton fluence</vt:lpstr>
      <vt:lpstr>Expected rad. backgr. @ PANDA</vt:lpstr>
      <vt:lpstr>Forward RICH in PANDAroot</vt:lpstr>
      <vt:lpstr>Simulated effects</vt:lpstr>
      <vt:lpstr>Optimizing mirror configuration</vt:lpstr>
      <vt:lpstr>Optimal photon detector width</vt:lpstr>
      <vt:lpstr>Multi-layer aerogel optimization</vt:lpstr>
      <vt:lpstr>Multi-layer aerogel: optimal refractive index spread</vt:lpstr>
      <vt:lpstr>Events simulation and reconstruction</vt:lpstr>
      <vt:lpstr>Reconstructing Cherenkov photon direction angles</vt:lpstr>
      <vt:lpstr>π/K-separation: first result</vt:lpstr>
      <vt:lpstr>Conclusion </vt:lpstr>
      <vt:lpstr>Backup slides</vt:lpstr>
      <vt:lpstr>Use cases of PANDA Forward RICH 2010</vt:lpstr>
      <vt:lpstr>SiPM detectors and electronics</vt:lpstr>
      <vt:lpstr>Single pixel approach for aerogel characterization</vt:lpstr>
      <vt:lpstr>Beam test 2011 results</vt:lpstr>
      <vt:lpstr>PDPC-FARICH setup</vt:lpstr>
      <vt:lpstr>PDPC-FARICH: timing resolution and number of photoelectrons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Aerogel Cherenkov Counters</dc:title>
  <dc:creator>Sergey Kononov</dc:creator>
  <cp:lastModifiedBy>Кононов С</cp:lastModifiedBy>
  <cp:revision>254</cp:revision>
  <dcterms:created xsi:type="dcterms:W3CDTF">2013-02-19T14:38:00Z</dcterms:created>
  <dcterms:modified xsi:type="dcterms:W3CDTF">2015-11-17T19:28:15Z</dcterms:modified>
</cp:coreProperties>
</file>