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3" r:id="rId2"/>
    <p:sldId id="381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82" r:id="rId19"/>
    <p:sldId id="336" r:id="rId20"/>
    <p:sldId id="362" r:id="rId21"/>
    <p:sldId id="343" r:id="rId22"/>
    <p:sldId id="351" r:id="rId23"/>
    <p:sldId id="354" r:id="rId24"/>
    <p:sldId id="355" r:id="rId25"/>
    <p:sldId id="356" r:id="rId26"/>
    <p:sldId id="353" r:id="rId27"/>
    <p:sldId id="357" r:id="rId28"/>
    <p:sldId id="358" r:id="rId29"/>
    <p:sldId id="360" r:id="rId30"/>
    <p:sldId id="361" r:id="rId31"/>
  </p:sldIdLst>
  <p:sldSz cx="9144000" cy="6858000" type="screen4x3"/>
  <p:notesSz cx="6797675" cy="99266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DBB63"/>
    <a:srgbClr val="EAEAEA"/>
    <a:srgbClr val="33333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91" autoAdjust="0"/>
  </p:normalViewPr>
  <p:slideViewPr>
    <p:cSldViewPr snapToGrid="0" snapToObjects="1">
      <p:cViewPr varScale="1">
        <p:scale>
          <a:sx n="75" d="100"/>
          <a:sy n="75" d="100"/>
        </p:scale>
        <p:origin x="-12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D\FAIRTD_SR$root\kknie\Eigene%20Dateien\Excel\Pbar%20Sim\Yield-MARS-Fluka-DupDe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D\FAIRTD_SR$root\kknie\Eigene%20Dateien\Excel\Pbar%20Sim\Yield-MARS-Fluka-DupDe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D\FAIRTD_SR$root\kknie\Eigene%20Dateien\Excel\Pbar%20Sim\Yield-MARS-Fluka-DupDe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D\FAIRTD_SR$root\kknie\Eigene%20Dateien\Excel\Pbar%20Sim\Yield-MARS-Fluka-DupDen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D\FAIRTD_SR$root\kknie\Eigene%20Dateien\Excel\Pbar%20Sim\Yield-MARS-Fluka-DupDen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D\FAIRTD_SR$root\kknie\Eigene%20Dateien\Excel\Pbar%20Sim\Yield-MARS-Fluka-DupDen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D\FAIRTD_SR$root\kknie\Eigene%20Dateien\Excel\Pbar%20Sim\Yield-MARS-Fluka-DupDe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79365079365079"/>
          <c:y val="5.5415617128463476E-2"/>
          <c:w val="0.79523809523809519"/>
          <c:h val="0.79596977329974816"/>
        </c:manualLayout>
      </c:layout>
      <c:scatterChart>
        <c:scatterStyle val="lineMarker"/>
        <c:varyColors val="0"/>
        <c:ser>
          <c:idx val="6"/>
          <c:order val="0"/>
          <c:tx>
            <c:v>90 GeV (SIS300)</c:v>
          </c:tx>
          <c:spPr>
            <a:ln w="43576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Tabelle1!$A$2:$A$81</c:f>
              <c:numCache>
                <c:formatCode>General</c:formatCode>
                <c:ptCount val="80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  <c:pt idx="4">
                  <c:v>1.5</c:v>
                </c:pt>
                <c:pt idx="5">
                  <c:v>1.75</c:v>
                </c:pt>
                <c:pt idx="6">
                  <c:v>2</c:v>
                </c:pt>
                <c:pt idx="7">
                  <c:v>2.25</c:v>
                </c:pt>
                <c:pt idx="8">
                  <c:v>2.5</c:v>
                </c:pt>
                <c:pt idx="9">
                  <c:v>2.75</c:v>
                </c:pt>
                <c:pt idx="10">
                  <c:v>3</c:v>
                </c:pt>
                <c:pt idx="11">
                  <c:v>3.25</c:v>
                </c:pt>
                <c:pt idx="12">
                  <c:v>3.5</c:v>
                </c:pt>
                <c:pt idx="13">
                  <c:v>3.75</c:v>
                </c:pt>
                <c:pt idx="14">
                  <c:v>3.82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  <c:pt idx="48">
                  <c:v>12.25</c:v>
                </c:pt>
                <c:pt idx="49">
                  <c:v>12.5</c:v>
                </c:pt>
                <c:pt idx="50">
                  <c:v>12.75</c:v>
                </c:pt>
                <c:pt idx="51">
                  <c:v>13</c:v>
                </c:pt>
                <c:pt idx="52">
                  <c:v>13.25</c:v>
                </c:pt>
                <c:pt idx="53">
                  <c:v>13.5</c:v>
                </c:pt>
                <c:pt idx="54">
                  <c:v>13.75</c:v>
                </c:pt>
                <c:pt idx="55">
                  <c:v>14</c:v>
                </c:pt>
                <c:pt idx="56">
                  <c:v>14.25</c:v>
                </c:pt>
                <c:pt idx="57">
                  <c:v>14.5</c:v>
                </c:pt>
                <c:pt idx="58">
                  <c:v>14.75</c:v>
                </c:pt>
                <c:pt idx="59">
                  <c:v>15</c:v>
                </c:pt>
                <c:pt idx="60">
                  <c:v>15.25</c:v>
                </c:pt>
                <c:pt idx="61">
                  <c:v>15.5</c:v>
                </c:pt>
                <c:pt idx="62">
                  <c:v>15.75</c:v>
                </c:pt>
                <c:pt idx="63">
                  <c:v>16</c:v>
                </c:pt>
                <c:pt idx="64">
                  <c:v>16.25</c:v>
                </c:pt>
                <c:pt idx="65">
                  <c:v>16.5</c:v>
                </c:pt>
                <c:pt idx="66">
                  <c:v>16.75</c:v>
                </c:pt>
                <c:pt idx="67">
                  <c:v>17</c:v>
                </c:pt>
                <c:pt idx="68">
                  <c:v>17.25</c:v>
                </c:pt>
                <c:pt idx="69">
                  <c:v>17.5</c:v>
                </c:pt>
                <c:pt idx="70">
                  <c:v>17.75</c:v>
                </c:pt>
                <c:pt idx="71">
                  <c:v>18</c:v>
                </c:pt>
                <c:pt idx="72">
                  <c:v>18.25</c:v>
                </c:pt>
                <c:pt idx="73">
                  <c:v>18.5</c:v>
                </c:pt>
                <c:pt idx="74">
                  <c:v>18.75</c:v>
                </c:pt>
                <c:pt idx="75">
                  <c:v>19</c:v>
                </c:pt>
                <c:pt idx="76">
                  <c:v>19.25</c:v>
                </c:pt>
                <c:pt idx="77">
                  <c:v>19.5</c:v>
                </c:pt>
                <c:pt idx="78">
                  <c:v>19.75</c:v>
                </c:pt>
                <c:pt idx="79">
                  <c:v>20</c:v>
                </c:pt>
              </c:numCache>
            </c:numRef>
          </c:xVal>
          <c:yVal>
            <c:numRef>
              <c:f>Tabelle1!$H$2:$H$81</c:f>
              <c:numCache>
                <c:formatCode>General</c:formatCode>
                <c:ptCount val="80"/>
                <c:pt idx="0">
                  <c:v>1.9184581628487367E-10</c:v>
                </c:pt>
                <c:pt idx="1">
                  <c:v>4.6589842740582756E-9</c:v>
                </c:pt>
                <c:pt idx="2">
                  <c:v>3.3475319702447394E-8</c:v>
                </c:pt>
                <c:pt idx="3">
                  <c:v>1.2823046224657668E-7</c:v>
                </c:pt>
                <c:pt idx="4">
                  <c:v>3.3982118228754342E-7</c:v>
                </c:pt>
                <c:pt idx="5">
                  <c:v>7.1269079881778177E-7</c:v>
                </c:pt>
                <c:pt idx="6">
                  <c:v>1.2765532085723453E-6</c:v>
                </c:pt>
                <c:pt idx="7">
                  <c:v>2.0452216331971151E-6</c:v>
                </c:pt>
                <c:pt idx="8">
                  <c:v>3.0189554940925417E-6</c:v>
                </c:pt>
                <c:pt idx="9">
                  <c:v>4.1877875926257327E-6</c:v>
                </c:pt>
                <c:pt idx="10">
                  <c:v>5.5346611049263407E-6</c:v>
                </c:pt>
                <c:pt idx="11">
                  <c:v>7.0379975360918469E-6</c:v>
                </c:pt>
                <c:pt idx="12">
                  <c:v>8.6736631942154968E-6</c:v>
                </c:pt>
                <c:pt idx="13">
                  <c:v>1.0416420880379915E-5</c:v>
                </c:pt>
                <c:pt idx="14">
                  <c:v>1.0920127390142113E-5</c:v>
                </c:pt>
                <c:pt idx="15">
                  <c:v>1.2240976463787432E-5</c:v>
                </c:pt>
                <c:pt idx="16">
                  <c:v>1.4122718747429559E-5</c:v>
                </c:pt>
                <c:pt idx="17">
                  <c:v>1.6038231216065091E-5</c:v>
                </c:pt>
                <c:pt idx="18">
                  <c:v>1.7965635271258759E-5</c:v>
                </c:pt>
                <c:pt idx="19">
                  <c:v>1.9884809080598201E-5</c:v>
                </c:pt>
                <c:pt idx="20">
                  <c:v>2.177751438964217E-5</c:v>
                </c:pt>
                <c:pt idx="21">
                  <c:v>2.3627454977797336E-5</c:v>
                </c:pt>
                <c:pt idx="22">
                  <c:v>2.5420284167617115E-5</c:v>
                </c:pt>
                <c:pt idx="23">
                  <c:v>2.714357429292641E-5</c:v>
                </c:pt>
                <c:pt idx="24">
                  <c:v>2.8786757802297701E-5</c:v>
                </c:pt>
                <c:pt idx="25">
                  <c:v>3.0341047354259274E-5</c:v>
                </c:pt>
                <c:pt idx="26">
                  <c:v>3.1799340583665164E-5</c:v>
                </c:pt>
                <c:pt idx="27">
                  <c:v>3.3156113995279293E-5</c:v>
                </c:pt>
                <c:pt idx="28">
                  <c:v>3.4407309536454246E-5</c:v>
                </c:pt>
                <c:pt idx="29">
                  <c:v>3.5550216721154826E-5</c:v>
                </c:pt>
                <c:pt idx="30">
                  <c:v>3.658335265589003E-5</c:v>
                </c:pt>
                <c:pt idx="31">
                  <c:v>3.7506341907855865E-5</c:v>
                </c:pt>
                <c:pt idx="32">
                  <c:v>3.8319797824206531E-5</c:v>
                </c:pt>
                <c:pt idx="33">
                  <c:v>3.9025206636426035E-5</c:v>
                </c:pt>
                <c:pt idx="34">
                  <c:v>3.9624815449742872E-5</c:v>
                </c:pt>
                <c:pt idx="35">
                  <c:v>4.0121525013980537E-5</c:v>
                </c:pt>
                <c:pt idx="36">
                  <c:v>4.0518787992030927E-5</c:v>
                </c:pt>
                <c:pt idx="37">
                  <c:v>4.0820513280842849E-5</c:v>
                </c:pt>
                <c:pt idx="38">
                  <c:v>4.1030976794258595E-5</c:v>
                </c:pt>
                <c:pt idx="39">
                  <c:v>4.1154738985622586E-5</c:v>
                </c:pt>
                <c:pt idx="40">
                  <c:v>4.1196569269440238E-5</c:v>
                </c:pt>
                <c:pt idx="41">
                  <c:v>4.116137739520069E-5</c:v>
                </c:pt>
                <c:pt idx="42">
                  <c:v>4.1054151731877209E-5</c:v>
                </c:pt>
                <c:pt idx="43">
                  <c:v>4.0879904338847195E-5</c:v>
                </c:pt>
                <c:pt idx="44">
                  <c:v>4.0643622627337678E-5</c:v>
                </c:pt>
                <c:pt idx="45">
                  <c:v>4.0350227355829684E-5</c:v>
                </c:pt>
                <c:pt idx="46">
                  <c:v>4.0004536653025348E-5</c:v>
                </c:pt>
                <c:pt idx="47">
                  <c:v>3.9611235721892422E-5</c:v>
                </c:pt>
                <c:pt idx="48">
                  <c:v>3.9174851848366674E-5</c:v>
                </c:pt>
                <c:pt idx="49">
                  <c:v>3.8699734316787596E-5</c:v>
                </c:pt>
                <c:pt idx="50">
                  <c:v>3.8190038821301105E-5</c:v>
                </c:pt>
                <c:pt idx="51">
                  <c:v>3.7649715956982141E-5</c:v>
                </c:pt>
                <c:pt idx="52">
                  <c:v>3.7082503375555914E-5</c:v>
                </c:pt>
                <c:pt idx="53">
                  <c:v>3.6491921197761037E-5</c:v>
                </c:pt>
                <c:pt idx="54">
                  <c:v>3.5881270286500759E-5</c:v>
                </c:pt>
                <c:pt idx="55">
                  <c:v>3.5253633001160077E-5</c:v>
                </c:pt>
                <c:pt idx="56">
                  <c:v>3.4611876073276686E-5</c:v>
                </c:pt>
                <c:pt idx="57">
                  <c:v>3.3958655265941404E-5</c:v>
                </c:pt>
                <c:pt idx="58">
                  <c:v>3.3296421503793194E-5</c:v>
                </c:pt>
                <c:pt idx="59">
                  <c:v>3.2627428185716875E-5</c:v>
                </c:pt>
                <c:pt idx="60">
                  <c:v>3.1953739418792637E-5</c:v>
                </c:pt>
                <c:pt idx="61">
                  <c:v>3.1277238938171527E-5</c:v>
                </c:pt>
                <c:pt idx="62">
                  <c:v>3.059963950374483E-5</c:v>
                </c:pt>
                <c:pt idx="63">
                  <c:v>2.9922492589654653E-5</c:v>
                </c:pt>
                <c:pt idx="64">
                  <c:v>2.9247198207080892E-5</c:v>
                </c:pt>
                <c:pt idx="65">
                  <c:v>2.8575014723621421E-5</c:v>
                </c:pt>
                <c:pt idx="66">
                  <c:v>2.7907068564294706E-5</c:v>
                </c:pt>
                <c:pt idx="67">
                  <c:v>2.7244363698987046E-5</c:v>
                </c:pt>
                <c:pt idx="68">
                  <c:v>2.6587790839328453E-5</c:v>
                </c:pt>
                <c:pt idx="69">
                  <c:v>2.5938136284698565E-5</c:v>
                </c:pt>
                <c:pt idx="70">
                  <c:v>2.5296090371569206E-5</c:v>
                </c:pt>
                <c:pt idx="71">
                  <c:v>2.4662255493410088E-5</c:v>
                </c:pt>
                <c:pt idx="72">
                  <c:v>2.4037153669938652E-5</c:v>
                </c:pt>
                <c:pt idx="73">
                  <c:v>2.3421233654050506E-5</c:v>
                </c:pt>
                <c:pt idx="74">
                  <c:v>2.2814877573137408E-5</c:v>
                </c:pt>
                <c:pt idx="75">
                  <c:v>2.2218407108465381E-5</c:v>
                </c:pt>
                <c:pt idx="76">
                  <c:v>2.163208922183004E-5</c:v>
                </c:pt>
                <c:pt idx="77">
                  <c:v>2.1056141443342346E-5</c:v>
                </c:pt>
                <c:pt idx="78">
                  <c:v>2.0490736737574317E-5</c:v>
                </c:pt>
                <c:pt idx="79">
                  <c:v>1.9936007967926056E-5</c:v>
                </c:pt>
              </c:numCache>
            </c:numRef>
          </c:yVal>
          <c:smooth val="0"/>
        </c:ser>
        <c:ser>
          <c:idx val="3"/>
          <c:order val="1"/>
          <c:tx>
            <c:v>29 GeV (SIS100)</c:v>
          </c:tx>
          <c:spPr>
            <a:ln w="43576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Tabelle1!$A$2:$A$81</c:f>
              <c:numCache>
                <c:formatCode>General</c:formatCode>
                <c:ptCount val="80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1.25</c:v>
                </c:pt>
                <c:pt idx="4">
                  <c:v>1.5</c:v>
                </c:pt>
                <c:pt idx="5">
                  <c:v>1.75</c:v>
                </c:pt>
                <c:pt idx="6">
                  <c:v>2</c:v>
                </c:pt>
                <c:pt idx="7">
                  <c:v>2.25</c:v>
                </c:pt>
                <c:pt idx="8">
                  <c:v>2.5</c:v>
                </c:pt>
                <c:pt idx="9">
                  <c:v>2.75</c:v>
                </c:pt>
                <c:pt idx="10">
                  <c:v>3</c:v>
                </c:pt>
                <c:pt idx="11">
                  <c:v>3.25</c:v>
                </c:pt>
                <c:pt idx="12">
                  <c:v>3.5</c:v>
                </c:pt>
                <c:pt idx="13">
                  <c:v>3.75</c:v>
                </c:pt>
                <c:pt idx="14">
                  <c:v>3.82</c:v>
                </c:pt>
                <c:pt idx="15">
                  <c:v>4</c:v>
                </c:pt>
                <c:pt idx="16">
                  <c:v>4.25</c:v>
                </c:pt>
                <c:pt idx="17">
                  <c:v>4.5</c:v>
                </c:pt>
                <c:pt idx="18">
                  <c:v>4.75</c:v>
                </c:pt>
                <c:pt idx="19">
                  <c:v>5</c:v>
                </c:pt>
                <c:pt idx="20">
                  <c:v>5.25</c:v>
                </c:pt>
                <c:pt idx="21">
                  <c:v>5.5</c:v>
                </c:pt>
                <c:pt idx="22">
                  <c:v>5.75</c:v>
                </c:pt>
                <c:pt idx="23">
                  <c:v>6</c:v>
                </c:pt>
                <c:pt idx="24">
                  <c:v>6.25</c:v>
                </c:pt>
                <c:pt idx="25">
                  <c:v>6.5</c:v>
                </c:pt>
                <c:pt idx="26">
                  <c:v>6.75</c:v>
                </c:pt>
                <c:pt idx="27">
                  <c:v>7</c:v>
                </c:pt>
                <c:pt idx="28">
                  <c:v>7.25</c:v>
                </c:pt>
                <c:pt idx="29">
                  <c:v>7.5</c:v>
                </c:pt>
                <c:pt idx="30">
                  <c:v>7.75</c:v>
                </c:pt>
                <c:pt idx="31">
                  <c:v>8</c:v>
                </c:pt>
                <c:pt idx="32">
                  <c:v>8.25</c:v>
                </c:pt>
                <c:pt idx="33">
                  <c:v>8.5</c:v>
                </c:pt>
                <c:pt idx="34">
                  <c:v>8.75</c:v>
                </c:pt>
                <c:pt idx="35">
                  <c:v>9</c:v>
                </c:pt>
                <c:pt idx="36">
                  <c:v>9.25</c:v>
                </c:pt>
                <c:pt idx="37">
                  <c:v>9.5</c:v>
                </c:pt>
                <c:pt idx="38">
                  <c:v>9.75</c:v>
                </c:pt>
                <c:pt idx="39">
                  <c:v>10</c:v>
                </c:pt>
                <c:pt idx="40">
                  <c:v>10.25</c:v>
                </c:pt>
                <c:pt idx="41">
                  <c:v>10.5</c:v>
                </c:pt>
                <c:pt idx="42">
                  <c:v>10.75</c:v>
                </c:pt>
                <c:pt idx="43">
                  <c:v>11</c:v>
                </c:pt>
                <c:pt idx="44">
                  <c:v>11.25</c:v>
                </c:pt>
                <c:pt idx="45">
                  <c:v>11.5</c:v>
                </c:pt>
                <c:pt idx="46">
                  <c:v>11.75</c:v>
                </c:pt>
                <c:pt idx="47">
                  <c:v>12</c:v>
                </c:pt>
                <c:pt idx="48">
                  <c:v>12.25</c:v>
                </c:pt>
                <c:pt idx="49">
                  <c:v>12.5</c:v>
                </c:pt>
                <c:pt idx="50">
                  <c:v>12.75</c:v>
                </c:pt>
                <c:pt idx="51">
                  <c:v>13</c:v>
                </c:pt>
                <c:pt idx="52">
                  <c:v>13.25</c:v>
                </c:pt>
                <c:pt idx="53">
                  <c:v>13.5</c:v>
                </c:pt>
                <c:pt idx="54">
                  <c:v>13.75</c:v>
                </c:pt>
                <c:pt idx="55">
                  <c:v>14</c:v>
                </c:pt>
                <c:pt idx="56">
                  <c:v>14.25</c:v>
                </c:pt>
                <c:pt idx="57">
                  <c:v>14.5</c:v>
                </c:pt>
                <c:pt idx="58">
                  <c:v>14.75</c:v>
                </c:pt>
                <c:pt idx="59">
                  <c:v>15</c:v>
                </c:pt>
                <c:pt idx="60">
                  <c:v>15.25</c:v>
                </c:pt>
                <c:pt idx="61">
                  <c:v>15.5</c:v>
                </c:pt>
                <c:pt idx="62">
                  <c:v>15.75</c:v>
                </c:pt>
                <c:pt idx="63">
                  <c:v>16</c:v>
                </c:pt>
                <c:pt idx="64">
                  <c:v>16.25</c:v>
                </c:pt>
                <c:pt idx="65">
                  <c:v>16.5</c:v>
                </c:pt>
                <c:pt idx="66">
                  <c:v>16.75</c:v>
                </c:pt>
                <c:pt idx="67">
                  <c:v>17</c:v>
                </c:pt>
                <c:pt idx="68">
                  <c:v>17.25</c:v>
                </c:pt>
                <c:pt idx="69">
                  <c:v>17.5</c:v>
                </c:pt>
                <c:pt idx="70">
                  <c:v>17.75</c:v>
                </c:pt>
                <c:pt idx="71">
                  <c:v>18</c:v>
                </c:pt>
                <c:pt idx="72">
                  <c:v>18.25</c:v>
                </c:pt>
                <c:pt idx="73">
                  <c:v>18.5</c:v>
                </c:pt>
                <c:pt idx="74">
                  <c:v>18.75</c:v>
                </c:pt>
                <c:pt idx="75">
                  <c:v>19</c:v>
                </c:pt>
                <c:pt idx="76">
                  <c:v>19.25</c:v>
                </c:pt>
                <c:pt idx="77">
                  <c:v>19.5</c:v>
                </c:pt>
                <c:pt idx="78">
                  <c:v>19.75</c:v>
                </c:pt>
                <c:pt idx="79">
                  <c:v>20</c:v>
                </c:pt>
              </c:numCache>
            </c:numRef>
          </c:xVal>
          <c:yVal>
            <c:numRef>
              <c:f>Tabelle1!$E$2:$E$81</c:f>
              <c:numCache>
                <c:formatCode>General</c:formatCode>
                <c:ptCount val="80"/>
                <c:pt idx="0">
                  <c:v>1.8205510811393553E-10</c:v>
                </c:pt>
                <c:pt idx="1">
                  <c:v>4.3380953267621907E-9</c:v>
                </c:pt>
                <c:pt idx="2">
                  <c:v>2.8907731409983124E-8</c:v>
                </c:pt>
                <c:pt idx="3">
                  <c:v>1.0232397178254478E-7</c:v>
                </c:pt>
                <c:pt idx="4">
                  <c:v>2.5139079211980327E-7</c:v>
                </c:pt>
                <c:pt idx="5">
                  <c:v>4.9048204533822215E-7</c:v>
                </c:pt>
                <c:pt idx="6">
                  <c:v>8.1950923340073222E-7</c:v>
                </c:pt>
                <c:pt idx="7">
                  <c:v>1.2271107170562748E-6</c:v>
                </c:pt>
                <c:pt idx="8">
                  <c:v>1.6951286646025482E-6</c:v>
                </c:pt>
                <c:pt idx="9">
                  <c:v>2.2024869446401767E-6</c:v>
                </c:pt>
                <c:pt idx="10">
                  <c:v>2.727969984464099E-6</c:v>
                </c:pt>
                <c:pt idx="11">
                  <c:v>3.2519829792313668E-6</c:v>
                </c:pt>
                <c:pt idx="12">
                  <c:v>3.7575328409192033E-6</c:v>
                </c:pt>
                <c:pt idx="13">
                  <c:v>4.2306657614009344E-6</c:v>
                </c:pt>
                <c:pt idx="14">
                  <c:v>4.3557834653710567E-6</c:v>
                </c:pt>
                <c:pt idx="15">
                  <c:v>4.6605482309662998E-6</c:v>
                </c:pt>
                <c:pt idx="16">
                  <c:v>5.0393268207148395E-6</c:v>
                </c:pt>
                <c:pt idx="17">
                  <c:v>5.3618602702754851E-6</c:v>
                </c:pt>
                <c:pt idx="18">
                  <c:v>5.625386685950688E-6</c:v>
                </c:pt>
                <c:pt idx="19">
                  <c:v>5.8291670252702994E-6</c:v>
                </c:pt>
                <c:pt idx="20">
                  <c:v>5.9741311641971343E-6</c:v>
                </c:pt>
                <c:pt idx="21">
                  <c:v>6.0625427309952321E-6</c:v>
                </c:pt>
                <c:pt idx="22">
                  <c:v>6.0976920708266969E-6</c:v>
                </c:pt>
                <c:pt idx="23">
                  <c:v>6.0836221362738647E-6</c:v>
                </c:pt>
                <c:pt idx="24">
                  <c:v>6.0248890646104057E-6</c:v>
                </c:pt>
                <c:pt idx="25">
                  <c:v>5.9263572151346258E-6</c:v>
                </c:pt>
                <c:pt idx="26">
                  <c:v>5.7930271685405296E-6</c:v>
                </c:pt>
                <c:pt idx="27">
                  <c:v>5.6298944105852412E-6</c:v>
                </c:pt>
                <c:pt idx="28">
                  <c:v>5.4418359809942284E-6</c:v>
                </c:pt>
                <c:pt idx="29">
                  <c:v>5.2335221604281725E-6</c:v>
                </c:pt>
                <c:pt idx="30">
                  <c:v>5.0093502204527663E-6</c:v>
                </c:pt>
                <c:pt idx="31">
                  <c:v>4.773397322810747E-6</c:v>
                </c:pt>
                <c:pt idx="32">
                  <c:v>4.5293897887433765E-6</c:v>
                </c:pt>
                <c:pt idx="33">
                  <c:v>4.2806861408561136E-6</c:v>
                </c:pt>
                <c:pt idx="34">
                  <c:v>4.0302715303794225E-6</c:v>
                </c:pt>
                <c:pt idx="35">
                  <c:v>3.7807613880747494E-6</c:v>
                </c:pt>
                <c:pt idx="36">
                  <c:v>3.5344123674874417E-6</c:v>
                </c:pt>
                <c:pt idx="37">
                  <c:v>3.2931388775256028E-6</c:v>
                </c:pt>
                <c:pt idx="38">
                  <c:v>3.0585337220836349E-6</c:v>
                </c:pt>
                <c:pt idx="39">
                  <c:v>2.8318915739276567E-6</c:v>
                </c:pt>
                <c:pt idx="40">
                  <c:v>2.6142342056478919E-6</c:v>
                </c:pt>
                <c:pt idx="41">
                  <c:v>2.4063365805600741E-6</c:v>
                </c:pt>
                <c:pt idx="42">
                  <c:v>2.208753069958831E-6</c:v>
                </c:pt>
                <c:pt idx="43">
                  <c:v>2.0218432098313855E-6</c:v>
                </c:pt>
                <c:pt idx="44">
                  <c:v>1.845796540040076E-6</c:v>
                </c:pt>
                <c:pt idx="45">
                  <c:v>1.6806561825693518E-6</c:v>
                </c:pt>
                <c:pt idx="46">
                  <c:v>1.5263409134640794E-6</c:v>
                </c:pt>
                <c:pt idx="47">
                  <c:v>1.3826655664209474E-6</c:v>
                </c:pt>
                <c:pt idx="48">
                  <c:v>1.2493596758384099E-6</c:v>
                </c:pt>
                <c:pt idx="49">
                  <c:v>1.1260843245262048E-6</c:v>
                </c:pt>
                <c:pt idx="50">
                  <c:v>1.0124472075622896E-6</c:v>
                </c:pt>
                <c:pt idx="51">
                  <c:v>9.0801596013170654E-7</c:v>
                </c:pt>
                <c:pt idx="52">
                  <c:v>8.1232982482353087E-7</c:v>
                </c:pt>
                <c:pt idx="53">
                  <c:v>7.2490975398730272E-7</c:v>
                </c:pt>
                <c:pt idx="54">
                  <c:v>6.4526705645210809E-7</c:v>
                </c:pt>
                <c:pt idx="55">
                  <c:v>5.7291070622449669E-7</c:v>
                </c:pt>
                <c:pt idx="56">
                  <c:v>5.0735343467337517E-7</c:v>
                </c:pt>
                <c:pt idx="57">
                  <c:v>4.4811672800800489E-7</c:v>
                </c:pt>
                <c:pt idx="58">
                  <c:v>3.9473484935797841E-7</c:v>
                </c:pt>
                <c:pt idx="59">
                  <c:v>3.4675800009594846E-7</c:v>
                </c:pt>
                <c:pt idx="60">
                  <c:v>3.0375472883192352E-7</c:v>
                </c:pt>
                <c:pt idx="61">
                  <c:v>2.6531368920104589E-7</c:v>
                </c:pt>
                <c:pt idx="62">
                  <c:v>2.310448396086295E-7</c:v>
                </c:pt>
                <c:pt idx="63">
                  <c:v>2.0058016980086416E-7</c:v>
                </c:pt>
                <c:pt idx="64">
                  <c:v>1.7357403078476466E-7</c:v>
                </c:pt>
                <c:pt idx="65">
                  <c:v>1.4970313642592855E-7</c:v>
                </c:pt>
                <c:pt idx="66">
                  <c:v>1.2866629718018028E-7</c:v>
                </c:pt>
                <c:pt idx="67">
                  <c:v>1.1018393896725452E-7</c:v>
                </c:pt>
                <c:pt idx="68">
                  <c:v>9.3997453259630891E-8</c:v>
                </c:pt>
                <c:pt idx="69">
                  <c:v>7.986841808591011E-8</c:v>
                </c:pt>
                <c:pt idx="70">
                  <c:v>6.7577723846596923E-8</c:v>
                </c:pt>
                <c:pt idx="71">
                  <c:v>5.6924632624805757E-8</c:v>
                </c:pt>
                <c:pt idx="72">
                  <c:v>4.7725795029547908E-8</c:v>
                </c:pt>
                <c:pt idx="73">
                  <c:v>3.9814244502815778E-8</c:v>
                </c:pt>
                <c:pt idx="74">
                  <c:v>3.3038385431118642E-8</c:v>
                </c:pt>
                <c:pt idx="75">
                  <c:v>2.7260988283633596E-8</c:v>
                </c:pt>
                <c:pt idx="76">
                  <c:v>2.2358202312585405E-8</c:v>
                </c:pt>
                <c:pt idx="77">
                  <c:v>1.8218594057377167E-8</c:v>
                </c:pt>
                <c:pt idx="78">
                  <c:v>1.4742217947537293E-8</c:v>
                </c:pt>
                <c:pt idx="79">
                  <c:v>1.1839723663598435E-8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12224"/>
        <c:axId val="103018496"/>
      </c:scatterChart>
      <c:valAx>
        <c:axId val="10301222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17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p [GeV/c]</a:t>
                </a:r>
              </a:p>
            </c:rich>
          </c:tx>
          <c:layout>
            <c:manualLayout>
              <c:xMode val="edge"/>
              <c:yMode val="edge"/>
              <c:x val="0.49206349206349204"/>
              <c:y val="0.92443324937027704"/>
            </c:manualLayout>
          </c:layout>
          <c:overlay val="0"/>
          <c:spPr>
            <a:noFill/>
            <a:ln w="2905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63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03018496"/>
        <c:crosses val="autoZero"/>
        <c:crossBetween val="midCat"/>
      </c:valAx>
      <c:valAx>
        <c:axId val="1030184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7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d(p_bar/p)/dp (arb. units)</a:t>
                </a:r>
              </a:p>
            </c:rich>
          </c:tx>
          <c:layout>
            <c:manualLayout>
              <c:xMode val="edge"/>
              <c:yMode val="edge"/>
              <c:x val="9.5238095238095247E-3"/>
              <c:y val="0.22670025188916876"/>
            </c:manualLayout>
          </c:layout>
          <c:overlay val="0"/>
          <c:spPr>
            <a:noFill/>
            <a:ln w="2905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63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03012224"/>
        <c:crosses val="autoZero"/>
        <c:crossBetween val="midCat"/>
      </c:valAx>
      <c:spPr>
        <a:solidFill>
          <a:srgbClr val="FFFFFF"/>
        </a:solidFill>
        <a:ln w="1452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031746031746033"/>
          <c:y val="5.2896725440806043E-2"/>
          <c:w val="0.24126984126984127"/>
          <c:h val="0.199382912535573"/>
        </c:manualLayout>
      </c:layout>
      <c:overlay val="0"/>
      <c:spPr>
        <a:solidFill>
          <a:srgbClr val="FFFFFF"/>
        </a:solidFill>
        <a:ln w="3631">
          <a:solidFill>
            <a:srgbClr val="000000"/>
          </a:solidFill>
          <a:prstDash val="solid"/>
        </a:ln>
      </c:spPr>
      <c:txPr>
        <a:bodyPr/>
        <a:lstStyle/>
        <a:p>
          <a:pPr>
            <a:defRPr sz="1024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5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>
                <a:solidFill>
                  <a:srgbClr val="FF0000"/>
                </a:solidFill>
              </a:rPr>
              <a:t>Cu target</a:t>
            </a:r>
          </a:p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0 - 80 mrad
3.82 GeV/c +- 3%</a:t>
            </a:r>
          </a:p>
        </c:rich>
      </c:tx>
      <c:layout>
        <c:manualLayout>
          <c:xMode val="edge"/>
          <c:yMode val="edge"/>
          <c:x val="0.39642857142857141"/>
          <c:y val="1.6871865025079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61130736586961"/>
          <c:y val="0.11080711354309165"/>
          <c:w val="0.75779384240244019"/>
          <c:h val="0.7858837583737488"/>
        </c:manualLayout>
      </c:layout>
      <c:scatterChart>
        <c:scatterStyle val="lineMarker"/>
        <c:varyColors val="0"/>
        <c:ser>
          <c:idx val="0"/>
          <c:order val="0"/>
          <c:tx>
            <c:v>no absorbtion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summary!$Z$8:$Z$9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summary!$AA$8:$AA$9</c:f>
              <c:numCache>
                <c:formatCode>General</c:formatCode>
                <c:ptCount val="2"/>
                <c:pt idx="0">
                  <c:v>0</c:v>
                </c:pt>
                <c:pt idx="1">
                  <c:v>9.2E-5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08928"/>
        <c:axId val="76110848"/>
      </c:scatterChart>
      <c:valAx>
        <c:axId val="76108928"/>
        <c:scaling>
          <c:orientation val="minMax"/>
          <c:max val="26"/>
          <c:min val="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 smtClean="0"/>
                  <a:t>target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:r>
                  <a:rPr lang="de-DE" dirty="0"/>
                  <a:t>[cm]</a:t>
                </a:r>
              </a:p>
            </c:rich>
          </c:tx>
          <c:layout>
            <c:manualLayout>
              <c:xMode val="edge"/>
              <c:yMode val="edge"/>
              <c:x val="0.47857142857142859"/>
              <c:y val="0.954856361149110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76110848"/>
        <c:crosses val="autoZero"/>
        <c:crossBetween val="midCat"/>
        <c:majorUnit val="2"/>
        <c:minorUnit val="1"/>
      </c:valAx>
      <c:valAx>
        <c:axId val="76110848"/>
        <c:scaling>
          <c:orientation val="minMax"/>
          <c:max val="6.9999999999999994E-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Collectible pbars [1/prim]</a:t>
                </a:r>
              </a:p>
            </c:rich>
          </c:tx>
          <c:layout>
            <c:manualLayout>
              <c:xMode val="edge"/>
              <c:yMode val="edge"/>
              <c:x val="1.369047619047619E-2"/>
              <c:y val="0.37893296853625169"/>
            </c:manualLayout>
          </c:layout>
          <c:overlay val="0"/>
          <c:spPr>
            <a:noFill/>
            <a:ln w="25400"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76108928"/>
        <c:crosses val="autoZero"/>
        <c:crossBetween val="midCat"/>
        <c:majorUnit val="1.0000000000000001E-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>
                <a:solidFill>
                  <a:srgbClr val="FF0000"/>
                </a:solidFill>
              </a:rPr>
              <a:t>Cu target</a:t>
            </a:r>
          </a:p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0 - 80 mrad
3.82 GeV/c +- 3%</a:t>
            </a:r>
          </a:p>
        </c:rich>
      </c:tx>
      <c:layout>
        <c:manualLayout>
          <c:xMode val="edge"/>
          <c:yMode val="edge"/>
          <c:x val="0.39642857142857141"/>
          <c:y val="1.6871865025079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61130736586961"/>
          <c:y val="0.11080711354309165"/>
          <c:w val="0.75779384240244019"/>
          <c:h val="0.7858837583737488"/>
        </c:manualLayout>
      </c:layout>
      <c:scatterChart>
        <c:scatterStyle val="lineMarker"/>
        <c:varyColors val="0"/>
        <c:ser>
          <c:idx val="0"/>
          <c:order val="0"/>
          <c:tx>
            <c:v>no absorbtion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summary!$Z$8:$Z$9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summary!$AA$8:$AA$9</c:f>
              <c:numCache>
                <c:formatCode>General</c:formatCode>
                <c:ptCount val="2"/>
                <c:pt idx="0">
                  <c:v>0</c:v>
                </c:pt>
                <c:pt idx="1">
                  <c:v>9.2E-5</c:v>
                </c:pt>
              </c:numCache>
            </c:numRef>
          </c:yVal>
          <c:smooth val="0"/>
        </c:ser>
        <c:ser>
          <c:idx val="3"/>
          <c:order val="1"/>
          <c:tx>
            <c:v>Duperray Cu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'0-80 mrad'!$B$38:$AE$38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'0-80 mrad'!$B$42:$AE$42</c:f>
              <c:numCache>
                <c:formatCode>General</c:formatCode>
                <c:ptCount val="30"/>
                <c:pt idx="0">
                  <c:v>4.0211754080149733E-6</c:v>
                </c:pt>
                <c:pt idx="1">
                  <c:v>7.4248891238245809E-6</c:v>
                </c:pt>
                <c:pt idx="2">
                  <c:v>1.0282569939983177E-5</c:v>
                </c:pt>
                <c:pt idx="3">
                  <c:v>1.2658269251912556E-5</c:v>
                </c:pt>
                <c:pt idx="4">
                  <c:v>1.4609378501850212E-5</c:v>
                </c:pt>
                <c:pt idx="5">
                  <c:v>1.6187279358641965E-5</c:v>
                </c:pt>
                <c:pt idx="6">
                  <c:v>1.7437932789866703E-5</c:v>
                </c:pt>
                <c:pt idx="7">
                  <c:v>1.8402412628592611E-5</c:v>
                </c:pt>
                <c:pt idx="8">
                  <c:v>1.9117388732171334E-5</c:v>
                </c:pt>
                <c:pt idx="9">
                  <c:v>1.9615564370532815E-5</c:v>
                </c:pt>
                <c:pt idx="10">
                  <c:v>1.992607206248274E-5</c:v>
                </c:pt>
                <c:pt idx="11">
                  <c:v>2.0074831696908278E-5</c:v>
                </c:pt>
                <c:pt idx="12">
                  <c:v>2.0084874428265242E-5</c:v>
                </c:pt>
                <c:pt idx="13">
                  <c:v>1.997663551923923E-5</c:v>
                </c:pt>
                <c:pt idx="14">
                  <c:v>1.9768219015297615E-5</c:v>
                </c:pt>
                <c:pt idx="15">
                  <c:v>1.9475636873472673E-5</c:v>
                </c:pt>
                <c:pt idx="16">
                  <c:v>1.9113024928852963E-5</c:v>
                </c:pt>
                <c:pt idx="17">
                  <c:v>1.8692837864825233E-5</c:v>
                </c:pt>
                <c:pt idx="18">
                  <c:v>1.8226025155201657E-5</c:v>
                </c:pt>
                <c:pt idx="19">
                  <c:v>1.7722189766253042E-5</c:v>
                </c:pt>
                <c:pt idx="20">
                  <c:v>1.7189731242766077E-5</c:v>
                </c:pt>
                <c:pt idx="21">
                  <c:v>1.6635974653110172E-5</c:v>
                </c:pt>
                <c:pt idx="22">
                  <c:v>1.6067286732622119E-5</c:v>
                </c:pt>
                <c:pt idx="23">
                  <c:v>1.5489180441195399E-5</c:v>
                </c:pt>
                <c:pt idx="24">
                  <c:v>1.4906409038703214E-5</c:v>
                </c:pt>
                <c:pt idx="25">
                  <c:v>1.4323050679793127E-5</c:v>
                </c:pt>
                <c:pt idx="26">
                  <c:v>1.3742584436758628E-5</c:v>
                </c:pt>
                <c:pt idx="27">
                  <c:v>1.3167958574790856E-5</c:v>
                </c:pt>
                <c:pt idx="28">
                  <c:v>1.2601651827187547E-5</c:v>
                </c:pt>
                <c:pt idx="29">
                  <c:v>1.2045728348357875E-5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590720"/>
        <c:axId val="80605184"/>
      </c:scatterChart>
      <c:valAx>
        <c:axId val="80590720"/>
        <c:scaling>
          <c:orientation val="minMax"/>
          <c:max val="26"/>
          <c:min val="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 smtClean="0"/>
                  <a:t>target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:r>
                  <a:rPr lang="de-DE" dirty="0"/>
                  <a:t>[cm]</a:t>
                </a:r>
              </a:p>
            </c:rich>
          </c:tx>
          <c:layout>
            <c:manualLayout>
              <c:xMode val="edge"/>
              <c:yMode val="edge"/>
              <c:x val="0.47857142857142859"/>
              <c:y val="0.954856361149110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0605184"/>
        <c:crosses val="autoZero"/>
        <c:crossBetween val="midCat"/>
        <c:majorUnit val="2"/>
        <c:minorUnit val="1"/>
      </c:valAx>
      <c:valAx>
        <c:axId val="80605184"/>
        <c:scaling>
          <c:orientation val="minMax"/>
          <c:max val="6.9999999999999994E-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Collectible pbars [1/prim]</a:t>
                </a:r>
              </a:p>
            </c:rich>
          </c:tx>
          <c:layout>
            <c:manualLayout>
              <c:xMode val="edge"/>
              <c:yMode val="edge"/>
              <c:x val="1.369047619047619E-2"/>
              <c:y val="0.37893296853625169"/>
            </c:manualLayout>
          </c:layout>
          <c:overlay val="0"/>
          <c:spPr>
            <a:noFill/>
            <a:ln w="25400"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0590720"/>
        <c:crosses val="autoZero"/>
        <c:crossBetween val="midCat"/>
        <c:majorUnit val="1.0000000000000001E-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579671184681321"/>
          <c:y val="0.13269493844049249"/>
          <c:w val="0.29509627824744283"/>
          <c:h val="0.21925195055132474"/>
        </c:manualLayout>
      </c:layout>
      <c:overlay val="0"/>
      <c:spPr>
        <a:solidFill>
          <a:srgbClr val="FFFFFF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>
                <a:solidFill>
                  <a:srgbClr val="FF0000"/>
                </a:solidFill>
              </a:rPr>
              <a:t>Cu target</a:t>
            </a:r>
          </a:p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0 - 80 mrad
3.82 GeV/c +- 3%</a:t>
            </a:r>
          </a:p>
        </c:rich>
      </c:tx>
      <c:layout>
        <c:manualLayout>
          <c:xMode val="edge"/>
          <c:yMode val="edge"/>
          <c:x val="0.39642857142857141"/>
          <c:y val="1.6871865025079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61130736586961"/>
          <c:y val="0.11080711354309165"/>
          <c:w val="0.75779384240244019"/>
          <c:h val="0.7858837583737488"/>
        </c:manualLayout>
      </c:layout>
      <c:scatterChart>
        <c:scatterStyle val="lineMarker"/>
        <c:varyColors val="0"/>
        <c:ser>
          <c:idx val="0"/>
          <c:order val="0"/>
          <c:tx>
            <c:v>no absorbtion</c:v>
          </c:tx>
          <c:spPr>
            <a:ln w="25400">
              <a:solidFill>
                <a:srgbClr val="FF0000">
                  <a:alpha val="20000"/>
                </a:srgbClr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chemeClr val="bg1">
                    <a:lumMod val="85000"/>
                  </a:schemeClr>
                </a:solidFill>
                <a:prstDash val="solid"/>
              </a:ln>
            </c:spPr>
          </c:dPt>
          <c:xVal>
            <c:numRef>
              <c:f>summary!$Z$8:$Z$9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summary!$AA$8:$AA$9</c:f>
              <c:numCache>
                <c:formatCode>General</c:formatCode>
                <c:ptCount val="2"/>
                <c:pt idx="0">
                  <c:v>0</c:v>
                </c:pt>
                <c:pt idx="1">
                  <c:v>9.2E-5</c:v>
                </c:pt>
              </c:numCache>
            </c:numRef>
          </c:yVal>
          <c:smooth val="0"/>
        </c:ser>
        <c:ser>
          <c:idx val="3"/>
          <c:order val="1"/>
          <c:tx>
            <c:v>Duperray Cu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'0-80 mrad'!$B$38:$AE$38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'0-80 mrad'!$B$42:$AE$42</c:f>
              <c:numCache>
                <c:formatCode>General</c:formatCode>
                <c:ptCount val="30"/>
                <c:pt idx="0">
                  <c:v>4.0211754080149733E-6</c:v>
                </c:pt>
                <c:pt idx="1">
                  <c:v>7.4248891238245809E-6</c:v>
                </c:pt>
                <c:pt idx="2">
                  <c:v>1.0282569939983177E-5</c:v>
                </c:pt>
                <c:pt idx="3">
                  <c:v>1.2658269251912556E-5</c:v>
                </c:pt>
                <c:pt idx="4">
                  <c:v>1.4609378501850212E-5</c:v>
                </c:pt>
                <c:pt idx="5">
                  <c:v>1.6187279358641965E-5</c:v>
                </c:pt>
                <c:pt idx="6">
                  <c:v>1.7437932789866703E-5</c:v>
                </c:pt>
                <c:pt idx="7">
                  <c:v>1.8402412628592611E-5</c:v>
                </c:pt>
                <c:pt idx="8">
                  <c:v>1.9117388732171334E-5</c:v>
                </c:pt>
                <c:pt idx="9">
                  <c:v>1.9615564370532815E-5</c:v>
                </c:pt>
                <c:pt idx="10">
                  <c:v>1.992607206248274E-5</c:v>
                </c:pt>
                <c:pt idx="11">
                  <c:v>2.0074831696908278E-5</c:v>
                </c:pt>
                <c:pt idx="12">
                  <c:v>2.0084874428265242E-5</c:v>
                </c:pt>
                <c:pt idx="13">
                  <c:v>1.997663551923923E-5</c:v>
                </c:pt>
                <c:pt idx="14">
                  <c:v>1.9768219015297615E-5</c:v>
                </c:pt>
                <c:pt idx="15">
                  <c:v>1.9475636873472673E-5</c:v>
                </c:pt>
                <c:pt idx="16">
                  <c:v>1.9113024928852963E-5</c:v>
                </c:pt>
                <c:pt idx="17">
                  <c:v>1.8692837864825233E-5</c:v>
                </c:pt>
                <c:pt idx="18">
                  <c:v>1.8226025155201657E-5</c:v>
                </c:pt>
                <c:pt idx="19">
                  <c:v>1.7722189766253042E-5</c:v>
                </c:pt>
                <c:pt idx="20">
                  <c:v>1.7189731242766077E-5</c:v>
                </c:pt>
                <c:pt idx="21">
                  <c:v>1.6635974653110172E-5</c:v>
                </c:pt>
                <c:pt idx="22">
                  <c:v>1.6067286732622119E-5</c:v>
                </c:pt>
                <c:pt idx="23">
                  <c:v>1.5489180441195399E-5</c:v>
                </c:pt>
                <c:pt idx="24">
                  <c:v>1.4906409038703214E-5</c:v>
                </c:pt>
                <c:pt idx="25">
                  <c:v>1.4323050679793127E-5</c:v>
                </c:pt>
                <c:pt idx="26">
                  <c:v>1.3742584436758628E-5</c:v>
                </c:pt>
                <c:pt idx="27">
                  <c:v>1.3167958574790856E-5</c:v>
                </c:pt>
                <c:pt idx="28">
                  <c:v>1.2601651827187547E-5</c:v>
                </c:pt>
                <c:pt idx="29">
                  <c:v>1.2045728348357875E-5</c:v>
                </c:pt>
              </c:numCache>
            </c:numRef>
          </c:yVal>
          <c:smooth val="0"/>
        </c:ser>
        <c:ser>
          <c:idx val="1"/>
          <c:order val="2"/>
          <c:tx>
            <c:v>MARS Cu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'0-80 mrad'!$A$24:$A$35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  <c:pt idx="11">
                  <c:v>30</c:v>
                </c:pt>
              </c:numCache>
            </c:numRef>
          </c:xVal>
          <c:yVal>
            <c:numRef>
              <c:f>'0-80 mrad'!$F$24:$F$35</c:f>
              <c:numCache>
                <c:formatCode>0.0E+00</c:formatCode>
                <c:ptCount val="12"/>
                <c:pt idx="0">
                  <c:v>8.6838825500000013E-6</c:v>
                </c:pt>
                <c:pt idx="1">
                  <c:v>1.472519E-5</c:v>
                </c:pt>
                <c:pt idx="2">
                  <c:v>2.0600478057499995E-5</c:v>
                </c:pt>
                <c:pt idx="3">
                  <c:v>2.3909340000000004E-5</c:v>
                </c:pt>
                <c:pt idx="4">
                  <c:v>2.4388254999999995E-5</c:v>
                </c:pt>
                <c:pt idx="5">
                  <c:v>2.7256813127499995E-5</c:v>
                </c:pt>
                <c:pt idx="6">
                  <c:v>2.7770299999999997E-5</c:v>
                </c:pt>
                <c:pt idx="7">
                  <c:v>2.9150324999999993E-5</c:v>
                </c:pt>
                <c:pt idx="8">
                  <c:v>3.0920933217750013E-5</c:v>
                </c:pt>
                <c:pt idx="9">
                  <c:v>3.0795650520250025E-5</c:v>
                </c:pt>
                <c:pt idx="10">
                  <c:v>2.8393695491749994E-5</c:v>
                </c:pt>
                <c:pt idx="11">
                  <c:v>2.8516148834499984E-5</c:v>
                </c:pt>
              </c:numCache>
            </c:numRef>
          </c:yVal>
          <c:smooth val="0"/>
        </c:ser>
        <c:ser>
          <c:idx val="5"/>
          <c:order val="3"/>
          <c:tx>
            <c:v>Fluka Cu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'0-80 mrad'!$N$24:$N$34</c:f>
                <c:numCache>
                  <c:formatCode>General</c:formatCode>
                  <c:ptCount val="11"/>
                </c:numCache>
              </c:numRef>
            </c:plus>
            <c:minus>
              <c:numRef>
                <c:f>'0-80 mrad'!$N$24:$N$34</c:f>
                <c:numCache>
                  <c:formatCode>General</c:formatCode>
                  <c:ptCount val="11"/>
                </c:numCache>
              </c:numRef>
            </c:minus>
            <c:spPr>
              <a:ln w="254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'0-80 mrad'!$A$24:$A$34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</c:numCache>
            </c:numRef>
          </c:xVal>
          <c:yVal>
            <c:numRef>
              <c:f>'0-80 mrad'!$K$24:$K$34</c:f>
              <c:numCache>
                <c:formatCode>0.00E+00</c:formatCode>
                <c:ptCount val="11"/>
                <c:pt idx="0">
                  <c:v>1.1412634285714284E-5</c:v>
                </c:pt>
                <c:pt idx="1">
                  <c:v>2.1170622857142855E-5</c:v>
                </c:pt>
                <c:pt idx="3">
                  <c:v>3.1659822857142853E-5</c:v>
                </c:pt>
                <c:pt idx="5">
                  <c:v>3.7867234285714278E-5</c:v>
                </c:pt>
                <c:pt idx="7">
                  <c:v>3.9037199999999993E-5</c:v>
                </c:pt>
                <c:pt idx="9">
                  <c:v>3.6960514285714287E-5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691584"/>
        <c:axId val="80693504"/>
      </c:scatterChart>
      <c:valAx>
        <c:axId val="80691584"/>
        <c:scaling>
          <c:orientation val="minMax"/>
          <c:max val="26"/>
          <c:min val="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 smtClean="0"/>
                  <a:t>target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:r>
                  <a:rPr lang="de-DE" dirty="0"/>
                  <a:t>[cm]</a:t>
                </a:r>
              </a:p>
            </c:rich>
          </c:tx>
          <c:layout>
            <c:manualLayout>
              <c:xMode val="edge"/>
              <c:yMode val="edge"/>
              <c:x val="0.47857142857142859"/>
              <c:y val="0.954856361149110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0693504"/>
        <c:crosses val="autoZero"/>
        <c:crossBetween val="midCat"/>
        <c:majorUnit val="2"/>
        <c:minorUnit val="1"/>
      </c:valAx>
      <c:valAx>
        <c:axId val="80693504"/>
        <c:scaling>
          <c:orientation val="minMax"/>
          <c:max val="6.9999999999999994E-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Collectible pbars [1/prim]</a:t>
                </a:r>
              </a:p>
            </c:rich>
          </c:tx>
          <c:layout>
            <c:manualLayout>
              <c:xMode val="edge"/>
              <c:yMode val="edge"/>
              <c:x val="1.369047619047619E-2"/>
              <c:y val="0.37893296853625169"/>
            </c:manualLayout>
          </c:layout>
          <c:overlay val="0"/>
          <c:spPr>
            <a:noFill/>
            <a:ln w="25400"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0691584"/>
        <c:crosses val="autoZero"/>
        <c:crossBetween val="midCat"/>
        <c:majorUnit val="1.0000000000000001E-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579671184681321"/>
          <c:y val="0.13269493844049249"/>
          <c:w val="0.29509627824744283"/>
          <c:h val="0.21925195055132474"/>
        </c:manualLayout>
      </c:layout>
      <c:overlay val="0"/>
      <c:spPr>
        <a:solidFill>
          <a:srgbClr val="FFFFFF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>
                <a:solidFill>
                  <a:srgbClr val="FF0000"/>
                </a:solidFill>
              </a:rPr>
              <a:t>Cu target</a:t>
            </a:r>
          </a:p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0 - 80 mrad
3.82 GeV/c +- 3%</a:t>
            </a:r>
          </a:p>
        </c:rich>
      </c:tx>
      <c:layout>
        <c:manualLayout>
          <c:xMode val="edge"/>
          <c:yMode val="edge"/>
          <c:x val="0.39642857142857141"/>
          <c:y val="1.6871865025079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61130736586961"/>
          <c:y val="0.11080711354309165"/>
          <c:w val="0.75779384240244019"/>
          <c:h val="0.7858837583737488"/>
        </c:manualLayout>
      </c:layout>
      <c:scatterChart>
        <c:scatterStyle val="lineMarker"/>
        <c:varyColors val="0"/>
        <c:ser>
          <c:idx val="0"/>
          <c:order val="0"/>
          <c:tx>
            <c:v>no absorbtion</c:v>
          </c:tx>
          <c:spPr>
            <a:ln w="25400">
              <a:solidFill>
                <a:schemeClr val="bg1">
                  <a:lumMod val="85000"/>
                </a:schemeClr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summary!$Z$8:$Z$9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summary!$AA$8:$AA$9</c:f>
              <c:numCache>
                <c:formatCode>General</c:formatCode>
                <c:ptCount val="2"/>
                <c:pt idx="0">
                  <c:v>0</c:v>
                </c:pt>
                <c:pt idx="1">
                  <c:v>9.2E-5</c:v>
                </c:pt>
              </c:numCache>
            </c:numRef>
          </c:yVal>
          <c:smooth val="0"/>
        </c:ser>
        <c:ser>
          <c:idx val="3"/>
          <c:order val="1"/>
          <c:tx>
            <c:v>Duperray Cu</c:v>
          </c:tx>
          <c:spPr>
            <a:ln w="25400">
              <a:solidFill>
                <a:schemeClr val="bg1">
                  <a:lumMod val="8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'0-80 mrad'!$B$38:$AE$38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'0-80 mrad'!$B$42:$AE$42</c:f>
              <c:numCache>
                <c:formatCode>General</c:formatCode>
                <c:ptCount val="30"/>
                <c:pt idx="0">
                  <c:v>4.0211754080149733E-6</c:v>
                </c:pt>
                <c:pt idx="1">
                  <c:v>7.4248891238245809E-6</c:v>
                </c:pt>
                <c:pt idx="2">
                  <c:v>1.0282569939983177E-5</c:v>
                </c:pt>
                <c:pt idx="3">
                  <c:v>1.2658269251912556E-5</c:v>
                </c:pt>
                <c:pt idx="4">
                  <c:v>1.4609378501850212E-5</c:v>
                </c:pt>
                <c:pt idx="5">
                  <c:v>1.6187279358641965E-5</c:v>
                </c:pt>
                <c:pt idx="6">
                  <c:v>1.7437932789866703E-5</c:v>
                </c:pt>
                <c:pt idx="7">
                  <c:v>1.8402412628592611E-5</c:v>
                </c:pt>
                <c:pt idx="8">
                  <c:v>1.9117388732171334E-5</c:v>
                </c:pt>
                <c:pt idx="9">
                  <c:v>1.9615564370532815E-5</c:v>
                </c:pt>
                <c:pt idx="10">
                  <c:v>1.992607206248274E-5</c:v>
                </c:pt>
                <c:pt idx="11">
                  <c:v>2.0074831696908278E-5</c:v>
                </c:pt>
                <c:pt idx="12">
                  <c:v>2.0084874428265242E-5</c:v>
                </c:pt>
                <c:pt idx="13">
                  <c:v>1.997663551923923E-5</c:v>
                </c:pt>
                <c:pt idx="14">
                  <c:v>1.9768219015297615E-5</c:v>
                </c:pt>
                <c:pt idx="15">
                  <c:v>1.9475636873472673E-5</c:v>
                </c:pt>
                <c:pt idx="16">
                  <c:v>1.9113024928852963E-5</c:v>
                </c:pt>
                <c:pt idx="17">
                  <c:v>1.8692837864825233E-5</c:v>
                </c:pt>
                <c:pt idx="18">
                  <c:v>1.8226025155201657E-5</c:v>
                </c:pt>
                <c:pt idx="19">
                  <c:v>1.7722189766253042E-5</c:v>
                </c:pt>
                <c:pt idx="20">
                  <c:v>1.7189731242766077E-5</c:v>
                </c:pt>
                <c:pt idx="21">
                  <c:v>1.6635974653110172E-5</c:v>
                </c:pt>
                <c:pt idx="22">
                  <c:v>1.6067286732622119E-5</c:v>
                </c:pt>
                <c:pt idx="23">
                  <c:v>1.5489180441195399E-5</c:v>
                </c:pt>
                <c:pt idx="24">
                  <c:v>1.4906409038703214E-5</c:v>
                </c:pt>
                <c:pt idx="25">
                  <c:v>1.4323050679793127E-5</c:v>
                </c:pt>
                <c:pt idx="26">
                  <c:v>1.3742584436758628E-5</c:v>
                </c:pt>
                <c:pt idx="27">
                  <c:v>1.3167958574790856E-5</c:v>
                </c:pt>
                <c:pt idx="28">
                  <c:v>1.2601651827187547E-5</c:v>
                </c:pt>
                <c:pt idx="29">
                  <c:v>1.2045728348357875E-5</c:v>
                </c:pt>
              </c:numCache>
            </c:numRef>
          </c:yVal>
          <c:smooth val="0"/>
        </c:ser>
        <c:ser>
          <c:idx val="1"/>
          <c:order val="2"/>
          <c:tx>
            <c:v>MARS Cu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'0-80 mrad'!$A$24:$A$35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  <c:pt idx="11">
                  <c:v>30</c:v>
                </c:pt>
              </c:numCache>
            </c:numRef>
          </c:xVal>
          <c:yVal>
            <c:numRef>
              <c:f>'0-80 mrad'!$F$24:$F$35</c:f>
              <c:numCache>
                <c:formatCode>0.0E+00</c:formatCode>
                <c:ptCount val="12"/>
                <c:pt idx="0">
                  <c:v>8.6838825500000013E-6</c:v>
                </c:pt>
                <c:pt idx="1">
                  <c:v>1.472519E-5</c:v>
                </c:pt>
                <c:pt idx="2">
                  <c:v>2.0600478057499995E-5</c:v>
                </c:pt>
                <c:pt idx="3">
                  <c:v>2.3909340000000004E-5</c:v>
                </c:pt>
                <c:pt idx="4">
                  <c:v>2.4388254999999995E-5</c:v>
                </c:pt>
                <c:pt idx="5">
                  <c:v>2.7256813127499995E-5</c:v>
                </c:pt>
                <c:pt idx="6">
                  <c:v>2.7770299999999997E-5</c:v>
                </c:pt>
                <c:pt idx="7">
                  <c:v>2.9150324999999993E-5</c:v>
                </c:pt>
                <c:pt idx="8">
                  <c:v>3.0920933217750013E-5</c:v>
                </c:pt>
                <c:pt idx="9">
                  <c:v>3.0795650520250025E-5</c:v>
                </c:pt>
                <c:pt idx="10">
                  <c:v>2.8393695491749994E-5</c:v>
                </c:pt>
                <c:pt idx="11">
                  <c:v>2.8516148834499984E-5</c:v>
                </c:pt>
              </c:numCache>
            </c:numRef>
          </c:yVal>
          <c:smooth val="0"/>
        </c:ser>
        <c:ser>
          <c:idx val="5"/>
          <c:order val="3"/>
          <c:tx>
            <c:v>Fluka Cu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'0-80 mrad'!$N$24:$N$34</c:f>
                <c:numCache>
                  <c:formatCode>General</c:formatCode>
                  <c:ptCount val="11"/>
                </c:numCache>
              </c:numRef>
            </c:plus>
            <c:minus>
              <c:numRef>
                <c:f>'0-80 mrad'!$N$24:$N$34</c:f>
                <c:numCache>
                  <c:formatCode>General</c:formatCode>
                  <c:ptCount val="11"/>
                </c:numCache>
              </c:numRef>
            </c:minus>
            <c:spPr>
              <a:ln w="254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'0-80 mrad'!$A$24:$A$34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</c:numCache>
            </c:numRef>
          </c:xVal>
          <c:yVal>
            <c:numRef>
              <c:f>'0-80 mrad'!$K$24:$K$34</c:f>
              <c:numCache>
                <c:formatCode>0.00E+00</c:formatCode>
                <c:ptCount val="11"/>
                <c:pt idx="0">
                  <c:v>1.1412634285714284E-5</c:v>
                </c:pt>
                <c:pt idx="1">
                  <c:v>2.1170622857142855E-5</c:v>
                </c:pt>
                <c:pt idx="3">
                  <c:v>3.1659822857142853E-5</c:v>
                </c:pt>
                <c:pt idx="5">
                  <c:v>3.7867234285714278E-5</c:v>
                </c:pt>
                <c:pt idx="7">
                  <c:v>3.9037199999999993E-5</c:v>
                </c:pt>
                <c:pt idx="9">
                  <c:v>3.6960514285714287E-5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3616"/>
        <c:axId val="80785792"/>
      </c:scatterChart>
      <c:valAx>
        <c:axId val="80783616"/>
        <c:scaling>
          <c:orientation val="minMax"/>
          <c:max val="26"/>
          <c:min val="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 smtClean="0"/>
                  <a:t>target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:r>
                  <a:rPr lang="de-DE" dirty="0"/>
                  <a:t>[cm]</a:t>
                </a:r>
              </a:p>
            </c:rich>
          </c:tx>
          <c:layout>
            <c:manualLayout>
              <c:xMode val="edge"/>
              <c:yMode val="edge"/>
              <c:x val="0.47857142857142859"/>
              <c:y val="0.954856361149110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0785792"/>
        <c:crosses val="autoZero"/>
        <c:crossBetween val="midCat"/>
        <c:majorUnit val="2"/>
        <c:minorUnit val="1"/>
      </c:valAx>
      <c:valAx>
        <c:axId val="80785792"/>
        <c:scaling>
          <c:orientation val="minMax"/>
          <c:max val="6.9999999999999994E-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Collectible pbars [1/prim]</a:t>
                </a:r>
              </a:p>
            </c:rich>
          </c:tx>
          <c:layout>
            <c:manualLayout>
              <c:xMode val="edge"/>
              <c:yMode val="edge"/>
              <c:x val="1.369047619047619E-2"/>
              <c:y val="0.37893296853625169"/>
            </c:manualLayout>
          </c:layout>
          <c:overlay val="0"/>
          <c:spPr>
            <a:noFill/>
            <a:ln w="25400"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0783616"/>
        <c:crosses val="autoZero"/>
        <c:crossBetween val="midCat"/>
        <c:majorUnit val="1.0000000000000001E-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579671184681321"/>
          <c:y val="0.13269493844049249"/>
          <c:w val="0.29509627824744283"/>
          <c:h val="0.21925195055132474"/>
        </c:manualLayout>
      </c:layout>
      <c:overlay val="0"/>
      <c:spPr>
        <a:solidFill>
          <a:srgbClr val="FFFFFF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>
                <a:solidFill>
                  <a:srgbClr val="FF0000"/>
                </a:solidFill>
              </a:rPr>
              <a:t>Cu target</a:t>
            </a:r>
          </a:p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0 - 80 mrad
3.82 GeV/c +- 3%</a:t>
            </a:r>
          </a:p>
        </c:rich>
      </c:tx>
      <c:layout>
        <c:manualLayout>
          <c:xMode val="edge"/>
          <c:yMode val="edge"/>
          <c:x val="0.39642857142857141"/>
          <c:y val="1.6871865025079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61130736586961"/>
          <c:y val="0.11080711354309165"/>
          <c:w val="0.75779384240244019"/>
          <c:h val="0.7858837583737488"/>
        </c:manualLayout>
      </c:layout>
      <c:scatterChart>
        <c:scatterStyle val="lineMarker"/>
        <c:varyColors val="0"/>
        <c:ser>
          <c:idx val="0"/>
          <c:order val="0"/>
          <c:tx>
            <c:v>no absorbtion</c:v>
          </c:tx>
          <c:spPr>
            <a:ln w="25400">
              <a:solidFill>
                <a:schemeClr val="bg1">
                  <a:lumMod val="85000"/>
                </a:schemeClr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summary!$Z$8:$Z$9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summary!$AA$8:$AA$9</c:f>
              <c:numCache>
                <c:formatCode>General</c:formatCode>
                <c:ptCount val="2"/>
                <c:pt idx="0">
                  <c:v>0</c:v>
                </c:pt>
                <c:pt idx="1">
                  <c:v>9.2E-5</c:v>
                </c:pt>
              </c:numCache>
            </c:numRef>
          </c:yVal>
          <c:smooth val="0"/>
        </c:ser>
        <c:ser>
          <c:idx val="3"/>
          <c:order val="1"/>
          <c:tx>
            <c:v>Duperray Cu</c:v>
          </c:tx>
          <c:spPr>
            <a:ln w="25400">
              <a:solidFill>
                <a:schemeClr val="bg1">
                  <a:lumMod val="8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'0-80 mrad'!$B$38:$AE$38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'0-80 mrad'!$B$42:$AE$42</c:f>
              <c:numCache>
                <c:formatCode>General</c:formatCode>
                <c:ptCount val="30"/>
                <c:pt idx="0">
                  <c:v>4.0211754080149733E-6</c:v>
                </c:pt>
                <c:pt idx="1">
                  <c:v>7.4248891238245809E-6</c:v>
                </c:pt>
                <c:pt idx="2">
                  <c:v>1.0282569939983177E-5</c:v>
                </c:pt>
                <c:pt idx="3">
                  <c:v>1.2658269251912556E-5</c:v>
                </c:pt>
                <c:pt idx="4">
                  <c:v>1.4609378501850212E-5</c:v>
                </c:pt>
                <c:pt idx="5">
                  <c:v>1.6187279358641965E-5</c:v>
                </c:pt>
                <c:pt idx="6">
                  <c:v>1.7437932789866703E-5</c:v>
                </c:pt>
                <c:pt idx="7">
                  <c:v>1.8402412628592611E-5</c:v>
                </c:pt>
                <c:pt idx="8">
                  <c:v>1.9117388732171334E-5</c:v>
                </c:pt>
                <c:pt idx="9">
                  <c:v>1.9615564370532815E-5</c:v>
                </c:pt>
                <c:pt idx="10">
                  <c:v>1.992607206248274E-5</c:v>
                </c:pt>
                <c:pt idx="11">
                  <c:v>2.0074831696908278E-5</c:v>
                </c:pt>
                <c:pt idx="12">
                  <c:v>2.0084874428265242E-5</c:v>
                </c:pt>
                <c:pt idx="13">
                  <c:v>1.997663551923923E-5</c:v>
                </c:pt>
                <c:pt idx="14">
                  <c:v>1.9768219015297615E-5</c:v>
                </c:pt>
                <c:pt idx="15">
                  <c:v>1.9475636873472673E-5</c:v>
                </c:pt>
                <c:pt idx="16">
                  <c:v>1.9113024928852963E-5</c:v>
                </c:pt>
                <c:pt idx="17">
                  <c:v>1.8692837864825233E-5</c:v>
                </c:pt>
                <c:pt idx="18">
                  <c:v>1.8226025155201657E-5</c:v>
                </c:pt>
                <c:pt idx="19">
                  <c:v>1.7722189766253042E-5</c:v>
                </c:pt>
                <c:pt idx="20">
                  <c:v>1.7189731242766077E-5</c:v>
                </c:pt>
                <c:pt idx="21">
                  <c:v>1.6635974653110172E-5</c:v>
                </c:pt>
                <c:pt idx="22">
                  <c:v>1.6067286732622119E-5</c:v>
                </c:pt>
                <c:pt idx="23">
                  <c:v>1.5489180441195399E-5</c:v>
                </c:pt>
                <c:pt idx="24">
                  <c:v>1.4906409038703214E-5</c:v>
                </c:pt>
                <c:pt idx="25">
                  <c:v>1.4323050679793127E-5</c:v>
                </c:pt>
                <c:pt idx="26">
                  <c:v>1.3742584436758628E-5</c:v>
                </c:pt>
                <c:pt idx="27">
                  <c:v>1.3167958574790856E-5</c:v>
                </c:pt>
                <c:pt idx="28">
                  <c:v>1.2601651827187547E-5</c:v>
                </c:pt>
                <c:pt idx="29">
                  <c:v>1.2045728348357875E-5</c:v>
                </c:pt>
              </c:numCache>
            </c:numRef>
          </c:yVal>
          <c:smooth val="0"/>
        </c:ser>
        <c:ser>
          <c:idx val="1"/>
          <c:order val="2"/>
          <c:tx>
            <c:v>MARS Cu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'0-80 mrad'!$A$24:$A$35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  <c:pt idx="11">
                  <c:v>30</c:v>
                </c:pt>
              </c:numCache>
            </c:numRef>
          </c:xVal>
          <c:yVal>
            <c:numRef>
              <c:f>'0-80 mrad'!$F$24:$F$35</c:f>
              <c:numCache>
                <c:formatCode>0.0E+00</c:formatCode>
                <c:ptCount val="12"/>
                <c:pt idx="0">
                  <c:v>8.6838825500000013E-6</c:v>
                </c:pt>
                <c:pt idx="1">
                  <c:v>1.472519E-5</c:v>
                </c:pt>
                <c:pt idx="2">
                  <c:v>2.0600478057499995E-5</c:v>
                </c:pt>
                <c:pt idx="3">
                  <c:v>2.3909340000000004E-5</c:v>
                </c:pt>
                <c:pt idx="4">
                  <c:v>2.4388254999999995E-5</c:v>
                </c:pt>
                <c:pt idx="5">
                  <c:v>2.7256813127499995E-5</c:v>
                </c:pt>
                <c:pt idx="6">
                  <c:v>2.7770299999999997E-5</c:v>
                </c:pt>
                <c:pt idx="7">
                  <c:v>2.9150324999999993E-5</c:v>
                </c:pt>
                <c:pt idx="8">
                  <c:v>3.0920933217750013E-5</c:v>
                </c:pt>
                <c:pt idx="9">
                  <c:v>3.0795650520250025E-5</c:v>
                </c:pt>
                <c:pt idx="10">
                  <c:v>2.8393695491749994E-5</c:v>
                </c:pt>
                <c:pt idx="11">
                  <c:v>2.8516148834499984E-5</c:v>
                </c:pt>
              </c:numCache>
            </c:numRef>
          </c:yVal>
          <c:smooth val="0"/>
        </c:ser>
        <c:ser>
          <c:idx val="5"/>
          <c:order val="3"/>
          <c:tx>
            <c:v>Fluka Cu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'0-80 mrad'!$N$24:$N$34</c:f>
                <c:numCache>
                  <c:formatCode>General</c:formatCode>
                  <c:ptCount val="11"/>
                </c:numCache>
              </c:numRef>
            </c:plus>
            <c:minus>
              <c:numRef>
                <c:f>'0-80 mrad'!$N$24:$N$34</c:f>
                <c:numCache>
                  <c:formatCode>General</c:formatCode>
                  <c:ptCount val="11"/>
                </c:numCache>
              </c:numRef>
            </c:minus>
            <c:spPr>
              <a:ln w="254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'0-80 mrad'!$A$24:$A$34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</c:numCache>
            </c:numRef>
          </c:xVal>
          <c:yVal>
            <c:numRef>
              <c:f>'0-80 mrad'!$K$24:$K$34</c:f>
              <c:numCache>
                <c:formatCode>0.00E+00</c:formatCode>
                <c:ptCount val="11"/>
                <c:pt idx="0">
                  <c:v>1.1412634285714284E-5</c:v>
                </c:pt>
                <c:pt idx="1">
                  <c:v>2.1170622857142855E-5</c:v>
                </c:pt>
                <c:pt idx="3">
                  <c:v>3.1659822857142853E-5</c:v>
                </c:pt>
                <c:pt idx="5">
                  <c:v>3.7867234285714278E-5</c:v>
                </c:pt>
                <c:pt idx="7">
                  <c:v>3.9037199999999993E-5</c:v>
                </c:pt>
                <c:pt idx="9">
                  <c:v>3.6960514285714287E-5</c:v>
                </c:pt>
              </c:numCache>
            </c:numRef>
          </c:yVal>
          <c:smooth val="0"/>
        </c:ser>
        <c:ser>
          <c:idx val="2"/>
          <c:order val="4"/>
          <c:tx>
            <c:v>MARS graphite</c:v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</c:spPr>
          </c:marker>
          <c:xVal>
            <c:numRef>
              <c:f>summary!$A$5:$A$14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20</c:v>
                </c:pt>
              </c:numCache>
            </c:numRef>
          </c:xVal>
          <c:yVal>
            <c:numRef>
              <c:f>summary!$B$5:$B$14</c:f>
              <c:numCache>
                <c:formatCode>0.00E+00</c:formatCode>
                <c:ptCount val="10"/>
                <c:pt idx="0">
                  <c:v>1.42E-5</c:v>
                </c:pt>
                <c:pt idx="1">
                  <c:v>2.0100000000000001E-5</c:v>
                </c:pt>
                <c:pt idx="2">
                  <c:v>2.5000000000000001E-5</c:v>
                </c:pt>
                <c:pt idx="3">
                  <c:v>2.6999999999999999E-5</c:v>
                </c:pt>
                <c:pt idx="4">
                  <c:v>2.9200000000000002E-5</c:v>
                </c:pt>
                <c:pt idx="5">
                  <c:v>3.1600000000000002E-5</c:v>
                </c:pt>
                <c:pt idx="6">
                  <c:v>3.3099999999999998E-5</c:v>
                </c:pt>
                <c:pt idx="7">
                  <c:v>3.54E-5</c:v>
                </c:pt>
                <c:pt idx="8">
                  <c:v>3.6699999999999998E-5</c:v>
                </c:pt>
                <c:pt idx="9">
                  <c:v>3.9900000000000001E-5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831616"/>
        <c:axId val="80833536"/>
      </c:scatterChart>
      <c:valAx>
        <c:axId val="80831616"/>
        <c:scaling>
          <c:orientation val="minMax"/>
          <c:max val="26"/>
          <c:min val="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 smtClean="0"/>
                  <a:t>target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:r>
                  <a:rPr lang="de-DE" dirty="0"/>
                  <a:t>[cm]</a:t>
                </a:r>
              </a:p>
            </c:rich>
          </c:tx>
          <c:layout>
            <c:manualLayout>
              <c:xMode val="edge"/>
              <c:yMode val="edge"/>
              <c:x val="0.47857142857142859"/>
              <c:y val="0.954856361149110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0833536"/>
        <c:crosses val="autoZero"/>
        <c:crossBetween val="midCat"/>
        <c:majorUnit val="2"/>
        <c:minorUnit val="1"/>
      </c:valAx>
      <c:valAx>
        <c:axId val="80833536"/>
        <c:scaling>
          <c:orientation val="minMax"/>
          <c:max val="6.9999999999999994E-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Collectible pbars [1/prim]</a:t>
                </a:r>
              </a:p>
            </c:rich>
          </c:tx>
          <c:layout>
            <c:manualLayout>
              <c:xMode val="edge"/>
              <c:yMode val="edge"/>
              <c:x val="1.369047619047619E-2"/>
              <c:y val="0.37893296853625169"/>
            </c:manualLayout>
          </c:layout>
          <c:overlay val="0"/>
          <c:spPr>
            <a:noFill/>
            <a:ln w="25400"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0831616"/>
        <c:crosses val="autoZero"/>
        <c:crossBetween val="midCat"/>
        <c:majorUnit val="1.0000000000000001E-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579671184681321"/>
          <c:y val="0.13269493844049249"/>
          <c:w val="0.29509627824744283"/>
          <c:h val="0.21925195055132474"/>
        </c:manualLayout>
      </c:layout>
      <c:overlay val="0"/>
      <c:spPr>
        <a:solidFill>
          <a:srgbClr val="FFFFFF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>
                <a:solidFill>
                  <a:srgbClr val="FF0000"/>
                </a:solidFill>
              </a:rPr>
              <a:t>Cu target</a:t>
            </a:r>
          </a:p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0 - 80 mrad
3.82 GeV/c +- 3%</a:t>
            </a:r>
          </a:p>
        </c:rich>
      </c:tx>
      <c:layout>
        <c:manualLayout>
          <c:xMode val="edge"/>
          <c:yMode val="edge"/>
          <c:x val="0.39642857142857141"/>
          <c:y val="1.6871865025079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61130736586961"/>
          <c:y val="0.11080711354309165"/>
          <c:w val="0.75779384240244019"/>
          <c:h val="0.7858837583737488"/>
        </c:manualLayout>
      </c:layout>
      <c:scatterChart>
        <c:scatterStyle val="lineMarker"/>
        <c:varyColors val="0"/>
        <c:ser>
          <c:idx val="0"/>
          <c:order val="0"/>
          <c:tx>
            <c:v>no absorbtion</c:v>
          </c:tx>
          <c:spPr>
            <a:ln w="25400">
              <a:solidFill>
                <a:schemeClr val="bg1">
                  <a:lumMod val="85000"/>
                </a:schemeClr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summary!$Z$8:$Z$9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summary!$AA$8:$AA$9</c:f>
              <c:numCache>
                <c:formatCode>General</c:formatCode>
                <c:ptCount val="2"/>
                <c:pt idx="0">
                  <c:v>0</c:v>
                </c:pt>
                <c:pt idx="1">
                  <c:v>9.2E-5</c:v>
                </c:pt>
              </c:numCache>
            </c:numRef>
          </c:yVal>
          <c:smooth val="0"/>
        </c:ser>
        <c:ser>
          <c:idx val="3"/>
          <c:order val="1"/>
          <c:tx>
            <c:v>Duperray Cu</c:v>
          </c:tx>
          <c:spPr>
            <a:ln w="25400">
              <a:solidFill>
                <a:schemeClr val="bg1">
                  <a:lumMod val="8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'0-80 mrad'!$B$38:$AE$38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'0-80 mrad'!$B$42:$AE$42</c:f>
              <c:numCache>
                <c:formatCode>General</c:formatCode>
                <c:ptCount val="30"/>
                <c:pt idx="0">
                  <c:v>4.0211754080149733E-6</c:v>
                </c:pt>
                <c:pt idx="1">
                  <c:v>7.4248891238245809E-6</c:v>
                </c:pt>
                <c:pt idx="2">
                  <c:v>1.0282569939983177E-5</c:v>
                </c:pt>
                <c:pt idx="3">
                  <c:v>1.2658269251912556E-5</c:v>
                </c:pt>
                <c:pt idx="4">
                  <c:v>1.4609378501850212E-5</c:v>
                </c:pt>
                <c:pt idx="5">
                  <c:v>1.6187279358641965E-5</c:v>
                </c:pt>
                <c:pt idx="6">
                  <c:v>1.7437932789866703E-5</c:v>
                </c:pt>
                <c:pt idx="7">
                  <c:v>1.8402412628592611E-5</c:v>
                </c:pt>
                <c:pt idx="8">
                  <c:v>1.9117388732171334E-5</c:v>
                </c:pt>
                <c:pt idx="9">
                  <c:v>1.9615564370532815E-5</c:v>
                </c:pt>
                <c:pt idx="10">
                  <c:v>1.992607206248274E-5</c:v>
                </c:pt>
                <c:pt idx="11">
                  <c:v>2.0074831696908278E-5</c:v>
                </c:pt>
                <c:pt idx="12">
                  <c:v>2.0084874428265242E-5</c:v>
                </c:pt>
                <c:pt idx="13">
                  <c:v>1.997663551923923E-5</c:v>
                </c:pt>
                <c:pt idx="14">
                  <c:v>1.9768219015297615E-5</c:v>
                </c:pt>
                <c:pt idx="15">
                  <c:v>1.9475636873472673E-5</c:v>
                </c:pt>
                <c:pt idx="16">
                  <c:v>1.9113024928852963E-5</c:v>
                </c:pt>
                <c:pt idx="17">
                  <c:v>1.8692837864825233E-5</c:v>
                </c:pt>
                <c:pt idx="18">
                  <c:v>1.8226025155201657E-5</c:v>
                </c:pt>
                <c:pt idx="19">
                  <c:v>1.7722189766253042E-5</c:v>
                </c:pt>
                <c:pt idx="20">
                  <c:v>1.7189731242766077E-5</c:v>
                </c:pt>
                <c:pt idx="21">
                  <c:v>1.6635974653110172E-5</c:v>
                </c:pt>
                <c:pt idx="22">
                  <c:v>1.6067286732622119E-5</c:v>
                </c:pt>
                <c:pt idx="23">
                  <c:v>1.5489180441195399E-5</c:v>
                </c:pt>
                <c:pt idx="24">
                  <c:v>1.4906409038703214E-5</c:v>
                </c:pt>
                <c:pt idx="25">
                  <c:v>1.4323050679793127E-5</c:v>
                </c:pt>
                <c:pt idx="26">
                  <c:v>1.3742584436758628E-5</c:v>
                </c:pt>
                <c:pt idx="27">
                  <c:v>1.3167958574790856E-5</c:v>
                </c:pt>
                <c:pt idx="28">
                  <c:v>1.2601651827187547E-5</c:v>
                </c:pt>
                <c:pt idx="29">
                  <c:v>1.2045728348357875E-5</c:v>
                </c:pt>
              </c:numCache>
            </c:numRef>
          </c:yVal>
          <c:smooth val="0"/>
        </c:ser>
        <c:ser>
          <c:idx val="1"/>
          <c:order val="2"/>
          <c:tx>
            <c:v>MARS Cu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olid"/>
              </a:ln>
            </c:spPr>
          </c:marker>
          <c:xVal>
            <c:numRef>
              <c:f>'0-80 mrad'!$A$24:$A$35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  <c:pt idx="11">
                  <c:v>30</c:v>
                </c:pt>
              </c:numCache>
            </c:numRef>
          </c:xVal>
          <c:yVal>
            <c:numRef>
              <c:f>'0-80 mrad'!$F$24:$F$35</c:f>
              <c:numCache>
                <c:formatCode>0.0E+00</c:formatCode>
                <c:ptCount val="12"/>
                <c:pt idx="0">
                  <c:v>8.6838825500000013E-6</c:v>
                </c:pt>
                <c:pt idx="1">
                  <c:v>1.472519E-5</c:v>
                </c:pt>
                <c:pt idx="2">
                  <c:v>2.0600478057499995E-5</c:v>
                </c:pt>
                <c:pt idx="3">
                  <c:v>2.3909340000000004E-5</c:v>
                </c:pt>
                <c:pt idx="4">
                  <c:v>2.4388254999999995E-5</c:v>
                </c:pt>
                <c:pt idx="5">
                  <c:v>2.7256813127499995E-5</c:v>
                </c:pt>
                <c:pt idx="6">
                  <c:v>2.7770299999999997E-5</c:v>
                </c:pt>
                <c:pt idx="7">
                  <c:v>2.9150324999999993E-5</c:v>
                </c:pt>
                <c:pt idx="8">
                  <c:v>3.0920933217750013E-5</c:v>
                </c:pt>
                <c:pt idx="9">
                  <c:v>3.0795650520250025E-5</c:v>
                </c:pt>
                <c:pt idx="10">
                  <c:v>2.8393695491749994E-5</c:v>
                </c:pt>
                <c:pt idx="11">
                  <c:v>2.8516148834499984E-5</c:v>
                </c:pt>
              </c:numCache>
            </c:numRef>
          </c:yVal>
          <c:smooth val="0"/>
        </c:ser>
        <c:ser>
          <c:idx val="5"/>
          <c:order val="3"/>
          <c:tx>
            <c:v>Fluka Cu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'0-80 mrad'!$N$24:$N$34</c:f>
                <c:numCache>
                  <c:formatCode>General</c:formatCode>
                  <c:ptCount val="11"/>
                </c:numCache>
              </c:numRef>
            </c:plus>
            <c:minus>
              <c:numRef>
                <c:f>'0-80 mrad'!$N$24:$N$34</c:f>
                <c:numCache>
                  <c:formatCode>General</c:formatCode>
                  <c:ptCount val="11"/>
                </c:numCache>
              </c:numRef>
            </c:minus>
            <c:spPr>
              <a:ln w="254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'0-80 mrad'!$A$24:$A$34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</c:numCache>
            </c:numRef>
          </c:xVal>
          <c:yVal>
            <c:numRef>
              <c:f>'0-80 mrad'!$K$24:$K$34</c:f>
              <c:numCache>
                <c:formatCode>0.00E+00</c:formatCode>
                <c:ptCount val="11"/>
                <c:pt idx="0">
                  <c:v>1.1412634285714284E-5</c:v>
                </c:pt>
                <c:pt idx="1">
                  <c:v>2.1170622857142855E-5</c:v>
                </c:pt>
                <c:pt idx="3">
                  <c:v>3.1659822857142853E-5</c:v>
                </c:pt>
                <c:pt idx="5">
                  <c:v>3.7867234285714278E-5</c:v>
                </c:pt>
                <c:pt idx="7">
                  <c:v>3.9037199999999993E-5</c:v>
                </c:pt>
                <c:pt idx="9">
                  <c:v>3.6960514285714287E-5</c:v>
                </c:pt>
              </c:numCache>
            </c:numRef>
          </c:yVal>
          <c:smooth val="0"/>
        </c:ser>
        <c:ser>
          <c:idx val="2"/>
          <c:order val="4"/>
          <c:tx>
            <c:v>MARS graphite</c:v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summary!$A$5:$A$14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20</c:v>
                </c:pt>
              </c:numCache>
            </c:numRef>
          </c:xVal>
          <c:yVal>
            <c:numRef>
              <c:f>summary!$B$5:$B$14</c:f>
              <c:numCache>
                <c:formatCode>0.00E+00</c:formatCode>
                <c:ptCount val="10"/>
                <c:pt idx="0">
                  <c:v>1.42E-5</c:v>
                </c:pt>
                <c:pt idx="1">
                  <c:v>2.0100000000000001E-5</c:v>
                </c:pt>
                <c:pt idx="2">
                  <c:v>2.5000000000000001E-5</c:v>
                </c:pt>
                <c:pt idx="3">
                  <c:v>2.6999999999999999E-5</c:v>
                </c:pt>
                <c:pt idx="4">
                  <c:v>2.9200000000000002E-5</c:v>
                </c:pt>
                <c:pt idx="5">
                  <c:v>3.1600000000000002E-5</c:v>
                </c:pt>
                <c:pt idx="6">
                  <c:v>3.3099999999999998E-5</c:v>
                </c:pt>
                <c:pt idx="7">
                  <c:v>3.54E-5</c:v>
                </c:pt>
                <c:pt idx="8">
                  <c:v>3.6699999999999998E-5</c:v>
                </c:pt>
                <c:pt idx="9">
                  <c:v>3.9900000000000001E-5</c:v>
                </c:pt>
              </c:numCache>
            </c:numRef>
          </c:yVal>
          <c:smooth val="0"/>
        </c:ser>
        <c:ser>
          <c:idx val="4"/>
          <c:order val="5"/>
          <c:tx>
            <c:v>MARS Yield</c:v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summary!$A$5:$A$14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20</c:v>
                </c:pt>
              </c:numCache>
            </c:numRef>
          </c:xVal>
          <c:yVal>
            <c:numRef>
              <c:f>summary!$C$5:$C$14</c:f>
              <c:numCache>
                <c:formatCode>0.00E+00</c:formatCode>
                <c:ptCount val="10"/>
                <c:pt idx="0">
                  <c:v>1.2300000000000001E-5</c:v>
                </c:pt>
                <c:pt idx="1">
                  <c:v>1.6399999999999999E-5</c:v>
                </c:pt>
                <c:pt idx="2">
                  <c:v>1.9000000000000001E-5</c:v>
                </c:pt>
                <c:pt idx="3">
                  <c:v>1.9700000000000001E-5</c:v>
                </c:pt>
                <c:pt idx="4">
                  <c:v>2.05E-5</c:v>
                </c:pt>
                <c:pt idx="5">
                  <c:v>2.0800000000000001E-5</c:v>
                </c:pt>
                <c:pt idx="6">
                  <c:v>2.09E-5</c:v>
                </c:pt>
                <c:pt idx="7">
                  <c:v>2.0699999999999998E-5</c:v>
                </c:pt>
                <c:pt idx="8">
                  <c:v>1.9400000000000001E-5</c:v>
                </c:pt>
                <c:pt idx="9">
                  <c:v>1.73E-5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620544"/>
        <c:axId val="76622848"/>
      </c:scatterChart>
      <c:valAx>
        <c:axId val="76620544"/>
        <c:scaling>
          <c:orientation val="minMax"/>
          <c:max val="26"/>
          <c:min val="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 smtClean="0"/>
                  <a:t>target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:r>
                  <a:rPr lang="de-DE" dirty="0"/>
                  <a:t>[cm]</a:t>
                </a:r>
              </a:p>
            </c:rich>
          </c:tx>
          <c:layout>
            <c:manualLayout>
              <c:xMode val="edge"/>
              <c:yMode val="edge"/>
              <c:x val="0.47857142857142859"/>
              <c:y val="0.954856361149110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76622848"/>
        <c:crosses val="autoZero"/>
        <c:crossBetween val="midCat"/>
        <c:majorUnit val="2"/>
        <c:minorUnit val="1"/>
      </c:valAx>
      <c:valAx>
        <c:axId val="76622848"/>
        <c:scaling>
          <c:orientation val="minMax"/>
          <c:max val="6.9999999999999994E-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/>
                  <a:t>Collectible</a:t>
                </a:r>
                <a:r>
                  <a:rPr lang="de-DE" dirty="0"/>
                  <a:t> </a:t>
                </a:r>
                <a:r>
                  <a:rPr lang="de-DE" dirty="0" err="1" smtClean="0"/>
                  <a:t>pbar</a:t>
                </a:r>
                <a:r>
                  <a:rPr lang="de-DE" dirty="0" smtClean="0"/>
                  <a:t> / </a:t>
                </a:r>
                <a:r>
                  <a:rPr lang="de-DE" dirty="0" err="1" smtClean="0"/>
                  <a:t>Yield</a:t>
                </a:r>
                <a:r>
                  <a:rPr lang="de-DE" dirty="0" smtClean="0"/>
                  <a:t> </a:t>
                </a:r>
                <a:r>
                  <a:rPr lang="de-DE" dirty="0"/>
                  <a:t>[1/prim]</a:t>
                </a:r>
              </a:p>
            </c:rich>
          </c:tx>
          <c:layout>
            <c:manualLayout>
              <c:xMode val="edge"/>
              <c:yMode val="edge"/>
              <c:x val="1.0803269375171783E-2"/>
              <c:y val="0.30458558701126143"/>
            </c:manualLayout>
          </c:layout>
          <c:overlay val="0"/>
          <c:spPr>
            <a:noFill/>
            <a:ln w="25400"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76620544"/>
        <c:crosses val="autoZero"/>
        <c:crossBetween val="midCat"/>
        <c:majorUnit val="1.0000000000000001E-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579671184681321"/>
          <c:y val="0.13269493844049249"/>
          <c:w val="0.29509627824744283"/>
          <c:h val="0.21925195055132474"/>
        </c:manualLayout>
      </c:layout>
      <c:overlay val="0"/>
      <c:spPr>
        <a:solidFill>
          <a:srgbClr val="FFFFFF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dirty="0" err="1">
                <a:solidFill>
                  <a:srgbClr val="FF0000"/>
                </a:solidFill>
              </a:rPr>
              <a:t>Cu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target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</a:t>
            </a:r>
            <a:r>
              <a:rPr lang="de-DE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target</a:t>
            </a:r>
            <a:endParaRPr lang="de-DE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9642857142857141"/>
          <c:y val="1.6871865025079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61130736586961"/>
          <c:y val="0.11080711354309165"/>
          <c:w val="0.75779384240244019"/>
          <c:h val="0.7858837583737488"/>
        </c:manualLayout>
      </c:layout>
      <c:scatterChart>
        <c:scatterStyle val="lineMarker"/>
        <c:varyColors val="0"/>
        <c:ser>
          <c:idx val="0"/>
          <c:order val="0"/>
          <c:tx>
            <c:v>no absorbtion</c:v>
          </c:tx>
          <c:spPr>
            <a:ln w="25400">
              <a:solidFill>
                <a:schemeClr val="bg1">
                  <a:lumMod val="85000"/>
                </a:schemeClr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summary!$Z$8:$Z$9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xVal>
          <c:yVal>
            <c:numRef>
              <c:f>summary!$AA$8:$AA$9</c:f>
              <c:numCache>
                <c:formatCode>General</c:formatCode>
                <c:ptCount val="2"/>
                <c:pt idx="0">
                  <c:v>0</c:v>
                </c:pt>
                <c:pt idx="1">
                  <c:v>9.2E-5</c:v>
                </c:pt>
              </c:numCache>
            </c:numRef>
          </c:yVal>
          <c:smooth val="0"/>
        </c:ser>
        <c:ser>
          <c:idx val="3"/>
          <c:order val="1"/>
          <c:tx>
            <c:v>Duperray Cu</c:v>
          </c:tx>
          <c:spPr>
            <a:ln w="25400">
              <a:solidFill>
                <a:schemeClr val="bg1">
                  <a:lumMod val="8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'0-80 mrad'!$B$38:$AE$38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'0-80 mrad'!$B$42:$AE$42</c:f>
              <c:numCache>
                <c:formatCode>General</c:formatCode>
                <c:ptCount val="30"/>
                <c:pt idx="0">
                  <c:v>4.0211754080149733E-6</c:v>
                </c:pt>
                <c:pt idx="1">
                  <c:v>7.4248891238245809E-6</c:v>
                </c:pt>
                <c:pt idx="2">
                  <c:v>1.0282569939983177E-5</c:v>
                </c:pt>
                <c:pt idx="3">
                  <c:v>1.2658269251912556E-5</c:v>
                </c:pt>
                <c:pt idx="4">
                  <c:v>1.4609378501850212E-5</c:v>
                </c:pt>
                <c:pt idx="5">
                  <c:v>1.6187279358641965E-5</c:v>
                </c:pt>
                <c:pt idx="6">
                  <c:v>1.7437932789866703E-5</c:v>
                </c:pt>
                <c:pt idx="7">
                  <c:v>1.8402412628592611E-5</c:v>
                </c:pt>
                <c:pt idx="8">
                  <c:v>1.9117388732171334E-5</c:v>
                </c:pt>
                <c:pt idx="9">
                  <c:v>1.9615564370532815E-5</c:v>
                </c:pt>
                <c:pt idx="10">
                  <c:v>1.992607206248274E-5</c:v>
                </c:pt>
                <c:pt idx="11">
                  <c:v>2.0074831696908278E-5</c:v>
                </c:pt>
                <c:pt idx="12">
                  <c:v>2.0084874428265242E-5</c:v>
                </c:pt>
                <c:pt idx="13">
                  <c:v>1.997663551923923E-5</c:v>
                </c:pt>
                <c:pt idx="14">
                  <c:v>1.9768219015297615E-5</c:v>
                </c:pt>
                <c:pt idx="15">
                  <c:v>1.9475636873472673E-5</c:v>
                </c:pt>
                <c:pt idx="16">
                  <c:v>1.9113024928852963E-5</c:v>
                </c:pt>
                <c:pt idx="17">
                  <c:v>1.8692837864825233E-5</c:v>
                </c:pt>
                <c:pt idx="18">
                  <c:v>1.8226025155201657E-5</c:v>
                </c:pt>
                <c:pt idx="19">
                  <c:v>1.7722189766253042E-5</c:v>
                </c:pt>
                <c:pt idx="20">
                  <c:v>1.7189731242766077E-5</c:v>
                </c:pt>
                <c:pt idx="21">
                  <c:v>1.6635974653110172E-5</c:v>
                </c:pt>
                <c:pt idx="22">
                  <c:v>1.6067286732622119E-5</c:v>
                </c:pt>
                <c:pt idx="23">
                  <c:v>1.5489180441195399E-5</c:v>
                </c:pt>
                <c:pt idx="24">
                  <c:v>1.4906409038703214E-5</c:v>
                </c:pt>
                <c:pt idx="25">
                  <c:v>1.4323050679793127E-5</c:v>
                </c:pt>
                <c:pt idx="26">
                  <c:v>1.3742584436758628E-5</c:v>
                </c:pt>
                <c:pt idx="27">
                  <c:v>1.3167958574790856E-5</c:v>
                </c:pt>
                <c:pt idx="28">
                  <c:v>1.2601651827187547E-5</c:v>
                </c:pt>
                <c:pt idx="29">
                  <c:v>1.2045728348357875E-5</c:v>
                </c:pt>
              </c:numCache>
            </c:numRef>
          </c:yVal>
          <c:smooth val="0"/>
        </c:ser>
        <c:ser>
          <c:idx val="1"/>
          <c:order val="2"/>
          <c:tx>
            <c:v>MARS Cu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olid"/>
              </a:ln>
            </c:spPr>
          </c:marker>
          <c:xVal>
            <c:numRef>
              <c:f>'0-80 mrad'!$A$24:$A$35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  <c:pt idx="11">
                  <c:v>30</c:v>
                </c:pt>
              </c:numCache>
            </c:numRef>
          </c:xVal>
          <c:yVal>
            <c:numRef>
              <c:f>'0-80 mrad'!$F$24:$F$35</c:f>
              <c:numCache>
                <c:formatCode>0.0E+00</c:formatCode>
                <c:ptCount val="12"/>
                <c:pt idx="0">
                  <c:v>8.6838825500000013E-6</c:v>
                </c:pt>
                <c:pt idx="1">
                  <c:v>1.472519E-5</c:v>
                </c:pt>
                <c:pt idx="2">
                  <c:v>2.0600478057499995E-5</c:v>
                </c:pt>
                <c:pt idx="3">
                  <c:v>2.3909340000000004E-5</c:v>
                </c:pt>
                <c:pt idx="4">
                  <c:v>2.4388254999999995E-5</c:v>
                </c:pt>
                <c:pt idx="5">
                  <c:v>2.7256813127499995E-5</c:v>
                </c:pt>
                <c:pt idx="6">
                  <c:v>2.7770299999999997E-5</c:v>
                </c:pt>
                <c:pt idx="7">
                  <c:v>2.9150324999999993E-5</c:v>
                </c:pt>
                <c:pt idx="8">
                  <c:v>3.0920933217750013E-5</c:v>
                </c:pt>
                <c:pt idx="9">
                  <c:v>3.0795650520250025E-5</c:v>
                </c:pt>
                <c:pt idx="10">
                  <c:v>2.8393695491749994E-5</c:v>
                </c:pt>
                <c:pt idx="11">
                  <c:v>2.8516148834499984E-5</c:v>
                </c:pt>
              </c:numCache>
            </c:numRef>
          </c:yVal>
          <c:smooth val="0"/>
        </c:ser>
        <c:ser>
          <c:idx val="5"/>
          <c:order val="3"/>
          <c:tx>
            <c:v>Fluka Cu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'0-80 mrad'!$N$24:$N$34</c:f>
                <c:numCache>
                  <c:formatCode>General</c:formatCode>
                  <c:ptCount val="11"/>
                </c:numCache>
              </c:numRef>
            </c:plus>
            <c:minus>
              <c:numRef>
                <c:f>'0-80 mrad'!$N$24:$N$34</c:f>
                <c:numCache>
                  <c:formatCode>General</c:formatCode>
                  <c:ptCount val="11"/>
                </c:numCache>
              </c:numRef>
            </c:minus>
            <c:spPr>
              <a:ln w="254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'0-80 mrad'!$A$24:$A$34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25</c:v>
                </c:pt>
              </c:numCache>
            </c:numRef>
          </c:xVal>
          <c:yVal>
            <c:numRef>
              <c:f>'0-80 mrad'!$K$24:$K$34</c:f>
              <c:numCache>
                <c:formatCode>0.00E+00</c:formatCode>
                <c:ptCount val="11"/>
                <c:pt idx="0">
                  <c:v>1.1412634285714284E-5</c:v>
                </c:pt>
                <c:pt idx="1">
                  <c:v>2.1170622857142855E-5</c:v>
                </c:pt>
                <c:pt idx="3">
                  <c:v>3.1659822857142853E-5</c:v>
                </c:pt>
                <c:pt idx="5">
                  <c:v>3.7867234285714278E-5</c:v>
                </c:pt>
                <c:pt idx="7">
                  <c:v>3.9037199999999993E-5</c:v>
                </c:pt>
                <c:pt idx="9">
                  <c:v>3.6960514285714287E-5</c:v>
                </c:pt>
              </c:numCache>
            </c:numRef>
          </c:yVal>
          <c:smooth val="0"/>
        </c:ser>
        <c:ser>
          <c:idx val="2"/>
          <c:order val="4"/>
          <c:tx>
            <c:v>MARS graphite</c:v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xVal>
            <c:numRef>
              <c:f>summary!$A$5:$A$14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20</c:v>
                </c:pt>
              </c:numCache>
            </c:numRef>
          </c:xVal>
          <c:yVal>
            <c:numRef>
              <c:f>summary!$B$5:$B$14</c:f>
              <c:numCache>
                <c:formatCode>0.00E+00</c:formatCode>
                <c:ptCount val="10"/>
                <c:pt idx="0">
                  <c:v>1.42E-5</c:v>
                </c:pt>
                <c:pt idx="1">
                  <c:v>2.0100000000000001E-5</c:v>
                </c:pt>
                <c:pt idx="2">
                  <c:v>2.5000000000000001E-5</c:v>
                </c:pt>
                <c:pt idx="3">
                  <c:v>2.6999999999999999E-5</c:v>
                </c:pt>
                <c:pt idx="4">
                  <c:v>2.9200000000000002E-5</c:v>
                </c:pt>
                <c:pt idx="5">
                  <c:v>3.1600000000000002E-5</c:v>
                </c:pt>
                <c:pt idx="6">
                  <c:v>3.3099999999999998E-5</c:v>
                </c:pt>
                <c:pt idx="7">
                  <c:v>3.54E-5</c:v>
                </c:pt>
                <c:pt idx="8">
                  <c:v>3.6699999999999998E-5</c:v>
                </c:pt>
                <c:pt idx="9">
                  <c:v>3.9900000000000001E-5</c:v>
                </c:pt>
              </c:numCache>
            </c:numRef>
          </c:yVal>
          <c:smooth val="0"/>
        </c:ser>
        <c:ser>
          <c:idx val="4"/>
          <c:order val="5"/>
          <c:tx>
            <c:v>MARS Yield</c:v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summary!$A$5:$A$14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20</c:v>
                </c:pt>
              </c:numCache>
            </c:numRef>
          </c:xVal>
          <c:yVal>
            <c:numRef>
              <c:f>summary!$C$5:$C$14</c:f>
              <c:numCache>
                <c:formatCode>0.00E+00</c:formatCode>
                <c:ptCount val="10"/>
                <c:pt idx="0">
                  <c:v>1.2300000000000001E-5</c:v>
                </c:pt>
                <c:pt idx="1">
                  <c:v>1.6399999999999999E-5</c:v>
                </c:pt>
                <c:pt idx="2">
                  <c:v>1.9000000000000001E-5</c:v>
                </c:pt>
                <c:pt idx="3">
                  <c:v>1.9700000000000001E-5</c:v>
                </c:pt>
                <c:pt idx="4">
                  <c:v>2.05E-5</c:v>
                </c:pt>
                <c:pt idx="5">
                  <c:v>2.0800000000000001E-5</c:v>
                </c:pt>
                <c:pt idx="6">
                  <c:v>2.09E-5</c:v>
                </c:pt>
                <c:pt idx="7">
                  <c:v>2.0699999999999998E-5</c:v>
                </c:pt>
                <c:pt idx="8">
                  <c:v>1.9400000000000001E-5</c:v>
                </c:pt>
                <c:pt idx="9">
                  <c:v>1.73E-5</c:v>
                </c:pt>
              </c:numCache>
            </c:numRef>
          </c:yVal>
          <c:smooth val="0"/>
        </c:ser>
        <c:ser>
          <c:idx val="6"/>
          <c:order val="6"/>
          <c:tx>
            <c:v>MARS Yield Ir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summary!$A$17:$A$26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</c:numCache>
            </c:numRef>
          </c:xVal>
          <c:yVal>
            <c:numRef>
              <c:f>summary!$B$17:$B$26</c:f>
              <c:numCache>
                <c:formatCode>0.00E+00</c:formatCode>
                <c:ptCount val="10"/>
                <c:pt idx="0">
                  <c:v>1.6699999999999999E-5</c:v>
                </c:pt>
                <c:pt idx="1">
                  <c:v>1.84E-5</c:v>
                </c:pt>
                <c:pt idx="2">
                  <c:v>2.0100000000000001E-5</c:v>
                </c:pt>
                <c:pt idx="3">
                  <c:v>2.1100000000000001E-5</c:v>
                </c:pt>
                <c:pt idx="4">
                  <c:v>2.1800000000000001E-5</c:v>
                </c:pt>
                <c:pt idx="5">
                  <c:v>2.19E-5</c:v>
                </c:pt>
                <c:pt idx="6">
                  <c:v>2.1999999999999999E-5</c:v>
                </c:pt>
                <c:pt idx="7">
                  <c:v>2.1299999999999999E-5</c:v>
                </c:pt>
                <c:pt idx="8">
                  <c:v>2.05E-5</c:v>
                </c:pt>
                <c:pt idx="9">
                  <c:v>1.9199999999999999E-5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947840"/>
        <c:axId val="80958592"/>
      </c:scatterChart>
      <c:valAx>
        <c:axId val="80947840"/>
        <c:scaling>
          <c:orientation val="minMax"/>
          <c:max val="26"/>
          <c:min val="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 smtClean="0"/>
                  <a:t>target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:r>
                  <a:rPr lang="de-DE" dirty="0"/>
                  <a:t>[cm]</a:t>
                </a:r>
              </a:p>
            </c:rich>
          </c:tx>
          <c:layout>
            <c:manualLayout>
              <c:xMode val="edge"/>
              <c:yMode val="edge"/>
              <c:x val="0.47857142857142859"/>
              <c:y val="0.954856361149110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0958592"/>
        <c:crosses val="autoZero"/>
        <c:crossBetween val="midCat"/>
        <c:majorUnit val="2"/>
        <c:minorUnit val="1"/>
      </c:valAx>
      <c:valAx>
        <c:axId val="80958592"/>
        <c:scaling>
          <c:orientation val="minMax"/>
          <c:max val="6.9999999999999994E-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err="1" smtClean="0"/>
                  <a:t>Yield</a:t>
                </a:r>
                <a:r>
                  <a:rPr lang="de-DE" baseline="0" dirty="0" smtClean="0"/>
                  <a:t> </a:t>
                </a:r>
                <a:r>
                  <a:rPr lang="de-DE" dirty="0" smtClean="0"/>
                  <a:t>[1/prim</a:t>
                </a:r>
                <a:r>
                  <a:rPr lang="de-DE" dirty="0"/>
                  <a:t>]</a:t>
                </a:r>
              </a:p>
            </c:rich>
          </c:tx>
          <c:layout>
            <c:manualLayout>
              <c:xMode val="edge"/>
              <c:yMode val="edge"/>
              <c:x val="1.369047619047619E-2"/>
              <c:y val="0.37893296853625169"/>
            </c:manualLayout>
          </c:layout>
          <c:overlay val="0"/>
          <c:spPr>
            <a:noFill/>
            <a:ln w="25400">
              <a:noFill/>
            </a:ln>
          </c:spPr>
        </c:title>
        <c:numFmt formatCode="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0947840"/>
        <c:crosses val="autoZero"/>
        <c:crossBetween val="midCat"/>
        <c:majorUnit val="1.0000000000000001E-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579671184681321"/>
          <c:y val="0.13269493844049249"/>
          <c:w val="0.29509627824744283"/>
          <c:h val="0.21925195055132474"/>
        </c:manualLayout>
      </c:layout>
      <c:overlay val="0"/>
      <c:spPr>
        <a:solidFill>
          <a:srgbClr val="FFFFFF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B6FBD2-5DD8-4463-A48A-B9B99F29789F}" type="datetimeFigureOut">
              <a:rPr lang="de-DE"/>
              <a:pPr>
                <a:defRPr/>
              </a:pPr>
              <a:t>14.11.2015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B45C465-F6F6-42E3-8645-23032E028E3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971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127DD4-64D0-4538-87E5-3838D98180F7}" type="datetimeFigureOut">
              <a:rPr lang="de-DE"/>
              <a:pPr>
                <a:defRPr/>
              </a:pPr>
              <a:t>14.11.2015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6AEE46D-D8A3-4C24-8F74-4503D732C3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158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124D0-3AC7-44EC-9218-055FD8C442AA}" type="slidenum">
              <a:rPr lang="de-DE"/>
              <a:pPr/>
              <a:t>3</a:t>
            </a:fld>
            <a:endParaRPr lang="de-DE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EFDDF56-0686-43F7-9BF3-DF29A734DED2}" type="slidenum">
              <a:rPr lang="de-DE" altLang="de-DE"/>
              <a:pPr>
                <a:spcBef>
                  <a:spcPct val="0"/>
                </a:spcBef>
              </a:pPr>
              <a:t>25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124D0-3AC7-44EC-9218-055FD8C442AA}" type="slidenum">
              <a:rPr lang="de-DE"/>
              <a:pPr/>
              <a:t>8</a:t>
            </a:fld>
            <a:endParaRPr lang="de-DE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AF03E-269E-4E6B-A08D-BC78C076DDC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26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A1DB759-9721-475D-8B29-EC13C0CB46B1}" type="slidenum">
              <a:rPr lang="de-DE" altLang="de-DE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A1DB759-9721-475D-8B29-EC13C0CB46B1}" type="slidenum">
              <a:rPr lang="de-DE" altLang="de-DE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D87A34B-4641-454A-B3CF-A072BB94933D}" type="slidenum">
              <a:rPr lang="de-DE" altLang="de-DE"/>
              <a:pPr>
                <a:spcBef>
                  <a:spcPct val="0"/>
                </a:spcBef>
              </a:pPr>
              <a:t>21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EFDDF56-0686-43F7-9BF3-DF29A734DED2}" type="slidenum">
              <a:rPr lang="de-DE" altLang="de-DE"/>
              <a:pPr>
                <a:spcBef>
                  <a:spcPct val="0"/>
                </a:spcBef>
              </a:pPr>
              <a:t>22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EFDDF56-0686-43F7-9BF3-DF29A734DED2}" type="slidenum">
              <a:rPr lang="de-DE" altLang="de-DE"/>
              <a:pPr>
                <a:spcBef>
                  <a:spcPct val="0"/>
                </a:spcBef>
              </a:pPr>
              <a:t>23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EFDDF56-0686-43F7-9BF3-DF29A734DED2}" type="slidenum">
              <a:rPr lang="de-DE" altLang="de-DE"/>
              <a:pPr>
                <a:spcBef>
                  <a:spcPct val="0"/>
                </a:spcBef>
              </a:pPr>
              <a:t>24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si.de/forschung_beschleuniger/fair.htm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si.de/forschung_beschleuniger/fair.htm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701FE0-DC8B-473F-90AE-913FD5E679B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26.05.14</a:t>
            </a: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W. Barth, </a:t>
            </a:r>
            <a:r>
              <a:rPr lang="en-US" altLang="de-DE"/>
              <a:t>UNILAC: Review follow-up...</a:t>
            </a:r>
            <a:r>
              <a:rPr lang="de-DE"/>
              <a:t>, FAIR-MAC 11</a:t>
            </a:r>
          </a:p>
        </p:txBody>
      </p:sp>
    </p:spTree>
    <p:extLst>
      <p:ext uri="{BB962C8B-B14F-4D97-AF65-F5344CB8AC3E}">
        <p14:creationId xmlns:p14="http://schemas.microsoft.com/office/powerpoint/2010/main" val="416290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gsi.de/index.php?eID=tx_nawsecuredl&amp;u=0&amp;g=0&amp;t=1401977732&amp;hash=9435580fe1e83990eebbe6ace0426eb4ce68c6b0&amp;file=/typo3temp/pics/4126dc7ad5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7150"/>
            <a:ext cx="952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7A5CD7-4EE5-4A77-8745-FE28DFD28BC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26.05.14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P. </a:t>
            </a:r>
            <a:r>
              <a:rPr lang="de-DE" err="1"/>
              <a:t>Spiller</a:t>
            </a:r>
            <a:r>
              <a:rPr lang="de-DE"/>
              <a:t> – IPAC14</a:t>
            </a:r>
          </a:p>
        </p:txBody>
      </p:sp>
    </p:spTree>
    <p:extLst>
      <p:ext uri="{BB962C8B-B14F-4D97-AF65-F5344CB8AC3E}">
        <p14:creationId xmlns:p14="http://schemas.microsoft.com/office/powerpoint/2010/main" val="303671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gsi.de/index.php?eID=tx_nawsecuredl&amp;u=0&amp;g=0&amp;t=1401977732&amp;hash=9435580fe1e83990eebbe6ace0426eb4ce68c6b0&amp;file=/typo3temp/pics/4126dc7ad5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7150"/>
            <a:ext cx="952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1E1AC1-F544-49BA-AB1A-6FA3334F0E9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26.05.14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P. </a:t>
            </a:r>
            <a:r>
              <a:rPr lang="de-DE" err="1"/>
              <a:t>Spiller</a:t>
            </a:r>
            <a:r>
              <a:rPr lang="de-DE"/>
              <a:t> – IPAC14</a:t>
            </a:r>
          </a:p>
        </p:txBody>
      </p:sp>
    </p:spTree>
    <p:extLst>
      <p:ext uri="{BB962C8B-B14F-4D97-AF65-F5344CB8AC3E}">
        <p14:creationId xmlns:p14="http://schemas.microsoft.com/office/powerpoint/2010/main" val="278107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05FD2A-65AC-4F9A-B65E-F15A735DD36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26.05.14</a:t>
            </a:r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W. Barth, </a:t>
            </a:r>
            <a:r>
              <a:rPr lang="en-US" altLang="de-DE"/>
              <a:t>UNILAC: Review follow-up...</a:t>
            </a:r>
            <a:r>
              <a:rPr lang="de-DE"/>
              <a:t>, FAIR-MAC 11</a:t>
            </a:r>
          </a:p>
        </p:txBody>
      </p:sp>
    </p:spTree>
    <p:extLst>
      <p:ext uri="{BB962C8B-B14F-4D97-AF65-F5344CB8AC3E}">
        <p14:creationId xmlns:p14="http://schemas.microsoft.com/office/powerpoint/2010/main" val="30058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5A443B-723D-4C28-82DE-C5730F721F1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4203700" y="6561138"/>
            <a:ext cx="2895600" cy="357187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99824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fair-me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8" r="5373" b="5511"/>
          <a:stretch>
            <a:fillRect/>
          </a:stretch>
        </p:blipFill>
        <p:spPr bwMode="auto">
          <a:xfrm>
            <a:off x="111125" y="1417638"/>
            <a:ext cx="8926513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ung 11"/>
          <p:cNvGrpSpPr>
            <a:grpSpLocks/>
          </p:cNvGrpSpPr>
          <p:nvPr userDrawn="1"/>
        </p:nvGrpSpPr>
        <p:grpSpPr bwMode="auto">
          <a:xfrm>
            <a:off x="3194050" y="150813"/>
            <a:ext cx="5614988" cy="844550"/>
            <a:chOff x="3193470" y="150090"/>
            <a:chExt cx="5615712" cy="845209"/>
          </a:xfrm>
        </p:grpSpPr>
        <p:sp>
          <p:nvSpPr>
            <p:cNvPr id="6" name="Rechteck 5"/>
            <p:cNvSpPr/>
            <p:nvPr userDrawn="1"/>
          </p:nvSpPr>
          <p:spPr>
            <a:xfrm>
              <a:off x="7030953" y="150090"/>
              <a:ext cx="1778229" cy="560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7" name="Textfeld 6"/>
            <p:cNvSpPr txBox="1">
              <a:spLocks noChangeArrowheads="1"/>
            </p:cNvSpPr>
            <p:nvPr userDrawn="1"/>
          </p:nvSpPr>
          <p:spPr bwMode="auto">
            <a:xfrm>
              <a:off x="3193470" y="594937"/>
              <a:ext cx="5531563" cy="40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e-DE" altLang="de-DE" sz="1000" smtClean="0">
                  <a:solidFill>
                    <a:srgbClr val="333333"/>
                  </a:solidFill>
                </a:rPr>
                <a:t>GSI Helmholtzzentrum für Schwerionenforschung GmbH</a:t>
              </a:r>
            </a:p>
            <a:p>
              <a:pPr algn="r" eaLnBrk="1" hangingPunct="1">
                <a:defRPr/>
              </a:pPr>
              <a:endParaRPr lang="de-DE" altLang="de-DE" sz="1000" smtClean="0">
                <a:solidFill>
                  <a:srgbClr val="333333"/>
                </a:solidFill>
              </a:endParaRPr>
            </a:p>
          </p:txBody>
        </p:sp>
        <p:pic>
          <p:nvPicPr>
            <p:cNvPr id="8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965" y="178975"/>
              <a:ext cx="1349516" cy="44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hteck 8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986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D737-AD97-4986-B179-528906BAA1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96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215900" y="6583363"/>
            <a:ext cx="1905000" cy="274637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176463" y="6583363"/>
            <a:ext cx="5305425" cy="274637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218488" y="6581775"/>
            <a:ext cx="925512" cy="276225"/>
          </a:xfrm>
        </p:spPr>
        <p:txBody>
          <a:bodyPr/>
          <a:lstStyle>
            <a:lvl1pPr>
              <a:defRPr/>
            </a:lvl1pPr>
          </a:lstStyle>
          <a:p>
            <a:fld id="{B5B4D0AC-BA95-447A-8650-4A1E8F1D885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60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16888" y="6553200"/>
            <a:ext cx="7461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333333"/>
                </a:solidFill>
              </a:defRPr>
            </a:lvl1pPr>
          </a:lstStyle>
          <a:p>
            <a:fld id="{C44CE03D-2AF0-4FEC-8CDA-BC7573E52BD6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29" name="Bild 6" descr="GSI_Logo_rg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260350"/>
            <a:ext cx="13493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34975" y="6619875"/>
            <a:ext cx="3781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smtClean="0">
                <a:solidFill>
                  <a:srgbClr val="333333"/>
                </a:solidFill>
              </a:rPr>
              <a:t>GSI Helmholtzzentrum für Schwerionenforschung GmbH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0350"/>
            <a:ext cx="62420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888" y="655320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26.05.14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895725" y="6561138"/>
            <a:ext cx="3203575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W. Barth, </a:t>
            </a:r>
            <a:r>
              <a:rPr lang="en-US" altLang="de-DE"/>
              <a:t>UNILAC: Review follow-up...</a:t>
            </a:r>
            <a:r>
              <a:rPr lang="de-DE"/>
              <a:t>, FAIR-MAC 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7" r:id="rId2"/>
    <p:sldLayoutId id="2147483858" r:id="rId3"/>
    <p:sldLayoutId id="2147483856" r:id="rId4"/>
    <p:sldLayoutId id="2147483859" r:id="rId5"/>
    <p:sldLayoutId id="2147483860" r:id="rId6"/>
    <p:sldLayoutId id="2147483861" r:id="rId7"/>
    <p:sldLayoutId id="2147483862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oleObject" Target="../embeddings/Microsoft_Excel_97-2003_Worksheet1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266" y="3727331"/>
            <a:ext cx="8396288" cy="1066800"/>
          </a:xfrm>
        </p:spPr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FAIR </a:t>
            </a:r>
            <a:r>
              <a:rPr lang="de-DE" dirty="0"/>
              <a:t>Antiproton </a:t>
            </a:r>
            <a:r>
              <a:rPr lang="de-DE" dirty="0" smtClean="0"/>
              <a:t>Target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400" dirty="0" smtClean="0"/>
              <a:t>K. Knie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414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275" y="260350"/>
            <a:ext cx="6242050" cy="603250"/>
          </a:xfrm>
        </p:spPr>
        <p:txBody>
          <a:bodyPr/>
          <a:lstStyle/>
          <a:p>
            <a:r>
              <a:rPr lang="de-DE" dirty="0" smtClean="0"/>
              <a:t>pbar </a:t>
            </a:r>
            <a:r>
              <a:rPr lang="de-DE" dirty="0" err="1" smtClean="0"/>
              <a:t>building</a:t>
            </a:r>
            <a:endParaRPr lang="en-US" dirty="0"/>
          </a:p>
        </p:txBody>
      </p:sp>
      <p:pic>
        <p:nvPicPr>
          <p:cNvPr id="162819" name="Grafik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198" b="3127"/>
          <a:stretch/>
        </p:blipFill>
        <p:spPr bwMode="auto">
          <a:xfrm>
            <a:off x="-8375" y="1196751"/>
            <a:ext cx="6378760" cy="390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614536" y="272169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</a:t>
            </a:r>
            <a:r>
              <a:rPr lang="de-DE" dirty="0" err="1" smtClean="0"/>
              <a:t>arget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4537929" y="119675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dump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2699792" y="288156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r>
              <a:rPr lang="de-DE" dirty="0" smtClean="0"/>
              <a:t>7 m </a:t>
            </a:r>
            <a:r>
              <a:rPr lang="de-DE" dirty="0" err="1" smtClean="0"/>
              <a:t>concrete</a:t>
            </a:r>
            <a:r>
              <a:rPr lang="de-DE" dirty="0" smtClean="0"/>
              <a:t> </a:t>
            </a:r>
            <a:r>
              <a:rPr lang="de-DE" dirty="0" err="1" smtClean="0"/>
              <a:t>walls</a:t>
            </a:r>
            <a:endParaRPr lang="en-US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5" b="7806"/>
          <a:stretch/>
        </p:blipFill>
        <p:spPr bwMode="auto">
          <a:xfrm>
            <a:off x="3181005" y="4152163"/>
            <a:ext cx="5995514" cy="270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772400" cy="1143000"/>
          </a:xfrm>
        </p:spPr>
        <p:txBody>
          <a:bodyPr/>
          <a:lstStyle/>
          <a:p>
            <a:r>
              <a:rPr lang="de-DE" dirty="0" smtClean="0"/>
              <a:t>Residual dose </a:t>
            </a:r>
            <a:r>
              <a:rPr lang="de-DE" dirty="0" err="1" smtClean="0"/>
              <a:t>rates</a:t>
            </a:r>
            <a:r>
              <a:rPr lang="de-DE" dirty="0" smtClean="0"/>
              <a:t> / </a:t>
            </a:r>
            <a:r>
              <a:rPr lang="de-DE" dirty="0" err="1" smtClean="0"/>
              <a:t>handling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Operation </a:t>
            </a:r>
            <a:r>
              <a:rPr lang="de-DE" dirty="0" err="1" smtClean="0"/>
              <a:t>permit</a:t>
            </a:r>
            <a:r>
              <a:rPr lang="de-DE" dirty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(in </a:t>
            </a:r>
            <a:r>
              <a:rPr lang="de-DE" sz="2400" dirty="0" err="1" smtClean="0"/>
              <a:t>work</a:t>
            </a:r>
            <a:r>
              <a:rPr lang="de-DE" sz="2400" dirty="0" smtClean="0"/>
              <a:t>, positive </a:t>
            </a:r>
            <a:r>
              <a:rPr lang="de-DE" sz="2400" dirty="0" err="1" smtClean="0"/>
              <a:t>responses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authorities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target</a:t>
            </a:r>
            <a:r>
              <a:rPr lang="de-DE" sz="2400" dirty="0" smtClean="0"/>
              <a:t> </a:t>
            </a:r>
            <a:r>
              <a:rPr lang="de-DE" sz="2400" dirty="0" err="1" smtClean="0"/>
              <a:t>exchange</a:t>
            </a:r>
            <a:r>
              <a:rPr lang="de-DE" sz="2400" dirty="0" smtClean="0"/>
              <a:t>/</a:t>
            </a:r>
            <a:r>
              <a:rPr lang="de-DE" sz="2400" dirty="0" err="1" smtClean="0"/>
              <a:t>disposal</a:t>
            </a:r>
            <a:r>
              <a:rPr lang="de-DE" sz="2400" dirty="0" smtClean="0"/>
              <a:t> </a:t>
            </a:r>
            <a:r>
              <a:rPr lang="de-DE" sz="2400" dirty="0" err="1" smtClean="0"/>
              <a:t>concept</a:t>
            </a:r>
            <a:r>
              <a:rPr lang="de-DE" sz="2400" dirty="0" smtClean="0"/>
              <a:t> </a:t>
            </a:r>
            <a:r>
              <a:rPr lang="de-DE" sz="2400" dirty="0" err="1" smtClean="0"/>
              <a:t>obtained</a:t>
            </a:r>
            <a:r>
              <a:rPr lang="de-DE" sz="2400" dirty="0" smtClean="0"/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410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1048" cy="673100"/>
          </a:xfrm>
        </p:spPr>
        <p:txBody>
          <a:bodyPr/>
          <a:lstStyle/>
          <a:p>
            <a:r>
              <a:rPr lang="de-DE" dirty="0" smtClean="0"/>
              <a:t>Residual dose rate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399" y="2771386"/>
            <a:ext cx="5760640" cy="432048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2810953" y="3271975"/>
            <a:ext cx="1008112" cy="21602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58319" y="556192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/>
              <a:t>a</a:t>
            </a:r>
            <a:r>
              <a:rPr lang="de-DE" sz="1800" b="1" dirty="0" err="1" smtClean="0"/>
              <a:t>ir</a:t>
            </a:r>
            <a:endParaRPr lang="de-DE" sz="18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2" y="1259490"/>
            <a:ext cx="5584402" cy="18722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Gerade Verbindung mit Pfeil 13"/>
          <p:cNvCxnSpPr/>
          <p:nvPr/>
        </p:nvCxnSpPr>
        <p:spPr bwMode="auto">
          <a:xfrm>
            <a:off x="281010" y="2093425"/>
            <a:ext cx="5760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113257" y="2098422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C00000"/>
                </a:solidFill>
              </a:rPr>
              <a:t>BEAM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1343113" y="1844824"/>
            <a:ext cx="2580815" cy="57606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17607" r="14458" b="16998"/>
          <a:stretch/>
        </p:blipFill>
        <p:spPr bwMode="auto">
          <a:xfrm>
            <a:off x="467544" y="3542514"/>
            <a:ext cx="4096753" cy="281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2523871" y="3706582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>
                <a:solidFill>
                  <a:schemeClr val="bg1"/>
                </a:solidFill>
              </a:rPr>
              <a:t>c</a:t>
            </a:r>
            <a:r>
              <a:rPr lang="de-DE" sz="1600" b="1" dirty="0" err="1" smtClean="0">
                <a:solidFill>
                  <a:schemeClr val="bg1"/>
                </a:solidFill>
              </a:rPr>
              <a:t>oncrete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353239" y="4692739"/>
            <a:ext cx="930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rgbClr val="FFC000"/>
                </a:solidFill>
              </a:rPr>
              <a:t>c</a:t>
            </a:r>
            <a:r>
              <a:rPr lang="de-DE" sz="1400" b="1" dirty="0" err="1" smtClean="0">
                <a:solidFill>
                  <a:srgbClr val="FFC000"/>
                </a:solidFill>
              </a:rPr>
              <a:t>oncrete</a:t>
            </a:r>
            <a:endParaRPr lang="de-DE" sz="1400" b="1" dirty="0">
              <a:solidFill>
                <a:srgbClr val="FFC000"/>
              </a:solidFill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875121" y="5282275"/>
            <a:ext cx="1584176" cy="49476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894410" y="5360380"/>
            <a:ext cx="162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C000"/>
                </a:solidFill>
              </a:rPr>
              <a:t>Handling Area</a:t>
            </a:r>
            <a:endParaRPr lang="de-DE" sz="1600" b="1" dirty="0">
              <a:solidFill>
                <a:srgbClr val="FFC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197847" y="4075705"/>
            <a:ext cx="522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>
                <a:solidFill>
                  <a:srgbClr val="FFC000"/>
                </a:solidFill>
              </a:rPr>
              <a:t>i</a:t>
            </a:r>
            <a:r>
              <a:rPr lang="de-DE" sz="1400" b="1" dirty="0" err="1" smtClean="0">
                <a:solidFill>
                  <a:srgbClr val="FFC000"/>
                </a:solidFill>
              </a:rPr>
              <a:t>ron</a:t>
            </a:r>
            <a:endParaRPr lang="de-DE" sz="1400" b="1" dirty="0">
              <a:solidFill>
                <a:srgbClr val="FFC000"/>
              </a:solidFill>
            </a:endParaRPr>
          </a:p>
        </p:txBody>
      </p:sp>
      <p:pic>
        <p:nvPicPr>
          <p:cNvPr id="26" name="Picture 2" descr="Z:\flair\examples\TarRem\FeFe4\compQv23FeFe_plot1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11281" b="11240"/>
          <a:stretch/>
        </p:blipFill>
        <p:spPr bwMode="auto">
          <a:xfrm>
            <a:off x="5364088" y="3573016"/>
            <a:ext cx="3635896" cy="22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TE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3091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T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309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T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309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T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309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TE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309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TE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309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9" descr="TE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309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10" descr="TE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2769"/>
            <a:ext cx="60309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1892" y="6085799"/>
            <a:ext cx="846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800" dirty="0"/>
              <a:t>T</a:t>
            </a:r>
            <a:r>
              <a:rPr lang="de-DE" sz="1800" dirty="0" smtClean="0"/>
              <a:t>op </a:t>
            </a:r>
            <a:r>
              <a:rPr lang="de-DE" sz="1800" dirty="0" err="1" smtClean="0"/>
              <a:t>view</a:t>
            </a:r>
            <a:r>
              <a:rPr lang="de-DE" sz="1800" dirty="0" smtClean="0"/>
              <a:t>, beam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left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right</a:t>
            </a:r>
            <a:r>
              <a:rPr lang="de-DE" sz="1800" dirty="0" smtClean="0"/>
              <a:t>. </a:t>
            </a:r>
            <a:r>
              <a:rPr lang="de-DE" sz="1800" b="1" dirty="0" err="1" smtClean="0"/>
              <a:t>Inner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part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of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target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station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is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always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shielded</a:t>
            </a:r>
            <a:endParaRPr lang="de-DE" sz="1800" b="1" dirty="0"/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539552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de-DE" sz="2400" kern="0" dirty="0" smtClean="0">
                <a:solidFill>
                  <a:schemeClr val="tx1"/>
                </a:solidFill>
                <a:effectLst/>
              </a:rPr>
              <a:t>Transport </a:t>
            </a:r>
            <a:r>
              <a:rPr lang="de-DE" sz="2400" kern="0" dirty="0" err="1" smtClean="0">
                <a:solidFill>
                  <a:schemeClr val="tx1"/>
                </a:solidFill>
                <a:effectLst/>
              </a:rPr>
              <a:t>concept</a:t>
            </a:r>
            <a:r>
              <a:rPr lang="de-DE" sz="2400" kern="0" dirty="0" smtClean="0">
                <a:solidFill>
                  <a:schemeClr val="tx1"/>
                </a:solidFill>
                <a:effectLst/>
              </a:rPr>
              <a:t> in </a:t>
            </a:r>
            <a:r>
              <a:rPr lang="de-DE" sz="2400" kern="0" dirty="0" err="1" smtClean="0">
                <a:solidFill>
                  <a:schemeClr val="tx1"/>
                </a:solidFill>
                <a:effectLst/>
              </a:rPr>
              <a:t>building</a:t>
            </a:r>
            <a:r>
              <a:rPr lang="de-DE" sz="2400" kern="0" dirty="0" smtClean="0">
                <a:solidFill>
                  <a:schemeClr val="tx1"/>
                </a:solidFill>
                <a:effectLst/>
              </a:rPr>
              <a:t> 6c</a:t>
            </a:r>
            <a:endParaRPr lang="de-DE" sz="2400" kern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82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825500"/>
          </a:xfrm>
        </p:spPr>
        <p:txBody>
          <a:bodyPr/>
          <a:lstStyle/>
          <a:p>
            <a:r>
              <a:rPr lang="de-DE" dirty="0" smtClean="0"/>
              <a:t>Transport </a:t>
            </a:r>
            <a:r>
              <a:rPr lang="de-DE" dirty="0" err="1" smtClean="0"/>
              <a:t>concept</a:t>
            </a:r>
            <a:r>
              <a:rPr lang="de-DE" dirty="0" smtClean="0"/>
              <a:t> in </a:t>
            </a:r>
            <a:r>
              <a:rPr lang="de-DE" dirty="0" err="1" smtClean="0"/>
              <a:t>building</a:t>
            </a:r>
            <a:r>
              <a:rPr lang="de-DE" dirty="0" smtClean="0"/>
              <a:t> 6c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179349" cy="386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79512" y="12687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Transport container moves to the </a:t>
            </a:r>
            <a:r>
              <a:rPr lang="en-US" sz="1600" dirty="0" smtClean="0"/>
              <a:t>shaft (1-2).</a:t>
            </a:r>
            <a:endParaRPr lang="en-US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Crane </a:t>
            </a:r>
            <a:r>
              <a:rPr lang="en-US" sz="1600" dirty="0" smtClean="0"/>
              <a:t>of </a:t>
            </a:r>
            <a:r>
              <a:rPr lang="en-US" sz="1600" dirty="0"/>
              <a:t>carrying frame of the shielding flask lifts up the </a:t>
            </a:r>
            <a:r>
              <a:rPr lang="en-US" sz="1600" dirty="0" smtClean="0"/>
              <a:t>component (3).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3203848" y="2708920"/>
            <a:ext cx="230425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i="1" dirty="0" err="1" smtClean="0">
                <a:solidFill>
                  <a:srgbClr val="00CC00"/>
                </a:solidFill>
              </a:rPr>
              <a:t>Concept</a:t>
            </a:r>
            <a:r>
              <a:rPr lang="de-DE" i="1" dirty="0" smtClean="0">
                <a:solidFill>
                  <a:srgbClr val="00CC00"/>
                </a:solidFill>
              </a:rPr>
              <a:t> </a:t>
            </a:r>
            <a:r>
              <a:rPr lang="de-DE" i="1" dirty="0" err="1" smtClean="0">
                <a:solidFill>
                  <a:srgbClr val="00CC00"/>
                </a:solidFill>
              </a:rPr>
              <a:t>accepted</a:t>
            </a:r>
            <a:r>
              <a:rPr lang="de-DE" i="1" dirty="0" smtClean="0">
                <a:solidFill>
                  <a:srgbClr val="00CC00"/>
                </a:solidFill>
              </a:rPr>
              <a:t> in </a:t>
            </a:r>
            <a:r>
              <a:rPr lang="de-DE" i="1" dirty="0" err="1" smtClean="0">
                <a:solidFill>
                  <a:srgbClr val="00CC00"/>
                </a:solidFill>
              </a:rPr>
              <a:t>construction</a:t>
            </a:r>
            <a:r>
              <a:rPr lang="de-DE" i="1" dirty="0" smtClean="0">
                <a:solidFill>
                  <a:srgbClr val="00CC00"/>
                </a:solidFill>
              </a:rPr>
              <a:t> </a:t>
            </a:r>
            <a:r>
              <a:rPr lang="de-DE" i="1" dirty="0" err="1" smtClean="0">
                <a:solidFill>
                  <a:srgbClr val="00CC00"/>
                </a:solidFill>
              </a:rPr>
              <a:t>permit</a:t>
            </a:r>
            <a:endParaRPr lang="de-DE" i="1" dirty="0">
              <a:solidFill>
                <a:srgbClr val="00CC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333924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4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9" y="1268760"/>
            <a:ext cx="49831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16576" y="1916832"/>
            <a:ext cx="34563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err="1" smtClean="0"/>
              <a:t>Detailed</a:t>
            </a:r>
            <a:r>
              <a:rPr lang="de-DE" sz="2000" dirty="0" smtClean="0"/>
              <a:t> </a:t>
            </a:r>
            <a:r>
              <a:rPr lang="de-DE" sz="2000" dirty="0" err="1" smtClean="0"/>
              <a:t>study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Kraftanlagen Heidelberg</a:t>
            </a:r>
            <a:br>
              <a:rPr lang="de-DE" sz="2000" dirty="0" smtClean="0"/>
            </a:br>
            <a:endParaRPr lang="de-DE" sz="2000" dirty="0" smtClean="0"/>
          </a:p>
          <a:p>
            <a:pPr algn="l"/>
            <a:r>
              <a:rPr lang="de-DE" sz="2000" dirty="0" err="1" smtClean="0"/>
              <a:t>Presented</a:t>
            </a:r>
            <a:r>
              <a:rPr lang="de-DE" sz="2000" dirty="0" smtClean="0"/>
              <a:t> </a:t>
            </a:r>
            <a:r>
              <a:rPr lang="de-DE" sz="2000" dirty="0" err="1" smtClean="0"/>
              <a:t>already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authorities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err="1" smtClean="0"/>
              <a:t>Very</a:t>
            </a:r>
            <a:r>
              <a:rPr lang="de-DE" sz="2000" dirty="0" smtClean="0"/>
              <a:t> positive </a:t>
            </a:r>
            <a:r>
              <a:rPr lang="de-DE" sz="2000" dirty="0" err="1" smtClean="0"/>
              <a:t>response</a:t>
            </a:r>
            <a:r>
              <a:rPr lang="de-DE" sz="2000" dirty="0" smtClean="0"/>
              <a:t> </a:t>
            </a:r>
            <a:r>
              <a:rPr lang="de-DE" sz="2000" dirty="0" err="1" smtClean="0"/>
              <a:t>obtained</a:t>
            </a:r>
            <a:endParaRPr lang="de-DE" sz="2000" dirty="0" smtClean="0"/>
          </a:p>
          <a:p>
            <a:pPr algn="l"/>
            <a:r>
              <a:rPr lang="de-DE" sz="2000" dirty="0" smtClean="0"/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 flipV="1">
            <a:off x="2267744" y="3140968"/>
            <a:ext cx="1368152" cy="6423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3558829" y="3594554"/>
            <a:ext cx="86857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C00000"/>
                </a:solidFill>
              </a:rPr>
              <a:t>T</a:t>
            </a:r>
            <a:r>
              <a:rPr lang="de-DE" sz="1800" dirty="0" smtClean="0">
                <a:solidFill>
                  <a:srgbClr val="C00000"/>
                </a:solidFill>
              </a:rPr>
              <a:t>rolley</a:t>
            </a:r>
            <a:endParaRPr lang="de-DE" sz="1800" dirty="0">
              <a:solidFill>
                <a:srgbClr val="C00000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 flipV="1">
            <a:off x="3779912" y="2636912"/>
            <a:ext cx="504056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/>
          <p:nvPr/>
        </p:nvCxnSpPr>
        <p:spPr bwMode="auto">
          <a:xfrm flipH="1" flipV="1">
            <a:off x="3498522" y="2636912"/>
            <a:ext cx="713438" cy="360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 flipH="1" flipV="1">
            <a:off x="2922458" y="2573288"/>
            <a:ext cx="1076004" cy="5676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/>
          <p:nvPr/>
        </p:nvCxnSpPr>
        <p:spPr bwMode="auto">
          <a:xfrm flipH="1" flipV="1">
            <a:off x="3161497" y="2573288"/>
            <a:ext cx="1008112" cy="4956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4211960" y="2758601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rgbClr val="C00000"/>
                </a:solidFill>
              </a:rPr>
              <a:t>Coupling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de-DE" sz="1800" dirty="0" err="1" smtClean="0">
                <a:solidFill>
                  <a:srgbClr val="C00000"/>
                </a:solidFill>
              </a:rPr>
              <a:t>system</a:t>
            </a:r>
            <a:endParaRPr lang="de-DE" sz="1800" dirty="0">
              <a:solidFill>
                <a:srgbClr val="C00000"/>
              </a:solidFill>
            </a:endParaRPr>
          </a:p>
        </p:txBody>
      </p:sp>
      <p:cxnSp>
        <p:nvCxnSpPr>
          <p:cNvPr id="1024" name="Gerade Verbindung mit Pfeil 1023"/>
          <p:cNvCxnSpPr/>
          <p:nvPr/>
        </p:nvCxnSpPr>
        <p:spPr bwMode="auto">
          <a:xfrm flipH="1">
            <a:off x="2843808" y="1484784"/>
            <a:ext cx="1440160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8" name="Textfeld 1027"/>
          <p:cNvSpPr txBox="1"/>
          <p:nvPr/>
        </p:nvSpPr>
        <p:spPr>
          <a:xfrm>
            <a:off x="4211960" y="132302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rgbClr val="C00000"/>
                </a:solidFill>
              </a:rPr>
              <a:t>Rail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  <a:r>
              <a:rPr lang="de-DE" sz="1800" dirty="0" err="1" smtClean="0">
                <a:solidFill>
                  <a:srgbClr val="C00000"/>
                </a:solidFill>
              </a:rPr>
              <a:t>system</a:t>
            </a:r>
            <a:endParaRPr lang="de-DE" sz="1800" dirty="0">
              <a:solidFill>
                <a:srgbClr val="C00000"/>
              </a:solidFill>
            </a:endParaRPr>
          </a:p>
        </p:txBody>
      </p:sp>
      <p:cxnSp>
        <p:nvCxnSpPr>
          <p:cNvPr id="1030" name="Gerade Verbindung mit Pfeil 1029"/>
          <p:cNvCxnSpPr/>
          <p:nvPr/>
        </p:nvCxnSpPr>
        <p:spPr bwMode="auto">
          <a:xfrm flipH="1" flipV="1">
            <a:off x="2853163" y="4581128"/>
            <a:ext cx="612068" cy="943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31" name="Textfeld 1030"/>
          <p:cNvSpPr txBox="1"/>
          <p:nvPr/>
        </p:nvSpPr>
        <p:spPr>
          <a:xfrm>
            <a:off x="3442506" y="4521899"/>
            <a:ext cx="194155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C00000"/>
                </a:solidFill>
              </a:rPr>
              <a:t>Front </a:t>
            </a:r>
            <a:r>
              <a:rPr lang="de-DE" sz="1800" dirty="0" err="1" smtClean="0">
                <a:solidFill>
                  <a:srgbClr val="C00000"/>
                </a:solidFill>
              </a:rPr>
              <a:t>door</a:t>
            </a:r>
            <a:r>
              <a:rPr lang="de-DE" sz="1800" dirty="0" smtClean="0">
                <a:solidFill>
                  <a:srgbClr val="C00000"/>
                </a:solidFill>
              </a:rPr>
              <a:t> (</a:t>
            </a:r>
            <a:r>
              <a:rPr lang="de-DE" sz="1800" dirty="0" err="1" smtClean="0">
                <a:solidFill>
                  <a:srgbClr val="C00000"/>
                </a:solidFill>
              </a:rPr>
              <a:t>for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de-DE" sz="1800" dirty="0" err="1" smtClean="0">
                <a:solidFill>
                  <a:srgbClr val="C00000"/>
                </a:solidFill>
              </a:rPr>
              <a:t>intervention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  <a:r>
              <a:rPr lang="de-DE" sz="1800" dirty="0" err="1" smtClean="0">
                <a:solidFill>
                  <a:srgbClr val="C00000"/>
                </a:solidFill>
              </a:rPr>
              <a:t>only</a:t>
            </a:r>
            <a:r>
              <a:rPr lang="de-DE" sz="1800" dirty="0" smtClean="0">
                <a:solidFill>
                  <a:srgbClr val="C00000"/>
                </a:solidFill>
              </a:rPr>
              <a:t>)</a:t>
            </a:r>
            <a:endParaRPr lang="de-DE" sz="1800" dirty="0">
              <a:solidFill>
                <a:srgbClr val="C00000"/>
              </a:solidFill>
            </a:endParaRPr>
          </a:p>
        </p:txBody>
      </p:sp>
      <p:cxnSp>
        <p:nvCxnSpPr>
          <p:cNvPr id="1033" name="Gerade Verbindung mit Pfeil 1032"/>
          <p:cNvCxnSpPr>
            <a:stCxn id="1034" idx="1"/>
          </p:cNvCxnSpPr>
          <p:nvPr/>
        </p:nvCxnSpPr>
        <p:spPr bwMode="auto">
          <a:xfrm flipH="1" flipV="1">
            <a:off x="3275856" y="4005064"/>
            <a:ext cx="355221" cy="1846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34" name="Textfeld 1033"/>
          <p:cNvSpPr txBox="1"/>
          <p:nvPr/>
        </p:nvSpPr>
        <p:spPr>
          <a:xfrm>
            <a:off x="3631077" y="400506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rgbClr val="C00000"/>
                </a:solidFill>
              </a:rPr>
              <a:t>Inner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  <a:r>
              <a:rPr lang="de-DE" sz="1800" dirty="0" err="1" smtClean="0">
                <a:solidFill>
                  <a:srgbClr val="C00000"/>
                </a:solidFill>
              </a:rPr>
              <a:t>door</a:t>
            </a:r>
            <a:endParaRPr lang="de-DE" sz="1800" dirty="0">
              <a:solidFill>
                <a:srgbClr val="C00000"/>
              </a:solidFill>
            </a:endParaRP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812800"/>
          </a:xfrm>
        </p:spPr>
        <p:txBody>
          <a:bodyPr/>
          <a:lstStyle/>
          <a:p>
            <a:r>
              <a:rPr lang="de-DE" dirty="0" smtClean="0"/>
              <a:t>Transport </a:t>
            </a:r>
            <a:r>
              <a:rPr lang="de-DE" dirty="0" err="1" smtClean="0"/>
              <a:t>concept</a:t>
            </a:r>
            <a:r>
              <a:rPr lang="de-DE" dirty="0" smtClean="0"/>
              <a:t> in </a:t>
            </a:r>
            <a:r>
              <a:rPr lang="de-DE" dirty="0" err="1" smtClean="0"/>
              <a:t>building</a:t>
            </a:r>
            <a:r>
              <a:rPr lang="de-DE" dirty="0" smtClean="0"/>
              <a:t> 6c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0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6696744" cy="500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56176" y="50131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1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72652" y="55167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2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3608" y="22239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3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 b="3707"/>
          <a:stretch/>
        </p:blipFill>
        <p:spPr bwMode="auto">
          <a:xfrm>
            <a:off x="7236296" y="1340767"/>
            <a:ext cx="1636353" cy="49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4709" r="8187"/>
          <a:stretch/>
        </p:blipFill>
        <p:spPr bwMode="auto">
          <a:xfrm>
            <a:off x="4716016" y="1340767"/>
            <a:ext cx="2342368" cy="2914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812800"/>
          </a:xfrm>
        </p:spPr>
        <p:txBody>
          <a:bodyPr/>
          <a:lstStyle/>
          <a:p>
            <a:r>
              <a:rPr lang="de-DE" dirty="0" smtClean="0"/>
              <a:t>Transport </a:t>
            </a:r>
            <a:r>
              <a:rPr lang="de-DE" dirty="0" err="1" smtClean="0"/>
              <a:t>concept</a:t>
            </a:r>
            <a:r>
              <a:rPr lang="de-DE" dirty="0" smtClean="0"/>
              <a:t> in </a:t>
            </a:r>
            <a:r>
              <a:rPr lang="de-DE" dirty="0" err="1" smtClean="0"/>
              <a:t>building</a:t>
            </a:r>
            <a:r>
              <a:rPr lang="de-DE" dirty="0" smtClean="0"/>
              <a:t> 6c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81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648072"/>
          </a:xfrm>
        </p:spPr>
        <p:txBody>
          <a:bodyPr/>
          <a:lstStyle/>
          <a:p>
            <a:r>
              <a:rPr lang="de-DE" dirty="0" smtClean="0"/>
              <a:t>pbar </a:t>
            </a:r>
            <a:r>
              <a:rPr lang="de-DE" dirty="0" err="1" smtClean="0"/>
              <a:t>shielding</a:t>
            </a:r>
            <a:r>
              <a:rPr lang="de-DE" dirty="0" smtClean="0"/>
              <a:t> </a:t>
            </a:r>
            <a:r>
              <a:rPr lang="de-DE" dirty="0" err="1" smtClean="0"/>
              <a:t>flask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err="1" smtClean="0"/>
              <a:t>technical</a:t>
            </a:r>
            <a:r>
              <a:rPr lang="de-DE" dirty="0" smtClean="0"/>
              <a:t> design 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493190" cy="491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42156"/>
            <a:ext cx="3599767" cy="48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411760" y="6021288"/>
            <a:ext cx="225574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weight</a:t>
            </a:r>
            <a:r>
              <a:rPr lang="de-DE" dirty="0" smtClean="0"/>
              <a:t>: 25 </a:t>
            </a:r>
            <a:r>
              <a:rPr lang="de-DE" dirty="0" err="1" smtClean="0"/>
              <a:t>tons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b="3142"/>
          <a:stretch/>
        </p:blipFill>
        <p:spPr bwMode="auto">
          <a:xfrm>
            <a:off x="5940152" y="1628800"/>
            <a:ext cx="2969041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56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772400" cy="1143000"/>
          </a:xfrm>
        </p:spPr>
        <p:txBody>
          <a:bodyPr/>
          <a:lstStyle/>
          <a:p>
            <a:r>
              <a:rPr lang="en-US" altLang="de-DE" dirty="0">
                <a:latin typeface="Arial" charset="0"/>
                <a:cs typeface="Arial" charset="0"/>
              </a:rPr>
              <a:t>Conversion </a:t>
            </a:r>
            <a:r>
              <a:rPr lang="en-US" altLang="de-DE" dirty="0" smtClean="0">
                <a:latin typeface="Arial" charset="0"/>
                <a:cs typeface="Arial" charset="0"/>
              </a:rPr>
              <a:t>rates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4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247650" y="11494"/>
            <a:ext cx="7026275" cy="787400"/>
          </a:xfrm>
        </p:spPr>
        <p:txBody>
          <a:bodyPr/>
          <a:lstStyle/>
          <a:p>
            <a:r>
              <a:rPr lang="en-US" altLang="de-DE" dirty="0" smtClean="0">
                <a:latin typeface="Arial" charset="0"/>
                <a:cs typeface="Arial" charset="0"/>
              </a:rPr>
              <a:t>Production Cross Section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35163" y="1302695"/>
            <a:ext cx="583247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de-DE" sz="1600" dirty="0" err="1" smtClean="0">
                <a:solidFill>
                  <a:schemeClr val="tx2"/>
                </a:solidFill>
              </a:rPr>
              <a:t>Semiempirical</a:t>
            </a:r>
            <a:r>
              <a:rPr lang="en-GB" altLang="de-DE" sz="1600" dirty="0" smtClean="0">
                <a:solidFill>
                  <a:schemeClr val="tx2"/>
                </a:solidFill>
              </a:rPr>
              <a:t> formula:</a:t>
            </a:r>
          </a:p>
          <a:p>
            <a:pPr algn="l"/>
            <a:r>
              <a:rPr lang="en-GB" altLang="de-DE" sz="1600" dirty="0" smtClean="0">
                <a:solidFill>
                  <a:schemeClr val="tx2"/>
                </a:solidFill>
              </a:rPr>
              <a:t>R.P</a:t>
            </a:r>
            <a:r>
              <a:rPr lang="en-GB" altLang="de-DE" sz="1600" dirty="0">
                <a:solidFill>
                  <a:schemeClr val="tx2"/>
                </a:solidFill>
              </a:rPr>
              <a:t>. </a:t>
            </a:r>
            <a:r>
              <a:rPr lang="en-GB" altLang="de-DE" sz="1600" dirty="0" err="1">
                <a:solidFill>
                  <a:schemeClr val="tx2"/>
                </a:solidFill>
              </a:rPr>
              <a:t>Duperray</a:t>
            </a:r>
            <a:r>
              <a:rPr lang="en-GB" altLang="de-DE" sz="1600" dirty="0">
                <a:solidFill>
                  <a:schemeClr val="tx2"/>
                </a:solidFill>
              </a:rPr>
              <a:t> et al., Phys. Rev. </a:t>
            </a:r>
            <a:r>
              <a:rPr lang="en-GB" altLang="de-DE" sz="1600" b="1" dirty="0">
                <a:solidFill>
                  <a:schemeClr val="tx2"/>
                </a:solidFill>
              </a:rPr>
              <a:t>D 68</a:t>
            </a:r>
            <a:r>
              <a:rPr lang="en-GB" altLang="de-DE" sz="1600" dirty="0">
                <a:solidFill>
                  <a:schemeClr val="tx2"/>
                </a:solidFill>
              </a:rPr>
              <a:t>, 094017 (2003)</a:t>
            </a:r>
            <a:endParaRPr lang="de-DE" altLang="de-DE" sz="1600" dirty="0">
              <a:solidFill>
                <a:schemeClr val="tx2"/>
              </a:solidFill>
            </a:endParaRPr>
          </a:p>
          <a:p>
            <a:pPr algn="l"/>
            <a:r>
              <a:rPr lang="de-DE" altLang="de-DE" sz="1400" dirty="0"/>
              <a:t>Fit </a:t>
            </a:r>
            <a:r>
              <a:rPr lang="de-DE" altLang="de-DE" sz="1400" dirty="0" err="1" smtClean="0"/>
              <a:t>of</a:t>
            </a:r>
            <a:r>
              <a:rPr lang="de-DE" altLang="de-DE" sz="1400" dirty="0" smtClean="0"/>
              <a:t> experimental </a:t>
            </a:r>
            <a:r>
              <a:rPr lang="de-DE" altLang="de-DE" sz="1400" dirty="0" err="1" smtClean="0"/>
              <a:t>data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available</a:t>
            </a:r>
            <a:r>
              <a:rPr lang="de-DE" altLang="de-DE" sz="1400" dirty="0" smtClean="0"/>
              <a:t> in 2003.</a:t>
            </a:r>
            <a:endParaRPr lang="de-DE" alt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3" y="2320942"/>
            <a:ext cx="3898013" cy="422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94" y="2222338"/>
            <a:ext cx="345194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4653023" y="2102914"/>
            <a:ext cx="1429473" cy="304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805423" y="3140968"/>
            <a:ext cx="3348942" cy="429728"/>
          </a:xfrm>
          <a:prstGeom prst="rect">
            <a:avLst/>
          </a:prstGeom>
          <a:solidFill>
            <a:srgbClr val="FDBB63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805423" y="4267744"/>
            <a:ext cx="5832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de-DE" sz="1600" dirty="0" smtClean="0">
                <a:solidFill>
                  <a:schemeClr val="tx2"/>
                </a:solidFill>
              </a:rPr>
              <a:t>Monte Carlo Codes used in addition:</a:t>
            </a:r>
          </a:p>
          <a:p>
            <a:pPr algn="l"/>
            <a:r>
              <a:rPr lang="de-DE" altLang="de-DE" sz="1600" dirty="0" smtClean="0">
                <a:solidFill>
                  <a:schemeClr val="tx2"/>
                </a:solidFill>
              </a:rPr>
              <a:t>FLUKA, MARS</a:t>
            </a:r>
            <a:endParaRPr lang="de-DE" altLang="de-DE" sz="1400" dirty="0"/>
          </a:p>
        </p:txBody>
      </p:sp>
      <p:sp>
        <p:nvSpPr>
          <p:cNvPr id="15" name="Rechteck 14"/>
          <p:cNvSpPr/>
          <p:nvPr/>
        </p:nvSpPr>
        <p:spPr>
          <a:xfrm>
            <a:off x="4805423" y="4217985"/>
            <a:ext cx="3398918" cy="770703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84213" y="115888"/>
            <a:ext cx="77724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e-DE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FAIR / CERN / FNAL pbar </a:t>
            </a:r>
            <a:r>
              <a:rPr lang="de-DE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</a:t>
            </a:r>
            <a:endParaRPr lang="de-DE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95288" y="1268413"/>
            <a:ext cx="8137525" cy="4968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194744" y="2392361"/>
            <a:ext cx="4019567" cy="1758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866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55459"/>
              </p:ext>
            </p:extLst>
          </p:nvPr>
        </p:nvGraphicFramePr>
        <p:xfrm>
          <a:off x="467544" y="2031999"/>
          <a:ext cx="7848600" cy="2144714"/>
        </p:xfrm>
        <a:graphic>
          <a:graphicData uri="http://schemas.openxmlformats.org/drawingml/2006/table">
            <a:tbl>
              <a:tblPr/>
              <a:tblGrid>
                <a:gridCol w="1730375"/>
                <a:gridCol w="2019300"/>
                <a:gridCol w="2006600"/>
                <a:gridCol w="20923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CERN (AC+AA)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E(p), E(pbar)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 GeV, 3 GeV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GeV, 2.7 GeV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 GeV, 8 GeV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acceptance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mm mrad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mm mrad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mm mrad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protons / pulse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×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1 - 2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×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×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pulse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 bunch (50 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bunches in 400 ns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 bunch 1.6 µs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4.8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1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247650" y="11494"/>
            <a:ext cx="7026275" cy="787400"/>
          </a:xfrm>
        </p:spPr>
        <p:txBody>
          <a:bodyPr/>
          <a:lstStyle/>
          <a:p>
            <a:r>
              <a:rPr lang="en-US" altLang="de-DE" dirty="0" smtClean="0">
                <a:latin typeface="Arial" charset="0"/>
                <a:cs typeface="Arial" charset="0"/>
              </a:rPr>
              <a:t>Production Cross Section</a:t>
            </a:r>
          </a:p>
        </p:txBody>
      </p:sp>
      <p:sp>
        <p:nvSpPr>
          <p:cNvPr id="3" name="Rechteck 2"/>
          <p:cNvSpPr/>
          <p:nvPr/>
        </p:nvSpPr>
        <p:spPr>
          <a:xfrm>
            <a:off x="4653023" y="2102914"/>
            <a:ext cx="1429473" cy="304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aphicFrame>
        <p:nvGraphicFramePr>
          <p:cNvPr id="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057572"/>
              </p:ext>
            </p:extLst>
          </p:nvPr>
        </p:nvGraphicFramePr>
        <p:xfrm>
          <a:off x="950913" y="1319213"/>
          <a:ext cx="6870700" cy="433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Line 34"/>
          <p:cNvSpPr>
            <a:spLocks noChangeShapeType="1"/>
          </p:cNvSpPr>
          <p:nvPr/>
        </p:nvSpPr>
        <p:spPr bwMode="auto">
          <a:xfrm flipH="1" flipV="1">
            <a:off x="2987675" y="3500438"/>
            <a:ext cx="71438" cy="2376487"/>
          </a:xfrm>
          <a:prstGeom prst="line">
            <a:avLst/>
          </a:prstGeom>
          <a:noFill/>
          <a:ln w="25400">
            <a:solidFill>
              <a:srgbClr val="8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2195513" y="5876925"/>
            <a:ext cx="447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CC0066"/>
                </a:solidFill>
              </a:rPr>
              <a:t>p = 3.82 GeV / c,  E = 3 GeV,  B</a:t>
            </a:r>
            <a:r>
              <a:rPr lang="el-GR" altLang="de-DE">
                <a:solidFill>
                  <a:srgbClr val="CC0066"/>
                </a:solidFill>
                <a:cs typeface="Arial" charset="0"/>
              </a:rPr>
              <a:t>ρ</a:t>
            </a:r>
            <a:r>
              <a:rPr lang="de-DE" altLang="de-DE">
                <a:solidFill>
                  <a:srgbClr val="CC0066"/>
                </a:solidFill>
                <a:cs typeface="Arial" charset="0"/>
              </a:rPr>
              <a:t> = 13 Tm</a:t>
            </a:r>
            <a:endParaRPr lang="el-GR" altLang="de-DE">
              <a:solidFill>
                <a:srgbClr val="CC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242687" y="69126"/>
            <a:ext cx="7026275" cy="787400"/>
          </a:xfrm>
        </p:spPr>
        <p:txBody>
          <a:bodyPr/>
          <a:lstStyle/>
          <a:p>
            <a:r>
              <a:rPr lang="en-US" altLang="de-DE" dirty="0" smtClean="0">
                <a:latin typeface="Arial" charset="0"/>
                <a:cs typeface="Arial" charset="0"/>
              </a:rPr>
              <a:t>Collectible pbars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3887788" cy="2808288"/>
          </a:xfrm>
          <a:prstGeom prst="rect">
            <a:avLst/>
          </a:prstGeom>
          <a:solidFill>
            <a:srgbClr val="FF0000">
              <a:alpha val="30000"/>
            </a:srgbClr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5400"/>
            <a:ext cx="4135437" cy="2952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19250" y="4581525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400" i="1" dirty="0" err="1">
                <a:solidFill>
                  <a:srgbClr val="FF0000"/>
                </a:solidFill>
              </a:rPr>
              <a:t>p</a:t>
            </a:r>
            <a:r>
              <a:rPr lang="de-DE" sz="1400" baseline="-25000" dirty="0" err="1">
                <a:solidFill>
                  <a:srgbClr val="FF0000"/>
                </a:solidFill>
              </a:rPr>
              <a:t>pbar</a:t>
            </a:r>
            <a:r>
              <a:rPr lang="de-DE" sz="1400" dirty="0">
                <a:solidFill>
                  <a:srgbClr val="FF0000"/>
                </a:solidFill>
              </a:rPr>
              <a:t> = 3.82 GeV/c </a:t>
            </a:r>
            <a:r>
              <a:rPr lang="en-US" sz="1400" dirty="0">
                <a:solidFill>
                  <a:srgbClr val="FF0000"/>
                </a:solidFill>
                <a:cs typeface="Arial" charset="0"/>
              </a:rPr>
              <a:t>± 3%</a:t>
            </a:r>
            <a:r>
              <a:rPr lang="de-DE" dirty="0"/>
              <a:t>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60525" y="2681288"/>
            <a:ext cx="71438" cy="230505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245100" y="2681288"/>
            <a:ext cx="1116013" cy="229235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5288" y="5445125"/>
            <a:ext cx="8351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cs typeface="Arial" charset="0"/>
              </a:rPr>
              <a:t>From ~ 2.5 × 10</a:t>
            </a:r>
            <a:r>
              <a:rPr lang="en-US" baseline="30000" dirty="0">
                <a:solidFill>
                  <a:srgbClr val="0000FF"/>
                </a:solidFill>
                <a:cs typeface="Arial" charset="0"/>
              </a:rPr>
              <a:t>-4 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pbar / (p cm target) </a:t>
            </a:r>
            <a:r>
              <a:rPr lang="en-US" dirty="0">
                <a:solidFill>
                  <a:srgbClr val="0000FF"/>
                </a:solidFill>
              </a:rPr>
              <a:t>~ 5 × 10</a:t>
            </a:r>
            <a:r>
              <a:rPr lang="en-US" baseline="30000" dirty="0">
                <a:solidFill>
                  <a:srgbClr val="0000FF"/>
                </a:solidFill>
              </a:rPr>
              <a:t>-6</a:t>
            </a:r>
            <a:r>
              <a:rPr lang="en-US" dirty="0">
                <a:solidFill>
                  <a:srgbClr val="0000FF"/>
                </a:solidFill>
              </a:rPr>
              <a:t> (or 2 %) are "</a:t>
            </a:r>
            <a:r>
              <a:rPr lang="en-US" dirty="0" smtClean="0">
                <a:solidFill>
                  <a:srgbClr val="0000FF"/>
                </a:solidFill>
              </a:rPr>
              <a:t>collectible</a:t>
            </a:r>
            <a:r>
              <a:rPr lang="en-US" dirty="0">
                <a:solidFill>
                  <a:srgbClr val="0000FF"/>
                </a:solidFill>
              </a:rPr>
              <a:t>"</a:t>
            </a:r>
            <a:endParaRPr lang="en-US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72266" y="1514767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737453" y="1659230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3" y="1298867"/>
            <a:ext cx="4038600" cy="1031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440466" y="1738605"/>
            <a:ext cx="57626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36502" y="2249016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z / cm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 rot="16200000">
            <a:off x="273653" y="1281434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y / cm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367440" y="1403672"/>
            <a:ext cx="2447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i="1" dirty="0" err="1">
                <a:solidFill>
                  <a:srgbClr val="FF0000"/>
                </a:solidFill>
              </a:rPr>
              <a:t>E</a:t>
            </a:r>
            <a:r>
              <a:rPr lang="de-DE" sz="1400" b="1" baseline="-25000" dirty="0" err="1">
                <a:solidFill>
                  <a:srgbClr val="FF0000"/>
                </a:solidFill>
              </a:rPr>
              <a:t>p</a:t>
            </a:r>
            <a:r>
              <a:rPr lang="de-DE" sz="1400" b="1" dirty="0">
                <a:solidFill>
                  <a:srgbClr val="FF0000"/>
                </a:solidFill>
              </a:rPr>
              <a:t> = 29 GeV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6">
            <a:lum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6" b="23756"/>
          <a:stretch/>
        </p:blipFill>
        <p:spPr bwMode="auto">
          <a:xfrm>
            <a:off x="4265211" y="1368630"/>
            <a:ext cx="2540703" cy="76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3989106" y="441445"/>
            <a:ext cx="1670913" cy="41508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err="1" smtClean="0"/>
              <a:t>Emax</a:t>
            </a:r>
            <a:r>
              <a:rPr lang="de-DE" dirty="0" smtClean="0"/>
              <a:t> SIS 100</a:t>
            </a:r>
            <a:endParaRPr lang="de-DE" dirty="0"/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2052447" y="719458"/>
            <a:ext cx="2086166" cy="738952"/>
          </a:xfrm>
          <a:prstGeom prst="straightConnector1">
            <a:avLst/>
          </a:prstGeom>
          <a:ln w="31750">
            <a:solidFill>
              <a:srgbClr val="FDBB6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2564953" y="3418732"/>
            <a:ext cx="2848306" cy="41508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err="1" smtClean="0"/>
              <a:t>acceptance</a:t>
            </a:r>
            <a:r>
              <a:rPr lang="de-DE" dirty="0" smtClean="0"/>
              <a:t> </a:t>
            </a:r>
            <a:r>
              <a:rPr lang="de-DE" dirty="0" err="1" smtClean="0"/>
              <a:t>separator</a:t>
            </a:r>
            <a:r>
              <a:rPr lang="de-DE" dirty="0" smtClean="0"/>
              <a:t>/CR</a:t>
            </a:r>
            <a:endParaRPr lang="de-DE" dirty="0"/>
          </a:p>
        </p:txBody>
      </p:sp>
      <p:cxnSp>
        <p:nvCxnSpPr>
          <p:cNvPr id="27" name="Gerade Verbindung mit Pfeil 26"/>
          <p:cNvCxnSpPr/>
          <p:nvPr/>
        </p:nvCxnSpPr>
        <p:spPr>
          <a:xfrm flipH="1">
            <a:off x="3385596" y="3703899"/>
            <a:ext cx="233276" cy="949124"/>
          </a:xfrm>
          <a:prstGeom prst="straightConnector1">
            <a:avLst/>
          </a:prstGeom>
          <a:ln w="31750">
            <a:solidFill>
              <a:srgbClr val="FDBB6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957866" y="2371253"/>
            <a:ext cx="1809829" cy="41508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/>
              <a:t>CR max. 13 Tm</a:t>
            </a:r>
            <a:endParaRPr lang="de-DE" dirty="0"/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2016728" y="2578793"/>
            <a:ext cx="341398" cy="2074230"/>
          </a:xfrm>
          <a:prstGeom prst="straightConnector1">
            <a:avLst/>
          </a:prstGeom>
          <a:ln w="31750">
            <a:solidFill>
              <a:srgbClr val="FDBB6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5135001" y="2078410"/>
            <a:ext cx="1939512" cy="41508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/>
              <a:t>h</a:t>
            </a:r>
            <a:r>
              <a:rPr lang="de-DE" dirty="0" err="1" smtClean="0"/>
              <a:t>orn</a:t>
            </a:r>
            <a:endParaRPr lang="de-DE" dirty="0"/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6235700" y="2371253"/>
            <a:ext cx="698500" cy="2179194"/>
          </a:xfrm>
          <a:prstGeom prst="straightConnector1">
            <a:avLst/>
          </a:prstGeom>
          <a:ln w="31750">
            <a:solidFill>
              <a:srgbClr val="FDBB6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850551" y="4550447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400" i="1" dirty="0" smtClean="0">
                <a:solidFill>
                  <a:srgbClr val="FF0000"/>
                </a:solidFill>
              </a:rPr>
              <a:t>0 &lt; </a:t>
            </a:r>
            <a:r>
              <a:rPr lang="de-DE" sz="1400" i="1" dirty="0" err="1" smtClean="0">
                <a:solidFill>
                  <a:srgbClr val="FF0000"/>
                </a:solidFill>
              </a:rPr>
              <a:t>p</a:t>
            </a:r>
            <a:r>
              <a:rPr lang="de-DE" sz="1400" baseline="-25000" dirty="0" err="1" smtClean="0">
                <a:solidFill>
                  <a:srgbClr val="FF0000"/>
                </a:solidFill>
              </a:rPr>
              <a:t>pbar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>
                <a:solidFill>
                  <a:srgbClr val="FF0000"/>
                </a:solidFill>
              </a:rPr>
              <a:t>&lt;</a:t>
            </a:r>
            <a:r>
              <a:rPr lang="de-DE" sz="1400" dirty="0" smtClean="0">
                <a:solidFill>
                  <a:srgbClr val="FF0000"/>
                </a:solidFill>
              </a:rPr>
              <a:t> 80 </a:t>
            </a:r>
            <a:r>
              <a:rPr lang="de-DE" sz="1400" dirty="0" err="1" smtClean="0">
                <a:solidFill>
                  <a:srgbClr val="FF0000"/>
                </a:solidFill>
              </a:rPr>
              <a:t>mrad</a:t>
            </a:r>
            <a:r>
              <a:rPr lang="de-DE" dirty="0" smtClean="0"/>
              <a:t> 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30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auto">
          <a:xfrm>
            <a:off x="242687" y="69126"/>
            <a:ext cx="7026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smtClean="0">
                <a:latin typeface="Arial" charset="0"/>
                <a:cs typeface="Arial" charset="0"/>
              </a:rPr>
              <a:t>Collectible pbars</a:t>
            </a: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506602"/>
              </p:ext>
            </p:extLst>
          </p:nvPr>
        </p:nvGraphicFramePr>
        <p:xfrm>
          <a:off x="242687" y="1250066"/>
          <a:ext cx="4398761" cy="529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51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auto">
          <a:xfrm>
            <a:off x="242687" y="69126"/>
            <a:ext cx="7026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smtClean="0">
                <a:latin typeface="Arial" charset="0"/>
                <a:cs typeface="Arial" charset="0"/>
              </a:rPr>
              <a:t>Collectible pbars: Self </a:t>
            </a:r>
            <a:r>
              <a:rPr lang="en-US" altLang="de-DE" dirty="0">
                <a:latin typeface="Arial" charset="0"/>
                <a:cs typeface="Arial" charset="0"/>
              </a:rPr>
              <a:t>A</a:t>
            </a:r>
            <a:r>
              <a:rPr lang="en-US" altLang="de-DE" dirty="0" smtClean="0">
                <a:latin typeface="Arial" charset="0"/>
                <a:cs typeface="Arial" charset="0"/>
              </a:rPr>
              <a:t>bsorption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653087" y="2140744"/>
            <a:ext cx="2232025" cy="719138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5508625" y="2499519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6588125" y="2499519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588125" y="2499519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7187" y="3075782"/>
            <a:ext cx="2447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altLang="de-DE" dirty="0" err="1" smtClean="0">
                <a:solidFill>
                  <a:schemeClr val="accent2"/>
                </a:solidFill>
              </a:rPr>
              <a:t>Cu</a:t>
            </a:r>
            <a:r>
              <a:rPr lang="de-DE" altLang="de-DE" dirty="0" smtClean="0">
                <a:solidFill>
                  <a:schemeClr val="accent2"/>
                </a:solidFill>
              </a:rPr>
              <a:t>:     </a:t>
            </a:r>
            <a:r>
              <a:rPr lang="de-DE" altLang="de-DE" dirty="0" err="1" smtClean="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de-DE" altLang="de-DE" baseline="-25000" dirty="0" err="1" smtClean="0">
                <a:solidFill>
                  <a:schemeClr val="accent2"/>
                </a:solidFill>
              </a:rPr>
              <a:t>pbar</a:t>
            </a:r>
            <a:r>
              <a:rPr lang="de-DE" altLang="de-DE" dirty="0" smtClean="0">
                <a:solidFill>
                  <a:schemeClr val="accent2"/>
                </a:solidFill>
              </a:rPr>
              <a:t>     </a:t>
            </a:r>
            <a:r>
              <a:rPr lang="de-DE" altLang="de-DE" dirty="0">
                <a:solidFill>
                  <a:schemeClr val="accent2"/>
                </a:solidFill>
              </a:rPr>
              <a:t>= 0</a:t>
            </a:r>
            <a:r>
              <a:rPr lang="de-DE" altLang="de-DE" dirty="0" smtClean="0">
                <a:solidFill>
                  <a:schemeClr val="accent2"/>
                </a:solidFill>
              </a:rPr>
              <a:t>.8 b</a:t>
            </a:r>
            <a:r>
              <a:rPr lang="de-DE" altLang="de-DE" dirty="0" smtClean="0"/>
              <a:t>     </a:t>
            </a:r>
            <a:endParaRPr lang="de-DE" altLang="de-DE" dirty="0">
              <a:solidFill>
                <a:schemeClr val="accent2"/>
              </a:solidFill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292725" y="21407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altLang="de-DE"/>
              <a:t>p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453312" y="2788444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altLang="de-DE">
                <a:solidFill>
                  <a:srgbClr val="FF0000"/>
                </a:solidFill>
              </a:rPr>
              <a:t>pbar</a:t>
            </a:r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98705"/>
              </p:ext>
            </p:extLst>
          </p:nvPr>
        </p:nvGraphicFramePr>
        <p:xfrm>
          <a:off x="242687" y="1250066"/>
          <a:ext cx="4398761" cy="529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61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auto">
          <a:xfrm>
            <a:off x="242687" y="69126"/>
            <a:ext cx="7026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smtClean="0">
                <a:latin typeface="Arial" charset="0"/>
                <a:cs typeface="Arial" charset="0"/>
              </a:rPr>
              <a:t>Collectible pbars: MARS/FLUKA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653087" y="2132806"/>
            <a:ext cx="2232025" cy="719138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5508625" y="2491581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6588125" y="2491581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588125" y="2491581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7187" y="3067844"/>
            <a:ext cx="2447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altLang="de-DE" dirty="0" err="1" smtClean="0">
                <a:solidFill>
                  <a:schemeClr val="accent2"/>
                </a:solidFill>
              </a:rPr>
              <a:t>Cu</a:t>
            </a:r>
            <a:r>
              <a:rPr lang="de-DE" altLang="de-DE" dirty="0" smtClean="0">
                <a:solidFill>
                  <a:schemeClr val="accent2"/>
                </a:solidFill>
              </a:rPr>
              <a:t>:     </a:t>
            </a:r>
            <a:r>
              <a:rPr lang="de-DE" altLang="de-DE" dirty="0" err="1" smtClean="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de-DE" altLang="de-DE" baseline="-25000" dirty="0" err="1" smtClean="0">
                <a:solidFill>
                  <a:schemeClr val="accent2"/>
                </a:solidFill>
              </a:rPr>
              <a:t>pbar</a:t>
            </a:r>
            <a:r>
              <a:rPr lang="de-DE" altLang="de-DE" dirty="0" smtClean="0">
                <a:solidFill>
                  <a:schemeClr val="accent2"/>
                </a:solidFill>
              </a:rPr>
              <a:t>     </a:t>
            </a:r>
            <a:r>
              <a:rPr lang="de-DE" altLang="de-DE" dirty="0">
                <a:solidFill>
                  <a:schemeClr val="accent2"/>
                </a:solidFill>
              </a:rPr>
              <a:t>= 0</a:t>
            </a:r>
            <a:r>
              <a:rPr lang="de-DE" altLang="de-DE" dirty="0" smtClean="0">
                <a:solidFill>
                  <a:schemeClr val="accent2"/>
                </a:solidFill>
              </a:rPr>
              <a:t>.8 b</a:t>
            </a:r>
            <a:r>
              <a:rPr lang="de-DE" altLang="de-DE" dirty="0" smtClean="0"/>
              <a:t>     </a:t>
            </a:r>
            <a:endParaRPr lang="de-DE" altLang="de-DE" dirty="0">
              <a:solidFill>
                <a:schemeClr val="accent2"/>
              </a:solidFill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292725" y="213280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altLang="de-DE"/>
              <a:t>p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453312" y="2780506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altLang="de-DE">
                <a:solidFill>
                  <a:srgbClr val="FF0000"/>
                </a:solidFill>
              </a:rPr>
              <a:t>pbar</a:t>
            </a:r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009513"/>
              </p:ext>
            </p:extLst>
          </p:nvPr>
        </p:nvGraphicFramePr>
        <p:xfrm>
          <a:off x="242687" y="1250066"/>
          <a:ext cx="4398761" cy="529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19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auto">
          <a:xfrm>
            <a:off x="242687" y="69126"/>
            <a:ext cx="7026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smtClean="0">
                <a:latin typeface="Arial" charset="0"/>
                <a:cs typeface="Arial" charset="0"/>
              </a:rPr>
              <a:t>Collectible pbars: MARS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653087" y="2132806"/>
            <a:ext cx="2232025" cy="719138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5508625" y="2491581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6588125" y="2491581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588125" y="2491581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7187" y="3067844"/>
            <a:ext cx="2447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altLang="de-DE" dirty="0" err="1" smtClean="0">
                <a:solidFill>
                  <a:schemeClr val="accent2"/>
                </a:solidFill>
              </a:rPr>
              <a:t>Cu</a:t>
            </a:r>
            <a:r>
              <a:rPr lang="de-DE" altLang="de-DE" dirty="0" smtClean="0">
                <a:solidFill>
                  <a:schemeClr val="accent2"/>
                </a:solidFill>
              </a:rPr>
              <a:t>:     </a:t>
            </a:r>
            <a:r>
              <a:rPr lang="de-DE" altLang="de-DE" dirty="0" err="1" smtClean="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de-DE" altLang="de-DE" baseline="-25000" dirty="0" err="1" smtClean="0">
                <a:solidFill>
                  <a:schemeClr val="accent2"/>
                </a:solidFill>
              </a:rPr>
              <a:t>pbar</a:t>
            </a:r>
            <a:r>
              <a:rPr lang="de-DE" altLang="de-DE" dirty="0" smtClean="0">
                <a:solidFill>
                  <a:schemeClr val="accent2"/>
                </a:solidFill>
              </a:rPr>
              <a:t>     </a:t>
            </a:r>
            <a:r>
              <a:rPr lang="de-DE" altLang="de-DE" dirty="0">
                <a:solidFill>
                  <a:schemeClr val="accent2"/>
                </a:solidFill>
              </a:rPr>
              <a:t>= 0</a:t>
            </a:r>
            <a:r>
              <a:rPr lang="de-DE" altLang="de-DE" dirty="0" smtClean="0">
                <a:solidFill>
                  <a:schemeClr val="accent2"/>
                </a:solidFill>
              </a:rPr>
              <a:t>.8 b</a:t>
            </a:r>
            <a:r>
              <a:rPr lang="de-DE" altLang="de-DE" dirty="0" smtClean="0"/>
              <a:t>     </a:t>
            </a:r>
            <a:endParaRPr lang="de-DE" altLang="de-DE" dirty="0">
              <a:solidFill>
                <a:schemeClr val="accent2"/>
              </a:solidFill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292725" y="213280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altLang="de-DE"/>
              <a:t>p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453312" y="2780506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altLang="de-DE">
                <a:solidFill>
                  <a:srgbClr val="FF0000"/>
                </a:solidFill>
              </a:rPr>
              <a:t>pbar</a:t>
            </a: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631538"/>
              </p:ext>
            </p:extLst>
          </p:nvPr>
        </p:nvGraphicFramePr>
        <p:xfrm>
          <a:off x="242687" y="1250066"/>
          <a:ext cx="4398761" cy="529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81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5653087" y="2133600"/>
            <a:ext cx="2232025" cy="719138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982" name="Line 6"/>
          <p:cNvSpPr>
            <a:spLocks noChangeShapeType="1"/>
          </p:cNvSpPr>
          <p:nvPr/>
        </p:nvSpPr>
        <p:spPr bwMode="auto">
          <a:xfrm flipV="1">
            <a:off x="5508625" y="2492375"/>
            <a:ext cx="1079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>
            <a:off x="6588125" y="2492375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5653087" y="2133600"/>
            <a:ext cx="2232025" cy="28733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5653087" y="2565400"/>
            <a:ext cx="2232025" cy="28733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6588125" y="2492375"/>
            <a:ext cx="144145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5437187" y="3068638"/>
            <a:ext cx="2447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altLang="de-DE" dirty="0" err="1" smtClean="0">
                <a:solidFill>
                  <a:schemeClr val="accent2"/>
                </a:solidFill>
              </a:rPr>
              <a:t>Cu</a:t>
            </a:r>
            <a:r>
              <a:rPr lang="de-DE" altLang="de-DE" dirty="0" smtClean="0">
                <a:solidFill>
                  <a:schemeClr val="accent2"/>
                </a:solidFill>
              </a:rPr>
              <a:t>:     </a:t>
            </a:r>
            <a:r>
              <a:rPr lang="de-DE" altLang="de-DE" dirty="0" err="1" smtClean="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de-DE" altLang="de-DE" baseline="-25000" dirty="0" err="1" smtClean="0">
                <a:solidFill>
                  <a:schemeClr val="accent2"/>
                </a:solidFill>
              </a:rPr>
              <a:t>pbar</a:t>
            </a:r>
            <a:r>
              <a:rPr lang="de-DE" altLang="de-DE" dirty="0" smtClean="0">
                <a:solidFill>
                  <a:schemeClr val="accent2"/>
                </a:solidFill>
              </a:rPr>
              <a:t>     </a:t>
            </a:r>
            <a:r>
              <a:rPr lang="de-DE" altLang="de-DE" dirty="0">
                <a:solidFill>
                  <a:schemeClr val="accent2"/>
                </a:solidFill>
              </a:rPr>
              <a:t>= </a:t>
            </a:r>
            <a:r>
              <a:rPr lang="de-DE" altLang="de-DE" dirty="0" smtClean="0">
                <a:solidFill>
                  <a:schemeClr val="accent2"/>
                </a:solidFill>
              </a:rPr>
              <a:t>8.8 </a:t>
            </a:r>
            <a:r>
              <a:rPr lang="de-DE" altLang="de-DE" dirty="0">
                <a:solidFill>
                  <a:schemeClr val="accent2"/>
                </a:solidFill>
              </a:rPr>
              <a:t>b</a:t>
            </a:r>
            <a:r>
              <a:rPr lang="de-DE" altLang="de-DE" dirty="0"/>
              <a:t>     </a:t>
            </a:r>
            <a:endParaRPr lang="de-DE" altLang="de-DE" dirty="0">
              <a:solidFill>
                <a:schemeClr val="accent2"/>
              </a:solidFill>
            </a:endParaRP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5292725" y="2133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altLang="de-DE"/>
              <a:t>p</a:t>
            </a: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7453312" y="27813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altLang="de-DE" dirty="0">
                <a:solidFill>
                  <a:srgbClr val="FF0000"/>
                </a:solidFill>
              </a:rPr>
              <a:t>pbar</a:t>
            </a:r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5603875" y="3532976"/>
            <a:ext cx="2339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altLang="de-DE" dirty="0">
                <a:solidFill>
                  <a:schemeClr val="bg1">
                    <a:lumMod val="75000"/>
                  </a:schemeClr>
                </a:solidFill>
              </a:rPr>
              <a:t>C:   </a:t>
            </a: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de-DE" altLang="de-DE" dirty="0" err="1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de-DE" altLang="de-DE" baseline="-25000" dirty="0" err="1" smtClean="0">
                <a:solidFill>
                  <a:schemeClr val="bg1">
                    <a:lumMod val="75000"/>
                  </a:schemeClr>
                </a:solidFill>
              </a:rPr>
              <a:t>pbar</a:t>
            </a:r>
            <a:r>
              <a:rPr lang="de-DE" altLang="de-DE" baseline="-25000" dirty="0" smtClean="0">
                <a:solidFill>
                  <a:schemeClr val="bg1">
                    <a:lumMod val="75000"/>
                  </a:schemeClr>
                </a:solidFill>
              </a:rPr>
              <a:t>     </a:t>
            </a: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 </a:t>
            </a:r>
            <a:r>
              <a:rPr lang="de-DE" altLang="de-DE" dirty="0">
                <a:solidFill>
                  <a:schemeClr val="bg1">
                    <a:lumMod val="75000"/>
                  </a:schemeClr>
                </a:solidFill>
              </a:rPr>
              <a:t>=</a:t>
            </a:r>
            <a:r>
              <a:rPr lang="de-DE" altLang="de-DE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 </a:t>
            </a:r>
            <a:r>
              <a:rPr lang="de-DE" altLang="de-DE" dirty="0">
                <a:solidFill>
                  <a:schemeClr val="bg1">
                    <a:lumMod val="75000"/>
                  </a:schemeClr>
                </a:solidFill>
              </a:rPr>
              <a:t>0.42 b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 bwMode="auto">
          <a:xfrm>
            <a:off x="242687" y="69126"/>
            <a:ext cx="7026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smtClean="0">
                <a:latin typeface="Arial" charset="0"/>
                <a:cs typeface="Arial" charset="0"/>
              </a:rPr>
              <a:t>Collectible pbars: Graphite Surrounding </a:t>
            </a:r>
          </a:p>
        </p:txBody>
      </p:sp>
      <p:graphicFrame>
        <p:nvGraphicFramePr>
          <p:cNvPr id="19" name="Diagramm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649658"/>
              </p:ext>
            </p:extLst>
          </p:nvPr>
        </p:nvGraphicFramePr>
        <p:xfrm>
          <a:off x="242687" y="1250066"/>
          <a:ext cx="4398761" cy="529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70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 animBg="1"/>
      <p:bldP spid="126985" grpId="0" animBg="1"/>
      <p:bldP spid="126986" grpId="0" animBg="1"/>
      <p:bldP spid="1269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 txBox="1">
            <a:spLocks/>
          </p:cNvSpPr>
          <p:nvPr/>
        </p:nvSpPr>
        <p:spPr bwMode="auto">
          <a:xfrm>
            <a:off x="242687" y="127000"/>
            <a:ext cx="71868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err="1" smtClean="0">
                <a:latin typeface="Arial" charset="0"/>
                <a:cs typeface="Arial" charset="0"/>
              </a:rPr>
              <a:t>pbar</a:t>
            </a:r>
            <a:r>
              <a:rPr lang="en-US" altLang="de-DE" dirty="0" smtClean="0">
                <a:latin typeface="Arial" charset="0"/>
                <a:cs typeface="Arial" charset="0"/>
              </a:rPr>
              <a:t> Yield: </a:t>
            </a:r>
            <a:br>
              <a:rPr lang="en-US" altLang="de-DE" dirty="0" smtClean="0">
                <a:latin typeface="Arial" charset="0"/>
                <a:cs typeface="Arial" charset="0"/>
              </a:rPr>
            </a:br>
            <a:r>
              <a:rPr lang="en-US" altLang="de-DE" dirty="0" smtClean="0">
                <a:latin typeface="Arial" charset="0"/>
                <a:cs typeface="Arial" charset="0"/>
              </a:rPr>
              <a:t>Collection efficiency of the magnetic horn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64394"/>
              </p:ext>
            </p:extLst>
          </p:nvPr>
        </p:nvGraphicFramePr>
        <p:xfrm>
          <a:off x="5691330" y="4127406"/>
          <a:ext cx="2850785" cy="273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hart" r:id="rId4" imgW="5896051" imgH="5648310" progId="Excel.Chart.8">
                  <p:embed/>
                </p:oleObj>
              </mc:Choice>
              <mc:Fallback>
                <p:oleObj name="Chart" r:id="rId4" imgW="5896051" imgH="564831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330" y="4127406"/>
                        <a:ext cx="2850785" cy="2730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861320" y="3686082"/>
            <a:ext cx="1441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400" dirty="0" err="1">
                <a:solidFill>
                  <a:srgbClr val="FF0000"/>
                </a:solidFill>
                <a:latin typeface="Times New Roman" pitchFamily="18" charset="0"/>
              </a:rPr>
              <a:t>yield</a:t>
            </a:r>
            <a:r>
              <a:rPr lang="de-DE" altLang="de-DE" sz="1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altLang="de-DE" sz="1400" dirty="0" smtClean="0">
                <a:latin typeface="Times New Roman" pitchFamily="18" charset="0"/>
              </a:rPr>
              <a:t>=</a:t>
            </a:r>
            <a:endParaRPr lang="de-DE" altLang="de-DE" sz="1400" dirty="0">
              <a:latin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530531" y="3553926"/>
            <a:ext cx="2159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400" dirty="0">
                <a:latin typeface="Times New Roman" pitchFamily="18" charset="0"/>
              </a:rPr>
              <a:t>pbars in </a:t>
            </a:r>
            <a:r>
              <a:rPr lang="de-DE" altLang="de-DE" sz="1400" dirty="0" err="1">
                <a:latin typeface="Times New Roman" pitchFamily="18" charset="0"/>
              </a:rPr>
              <a:t>the</a:t>
            </a:r>
            <a:r>
              <a:rPr lang="de-DE" altLang="de-DE" sz="1400" dirty="0">
                <a:latin typeface="Times New Roman" pitchFamily="18" charset="0"/>
              </a:rPr>
              <a:t> </a:t>
            </a:r>
            <a:r>
              <a:rPr lang="de-DE" altLang="de-DE" sz="1400" dirty="0" err="1">
                <a:latin typeface="Times New Roman" pitchFamily="18" charset="0"/>
              </a:rPr>
              <a:t>ellipse</a:t>
            </a:r>
            <a:endParaRPr lang="de-DE" altLang="de-DE" sz="1400" dirty="0">
              <a:latin typeface="Times New Roman" pitchFamily="18" charset="0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6582045" y="3861703"/>
            <a:ext cx="14464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582045" y="3819629"/>
            <a:ext cx="14912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400" dirty="0" err="1">
                <a:latin typeface="Times New Roman" pitchFamily="18" charset="0"/>
              </a:rPr>
              <a:t>primary</a:t>
            </a:r>
            <a:r>
              <a:rPr lang="de-DE" altLang="de-DE" sz="1400" dirty="0">
                <a:latin typeface="Times New Roman" pitchFamily="18" charset="0"/>
              </a:rPr>
              <a:t> </a:t>
            </a:r>
            <a:r>
              <a:rPr lang="de-DE" altLang="de-DE" sz="1400" dirty="0" err="1">
                <a:latin typeface="Times New Roman" pitchFamily="18" charset="0"/>
              </a:rPr>
              <a:t>protons</a:t>
            </a:r>
            <a:endParaRPr lang="de-DE" altLang="de-DE" sz="1400" dirty="0">
              <a:latin typeface="Times New Roman" pitchFamily="18" charset="0"/>
            </a:endParaRPr>
          </a:p>
        </p:txBody>
      </p:sp>
      <p:pic>
        <p:nvPicPr>
          <p:cNvPr id="25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66" y="1609091"/>
            <a:ext cx="2853160" cy="15338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7">
            <a:lum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6" b="23756"/>
          <a:stretch/>
        </p:blipFill>
        <p:spPr bwMode="auto">
          <a:xfrm>
            <a:off x="6872157" y="1244970"/>
            <a:ext cx="1215489" cy="36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Diagramm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676382"/>
              </p:ext>
            </p:extLst>
          </p:nvPr>
        </p:nvGraphicFramePr>
        <p:xfrm>
          <a:off x="242687" y="1250066"/>
          <a:ext cx="4398761" cy="529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437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880156"/>
              </p:ext>
            </p:extLst>
          </p:nvPr>
        </p:nvGraphicFramePr>
        <p:xfrm>
          <a:off x="242687" y="1250066"/>
          <a:ext cx="4398761" cy="529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00213"/>
              </p:ext>
            </p:extLst>
          </p:nvPr>
        </p:nvGraphicFramePr>
        <p:xfrm>
          <a:off x="4787900" y="1549400"/>
          <a:ext cx="4227513" cy="508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hart" r:id="rId4" imgW="5248412" imgH="6019922" progId="Excel.Chart.8">
                  <p:embed/>
                </p:oleObj>
              </mc:Choice>
              <mc:Fallback>
                <p:oleObj name="Chart" r:id="rId4" imgW="5248412" imgH="601992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549400"/>
                        <a:ext cx="4227513" cy="5084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408526" y="3243484"/>
            <a:ext cx="200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altLang="de-DE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42687" y="69126"/>
            <a:ext cx="7026275" cy="69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err="1" smtClean="0">
                <a:latin typeface="Arial" charset="0"/>
                <a:cs typeface="Arial" charset="0"/>
              </a:rPr>
              <a:t>pbar</a:t>
            </a:r>
            <a:r>
              <a:rPr lang="en-US" altLang="de-DE" dirty="0" smtClean="0">
                <a:latin typeface="Arial" charset="0"/>
                <a:cs typeface="Arial" charset="0"/>
              </a:rPr>
              <a:t> Yield: Cu vs </a:t>
            </a:r>
            <a:r>
              <a:rPr lang="en-US" altLang="de-DE" dirty="0" err="1" smtClean="0">
                <a:latin typeface="Arial" charset="0"/>
                <a:cs typeface="Arial" charset="0"/>
              </a:rPr>
              <a:t>Ir</a:t>
            </a:r>
            <a:r>
              <a:rPr lang="en-US" altLang="de-DE" dirty="0" smtClean="0">
                <a:latin typeface="Arial" charset="0"/>
                <a:cs typeface="Arial" charset="0"/>
              </a:rPr>
              <a:t> (8.92 vs 22.65 g/cm³)</a:t>
            </a:r>
          </a:p>
        </p:txBody>
      </p:sp>
    </p:spTree>
    <p:extLst>
      <p:ext uri="{BB962C8B-B14F-4D97-AF65-F5344CB8AC3E}">
        <p14:creationId xmlns:p14="http://schemas.microsoft.com/office/powerpoint/2010/main" val="82943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408526" y="3243484"/>
            <a:ext cx="200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altLang="de-DE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42687" y="69126"/>
            <a:ext cx="7026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err="1" smtClean="0">
                <a:latin typeface="Arial" charset="0"/>
                <a:cs typeface="Arial" charset="0"/>
              </a:rPr>
              <a:t>pbar</a:t>
            </a:r>
            <a:r>
              <a:rPr lang="en-US" altLang="de-DE" dirty="0" smtClean="0">
                <a:latin typeface="Arial" charset="0"/>
                <a:cs typeface="Arial" charset="0"/>
              </a:rPr>
              <a:t> Yield: Comparison to CERN Data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373793" y="1654770"/>
            <a:ext cx="4206601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orbit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collector</a:t>
            </a:r>
            <a:r>
              <a:rPr lang="de-DE" dirty="0" smtClean="0"/>
              <a:t> ring: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pbar</a:t>
            </a:r>
            <a:r>
              <a:rPr lang="de-DE" dirty="0" smtClean="0"/>
              <a:t>/p = 2×10</a:t>
            </a:r>
            <a:r>
              <a:rPr lang="de-DE" baseline="30000" dirty="0" smtClean="0"/>
              <a:t>-5 </a:t>
            </a:r>
            <a:r>
              <a:rPr lang="de-DE" dirty="0"/>
              <a:t> × </a:t>
            </a:r>
            <a:r>
              <a:rPr lang="de-DE" dirty="0" smtClean="0">
                <a:solidFill>
                  <a:schemeClr val="accent1"/>
                </a:solidFill>
              </a:rPr>
              <a:t>0.85</a:t>
            </a:r>
            <a:r>
              <a:rPr lang="de-DE" dirty="0"/>
              <a:t> × </a:t>
            </a:r>
            <a:r>
              <a:rPr lang="de-DE" dirty="0" smtClean="0">
                <a:solidFill>
                  <a:schemeClr val="accent6"/>
                </a:solidFill>
              </a:rPr>
              <a:t>0.7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b="1" dirty="0" smtClean="0">
                <a:solidFill>
                  <a:srgbClr val="FF0000"/>
                </a:solidFill>
              </a:rPr>
              <a:t>1.2×10</a:t>
            </a:r>
            <a:r>
              <a:rPr lang="de-DE" b="1" baseline="30000" dirty="0" smtClean="0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73793" y="3610196"/>
            <a:ext cx="5480988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dirty="0" err="1" smtClean="0"/>
              <a:t>Exp</a:t>
            </a:r>
            <a:r>
              <a:rPr lang="de-DE" dirty="0" smtClean="0"/>
              <a:t>.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CERN (Baird 1998)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orbit</a:t>
            </a:r>
            <a:r>
              <a:rPr lang="de-DE" dirty="0" smtClean="0"/>
              <a:t>: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pbar</a:t>
            </a:r>
            <a:r>
              <a:rPr lang="de-DE" dirty="0" smtClean="0"/>
              <a:t>/p = 0.45×10</a:t>
            </a:r>
            <a:r>
              <a:rPr lang="de-DE" baseline="30000" dirty="0" smtClean="0"/>
              <a:t>-5 </a:t>
            </a:r>
            <a:r>
              <a:rPr lang="de-DE" dirty="0" smtClean="0"/>
              <a:t> × </a:t>
            </a:r>
            <a:r>
              <a:rPr lang="de-DE" dirty="0" smtClean="0">
                <a:solidFill>
                  <a:srgbClr val="00B050"/>
                </a:solidFill>
              </a:rPr>
              <a:t>1.5</a:t>
            </a:r>
            <a:r>
              <a:rPr lang="de-DE" dirty="0" smtClean="0"/>
              <a:t> = </a:t>
            </a:r>
            <a:r>
              <a:rPr lang="de-DE" b="1" dirty="0" smtClean="0">
                <a:solidFill>
                  <a:srgbClr val="FF0000"/>
                </a:solidFill>
              </a:rPr>
              <a:t>0.7×10</a:t>
            </a:r>
            <a:r>
              <a:rPr lang="de-DE" b="1" baseline="30000" dirty="0" smtClean="0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2687" y="2677546"/>
            <a:ext cx="772519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i="1" dirty="0" err="1" smtClean="0">
                <a:solidFill>
                  <a:srgbClr val="0070C0"/>
                </a:solidFill>
              </a:rPr>
              <a:t>scattering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r>
              <a:rPr lang="de-DE" i="1" dirty="0" err="1" smtClean="0">
                <a:solidFill>
                  <a:srgbClr val="0070C0"/>
                </a:solidFill>
              </a:rPr>
              <a:t>losses</a:t>
            </a:r>
            <a:r>
              <a:rPr lang="de-DE" i="1" dirty="0" smtClean="0">
                <a:solidFill>
                  <a:srgbClr val="0070C0"/>
                </a:solidFill>
              </a:rPr>
              <a:t> in </a:t>
            </a:r>
            <a:r>
              <a:rPr lang="de-DE" i="1" dirty="0" err="1" smtClean="0">
                <a:solidFill>
                  <a:srgbClr val="0070C0"/>
                </a:solidFill>
              </a:rPr>
              <a:t>air</a:t>
            </a:r>
            <a:r>
              <a:rPr lang="de-DE" i="1" dirty="0" smtClean="0">
                <a:solidFill>
                  <a:srgbClr val="0070C0"/>
                </a:solidFill>
              </a:rPr>
              <a:t> / </a:t>
            </a:r>
            <a:r>
              <a:rPr lang="de-DE" i="1" dirty="0" err="1" smtClean="0">
                <a:solidFill>
                  <a:srgbClr val="0070C0"/>
                </a:solidFill>
              </a:rPr>
              <a:t>aluminum</a:t>
            </a:r>
            <a:r>
              <a:rPr lang="de-DE" i="1" dirty="0" smtClean="0"/>
              <a:t>      </a:t>
            </a:r>
            <a:r>
              <a:rPr lang="de-DE" i="1" dirty="0" err="1" smtClean="0">
                <a:solidFill>
                  <a:srgbClr val="FFC000"/>
                </a:solidFill>
              </a:rPr>
              <a:t>losses</a:t>
            </a:r>
            <a:r>
              <a:rPr lang="de-DE" i="1" dirty="0" smtClean="0">
                <a:solidFill>
                  <a:srgbClr val="FFC000"/>
                </a:solidFill>
              </a:rPr>
              <a:t> in </a:t>
            </a:r>
            <a:r>
              <a:rPr lang="de-DE" i="1" dirty="0" err="1" smtClean="0">
                <a:solidFill>
                  <a:srgbClr val="FFC000"/>
                </a:solidFill>
              </a:rPr>
              <a:t>separator</a:t>
            </a:r>
            <a:r>
              <a:rPr lang="de-DE" i="1" dirty="0" smtClean="0">
                <a:solidFill>
                  <a:srgbClr val="FFC000"/>
                </a:solidFill>
              </a:rPr>
              <a:t> / </a:t>
            </a:r>
            <a:r>
              <a:rPr lang="de-DE" i="1" dirty="0" err="1" smtClean="0">
                <a:solidFill>
                  <a:srgbClr val="FFC000"/>
                </a:solidFill>
              </a:rPr>
              <a:t>during</a:t>
            </a:r>
            <a:r>
              <a:rPr lang="de-DE" i="1" dirty="0" smtClean="0">
                <a:solidFill>
                  <a:srgbClr val="FFC000"/>
                </a:solidFill>
              </a:rPr>
              <a:t> </a:t>
            </a:r>
            <a:r>
              <a:rPr lang="de-DE" i="1" dirty="0" err="1" smtClean="0">
                <a:solidFill>
                  <a:srgbClr val="FFC000"/>
                </a:solidFill>
              </a:rPr>
              <a:t>injection</a:t>
            </a:r>
            <a:endParaRPr lang="de-DE" i="1" dirty="0" smtClean="0">
              <a:solidFill>
                <a:srgbClr val="FFC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842887" y="4598926"/>
            <a:ext cx="513473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i="1" dirty="0" err="1" smtClean="0">
                <a:solidFill>
                  <a:srgbClr val="00B050"/>
                </a:solidFill>
              </a:rPr>
              <a:t>correction</a:t>
            </a:r>
            <a:r>
              <a:rPr lang="de-DE" i="1" dirty="0" smtClean="0">
                <a:solidFill>
                  <a:srgbClr val="00B050"/>
                </a:solidFill>
              </a:rPr>
              <a:t> </a:t>
            </a:r>
            <a:r>
              <a:rPr lang="de-DE" i="1" dirty="0" err="1" smtClean="0">
                <a:solidFill>
                  <a:srgbClr val="00B050"/>
                </a:solidFill>
              </a:rPr>
              <a:t>for</a:t>
            </a:r>
            <a:r>
              <a:rPr lang="de-DE" i="1" dirty="0" smtClean="0">
                <a:solidFill>
                  <a:srgbClr val="00B050"/>
                </a:solidFill>
              </a:rPr>
              <a:t> different </a:t>
            </a:r>
            <a:r>
              <a:rPr lang="de-DE" i="1" dirty="0" err="1" smtClean="0">
                <a:solidFill>
                  <a:srgbClr val="00B050"/>
                </a:solidFill>
              </a:rPr>
              <a:t>energies</a:t>
            </a:r>
            <a:r>
              <a:rPr lang="de-DE" i="1" dirty="0" smtClean="0">
                <a:solidFill>
                  <a:srgbClr val="00B050"/>
                </a:solidFill>
              </a:rPr>
              <a:t> </a:t>
            </a:r>
            <a:r>
              <a:rPr lang="de-DE" i="1" dirty="0" err="1" smtClean="0">
                <a:solidFill>
                  <a:srgbClr val="00B050"/>
                </a:solidFill>
              </a:rPr>
              <a:t>and</a:t>
            </a:r>
            <a:r>
              <a:rPr lang="de-DE" i="1" dirty="0" smtClean="0">
                <a:solidFill>
                  <a:srgbClr val="00B050"/>
                </a:solidFill>
              </a:rPr>
              <a:t> </a:t>
            </a:r>
            <a:r>
              <a:rPr lang="de-DE" i="1" dirty="0" err="1" smtClean="0">
                <a:solidFill>
                  <a:srgbClr val="00B050"/>
                </a:solidFill>
              </a:rPr>
              <a:t>emmitances</a:t>
            </a:r>
            <a:endParaRPr lang="de-DE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90" y="274320"/>
            <a:ext cx="7772400" cy="445770"/>
          </a:xfrm>
        </p:spPr>
        <p:txBody>
          <a:bodyPr/>
          <a:lstStyle/>
          <a:p>
            <a:r>
              <a:rPr lang="de-DE" dirty="0" smtClean="0"/>
              <a:t>pbar </a:t>
            </a:r>
            <a:r>
              <a:rPr lang="de-DE" dirty="0" err="1" smtClean="0"/>
              <a:t>target</a:t>
            </a:r>
            <a:r>
              <a:rPr lang="de-DE" dirty="0" smtClean="0"/>
              <a:t> / </a:t>
            </a:r>
            <a:r>
              <a:rPr lang="de-DE" dirty="0" err="1" smtClean="0"/>
              <a:t>separator</a:t>
            </a:r>
            <a:endParaRPr lang="de-DE" dirty="0"/>
          </a:p>
        </p:txBody>
      </p:sp>
      <p:pic>
        <p:nvPicPr>
          <p:cNvPr id="195587" name="Picture 3" descr="separator_p133_v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211011"/>
            <a:ext cx="8229600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8" name="Line 4"/>
          <p:cNvSpPr>
            <a:spLocks noChangeShapeType="1"/>
          </p:cNvSpPr>
          <p:nvPr/>
        </p:nvSpPr>
        <p:spPr bwMode="auto">
          <a:xfrm>
            <a:off x="236588" y="3300161"/>
            <a:ext cx="936625" cy="0"/>
          </a:xfrm>
          <a:prstGeom prst="line">
            <a:avLst/>
          </a:prstGeom>
          <a:noFill/>
          <a:ln w="63500" cap="rnd">
            <a:solidFill>
              <a:srgbClr val="00CC00"/>
            </a:solidFill>
            <a:prstDash val="sysDot"/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131445" y="2923567"/>
            <a:ext cx="1888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00CC00"/>
                </a:solidFill>
              </a:rPr>
              <a:t>29 GeV </a:t>
            </a:r>
            <a:r>
              <a:rPr lang="de-DE" sz="1400" b="1" dirty="0" smtClean="0">
                <a:solidFill>
                  <a:srgbClr val="00CC00"/>
                </a:solidFill>
              </a:rPr>
              <a:t>p</a:t>
            </a:r>
            <a:endParaRPr lang="de-DE" sz="1400" b="1" dirty="0">
              <a:solidFill>
                <a:srgbClr val="00CC00"/>
              </a:solidFill>
            </a:endParaRPr>
          </a:p>
        </p:txBody>
      </p:sp>
      <p:sp>
        <p:nvSpPr>
          <p:cNvPr id="195590" name="Oval 6"/>
          <p:cNvSpPr>
            <a:spLocks noChangeArrowheads="1"/>
          </p:cNvSpPr>
          <p:nvPr/>
        </p:nvSpPr>
        <p:spPr bwMode="auto">
          <a:xfrm>
            <a:off x="1100188" y="3227136"/>
            <a:ext cx="144462" cy="144463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359618" y="3423038"/>
            <a:ext cx="1223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 err="1">
                <a:solidFill>
                  <a:srgbClr val="FF9900"/>
                </a:solidFill>
              </a:rPr>
              <a:t>target</a:t>
            </a:r>
            <a:r>
              <a:rPr lang="de-DE" sz="1400" b="1" dirty="0">
                <a:solidFill>
                  <a:srgbClr val="FF9900"/>
                </a:solidFill>
              </a:rPr>
              <a:t> &amp;</a:t>
            </a:r>
            <a:br>
              <a:rPr lang="de-DE" sz="1400" b="1" dirty="0">
                <a:solidFill>
                  <a:srgbClr val="FF9900"/>
                </a:solidFill>
              </a:rPr>
            </a:br>
            <a:r>
              <a:rPr lang="de-DE" sz="1400" b="1" dirty="0" err="1">
                <a:solidFill>
                  <a:srgbClr val="FF9900"/>
                </a:solidFill>
              </a:rPr>
              <a:t>collector</a:t>
            </a:r>
            <a:endParaRPr lang="de-DE" sz="1400" b="1" dirty="0">
              <a:solidFill>
                <a:srgbClr val="FF9900"/>
              </a:solidFill>
            </a:endParaRPr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>
            <a:off x="1244650" y="3300161"/>
            <a:ext cx="1368425" cy="0"/>
          </a:xfrm>
          <a:prstGeom prst="line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 flipV="1">
            <a:off x="2613075" y="2219074"/>
            <a:ext cx="4032250" cy="1081087"/>
          </a:xfrm>
          <a:prstGeom prst="line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4" name="Line 10"/>
          <p:cNvSpPr>
            <a:spLocks noChangeShapeType="1"/>
          </p:cNvSpPr>
          <p:nvPr/>
        </p:nvSpPr>
        <p:spPr bwMode="auto">
          <a:xfrm flipV="1">
            <a:off x="6645325" y="2219074"/>
            <a:ext cx="936625" cy="0"/>
          </a:xfrm>
          <a:prstGeom prst="line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 flipV="1">
            <a:off x="7653388" y="1644399"/>
            <a:ext cx="1368425" cy="574675"/>
          </a:xfrm>
          <a:prstGeom prst="line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5740122" y="3005053"/>
            <a:ext cx="28082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400" b="1" dirty="0">
                <a:solidFill>
                  <a:srgbClr val="FF0000"/>
                </a:solidFill>
              </a:rPr>
              <a:t>pbar </a:t>
            </a:r>
            <a:r>
              <a:rPr lang="de-DE" sz="1400" b="1" dirty="0" err="1">
                <a:solidFill>
                  <a:srgbClr val="FF0000"/>
                </a:solidFill>
              </a:rPr>
              <a:t>separator</a:t>
            </a:r>
            <a:r>
              <a:rPr lang="de-DE" sz="1400" b="1" dirty="0">
                <a:solidFill>
                  <a:srgbClr val="FF0000"/>
                </a:solidFill>
              </a:rPr>
              <a:t/>
            </a:r>
            <a:br>
              <a:rPr lang="de-DE" sz="1400" b="1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240 </a:t>
            </a:r>
            <a:r>
              <a:rPr lang="de-DE" sz="1400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de-DE" sz="1400" dirty="0">
                <a:solidFill>
                  <a:srgbClr val="FF0000"/>
                </a:solidFill>
              </a:rPr>
              <a:t> mm mrad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>
                <a:solidFill>
                  <a:srgbClr val="FF0000"/>
                </a:solidFill>
              </a:rPr>
              <a:t>p = 3.82 GeV/c</a:t>
            </a:r>
            <a:br>
              <a:rPr lang="de-DE" sz="1400" dirty="0">
                <a:solidFill>
                  <a:srgbClr val="FF0000"/>
                </a:solidFill>
              </a:rPr>
            </a:br>
            <a:r>
              <a:rPr lang="de-DE" sz="140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DE" sz="1400" dirty="0" err="1">
                <a:solidFill>
                  <a:srgbClr val="FF0000"/>
                </a:solidFill>
              </a:rPr>
              <a:t>p</a:t>
            </a:r>
            <a:r>
              <a:rPr lang="de-DE" sz="1400" dirty="0">
                <a:solidFill>
                  <a:srgbClr val="FF0000"/>
                </a:solidFill>
              </a:rPr>
              <a:t>/p = </a:t>
            </a:r>
            <a:r>
              <a:rPr lang="en-US" sz="1400" dirty="0">
                <a:solidFill>
                  <a:srgbClr val="FF0000"/>
                </a:solidFill>
                <a:cs typeface="Arial" charset="0"/>
              </a:rPr>
              <a:t>±</a:t>
            </a:r>
            <a:r>
              <a:rPr lang="de-DE" sz="1400" dirty="0">
                <a:solidFill>
                  <a:srgbClr val="FF0000"/>
                </a:solidFill>
              </a:rPr>
              <a:t>3%</a:t>
            </a:r>
          </a:p>
        </p:txBody>
      </p:sp>
      <p:pic>
        <p:nvPicPr>
          <p:cNvPr id="2050" name="Picture 2" descr="LayoutNew-4RefPkt_g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4" y="4149080"/>
            <a:ext cx="8859731" cy="22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  <p:bldP spid="195589" grpId="0"/>
      <p:bldP spid="195590" grpId="0" animBg="1"/>
      <p:bldP spid="195591" grpId="0"/>
      <p:bldP spid="195592" grpId="0" animBg="1"/>
      <p:bldP spid="195593" grpId="0" animBg="1"/>
      <p:bldP spid="195594" grpId="0" animBg="1"/>
      <p:bldP spid="195595" grpId="0" animBg="1"/>
      <p:bldP spid="1955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408526" y="3243484"/>
            <a:ext cx="200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altLang="de-DE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42687" y="69126"/>
            <a:ext cx="7026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dirty="0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61999" y="2170668"/>
            <a:ext cx="7459093" cy="400109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1 </a:t>
            </a:r>
            <a:r>
              <a:rPr lang="de-DE" sz="2800" dirty="0" err="1" smtClean="0">
                <a:solidFill>
                  <a:srgbClr val="FF0000"/>
                </a:solidFill>
              </a:rPr>
              <a:t>antiproton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/>
              <a:t>in </a:t>
            </a:r>
            <a:r>
              <a:rPr lang="de-DE" sz="2800" dirty="0" err="1" smtClean="0"/>
              <a:t>the</a:t>
            </a:r>
            <a:r>
              <a:rPr lang="de-DE" sz="2800" dirty="0" smtClean="0"/>
              <a:t> CR </a:t>
            </a:r>
            <a:br>
              <a:rPr lang="de-DE" sz="2800" dirty="0" smtClean="0"/>
            </a:br>
            <a:r>
              <a:rPr lang="de-DE" sz="2800" dirty="0" smtClean="0">
                <a:solidFill>
                  <a:srgbClr val="FF0000"/>
                </a:solidFill>
              </a:rPr>
              <a:t>10</a:t>
            </a:r>
            <a:r>
              <a:rPr lang="de-DE" sz="2800" baseline="30000" dirty="0" smtClean="0">
                <a:solidFill>
                  <a:srgbClr val="FF0000"/>
                </a:solidFill>
              </a:rPr>
              <a:t>5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primary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protons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/>
              <a:t>on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target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needed</a:t>
            </a:r>
            <a:r>
              <a:rPr lang="de-DE" sz="2800" dirty="0" smtClean="0"/>
              <a:t>.</a:t>
            </a:r>
          </a:p>
          <a:p>
            <a:pPr algn="l"/>
            <a:endParaRPr lang="de-DE" dirty="0"/>
          </a:p>
          <a:p>
            <a:pPr algn="l"/>
            <a:r>
              <a:rPr lang="de-DE" i="1" dirty="0" smtClean="0"/>
              <a:t>I do not </a:t>
            </a:r>
            <a:r>
              <a:rPr lang="de-DE" i="1" dirty="0" err="1" smtClean="0"/>
              <a:t>see</a:t>
            </a:r>
            <a:r>
              <a:rPr lang="de-DE" i="1" dirty="0" smtClean="0"/>
              <a:t> </a:t>
            </a:r>
            <a:r>
              <a:rPr lang="de-DE" i="1" dirty="0" err="1" smtClean="0"/>
              <a:t>room</a:t>
            </a:r>
            <a:r>
              <a:rPr lang="de-DE" i="1" dirty="0" smtClean="0"/>
              <a:t> </a:t>
            </a:r>
            <a:r>
              <a:rPr lang="de-DE" i="1" dirty="0" err="1" smtClean="0"/>
              <a:t>for</a:t>
            </a:r>
            <a:r>
              <a:rPr lang="de-DE" i="1" dirty="0" smtClean="0"/>
              <a:t> </a:t>
            </a:r>
            <a:r>
              <a:rPr lang="de-DE" i="1" dirty="0" err="1" smtClean="0"/>
              <a:t>significant</a:t>
            </a:r>
            <a:r>
              <a:rPr lang="de-DE" i="1" dirty="0" smtClean="0"/>
              <a:t> </a:t>
            </a:r>
            <a:r>
              <a:rPr lang="de-DE" i="1" dirty="0" err="1" smtClean="0"/>
              <a:t>improvements</a:t>
            </a:r>
            <a:r>
              <a:rPr lang="de-DE" i="1" dirty="0" smtClean="0"/>
              <a:t>.</a:t>
            </a:r>
            <a:br>
              <a:rPr lang="de-DE" i="1" dirty="0" smtClean="0"/>
            </a:br>
            <a:r>
              <a:rPr lang="de-DE" i="1" dirty="0" smtClean="0"/>
              <a:t>All </a:t>
            </a:r>
            <a:r>
              <a:rPr lang="de-DE" i="1" dirty="0" err="1" smtClean="0"/>
              <a:t>optimization</a:t>
            </a:r>
            <a:r>
              <a:rPr lang="de-DE" i="1" dirty="0" smtClean="0"/>
              <a:t> </a:t>
            </a:r>
            <a:r>
              <a:rPr lang="de-DE" i="1" dirty="0" err="1" smtClean="0"/>
              <a:t>steps</a:t>
            </a:r>
            <a:r>
              <a:rPr lang="de-DE" i="1" dirty="0" smtClean="0"/>
              <a:t>* </a:t>
            </a:r>
            <a:r>
              <a:rPr lang="de-DE" i="1" dirty="0" smtClean="0"/>
              <a:t>I </a:t>
            </a:r>
            <a:r>
              <a:rPr lang="de-DE" i="1" dirty="0" err="1" smtClean="0"/>
              <a:t>can</a:t>
            </a:r>
            <a:r>
              <a:rPr lang="de-DE" i="1" dirty="0" smtClean="0"/>
              <a:t> </a:t>
            </a:r>
            <a:r>
              <a:rPr lang="de-DE" i="1" dirty="0" err="1" smtClean="0"/>
              <a:t>imagine</a:t>
            </a:r>
            <a:r>
              <a:rPr lang="de-DE" i="1" dirty="0" smtClean="0"/>
              <a:t> </a:t>
            </a:r>
            <a:r>
              <a:rPr lang="de-DE" i="1" dirty="0" err="1" smtClean="0"/>
              <a:t>are</a:t>
            </a:r>
            <a:r>
              <a:rPr lang="de-DE" i="1" dirty="0" smtClean="0"/>
              <a:t> in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order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&lt;20 </a:t>
            </a:r>
            <a:r>
              <a:rPr lang="de-DE" i="1" dirty="0" smtClean="0"/>
              <a:t>%.</a:t>
            </a:r>
          </a:p>
          <a:p>
            <a:pPr algn="l"/>
            <a:endParaRPr lang="de-DE" i="1" dirty="0"/>
          </a:p>
          <a:p>
            <a:pPr algn="l"/>
            <a:endParaRPr lang="de-DE" i="1" dirty="0" smtClean="0"/>
          </a:p>
          <a:p>
            <a:pPr algn="l"/>
            <a:endParaRPr lang="de-DE" i="1" dirty="0"/>
          </a:p>
          <a:p>
            <a:pPr algn="l"/>
            <a:endParaRPr lang="de-DE" i="1" dirty="0" smtClean="0"/>
          </a:p>
          <a:p>
            <a:pPr algn="l"/>
            <a:endParaRPr lang="de-DE" i="1" dirty="0"/>
          </a:p>
          <a:p>
            <a:pPr algn="l"/>
            <a:endParaRPr lang="de-DE" i="1" dirty="0" smtClean="0"/>
          </a:p>
          <a:p>
            <a:pPr algn="l"/>
            <a:endParaRPr lang="de-DE" i="1" dirty="0"/>
          </a:p>
          <a:p>
            <a:pPr algn="l"/>
            <a:r>
              <a:rPr lang="de-DE" i="1" dirty="0" smtClean="0"/>
              <a:t>* </a:t>
            </a:r>
            <a:r>
              <a:rPr lang="de-DE" i="1" dirty="0" err="1" smtClean="0"/>
              <a:t>including</a:t>
            </a:r>
            <a:r>
              <a:rPr lang="de-DE" i="1" dirty="0" smtClean="0"/>
              <a:t> a Li-</a:t>
            </a:r>
            <a:r>
              <a:rPr lang="de-DE" i="1" dirty="0" err="1" smtClean="0"/>
              <a:t>lens</a:t>
            </a:r>
            <a:r>
              <a:rPr lang="de-DE" i="1" dirty="0" smtClean="0"/>
              <a:t> </a:t>
            </a:r>
            <a:r>
              <a:rPr lang="de-DE" i="1" dirty="0" err="1" smtClean="0"/>
              <a:t>instead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a </a:t>
            </a:r>
            <a:r>
              <a:rPr lang="de-DE" i="1" dirty="0" err="1" smtClean="0"/>
              <a:t>horn</a:t>
            </a:r>
            <a:endParaRPr lang="de-DE" i="1" dirty="0" smtClean="0"/>
          </a:p>
        </p:txBody>
      </p:sp>
    </p:spTree>
    <p:extLst>
      <p:ext uri="{BB962C8B-B14F-4D97-AF65-F5344CB8AC3E}">
        <p14:creationId xmlns:p14="http://schemas.microsoft.com/office/powerpoint/2010/main" val="32684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772400" cy="1143000"/>
          </a:xfrm>
        </p:spPr>
        <p:txBody>
          <a:bodyPr/>
          <a:lstStyle/>
          <a:p>
            <a:r>
              <a:rPr lang="de-DE" dirty="0" smtClean="0"/>
              <a:t>Main Components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97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</a:t>
            </a:r>
            <a:r>
              <a:rPr lang="de-DE" dirty="0" smtClean="0"/>
              <a:t>arget</a:t>
            </a:r>
            <a:endParaRPr lang="de-DE" dirty="0"/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2924944"/>
            <a:ext cx="3887788" cy="2808288"/>
          </a:xfrm>
          <a:solidFill>
            <a:srgbClr val="FF0000">
              <a:alpha val="30000"/>
            </a:srgbClr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2924944"/>
            <a:ext cx="4135437" cy="2952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79388" y="6165850"/>
            <a:ext cx="6697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GB" sz="1400" dirty="0">
                <a:solidFill>
                  <a:schemeClr val="tx2"/>
                </a:solidFill>
                <a:latin typeface="Times New Roman" pitchFamily="18" charset="0"/>
              </a:rPr>
              <a:t>R.P. </a:t>
            </a:r>
            <a:r>
              <a:rPr lang="en-GB" sz="1400" dirty="0" err="1">
                <a:solidFill>
                  <a:schemeClr val="tx2"/>
                </a:solidFill>
                <a:latin typeface="Times New Roman" pitchFamily="18" charset="0"/>
              </a:rPr>
              <a:t>Duperray</a:t>
            </a:r>
            <a:r>
              <a:rPr lang="en-GB" sz="1400" dirty="0">
                <a:solidFill>
                  <a:schemeClr val="tx2"/>
                </a:solidFill>
                <a:latin typeface="Times New Roman" pitchFamily="18" charset="0"/>
              </a:rPr>
              <a:t> et al., Phys. Rev. </a:t>
            </a:r>
            <a:r>
              <a:rPr lang="en-GB" sz="1400" b="1" dirty="0">
                <a:solidFill>
                  <a:schemeClr val="tx2"/>
                </a:solidFill>
                <a:latin typeface="Times New Roman" pitchFamily="18" charset="0"/>
              </a:rPr>
              <a:t>D 68</a:t>
            </a:r>
            <a:r>
              <a:rPr lang="en-GB" sz="1400" dirty="0">
                <a:solidFill>
                  <a:schemeClr val="tx2"/>
                </a:solidFill>
                <a:latin typeface="Times New Roman" pitchFamily="18" charset="0"/>
              </a:rPr>
              <a:t>, 094017 (2003)</a:t>
            </a:r>
            <a:endParaRPr lang="de-DE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739774" y="4761107"/>
            <a:ext cx="2447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400" i="1" dirty="0" err="1" smtClean="0">
                <a:solidFill>
                  <a:srgbClr val="FF0000"/>
                </a:solidFill>
              </a:rPr>
              <a:t>seprator</a:t>
            </a:r>
            <a:r>
              <a:rPr lang="de-DE" sz="1400" i="1" dirty="0" smtClean="0">
                <a:solidFill>
                  <a:srgbClr val="FF0000"/>
                </a:solidFill>
              </a:rPr>
              <a:t> </a:t>
            </a:r>
            <a:r>
              <a:rPr lang="de-DE" sz="1400" i="1" dirty="0" err="1" smtClean="0">
                <a:solidFill>
                  <a:srgbClr val="FF0000"/>
                </a:solidFill>
              </a:rPr>
              <a:t>acceptance</a:t>
            </a:r>
            <a:r>
              <a:rPr lang="de-DE" sz="1400" i="1" dirty="0">
                <a:solidFill>
                  <a:srgbClr val="FF0000"/>
                </a:solidFill>
              </a:rPr>
              <a:t>:</a:t>
            </a:r>
            <a:r>
              <a:rPr lang="de-DE" sz="1400" i="1" dirty="0" smtClean="0">
                <a:solidFill>
                  <a:srgbClr val="FF0000"/>
                </a:solidFill>
              </a:rPr>
              <a:t/>
            </a:r>
            <a:br>
              <a:rPr lang="de-DE" sz="1400" i="1" dirty="0" smtClean="0">
                <a:solidFill>
                  <a:srgbClr val="FF0000"/>
                </a:solidFill>
              </a:rPr>
            </a:br>
            <a:r>
              <a:rPr lang="de-DE" sz="1400" i="1" dirty="0" err="1" smtClean="0">
                <a:solidFill>
                  <a:srgbClr val="FF0000"/>
                </a:solidFill>
              </a:rPr>
              <a:t>p</a:t>
            </a:r>
            <a:r>
              <a:rPr lang="de-DE" sz="1400" baseline="-25000" dirty="0" err="1" smtClean="0">
                <a:solidFill>
                  <a:srgbClr val="FF0000"/>
                </a:solidFill>
              </a:rPr>
              <a:t>pbar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>
                <a:solidFill>
                  <a:srgbClr val="FF0000"/>
                </a:solidFill>
              </a:rPr>
              <a:t>= 3.82 GeV/c </a:t>
            </a:r>
            <a:r>
              <a:rPr lang="en-US" sz="1400" dirty="0">
                <a:solidFill>
                  <a:srgbClr val="FF0000"/>
                </a:solidFill>
                <a:cs typeface="Arial" charset="0"/>
              </a:rPr>
              <a:t>± </a:t>
            </a: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3%</a:t>
            </a:r>
            <a:r>
              <a:rPr lang="de-DE" dirty="0"/>
              <a:t>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704055" y="3040832"/>
            <a:ext cx="71438" cy="230505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5283199" y="3040832"/>
            <a:ext cx="1116013" cy="229235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76975" y="5799137"/>
            <a:ext cx="8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cs typeface="Arial" charset="0"/>
              </a:rPr>
              <a:t>From ~ 2.5 × 10</a:t>
            </a:r>
            <a:r>
              <a:rPr lang="en-US" sz="1600" baseline="30000" dirty="0">
                <a:solidFill>
                  <a:srgbClr val="0000FF"/>
                </a:solidFill>
                <a:cs typeface="Arial" charset="0"/>
              </a:rPr>
              <a:t>-4 </a:t>
            </a:r>
            <a:r>
              <a:rPr lang="en-US" sz="1600" dirty="0">
                <a:solidFill>
                  <a:srgbClr val="0000FF"/>
                </a:solidFill>
                <a:cs typeface="Arial" charset="0"/>
              </a:rPr>
              <a:t>pbar / (p cm target) </a:t>
            </a:r>
            <a:r>
              <a:rPr lang="en-US" sz="1600" dirty="0">
                <a:solidFill>
                  <a:srgbClr val="0000FF"/>
                </a:solidFill>
              </a:rPr>
              <a:t>~ 5 × 10</a:t>
            </a:r>
            <a:r>
              <a:rPr lang="en-US" sz="1600" baseline="30000" dirty="0">
                <a:solidFill>
                  <a:srgbClr val="0000FF"/>
                </a:solidFill>
              </a:rPr>
              <a:t>-6</a:t>
            </a:r>
            <a:r>
              <a:rPr lang="en-US" sz="1600" dirty="0">
                <a:solidFill>
                  <a:srgbClr val="0000FF"/>
                </a:solidFill>
              </a:rPr>
              <a:t> (or 2 %) are "collectable"</a:t>
            </a:r>
            <a:endParaRPr lang="en-US" sz="1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3348038" y="141287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4213225" y="1557338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5004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435936"/>
            <a:ext cx="4038600" cy="1031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612191" y="1883361"/>
            <a:ext cx="57626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1547664" y="2422140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z / cm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 rot="16200000">
            <a:off x="-507238" y="1761123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y / cm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-180702" y="1512887"/>
            <a:ext cx="2447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i="1" dirty="0" err="1">
                <a:solidFill>
                  <a:srgbClr val="FF0000"/>
                </a:solidFill>
              </a:rPr>
              <a:t>E</a:t>
            </a:r>
            <a:r>
              <a:rPr lang="de-DE" sz="1400" b="1" baseline="-25000" dirty="0" err="1">
                <a:solidFill>
                  <a:srgbClr val="FF0000"/>
                </a:solidFill>
              </a:rPr>
              <a:t>p</a:t>
            </a:r>
            <a:r>
              <a:rPr lang="de-DE" sz="1400" b="1" dirty="0">
                <a:solidFill>
                  <a:srgbClr val="FF0000"/>
                </a:solidFill>
              </a:rPr>
              <a:t> = 29 GeV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829926" y="4761107"/>
            <a:ext cx="281425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400" i="1" dirty="0" err="1" smtClean="0">
                <a:solidFill>
                  <a:srgbClr val="FF0000"/>
                </a:solidFill>
              </a:rPr>
              <a:t>magnetic</a:t>
            </a:r>
            <a:r>
              <a:rPr lang="de-DE" sz="1400" i="1" dirty="0" smtClean="0">
                <a:solidFill>
                  <a:srgbClr val="FF0000"/>
                </a:solidFill>
              </a:rPr>
              <a:t> </a:t>
            </a:r>
            <a:r>
              <a:rPr lang="de-DE" sz="1400" i="1" dirty="0" err="1" smtClean="0">
                <a:solidFill>
                  <a:srgbClr val="FF0000"/>
                </a:solidFill>
              </a:rPr>
              <a:t>horn</a:t>
            </a:r>
            <a:r>
              <a:rPr lang="de-DE" sz="1400" i="1" dirty="0" smtClean="0">
                <a:solidFill>
                  <a:srgbClr val="FF0000"/>
                </a:solidFill>
              </a:rPr>
              <a:t> </a:t>
            </a:r>
            <a:r>
              <a:rPr lang="de-DE" sz="1400" i="1" dirty="0" err="1" smtClean="0">
                <a:solidFill>
                  <a:srgbClr val="FF0000"/>
                </a:solidFill>
              </a:rPr>
              <a:t>with</a:t>
            </a:r>
            <a:r>
              <a:rPr lang="de-DE" sz="1400" i="1" dirty="0" smtClean="0">
                <a:solidFill>
                  <a:srgbClr val="FF0000"/>
                </a:solidFill>
              </a:rPr>
              <a:t> </a:t>
            </a:r>
            <a:r>
              <a:rPr lang="de-DE" sz="1400" b="1" i="1" dirty="0" smtClean="0">
                <a:solidFill>
                  <a:srgbClr val="FF0000"/>
                </a:solidFill>
              </a:rPr>
              <a:t>400 </a:t>
            </a:r>
            <a:r>
              <a:rPr lang="de-DE" sz="1400" b="1" i="1" dirty="0" err="1" smtClean="0">
                <a:solidFill>
                  <a:srgbClr val="FF0000"/>
                </a:solidFill>
              </a:rPr>
              <a:t>kA</a:t>
            </a:r>
            <a:r>
              <a:rPr lang="de-DE" sz="1400" i="1" dirty="0" smtClean="0">
                <a:solidFill>
                  <a:srgbClr val="FF0000"/>
                </a:solidFill>
              </a:rPr>
              <a:t>:</a:t>
            </a:r>
            <a:br>
              <a:rPr lang="de-DE" sz="1400" i="1" dirty="0" smtClean="0">
                <a:solidFill>
                  <a:srgbClr val="FF0000"/>
                </a:solidFill>
              </a:rPr>
            </a:br>
            <a:r>
              <a:rPr lang="el-GR" sz="1400" i="1" dirty="0" smtClean="0">
                <a:solidFill>
                  <a:srgbClr val="FF0000"/>
                </a:solidFill>
              </a:rPr>
              <a:t>θ</a:t>
            </a:r>
            <a:r>
              <a:rPr lang="de-DE" sz="1400" i="1" dirty="0" smtClean="0">
                <a:solidFill>
                  <a:srgbClr val="FF0000"/>
                </a:solidFill>
              </a:rPr>
              <a:t> </a:t>
            </a:r>
            <a:r>
              <a:rPr lang="el-GR" sz="1400" i="1" dirty="0" smtClean="0">
                <a:solidFill>
                  <a:srgbClr val="FF0000"/>
                </a:solidFill>
              </a:rPr>
              <a:t>≤</a:t>
            </a:r>
            <a:r>
              <a:rPr lang="de-DE" sz="1400" i="1" dirty="0" smtClean="0">
                <a:solidFill>
                  <a:srgbClr val="FF0000"/>
                </a:solidFill>
              </a:rPr>
              <a:t> 80 mrad</a:t>
            </a:r>
            <a:br>
              <a:rPr lang="de-DE" sz="1400" i="1" dirty="0" smtClean="0">
                <a:solidFill>
                  <a:srgbClr val="FF0000"/>
                </a:solidFill>
              </a:rPr>
            </a:br>
            <a:r>
              <a:rPr lang="de-DE" dirty="0" smtClean="0"/>
              <a:t> </a:t>
            </a:r>
            <a:endParaRPr lang="de-DE" sz="1400" dirty="0">
              <a:solidFill>
                <a:srgbClr val="FF0000"/>
              </a:solidFill>
            </a:endParaRPr>
          </a:p>
        </p:txBody>
      </p:sp>
      <p:pic>
        <p:nvPicPr>
          <p:cNvPr id="19" name="Grafik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b="7695"/>
          <a:stretch/>
        </p:blipFill>
        <p:spPr bwMode="auto">
          <a:xfrm>
            <a:off x="4746458" y="0"/>
            <a:ext cx="4397542" cy="272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6013590" y="2268252"/>
            <a:ext cx="22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FFFF00"/>
                </a:solidFill>
              </a:rPr>
              <a:t>Ni</a:t>
            </a:r>
            <a:r>
              <a:rPr lang="de-DE" sz="1400" dirty="0" smtClean="0">
                <a:solidFill>
                  <a:srgbClr val="FFFF00"/>
                </a:solidFill>
              </a:rPr>
              <a:t> </a:t>
            </a:r>
            <a:r>
              <a:rPr lang="de-DE" sz="1400" dirty="0" err="1" smtClean="0">
                <a:solidFill>
                  <a:srgbClr val="FFFF00"/>
                </a:solidFill>
              </a:rPr>
              <a:t>rod</a:t>
            </a:r>
            <a:r>
              <a:rPr lang="de-DE" sz="1400" dirty="0" smtClean="0">
                <a:solidFill>
                  <a:srgbClr val="FFFF00"/>
                </a:solidFill>
              </a:rPr>
              <a:t>, 110 mm, d = 3 mm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922429" y="900100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</a:rPr>
              <a:t>graphite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686834" y="468052"/>
            <a:ext cx="16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</a:rPr>
              <a:t>air-cooled</a:t>
            </a:r>
            <a:r>
              <a:rPr lang="de-DE" sz="1400" dirty="0" smtClean="0">
                <a:solidFill>
                  <a:srgbClr val="FF0000"/>
                </a:solidFill>
              </a:rPr>
              <a:t> AL block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718" y="3590462"/>
            <a:ext cx="3785591" cy="209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</a:t>
            </a:r>
            <a:r>
              <a:rPr lang="de-DE" dirty="0" err="1" smtClean="0"/>
              <a:t>agnetic</a:t>
            </a:r>
            <a:r>
              <a:rPr lang="de-DE" dirty="0" smtClean="0"/>
              <a:t> </a:t>
            </a:r>
            <a:r>
              <a:rPr lang="de-DE" dirty="0" err="1"/>
              <a:t>h</a:t>
            </a:r>
            <a:r>
              <a:rPr lang="de-DE" dirty="0" err="1" smtClean="0"/>
              <a:t>orn</a:t>
            </a:r>
            <a:endParaRPr lang="de-DE" dirty="0"/>
          </a:p>
        </p:txBody>
      </p:sp>
      <p:pic>
        <p:nvPicPr>
          <p:cNvPr id="160771" name="Grafik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7" t="-1386" r="37406" b="3709"/>
          <a:stretch/>
        </p:blipFill>
        <p:spPr bwMode="auto">
          <a:xfrm>
            <a:off x="7642380" y="1"/>
            <a:ext cx="141579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348607" y="3966339"/>
            <a:ext cx="1791345" cy="26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de-DE" sz="1200" b="0" kern="0" dirty="0" err="1" smtClean="0"/>
              <a:t>LTspice</a:t>
            </a:r>
            <a:r>
              <a:rPr lang="de-DE" sz="1200" b="0" kern="0" dirty="0" smtClean="0"/>
              <a:t> Simulation:</a:t>
            </a:r>
            <a:br>
              <a:rPr lang="de-DE" sz="1200" b="0" kern="0" dirty="0" smtClean="0"/>
            </a:br>
            <a:r>
              <a:rPr lang="en-GB" sz="1200" b="0" kern="0" dirty="0" smtClean="0"/>
              <a:t>Pulsed Horn Current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" y="1412776"/>
            <a:ext cx="3707172" cy="1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350726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64" y="3645024"/>
            <a:ext cx="3744416" cy="31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845092" y="3789040"/>
            <a:ext cx="1797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power pulser </a:t>
            </a:r>
            <a:r>
              <a:rPr lang="de-DE" sz="1400" b="1" dirty="0" err="1" smtClean="0">
                <a:solidFill>
                  <a:schemeClr val="bg1"/>
                </a:solidFill>
              </a:rPr>
              <a:t>room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5285624" y="4714253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 err="1" smtClean="0">
                <a:solidFill>
                  <a:schemeClr val="bg1"/>
                </a:solidFill>
              </a:rPr>
              <a:t>soil</a:t>
            </a:r>
            <a:r>
              <a:rPr lang="de-DE" sz="1400" b="1" i="1" dirty="0" smtClean="0">
                <a:solidFill>
                  <a:schemeClr val="bg1"/>
                </a:solidFill>
              </a:rPr>
              <a:t> </a:t>
            </a:r>
            <a:r>
              <a:rPr lang="de-DE" sz="1400" b="1" i="1" dirty="0" err="1" smtClean="0">
                <a:solidFill>
                  <a:schemeClr val="bg1"/>
                </a:solidFill>
              </a:rPr>
              <a:t>shielding</a:t>
            </a:r>
            <a:endParaRPr lang="de-DE" sz="1400" b="1" i="1" dirty="0">
              <a:solidFill>
                <a:schemeClr val="bg1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7044517" y="4332302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</a:rPr>
              <a:t>duct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with</a:t>
            </a:r>
            <a:r>
              <a:rPr lang="de-DE" sz="1400" b="1" dirty="0" smtClean="0">
                <a:solidFill>
                  <a:schemeClr val="bg1"/>
                </a:solidFill>
              </a:rPr>
              <a:t> 60 </a:t>
            </a:r>
            <a:r>
              <a:rPr lang="de-DE" sz="1400" b="1" dirty="0" err="1" smtClean="0">
                <a:solidFill>
                  <a:schemeClr val="bg1"/>
                </a:solidFill>
              </a:rPr>
              <a:t>cables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5796136" y="5805264"/>
            <a:ext cx="880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stripline</a:t>
            </a:r>
            <a:endParaRPr lang="de-DE" sz="1400" b="1" dirty="0">
              <a:solidFill>
                <a:schemeClr val="bg1"/>
              </a:solidFill>
            </a:endParaRPr>
          </a:p>
        </p:txBody>
      </p:sp>
      <p:cxnSp>
        <p:nvCxnSpPr>
          <p:cNvPr id="5" name="Gerade Verbindung mit Pfeil 4"/>
          <p:cNvCxnSpPr>
            <a:stCxn id="99" idx="3"/>
          </p:cNvCxnSpPr>
          <p:nvPr/>
        </p:nvCxnSpPr>
        <p:spPr bwMode="auto">
          <a:xfrm>
            <a:off x="6676506" y="5959153"/>
            <a:ext cx="452205" cy="146873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27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741015"/>
          </a:xfrm>
        </p:spPr>
        <p:txBody>
          <a:bodyPr/>
          <a:lstStyle/>
          <a:p>
            <a:r>
              <a:rPr lang="de-DE" dirty="0" smtClean="0"/>
              <a:t>pbar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endParaRPr lang="de-DE" dirty="0"/>
          </a:p>
        </p:txBody>
      </p:sp>
      <p:pic>
        <p:nvPicPr>
          <p:cNvPr id="1026" name="Grafik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3408" b="4887"/>
          <a:stretch/>
        </p:blipFill>
        <p:spPr bwMode="auto">
          <a:xfrm>
            <a:off x="1173078" y="1196752"/>
            <a:ext cx="6454943" cy="52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"/>
            <a:ext cx="7772400" cy="838199"/>
          </a:xfrm>
        </p:spPr>
        <p:txBody>
          <a:bodyPr/>
          <a:lstStyle/>
          <a:p>
            <a:r>
              <a:rPr lang="de-DE" dirty="0"/>
              <a:t>M</a:t>
            </a:r>
            <a:r>
              <a:rPr lang="de-DE" dirty="0" smtClean="0"/>
              <a:t>agnets in pbar </a:t>
            </a:r>
            <a:r>
              <a:rPr lang="de-DE" dirty="0" err="1" smtClean="0"/>
              <a:t>separator</a:t>
            </a:r>
            <a:endParaRPr lang="de-DE" dirty="0"/>
          </a:p>
        </p:txBody>
      </p:sp>
      <p:pic>
        <p:nvPicPr>
          <p:cNvPr id="195587" name="Picture 3" descr="separator_p133_v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2" y="2780928"/>
            <a:ext cx="8229600" cy="27447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</p:pic>
      <p:sp>
        <p:nvSpPr>
          <p:cNvPr id="195590" name="Oval 6"/>
          <p:cNvSpPr>
            <a:spLocks noChangeArrowheads="1"/>
          </p:cNvSpPr>
          <p:nvPr/>
        </p:nvSpPr>
        <p:spPr bwMode="auto">
          <a:xfrm>
            <a:off x="715410" y="4823358"/>
            <a:ext cx="144462" cy="144463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4572000" y="2420888"/>
            <a:ext cx="28082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 dirty="0" smtClean="0">
                <a:solidFill>
                  <a:srgbClr val="00CC00"/>
                </a:solidFill>
              </a:rPr>
              <a:t>CR type </a:t>
            </a:r>
            <a:r>
              <a:rPr lang="de-DE" b="1" dirty="0" err="1" smtClean="0">
                <a:solidFill>
                  <a:srgbClr val="00CC00"/>
                </a:solidFill>
              </a:rPr>
              <a:t>magnets</a:t>
            </a:r>
            <a:r>
              <a:rPr lang="de-DE" b="1" dirty="0" smtClean="0">
                <a:solidFill>
                  <a:srgbClr val="00CC00"/>
                </a:solidFill>
              </a:rPr>
              <a:t/>
            </a:r>
            <a:br>
              <a:rPr lang="de-DE" b="1" dirty="0" smtClean="0">
                <a:solidFill>
                  <a:srgbClr val="00CC00"/>
                </a:solidFill>
              </a:rPr>
            </a:br>
            <a:r>
              <a:rPr lang="de-DE" sz="1400" b="1" dirty="0" smtClean="0">
                <a:solidFill>
                  <a:srgbClr val="00CC00"/>
                </a:solidFill>
              </a:rPr>
              <a:t>(</a:t>
            </a:r>
            <a:r>
              <a:rPr lang="de-DE" sz="1400" b="1" dirty="0" err="1" smtClean="0">
                <a:solidFill>
                  <a:srgbClr val="00CC00"/>
                </a:solidFill>
              </a:rPr>
              <a:t>simplified</a:t>
            </a:r>
            <a:r>
              <a:rPr lang="de-DE" sz="1400" b="1" dirty="0" smtClean="0">
                <a:solidFill>
                  <a:srgbClr val="00CC00"/>
                </a:solidFill>
              </a:rPr>
              <a:t> </a:t>
            </a:r>
            <a:r>
              <a:rPr lang="de-DE" sz="1400" b="1" dirty="0" err="1" smtClean="0">
                <a:solidFill>
                  <a:srgbClr val="00CC00"/>
                </a:solidFill>
              </a:rPr>
              <a:t>chambers</a:t>
            </a:r>
            <a:r>
              <a:rPr lang="de-DE" sz="1400" b="1" dirty="0" smtClean="0">
                <a:solidFill>
                  <a:srgbClr val="00CC00"/>
                </a:solidFill>
              </a:rPr>
              <a:t> </a:t>
            </a:r>
            <a:r>
              <a:rPr lang="de-DE" sz="1400" b="1" dirty="0" err="1" smtClean="0">
                <a:solidFill>
                  <a:srgbClr val="00CC00"/>
                </a:solidFill>
              </a:rPr>
              <a:t>possible</a:t>
            </a:r>
            <a:r>
              <a:rPr lang="de-DE" sz="1400" b="1" dirty="0" smtClean="0">
                <a:solidFill>
                  <a:srgbClr val="00CC00"/>
                </a:solidFill>
              </a:rPr>
              <a:t>)</a:t>
            </a:r>
          </a:p>
          <a:p>
            <a:pPr algn="l">
              <a:spcBef>
                <a:spcPct val="50000"/>
              </a:spcBef>
            </a:pPr>
            <a:endParaRPr lang="de-DE" sz="1600" dirty="0">
              <a:solidFill>
                <a:srgbClr val="FF0000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 flipV="1">
            <a:off x="2540293" y="3792652"/>
            <a:ext cx="3731450" cy="994611"/>
          </a:xfrm>
          <a:prstGeom prst="line">
            <a:avLst/>
          </a:prstGeom>
          <a:noFill/>
          <a:ln w="114300" cap="flat" cmpd="sng" algn="ctr">
            <a:solidFill>
              <a:srgbClr val="00B050">
                <a:alpha val="3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 flipH="1">
            <a:off x="6224828" y="3792653"/>
            <a:ext cx="1003426" cy="18047"/>
          </a:xfrm>
          <a:prstGeom prst="line">
            <a:avLst/>
          </a:prstGeom>
          <a:noFill/>
          <a:ln w="114300" cap="flat" cmpd="sng" algn="ctr">
            <a:solidFill>
              <a:srgbClr val="00B050">
                <a:alpha val="3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H="1">
            <a:off x="7222084" y="3266029"/>
            <a:ext cx="1336905" cy="526624"/>
          </a:xfrm>
          <a:prstGeom prst="line">
            <a:avLst/>
          </a:prstGeom>
          <a:noFill/>
          <a:ln w="114300" cap="flat" cmpd="sng" algn="ctr">
            <a:solidFill>
              <a:srgbClr val="00B050">
                <a:alpha val="3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H="1">
            <a:off x="975049" y="4890292"/>
            <a:ext cx="1098919" cy="5255"/>
          </a:xfrm>
          <a:prstGeom prst="line">
            <a:avLst/>
          </a:prstGeom>
          <a:noFill/>
          <a:ln w="114300" cap="flat" cmpd="sng" algn="ctr">
            <a:solidFill>
              <a:srgbClr val="0000FF">
                <a:alpha val="3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98062" y="5553638"/>
            <a:ext cx="6561769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 dirty="0" smtClean="0">
                <a:solidFill>
                  <a:srgbClr val="0000FF"/>
                </a:solidFill>
              </a:rPr>
              <a:t>CR-type </a:t>
            </a:r>
            <a:r>
              <a:rPr lang="de-DE" b="1" dirty="0" err="1" smtClean="0">
                <a:solidFill>
                  <a:srgbClr val="0000FF"/>
                </a:solidFill>
              </a:rPr>
              <a:t>yokes</a:t>
            </a:r>
            <a:r>
              <a:rPr lang="de-DE" b="1" dirty="0" smtClean="0">
                <a:solidFill>
                  <a:srgbClr val="0000FF"/>
                </a:solidFill>
              </a:rPr>
              <a:t>, </a:t>
            </a:r>
            <a:r>
              <a:rPr lang="de-DE" b="1" dirty="0" err="1" smtClean="0">
                <a:solidFill>
                  <a:srgbClr val="0000FF"/>
                </a:solidFill>
              </a:rPr>
              <a:t>rad</a:t>
            </a:r>
            <a:r>
              <a:rPr lang="de-DE" b="1" dirty="0" smtClean="0">
                <a:solidFill>
                  <a:srgbClr val="0000FF"/>
                </a:solidFill>
              </a:rPr>
              <a:t>. </a:t>
            </a:r>
            <a:r>
              <a:rPr lang="de-DE" b="1" dirty="0" err="1" smtClean="0">
                <a:solidFill>
                  <a:srgbClr val="0000FF"/>
                </a:solidFill>
              </a:rPr>
              <a:t>hard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coils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with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polyimide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insulation</a:t>
            </a:r>
            <a:endParaRPr lang="de-DE" b="1" dirty="0" smtClean="0">
              <a:solidFill>
                <a:srgbClr val="0000FF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de-DE" sz="1400" b="1" dirty="0" smtClean="0">
                <a:solidFill>
                  <a:srgbClr val="0000FF"/>
                </a:solidFill>
              </a:rPr>
              <a:t>Q1-Q2 </a:t>
            </a:r>
            <a:r>
              <a:rPr lang="de-DE" sz="1400" b="1" dirty="0" err="1" smtClean="0">
                <a:solidFill>
                  <a:srgbClr val="0000FF"/>
                </a:solidFill>
              </a:rPr>
              <a:t>and</a:t>
            </a:r>
            <a:r>
              <a:rPr lang="de-DE" sz="1400" b="1" dirty="0" smtClean="0">
                <a:solidFill>
                  <a:srgbClr val="0000FF"/>
                </a:solidFill>
              </a:rPr>
              <a:t> Q3-Q4 will </a:t>
            </a:r>
            <a:r>
              <a:rPr lang="de-DE" sz="1400" b="1" dirty="0" err="1" smtClean="0">
                <a:solidFill>
                  <a:srgbClr val="0000FF"/>
                </a:solidFill>
              </a:rPr>
              <a:t>be</a:t>
            </a:r>
            <a:r>
              <a:rPr lang="de-DE" sz="1400" b="1" dirty="0" smtClean="0">
                <a:solidFill>
                  <a:srgbClr val="0000FF"/>
                </a:solidFill>
              </a:rPr>
              <a:t> </a:t>
            </a:r>
            <a:r>
              <a:rPr lang="de-DE" sz="1400" b="1" dirty="0" err="1" smtClean="0">
                <a:solidFill>
                  <a:srgbClr val="0000FF"/>
                </a:solidFill>
              </a:rPr>
              <a:t>combined</a:t>
            </a:r>
            <a:r>
              <a:rPr lang="de-DE" sz="1400" b="1" dirty="0" smtClean="0">
                <a:solidFill>
                  <a:srgbClr val="0000FF"/>
                </a:solidFill>
              </a:rPr>
              <a:t> </a:t>
            </a:r>
            <a:r>
              <a:rPr lang="de-DE" sz="1400" b="1" dirty="0" err="1" smtClean="0">
                <a:solidFill>
                  <a:srgbClr val="0000FF"/>
                </a:solidFill>
              </a:rPr>
              <a:t>to</a:t>
            </a:r>
            <a:r>
              <a:rPr lang="de-DE" sz="1400" b="1" dirty="0" smtClean="0">
                <a:solidFill>
                  <a:srgbClr val="0000FF"/>
                </a:solidFill>
              </a:rPr>
              <a:t> </a:t>
            </a:r>
            <a:r>
              <a:rPr lang="de-DE" sz="1400" b="1" dirty="0" err="1" smtClean="0">
                <a:solidFill>
                  <a:srgbClr val="0000FF"/>
                </a:solidFill>
              </a:rPr>
              <a:t>one</a:t>
            </a:r>
            <a:r>
              <a:rPr lang="de-DE" sz="1400" b="1" dirty="0" smtClean="0">
                <a:solidFill>
                  <a:srgbClr val="0000FF"/>
                </a:solidFill>
              </a:rPr>
              <a:t> </a:t>
            </a:r>
            <a:r>
              <a:rPr lang="de-DE" sz="1400" b="1" dirty="0" err="1" smtClean="0">
                <a:solidFill>
                  <a:srgbClr val="0000FF"/>
                </a:solidFill>
              </a:rPr>
              <a:t>longer</a:t>
            </a:r>
            <a:r>
              <a:rPr lang="de-DE" sz="1400" b="1" dirty="0" smtClean="0">
                <a:solidFill>
                  <a:srgbClr val="0000FF"/>
                </a:solidFill>
              </a:rPr>
              <a:t> </a:t>
            </a:r>
            <a:r>
              <a:rPr lang="de-DE" sz="1400" b="1" dirty="0" err="1" smtClean="0">
                <a:solidFill>
                  <a:srgbClr val="0000FF"/>
                </a:solidFill>
              </a:rPr>
              <a:t>magnet</a:t>
            </a:r>
            <a:r>
              <a:rPr lang="de-DE" sz="1400" b="1" dirty="0" smtClean="0">
                <a:solidFill>
                  <a:srgbClr val="0000FF"/>
                </a:solidFill>
              </a:rPr>
              <a:t>, </a:t>
            </a:r>
            <a:r>
              <a:rPr lang="de-DE" sz="1400" b="1" dirty="0" err="1" smtClean="0">
                <a:solidFill>
                  <a:srgbClr val="0000FF"/>
                </a:solidFill>
              </a:rPr>
              <a:t>respectively</a:t>
            </a:r>
            <a:r>
              <a:rPr lang="de-DE" sz="1400" b="1" dirty="0" smtClean="0">
                <a:solidFill>
                  <a:srgbClr val="0000FF"/>
                </a:solidFill>
              </a:rPr>
              <a:t/>
            </a:r>
            <a:br>
              <a:rPr lang="de-DE" sz="1400" b="1" dirty="0" smtClean="0">
                <a:solidFill>
                  <a:srgbClr val="0000FF"/>
                </a:solidFill>
              </a:rPr>
            </a:b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2010517" y="4666325"/>
            <a:ext cx="432048" cy="403715"/>
          </a:xfrm>
          <a:prstGeom prst="ellipse">
            <a:avLst/>
          </a:prstGeom>
          <a:solidFill>
            <a:srgbClr val="FF0000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06061" y="2669267"/>
            <a:ext cx="35283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>
                <a:solidFill>
                  <a:srgbClr val="FF0000"/>
                </a:solidFill>
              </a:rPr>
              <a:t>Special </a:t>
            </a:r>
            <a:r>
              <a:rPr lang="de-DE" b="1" dirty="0" err="1" smtClean="0">
                <a:solidFill>
                  <a:srgbClr val="FF0000"/>
                </a:solidFill>
              </a:rPr>
              <a:t>dipole</a:t>
            </a:r>
            <a:endParaRPr lang="de-DE" dirty="0" smtClean="0">
              <a:solidFill>
                <a:srgbClr val="FF0000"/>
              </a:solidFill>
            </a:endParaRPr>
          </a:p>
          <a:p>
            <a:pPr algn="l"/>
            <a:r>
              <a:rPr lang="de-DE" sz="1400" dirty="0" err="1" smtClean="0">
                <a:solidFill>
                  <a:srgbClr val="FF0000"/>
                </a:solidFill>
              </a:rPr>
              <a:t>radiation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hard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coil</a:t>
            </a:r>
            <a:r>
              <a:rPr lang="de-DE" sz="1400" dirty="0" smtClean="0">
                <a:solidFill>
                  <a:srgbClr val="FF0000"/>
                </a:solidFill>
              </a:rPr>
              <a:t> (100 MGy)</a:t>
            </a:r>
          </a:p>
          <a:p>
            <a:pPr algn="l"/>
            <a:r>
              <a:rPr lang="de-DE" sz="1400" dirty="0" err="1" smtClean="0">
                <a:solidFill>
                  <a:srgbClr val="FF0000"/>
                </a:solidFill>
              </a:rPr>
              <a:t>upper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part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of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yoke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divided</a:t>
            </a:r>
            <a:r>
              <a:rPr lang="de-DE" sz="1400" dirty="0" smtClean="0">
                <a:solidFill>
                  <a:srgbClr val="FF0000"/>
                </a:solidFill>
              </a:rPr>
              <a:t> in </a:t>
            </a:r>
            <a:r>
              <a:rPr lang="de-DE" sz="1400" dirty="0" err="1" smtClean="0">
                <a:solidFill>
                  <a:srgbClr val="FF0000"/>
                </a:solidFill>
              </a:rPr>
              <a:t>pieces</a:t>
            </a:r>
            <a:r>
              <a:rPr lang="de-DE" sz="1400" dirty="0" smtClean="0">
                <a:solidFill>
                  <a:srgbClr val="FF0000"/>
                </a:solidFill>
              </a:rPr>
              <a:t> &lt; 10 t (</a:t>
            </a:r>
            <a:r>
              <a:rPr lang="de-DE" sz="1400" dirty="0" err="1" smtClean="0">
                <a:solidFill>
                  <a:srgbClr val="FF0000"/>
                </a:solidFill>
              </a:rPr>
              <a:t>needed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for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exchange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of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the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coil</a:t>
            </a:r>
            <a:r>
              <a:rPr lang="de-DE" sz="1400" dirty="0" smtClean="0">
                <a:solidFill>
                  <a:srgbClr val="FF0000"/>
                </a:solidFill>
              </a:rPr>
              <a:t>) </a:t>
            </a:r>
          </a:p>
          <a:p>
            <a:pPr algn="l"/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251520" y="4437112"/>
            <a:ext cx="2232248" cy="792088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76654" y="5177356"/>
            <a:ext cx="28082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400" b="1" dirty="0" smtClean="0">
                <a:solidFill>
                  <a:srgbClr val="FFC000"/>
                </a:solidFill>
              </a:rPr>
              <a:t>high </a:t>
            </a:r>
            <a:r>
              <a:rPr lang="de-DE" sz="1400" b="1" dirty="0" err="1" smtClean="0">
                <a:solidFill>
                  <a:srgbClr val="FFC000"/>
                </a:solidFill>
              </a:rPr>
              <a:t>radiation</a:t>
            </a:r>
            <a:r>
              <a:rPr lang="de-DE" sz="1400" b="1" dirty="0" smtClean="0">
                <a:solidFill>
                  <a:srgbClr val="FFC000"/>
                </a:solidFill>
              </a:rPr>
              <a:t>, </a:t>
            </a:r>
            <a:r>
              <a:rPr lang="de-DE" sz="1400" b="1" dirty="0" err="1" smtClean="0">
                <a:solidFill>
                  <a:srgbClr val="FFC000"/>
                </a:solidFill>
              </a:rPr>
              <a:t>no</a:t>
            </a:r>
            <a:r>
              <a:rPr lang="de-DE" sz="1400" b="1" dirty="0" smtClean="0">
                <a:solidFill>
                  <a:srgbClr val="FFC000"/>
                </a:solidFill>
              </a:rPr>
              <a:t> </a:t>
            </a:r>
            <a:r>
              <a:rPr lang="de-DE" sz="1400" b="1" dirty="0" err="1" smtClean="0">
                <a:solidFill>
                  <a:srgbClr val="FFC000"/>
                </a:solidFill>
              </a:rPr>
              <a:t>vacuum</a:t>
            </a:r>
            <a:endParaRPr lang="de-DE" sz="1400" b="1" dirty="0" smtClean="0">
              <a:solidFill>
                <a:srgbClr val="FFC000"/>
              </a:solidFill>
            </a:endParaRPr>
          </a:p>
          <a:p>
            <a:pPr algn="l">
              <a:spcBef>
                <a:spcPct val="50000"/>
              </a:spcBef>
            </a:pPr>
            <a:endParaRPr lang="de-DE" sz="1600" dirty="0">
              <a:solidFill>
                <a:srgbClr val="FF0000"/>
              </a:solidFill>
            </a:endParaRPr>
          </a:p>
        </p:txBody>
      </p:sp>
      <p:pic>
        <p:nvPicPr>
          <p:cNvPr id="32" name="Grafik 31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667" l="12969" r="8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46" r="13580" b="3817"/>
          <a:stretch/>
        </p:blipFill>
        <p:spPr bwMode="auto">
          <a:xfrm>
            <a:off x="187131" y="1304289"/>
            <a:ext cx="1814594" cy="1364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Grafik 32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15" t="1781" r="21875" b="-1781"/>
          <a:stretch/>
        </p:blipFill>
        <p:spPr bwMode="auto">
          <a:xfrm>
            <a:off x="2073968" y="1303793"/>
            <a:ext cx="1727735" cy="16070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3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6" grpId="0"/>
      <p:bldP spid="23" grpId="0"/>
      <p:bldP spid="9" grpId="0" animBg="1"/>
      <p:bldP spid="25" grpId="0"/>
      <p:bldP spid="10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86" name="Picture 18" descr="Abb6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7611" y="-1835466"/>
            <a:ext cx="2520282" cy="88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Abb6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7" r="40063"/>
          <a:stretch>
            <a:fillRect/>
          </a:stretch>
        </p:blipFill>
        <p:spPr bwMode="auto">
          <a:xfrm>
            <a:off x="1539818" y="3861050"/>
            <a:ext cx="5048406" cy="230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317275" y="367638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horizontal </a:t>
            </a:r>
            <a:r>
              <a:rPr lang="de-DE" dirty="0" err="1" smtClean="0"/>
              <a:t>cut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436096" y="611478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cut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83568" y="260648"/>
            <a:ext cx="8640960" cy="6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Dose rates during operation (FLUKA):</a:t>
            </a:r>
            <a:b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Construction permit </a:t>
            </a: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  <a:sym typeface="Wingdings"/>
              </a:rPr>
              <a:t></a:t>
            </a:r>
            <a:endParaRPr lang="de-DE" sz="2400" dirty="0">
              <a:solidFill>
                <a:srgbClr val="3333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9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781</Words>
  <Application>Microsoft Office PowerPoint</Application>
  <PresentationFormat>Bildschirmpräsentation (4:3)</PresentationFormat>
  <Paragraphs>195</Paragraphs>
  <Slides>30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2" baseType="lpstr">
      <vt:lpstr>gsi-folienmaster</vt:lpstr>
      <vt:lpstr>Chart</vt:lpstr>
      <vt:lpstr>Status of the  FAIR Antiproton Target  K. Knie</vt:lpstr>
      <vt:lpstr>PowerPoint-Präsentation</vt:lpstr>
      <vt:lpstr>pbar target / separator</vt:lpstr>
      <vt:lpstr>Main Components</vt:lpstr>
      <vt:lpstr>Target</vt:lpstr>
      <vt:lpstr>Magnetic horn</vt:lpstr>
      <vt:lpstr>pbar target station</vt:lpstr>
      <vt:lpstr>Magnets in pbar separator</vt:lpstr>
      <vt:lpstr>PowerPoint-Präsentation</vt:lpstr>
      <vt:lpstr>pbar building</vt:lpstr>
      <vt:lpstr>Residual dose rates / handling:  Operation permit: (in work, positive responses from authorities for target exchange/disposal concept obtained)</vt:lpstr>
      <vt:lpstr>Residual dose rate around target station</vt:lpstr>
      <vt:lpstr>PowerPoint-Präsentation</vt:lpstr>
      <vt:lpstr>Transport concept in building 6c</vt:lpstr>
      <vt:lpstr>Transport concept in building 6c</vt:lpstr>
      <vt:lpstr>Transport concept in building 6c</vt:lpstr>
      <vt:lpstr>pbar shielding flask:  technical design </vt:lpstr>
      <vt:lpstr>Conversion rates</vt:lpstr>
      <vt:lpstr>Production Cross Section</vt:lpstr>
      <vt:lpstr>Production Cross Section</vt:lpstr>
      <vt:lpstr>Collectible pbars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Barth, Winfried Dr.</dc:creator>
  <cp:lastModifiedBy>Klaus Knie</cp:lastModifiedBy>
  <cp:revision>492</cp:revision>
  <cp:lastPrinted>2015-07-20T13:39:46Z</cp:lastPrinted>
  <dcterms:created xsi:type="dcterms:W3CDTF">2014-05-22T15:06:17Z</dcterms:created>
  <dcterms:modified xsi:type="dcterms:W3CDTF">2015-11-14T13:06:03Z</dcterms:modified>
</cp:coreProperties>
</file>