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handoutMasterIdLst>
    <p:handoutMasterId r:id="rId22"/>
  </p:handoutMasterIdLst>
  <p:sldIdLst>
    <p:sldId id="256" r:id="rId4"/>
    <p:sldId id="404" r:id="rId5"/>
    <p:sldId id="405" r:id="rId6"/>
    <p:sldId id="334" r:id="rId7"/>
    <p:sldId id="379" r:id="rId8"/>
    <p:sldId id="406" r:id="rId9"/>
    <p:sldId id="382" r:id="rId10"/>
    <p:sldId id="335" r:id="rId11"/>
    <p:sldId id="387" r:id="rId12"/>
    <p:sldId id="389" r:id="rId13"/>
    <p:sldId id="390" r:id="rId14"/>
    <p:sldId id="371" r:id="rId15"/>
    <p:sldId id="392" r:id="rId16"/>
    <p:sldId id="391" r:id="rId17"/>
    <p:sldId id="393" r:id="rId18"/>
    <p:sldId id="396" r:id="rId19"/>
    <p:sldId id="341" r:id="rId20"/>
  </p:sldIdLst>
  <p:sldSz cx="9144000" cy="6858000" type="screen4x3"/>
  <p:notesSz cx="6858000" cy="9144000"/>
  <p:defaultTextStyle>
    <a:defPPr>
      <a:defRPr lang="en-US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6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9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5" autoAdjust="0"/>
    <p:restoredTop sz="95063" autoAdjust="0"/>
  </p:normalViewPr>
  <p:slideViewPr>
    <p:cSldViewPr>
      <p:cViewPr varScale="1">
        <p:scale>
          <a:sx n="83" d="100"/>
          <a:sy n="83" d="100"/>
        </p:scale>
        <p:origin x="88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CED26-424D-4A3A-8671-512DBD028AD8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28C29-23AC-4C42-BDD7-BB7EE562F74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29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0F3AE-8F29-4B28-B7F4-D4BF34941CA5}" type="datetimeFigureOut">
              <a:rPr lang="en-US" smtClean="0"/>
              <a:t>17-Nov-15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2E5F2-6D3C-4EE6-8693-3AC1FA5D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408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6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9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7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Energy about 60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meV</a:t>
            </a:r>
            <a:r>
              <a:rPr lang="en-US" baseline="0" dirty="0" smtClean="0"/>
              <a:t> higher than calculated. Binding energy for excited state of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-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81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1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4898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>
                <a:latin typeface="Arial" charset="0"/>
                <a:cs typeface="Arial" panose="020B0604020202020204" pitchFamily="34" charset="0"/>
              </a:rPr>
              <a:t>∆</a:t>
            </a:r>
            <a:r>
              <a:rPr lang="en-US" sz="1100" i="1" dirty="0">
                <a:latin typeface="Arial" charset="0"/>
                <a:cs typeface="Arial" panose="020B0604020202020204" pitchFamily="34" charset="0"/>
              </a:rPr>
              <a:t>ν</a:t>
            </a:r>
            <a:r>
              <a:rPr lang="en-US" sz="1100" dirty="0">
                <a:latin typeface="Arial" charset="0"/>
                <a:cs typeface="Arial" panose="020B0604020202020204" pitchFamily="34" charset="0"/>
              </a:rPr>
              <a:t> = </a:t>
            </a:r>
            <a:r>
              <a:rPr lang="en-US" sz="1100" dirty="0">
                <a:latin typeface="Arial" charset="0"/>
              </a:rPr>
              <a:t>−830 MHz,  +660 MHz</a:t>
            </a:r>
          </a:p>
        </p:txBody>
      </p:sp>
    </p:spTree>
    <p:extLst>
      <p:ext uri="{BB962C8B-B14F-4D97-AF65-F5344CB8AC3E}">
        <p14:creationId xmlns:p14="http://schemas.microsoft.com/office/powerpoint/2010/main" val="378345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8F0A-3A55-4035-9201-D66BFE326C2F}" type="datetime1">
              <a:rPr lang="en-US" smtClean="0"/>
              <a:t>17-Nov-15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4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461C-D8DC-481C-9AA9-9127FC4E908C}" type="datetime1">
              <a:rPr lang="en-US" smtClean="0"/>
              <a:t>17-Nov-15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6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7FB5-D81D-4AA6-A632-E7974468920F}" type="datetime1">
              <a:rPr lang="en-US" smtClean="0"/>
              <a:t>17-Nov-15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9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91680" y="1663026"/>
            <a:ext cx="8553600" cy="4603196"/>
          </a:xfrm>
        </p:spPr>
        <p:txBody>
          <a:bodyPr/>
          <a:lstStyle>
            <a:lvl1pPr marL="403113" indent="-403113">
              <a:lnSpc>
                <a:spcPct val="150000"/>
              </a:lnSpc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1680" y="195820"/>
            <a:ext cx="8553600" cy="1272826"/>
          </a:xfrm>
        </p:spPr>
        <p:txBody>
          <a:bodyPr/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8" name="Line 14"/>
          <p:cNvSpPr>
            <a:spLocks noChangeShapeType="1"/>
          </p:cNvSpPr>
          <p:nvPr userDrawn="1"/>
        </p:nvSpPr>
        <p:spPr bwMode="auto">
          <a:xfrm>
            <a:off x="489600" y="1566555"/>
            <a:ext cx="8357760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lIns="82926" tIns="41463" rIns="82926" bIns="4146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21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054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7379"/>
            <a:ext cx="7771680" cy="136209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7057"/>
            <a:ext cx="7771680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29" indent="0">
              <a:buNone/>
              <a:defRPr sz="1600"/>
            </a:lvl2pPr>
            <a:lvl3pPr marL="829259" indent="0">
              <a:buNone/>
              <a:defRPr sz="1500"/>
            </a:lvl3pPr>
            <a:lvl4pPr marL="1243888" indent="0">
              <a:buNone/>
              <a:defRPr sz="1300"/>
            </a:lvl4pPr>
            <a:lvl5pPr marL="1658518" indent="0">
              <a:buNone/>
              <a:defRPr sz="1300"/>
            </a:lvl5pPr>
            <a:lvl6pPr marL="2073146" indent="0">
              <a:buNone/>
              <a:defRPr sz="1300"/>
            </a:lvl6pPr>
            <a:lvl7pPr marL="2487776" indent="0">
              <a:buNone/>
              <a:defRPr sz="1300"/>
            </a:lvl7pPr>
            <a:lvl8pPr marL="2902405" indent="0">
              <a:buNone/>
              <a:defRPr sz="1300"/>
            </a:lvl8pPr>
            <a:lvl9pPr marL="331703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09361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680" y="881187"/>
            <a:ext cx="4207680" cy="538647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600" y="881187"/>
            <a:ext cx="4207680" cy="538647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562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5013"/>
            <a:ext cx="8229600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4880"/>
            <a:ext cx="4039200" cy="63929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29" indent="0">
              <a:buNone/>
              <a:defRPr sz="1800" b="1"/>
            </a:lvl2pPr>
            <a:lvl3pPr marL="829259" indent="0">
              <a:buNone/>
              <a:defRPr sz="1600" b="1"/>
            </a:lvl3pPr>
            <a:lvl4pPr marL="1243888" indent="0">
              <a:buNone/>
              <a:defRPr sz="1500" b="1"/>
            </a:lvl4pPr>
            <a:lvl5pPr marL="1658518" indent="0">
              <a:buNone/>
              <a:defRPr sz="1500" b="1"/>
            </a:lvl5pPr>
            <a:lvl6pPr marL="2073146" indent="0">
              <a:buNone/>
              <a:defRPr sz="1500" b="1"/>
            </a:lvl6pPr>
            <a:lvl7pPr marL="2487776" indent="0">
              <a:buNone/>
              <a:defRPr sz="1500" b="1"/>
            </a:lvl7pPr>
            <a:lvl8pPr marL="2902405" indent="0">
              <a:buNone/>
              <a:defRPr sz="1500" b="1"/>
            </a:lvl8pPr>
            <a:lvl9pPr marL="331703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173"/>
            <a:ext cx="4039200" cy="395238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4880"/>
            <a:ext cx="4042080" cy="63929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29" indent="0">
              <a:buNone/>
              <a:defRPr sz="1800" b="1"/>
            </a:lvl2pPr>
            <a:lvl3pPr marL="829259" indent="0">
              <a:buNone/>
              <a:defRPr sz="1600" b="1"/>
            </a:lvl3pPr>
            <a:lvl4pPr marL="1243888" indent="0">
              <a:buNone/>
              <a:defRPr sz="1500" b="1"/>
            </a:lvl4pPr>
            <a:lvl5pPr marL="1658518" indent="0">
              <a:buNone/>
              <a:defRPr sz="1500" b="1"/>
            </a:lvl5pPr>
            <a:lvl6pPr marL="2073146" indent="0">
              <a:buNone/>
              <a:defRPr sz="1500" b="1"/>
            </a:lvl6pPr>
            <a:lvl7pPr marL="2487776" indent="0">
              <a:buNone/>
              <a:defRPr sz="1500" b="1"/>
            </a:lvl7pPr>
            <a:lvl8pPr marL="2902405" indent="0">
              <a:buNone/>
              <a:defRPr sz="1500" b="1"/>
            </a:lvl8pPr>
            <a:lvl9pPr marL="331703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173"/>
            <a:ext cx="4042080" cy="395238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925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588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37925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573"/>
            <a:ext cx="3008160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2" y="273571"/>
            <a:ext cx="5112000" cy="585298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5531"/>
            <a:ext cx="3008160" cy="4691027"/>
          </a:xfrm>
        </p:spPr>
        <p:txBody>
          <a:bodyPr/>
          <a:lstStyle>
            <a:lvl1pPr marL="0" indent="0">
              <a:buNone/>
              <a:defRPr sz="1300"/>
            </a:lvl1pPr>
            <a:lvl2pPr marL="414629" indent="0">
              <a:buNone/>
              <a:defRPr sz="1100"/>
            </a:lvl2pPr>
            <a:lvl3pPr marL="829259" indent="0">
              <a:buNone/>
              <a:defRPr sz="900"/>
            </a:lvl3pPr>
            <a:lvl4pPr marL="1243888" indent="0">
              <a:buNone/>
              <a:defRPr sz="800"/>
            </a:lvl4pPr>
            <a:lvl5pPr marL="1658518" indent="0">
              <a:buNone/>
              <a:defRPr sz="800"/>
            </a:lvl5pPr>
            <a:lvl6pPr marL="2073146" indent="0">
              <a:buNone/>
              <a:defRPr sz="800"/>
            </a:lvl6pPr>
            <a:lvl7pPr marL="2487776" indent="0">
              <a:buNone/>
              <a:defRPr sz="800"/>
            </a:lvl7pPr>
            <a:lvl8pPr marL="2902405" indent="0">
              <a:buNone/>
              <a:defRPr sz="800"/>
            </a:lvl8pPr>
            <a:lvl9pPr marL="331703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9033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CD83-B21E-4A29-8732-BDFDA42A0C79}" type="datetime1">
              <a:rPr lang="en-US" smtClean="0"/>
              <a:t>17-Nov-15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2" y="4800456"/>
            <a:ext cx="5486400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2" y="613376"/>
            <a:ext cx="5486400" cy="4113648"/>
          </a:xfrm>
        </p:spPr>
        <p:txBody>
          <a:bodyPr/>
          <a:lstStyle>
            <a:lvl1pPr marL="0" indent="0">
              <a:buNone/>
              <a:defRPr sz="2900"/>
            </a:lvl1pPr>
            <a:lvl2pPr marL="414629" indent="0">
              <a:buNone/>
              <a:defRPr sz="2500"/>
            </a:lvl2pPr>
            <a:lvl3pPr marL="829259" indent="0">
              <a:buNone/>
              <a:defRPr sz="2200"/>
            </a:lvl3pPr>
            <a:lvl4pPr marL="1243888" indent="0">
              <a:buNone/>
              <a:defRPr sz="1800"/>
            </a:lvl4pPr>
            <a:lvl5pPr marL="1658518" indent="0">
              <a:buNone/>
              <a:defRPr sz="1800"/>
            </a:lvl5pPr>
            <a:lvl6pPr marL="2073146" indent="0">
              <a:buNone/>
              <a:defRPr sz="1800"/>
            </a:lvl6pPr>
            <a:lvl7pPr marL="2487776" indent="0">
              <a:buNone/>
              <a:defRPr sz="1800"/>
            </a:lvl7pPr>
            <a:lvl8pPr marL="2902405" indent="0">
              <a:buNone/>
              <a:defRPr sz="1800"/>
            </a:lvl8pPr>
            <a:lvl9pPr marL="3317034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2" y="5367757"/>
            <a:ext cx="5486400" cy="804876"/>
          </a:xfrm>
        </p:spPr>
        <p:txBody>
          <a:bodyPr/>
          <a:lstStyle>
            <a:lvl1pPr marL="0" indent="0">
              <a:buNone/>
              <a:defRPr sz="1300"/>
            </a:lvl1pPr>
            <a:lvl2pPr marL="414629" indent="0">
              <a:buNone/>
              <a:defRPr sz="1100"/>
            </a:lvl2pPr>
            <a:lvl3pPr marL="829259" indent="0">
              <a:buNone/>
              <a:defRPr sz="900"/>
            </a:lvl3pPr>
            <a:lvl4pPr marL="1243888" indent="0">
              <a:buNone/>
              <a:defRPr sz="800"/>
            </a:lvl4pPr>
            <a:lvl5pPr marL="1658518" indent="0">
              <a:buNone/>
              <a:defRPr sz="800"/>
            </a:lvl5pPr>
            <a:lvl6pPr marL="2073146" indent="0">
              <a:buNone/>
              <a:defRPr sz="800"/>
            </a:lvl6pPr>
            <a:lvl7pPr marL="2487776" indent="0">
              <a:buNone/>
              <a:defRPr sz="800"/>
            </a:lvl7pPr>
            <a:lvl8pPr marL="2902405" indent="0">
              <a:buNone/>
              <a:defRPr sz="800"/>
            </a:lvl8pPr>
            <a:lvl9pPr marL="331703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92831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8566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6881" y="195819"/>
            <a:ext cx="2138400" cy="60718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1682" y="195819"/>
            <a:ext cx="6276960" cy="60718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8428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91680" y="1663026"/>
            <a:ext cx="8553600" cy="4603196"/>
          </a:xfrm>
        </p:spPr>
        <p:txBody>
          <a:bodyPr/>
          <a:lstStyle>
            <a:lvl1pPr marL="403162" indent="-403162">
              <a:lnSpc>
                <a:spcPct val="150000"/>
              </a:lnSpc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1680" y="195820"/>
            <a:ext cx="8553600" cy="1272826"/>
          </a:xfrm>
        </p:spPr>
        <p:txBody>
          <a:bodyPr/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8" name="Line 14"/>
          <p:cNvSpPr>
            <a:spLocks noChangeShapeType="1"/>
          </p:cNvSpPr>
          <p:nvPr userDrawn="1"/>
        </p:nvSpPr>
        <p:spPr bwMode="auto">
          <a:xfrm>
            <a:off x="489600" y="1566555"/>
            <a:ext cx="8357760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lIns="82936" tIns="41468" rIns="82936" bIns="41468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4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7378"/>
            <a:ext cx="7771680" cy="136209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7056"/>
            <a:ext cx="7771680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80" indent="0">
              <a:buNone/>
              <a:defRPr sz="1600"/>
            </a:lvl2pPr>
            <a:lvl3pPr marL="829361" indent="0">
              <a:buNone/>
              <a:defRPr sz="1500"/>
            </a:lvl3pPr>
            <a:lvl4pPr marL="1244041" indent="0">
              <a:buNone/>
              <a:defRPr sz="1300"/>
            </a:lvl4pPr>
            <a:lvl5pPr marL="1658722" indent="0">
              <a:buNone/>
              <a:defRPr sz="1300"/>
            </a:lvl5pPr>
            <a:lvl6pPr marL="2073402" indent="0">
              <a:buNone/>
              <a:defRPr sz="1300"/>
            </a:lvl6pPr>
            <a:lvl7pPr marL="2488082" indent="0">
              <a:buNone/>
              <a:defRPr sz="1300"/>
            </a:lvl7pPr>
            <a:lvl8pPr marL="2902763" indent="0">
              <a:buNone/>
              <a:defRPr sz="1300"/>
            </a:lvl8pPr>
            <a:lvl9pPr marL="331744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53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680" y="881187"/>
            <a:ext cx="4207680" cy="538647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600" y="881187"/>
            <a:ext cx="4207680" cy="538647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0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12"/>
            <a:ext cx="8229600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4879"/>
            <a:ext cx="4039200" cy="63929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0" indent="0">
              <a:buNone/>
              <a:defRPr sz="1800" b="1"/>
            </a:lvl2pPr>
            <a:lvl3pPr marL="829361" indent="0">
              <a:buNone/>
              <a:defRPr sz="1600" b="1"/>
            </a:lvl3pPr>
            <a:lvl4pPr marL="1244041" indent="0">
              <a:buNone/>
              <a:defRPr sz="1500" b="1"/>
            </a:lvl4pPr>
            <a:lvl5pPr marL="1658722" indent="0">
              <a:buNone/>
              <a:defRPr sz="1500" b="1"/>
            </a:lvl5pPr>
            <a:lvl6pPr marL="2073402" indent="0">
              <a:buNone/>
              <a:defRPr sz="1500" b="1"/>
            </a:lvl6pPr>
            <a:lvl7pPr marL="2488082" indent="0">
              <a:buNone/>
              <a:defRPr sz="1500" b="1"/>
            </a:lvl7pPr>
            <a:lvl8pPr marL="2902763" indent="0">
              <a:buNone/>
              <a:defRPr sz="1500" b="1"/>
            </a:lvl8pPr>
            <a:lvl9pPr marL="331744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172"/>
            <a:ext cx="4039200" cy="395238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4879"/>
            <a:ext cx="4042080" cy="63929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0" indent="0">
              <a:buNone/>
              <a:defRPr sz="1800" b="1"/>
            </a:lvl2pPr>
            <a:lvl3pPr marL="829361" indent="0">
              <a:buNone/>
              <a:defRPr sz="1600" b="1"/>
            </a:lvl3pPr>
            <a:lvl4pPr marL="1244041" indent="0">
              <a:buNone/>
              <a:defRPr sz="1500" b="1"/>
            </a:lvl4pPr>
            <a:lvl5pPr marL="1658722" indent="0">
              <a:buNone/>
              <a:defRPr sz="1500" b="1"/>
            </a:lvl5pPr>
            <a:lvl6pPr marL="2073402" indent="0">
              <a:buNone/>
              <a:defRPr sz="1500" b="1"/>
            </a:lvl6pPr>
            <a:lvl7pPr marL="2488082" indent="0">
              <a:buNone/>
              <a:defRPr sz="1500" b="1"/>
            </a:lvl7pPr>
            <a:lvl8pPr marL="2902763" indent="0">
              <a:buNone/>
              <a:defRPr sz="1500" b="1"/>
            </a:lvl8pPr>
            <a:lvl9pPr marL="331744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172"/>
            <a:ext cx="4042080" cy="395238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5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1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03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FECB-39F4-4CB3-B7F0-0F7056FCFE61}" type="datetime1">
              <a:rPr lang="en-US" smtClean="0"/>
              <a:t>17-Nov-15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0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572"/>
            <a:ext cx="3008160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571"/>
            <a:ext cx="5112000" cy="585298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5530"/>
            <a:ext cx="3008160" cy="4691027"/>
          </a:xfrm>
        </p:spPr>
        <p:txBody>
          <a:bodyPr/>
          <a:lstStyle>
            <a:lvl1pPr marL="0" indent="0">
              <a:buNone/>
              <a:defRPr sz="1300"/>
            </a:lvl1pPr>
            <a:lvl2pPr marL="414680" indent="0">
              <a:buNone/>
              <a:defRPr sz="1100"/>
            </a:lvl2pPr>
            <a:lvl3pPr marL="829361" indent="0">
              <a:buNone/>
              <a:defRPr sz="900"/>
            </a:lvl3pPr>
            <a:lvl4pPr marL="1244041" indent="0">
              <a:buNone/>
              <a:defRPr sz="800"/>
            </a:lvl4pPr>
            <a:lvl5pPr marL="1658722" indent="0">
              <a:buNone/>
              <a:defRPr sz="800"/>
            </a:lvl5pPr>
            <a:lvl6pPr marL="2073402" indent="0">
              <a:buNone/>
              <a:defRPr sz="800"/>
            </a:lvl6pPr>
            <a:lvl7pPr marL="2488082" indent="0">
              <a:buNone/>
              <a:defRPr sz="800"/>
            </a:lvl7pPr>
            <a:lvl8pPr marL="2902763" indent="0">
              <a:buNone/>
              <a:defRPr sz="800"/>
            </a:lvl8pPr>
            <a:lvl9pPr marL="331744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977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456"/>
            <a:ext cx="5486400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3376"/>
            <a:ext cx="5486400" cy="4113648"/>
          </a:xfrm>
        </p:spPr>
        <p:txBody>
          <a:bodyPr/>
          <a:lstStyle>
            <a:lvl1pPr marL="0" indent="0">
              <a:buNone/>
              <a:defRPr sz="2900"/>
            </a:lvl1pPr>
            <a:lvl2pPr marL="414680" indent="0">
              <a:buNone/>
              <a:defRPr sz="2500"/>
            </a:lvl2pPr>
            <a:lvl3pPr marL="829361" indent="0">
              <a:buNone/>
              <a:defRPr sz="2200"/>
            </a:lvl3pPr>
            <a:lvl4pPr marL="1244041" indent="0">
              <a:buNone/>
              <a:defRPr sz="1800"/>
            </a:lvl4pPr>
            <a:lvl5pPr marL="1658722" indent="0">
              <a:buNone/>
              <a:defRPr sz="1800"/>
            </a:lvl5pPr>
            <a:lvl6pPr marL="2073402" indent="0">
              <a:buNone/>
              <a:defRPr sz="1800"/>
            </a:lvl6pPr>
            <a:lvl7pPr marL="2488082" indent="0">
              <a:buNone/>
              <a:defRPr sz="1800"/>
            </a:lvl7pPr>
            <a:lvl8pPr marL="2902763" indent="0">
              <a:buNone/>
              <a:defRPr sz="1800"/>
            </a:lvl8pPr>
            <a:lvl9pPr marL="3317443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757"/>
            <a:ext cx="5486400" cy="804876"/>
          </a:xfrm>
        </p:spPr>
        <p:txBody>
          <a:bodyPr/>
          <a:lstStyle>
            <a:lvl1pPr marL="0" indent="0">
              <a:buNone/>
              <a:defRPr sz="1300"/>
            </a:lvl1pPr>
            <a:lvl2pPr marL="414680" indent="0">
              <a:buNone/>
              <a:defRPr sz="1100"/>
            </a:lvl2pPr>
            <a:lvl3pPr marL="829361" indent="0">
              <a:buNone/>
              <a:defRPr sz="900"/>
            </a:lvl3pPr>
            <a:lvl4pPr marL="1244041" indent="0">
              <a:buNone/>
              <a:defRPr sz="800"/>
            </a:lvl4pPr>
            <a:lvl5pPr marL="1658722" indent="0">
              <a:buNone/>
              <a:defRPr sz="800"/>
            </a:lvl5pPr>
            <a:lvl6pPr marL="2073402" indent="0">
              <a:buNone/>
              <a:defRPr sz="800"/>
            </a:lvl6pPr>
            <a:lvl7pPr marL="2488082" indent="0">
              <a:buNone/>
              <a:defRPr sz="800"/>
            </a:lvl7pPr>
            <a:lvl8pPr marL="2902763" indent="0">
              <a:buNone/>
              <a:defRPr sz="800"/>
            </a:lvl8pPr>
            <a:lvl9pPr marL="331744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52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2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6881" y="195819"/>
            <a:ext cx="2138400" cy="60718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1681" y="195819"/>
            <a:ext cx="6276960" cy="60718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7CEB-8E21-4EE6-8537-96BC28F6BBEE}" type="datetime1">
              <a:rPr lang="en-US" smtClean="0"/>
              <a:t>17-Nov-15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5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62" indent="0">
              <a:buNone/>
              <a:defRPr sz="1600" b="1"/>
            </a:lvl7pPr>
            <a:lvl8pPr marL="3200006" indent="0">
              <a:buNone/>
              <a:defRPr sz="1600" b="1"/>
            </a:lvl8pPr>
            <a:lvl9pPr marL="365714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5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62" indent="0">
              <a:buNone/>
              <a:defRPr sz="1600" b="1"/>
            </a:lvl7pPr>
            <a:lvl8pPr marL="3200006" indent="0">
              <a:buNone/>
              <a:defRPr sz="1600" b="1"/>
            </a:lvl8pPr>
            <a:lvl9pPr marL="365714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2FC3-B3F5-447D-A2B1-CBDEC1A03477}" type="datetime1">
              <a:rPr lang="en-US" smtClean="0"/>
              <a:t>17-Nov-15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BB47-83E5-4B37-B0A1-94F8F8882690}" type="datetime1">
              <a:rPr lang="en-US" smtClean="0"/>
              <a:t>17-Nov-15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5FAD-DBDA-4CBB-B97C-386C935ED42A}" type="datetime1">
              <a:rPr lang="en-US" smtClean="0"/>
              <a:t>17-Nov-15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9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8" indent="0">
              <a:buNone/>
              <a:defRPr sz="1000"/>
            </a:lvl3pPr>
            <a:lvl4pPr marL="1371431" indent="0">
              <a:buNone/>
              <a:defRPr sz="900"/>
            </a:lvl4pPr>
            <a:lvl5pPr marL="1828575" indent="0">
              <a:buNone/>
              <a:defRPr sz="900"/>
            </a:lvl5pPr>
            <a:lvl6pPr marL="2285718" indent="0">
              <a:buNone/>
              <a:defRPr sz="900"/>
            </a:lvl6pPr>
            <a:lvl7pPr marL="2742862" indent="0">
              <a:buNone/>
              <a:defRPr sz="900"/>
            </a:lvl7pPr>
            <a:lvl8pPr marL="3200006" indent="0">
              <a:buNone/>
              <a:defRPr sz="900"/>
            </a:lvl8pPr>
            <a:lvl9pPr marL="365714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2FDE-9E76-4606-92F7-3245D24851B8}" type="datetime1">
              <a:rPr lang="en-US" smtClean="0"/>
              <a:t>17-Nov-15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0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8" indent="0">
              <a:buNone/>
              <a:defRPr sz="2400"/>
            </a:lvl3pPr>
            <a:lvl4pPr marL="1371431" indent="0">
              <a:buNone/>
              <a:defRPr sz="2000"/>
            </a:lvl4pPr>
            <a:lvl5pPr marL="1828575" indent="0">
              <a:buNone/>
              <a:defRPr sz="2000"/>
            </a:lvl5pPr>
            <a:lvl6pPr marL="2285718" indent="0">
              <a:buNone/>
              <a:defRPr sz="2000"/>
            </a:lvl6pPr>
            <a:lvl7pPr marL="2742862" indent="0">
              <a:buNone/>
              <a:defRPr sz="2000"/>
            </a:lvl7pPr>
            <a:lvl8pPr marL="3200006" indent="0">
              <a:buNone/>
              <a:defRPr sz="2000"/>
            </a:lvl8pPr>
            <a:lvl9pPr marL="365714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8" indent="0">
              <a:buNone/>
              <a:defRPr sz="1000"/>
            </a:lvl3pPr>
            <a:lvl4pPr marL="1371431" indent="0">
              <a:buNone/>
              <a:defRPr sz="900"/>
            </a:lvl4pPr>
            <a:lvl5pPr marL="1828575" indent="0">
              <a:buNone/>
              <a:defRPr sz="900"/>
            </a:lvl5pPr>
            <a:lvl6pPr marL="2285718" indent="0">
              <a:buNone/>
              <a:defRPr sz="900"/>
            </a:lvl6pPr>
            <a:lvl7pPr marL="2742862" indent="0">
              <a:buNone/>
              <a:defRPr sz="900"/>
            </a:lvl7pPr>
            <a:lvl8pPr marL="3200006" indent="0">
              <a:buNone/>
              <a:defRPr sz="900"/>
            </a:lvl8pPr>
            <a:lvl9pPr marL="365714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D9FA-8DDB-4C6B-8071-26F0EFBC2F93}" type="datetime1">
              <a:rPr lang="en-US" smtClean="0"/>
              <a:t>17-Nov-15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2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A04DC-5E1D-4E7F-A13A-62C11E09D767}" type="datetime1">
              <a:rPr lang="en-US" smtClean="0"/>
              <a:t>17-Nov-15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FAIR workshop 2015 - G.Cerchiari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EB5BC-F721-4312-9414-33DFBEFB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2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8" indent="-285715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9" indent="-228572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2" indent="-228572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7" indent="-228572" algn="l" defTabSz="91428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0" indent="-228572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1680" y="881187"/>
            <a:ext cx="8553600" cy="53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1680" y="195819"/>
            <a:ext cx="8553600" cy="48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5" name="Line 41"/>
          <p:cNvSpPr>
            <a:spLocks noChangeShapeType="1"/>
          </p:cNvSpPr>
          <p:nvPr userDrawn="1"/>
        </p:nvSpPr>
        <p:spPr bwMode="auto">
          <a:xfrm>
            <a:off x="489600" y="783278"/>
            <a:ext cx="8357760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lIns="82926" tIns="41463" rIns="82926" bIns="4146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91861" y="6465034"/>
            <a:ext cx="8555641" cy="1959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829259" fontAlgn="base">
              <a:spcBef>
                <a:spcPct val="0"/>
              </a:spcBef>
              <a:spcAft>
                <a:spcPct val="0"/>
              </a:spcAft>
              <a:tabLst>
                <a:tab pos="8553770" algn="r"/>
              </a:tabLst>
              <a:defRPr/>
            </a:pPr>
            <a:r>
              <a:rPr lang="de-DE" sz="1300" dirty="0" smtClean="0">
                <a:solidFill>
                  <a:srgbClr val="808080"/>
                </a:solidFill>
              </a:rPr>
              <a:t>	A. Kellerbauer</a:t>
            </a:r>
            <a:r>
              <a:rPr lang="en-US" sz="1300" dirty="0" smtClean="0">
                <a:solidFill>
                  <a:srgbClr val="808080"/>
                </a:solidFill>
              </a:rPr>
              <a:t>  ·  ICAMDATA  ·  22 September 2014</a:t>
            </a:r>
            <a:endParaRPr lang="de-DE" sz="1300" dirty="0" smtClean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0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defTabSz="945873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45873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alibri" pitchFamily="34" charset="0"/>
        </a:defRPr>
      </a:lvl2pPr>
      <a:lvl3pPr algn="ctr" defTabSz="945873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alibri" pitchFamily="34" charset="0"/>
        </a:defRPr>
      </a:lvl3pPr>
      <a:lvl4pPr algn="ctr" defTabSz="945873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alibri" pitchFamily="34" charset="0"/>
        </a:defRPr>
      </a:lvl4pPr>
      <a:lvl5pPr algn="ctr" defTabSz="945873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alibri" pitchFamily="34" charset="0"/>
        </a:defRPr>
      </a:lvl5pPr>
      <a:lvl6pPr marL="414629" algn="ctr" defTabSz="945873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alibri" pitchFamily="34" charset="0"/>
        </a:defRPr>
      </a:lvl6pPr>
      <a:lvl7pPr marL="829259" algn="ctr" defTabSz="945873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alibri" pitchFamily="34" charset="0"/>
        </a:defRPr>
      </a:lvl7pPr>
      <a:lvl8pPr marL="1243888" algn="ctr" defTabSz="945873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alibri" pitchFamily="34" charset="0"/>
        </a:defRPr>
      </a:lvl8pPr>
      <a:lvl9pPr marL="1658518" algn="ctr" defTabSz="945873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alibri" pitchFamily="34" charset="0"/>
        </a:defRPr>
      </a:lvl9pPr>
    </p:titleStyle>
    <p:bodyStyle>
      <a:lvl1pPr marL="241867" indent="-241867" algn="l" defTabSz="945873" rtl="0" fontAlgn="base">
        <a:spcBef>
          <a:spcPct val="2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53618" indent="-249067" algn="l" defTabSz="945873" rtl="0" fontAlgn="base">
        <a:spcBef>
          <a:spcPct val="2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56728" indent="-240428" algn="l" defTabSz="945873" rtl="0" fontAlgn="base">
        <a:spcBef>
          <a:spcPct val="25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467039" indent="-247626" algn="l" defTabSz="945873" rtl="0" fontAlgn="base">
        <a:spcBef>
          <a:spcPct val="25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</a:defRPr>
      </a:lvl4pPr>
      <a:lvl5pPr marL="1871590" indent="-241867" algn="l" defTabSz="945873" rtl="0" fontAlgn="base">
        <a:spcBef>
          <a:spcPct val="25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2286220" indent="-241867" algn="l" defTabSz="945873" rtl="0" fontAlgn="base">
        <a:spcBef>
          <a:spcPct val="25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2700849" indent="-241867" algn="l" defTabSz="945873" rtl="0" fontAlgn="base">
        <a:spcBef>
          <a:spcPct val="25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3115478" indent="-241867" algn="l" defTabSz="945873" rtl="0" fontAlgn="base">
        <a:spcBef>
          <a:spcPct val="25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3530108" indent="-241867" algn="l" defTabSz="945873" rtl="0" fontAlgn="base">
        <a:spcBef>
          <a:spcPct val="25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9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29" algn="l" defTabSz="829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59" algn="l" defTabSz="829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88" algn="l" defTabSz="829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18" algn="l" defTabSz="829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146" algn="l" defTabSz="829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776" algn="l" defTabSz="829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05" algn="l" defTabSz="829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034" algn="l" defTabSz="829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1680" y="881187"/>
            <a:ext cx="8553600" cy="53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1680" y="195819"/>
            <a:ext cx="8553600" cy="48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5" name="Line 41"/>
          <p:cNvSpPr>
            <a:spLocks noChangeShapeType="1"/>
          </p:cNvSpPr>
          <p:nvPr userDrawn="1"/>
        </p:nvSpPr>
        <p:spPr bwMode="auto">
          <a:xfrm>
            <a:off x="489600" y="783278"/>
            <a:ext cx="8357760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lIns="82936" tIns="41468" rIns="82936" bIns="41468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91861" y="6465034"/>
            <a:ext cx="8555641" cy="1959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  <a:tabLst>
                <a:tab pos="8554824" algn="r"/>
              </a:tabLst>
              <a:defRPr/>
            </a:pPr>
            <a:r>
              <a:rPr lang="de-DE" sz="1300" dirty="0" smtClean="0">
                <a:solidFill>
                  <a:srgbClr val="808080"/>
                </a:solidFill>
              </a:rPr>
              <a:t>	A. Kellerbauer</a:t>
            </a:r>
            <a:r>
              <a:rPr lang="en-US" sz="1300" dirty="0" smtClean="0">
                <a:solidFill>
                  <a:srgbClr val="808080"/>
                </a:solidFill>
              </a:rPr>
              <a:t>  ·  MPIK Workshop  ·  2015-09-24</a:t>
            </a:r>
            <a:endParaRPr lang="de-DE" sz="1300" dirty="0" smtClean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6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45990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45990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alibri" pitchFamily="34" charset="0"/>
        </a:defRPr>
      </a:lvl2pPr>
      <a:lvl3pPr algn="ctr" defTabSz="945990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alibri" pitchFamily="34" charset="0"/>
        </a:defRPr>
      </a:lvl3pPr>
      <a:lvl4pPr algn="ctr" defTabSz="945990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alibri" pitchFamily="34" charset="0"/>
        </a:defRPr>
      </a:lvl4pPr>
      <a:lvl5pPr algn="ctr" defTabSz="945990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alibri" pitchFamily="34" charset="0"/>
        </a:defRPr>
      </a:lvl5pPr>
      <a:lvl6pPr marL="414680" algn="ctr" defTabSz="945990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alibri" pitchFamily="34" charset="0"/>
        </a:defRPr>
      </a:lvl6pPr>
      <a:lvl7pPr marL="829361" algn="ctr" defTabSz="945990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alibri" pitchFamily="34" charset="0"/>
        </a:defRPr>
      </a:lvl7pPr>
      <a:lvl8pPr marL="1244041" algn="ctr" defTabSz="945990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alibri" pitchFamily="34" charset="0"/>
        </a:defRPr>
      </a:lvl8pPr>
      <a:lvl9pPr marL="1658722" algn="ctr" defTabSz="945990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alibri" pitchFamily="34" charset="0"/>
        </a:defRPr>
      </a:lvl9pPr>
    </p:titleStyle>
    <p:bodyStyle>
      <a:lvl1pPr marL="241897" indent="-241897" algn="l" defTabSz="945990" rtl="0" fontAlgn="base">
        <a:spcBef>
          <a:spcPct val="2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53698" indent="-249097" algn="l" defTabSz="945990" rtl="0" fontAlgn="base">
        <a:spcBef>
          <a:spcPct val="2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56859" indent="-240457" algn="l" defTabSz="945990" rtl="0" fontAlgn="base">
        <a:spcBef>
          <a:spcPct val="25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467220" indent="-247656" algn="l" defTabSz="945990" rtl="0" fontAlgn="base">
        <a:spcBef>
          <a:spcPct val="25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</a:defRPr>
      </a:lvl4pPr>
      <a:lvl5pPr marL="1871821" indent="-241897" algn="l" defTabSz="945990" rtl="0" fontAlgn="base">
        <a:spcBef>
          <a:spcPct val="25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2286502" indent="-241897" algn="l" defTabSz="945990" rtl="0" fontAlgn="base">
        <a:spcBef>
          <a:spcPct val="25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2701182" indent="-241897" algn="l" defTabSz="945990" rtl="0" fontAlgn="base">
        <a:spcBef>
          <a:spcPct val="25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3115862" indent="-241897" algn="l" defTabSz="945990" rtl="0" fontAlgn="base">
        <a:spcBef>
          <a:spcPct val="25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3530543" indent="-241897" algn="l" defTabSz="945990" rtl="0" fontAlgn="base">
        <a:spcBef>
          <a:spcPct val="25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0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1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1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22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02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82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63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43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emf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5" Type="http://schemas.openxmlformats.org/officeDocument/2006/relationships/image" Target="../media/image210.png"/><Relationship Id="rId10" Type="http://schemas.openxmlformats.org/officeDocument/2006/relationships/image" Target="../media/image240.png"/><Relationship Id="rId4" Type="http://schemas.openxmlformats.org/officeDocument/2006/relationships/image" Target="../media/image200.png"/><Relationship Id="rId9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0.png"/><Relationship Id="rId5" Type="http://schemas.openxmlformats.org/officeDocument/2006/relationships/image" Target="../media/image25.emf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124200"/>
            <a:ext cx="8077200" cy="123825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Towards anions laser cooling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038601"/>
            <a:ext cx="6858000" cy="2362200"/>
          </a:xfrm>
        </p:spPr>
        <p:txBody>
          <a:bodyPr>
            <a:normAutofit fontScale="70000" lnSpcReduction="20000"/>
          </a:bodyPr>
          <a:lstStyle/>
          <a:p>
            <a:pPr algn="r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* </a:t>
            </a:r>
            <a:r>
              <a:rPr lang="en-US" dirty="0">
                <a:solidFill>
                  <a:schemeClr val="tx1"/>
                </a:solidFill>
              </a:rPr>
              <a:t>Giovanni </a:t>
            </a:r>
            <a:r>
              <a:rPr lang="en-US" dirty="0" err="1" smtClean="0">
                <a:solidFill>
                  <a:schemeClr val="tx1"/>
                </a:solidFill>
              </a:rPr>
              <a:t>Cerchiari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300" dirty="0" smtClean="0">
                <a:solidFill>
                  <a:schemeClr val="tx1"/>
                </a:solidFill>
              </a:rPr>
              <a:t>(e-mail: giovanni@mpi-hd.mpg.de)</a:t>
            </a:r>
            <a:endParaRPr lang="en-US" sz="23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Elena Jordan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Alban </a:t>
            </a:r>
            <a:r>
              <a:rPr lang="en-US" dirty="0" err="1" smtClean="0">
                <a:solidFill>
                  <a:schemeClr val="tx1"/>
                </a:solidFill>
              </a:rPr>
              <a:t>Kellerbauer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en-US" sz="2200" dirty="0">
                <a:solidFill>
                  <a:schemeClr val="tx1"/>
                </a:solidFill>
              </a:rPr>
              <a:t>Max-Planck-</a:t>
            </a:r>
            <a:r>
              <a:rPr lang="en-US" sz="2200" dirty="0" err="1">
                <a:solidFill>
                  <a:schemeClr val="tx1"/>
                </a:solidFill>
              </a:rPr>
              <a:t>Insitut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für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Kernphysik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de-DE" sz="2200" dirty="0">
                <a:solidFill>
                  <a:schemeClr val="tx1"/>
                </a:solidFill>
              </a:rPr>
              <a:t>Saupfercheckweg 1, 69117 Heidelberg, Germany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2133600"/>
            <a:ext cx="7467600" cy="457199"/>
          </a:xfrm>
          <a:prstGeom prst="rect">
            <a:avLst/>
          </a:prstGeom>
        </p:spPr>
        <p:txBody>
          <a:bodyPr vert="horz" lIns="91428" tIns="45715" rIns="91428" bIns="4571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International Workshop on Antiproton Physics and Technology at FAIR </a:t>
            </a:r>
            <a:r>
              <a:rPr lang="en-US" sz="2400" dirty="0"/>
              <a:t>- </a:t>
            </a:r>
            <a:r>
              <a:rPr lang="en-US" sz="2400" dirty="0" smtClean="0"/>
              <a:t>Nov </a:t>
            </a:r>
            <a:r>
              <a:rPr lang="en-US" sz="2400" dirty="0"/>
              <a:t>2015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2633"/>
            <a:ext cx="1371600" cy="103376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31" y="742455"/>
            <a:ext cx="2822369" cy="1010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18" y="685801"/>
            <a:ext cx="4012982" cy="952233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53589" y="2122411"/>
            <a:ext cx="3681637" cy="307777"/>
            <a:chOff x="4313583" y="1955215"/>
            <a:chExt cx="3077817" cy="30777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4313583" y="2232214"/>
              <a:ext cx="3077817" cy="0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629400" y="1955215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Neutrals</a:t>
              </a:r>
            </a:p>
          </p:txBody>
        </p:sp>
      </p:grpSp>
      <p:sp>
        <p:nvSpPr>
          <p:cNvPr id="29" name="Right Arrow 28"/>
          <p:cNvSpPr/>
          <p:nvPr/>
        </p:nvSpPr>
        <p:spPr>
          <a:xfrm>
            <a:off x="381001" y="2209800"/>
            <a:ext cx="2438400" cy="364764"/>
          </a:xfrm>
          <a:prstGeom prst="rightArrow">
            <a:avLst>
              <a:gd name="adj1" fmla="val 50000"/>
              <a:gd name="adj2" fmla="val 45400"/>
            </a:avLst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Spectroscopy technique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659705" y="1981676"/>
            <a:ext cx="1143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59705" y="2743676"/>
            <a:ext cx="1143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812105" y="2057876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74006" y="1981676"/>
            <a:ext cx="342900" cy="36933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2819400" y="2392182"/>
            <a:ext cx="2973905" cy="503894"/>
          </a:xfrm>
          <a:custGeom>
            <a:avLst/>
            <a:gdLst>
              <a:gd name="connsiteX0" fmla="*/ 0 w 2711394"/>
              <a:gd name="connsiteY0" fmla="*/ 7651 h 405216"/>
              <a:gd name="connsiteX1" fmla="*/ 962107 w 2711394"/>
              <a:gd name="connsiteY1" fmla="*/ 7651 h 405216"/>
              <a:gd name="connsiteX2" fmla="*/ 1709530 w 2711394"/>
              <a:gd name="connsiteY2" fmla="*/ 87164 h 405216"/>
              <a:gd name="connsiteX3" fmla="*/ 2711394 w 2711394"/>
              <a:gd name="connsiteY3" fmla="*/ 405216 h 40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394" h="405216">
                <a:moveTo>
                  <a:pt x="0" y="7651"/>
                </a:moveTo>
                <a:cubicBezTo>
                  <a:pt x="338592" y="1025"/>
                  <a:pt x="677185" y="-5601"/>
                  <a:pt x="962107" y="7651"/>
                </a:cubicBezTo>
                <a:cubicBezTo>
                  <a:pt x="1247029" y="20903"/>
                  <a:pt x="1417982" y="20903"/>
                  <a:pt x="1709530" y="87164"/>
                </a:cubicBezTo>
                <a:cubicBezTo>
                  <a:pt x="2001078" y="153425"/>
                  <a:pt x="2356236" y="279320"/>
                  <a:pt x="2711394" y="405216"/>
                </a:cubicBez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698741" y="1222926"/>
            <a:ext cx="14413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err="1" smtClean="0"/>
              <a:t>Channeltron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83714" y="2885654"/>
            <a:ext cx="14097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smtClean="0"/>
              <a:t>Faraday-Cup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221449">
            <a:off x="5243314" y="2516068"/>
            <a:ext cx="738905" cy="307777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sz="1400" dirty="0"/>
              <a:t>Anions</a:t>
            </a:r>
            <a:endParaRPr lang="en-US" sz="1200" dirty="0"/>
          </a:p>
        </p:txBody>
      </p:sp>
      <p:cxnSp>
        <p:nvCxnSpPr>
          <p:cNvPr id="26" name="Straight Connector 25"/>
          <p:cNvCxnSpPr>
            <a:stCxn id="29" idx="3"/>
            <a:endCxn id="31" idx="0"/>
          </p:cNvCxnSpPr>
          <p:nvPr/>
        </p:nvCxnSpPr>
        <p:spPr>
          <a:xfrm flipH="1">
            <a:off x="1447800" y="2392182"/>
            <a:ext cx="1371600" cy="22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1000" y="1471136"/>
            <a:ext cx="1219200" cy="36933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smtClean="0"/>
              <a:t>Ion beam</a:t>
            </a:r>
            <a:endParaRPr lang="en-US" dirty="0"/>
          </a:p>
        </p:txBody>
      </p:sp>
      <p:sp>
        <p:nvSpPr>
          <p:cNvPr id="31" name="Arc 30"/>
          <p:cNvSpPr/>
          <p:nvPr/>
        </p:nvSpPr>
        <p:spPr>
          <a:xfrm>
            <a:off x="914400" y="1219201"/>
            <a:ext cx="1066800" cy="1175266"/>
          </a:xfrm>
          <a:prstGeom prst="arc">
            <a:avLst>
              <a:gd name="adj1" fmla="val 5400000"/>
              <a:gd name="adj2" fmla="val 10999305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5" rIns="91428" bIns="45715"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19200" y="1992868"/>
            <a:ext cx="1295400" cy="36933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Laser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0799" y="1370728"/>
            <a:ext cx="1456706" cy="64633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smtClean="0"/>
              <a:t>Electrostatic deflector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10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5901825" y="4980801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597025" y="3352800"/>
            <a:ext cx="0" cy="30480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01825" y="6288550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802705" y="3574288"/>
            <a:ext cx="1043572" cy="36933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587625" y="6123801"/>
            <a:ext cx="1104900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Ground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33344" y="4842301"/>
            <a:ext cx="1104900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Excited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901825" y="4425265"/>
            <a:ext cx="6858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206625" y="3744055"/>
            <a:ext cx="0" cy="11790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435226" y="5416236"/>
            <a:ext cx="8667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Resonant transition 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7311525" y="5590401"/>
            <a:ext cx="3561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it-IT"/>
          </a:p>
        </p:txBody>
      </p:sp>
      <p:sp>
        <p:nvSpPr>
          <p:cNvPr id="53" name="TextBox 52"/>
          <p:cNvSpPr txBox="1"/>
          <p:nvPr/>
        </p:nvSpPr>
        <p:spPr>
          <a:xfrm>
            <a:off x="7667626" y="5435769"/>
            <a:ext cx="8667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High cross section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35226" y="3635142"/>
            <a:ext cx="8667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Non resonant transition 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7311525" y="3809308"/>
            <a:ext cx="3561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it-IT"/>
          </a:p>
        </p:txBody>
      </p:sp>
      <p:sp>
        <p:nvSpPr>
          <p:cNvPr id="56" name="TextBox 55"/>
          <p:cNvSpPr txBox="1"/>
          <p:nvPr/>
        </p:nvSpPr>
        <p:spPr>
          <a:xfrm>
            <a:off x="7667626" y="3654676"/>
            <a:ext cx="8667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Low cross section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65085" y="4286766"/>
            <a:ext cx="1351289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Electron affinity</a:t>
            </a:r>
          </a:p>
        </p:txBody>
      </p:sp>
      <p:sp>
        <p:nvSpPr>
          <p:cNvPr id="20" name="Freeform 19"/>
          <p:cNvSpPr/>
          <p:nvPr/>
        </p:nvSpPr>
        <p:spPr>
          <a:xfrm>
            <a:off x="6170208" y="1622425"/>
            <a:ext cx="376642" cy="815975"/>
          </a:xfrm>
          <a:custGeom>
            <a:avLst/>
            <a:gdLst>
              <a:gd name="connsiteX0" fmla="*/ 376642 w 376642"/>
              <a:gd name="connsiteY0" fmla="*/ 815975 h 815975"/>
              <a:gd name="connsiteX1" fmla="*/ 21042 w 376642"/>
              <a:gd name="connsiteY1" fmla="*/ 460375 h 815975"/>
              <a:gd name="connsiteX2" fmla="*/ 71842 w 376642"/>
              <a:gd name="connsiteY2" fmla="*/ 0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642" h="815975">
                <a:moveTo>
                  <a:pt x="376642" y="815975"/>
                </a:moveTo>
                <a:cubicBezTo>
                  <a:pt x="224242" y="706173"/>
                  <a:pt x="71842" y="596371"/>
                  <a:pt x="21042" y="460375"/>
                </a:cubicBezTo>
                <a:cubicBezTo>
                  <a:pt x="-29758" y="324379"/>
                  <a:pt x="21042" y="162189"/>
                  <a:pt x="71842" y="0"/>
                </a:cubicBezTo>
              </a:path>
            </a:pathLst>
          </a:cu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5" rIns="91428" bIns="45715" rtlCol="0" anchor="ctr"/>
          <a:lstStyle/>
          <a:p>
            <a:pPr algn="ctr"/>
            <a:endParaRPr lang="it-IT"/>
          </a:p>
        </p:txBody>
      </p:sp>
      <p:sp>
        <p:nvSpPr>
          <p:cNvPr id="25" name="Freeform 24"/>
          <p:cNvSpPr/>
          <p:nvPr/>
        </p:nvSpPr>
        <p:spPr>
          <a:xfrm>
            <a:off x="6397626" y="1628776"/>
            <a:ext cx="335661" cy="819150"/>
          </a:xfrm>
          <a:custGeom>
            <a:avLst/>
            <a:gdLst>
              <a:gd name="connsiteX0" fmla="*/ 174625 w 335661"/>
              <a:gd name="connsiteY0" fmla="*/ 819150 h 819150"/>
              <a:gd name="connsiteX1" fmla="*/ 330200 w 335661"/>
              <a:gd name="connsiteY1" fmla="*/ 488950 h 819150"/>
              <a:gd name="connsiteX2" fmla="*/ 0 w 335661"/>
              <a:gd name="connsiteY2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661" h="819150">
                <a:moveTo>
                  <a:pt x="174625" y="819150"/>
                </a:moveTo>
                <a:cubicBezTo>
                  <a:pt x="266964" y="722312"/>
                  <a:pt x="359304" y="625475"/>
                  <a:pt x="330200" y="488950"/>
                </a:cubicBezTo>
                <a:cubicBezTo>
                  <a:pt x="301096" y="352425"/>
                  <a:pt x="150548" y="176212"/>
                  <a:pt x="0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5" rIns="91428" bIns="45715"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126483" y="1693892"/>
                <a:ext cx="426718" cy="369332"/>
              </a:xfrm>
              <a:prstGeom prst="rect">
                <a:avLst/>
              </a:prstGeom>
              <a:noFill/>
            </p:spPr>
            <p:txBody>
              <a:bodyPr wrap="square" lIns="91428" tIns="45715" rIns="91428" bIns="4571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2" y="1693892"/>
                <a:ext cx="42671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 rot="20585439">
            <a:off x="6093585" y="2393291"/>
            <a:ext cx="1143000" cy="929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it-IT"/>
          </a:p>
        </p:txBody>
      </p:sp>
      <p:sp>
        <p:nvSpPr>
          <p:cNvPr id="62" name="Content Placeholder 3"/>
          <p:cNvSpPr>
            <a:spLocks noGrp="1"/>
          </p:cNvSpPr>
          <p:nvPr>
            <p:ph sz="half" idx="1"/>
          </p:nvPr>
        </p:nvSpPr>
        <p:spPr>
          <a:xfrm>
            <a:off x="495300" y="3247121"/>
            <a:ext cx="4267200" cy="3394631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/>
              <a:t>Neutrals produce secondary electrons on a gold mirror</a:t>
            </a:r>
          </a:p>
          <a:p>
            <a:r>
              <a:rPr lang="en-US" sz="3300" dirty="0"/>
              <a:t>Secondary electrons are collected and counted</a:t>
            </a:r>
          </a:p>
          <a:p>
            <a:r>
              <a:rPr lang="en-US" sz="3300" dirty="0"/>
              <a:t>The mirror allows for a second laser</a:t>
            </a:r>
          </a:p>
          <a:p>
            <a:r>
              <a:rPr lang="en-US" sz="3300" dirty="0"/>
              <a:t>Ions in motion perceive to different Doppler shifts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3" name="Rectangle 42"/>
          <p:cNvSpPr/>
          <p:nvPr/>
        </p:nvSpPr>
        <p:spPr>
          <a:xfrm>
            <a:off x="228601" y="4994702"/>
            <a:ext cx="4495800" cy="155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it-IT"/>
          </a:p>
        </p:txBody>
      </p:sp>
      <p:pic>
        <p:nvPicPr>
          <p:cNvPr id="2051" name="Picture 3" descr="G:\giovanni\dottorato\channeltron\channeltron_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815" y="1140502"/>
            <a:ext cx="1834242" cy="217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Arrow Connector 46"/>
          <p:cNvCxnSpPr/>
          <p:nvPr/>
        </p:nvCxnSpPr>
        <p:spPr>
          <a:xfrm flipV="1">
            <a:off x="6206625" y="5057544"/>
            <a:ext cx="0" cy="11790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53589" y="2054424"/>
            <a:ext cx="3681637" cy="344984"/>
            <a:chOff x="4313583" y="1887230"/>
            <a:chExt cx="3077817" cy="344984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4313583" y="2232214"/>
              <a:ext cx="3077817" cy="0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629400" y="188723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Neutrals</a:t>
              </a:r>
            </a:p>
          </p:txBody>
        </p:sp>
      </p:grpSp>
      <p:sp>
        <p:nvSpPr>
          <p:cNvPr id="29" name="Right Arrow 28"/>
          <p:cNvSpPr/>
          <p:nvPr/>
        </p:nvSpPr>
        <p:spPr>
          <a:xfrm>
            <a:off x="381001" y="2209800"/>
            <a:ext cx="2438400" cy="364764"/>
          </a:xfrm>
          <a:prstGeom prst="rightArrow">
            <a:avLst>
              <a:gd name="adj1" fmla="val 50000"/>
              <a:gd name="adj2" fmla="val 45400"/>
            </a:avLst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Spectroscopy technique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3247121"/>
            <a:ext cx="4267200" cy="3394631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/>
              <a:t>Neutrals produce secondary electrons on a gold mirror</a:t>
            </a:r>
          </a:p>
          <a:p>
            <a:r>
              <a:rPr lang="en-US" sz="3300" dirty="0"/>
              <a:t>Secondary electrons are collected and counted</a:t>
            </a:r>
          </a:p>
          <a:p>
            <a:r>
              <a:rPr lang="en-US" sz="3300" dirty="0"/>
              <a:t>The mirror can reflect a second laser on the beam</a:t>
            </a:r>
          </a:p>
          <a:p>
            <a:r>
              <a:rPr lang="en-US" sz="3300" dirty="0"/>
              <a:t>Ions in motion perceive to different Doppler shifts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659705" y="1981676"/>
            <a:ext cx="1143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59705" y="2743676"/>
            <a:ext cx="1143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812105" y="2057876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74006" y="1981676"/>
            <a:ext cx="342900" cy="36933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2819400" y="2392182"/>
            <a:ext cx="2973905" cy="503894"/>
          </a:xfrm>
          <a:custGeom>
            <a:avLst/>
            <a:gdLst>
              <a:gd name="connsiteX0" fmla="*/ 0 w 2711394"/>
              <a:gd name="connsiteY0" fmla="*/ 7651 h 405216"/>
              <a:gd name="connsiteX1" fmla="*/ 962107 w 2711394"/>
              <a:gd name="connsiteY1" fmla="*/ 7651 h 405216"/>
              <a:gd name="connsiteX2" fmla="*/ 1709530 w 2711394"/>
              <a:gd name="connsiteY2" fmla="*/ 87164 h 405216"/>
              <a:gd name="connsiteX3" fmla="*/ 2711394 w 2711394"/>
              <a:gd name="connsiteY3" fmla="*/ 405216 h 40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394" h="405216">
                <a:moveTo>
                  <a:pt x="0" y="7651"/>
                </a:moveTo>
                <a:cubicBezTo>
                  <a:pt x="338592" y="1025"/>
                  <a:pt x="677185" y="-5601"/>
                  <a:pt x="962107" y="7651"/>
                </a:cubicBezTo>
                <a:cubicBezTo>
                  <a:pt x="1247029" y="20903"/>
                  <a:pt x="1417982" y="20903"/>
                  <a:pt x="1709530" y="87164"/>
                </a:cubicBezTo>
                <a:cubicBezTo>
                  <a:pt x="2001078" y="153425"/>
                  <a:pt x="2356236" y="279320"/>
                  <a:pt x="2711394" y="405216"/>
                </a:cubicBez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698741" y="1222926"/>
            <a:ext cx="14413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err="1" smtClean="0"/>
              <a:t>Channeltron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83714" y="2885654"/>
            <a:ext cx="14097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smtClean="0"/>
              <a:t>Faraday-Cup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221449">
            <a:off x="5243314" y="2516068"/>
            <a:ext cx="738905" cy="307777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sz="1400" dirty="0"/>
              <a:t>Anions</a:t>
            </a:r>
            <a:endParaRPr lang="en-US" sz="1200" dirty="0"/>
          </a:p>
        </p:txBody>
      </p:sp>
      <p:cxnSp>
        <p:nvCxnSpPr>
          <p:cNvPr id="26" name="Straight Connector 25"/>
          <p:cNvCxnSpPr>
            <a:stCxn id="29" idx="3"/>
            <a:endCxn id="31" idx="0"/>
          </p:cNvCxnSpPr>
          <p:nvPr/>
        </p:nvCxnSpPr>
        <p:spPr>
          <a:xfrm flipH="1">
            <a:off x="1447800" y="2392182"/>
            <a:ext cx="1371600" cy="22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1000" y="1471136"/>
            <a:ext cx="1219200" cy="36933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smtClean="0"/>
              <a:t>Ion beam</a:t>
            </a:r>
            <a:endParaRPr lang="en-US" dirty="0"/>
          </a:p>
        </p:txBody>
      </p:sp>
      <p:sp>
        <p:nvSpPr>
          <p:cNvPr id="31" name="Arc 30"/>
          <p:cNvSpPr/>
          <p:nvPr/>
        </p:nvSpPr>
        <p:spPr>
          <a:xfrm>
            <a:off x="914400" y="1219201"/>
            <a:ext cx="1066800" cy="1175266"/>
          </a:xfrm>
          <a:prstGeom prst="arc">
            <a:avLst>
              <a:gd name="adj1" fmla="val 5400000"/>
              <a:gd name="adj2" fmla="val 10999305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5" rIns="91428" bIns="45715"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19200" y="1992868"/>
            <a:ext cx="1295400" cy="36933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Laser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0799" y="1370728"/>
            <a:ext cx="1456706" cy="64633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smtClean="0"/>
              <a:t>Electrostatic deflector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11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5901825" y="4980801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597025" y="3352800"/>
            <a:ext cx="0" cy="30480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01825" y="6288550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802705" y="3574288"/>
            <a:ext cx="1043572" cy="36933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6206625" y="5057544"/>
            <a:ext cx="0" cy="117905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587625" y="6123801"/>
            <a:ext cx="1104900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Ground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33344" y="4842301"/>
            <a:ext cx="1104900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Excited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901825" y="4425265"/>
            <a:ext cx="6858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206625" y="3744055"/>
            <a:ext cx="0" cy="11790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435226" y="5416236"/>
            <a:ext cx="8667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Resonant transition 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7311525" y="5590401"/>
            <a:ext cx="3561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it-IT"/>
          </a:p>
        </p:txBody>
      </p:sp>
      <p:sp>
        <p:nvSpPr>
          <p:cNvPr id="53" name="TextBox 52"/>
          <p:cNvSpPr txBox="1"/>
          <p:nvPr/>
        </p:nvSpPr>
        <p:spPr>
          <a:xfrm>
            <a:off x="7667626" y="5435769"/>
            <a:ext cx="8667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High cross section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35226" y="3635142"/>
            <a:ext cx="8667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Non resonant transition 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7311525" y="3809308"/>
            <a:ext cx="3561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it-IT"/>
          </a:p>
        </p:txBody>
      </p:sp>
      <p:sp>
        <p:nvSpPr>
          <p:cNvPr id="56" name="TextBox 55"/>
          <p:cNvSpPr txBox="1"/>
          <p:nvPr/>
        </p:nvSpPr>
        <p:spPr>
          <a:xfrm>
            <a:off x="7667626" y="3654676"/>
            <a:ext cx="8667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Low cross section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65085" y="4286766"/>
            <a:ext cx="1351289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Electron affinity</a:t>
            </a:r>
          </a:p>
        </p:txBody>
      </p:sp>
      <p:sp>
        <p:nvSpPr>
          <p:cNvPr id="39" name="Right Arrow 38"/>
          <p:cNvSpPr/>
          <p:nvPr/>
        </p:nvSpPr>
        <p:spPr>
          <a:xfrm rot="10800000">
            <a:off x="5074364" y="2206560"/>
            <a:ext cx="1535564" cy="364764"/>
          </a:xfrm>
          <a:prstGeom prst="rightArrow">
            <a:avLst>
              <a:gd name="adj1" fmla="val 50000"/>
              <a:gd name="adj2" fmla="val 45400"/>
            </a:avLst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170208" y="1622425"/>
            <a:ext cx="376642" cy="815975"/>
          </a:xfrm>
          <a:custGeom>
            <a:avLst/>
            <a:gdLst>
              <a:gd name="connsiteX0" fmla="*/ 376642 w 376642"/>
              <a:gd name="connsiteY0" fmla="*/ 815975 h 815975"/>
              <a:gd name="connsiteX1" fmla="*/ 21042 w 376642"/>
              <a:gd name="connsiteY1" fmla="*/ 460375 h 815975"/>
              <a:gd name="connsiteX2" fmla="*/ 71842 w 376642"/>
              <a:gd name="connsiteY2" fmla="*/ 0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642" h="815975">
                <a:moveTo>
                  <a:pt x="376642" y="815975"/>
                </a:moveTo>
                <a:cubicBezTo>
                  <a:pt x="224242" y="706173"/>
                  <a:pt x="71842" y="596371"/>
                  <a:pt x="21042" y="460375"/>
                </a:cubicBezTo>
                <a:cubicBezTo>
                  <a:pt x="-29758" y="324379"/>
                  <a:pt x="21042" y="162189"/>
                  <a:pt x="71842" y="0"/>
                </a:cubicBezTo>
              </a:path>
            </a:pathLst>
          </a:cu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5" rIns="91428" bIns="45715" rtlCol="0" anchor="ctr"/>
          <a:lstStyle/>
          <a:p>
            <a:pPr algn="ctr"/>
            <a:endParaRPr lang="it-IT"/>
          </a:p>
        </p:txBody>
      </p:sp>
      <p:sp>
        <p:nvSpPr>
          <p:cNvPr id="25" name="Freeform 24"/>
          <p:cNvSpPr/>
          <p:nvPr/>
        </p:nvSpPr>
        <p:spPr>
          <a:xfrm>
            <a:off x="6397626" y="1628776"/>
            <a:ext cx="335661" cy="819150"/>
          </a:xfrm>
          <a:custGeom>
            <a:avLst/>
            <a:gdLst>
              <a:gd name="connsiteX0" fmla="*/ 174625 w 335661"/>
              <a:gd name="connsiteY0" fmla="*/ 819150 h 819150"/>
              <a:gd name="connsiteX1" fmla="*/ 330200 w 335661"/>
              <a:gd name="connsiteY1" fmla="*/ 488950 h 819150"/>
              <a:gd name="connsiteX2" fmla="*/ 0 w 335661"/>
              <a:gd name="connsiteY2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661" h="819150">
                <a:moveTo>
                  <a:pt x="174625" y="819150"/>
                </a:moveTo>
                <a:cubicBezTo>
                  <a:pt x="266964" y="722312"/>
                  <a:pt x="359304" y="625475"/>
                  <a:pt x="330200" y="488950"/>
                </a:cubicBezTo>
                <a:cubicBezTo>
                  <a:pt x="301096" y="352425"/>
                  <a:pt x="150548" y="176212"/>
                  <a:pt x="0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5" rIns="91428" bIns="45715"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126483" y="1693892"/>
                <a:ext cx="426718" cy="369332"/>
              </a:xfrm>
              <a:prstGeom prst="rect">
                <a:avLst/>
              </a:prstGeom>
              <a:noFill/>
            </p:spPr>
            <p:txBody>
              <a:bodyPr wrap="square" lIns="91428" tIns="45715" rIns="91428" bIns="4571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2" y="1693892"/>
                <a:ext cx="42671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 rot="19154347">
            <a:off x="6313946" y="1546529"/>
            <a:ext cx="2379095" cy="164479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it-IT"/>
          </a:p>
        </p:txBody>
      </p:sp>
      <p:sp>
        <p:nvSpPr>
          <p:cNvPr id="38" name="Rectangle 37"/>
          <p:cNvSpPr/>
          <p:nvPr/>
        </p:nvSpPr>
        <p:spPr>
          <a:xfrm rot="20585439">
            <a:off x="6093585" y="2393291"/>
            <a:ext cx="1143000" cy="929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it-IT"/>
          </a:p>
        </p:txBody>
      </p:sp>
      <p:sp>
        <p:nvSpPr>
          <p:cNvPr id="59" name="TextBox 58"/>
          <p:cNvSpPr txBox="1"/>
          <p:nvPr/>
        </p:nvSpPr>
        <p:spPr>
          <a:xfrm rot="19166737">
            <a:off x="7454056" y="1186062"/>
            <a:ext cx="1295400" cy="36933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Laser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4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</a:t>
            </a:r>
            <a:r>
              <a:rPr lang="en-US" baseline="30000" dirty="0" smtClean="0"/>
              <a:t>−</a:t>
            </a:r>
            <a:r>
              <a:rPr lang="en-US" dirty="0" smtClean="0"/>
              <a:t> spectroscopy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/>
                <a:r>
                  <a:rPr lang="it-IT" dirty="0" smtClean="0"/>
                  <a:t>Spectrum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sup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sPre>
                    <m:r>
                      <a:rPr lang="en-US" b="1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/>
                          </a:rPr>
                          <m:t>𝟑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sPre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b="-2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1863" y="6465034"/>
            <a:ext cx="391861" cy="1959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829259" fontAlgn="base">
              <a:spcBef>
                <a:spcPct val="0"/>
              </a:spcBef>
              <a:spcAft>
                <a:spcPct val="0"/>
              </a:spcAft>
              <a:tabLst>
                <a:tab pos="8553770" algn="r"/>
              </a:tabLst>
              <a:defRPr/>
            </a:pPr>
            <a:r>
              <a:rPr lang="en-US" sz="1300" dirty="0">
                <a:solidFill>
                  <a:schemeClr val="bg2"/>
                </a:solidFill>
              </a:rPr>
              <a:t>21</a:t>
            </a:r>
            <a:endParaRPr lang="de-DE" sz="1300" dirty="0">
              <a:solidFill>
                <a:schemeClr val="bg2"/>
              </a:solidFill>
            </a:endParaRPr>
          </a:p>
        </p:txBody>
      </p:sp>
      <p:pic>
        <p:nvPicPr>
          <p:cNvPr id="1026" name="Picture 2" descr="G:\giovanni\dottorato\spectroscopy\La_hyperfine_Mh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545527"/>
            <a:ext cx="3053862" cy="289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4"/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7EB5BC-F721-4312-9414-33DFBEFBAAB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2400" y="2667000"/>
            <a:ext cx="4180138" cy="3200400"/>
            <a:chOff x="972000" y="1458000"/>
            <a:chExt cx="3834000" cy="2808000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972000" y="1458000"/>
              <a:ext cx="3834000" cy="28080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00" y="1458000"/>
              <a:ext cx="3834000" cy="2808000"/>
            </a:xfrm>
            <a:prstGeom prst="rect">
              <a:avLst/>
            </a:prstGeom>
          </p:spPr>
        </p:pic>
      </p:grp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057401" y="2895600"/>
            <a:ext cx="916204" cy="3160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3980" tIns="25190" rIns="53980" bIns="25190">
            <a:spAutoFit/>
          </a:bodyPr>
          <a:lstStyle/>
          <a:p>
            <a:pPr defTabSz="912700"/>
            <a:r>
              <a:rPr lang="en-US" sz="1700" i="1" dirty="0"/>
              <a:t>E</a:t>
            </a:r>
            <a:r>
              <a:rPr lang="en-US" sz="1700" dirty="0">
                <a:cs typeface="Arial" charset="0"/>
              </a:rPr>
              <a:t> </a:t>
            </a:r>
            <a:r>
              <a:rPr lang="en-US" sz="1700" dirty="0"/>
              <a:t>= 5 </a:t>
            </a:r>
            <a:r>
              <a:rPr lang="en-US" sz="1700" dirty="0" err="1"/>
              <a:t>keV</a:t>
            </a:r>
            <a:endParaRPr lang="en-US" sz="1700" dirty="0">
              <a:cs typeface="Arial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07670" y="5867401"/>
            <a:ext cx="29500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912700">
              <a:tabLst>
                <a:tab pos="360318" algn="l"/>
              </a:tabLst>
            </a:pPr>
            <a:r>
              <a:rPr lang="en-US" sz="1400" dirty="0"/>
              <a:t>[E. Jordan </a:t>
            </a:r>
            <a:r>
              <a:rPr lang="en-US" sz="1400" i="1" dirty="0"/>
              <a:t>et </a:t>
            </a:r>
            <a:r>
              <a:rPr lang="en-US" sz="1400" i="1" dirty="0" err="1"/>
              <a:t>al.</a:t>
            </a:r>
            <a:r>
              <a:rPr lang="en-US" sz="1400" dirty="0" err="1"/>
              <a:t>,PRL</a:t>
            </a:r>
            <a:r>
              <a:rPr lang="en-US" sz="1400" dirty="0"/>
              <a:t> </a:t>
            </a:r>
            <a:r>
              <a:rPr lang="en-US" sz="1400" b="1" dirty="0"/>
              <a:t>115</a:t>
            </a:r>
            <a:r>
              <a:rPr lang="en-US" sz="1400" dirty="0"/>
              <a:t> (2015) 113001]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5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</a:t>
            </a:r>
            <a:r>
              <a:rPr lang="en-US" baseline="30000" dirty="0" smtClean="0"/>
              <a:t>−</a:t>
            </a:r>
            <a:r>
              <a:rPr lang="en-US" dirty="0" smtClean="0"/>
              <a:t> spectroscopy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/>
                <a:r>
                  <a:rPr lang="it-IT" dirty="0" smtClean="0"/>
                  <a:t>Spectrum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/>
                          </a:rPr>
                          <m:t>𝟑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sPre>
                    <m:r>
                      <a:rPr lang="en-US" i="1">
                        <a:latin typeface="Cambria Math"/>
                      </a:rPr>
                      <m:t>→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/>
                          </a:rPr>
                          <m:t>𝟑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sPre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b="-2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828800"/>
            <a:ext cx="4188423" cy="2920826"/>
          </a:xfrm>
        </p:spPr>
      </p:pic>
      <p:sp>
        <p:nvSpPr>
          <p:cNvPr id="7" name="TextBox 6"/>
          <p:cNvSpPr txBox="1"/>
          <p:nvPr/>
        </p:nvSpPr>
        <p:spPr>
          <a:xfrm>
            <a:off x="391863" y="6465034"/>
            <a:ext cx="391861" cy="1959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829259" fontAlgn="base">
              <a:spcBef>
                <a:spcPct val="0"/>
              </a:spcBef>
              <a:spcAft>
                <a:spcPct val="0"/>
              </a:spcAft>
              <a:tabLst>
                <a:tab pos="8553770" algn="r"/>
              </a:tabLst>
              <a:defRPr/>
            </a:pPr>
            <a:r>
              <a:rPr lang="en-US" sz="1300" dirty="0">
                <a:solidFill>
                  <a:schemeClr val="bg2"/>
                </a:solidFill>
              </a:rPr>
              <a:t>21</a:t>
            </a:r>
            <a:endParaRPr lang="de-DE" sz="1300" dirty="0">
              <a:solidFill>
                <a:schemeClr val="bg2"/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7EB5BC-F721-4312-9414-33DFBEFBAAB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800600" y="5075872"/>
            <a:ext cx="3733800" cy="1477328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marL="285715" indent="-285715">
              <a:buFont typeface="Arial" panose="020B0604020202020204" pitchFamily="34" charset="0"/>
              <a:buChar char="•"/>
            </a:pPr>
            <a:r>
              <a:rPr lang="en-US" dirty="0" smtClean="0"/>
              <a:t>2 measurements for every acceleration energy</a:t>
            </a:r>
          </a:p>
          <a:p>
            <a:pPr marL="285715" indent="-285715">
              <a:buFont typeface="Arial" panose="020B0604020202020204" pitchFamily="34" charset="0"/>
              <a:buChar char="•"/>
            </a:pPr>
            <a:r>
              <a:rPr lang="en-US" dirty="0" smtClean="0"/>
              <a:t>Frequency at rest extracted from </a:t>
            </a:r>
            <a:r>
              <a:rPr lang="en-US" dirty="0"/>
              <a:t>D</a:t>
            </a:r>
            <a:r>
              <a:rPr lang="en-US" dirty="0" smtClean="0"/>
              <a:t>oppler shifts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52400" y="2667000"/>
            <a:ext cx="4180138" cy="3200400"/>
            <a:chOff x="972000" y="1458000"/>
            <a:chExt cx="3834000" cy="2808000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972000" y="1458000"/>
              <a:ext cx="3834000" cy="28080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pic>
          <p:nvPicPr>
            <p:cNvPr id="15" name="Picture 14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00" y="1458000"/>
              <a:ext cx="3834000" cy="2808000"/>
            </a:xfrm>
            <a:prstGeom prst="rect">
              <a:avLst/>
            </a:prstGeom>
          </p:spPr>
        </p:pic>
      </p:grp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057401" y="2895600"/>
            <a:ext cx="916204" cy="3160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3980" tIns="25190" rIns="53980" bIns="25190">
            <a:spAutoFit/>
          </a:bodyPr>
          <a:lstStyle/>
          <a:p>
            <a:pPr defTabSz="912700"/>
            <a:r>
              <a:rPr lang="en-US" sz="1700" i="1" dirty="0"/>
              <a:t>E</a:t>
            </a:r>
            <a:r>
              <a:rPr lang="en-US" sz="1700" dirty="0">
                <a:cs typeface="Arial" charset="0"/>
              </a:rPr>
              <a:t> </a:t>
            </a:r>
            <a:r>
              <a:rPr lang="en-US" sz="1700" dirty="0"/>
              <a:t>= 5 </a:t>
            </a:r>
            <a:r>
              <a:rPr lang="en-US" sz="1700" dirty="0" err="1"/>
              <a:t>keV</a:t>
            </a:r>
            <a:endParaRPr lang="en-US" sz="1700" dirty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</a:t>
            </a:r>
            <a:r>
              <a:rPr lang="en-US" baseline="30000" dirty="0" smtClean="0"/>
              <a:t>−</a:t>
            </a:r>
            <a:r>
              <a:rPr lang="en-US" dirty="0" smtClean="0"/>
              <a:t> spectroscopy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 smtClean="0"/>
              <a:t>Hyperfine spectrum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5612" y="2200396"/>
            <a:ext cx="4040188" cy="39512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n-US" sz="2800" dirty="0">
              <a:sym typeface="Symbo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863" y="6465034"/>
            <a:ext cx="391861" cy="1959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829259" fontAlgn="base">
              <a:spcBef>
                <a:spcPct val="0"/>
              </a:spcBef>
              <a:spcAft>
                <a:spcPct val="0"/>
              </a:spcAft>
              <a:tabLst>
                <a:tab pos="8553770" algn="r"/>
              </a:tabLst>
              <a:defRPr/>
            </a:pPr>
            <a:r>
              <a:rPr lang="en-US" sz="1300" dirty="0">
                <a:solidFill>
                  <a:schemeClr val="bg2"/>
                </a:solidFill>
              </a:rPr>
              <a:t>21</a:t>
            </a:r>
            <a:endParaRPr lang="de-DE" sz="1300" dirty="0">
              <a:solidFill>
                <a:schemeClr val="bg2"/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7EB5BC-F721-4312-9414-33DFBEFBAAB1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24400" y="1546077"/>
                <a:ext cx="1104900" cy="461665"/>
              </a:xfrm>
              <a:prstGeom prst="rect">
                <a:avLst/>
              </a:prstGeom>
              <a:noFill/>
            </p:spPr>
            <p:txBody>
              <a:bodyPr wrap="square" lIns="91428" tIns="45715" rIns="91428" bIns="4571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546076"/>
                <a:ext cx="11049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610957" y="3119431"/>
                <a:ext cx="1104900" cy="461665"/>
              </a:xfrm>
              <a:prstGeom prst="rect">
                <a:avLst/>
              </a:prstGeom>
              <a:noFill/>
            </p:spPr>
            <p:txBody>
              <a:bodyPr wrap="square" lIns="91428" tIns="45715" rIns="91428" bIns="4571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957" y="3119430"/>
                <a:ext cx="110490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Group 106"/>
          <p:cNvGrpSpPr/>
          <p:nvPr/>
        </p:nvGrpSpPr>
        <p:grpSpPr>
          <a:xfrm>
            <a:off x="5486401" y="1447803"/>
            <a:ext cx="2762250" cy="2207798"/>
            <a:chOff x="5695950" y="1828802"/>
            <a:chExt cx="2762250" cy="2207798"/>
          </a:xfrm>
        </p:grpSpPr>
        <p:grpSp>
          <p:nvGrpSpPr>
            <p:cNvPr id="53" name="Group 52"/>
            <p:cNvGrpSpPr/>
            <p:nvPr/>
          </p:nvGrpSpPr>
          <p:grpSpPr>
            <a:xfrm>
              <a:off x="5695950" y="1828802"/>
              <a:ext cx="2762250" cy="2207798"/>
              <a:chOff x="5391150" y="4267200"/>
              <a:chExt cx="2609850" cy="2035823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 flipH="1" flipV="1">
                <a:off x="7288152" y="4570673"/>
                <a:ext cx="496860" cy="11721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 58"/>
              <p:cNvGrpSpPr/>
              <p:nvPr/>
            </p:nvGrpSpPr>
            <p:grpSpPr>
              <a:xfrm>
                <a:off x="5391150" y="6047601"/>
                <a:ext cx="552450" cy="255422"/>
                <a:chOff x="5391150" y="6047601"/>
                <a:chExt cx="552450" cy="255422"/>
              </a:xfrm>
            </p:grpSpPr>
            <p:cxnSp>
              <p:nvCxnSpPr>
                <p:cNvPr id="89" name="Straight Connector 88"/>
                <p:cNvCxnSpPr/>
                <p:nvPr/>
              </p:nvCxnSpPr>
              <p:spPr>
                <a:xfrm>
                  <a:off x="5396560" y="6086622"/>
                  <a:ext cx="42277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/>
                <p:cNvSpPr txBox="1"/>
                <p:nvPr/>
              </p:nvSpPr>
              <p:spPr>
                <a:xfrm>
                  <a:off x="5391150" y="6047601"/>
                  <a:ext cx="552450" cy="255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dirty="0"/>
                    <a:t>3/2</a:t>
                  </a: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5897763" y="5971401"/>
                <a:ext cx="552450" cy="255422"/>
                <a:chOff x="5391150" y="6047601"/>
                <a:chExt cx="552450" cy="255422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>
                  <a:off x="5396560" y="6086622"/>
                  <a:ext cx="42277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/>
                <p:cNvSpPr txBox="1"/>
                <p:nvPr/>
              </p:nvSpPr>
              <p:spPr>
                <a:xfrm>
                  <a:off x="5391150" y="6047601"/>
                  <a:ext cx="552450" cy="255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dirty="0"/>
                    <a:t>5/2</a:t>
                  </a: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6400800" y="5895201"/>
                <a:ext cx="552450" cy="255422"/>
                <a:chOff x="5391150" y="6047601"/>
                <a:chExt cx="552450" cy="255422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5396560" y="6086622"/>
                  <a:ext cx="42277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TextBox 85"/>
                <p:cNvSpPr txBox="1"/>
                <p:nvPr/>
              </p:nvSpPr>
              <p:spPr>
                <a:xfrm>
                  <a:off x="5391150" y="6047601"/>
                  <a:ext cx="552450" cy="255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dirty="0"/>
                    <a:t>7/2</a:t>
                  </a:r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6915150" y="5819001"/>
                <a:ext cx="552450" cy="255422"/>
                <a:chOff x="5391150" y="6047601"/>
                <a:chExt cx="552450" cy="255422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>
                  <a:off x="5396560" y="6086622"/>
                  <a:ext cx="42277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TextBox 83"/>
                <p:cNvSpPr txBox="1"/>
                <p:nvPr/>
              </p:nvSpPr>
              <p:spPr>
                <a:xfrm>
                  <a:off x="5391150" y="6047601"/>
                  <a:ext cx="552450" cy="255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dirty="0"/>
                    <a:t>9/2</a:t>
                  </a: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7448550" y="5742801"/>
                <a:ext cx="552450" cy="255422"/>
                <a:chOff x="5391150" y="6047601"/>
                <a:chExt cx="552450" cy="255422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>
                  <a:off x="5396560" y="6086622"/>
                  <a:ext cx="42277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/>
                <p:cNvSpPr txBox="1"/>
                <p:nvPr/>
              </p:nvSpPr>
              <p:spPr>
                <a:xfrm>
                  <a:off x="5391150" y="6047601"/>
                  <a:ext cx="552450" cy="255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dirty="0"/>
                    <a:t>11/2</a:t>
                  </a:r>
                </a:p>
              </p:txBody>
            </p:sp>
          </p:grpSp>
          <p:cxnSp>
            <p:nvCxnSpPr>
              <p:cNvPr id="65" name="Straight Connector 64"/>
              <p:cNvCxnSpPr/>
              <p:nvPr/>
            </p:nvCxnSpPr>
            <p:spPr>
              <a:xfrm>
                <a:off x="5841124" y="4646873"/>
                <a:ext cx="42277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5864641" y="4407729"/>
                <a:ext cx="552450" cy="25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/>
                  <a:t>5/2</a:t>
                </a: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6426291" y="4570673"/>
                <a:ext cx="42277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6440608" y="4343400"/>
                <a:ext cx="552450" cy="25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/>
                  <a:t>7/2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7002258" y="4494473"/>
                <a:ext cx="42277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7016575" y="4267200"/>
                <a:ext cx="552450" cy="25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/>
                  <a:t>9/2</a:t>
                </a:r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 flipH="1" flipV="1">
                <a:off x="7263371" y="4570673"/>
                <a:ext cx="8462" cy="12483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V="1">
                <a:off x="6757483" y="4570673"/>
                <a:ext cx="446460" cy="132887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/>
            <p:cNvGrpSpPr/>
            <p:nvPr/>
          </p:nvGrpSpPr>
          <p:grpSpPr>
            <a:xfrm>
              <a:off x="6456269" y="2235576"/>
              <a:ext cx="1087531" cy="1441130"/>
              <a:chOff x="3488398" y="5110346"/>
              <a:chExt cx="1087531" cy="1441130"/>
            </a:xfrm>
          </p:grpSpPr>
          <p:cxnSp>
            <p:nvCxnSpPr>
              <p:cNvPr id="96" name="Straight Arrow Connector 95"/>
              <p:cNvCxnSpPr/>
              <p:nvPr/>
            </p:nvCxnSpPr>
            <p:spPr>
              <a:xfrm flipH="1" flipV="1">
                <a:off x="4114800" y="5110346"/>
                <a:ext cx="461129" cy="127114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 flipH="1" flipV="1">
                <a:off x="4015747" y="5112381"/>
                <a:ext cx="17036" cy="135174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flipV="1">
                <a:off x="3488398" y="5110346"/>
                <a:ext cx="455541" cy="144113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/>
            <p:cNvGrpSpPr/>
            <p:nvPr/>
          </p:nvGrpSpPr>
          <p:grpSpPr>
            <a:xfrm>
              <a:off x="5817149" y="2318469"/>
              <a:ext cx="1087531" cy="1441130"/>
              <a:chOff x="3488398" y="5110346"/>
              <a:chExt cx="1087531" cy="1441130"/>
            </a:xfrm>
          </p:grpSpPr>
          <p:cxnSp>
            <p:nvCxnSpPr>
              <p:cNvPr id="110" name="Straight Arrow Connector 109"/>
              <p:cNvCxnSpPr/>
              <p:nvPr/>
            </p:nvCxnSpPr>
            <p:spPr>
              <a:xfrm flipH="1" flipV="1">
                <a:off x="4114800" y="5110346"/>
                <a:ext cx="461129" cy="127114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 flipH="1" flipV="1">
                <a:off x="4015747" y="5112381"/>
                <a:ext cx="17036" cy="135174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 flipV="1">
                <a:off x="3488398" y="5110346"/>
                <a:ext cx="455541" cy="144113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5" name="Picture 4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39401"/>
            <a:ext cx="756000" cy="756000"/>
          </a:xfrm>
          <a:prstGeom prst="rect">
            <a:avLst/>
          </a:prstGeom>
        </p:spPr>
      </p:pic>
      <p:pic>
        <p:nvPicPr>
          <p:cNvPr id="58" name="Content Placeholder 78"/>
          <p:cNvPicPr>
            <a:picLocks noGrp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413683"/>
            <a:ext cx="4301873" cy="3398915"/>
          </a:xfrm>
          <a:prstGeom prst="rect">
            <a:avLst/>
          </a:prstGeom>
        </p:spPr>
      </p:pic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2316620" y="2643653"/>
            <a:ext cx="1028167" cy="3160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3980" tIns="25190" rIns="53980" bIns="25190">
            <a:spAutoFit/>
          </a:bodyPr>
          <a:lstStyle/>
          <a:p>
            <a:pPr defTabSz="912700"/>
            <a:r>
              <a:rPr lang="en-US" sz="1700" i="1" dirty="0"/>
              <a:t>E</a:t>
            </a:r>
            <a:r>
              <a:rPr lang="en-US" sz="1700" dirty="0">
                <a:cs typeface="Arial" charset="0"/>
              </a:rPr>
              <a:t> </a:t>
            </a:r>
            <a:r>
              <a:rPr lang="en-US" sz="1700" dirty="0"/>
              <a:t>= 10 </a:t>
            </a:r>
            <a:r>
              <a:rPr lang="en-US" sz="1700" dirty="0" err="1"/>
              <a:t>keV</a:t>
            </a:r>
            <a:endParaRPr lang="en-US" sz="1700" dirty="0">
              <a:cs typeface="Arial" charset="0"/>
            </a:endParaRPr>
          </a:p>
        </p:txBody>
      </p:sp>
      <p:sp>
        <p:nvSpPr>
          <p:cNvPr id="79" name="Text Box 5"/>
          <p:cNvSpPr txBox="1">
            <a:spLocks noChangeArrowheads="1"/>
          </p:cNvSpPr>
          <p:nvPr/>
        </p:nvSpPr>
        <p:spPr bwMode="auto">
          <a:xfrm>
            <a:off x="5029200" y="5638800"/>
            <a:ext cx="3348000" cy="702000"/>
          </a:xfrm>
          <a:prstGeom prst="rect">
            <a:avLst/>
          </a:prstGeom>
          <a:solidFill>
            <a:srgbClr val="FFFF0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61980" tIns="53980" rIns="107959" bIns="53980" anchor="ctr">
            <a:noAutofit/>
          </a:bodyPr>
          <a:lstStyle/>
          <a:p>
            <a:pPr defTabSz="912700">
              <a:spcBef>
                <a:spcPct val="25000"/>
              </a:spcBef>
              <a:tabLst>
                <a:tab pos="1792067" algn="l"/>
              </a:tabLst>
            </a:pPr>
            <a:r>
              <a:rPr lang="en-US" sz="1600" i="1" dirty="0"/>
              <a:t>A</a:t>
            </a:r>
            <a:r>
              <a:rPr lang="en-US" sz="1600" i="1" baseline="-25000" dirty="0"/>
              <a:t>g</a:t>
            </a:r>
            <a:r>
              <a:rPr lang="en-US" sz="1600" dirty="0"/>
              <a:t> =</a:t>
            </a:r>
            <a:r>
              <a:rPr lang="en-US" sz="1600" b="1" dirty="0"/>
              <a:t> </a:t>
            </a:r>
            <a:r>
              <a:rPr lang="en-US" sz="1600" dirty="0"/>
              <a:t>146.8(3) MHz	</a:t>
            </a:r>
            <a:r>
              <a:rPr lang="en-US" sz="1600" i="1" dirty="0" err="1"/>
              <a:t>B</a:t>
            </a:r>
            <a:r>
              <a:rPr lang="en-US" sz="1600" i="1" baseline="-25000" dirty="0" err="1"/>
              <a:t>g</a:t>
            </a:r>
            <a:r>
              <a:rPr lang="en-US" sz="1600" dirty="0"/>
              <a:t> =</a:t>
            </a:r>
            <a:r>
              <a:rPr lang="en-US" sz="1600" b="1" dirty="0"/>
              <a:t> </a:t>
            </a:r>
            <a:r>
              <a:rPr lang="en-US" sz="1600" dirty="0"/>
              <a:t>36(9) MHz</a:t>
            </a:r>
          </a:p>
          <a:p>
            <a:pPr defTabSz="912700">
              <a:spcBef>
                <a:spcPct val="25000"/>
              </a:spcBef>
              <a:tabLst>
                <a:tab pos="1792067" algn="l"/>
              </a:tabLst>
            </a:pPr>
            <a:r>
              <a:rPr lang="en-US" sz="1600" i="1" dirty="0"/>
              <a:t>A</a:t>
            </a:r>
            <a:r>
              <a:rPr lang="en-US" sz="1600" i="1" baseline="-25000" dirty="0"/>
              <a:t>e</a:t>
            </a:r>
            <a:r>
              <a:rPr lang="en-US" sz="1600" dirty="0"/>
              <a:t> = 110.6(7) MHz	</a:t>
            </a:r>
            <a:r>
              <a:rPr lang="en-US" sz="1600" i="1" dirty="0"/>
              <a:t>B</a:t>
            </a:r>
            <a:r>
              <a:rPr lang="en-US" sz="1600" i="1" baseline="-25000" dirty="0"/>
              <a:t>e</a:t>
            </a:r>
            <a:r>
              <a:rPr lang="en-US" sz="1600" dirty="0"/>
              <a:t> = 5(1) MHz</a:t>
            </a:r>
          </a:p>
        </p:txBody>
      </p:sp>
      <p:grpSp>
        <p:nvGrpSpPr>
          <p:cNvPr id="80" name="Group 7"/>
          <p:cNvGrpSpPr>
            <a:grpSpLocks/>
          </p:cNvGrpSpPr>
          <p:nvPr/>
        </p:nvGrpSpPr>
        <p:grpSpPr bwMode="auto">
          <a:xfrm>
            <a:off x="5525550" y="4191001"/>
            <a:ext cx="2323051" cy="687937"/>
            <a:chOff x="680" y="1395"/>
            <a:chExt cx="1837" cy="544"/>
          </a:xfrm>
        </p:grpSpPr>
        <p:sp>
          <p:nvSpPr>
            <p:cNvPr id="81" name="Rectangle 8"/>
            <p:cNvSpPr>
              <a:spLocks noChangeArrowheads="1"/>
            </p:cNvSpPr>
            <p:nvPr/>
          </p:nvSpPr>
          <p:spPr bwMode="auto">
            <a:xfrm>
              <a:off x="680" y="1395"/>
              <a:ext cx="1837" cy="544"/>
            </a:xfrm>
            <a:prstGeom prst="rect">
              <a:avLst/>
            </a:prstGeom>
            <a:solidFill>
              <a:srgbClr val="0000FF">
                <a:alpha val="2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3" name="Objec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02941464"/>
                </p:ext>
              </p:extLst>
            </p:nvPr>
          </p:nvGraphicFramePr>
          <p:xfrm>
            <a:off x="710" y="1419"/>
            <a:ext cx="1777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Equation" r:id="rId8" imgW="1409400" imgH="393480" progId="Equation.3">
                    <p:embed/>
                  </p:oleObj>
                </mc:Choice>
                <mc:Fallback>
                  <p:oleObj name="Equation" r:id="rId8" imgW="1409400" imgH="39348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" y="1419"/>
                          <a:ext cx="1777" cy="4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5322912" y="3810001"/>
                <a:ext cx="2656514" cy="2512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Hyperfine splitting:   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𝑭</m:t>
                    </m:r>
                    <m:r>
                      <a:rPr lang="en-US" sz="1600" b="1" i="1">
                        <a:latin typeface="Cambria Math"/>
                      </a:rPr>
                      <m:t>=</m:t>
                    </m:r>
                    <m:r>
                      <a:rPr lang="en-US" sz="1600" b="1" i="1">
                        <a:latin typeface="Cambria Math"/>
                      </a:rPr>
                      <m:t>𝑰</m:t>
                    </m:r>
                    <m:r>
                      <a:rPr lang="en-US" sz="1600" b="1" i="1">
                        <a:latin typeface="Cambria Math"/>
                      </a:rPr>
                      <m:t>+</m:t>
                    </m:r>
                    <m:r>
                      <a:rPr lang="en-US" sz="1600" b="1" i="1">
                        <a:latin typeface="Cambria Math"/>
                      </a:rPr>
                      <m:t>𝑱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12" y="3810000"/>
                <a:ext cx="2595582" cy="246221"/>
              </a:xfrm>
              <a:prstGeom prst="rect">
                <a:avLst/>
              </a:prstGeom>
              <a:blipFill rotWithShape="1">
                <a:blip r:embed="rId10"/>
                <a:stretch>
                  <a:fillRect l="-4695" t="-25000" r="-258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5163407" y="4993958"/>
            <a:ext cx="3370993" cy="502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where </a:t>
            </a:r>
            <a:r>
              <a:rPr lang="en-US" sz="1600" i="1" dirty="0"/>
              <a:t>C</a:t>
            </a:r>
            <a:r>
              <a:rPr lang="en-US" sz="1600" dirty="0"/>
              <a:t>, </a:t>
            </a:r>
            <a:r>
              <a:rPr lang="en-US" sz="1600" i="1" dirty="0"/>
              <a:t>D</a:t>
            </a:r>
            <a:r>
              <a:rPr lang="en-US" sz="1600" dirty="0"/>
              <a:t> are functions of quantum numbers </a:t>
            </a:r>
            <a:r>
              <a:rPr lang="en-US" sz="1600" i="1" dirty="0"/>
              <a:t>I</a:t>
            </a:r>
            <a:r>
              <a:rPr lang="en-US" sz="1600" dirty="0"/>
              <a:t>, </a:t>
            </a:r>
            <a:r>
              <a:rPr lang="en-US" sz="1600" i="1" dirty="0"/>
              <a:t>J</a:t>
            </a:r>
            <a:r>
              <a:rPr lang="en-US" sz="1600" dirty="0"/>
              <a:t>, </a:t>
            </a:r>
            <a:r>
              <a:rPr lang="en-US" sz="1600" i="1" dirty="0"/>
              <a:t>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</a:t>
            </a:r>
            <a:r>
              <a:rPr lang="en-US" baseline="30000" dirty="0" smtClean="0"/>
              <a:t>−</a:t>
            </a:r>
            <a:r>
              <a:rPr lang="en-US" dirty="0" smtClean="0"/>
              <a:t> cooling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 smtClean="0"/>
              <a:t>Hyperfine spectrum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391863" y="6465034"/>
            <a:ext cx="391861" cy="1959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829259" fontAlgn="base">
              <a:spcBef>
                <a:spcPct val="0"/>
              </a:spcBef>
              <a:spcAft>
                <a:spcPct val="0"/>
              </a:spcAft>
              <a:tabLst>
                <a:tab pos="8553770" algn="r"/>
              </a:tabLst>
              <a:defRPr/>
            </a:pPr>
            <a:r>
              <a:rPr lang="en-US" sz="1300" dirty="0">
                <a:solidFill>
                  <a:schemeClr val="bg2"/>
                </a:solidFill>
              </a:rPr>
              <a:t>21</a:t>
            </a:r>
            <a:endParaRPr lang="de-DE" sz="1300" dirty="0">
              <a:solidFill>
                <a:schemeClr val="bg2"/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6400800" y="5730876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7EB5BC-F721-4312-9414-33DFBEFBAAB1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2000" y="3910047"/>
                <a:ext cx="1104900" cy="461665"/>
              </a:xfrm>
              <a:prstGeom prst="rect">
                <a:avLst/>
              </a:prstGeom>
              <a:noFill/>
            </p:spPr>
            <p:txBody>
              <a:bodyPr wrap="square" lIns="91428" tIns="45715" rIns="91428" bIns="4571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10046"/>
                <a:ext cx="110490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 flipV="1">
            <a:off x="7581045" y="4094059"/>
            <a:ext cx="388552" cy="12240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748825" y="4253608"/>
            <a:ext cx="516552" cy="1450051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7429682" y="4101838"/>
            <a:ext cx="32518" cy="1338707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6344114" y="4155763"/>
            <a:ext cx="516552" cy="1450051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784932" y="4057846"/>
            <a:ext cx="578931" cy="1469841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572000" y="5515012"/>
                <a:ext cx="1104900" cy="461665"/>
              </a:xfrm>
              <a:prstGeom prst="rect">
                <a:avLst/>
              </a:prstGeom>
              <a:noFill/>
            </p:spPr>
            <p:txBody>
              <a:bodyPr wrap="square" lIns="91428" tIns="45715" rIns="91428" bIns="4571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515011"/>
                <a:ext cx="11049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/>
          <p:cNvGrpSpPr/>
          <p:nvPr/>
        </p:nvGrpSpPr>
        <p:grpSpPr>
          <a:xfrm>
            <a:off x="5562600" y="3772731"/>
            <a:ext cx="2762250" cy="2207798"/>
            <a:chOff x="5391150" y="4267200"/>
            <a:chExt cx="2609850" cy="2035823"/>
          </a:xfrm>
        </p:grpSpPr>
        <p:grpSp>
          <p:nvGrpSpPr>
            <p:cNvPr id="143" name="Group 142"/>
            <p:cNvGrpSpPr/>
            <p:nvPr/>
          </p:nvGrpSpPr>
          <p:grpSpPr>
            <a:xfrm>
              <a:off x="5391150" y="6047601"/>
              <a:ext cx="552450" cy="255422"/>
              <a:chOff x="5391150" y="6047601"/>
              <a:chExt cx="552450" cy="255422"/>
            </a:xfrm>
          </p:grpSpPr>
          <p:cxnSp>
            <p:nvCxnSpPr>
              <p:cNvPr id="164" name="Straight Connector 163"/>
              <p:cNvCxnSpPr/>
              <p:nvPr/>
            </p:nvCxnSpPr>
            <p:spPr>
              <a:xfrm>
                <a:off x="5396560" y="6086622"/>
                <a:ext cx="42277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TextBox 164"/>
              <p:cNvSpPr txBox="1"/>
              <p:nvPr/>
            </p:nvSpPr>
            <p:spPr>
              <a:xfrm>
                <a:off x="5391150" y="6047601"/>
                <a:ext cx="552450" cy="25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/>
                  <a:t>3/2</a:t>
                </a: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5897763" y="5971401"/>
              <a:ext cx="552450" cy="255422"/>
              <a:chOff x="5391150" y="6047601"/>
              <a:chExt cx="552450" cy="255422"/>
            </a:xfrm>
          </p:grpSpPr>
          <p:cxnSp>
            <p:nvCxnSpPr>
              <p:cNvPr id="162" name="Straight Connector 161"/>
              <p:cNvCxnSpPr/>
              <p:nvPr/>
            </p:nvCxnSpPr>
            <p:spPr>
              <a:xfrm>
                <a:off x="5396560" y="6086622"/>
                <a:ext cx="42277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162"/>
              <p:cNvSpPr txBox="1"/>
              <p:nvPr/>
            </p:nvSpPr>
            <p:spPr>
              <a:xfrm>
                <a:off x="5391150" y="6047601"/>
                <a:ext cx="552450" cy="25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/>
                  <a:t>5/2</a:t>
                </a: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6400800" y="5895201"/>
              <a:ext cx="552450" cy="255422"/>
              <a:chOff x="5391150" y="6047601"/>
              <a:chExt cx="552450" cy="255422"/>
            </a:xfrm>
          </p:grpSpPr>
          <p:cxnSp>
            <p:nvCxnSpPr>
              <p:cNvPr id="160" name="Straight Connector 159"/>
              <p:cNvCxnSpPr/>
              <p:nvPr/>
            </p:nvCxnSpPr>
            <p:spPr>
              <a:xfrm>
                <a:off x="5396560" y="6086622"/>
                <a:ext cx="42277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extBox 160"/>
              <p:cNvSpPr txBox="1"/>
              <p:nvPr/>
            </p:nvSpPr>
            <p:spPr>
              <a:xfrm>
                <a:off x="5391150" y="6047601"/>
                <a:ext cx="552450" cy="25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/>
                  <a:t>7/2</a:t>
                </a: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6915150" y="5819001"/>
              <a:ext cx="552450" cy="255422"/>
              <a:chOff x="5391150" y="6047601"/>
              <a:chExt cx="552450" cy="255422"/>
            </a:xfrm>
          </p:grpSpPr>
          <p:cxnSp>
            <p:nvCxnSpPr>
              <p:cNvPr id="158" name="Straight Connector 157"/>
              <p:cNvCxnSpPr/>
              <p:nvPr/>
            </p:nvCxnSpPr>
            <p:spPr>
              <a:xfrm>
                <a:off x="5396560" y="6086622"/>
                <a:ext cx="42277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TextBox 158"/>
              <p:cNvSpPr txBox="1"/>
              <p:nvPr/>
            </p:nvSpPr>
            <p:spPr>
              <a:xfrm>
                <a:off x="5391150" y="6047601"/>
                <a:ext cx="552450" cy="25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/>
                  <a:t>9/2</a:t>
                </a: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7448550" y="5742801"/>
              <a:ext cx="552450" cy="255422"/>
              <a:chOff x="5391150" y="6047601"/>
              <a:chExt cx="552450" cy="255422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>
                <a:off x="5396560" y="6086622"/>
                <a:ext cx="42277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TextBox 156"/>
              <p:cNvSpPr txBox="1"/>
              <p:nvPr/>
            </p:nvSpPr>
            <p:spPr>
              <a:xfrm>
                <a:off x="5391150" y="6047601"/>
                <a:ext cx="552450" cy="25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/>
                  <a:t>11/2</a:t>
                </a:r>
              </a:p>
            </p:txBody>
          </p:sp>
        </p:grpSp>
        <p:cxnSp>
          <p:nvCxnSpPr>
            <p:cNvPr id="148" name="Straight Connector 147"/>
            <p:cNvCxnSpPr/>
            <p:nvPr/>
          </p:nvCxnSpPr>
          <p:spPr>
            <a:xfrm>
              <a:off x="5841124" y="4646873"/>
              <a:ext cx="4227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5864641" y="4407729"/>
              <a:ext cx="552450" cy="25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5/2</a:t>
              </a:r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6426291" y="4570673"/>
              <a:ext cx="4227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6440608" y="4343400"/>
              <a:ext cx="552450" cy="25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7/2</a:t>
              </a:r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7002258" y="4494473"/>
              <a:ext cx="4227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7016575" y="4267200"/>
              <a:ext cx="552450" cy="25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9/2</a:t>
              </a:r>
            </a:p>
          </p:txBody>
        </p:sp>
      </p:grpSp>
      <p:pic>
        <p:nvPicPr>
          <p:cNvPr id="79" name="Content Placeholder 78"/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413683"/>
            <a:ext cx="4301873" cy="339891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86201" y="3221359"/>
            <a:ext cx="304800" cy="4362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895601" y="3361130"/>
            <a:ext cx="304800" cy="43624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676401" y="3068959"/>
            <a:ext cx="304800" cy="4362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/>
          </a:p>
        </p:txBody>
      </p:sp>
      <p:sp>
        <p:nvSpPr>
          <p:cNvPr id="92" name="Text Box 12"/>
          <p:cNvSpPr txBox="1">
            <a:spLocks noChangeArrowheads="1"/>
          </p:cNvSpPr>
          <p:nvPr/>
        </p:nvSpPr>
        <p:spPr bwMode="auto">
          <a:xfrm>
            <a:off x="2316620" y="2643653"/>
            <a:ext cx="1028167" cy="3160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3980" tIns="25190" rIns="53980" bIns="25190">
            <a:spAutoFit/>
          </a:bodyPr>
          <a:lstStyle/>
          <a:p>
            <a:pPr defTabSz="912700"/>
            <a:r>
              <a:rPr lang="en-US" sz="1700" i="1" dirty="0"/>
              <a:t>E</a:t>
            </a:r>
            <a:r>
              <a:rPr lang="en-US" sz="1700" dirty="0">
                <a:cs typeface="Arial" charset="0"/>
              </a:rPr>
              <a:t> </a:t>
            </a:r>
            <a:r>
              <a:rPr lang="en-US" sz="1700" dirty="0"/>
              <a:t>= 10 </a:t>
            </a:r>
            <a:r>
              <a:rPr lang="en-US" sz="1700" dirty="0" err="1"/>
              <a:t>keV</a:t>
            </a:r>
            <a:endParaRPr lang="en-US" sz="170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724400" y="1546077"/>
                <a:ext cx="1104900" cy="461665"/>
              </a:xfrm>
              <a:prstGeom prst="rect">
                <a:avLst/>
              </a:prstGeom>
              <a:noFill/>
            </p:spPr>
            <p:txBody>
              <a:bodyPr wrap="square" lIns="91428" tIns="45715" rIns="91428" bIns="4571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546076"/>
                <a:ext cx="11049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610957" y="3119431"/>
                <a:ext cx="1104900" cy="461665"/>
              </a:xfrm>
              <a:prstGeom prst="rect">
                <a:avLst/>
              </a:prstGeom>
              <a:noFill/>
            </p:spPr>
            <p:txBody>
              <a:bodyPr wrap="square" lIns="91428" tIns="45715" rIns="91428" bIns="4571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957" y="3119430"/>
                <a:ext cx="110490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/>
          <p:cNvGrpSpPr/>
          <p:nvPr/>
        </p:nvGrpSpPr>
        <p:grpSpPr>
          <a:xfrm>
            <a:off x="5486401" y="1447803"/>
            <a:ext cx="2762250" cy="2207798"/>
            <a:chOff x="5695950" y="1828802"/>
            <a:chExt cx="2762250" cy="2207798"/>
          </a:xfrm>
        </p:grpSpPr>
        <p:grpSp>
          <p:nvGrpSpPr>
            <p:cNvPr id="99" name="Group 98"/>
            <p:cNvGrpSpPr/>
            <p:nvPr/>
          </p:nvGrpSpPr>
          <p:grpSpPr>
            <a:xfrm>
              <a:off x="5695950" y="1828802"/>
              <a:ext cx="2762250" cy="2207798"/>
              <a:chOff x="5391150" y="4267200"/>
              <a:chExt cx="2609850" cy="2035823"/>
            </a:xfrm>
          </p:grpSpPr>
          <p:cxnSp>
            <p:nvCxnSpPr>
              <p:cNvPr id="113" name="Straight Arrow Connector 112"/>
              <p:cNvCxnSpPr/>
              <p:nvPr/>
            </p:nvCxnSpPr>
            <p:spPr>
              <a:xfrm flipH="1" flipV="1">
                <a:off x="7288152" y="4570673"/>
                <a:ext cx="496860" cy="11721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" name="Group 113"/>
              <p:cNvGrpSpPr/>
              <p:nvPr/>
            </p:nvGrpSpPr>
            <p:grpSpPr>
              <a:xfrm>
                <a:off x="5391150" y="6047601"/>
                <a:ext cx="552450" cy="255422"/>
                <a:chOff x="5391150" y="6047601"/>
                <a:chExt cx="552450" cy="255422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5396560" y="6086622"/>
                  <a:ext cx="42277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TextBox 136"/>
                <p:cNvSpPr txBox="1"/>
                <p:nvPr/>
              </p:nvSpPr>
              <p:spPr>
                <a:xfrm>
                  <a:off x="5391150" y="6047601"/>
                  <a:ext cx="552450" cy="255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dirty="0"/>
                    <a:t>3/2</a:t>
                  </a:r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>
                <a:off x="5897763" y="5971401"/>
                <a:ext cx="552450" cy="255422"/>
                <a:chOff x="5391150" y="6047601"/>
                <a:chExt cx="552450" cy="255422"/>
              </a:xfrm>
            </p:grpSpPr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5396560" y="6086622"/>
                  <a:ext cx="42277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TextBox 134"/>
                <p:cNvSpPr txBox="1"/>
                <p:nvPr/>
              </p:nvSpPr>
              <p:spPr>
                <a:xfrm>
                  <a:off x="5391150" y="6047601"/>
                  <a:ext cx="552450" cy="255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dirty="0"/>
                    <a:t>5/2</a:t>
                  </a:r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6400800" y="5895201"/>
                <a:ext cx="552450" cy="255422"/>
                <a:chOff x="5391150" y="6047601"/>
                <a:chExt cx="552450" cy="255422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396560" y="6086622"/>
                  <a:ext cx="42277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TextBox 131"/>
                <p:cNvSpPr txBox="1"/>
                <p:nvPr/>
              </p:nvSpPr>
              <p:spPr>
                <a:xfrm>
                  <a:off x="5391150" y="6047601"/>
                  <a:ext cx="552450" cy="255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dirty="0"/>
                    <a:t>7/2</a:t>
                  </a:r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6915150" y="5819001"/>
                <a:ext cx="552450" cy="255422"/>
                <a:chOff x="5391150" y="6047601"/>
                <a:chExt cx="552450" cy="255422"/>
              </a:xfrm>
            </p:grpSpPr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5396560" y="6086622"/>
                  <a:ext cx="42277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TextBox 129"/>
                <p:cNvSpPr txBox="1"/>
                <p:nvPr/>
              </p:nvSpPr>
              <p:spPr>
                <a:xfrm>
                  <a:off x="5391150" y="6047601"/>
                  <a:ext cx="552450" cy="255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dirty="0"/>
                    <a:t>9/2</a:t>
                  </a:r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7448550" y="5742801"/>
                <a:ext cx="552450" cy="255422"/>
                <a:chOff x="5391150" y="6047601"/>
                <a:chExt cx="552450" cy="255422"/>
              </a:xfrm>
            </p:grpSpPr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5396560" y="6086622"/>
                  <a:ext cx="42277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TextBox 127"/>
                <p:cNvSpPr txBox="1"/>
                <p:nvPr/>
              </p:nvSpPr>
              <p:spPr>
                <a:xfrm>
                  <a:off x="5391150" y="6047601"/>
                  <a:ext cx="552450" cy="255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dirty="0"/>
                    <a:t>11/2</a:t>
                  </a:r>
                </a:p>
              </p:txBody>
            </p:sp>
          </p:grpSp>
          <p:cxnSp>
            <p:nvCxnSpPr>
              <p:cNvPr id="119" name="Straight Connector 118"/>
              <p:cNvCxnSpPr/>
              <p:nvPr/>
            </p:nvCxnSpPr>
            <p:spPr>
              <a:xfrm>
                <a:off x="5841124" y="4646873"/>
                <a:ext cx="42277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5864641" y="4407729"/>
                <a:ext cx="552450" cy="25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/>
                  <a:t>5/2</a:t>
                </a:r>
              </a:p>
            </p:txBody>
          </p:sp>
          <p:cxnSp>
            <p:nvCxnSpPr>
              <p:cNvPr id="121" name="Straight Connector 120"/>
              <p:cNvCxnSpPr/>
              <p:nvPr/>
            </p:nvCxnSpPr>
            <p:spPr>
              <a:xfrm>
                <a:off x="6426291" y="4570673"/>
                <a:ext cx="42277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Box 121"/>
              <p:cNvSpPr txBox="1"/>
              <p:nvPr/>
            </p:nvSpPr>
            <p:spPr>
              <a:xfrm>
                <a:off x="6440608" y="4343400"/>
                <a:ext cx="552450" cy="25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/>
                  <a:t>7/2</a:t>
                </a: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>
                <a:off x="7002258" y="4494473"/>
                <a:ext cx="42277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/>
              <p:cNvSpPr txBox="1"/>
              <p:nvPr/>
            </p:nvSpPr>
            <p:spPr>
              <a:xfrm>
                <a:off x="7016575" y="4267200"/>
                <a:ext cx="552450" cy="25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/>
                  <a:t>9/2</a:t>
                </a:r>
              </a:p>
            </p:txBody>
          </p:sp>
          <p:cxnSp>
            <p:nvCxnSpPr>
              <p:cNvPr id="125" name="Straight Arrow Connector 124"/>
              <p:cNvCxnSpPr/>
              <p:nvPr/>
            </p:nvCxnSpPr>
            <p:spPr>
              <a:xfrm flipH="1" flipV="1">
                <a:off x="7263371" y="4570673"/>
                <a:ext cx="8462" cy="12483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 flipV="1">
                <a:off x="6757483" y="4570673"/>
                <a:ext cx="446460" cy="132887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6456269" y="2235576"/>
              <a:ext cx="1087531" cy="1441130"/>
              <a:chOff x="3488398" y="5110346"/>
              <a:chExt cx="1087531" cy="1441130"/>
            </a:xfrm>
          </p:grpSpPr>
          <p:cxnSp>
            <p:nvCxnSpPr>
              <p:cNvPr id="105" name="Straight Arrow Connector 104"/>
              <p:cNvCxnSpPr/>
              <p:nvPr/>
            </p:nvCxnSpPr>
            <p:spPr>
              <a:xfrm flipH="1" flipV="1">
                <a:off x="4114800" y="5110346"/>
                <a:ext cx="461129" cy="127114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 flipH="1" flipV="1">
                <a:off x="4015747" y="5112381"/>
                <a:ext cx="17036" cy="135174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 flipV="1">
                <a:off x="3488398" y="5110346"/>
                <a:ext cx="455541" cy="144113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5817149" y="2318469"/>
              <a:ext cx="1087531" cy="1441130"/>
              <a:chOff x="3488398" y="5110346"/>
              <a:chExt cx="1087531" cy="1441130"/>
            </a:xfrm>
          </p:grpSpPr>
          <p:cxnSp>
            <p:nvCxnSpPr>
              <p:cNvPr id="102" name="Straight Arrow Connector 101"/>
              <p:cNvCxnSpPr/>
              <p:nvPr/>
            </p:nvCxnSpPr>
            <p:spPr>
              <a:xfrm flipH="1" flipV="1">
                <a:off x="4114800" y="5110346"/>
                <a:ext cx="461129" cy="127114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flipH="1" flipV="1">
                <a:off x="4015747" y="5112381"/>
                <a:ext cx="17036" cy="135174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 flipV="1">
                <a:off x="3488398" y="5110346"/>
                <a:ext cx="455541" cy="144113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6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145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ct val="40000"/>
              </a:spcBef>
              <a:buNone/>
              <a:tabLst>
                <a:tab pos="2196959" algn="l"/>
                <a:tab pos="2516570" algn="l"/>
              </a:tabLst>
            </a:pPr>
            <a:endParaRPr lang="en-US" sz="400" dirty="0"/>
          </a:p>
          <a:p>
            <a:pPr marL="0" indent="0">
              <a:lnSpc>
                <a:spcPct val="110000"/>
              </a:lnSpc>
              <a:spcBef>
                <a:spcPts val="1087"/>
              </a:spcBef>
              <a:buNone/>
              <a:tabLst>
                <a:tab pos="2196959" algn="l"/>
                <a:tab pos="2516570" algn="l"/>
              </a:tabLst>
            </a:pPr>
            <a:endParaRPr lang="en-US" sz="400" dirty="0"/>
          </a:p>
          <a:p>
            <a:pPr marL="328249" indent="-328249">
              <a:lnSpc>
                <a:spcPct val="110000"/>
              </a:lnSpc>
              <a:spcBef>
                <a:spcPts val="1087"/>
              </a:spcBef>
              <a:tabLst>
                <a:tab pos="2196959" algn="l"/>
                <a:tab pos="2516570" algn="l"/>
              </a:tabLst>
            </a:pPr>
            <a:r>
              <a:rPr lang="en-US" sz="2400" dirty="0"/>
              <a:t>La</a:t>
            </a:r>
            <a:r>
              <a:rPr lang="en-US" sz="2400" baseline="30000" dirty="0"/>
              <a:t>−</a:t>
            </a:r>
            <a:r>
              <a:rPr lang="en-US" sz="2400" dirty="0"/>
              <a:t> seems to be excellent laser cooling candidate</a:t>
            </a:r>
          </a:p>
          <a:p>
            <a:pPr marL="0" indent="0">
              <a:lnSpc>
                <a:spcPct val="110000"/>
              </a:lnSpc>
              <a:spcBef>
                <a:spcPts val="1087"/>
              </a:spcBef>
              <a:buNone/>
            </a:pPr>
            <a:endParaRPr lang="en-US" sz="400" dirty="0"/>
          </a:p>
          <a:p>
            <a:pPr marL="323931" indent="-323931">
              <a:lnSpc>
                <a:spcPct val="110000"/>
              </a:lnSpc>
              <a:spcBef>
                <a:spcPts val="1087"/>
              </a:spcBef>
            </a:pPr>
            <a:r>
              <a:rPr lang="en-US" sz="2400" dirty="0"/>
              <a:t>Next steps:</a:t>
            </a:r>
          </a:p>
          <a:p>
            <a:pPr marL="734239" lvl="1" indent="-244747"/>
            <a:r>
              <a:rPr lang="en-US" sz="1800" dirty="0"/>
              <a:t>Paul trap to trap and laser-cool La</a:t>
            </a:r>
            <a:r>
              <a:rPr lang="en-US" sz="1800" baseline="30000" dirty="0"/>
              <a:t>−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under construction</a:t>
            </a:r>
          </a:p>
          <a:p>
            <a:pPr marL="734239" lvl="1" indent="-244747"/>
            <a:r>
              <a:rPr lang="en-US" sz="1800" dirty="0"/>
              <a:t>Development of sideband generation</a:t>
            </a:r>
            <a:br>
              <a:rPr lang="en-US" sz="1800" dirty="0"/>
            </a:br>
            <a:r>
              <a:rPr lang="en-US" sz="1800" dirty="0"/>
              <a:t>for existing laser system</a:t>
            </a:r>
          </a:p>
          <a:p>
            <a:pPr marL="734239" lvl="1" indent="-244747"/>
            <a:r>
              <a:rPr lang="en-US" sz="1800" dirty="0"/>
              <a:t>Measurement of resonant cross-section</a:t>
            </a:r>
          </a:p>
          <a:p>
            <a:pPr marL="328249" indent="-328249">
              <a:lnSpc>
                <a:spcPct val="110000"/>
              </a:lnSpc>
              <a:spcBef>
                <a:spcPct val="40000"/>
              </a:spcBef>
              <a:buNone/>
              <a:tabLst>
                <a:tab pos="2196959" algn="l"/>
                <a:tab pos="2516570" algn="l"/>
              </a:tabLst>
            </a:pPr>
            <a:endParaRPr lang="en-US" sz="500" dirty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  <a:tabLst>
                <a:tab pos="2196959" algn="l"/>
                <a:tab pos="2516570" algn="l"/>
              </a:tabLst>
            </a:pPr>
            <a:endParaRPr lang="en-US" sz="2400" dirty="0"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63" y="6465034"/>
            <a:ext cx="391861" cy="1959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829259" fontAlgn="base">
              <a:spcBef>
                <a:spcPct val="0"/>
              </a:spcBef>
              <a:spcAft>
                <a:spcPct val="0"/>
              </a:spcAft>
              <a:tabLst>
                <a:tab pos="8553770" algn="r"/>
              </a:tabLst>
              <a:defRPr/>
            </a:pPr>
            <a:r>
              <a:rPr lang="en-US" sz="1300" dirty="0">
                <a:solidFill>
                  <a:schemeClr val="bg2"/>
                </a:solidFill>
              </a:rPr>
              <a:t>12</a:t>
            </a:r>
            <a:endParaRPr lang="de-DE" sz="1300" dirty="0">
              <a:solidFill>
                <a:schemeClr val="bg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77871" y="3200401"/>
            <a:ext cx="3771666" cy="2252966"/>
            <a:chOff x="3521586" y="3960000"/>
            <a:chExt cx="4158000" cy="2484000"/>
          </a:xfrm>
        </p:grpSpPr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3521586" y="3960000"/>
              <a:ext cx="4158000" cy="24840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586" y="3960000"/>
              <a:ext cx="4158000" cy="2484000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457200"/>
            <a:ext cx="8229600" cy="1143000"/>
          </a:xfrm>
        </p:spPr>
        <p:txBody>
          <a:bodyPr>
            <a:noAutofit/>
          </a:bodyPr>
          <a:lstStyle/>
          <a:p>
            <a:r>
              <a:rPr lang="it-IT" sz="9600" b="1" dirty="0"/>
              <a:t>Thanks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1600"/>
            <a:ext cx="304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pictures\Groupe\721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26" y="1752600"/>
            <a:ext cx="5618074" cy="316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257800"/>
            <a:ext cx="4012982" cy="95223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</a:p>
          <a:p>
            <a:r>
              <a:rPr lang="en-US" dirty="0" smtClean="0"/>
              <a:t>Negative ions and laser cooling</a:t>
            </a:r>
          </a:p>
          <a:p>
            <a:r>
              <a:rPr lang="en-US" dirty="0" smtClean="0"/>
              <a:t>Experimental technique</a:t>
            </a:r>
          </a:p>
          <a:p>
            <a:r>
              <a:rPr lang="en-US" dirty="0" smtClean="0"/>
              <a:t>Result and cooling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6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3</a:t>
            </a:fld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91680" y="228600"/>
            <a:ext cx="7707464" cy="48954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AEGIS antimatter gravity experiment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91680" y="881187"/>
            <a:ext cx="8553600" cy="5386475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ts val="1361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Main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goal: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Measurement of 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  with 1%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precision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</a:rPr>
              <a:t>on antihydrogen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lvl="1" indent="-285750" defTabSz="914400">
              <a:spcBef>
                <a:spcPts val="68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Production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 a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bunched  cold  beam  of antihydrogen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(100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285750" lvl="1" indent="-285750" defTabSz="914400">
              <a:spcBef>
                <a:spcPts val="680"/>
              </a:spcBef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Measurement of vertical beam deflection  (10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μ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 drop over 1 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779957" y="2057057"/>
            <a:ext cx="979654" cy="2155011"/>
            <a:chOff x="6966000" y="3666943"/>
            <a:chExt cx="1080000" cy="2376000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966000" y="3666943"/>
              <a:ext cx="1080000" cy="2376000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defTabSz="82936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4" name="Picture 23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6000" y="3666943"/>
              <a:ext cx="1080000" cy="2376000"/>
            </a:xfrm>
            <a:prstGeom prst="rect">
              <a:avLst/>
            </a:prstGeom>
          </p:spPr>
        </p:pic>
      </p:grpSp>
      <p:grpSp>
        <p:nvGrpSpPr>
          <p:cNvPr id="25" name="Group 35"/>
          <p:cNvGrpSpPr>
            <a:grpSpLocks/>
          </p:cNvGrpSpPr>
          <p:nvPr/>
        </p:nvGrpSpPr>
        <p:grpSpPr bwMode="auto">
          <a:xfrm>
            <a:off x="8163781" y="195820"/>
            <a:ext cx="617921" cy="1763191"/>
            <a:chOff x="1967" y="2005"/>
            <a:chExt cx="1020" cy="2551"/>
          </a:xfrm>
        </p:grpSpPr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1967" y="2006"/>
              <a:ext cx="1020" cy="2550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defTabSz="82936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7" name="Picture 34" descr="gbar_inv_trans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7" y="2005"/>
              <a:ext cx="1020" cy="2550"/>
            </a:xfrm>
            <a:prstGeom prst="rect">
              <a:avLst/>
            </a:prstGeom>
            <a:noFill/>
          </p:spPr>
        </p:pic>
      </p:grpSp>
      <p:grpSp>
        <p:nvGrpSpPr>
          <p:cNvPr id="28" name="Group 27"/>
          <p:cNvGrpSpPr>
            <a:grpSpLocks/>
          </p:cNvGrpSpPr>
          <p:nvPr/>
        </p:nvGrpSpPr>
        <p:grpSpPr>
          <a:xfrm>
            <a:off x="979654" y="2057476"/>
            <a:ext cx="4408441" cy="2938652"/>
            <a:chOff x="1404000" y="3672000"/>
            <a:chExt cx="5130000" cy="3402000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404000" y="3672000"/>
              <a:ext cx="5130000" cy="3402000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defTabSz="82936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" name="Picture 29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000" y="3672000"/>
              <a:ext cx="5130000" cy="34020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2"/>
              <p:cNvSpPr>
                <a:spLocks noChangeArrowheads="1"/>
              </p:cNvSpPr>
              <p:nvPr/>
            </p:nvSpPr>
            <p:spPr bwMode="auto">
              <a:xfrm>
                <a:off x="979655" y="5191619"/>
                <a:ext cx="4891614" cy="905687"/>
              </a:xfrm>
              <a:prstGeom prst="rect">
                <a:avLst/>
              </a:prstGeom>
              <a:solidFill>
                <a:srgbClr val="FFFF00">
                  <a:alpha val="25098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46916" tIns="97944" rIns="146916" bIns="97944" anchor="t" anchorCtr="0">
                <a:spAutoFit/>
              </a:bodyPr>
              <a:lstStyle/>
              <a:p>
                <a:pPr marL="0" marR="0" lvl="0" indent="0" defTabSz="827819" eaLnBrk="1" fontAlgn="base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Precision measurement requires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ultracold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H</m:t>
                        </m:r>
                      </m:e>
                    </m:acc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827819" eaLnBrk="1" fontAlgn="base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Symbol" pitchFamily="18" charset="2"/>
                  </a:rPr>
                  <a:t>  Pre-cool antiprotons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1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655" y="5191619"/>
                <a:ext cx="4891614" cy="905687"/>
              </a:xfrm>
              <a:prstGeom prst="rect">
                <a:avLst/>
              </a:prstGeom>
              <a:blipFill rotWithShape="1">
                <a:blip r:embed="rId6"/>
                <a:stretch>
                  <a:fillRect l="-249" r="-5736" b="-337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10"/>
          <p:cNvGrpSpPr>
            <a:grpSpLocks noChangeAspect="1"/>
          </p:cNvGrpSpPr>
          <p:nvPr/>
        </p:nvGrpSpPr>
        <p:grpSpPr bwMode="auto">
          <a:xfrm>
            <a:off x="3935154" y="4359677"/>
            <a:ext cx="1601222" cy="342843"/>
            <a:chOff x="3230" y="2720"/>
            <a:chExt cx="1429" cy="306"/>
          </a:xfrm>
        </p:grpSpPr>
        <p:sp>
          <p:nvSpPr>
            <p:cNvPr id="33" name="Rectangle 8"/>
            <p:cNvSpPr>
              <a:spLocks noChangeArrowheads="1"/>
            </p:cNvSpPr>
            <p:nvPr/>
          </p:nvSpPr>
          <p:spPr bwMode="auto">
            <a:xfrm>
              <a:off x="3230" y="2720"/>
              <a:ext cx="1429" cy="306"/>
            </a:xfrm>
            <a:prstGeom prst="rect">
              <a:avLst/>
            </a:prstGeom>
            <a:solidFill>
              <a:srgbClr val="0000FF">
                <a:alpha val="25000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82936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34" name="Object 9"/>
            <p:cNvGraphicFramePr>
              <a:graphicFrameLocks/>
            </p:cNvGraphicFramePr>
            <p:nvPr>
              <p:extLst/>
            </p:nvPr>
          </p:nvGraphicFramePr>
          <p:xfrm>
            <a:off x="3273" y="2747"/>
            <a:ext cx="1344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Equation" r:id="rId7" imgW="1218960" imgH="228600" progId="Equation.3">
                    <p:embed/>
                  </p:oleObj>
                </mc:Choice>
                <mc:Fallback>
                  <p:oleObj name="Equation" r:id="rId7" imgW="1218960" imgH="2286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3" y="2747"/>
                          <a:ext cx="1344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D7EB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1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Doppler laser cooling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</p:spPr>
        <p:txBody>
          <a:bodyPr/>
          <a:lstStyle/>
          <a:p>
            <a:r>
              <a:rPr lang="en-US" dirty="0" smtClean="0"/>
              <a:t>Negative atomic 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3886200"/>
                <a:ext cx="4040188" cy="2544763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Δ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𝑙𝑎𝑠𝑒𝑟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Need two-level system with high spontaneous emission rate</a:t>
                </a:r>
              </a:p>
              <a:p>
                <a:r>
                  <a:rPr lang="en-US" dirty="0"/>
                  <a:t>Typically difficult with </a:t>
                </a:r>
                <a:r>
                  <a:rPr lang="en-US" dirty="0" smtClean="0"/>
                  <a:t>molecules</a:t>
                </a:r>
              </a:p>
              <a:p>
                <a:pPr lvl="1"/>
                <a:r>
                  <a:rPr lang="en-US" sz="1100" dirty="0" smtClean="0"/>
                  <a:t>E</a:t>
                </a:r>
                <a:r>
                  <a:rPr lang="en-US" sz="1100" dirty="0"/>
                  <a:t>. S. Shuman, J. F. Barry &amp; D. DeMille, </a:t>
                </a:r>
                <a:r>
                  <a:rPr lang="en-US" sz="1100" dirty="0" smtClean="0"/>
                  <a:t> </a:t>
                </a:r>
                <a:r>
                  <a:rPr lang="en-US" sz="1100" dirty="0"/>
                  <a:t>Nature 467, 820–823 </a:t>
                </a:r>
                <a:r>
                  <a:rPr lang="en-US" sz="1100" dirty="0" smtClean="0"/>
                  <a:t>(2010)</a:t>
                </a:r>
              </a:p>
              <a:p>
                <a:pPr lvl="1"/>
                <a:r>
                  <a:rPr lang="en-US" sz="1300" dirty="0" smtClean="0"/>
                  <a:t>P. </a:t>
                </a:r>
                <a:r>
                  <a:rPr lang="en-US" sz="1300" dirty="0" err="1" smtClean="0"/>
                  <a:t>Yzombard</a:t>
                </a:r>
                <a:r>
                  <a:rPr lang="en-US" sz="1300" dirty="0" smtClean="0"/>
                  <a:t> et al., </a:t>
                </a:r>
                <a:r>
                  <a:rPr lang="en-US" sz="1200" dirty="0" smtClean="0"/>
                  <a:t>Phys</a:t>
                </a:r>
                <a:r>
                  <a:rPr lang="en-US" sz="1200" dirty="0"/>
                  <a:t>. Rev. Lett. </a:t>
                </a:r>
                <a:r>
                  <a:rPr lang="en-US" sz="1200" b="1" dirty="0"/>
                  <a:t>114</a:t>
                </a:r>
                <a:r>
                  <a:rPr lang="en-US" sz="1200" dirty="0"/>
                  <a:t>, </a:t>
                </a:r>
                <a:r>
                  <a:rPr lang="en-US" sz="1200" dirty="0" smtClean="0"/>
                  <a:t>213001 (2015)</a:t>
                </a:r>
                <a:r>
                  <a:rPr lang="en-US" dirty="0"/>
                  <a:t> </a:t>
                </a:r>
              </a:p>
              <a:p>
                <a:pPr lvl="1"/>
                <a:endParaRPr lang="en-US" sz="1000" dirty="0"/>
              </a:p>
              <a:p>
                <a:r>
                  <a:rPr lang="en-US" dirty="0" smtClean="0"/>
                  <a:t>Can be used to sympathetically cool any negative ion</a:t>
                </a:r>
                <a:endParaRPr lang="en-US" dirty="0"/>
              </a:p>
              <a:p>
                <a:endParaRPr lang="en-US" dirty="0" smtClean="0"/>
              </a:p>
              <a:p>
                <a:endParaRPr lang="en-US" sz="1400" dirty="0"/>
              </a:p>
              <a:p>
                <a:endParaRPr lang="en-US" sz="1400" i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1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3886200"/>
                <a:ext cx="4040188" cy="2544763"/>
              </a:xfrm>
              <a:blipFill>
                <a:blip r:embed="rId2"/>
                <a:stretch>
                  <a:fillRect l="-1357" t="-959" b="-3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639762"/>
          </a:xfrm>
        </p:spPr>
        <p:txBody>
          <a:bodyPr/>
          <a:lstStyle/>
          <a:p>
            <a:r>
              <a:rPr lang="en-US" dirty="0" smtClean="0"/>
              <a:t>Negative atomic 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16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572000" y="4343399"/>
                <a:ext cx="4041775" cy="213360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xcited states have generally higher energy than the ground state of the neutral atom</a:t>
                </a:r>
              </a:p>
              <a:p>
                <a:r>
                  <a:rPr lang="en-US" dirty="0" smtClean="0"/>
                  <a:t>Few exceptions: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La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Os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Ce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572000" y="4343399"/>
                <a:ext cx="4041775" cy="2133601"/>
              </a:xfrm>
              <a:blipFill rotWithShape="1">
                <a:blip r:embed="rId3"/>
                <a:stretch>
                  <a:fillRect l="-1659" t="-1425" r="-24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53709" y="2438400"/>
            <a:ext cx="3512182" cy="1306488"/>
            <a:chOff x="453709" y="2732112"/>
            <a:chExt cx="3512182" cy="1306488"/>
          </a:xfrm>
        </p:grpSpPr>
        <p:sp>
          <p:nvSpPr>
            <p:cNvPr id="8" name="Freeform 7"/>
            <p:cNvSpPr/>
            <p:nvPr/>
          </p:nvSpPr>
          <p:spPr>
            <a:xfrm>
              <a:off x="453709" y="3352801"/>
              <a:ext cx="1375091" cy="637293"/>
            </a:xfrm>
            <a:custGeom>
              <a:avLst/>
              <a:gdLst>
                <a:gd name="connsiteX0" fmla="*/ 0 w 1060983"/>
                <a:gd name="connsiteY0" fmla="*/ 16058 h 637293"/>
                <a:gd name="connsiteX1" fmla="*/ 174504 w 1060983"/>
                <a:gd name="connsiteY1" fmla="*/ 623331 h 637293"/>
                <a:gd name="connsiteX2" fmla="*/ 328067 w 1060983"/>
                <a:gd name="connsiteY2" fmla="*/ 9078 h 637293"/>
                <a:gd name="connsiteX3" fmla="*/ 481630 w 1060983"/>
                <a:gd name="connsiteY3" fmla="*/ 630312 h 637293"/>
                <a:gd name="connsiteX4" fmla="*/ 635194 w 1060983"/>
                <a:gd name="connsiteY4" fmla="*/ 2098 h 637293"/>
                <a:gd name="connsiteX5" fmla="*/ 816678 w 1060983"/>
                <a:gd name="connsiteY5" fmla="*/ 637292 h 637293"/>
                <a:gd name="connsiteX6" fmla="*/ 928360 w 1060983"/>
                <a:gd name="connsiteY6" fmla="*/ 9078 h 637293"/>
                <a:gd name="connsiteX7" fmla="*/ 1060983 w 1060983"/>
                <a:gd name="connsiteY7" fmla="*/ 323185 h 63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983" h="637293">
                  <a:moveTo>
                    <a:pt x="0" y="16058"/>
                  </a:moveTo>
                  <a:cubicBezTo>
                    <a:pt x="59913" y="320276"/>
                    <a:pt x="119826" y="624494"/>
                    <a:pt x="174504" y="623331"/>
                  </a:cubicBezTo>
                  <a:cubicBezTo>
                    <a:pt x="229182" y="622168"/>
                    <a:pt x="276879" y="7915"/>
                    <a:pt x="328067" y="9078"/>
                  </a:cubicBezTo>
                  <a:cubicBezTo>
                    <a:pt x="379255" y="10241"/>
                    <a:pt x="430442" y="631475"/>
                    <a:pt x="481630" y="630312"/>
                  </a:cubicBezTo>
                  <a:cubicBezTo>
                    <a:pt x="532818" y="629149"/>
                    <a:pt x="579353" y="935"/>
                    <a:pt x="635194" y="2098"/>
                  </a:cubicBezTo>
                  <a:cubicBezTo>
                    <a:pt x="691035" y="3261"/>
                    <a:pt x="767817" y="636129"/>
                    <a:pt x="816678" y="637292"/>
                  </a:cubicBezTo>
                  <a:cubicBezTo>
                    <a:pt x="865539" y="638455"/>
                    <a:pt x="887643" y="61429"/>
                    <a:pt x="928360" y="9078"/>
                  </a:cubicBezTo>
                  <a:cubicBezTo>
                    <a:pt x="969077" y="-43273"/>
                    <a:pt x="1015030" y="139956"/>
                    <a:pt x="1060983" y="323185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93367" y="3200400"/>
              <a:ext cx="838200" cy="838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rot="19231755">
              <a:off x="2590800" y="2732112"/>
              <a:ext cx="1375091" cy="637293"/>
            </a:xfrm>
            <a:custGeom>
              <a:avLst/>
              <a:gdLst>
                <a:gd name="connsiteX0" fmla="*/ 0 w 1060983"/>
                <a:gd name="connsiteY0" fmla="*/ 16058 h 637293"/>
                <a:gd name="connsiteX1" fmla="*/ 174504 w 1060983"/>
                <a:gd name="connsiteY1" fmla="*/ 623331 h 637293"/>
                <a:gd name="connsiteX2" fmla="*/ 328067 w 1060983"/>
                <a:gd name="connsiteY2" fmla="*/ 9078 h 637293"/>
                <a:gd name="connsiteX3" fmla="*/ 481630 w 1060983"/>
                <a:gd name="connsiteY3" fmla="*/ 630312 h 637293"/>
                <a:gd name="connsiteX4" fmla="*/ 635194 w 1060983"/>
                <a:gd name="connsiteY4" fmla="*/ 2098 h 637293"/>
                <a:gd name="connsiteX5" fmla="*/ 816678 w 1060983"/>
                <a:gd name="connsiteY5" fmla="*/ 637292 h 637293"/>
                <a:gd name="connsiteX6" fmla="*/ 928360 w 1060983"/>
                <a:gd name="connsiteY6" fmla="*/ 9078 h 637293"/>
                <a:gd name="connsiteX7" fmla="*/ 1060983 w 1060983"/>
                <a:gd name="connsiteY7" fmla="*/ 323185 h 63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983" h="637293">
                  <a:moveTo>
                    <a:pt x="0" y="16058"/>
                  </a:moveTo>
                  <a:cubicBezTo>
                    <a:pt x="59913" y="320276"/>
                    <a:pt x="119826" y="624494"/>
                    <a:pt x="174504" y="623331"/>
                  </a:cubicBezTo>
                  <a:cubicBezTo>
                    <a:pt x="229182" y="622168"/>
                    <a:pt x="276879" y="7915"/>
                    <a:pt x="328067" y="9078"/>
                  </a:cubicBezTo>
                  <a:cubicBezTo>
                    <a:pt x="379255" y="10241"/>
                    <a:pt x="430442" y="631475"/>
                    <a:pt x="481630" y="630312"/>
                  </a:cubicBezTo>
                  <a:cubicBezTo>
                    <a:pt x="532818" y="629149"/>
                    <a:pt x="579353" y="935"/>
                    <a:pt x="635194" y="2098"/>
                  </a:cubicBezTo>
                  <a:cubicBezTo>
                    <a:pt x="691035" y="3261"/>
                    <a:pt x="767817" y="636129"/>
                    <a:pt x="816678" y="637292"/>
                  </a:cubicBezTo>
                  <a:cubicBezTo>
                    <a:pt x="865539" y="638455"/>
                    <a:pt x="887643" y="61429"/>
                    <a:pt x="928360" y="9078"/>
                  </a:cubicBezTo>
                  <a:cubicBezTo>
                    <a:pt x="969077" y="-43273"/>
                    <a:pt x="1015030" y="139956"/>
                    <a:pt x="1060983" y="323185"/>
                  </a:cubicBezTo>
                </a:path>
              </a:pathLst>
            </a:custGeom>
            <a:noFill/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5384" y="3352800"/>
              <a:ext cx="674166" cy="369332"/>
            </a:xfrm>
            <a:prstGeom prst="rect">
              <a:avLst/>
            </a:prstGeom>
            <a:noFill/>
          </p:spPr>
          <p:txBody>
            <a:bodyPr wrap="square" lIns="91428" tIns="45715" rIns="91428" bIns="45715" rtlCol="0">
              <a:spAutoFit/>
            </a:bodyPr>
            <a:lstStyle/>
            <a:p>
              <a:r>
                <a:rPr lang="en-US" dirty="0" smtClean="0"/>
                <a:t>atom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 rot="19231199">
            <a:off x="2282195" y="1919689"/>
            <a:ext cx="1192734" cy="523220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sz="1400" dirty="0"/>
              <a:t>Spontaneous emission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2478" y="2514600"/>
            <a:ext cx="1853522" cy="523210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sz="1400" dirty="0"/>
              <a:t>Detuned laser radiation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929354" y="2590799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357854" y="2057399"/>
            <a:ext cx="0" cy="1981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29354" y="3886199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91400" y="3047999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76954" y="1983526"/>
            <a:ext cx="990600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sz="1200" dirty="0"/>
              <a:t>Negative 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39000" y="1981200"/>
            <a:ext cx="1143000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sz="1200" dirty="0"/>
              <a:t>Neutral atom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63534" y="2119698"/>
            <a:ext cx="1043572" cy="36933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172200" y="2646924"/>
            <a:ext cx="228600" cy="11790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615154" y="2646925"/>
            <a:ext cx="776246" cy="2847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91300" y="3721450"/>
            <a:ext cx="1104900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Ground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77200" y="2895600"/>
            <a:ext cx="1104900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Ground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86579" y="2404925"/>
            <a:ext cx="1104900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Excited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5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6" y="1371600"/>
            <a:ext cx="4096295" cy="2016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Bound–bound transitions in La</a:t>
            </a:r>
            <a:r>
              <a:rPr lang="en-US" baseline="30000" dirty="0" smtClean="0"/>
              <a:t>−</a:t>
            </a:r>
            <a:endParaRPr lang="en-US" baseline="30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7200" y="3623028"/>
            <a:ext cx="8001000" cy="2853972"/>
            <a:chOff x="391862" y="3806972"/>
            <a:chExt cx="8001000" cy="2853972"/>
          </a:xfrm>
        </p:grpSpPr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4266903" y="6051344"/>
              <a:ext cx="4125959" cy="39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defTabSz="827819">
                <a:tabLst>
                  <a:tab pos="326808" algn="l"/>
                </a:tabLst>
              </a:pPr>
              <a:r>
                <a:rPr lang="en-US" sz="1300" dirty="0">
                  <a:solidFill>
                    <a:prstClr val="black"/>
                  </a:solidFill>
                </a:rPr>
                <a:t>[C. W. Walter &amp; N. D. Gibson, private communication (2014)]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4841433" y="4645171"/>
              <a:ext cx="3086252" cy="1175591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146898" tIns="97932" rIns="146898" bIns="97932"/>
            <a:lstStyle/>
            <a:p>
              <a:pPr marL="161246" indent="-161246" defTabSz="827819">
                <a:spcBef>
                  <a:spcPct val="40000"/>
                </a:spcBef>
                <a:tabLst>
                  <a:tab pos="1217974" algn="l"/>
                </a:tabLst>
              </a:pPr>
              <a:r>
                <a:rPr lang="en-US" sz="1600" b="1" dirty="0">
                  <a:solidFill>
                    <a:prstClr val="black"/>
                  </a:solidFill>
                </a:rPr>
                <a:t>Peak 8</a:t>
              </a:r>
            </a:p>
            <a:p>
              <a:pPr marL="161246" indent="-161246" defTabSz="827819">
                <a:spcBef>
                  <a:spcPct val="40000"/>
                </a:spcBef>
                <a:tabLst>
                  <a:tab pos="1217974" algn="l"/>
                </a:tabLst>
              </a:pPr>
              <a:r>
                <a:rPr lang="en-US" sz="1600" dirty="0">
                  <a:solidFill>
                    <a:prstClr val="black"/>
                  </a:solidFill>
                </a:rPr>
                <a:t>Energy	</a:t>
              </a:r>
              <a:r>
                <a:rPr lang="en-US" sz="1600" i="1" dirty="0">
                  <a:solidFill>
                    <a:prstClr val="black"/>
                  </a:solidFill>
                </a:rPr>
                <a:t>E</a:t>
              </a:r>
              <a:r>
                <a:rPr lang="en-US" sz="1600" dirty="0">
                  <a:solidFill>
                    <a:prstClr val="black"/>
                  </a:solidFill>
                </a:rPr>
                <a:t> = 399.42(3) </a:t>
              </a:r>
              <a:r>
                <a:rPr lang="en-US" sz="1600" dirty="0" err="1">
                  <a:solidFill>
                    <a:prstClr val="black"/>
                  </a:solidFill>
                </a:rPr>
                <a:t>meV</a:t>
              </a:r>
              <a:endParaRPr lang="en-US" sz="1600" dirty="0">
                <a:solidFill>
                  <a:prstClr val="black"/>
                </a:solidFill>
              </a:endParaRPr>
            </a:p>
            <a:p>
              <a:pPr marL="161246" indent="-161246" defTabSz="827819">
                <a:spcBef>
                  <a:spcPct val="40000"/>
                </a:spcBef>
                <a:tabLst>
                  <a:tab pos="1217974" algn="l"/>
                </a:tabLst>
              </a:pPr>
              <a:r>
                <a:rPr lang="en-US" sz="1600" dirty="0">
                  <a:solidFill>
                    <a:prstClr val="black"/>
                  </a:solidFill>
                </a:rPr>
                <a:t>Wavelength	</a:t>
              </a:r>
              <a:r>
                <a:rPr lang="en-US" sz="1600" i="1" dirty="0">
                  <a:solidFill>
                    <a:prstClr val="black"/>
                  </a:solidFill>
                </a:rPr>
                <a:t>λ</a:t>
              </a:r>
              <a:r>
                <a:rPr lang="en-US" sz="1600" dirty="0">
                  <a:solidFill>
                    <a:prstClr val="black"/>
                  </a:solidFill>
                </a:rPr>
                <a:t> = 3104.4(2) nm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59281" y="3806972"/>
              <a:ext cx="3446526" cy="2819400"/>
              <a:chOff x="1080000" y="2088000"/>
              <a:chExt cx="3564000" cy="2916000"/>
            </a:xfrm>
          </p:grpSpPr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080000" y="2088000"/>
                <a:ext cx="3564000" cy="2916000"/>
              </a:xfrm>
              <a:prstGeom prst="rect">
                <a:avLst/>
              </a:prstGeom>
              <a:solidFill>
                <a:schemeClr val="bg1">
                  <a:alpha val="25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2610042" y="3024547"/>
                <a:ext cx="143664" cy="1134126"/>
              </a:xfrm>
              <a:prstGeom prst="rect">
                <a:avLst/>
              </a:prstGeom>
              <a:solidFill>
                <a:srgbClr val="FF0000">
                  <a:alpha val="2500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4" name="Picture 3"/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000" y="2088000"/>
                <a:ext cx="3564000" cy="2916000"/>
              </a:xfrm>
              <a:prstGeom prst="rect">
                <a:avLst/>
              </a:prstGeom>
            </p:spPr>
          </p:pic>
        </p:grpSp>
        <p:sp>
          <p:nvSpPr>
            <p:cNvPr id="8" name="Text Box 50"/>
            <p:cNvSpPr txBox="1">
              <a:spLocks noChangeArrowheads="1"/>
            </p:cNvSpPr>
            <p:nvPr/>
          </p:nvSpPr>
          <p:spPr bwMode="auto">
            <a:xfrm>
              <a:off x="1374448" y="4084016"/>
              <a:ext cx="1061233" cy="251236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defTabSz="827819"/>
              <a:r>
                <a:rPr lang="en-US" sz="1600" dirty="0">
                  <a:solidFill>
                    <a:srgbClr val="FF0000"/>
                  </a:solidFill>
                </a:rPr>
                <a:t> preliminary</a:t>
              </a: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4735074" y="3883171"/>
              <a:ext cx="3646926" cy="722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7932" tIns="48966" rIns="97932" bIns="48966">
              <a:spAutoFit/>
            </a:bodyPr>
            <a:lstStyle/>
            <a:p>
              <a:pPr marL="285715" indent="-285715" defTabSz="827819">
                <a:spcBef>
                  <a:spcPct val="25000"/>
                </a:spcBef>
                <a:buFont typeface="Arial" panose="020B0604020202020204" pitchFamily="34" charset="0"/>
                <a:buChar char="•"/>
                <a:tabLst>
                  <a:tab pos="241867" algn="l"/>
                </a:tabLst>
              </a:pPr>
              <a:r>
                <a:rPr lang="en-US" dirty="0" smtClean="0">
                  <a:solidFill>
                    <a:prstClr val="black"/>
                  </a:solidFill>
                </a:rPr>
                <a:t>all </a:t>
              </a:r>
              <a:r>
                <a:rPr lang="en-US" dirty="0">
                  <a:solidFill>
                    <a:prstClr val="black"/>
                  </a:solidFill>
                </a:rPr>
                <a:t>peaks unambiguously </a:t>
              </a:r>
              <a:r>
                <a:rPr lang="en-US" dirty="0" smtClean="0">
                  <a:solidFill>
                    <a:prstClr val="black"/>
                  </a:solidFill>
                </a:rPr>
                <a:t>assigned</a:t>
              </a:r>
            </a:p>
            <a:p>
              <a:pPr marL="285715" indent="-285715" defTabSz="827819">
                <a:spcBef>
                  <a:spcPct val="25000"/>
                </a:spcBef>
                <a:buFont typeface="Arial" panose="020B0604020202020204" pitchFamily="34" charset="0"/>
                <a:buChar char="•"/>
                <a:tabLst>
                  <a:tab pos="241867" algn="l"/>
                </a:tabLst>
              </a:pPr>
              <a:r>
                <a:rPr lang="en-US" dirty="0" smtClean="0">
                  <a:solidFill>
                    <a:prstClr val="black"/>
                  </a:solidFill>
                </a:rPr>
                <a:t>laser </a:t>
              </a:r>
              <a:r>
                <a:rPr lang="en-US" dirty="0">
                  <a:solidFill>
                    <a:prstClr val="black"/>
                  </a:solidFill>
                </a:rPr>
                <a:t>cooling transition identified:</a:t>
              </a:r>
              <a:endParaRPr lang="en-US" i="1" baseline="-25000" dirty="0">
                <a:solidFill>
                  <a:prstClr val="black"/>
                </a:solidFill>
                <a:sym typeface="Symbol" pitchFamily="18" charset="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1862" y="6465034"/>
              <a:ext cx="391861" cy="1959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829259" fontAlgn="base">
                <a:spcBef>
                  <a:spcPct val="0"/>
                </a:spcBef>
                <a:spcAft>
                  <a:spcPct val="0"/>
                </a:spcAft>
                <a:tabLst>
                  <a:tab pos="8553770" algn="r"/>
                </a:tabLst>
                <a:defRPr/>
              </a:pPr>
              <a:r>
                <a:rPr lang="en-US" sz="1300" dirty="0">
                  <a:solidFill>
                    <a:srgbClr val="EEECE1"/>
                  </a:solidFill>
                </a:rPr>
                <a:t>20</a:t>
              </a:r>
              <a:endParaRPr lang="de-DE" sz="1300" dirty="0">
                <a:solidFill>
                  <a:srgbClr val="EEECE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8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800412" y="1752601"/>
                <a:ext cx="3886200" cy="131156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Electron affinity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≈500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mbria Math"/>
                      </a:rPr>
                      <m:t>meV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Binding energy of the excited state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≈100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ea typeface="Cambria Math"/>
                      </a:rPr>
                      <m:t>meV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21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800412" y="1752600"/>
                <a:ext cx="3886200" cy="1311568"/>
              </a:xfrm>
              <a:prstGeom prst="rect">
                <a:avLst/>
              </a:prstGeom>
              <a:blipFill rotWithShape="1">
                <a:blip r:embed="rId5"/>
                <a:stretch>
                  <a:fillRect l="-940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416373" y="3158252"/>
            <a:ext cx="1931153" cy="39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defTabSz="827819">
              <a:tabLst>
                <a:tab pos="326808" algn="l"/>
              </a:tabLst>
            </a:pPr>
            <a:r>
              <a:rPr lang="en-US" sz="1200" dirty="0">
                <a:solidFill>
                  <a:prstClr val="black"/>
                </a:solidFill>
              </a:rPr>
              <a:t>[S.M. O’Malley and D.R. Beck,</a:t>
            </a:r>
          </a:p>
          <a:p>
            <a:pPr defTabSz="827819">
              <a:tabLst>
                <a:tab pos="326808" algn="l"/>
              </a:tabLst>
            </a:pP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Phys.Rev</a:t>
            </a:r>
            <a:r>
              <a:rPr lang="en-US" sz="1200" dirty="0">
                <a:solidFill>
                  <a:prstClr val="black"/>
                </a:solidFill>
              </a:rPr>
              <a:t>. A 81,032503 (2010)]</a:t>
            </a:r>
          </a:p>
          <a:p>
            <a:pPr defTabSz="827819">
              <a:tabLst>
                <a:tab pos="326808" algn="l"/>
              </a:tabLst>
            </a:pPr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4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Ion </a:t>
            </a:r>
            <a:r>
              <a:rPr lang="en-US" dirty="0"/>
              <a:t>Source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03" y="2110580"/>
            <a:ext cx="4673597" cy="350519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8"/>
              <p:cNvSpPr txBox="1">
                <a:spLocks/>
              </p:cNvSpPr>
              <p:nvPr/>
            </p:nvSpPr>
            <p:spPr>
              <a:xfrm>
                <a:off x="4648200" y="3505201"/>
                <a:ext cx="4038600" cy="2819400"/>
              </a:xfrm>
              <a:prstGeom prst="rect">
                <a:avLst/>
              </a:prstGeom>
            </p:spPr>
            <p:txBody>
              <a:bodyPr vert="horz" lIns="91428" tIns="45715" rIns="91428" bIns="45715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prstClr val="black"/>
                        </a:solidFill>
                        <a:latin typeface="Cambria Math"/>
                      </a:rPr>
                      <m:t>C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en-US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is produced by surface ionization.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prstClr val="black"/>
                        </a:solidFill>
                        <a:latin typeface="Cambria Math"/>
                      </a:rPr>
                      <m:t>C</m:t>
                    </m:r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en-US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sputter the surface of the La target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prstClr val="black"/>
                        </a:solidFill>
                        <a:latin typeface="Cambria Math"/>
                      </a:rPr>
                      <m:t>L</m:t>
                    </m:r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ions are accelerated out in the same electric field</a:t>
                </a:r>
              </a:p>
            </p:txBody>
          </p:sp>
        </mc:Choice>
        <mc:Fallback xmlns="">
          <p:sp>
            <p:nvSpPr>
              <p:cNvPr id="6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505200"/>
                <a:ext cx="4038600" cy="2819400"/>
              </a:xfrm>
              <a:prstGeom prst="rect">
                <a:avLst/>
              </a:prstGeom>
              <a:blipFill rotWithShape="1">
                <a:blip r:embed="rId3"/>
                <a:stretch>
                  <a:fillRect t="-3240" r="-3927" b="-28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22" idx="2"/>
            <a:endCxn id="30" idx="3"/>
          </p:cNvCxnSpPr>
          <p:nvPr/>
        </p:nvCxnSpPr>
        <p:spPr>
          <a:xfrm flipH="1">
            <a:off x="5486400" y="1615335"/>
            <a:ext cx="1120636" cy="5505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513318" y="1447801"/>
            <a:ext cx="2259082" cy="1134714"/>
            <a:chOff x="5513318" y="1447800"/>
            <a:chExt cx="2259082" cy="1134713"/>
          </a:xfrm>
        </p:grpSpPr>
        <p:grpSp>
          <p:nvGrpSpPr>
            <p:cNvPr id="9" name="Group 8"/>
            <p:cNvGrpSpPr/>
            <p:nvPr/>
          </p:nvGrpSpPr>
          <p:grpSpPr>
            <a:xfrm>
              <a:off x="6553200" y="1447800"/>
              <a:ext cx="533400" cy="307777"/>
              <a:chOff x="6553200" y="1538319"/>
              <a:chExt cx="533400" cy="30777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607036" y="1582905"/>
                <a:ext cx="250964" cy="24589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553200" y="1538319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prstClr val="white"/>
                    </a:solidFill>
                  </a:rPr>
                  <a:t>Cs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239000" y="1690719"/>
              <a:ext cx="533400" cy="307777"/>
              <a:chOff x="6553200" y="1538319"/>
              <a:chExt cx="533400" cy="30777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6607036" y="1582905"/>
                <a:ext cx="250964" cy="24589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553200" y="1538319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prstClr val="white"/>
                    </a:solidFill>
                  </a:rPr>
                  <a:t>Cs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465818" y="2274736"/>
              <a:ext cx="533400" cy="307777"/>
              <a:chOff x="6553200" y="1538319"/>
              <a:chExt cx="533400" cy="307777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607036" y="1582905"/>
                <a:ext cx="250964" cy="24589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553200" y="1538319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prstClr val="white"/>
                    </a:solidFill>
                  </a:rPr>
                  <a:t>Cs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513318" y="1513234"/>
              <a:ext cx="533400" cy="307777"/>
              <a:chOff x="6553200" y="1538319"/>
              <a:chExt cx="533400" cy="307777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6607036" y="1582905"/>
                <a:ext cx="250964" cy="24589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553200" y="1538319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prstClr val="white"/>
                    </a:solidFill>
                  </a:rPr>
                  <a:t>Cs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073636" y="2206312"/>
              <a:ext cx="533400" cy="307777"/>
              <a:chOff x="6553200" y="1538319"/>
              <a:chExt cx="533400" cy="307777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607036" y="1582905"/>
                <a:ext cx="250964" cy="24589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553200" y="1538319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prstClr val="white"/>
                    </a:solidFill>
                  </a:rPr>
                  <a:t>Cs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5459896" y="2097012"/>
            <a:ext cx="2933286" cy="307777"/>
            <a:chOff x="5459896" y="2097009"/>
            <a:chExt cx="2933286" cy="307777"/>
          </a:xfrm>
        </p:grpSpPr>
        <p:grpSp>
          <p:nvGrpSpPr>
            <p:cNvPr id="25" name="Group 24"/>
            <p:cNvGrpSpPr/>
            <p:nvPr/>
          </p:nvGrpSpPr>
          <p:grpSpPr>
            <a:xfrm>
              <a:off x="5459896" y="2097009"/>
              <a:ext cx="533400" cy="307777"/>
              <a:chOff x="4767054" y="3108960"/>
              <a:chExt cx="533400" cy="307777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4820890" y="3153546"/>
                <a:ext cx="250964" cy="24589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767054" y="310896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prstClr val="white"/>
                    </a:solidFill>
                  </a:rPr>
                  <a:t>La</a:t>
                </a:r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flipV="1">
              <a:off x="5715000" y="2165866"/>
              <a:ext cx="2678182" cy="85031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419600" y="1981200"/>
            <a:ext cx="1066800" cy="1055132"/>
            <a:chOff x="4419600" y="1981200"/>
            <a:chExt cx="1066800" cy="1055132"/>
          </a:xfrm>
        </p:grpSpPr>
        <p:sp>
          <p:nvSpPr>
            <p:cNvPr id="30" name="TextBox 29"/>
            <p:cNvSpPr txBox="1"/>
            <p:nvPr/>
          </p:nvSpPr>
          <p:spPr>
            <a:xfrm>
              <a:off x="4419600" y="1981200"/>
              <a:ext cx="10668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La target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724400" y="2350532"/>
              <a:ext cx="0" cy="3491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495800" y="2667000"/>
                  <a:ext cx="457200" cy="36933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2667000"/>
                  <a:ext cx="4572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6053592" y="441128"/>
            <a:ext cx="1456416" cy="2683073"/>
            <a:chOff x="6053592" y="441127"/>
            <a:chExt cx="1456416" cy="2683073"/>
          </a:xfrm>
        </p:grpSpPr>
        <p:sp>
          <p:nvSpPr>
            <p:cNvPr id="34" name="Oval 33"/>
            <p:cNvSpPr/>
            <p:nvPr/>
          </p:nvSpPr>
          <p:spPr>
            <a:xfrm>
              <a:off x="6053592" y="1143000"/>
              <a:ext cx="499608" cy="52412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781800" y="1143000"/>
              <a:ext cx="499608" cy="52412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248400" y="2600077"/>
              <a:ext cx="499608" cy="52412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010400" y="2600077"/>
              <a:ext cx="499608" cy="52412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054091" y="793894"/>
              <a:ext cx="0" cy="3491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850876" y="441127"/>
                  <a:ext cx="457200" cy="36933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0876" y="441127"/>
                  <a:ext cx="4572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7848601" y="1233600"/>
            <a:ext cx="765644" cy="2043000"/>
            <a:chOff x="7848600" y="1233600"/>
            <a:chExt cx="765644" cy="2043000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7859782" y="1233600"/>
              <a:ext cx="750818" cy="7476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7848600" y="2350532"/>
              <a:ext cx="765644" cy="698212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373386" y="2807732"/>
              <a:ext cx="0" cy="3164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143710" y="3124200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229600" y="3200400"/>
              <a:ext cx="2753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297186" y="3276600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554603" y="6250379"/>
            <a:ext cx="7589107" cy="46165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[R. Middleton, </a:t>
            </a:r>
            <a:r>
              <a:rPr lang="en-US" sz="1200" i="1" dirty="0">
                <a:solidFill>
                  <a:prstClr val="black"/>
                </a:solidFill>
              </a:rPr>
              <a:t>A Negative-Ion </a:t>
            </a:r>
            <a:r>
              <a:rPr lang="en-US" sz="1200" i="1" dirty="0" smtClean="0">
                <a:solidFill>
                  <a:prstClr val="black"/>
                </a:solidFill>
              </a:rPr>
              <a:t>Cookbook</a:t>
            </a:r>
            <a:r>
              <a:rPr lang="en-US" sz="1200" dirty="0" smtClean="0">
                <a:solidFill>
                  <a:prstClr val="black"/>
                </a:solidFill>
              </a:rPr>
              <a:t>, </a:t>
            </a:r>
            <a:r>
              <a:rPr lang="en-US" sz="1200" dirty="0">
                <a:solidFill>
                  <a:prstClr val="black"/>
                </a:solidFill>
              </a:rPr>
              <a:t>PA 19104 October 1989 (Revised February 1990)]</a:t>
            </a:r>
          </a:p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2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8" y="1296596"/>
            <a:ext cx="6128644" cy="535956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1680" y="195819"/>
            <a:ext cx="8553600" cy="4895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Apparatus</a:t>
            </a:r>
            <a:endParaRPr lang="en-US" baseline="30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1680" y="881187"/>
            <a:ext cx="8553600" cy="5386475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Overall schematic:</a:t>
            </a:r>
            <a:endParaRPr lang="en-US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513484" y="1370737"/>
            <a:ext cx="1977277" cy="159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908" tIns="48954" rIns="97908" bIns="48954">
            <a:spAutoFit/>
          </a:bodyPr>
          <a:lstStyle/>
          <a:p>
            <a:pPr marL="241837" indent="-241837" defTabSz="827717" fontAlgn="base">
              <a:lnSpc>
                <a:spcPct val="110000"/>
              </a:lnSpc>
              <a:spcBef>
                <a:spcPts val="1087"/>
              </a:spcBef>
              <a:spcAft>
                <a:spcPct val="0"/>
              </a:spcAft>
              <a:buFont typeface="Arial" charset="0"/>
              <a:buChar char="–"/>
              <a:tabLst>
                <a:tab pos="241837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Production of anion beam</a:t>
            </a:r>
            <a:endParaRPr lang="en-US" dirty="0">
              <a:solidFill>
                <a:srgbClr val="000000"/>
              </a:solidFill>
            </a:endParaRPr>
          </a:p>
          <a:p>
            <a:pPr marL="241837" indent="-241837" defTabSz="827717" fontAlgn="base">
              <a:lnSpc>
                <a:spcPct val="110000"/>
              </a:lnSpc>
              <a:spcBef>
                <a:spcPts val="1087"/>
              </a:spcBef>
              <a:spcAft>
                <a:spcPct val="0"/>
              </a:spcAft>
              <a:buFont typeface="Arial" charset="0"/>
              <a:buChar char="–"/>
              <a:tabLst>
                <a:tab pos="241837" algn="l"/>
              </a:tabLst>
            </a:pPr>
            <a:r>
              <a:rPr lang="en-US" dirty="0">
                <a:solidFill>
                  <a:srgbClr val="000000"/>
                </a:solidFill>
              </a:rPr>
              <a:t>Mass separation</a:t>
            </a:r>
          </a:p>
          <a:p>
            <a:pPr marL="241837" indent="-241837" defTabSz="827717" fontAlgn="base">
              <a:lnSpc>
                <a:spcPct val="110000"/>
              </a:lnSpc>
              <a:spcBef>
                <a:spcPts val="1087"/>
              </a:spcBef>
              <a:spcAft>
                <a:spcPct val="0"/>
              </a:spcAft>
              <a:buFont typeface="Arial" charset="0"/>
              <a:buChar char="–"/>
              <a:tabLst>
                <a:tab pos="241837" algn="l"/>
              </a:tabLst>
            </a:pP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Spectroscopy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914401" y="1469681"/>
            <a:ext cx="1790635" cy="1094330"/>
          </a:xfrm>
          <a:prstGeom prst="rect">
            <a:avLst/>
          </a:prstGeom>
          <a:noFill/>
          <a:ln w="317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82771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4648200"/>
            <a:ext cx="3559725" cy="1523999"/>
          </a:xfrm>
          <a:prstGeom prst="rect">
            <a:avLst/>
          </a:prstGeom>
          <a:noFill/>
          <a:ln w="317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82771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19705" y="3048000"/>
            <a:ext cx="4370662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27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648201" y="1469681"/>
            <a:ext cx="1752600" cy="1959319"/>
          </a:xfrm>
          <a:prstGeom prst="rect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82771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542432" y="1370736"/>
            <a:ext cx="1763370" cy="646110"/>
          </a:xfrm>
          <a:prstGeom prst="rect">
            <a:avLst/>
          </a:prstGeom>
          <a:noFill/>
          <a:ln w="317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82771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542430" y="2133600"/>
            <a:ext cx="1948331" cy="381000"/>
          </a:xfrm>
          <a:prstGeom prst="rect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82771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542432" y="2591962"/>
            <a:ext cx="1687169" cy="379838"/>
          </a:xfrm>
          <a:prstGeom prst="rect">
            <a:avLst/>
          </a:prstGeom>
          <a:noFill/>
          <a:ln w="317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82771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G:\foto\bender\bender - 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52801"/>
            <a:ext cx="199970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D:\ejordan\Cern\presentation12\las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1"/>
            <a:ext cx="2678717" cy="183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7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Spectroscopy technique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3247121"/>
            <a:ext cx="4267200" cy="3394631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/>
              <a:t>Continuous anions current and laser beam</a:t>
            </a:r>
          </a:p>
          <a:p>
            <a:r>
              <a:rPr lang="en-US" sz="3300" dirty="0"/>
              <a:t>Collinear interaction between ions and laser beams</a:t>
            </a:r>
          </a:p>
          <a:p>
            <a:r>
              <a:rPr lang="en-US" sz="3300" dirty="0"/>
              <a:t>Detachment of excited state</a:t>
            </a:r>
          </a:p>
          <a:p>
            <a:r>
              <a:rPr lang="en-US" sz="3300" dirty="0"/>
              <a:t>Measurement of neutral particles flux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8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5901825" y="4980801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597025" y="3352800"/>
            <a:ext cx="0" cy="30480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01825" y="6288550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802705" y="3574288"/>
            <a:ext cx="1043572" cy="36933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6206625" y="5057544"/>
            <a:ext cx="0" cy="11790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587625" y="6123801"/>
            <a:ext cx="1104900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Ground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33344" y="4842301"/>
            <a:ext cx="1104900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Excited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901825" y="4425265"/>
            <a:ext cx="6858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206625" y="3744055"/>
            <a:ext cx="0" cy="11790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435226" y="5416236"/>
            <a:ext cx="8667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Resonant transition 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7311525" y="5590401"/>
            <a:ext cx="3561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it-IT"/>
          </a:p>
        </p:txBody>
      </p:sp>
      <p:sp>
        <p:nvSpPr>
          <p:cNvPr id="53" name="TextBox 52"/>
          <p:cNvSpPr txBox="1"/>
          <p:nvPr/>
        </p:nvSpPr>
        <p:spPr>
          <a:xfrm>
            <a:off x="7667626" y="5435769"/>
            <a:ext cx="8667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High cross section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35226" y="3635142"/>
            <a:ext cx="8667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Non resonant transition 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7311525" y="3809308"/>
            <a:ext cx="3561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it-IT"/>
          </a:p>
        </p:txBody>
      </p:sp>
      <p:sp>
        <p:nvSpPr>
          <p:cNvPr id="56" name="TextBox 55"/>
          <p:cNvSpPr txBox="1"/>
          <p:nvPr/>
        </p:nvSpPr>
        <p:spPr>
          <a:xfrm>
            <a:off x="7667626" y="3654676"/>
            <a:ext cx="8667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Low cross section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65085" y="4286766"/>
            <a:ext cx="1351289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Electron affinity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2753589" y="2122411"/>
            <a:ext cx="3681637" cy="307777"/>
            <a:chOff x="4313583" y="1955215"/>
            <a:chExt cx="3077817" cy="307777"/>
          </a:xfrm>
        </p:grpSpPr>
        <p:cxnSp>
          <p:nvCxnSpPr>
            <p:cNvPr id="83" name="Straight Arrow Connector 82"/>
            <p:cNvCxnSpPr/>
            <p:nvPr/>
          </p:nvCxnSpPr>
          <p:spPr>
            <a:xfrm>
              <a:off x="4313583" y="2232214"/>
              <a:ext cx="3077817" cy="0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6629400" y="1955215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Neutrals</a:t>
              </a:r>
            </a:p>
          </p:txBody>
        </p:sp>
      </p:grpSp>
      <p:sp>
        <p:nvSpPr>
          <p:cNvPr id="85" name="Right Arrow 84"/>
          <p:cNvSpPr/>
          <p:nvPr/>
        </p:nvSpPr>
        <p:spPr>
          <a:xfrm>
            <a:off x="381001" y="2209800"/>
            <a:ext cx="2438400" cy="364764"/>
          </a:xfrm>
          <a:prstGeom prst="rightArrow">
            <a:avLst>
              <a:gd name="adj1" fmla="val 50000"/>
              <a:gd name="adj2" fmla="val 45400"/>
            </a:avLst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>
            <a:off x="3659705" y="1981676"/>
            <a:ext cx="1143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659705" y="2743676"/>
            <a:ext cx="1143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3812105" y="2057876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774006" y="1981676"/>
            <a:ext cx="342900" cy="36933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90" name="Freeform 89"/>
          <p:cNvSpPr/>
          <p:nvPr/>
        </p:nvSpPr>
        <p:spPr>
          <a:xfrm>
            <a:off x="2819400" y="2392182"/>
            <a:ext cx="2973905" cy="503894"/>
          </a:xfrm>
          <a:custGeom>
            <a:avLst/>
            <a:gdLst>
              <a:gd name="connsiteX0" fmla="*/ 0 w 2711394"/>
              <a:gd name="connsiteY0" fmla="*/ 7651 h 405216"/>
              <a:gd name="connsiteX1" fmla="*/ 962107 w 2711394"/>
              <a:gd name="connsiteY1" fmla="*/ 7651 h 405216"/>
              <a:gd name="connsiteX2" fmla="*/ 1709530 w 2711394"/>
              <a:gd name="connsiteY2" fmla="*/ 87164 h 405216"/>
              <a:gd name="connsiteX3" fmla="*/ 2711394 w 2711394"/>
              <a:gd name="connsiteY3" fmla="*/ 405216 h 40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394" h="405216">
                <a:moveTo>
                  <a:pt x="0" y="7651"/>
                </a:moveTo>
                <a:cubicBezTo>
                  <a:pt x="338592" y="1025"/>
                  <a:pt x="677185" y="-5601"/>
                  <a:pt x="962107" y="7651"/>
                </a:cubicBezTo>
                <a:cubicBezTo>
                  <a:pt x="1247029" y="20903"/>
                  <a:pt x="1417982" y="20903"/>
                  <a:pt x="1709530" y="87164"/>
                </a:cubicBezTo>
                <a:cubicBezTo>
                  <a:pt x="2001078" y="153425"/>
                  <a:pt x="2356236" y="279320"/>
                  <a:pt x="2711394" y="405216"/>
                </a:cubicBez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5783714" y="2885654"/>
            <a:ext cx="14097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smtClean="0"/>
              <a:t>Faraday-Cup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 rot="1221449">
            <a:off x="5243314" y="2516068"/>
            <a:ext cx="738905" cy="307777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sz="1400" dirty="0"/>
              <a:t>Anions</a:t>
            </a:r>
            <a:endParaRPr lang="en-US" sz="1200" dirty="0"/>
          </a:p>
        </p:txBody>
      </p:sp>
      <p:cxnSp>
        <p:nvCxnSpPr>
          <p:cNvPr id="93" name="Straight Connector 92"/>
          <p:cNvCxnSpPr>
            <a:stCxn id="85" idx="3"/>
            <a:endCxn id="95" idx="0"/>
          </p:cNvCxnSpPr>
          <p:nvPr/>
        </p:nvCxnSpPr>
        <p:spPr>
          <a:xfrm flipH="1">
            <a:off x="1447800" y="2392182"/>
            <a:ext cx="1371600" cy="22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81000" y="1471136"/>
            <a:ext cx="1219200" cy="36933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smtClean="0"/>
              <a:t>Ion beam</a:t>
            </a:r>
            <a:endParaRPr lang="en-US" dirty="0"/>
          </a:p>
        </p:txBody>
      </p:sp>
      <p:sp>
        <p:nvSpPr>
          <p:cNvPr id="95" name="Arc 94"/>
          <p:cNvSpPr/>
          <p:nvPr/>
        </p:nvSpPr>
        <p:spPr>
          <a:xfrm>
            <a:off x="914400" y="1219201"/>
            <a:ext cx="1066800" cy="1175266"/>
          </a:xfrm>
          <a:prstGeom prst="arc">
            <a:avLst>
              <a:gd name="adj1" fmla="val 5400000"/>
              <a:gd name="adj2" fmla="val 10999305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5" rIns="91428" bIns="45715"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219200" y="1992868"/>
            <a:ext cx="1295400" cy="36933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Laser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650799" y="1370728"/>
            <a:ext cx="1456706" cy="64633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smtClean="0"/>
              <a:t>Electrostatic deflector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6475364" y="2189575"/>
            <a:ext cx="685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smtClean="0"/>
              <a:t>MCP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3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Spectroscopy technique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3247121"/>
            <a:ext cx="4267200" cy="3394631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/>
              <a:t>Continuous anions current and laser beam</a:t>
            </a:r>
          </a:p>
          <a:p>
            <a:r>
              <a:rPr lang="en-US" sz="3300" dirty="0"/>
              <a:t>Collinear interaction between ions and laser beams</a:t>
            </a:r>
          </a:p>
          <a:p>
            <a:r>
              <a:rPr lang="en-US" sz="3300" dirty="0"/>
              <a:t>Detachment of excited states</a:t>
            </a:r>
          </a:p>
          <a:p>
            <a:r>
              <a:rPr lang="en-US" sz="3300" dirty="0"/>
              <a:t>Measurement of neutral particles flux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5BC-F721-4312-9414-33DFBEFBAAB1}" type="slidenum">
              <a:rPr lang="en-US" smtClean="0"/>
              <a:t>9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5901825" y="4980801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597025" y="3352800"/>
            <a:ext cx="0" cy="30480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01825" y="6288550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802705" y="3574288"/>
            <a:ext cx="1043572" cy="36933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6206625" y="5057544"/>
            <a:ext cx="0" cy="11790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587625" y="6123801"/>
            <a:ext cx="1104900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Ground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33344" y="4842301"/>
            <a:ext cx="1104900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Excited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901825" y="4425265"/>
            <a:ext cx="6858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206625" y="3744055"/>
            <a:ext cx="0" cy="11790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435226" y="5416236"/>
            <a:ext cx="8667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Resonant transition 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7311525" y="5590401"/>
            <a:ext cx="3561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it-IT"/>
          </a:p>
        </p:txBody>
      </p:sp>
      <p:sp>
        <p:nvSpPr>
          <p:cNvPr id="53" name="TextBox 52"/>
          <p:cNvSpPr txBox="1"/>
          <p:nvPr/>
        </p:nvSpPr>
        <p:spPr>
          <a:xfrm>
            <a:off x="7667626" y="5435769"/>
            <a:ext cx="8667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High cross section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35226" y="3635142"/>
            <a:ext cx="8667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Non resonant transition 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7311525" y="3809308"/>
            <a:ext cx="3561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it-IT"/>
          </a:p>
        </p:txBody>
      </p:sp>
      <p:sp>
        <p:nvSpPr>
          <p:cNvPr id="56" name="TextBox 55"/>
          <p:cNvSpPr txBox="1"/>
          <p:nvPr/>
        </p:nvSpPr>
        <p:spPr>
          <a:xfrm>
            <a:off x="7667626" y="3654676"/>
            <a:ext cx="8667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Low cross section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65085" y="4286766"/>
            <a:ext cx="1351289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it-IT" sz="1200" dirty="0"/>
              <a:t>Electron affinity</a:t>
            </a:r>
          </a:p>
        </p:txBody>
      </p:sp>
      <p:pic>
        <p:nvPicPr>
          <p:cNvPr id="38" name="Picture 3" descr="K:\foto\channeltron\MCP_melte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64" y="1138104"/>
            <a:ext cx="1970588" cy="16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54986"/>
            <a:ext cx="4528817" cy="3298214"/>
          </a:xfrm>
        </p:spPr>
      </p:pic>
      <p:grpSp>
        <p:nvGrpSpPr>
          <p:cNvPr id="40" name="Group 39"/>
          <p:cNvGrpSpPr/>
          <p:nvPr/>
        </p:nvGrpSpPr>
        <p:grpSpPr>
          <a:xfrm>
            <a:off x="2753589" y="2122411"/>
            <a:ext cx="3681637" cy="307777"/>
            <a:chOff x="4313583" y="1955215"/>
            <a:chExt cx="3077817" cy="307777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4313583" y="2232214"/>
              <a:ext cx="3077817" cy="0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629400" y="1955215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Neutrals</a:t>
              </a:r>
            </a:p>
          </p:txBody>
        </p:sp>
      </p:grpSp>
      <p:sp>
        <p:nvSpPr>
          <p:cNvPr id="49" name="Right Arrow 48"/>
          <p:cNvSpPr/>
          <p:nvPr/>
        </p:nvSpPr>
        <p:spPr>
          <a:xfrm>
            <a:off x="381001" y="2209800"/>
            <a:ext cx="2438400" cy="364764"/>
          </a:xfrm>
          <a:prstGeom prst="rightArrow">
            <a:avLst>
              <a:gd name="adj1" fmla="val 50000"/>
              <a:gd name="adj2" fmla="val 45400"/>
            </a:avLst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3659705" y="1981676"/>
            <a:ext cx="1143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59705" y="2743676"/>
            <a:ext cx="1143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812105" y="2057876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774006" y="1981676"/>
            <a:ext cx="342900" cy="36933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61" name="Freeform 60"/>
          <p:cNvSpPr/>
          <p:nvPr/>
        </p:nvSpPr>
        <p:spPr>
          <a:xfrm>
            <a:off x="2819400" y="2392182"/>
            <a:ext cx="2973905" cy="503894"/>
          </a:xfrm>
          <a:custGeom>
            <a:avLst/>
            <a:gdLst>
              <a:gd name="connsiteX0" fmla="*/ 0 w 2711394"/>
              <a:gd name="connsiteY0" fmla="*/ 7651 h 405216"/>
              <a:gd name="connsiteX1" fmla="*/ 962107 w 2711394"/>
              <a:gd name="connsiteY1" fmla="*/ 7651 h 405216"/>
              <a:gd name="connsiteX2" fmla="*/ 1709530 w 2711394"/>
              <a:gd name="connsiteY2" fmla="*/ 87164 h 405216"/>
              <a:gd name="connsiteX3" fmla="*/ 2711394 w 2711394"/>
              <a:gd name="connsiteY3" fmla="*/ 405216 h 40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394" h="405216">
                <a:moveTo>
                  <a:pt x="0" y="7651"/>
                </a:moveTo>
                <a:cubicBezTo>
                  <a:pt x="338592" y="1025"/>
                  <a:pt x="677185" y="-5601"/>
                  <a:pt x="962107" y="7651"/>
                </a:cubicBezTo>
                <a:cubicBezTo>
                  <a:pt x="1247029" y="20903"/>
                  <a:pt x="1417982" y="20903"/>
                  <a:pt x="1709530" y="87164"/>
                </a:cubicBezTo>
                <a:cubicBezTo>
                  <a:pt x="2001078" y="153425"/>
                  <a:pt x="2356236" y="279320"/>
                  <a:pt x="2711394" y="405216"/>
                </a:cubicBez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783714" y="2885654"/>
            <a:ext cx="14097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smtClean="0"/>
              <a:t>Faraday-Cup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rot="1221449">
            <a:off x="5243314" y="2516068"/>
            <a:ext cx="738905" cy="307777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sz="1400" dirty="0"/>
              <a:t>Anions</a:t>
            </a:r>
            <a:endParaRPr lang="en-US" sz="1200" dirty="0"/>
          </a:p>
        </p:txBody>
      </p:sp>
      <p:cxnSp>
        <p:nvCxnSpPr>
          <p:cNvPr id="65" name="Straight Connector 64"/>
          <p:cNvCxnSpPr>
            <a:stCxn id="49" idx="3"/>
            <a:endCxn id="67" idx="0"/>
          </p:cNvCxnSpPr>
          <p:nvPr/>
        </p:nvCxnSpPr>
        <p:spPr>
          <a:xfrm flipH="1">
            <a:off x="1447800" y="2392182"/>
            <a:ext cx="1371600" cy="22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81000" y="1471136"/>
            <a:ext cx="1219200" cy="36933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smtClean="0"/>
              <a:t>Ion beam</a:t>
            </a:r>
            <a:endParaRPr lang="en-US" dirty="0"/>
          </a:p>
        </p:txBody>
      </p:sp>
      <p:sp>
        <p:nvSpPr>
          <p:cNvPr id="67" name="Arc 66"/>
          <p:cNvSpPr/>
          <p:nvPr/>
        </p:nvSpPr>
        <p:spPr>
          <a:xfrm>
            <a:off x="914400" y="1219201"/>
            <a:ext cx="1066800" cy="1175266"/>
          </a:xfrm>
          <a:prstGeom prst="arc">
            <a:avLst>
              <a:gd name="adj1" fmla="val 5400000"/>
              <a:gd name="adj2" fmla="val 10999305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5" rIns="91428" bIns="45715"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219200" y="1992868"/>
            <a:ext cx="1295400" cy="36933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Laser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650799" y="1370728"/>
            <a:ext cx="1456706" cy="64633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smtClean="0"/>
              <a:t>Electrostatic deflector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475364" y="2189575"/>
            <a:ext cx="685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smtClean="0"/>
              <a:t>MCP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FAIR workshop 2015 - G.Cerchiari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alpha val="2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lIns="108000" tIns="54000" rIns="108000" bIns="54000" rtlCol="0">
        <a:noAutofit/>
      </a:bodyPr>
      <a:lstStyle>
        <a:defPPr algn="ctr">
          <a:defRPr sz="18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alpha val="2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lIns="108000" tIns="54000" rIns="108000" bIns="54000" rtlCol="0">
        <a:noAutofit/>
      </a:bodyPr>
      <a:lstStyle>
        <a:defPPr algn="ctr">
          <a:defRPr sz="18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8847</TotalTime>
  <Words>737</Words>
  <Application>Microsoft Office PowerPoint</Application>
  <PresentationFormat>On-screen Show (4:3)</PresentationFormat>
  <Paragraphs>266</Paragraphs>
  <Slides>17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Symbol</vt:lpstr>
      <vt:lpstr>Office Theme</vt:lpstr>
      <vt:lpstr>Default Design</vt:lpstr>
      <vt:lpstr>1_Default Design</vt:lpstr>
      <vt:lpstr>Equation</vt:lpstr>
      <vt:lpstr>Towards anions laser cooling </vt:lpstr>
      <vt:lpstr>Outline</vt:lpstr>
      <vt:lpstr>AEGIS antimatter gravity experiment</vt:lpstr>
      <vt:lpstr>Doppler laser cooling</vt:lpstr>
      <vt:lpstr>Bound–bound transitions in La−</vt:lpstr>
      <vt:lpstr>Ion Source</vt:lpstr>
      <vt:lpstr>Apparatus</vt:lpstr>
      <vt:lpstr>Spectroscopy technique</vt:lpstr>
      <vt:lpstr>Spectroscopy technique</vt:lpstr>
      <vt:lpstr>Spectroscopy technique</vt:lpstr>
      <vt:lpstr>Spectroscopy technique</vt:lpstr>
      <vt:lpstr>La− spectroscopy</vt:lpstr>
      <vt:lpstr>La− spectroscopy</vt:lpstr>
      <vt:lpstr>La− spectroscopy</vt:lpstr>
      <vt:lpstr>La− cooling</vt:lpstr>
      <vt:lpstr>Outlook</vt:lpstr>
      <vt:lpstr>Thanks</vt:lpstr>
    </vt:vector>
  </TitlesOfParts>
  <Company>MPI fuer Kernpysik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developments and results June-December 2013</dc:title>
  <dc:creator>giovanni</dc:creator>
  <cp:lastModifiedBy>giovanni</cp:lastModifiedBy>
  <cp:revision>366</cp:revision>
  <dcterms:created xsi:type="dcterms:W3CDTF">2013-12-11T09:10:13Z</dcterms:created>
  <dcterms:modified xsi:type="dcterms:W3CDTF">2015-11-17T15:11:14Z</dcterms:modified>
</cp:coreProperties>
</file>