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63" r:id="rId2"/>
    <p:sldId id="316" r:id="rId3"/>
    <p:sldId id="265" r:id="rId4"/>
    <p:sldId id="266" r:id="rId5"/>
    <p:sldId id="267" r:id="rId6"/>
    <p:sldId id="317" r:id="rId7"/>
    <p:sldId id="342" r:id="rId8"/>
    <p:sldId id="319" r:id="rId9"/>
    <p:sldId id="320" r:id="rId10"/>
    <p:sldId id="269" r:id="rId11"/>
    <p:sldId id="270" r:id="rId12"/>
    <p:sldId id="323" r:id="rId13"/>
    <p:sldId id="324" r:id="rId14"/>
    <p:sldId id="338" r:id="rId15"/>
    <p:sldId id="339" r:id="rId16"/>
    <p:sldId id="340" r:id="rId17"/>
    <p:sldId id="276" r:id="rId18"/>
    <p:sldId id="321" r:id="rId19"/>
    <p:sldId id="272" r:id="rId20"/>
    <p:sldId id="273" r:id="rId21"/>
    <p:sldId id="274" r:id="rId22"/>
    <p:sldId id="289" r:id="rId23"/>
    <p:sldId id="284" r:id="rId24"/>
    <p:sldId id="293" r:id="rId25"/>
    <p:sldId id="287" r:id="rId26"/>
    <p:sldId id="318" r:id="rId27"/>
    <p:sldId id="280" r:id="rId28"/>
    <p:sldId id="341" r:id="rId29"/>
    <p:sldId id="281" r:id="rId30"/>
    <p:sldId id="282" r:id="rId31"/>
    <p:sldId id="283" r:id="rId32"/>
    <p:sldId id="279" r:id="rId33"/>
    <p:sldId id="291" r:id="rId34"/>
    <p:sldId id="290" r:id="rId35"/>
    <p:sldId id="322" r:id="rId36"/>
    <p:sldId id="313" r:id="rId37"/>
    <p:sldId id="314" r:id="rId38"/>
    <p:sldId id="315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0B47D"/>
    <a:srgbClr val="99CCFF"/>
    <a:srgbClr val="66FFFF"/>
    <a:srgbClr val="515355"/>
    <a:srgbClr val="FFCCFF"/>
    <a:srgbClr val="3136FF"/>
    <a:srgbClr val="005B82"/>
    <a:srgbClr val="8D8F94"/>
    <a:srgbClr val="3A6F8A"/>
    <a:srgbClr val="DB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3" autoAdjust="0"/>
    <p:restoredTop sz="82122" autoAdjust="0"/>
  </p:normalViewPr>
  <p:slideViewPr>
    <p:cSldViewPr>
      <p:cViewPr>
        <p:scale>
          <a:sx n="76" d="100"/>
          <a:sy n="76" d="100"/>
        </p:scale>
        <p:origin x="-1568" y="-328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0" d="100"/>
        <a:sy n="210" d="100"/>
      </p:scale>
      <p:origin x="0" y="16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04CD0C-5F1A-E64C-BB9B-F1F45A0AF7F7}" type="doc">
      <dgm:prSet loTypeId="urn:microsoft.com/office/officeart/2005/8/layout/process2" loCatId="" qsTypeId="urn:microsoft.com/office/officeart/2005/8/quickstyle/simple4" qsCatId="simple" csTypeId="urn:microsoft.com/office/officeart/2005/8/colors/accent2_3" csCatId="accent2" phldr="1"/>
      <dgm:spPr/>
    </dgm:pt>
    <dgm:pt modelId="{4AE1EDC4-C7FB-D049-9DB6-6D8B578617D2}">
      <dgm:prSet phldrT="[Text]"/>
      <dgm:spPr/>
      <dgm:t>
        <a:bodyPr/>
        <a:lstStyle/>
        <a:p>
          <a:r>
            <a:rPr lang="en-US" dirty="0" smtClean="0"/>
            <a:t>Event</a:t>
          </a:r>
          <a:br>
            <a:rPr lang="en-US" dirty="0" smtClean="0"/>
          </a:br>
          <a:r>
            <a:rPr lang="en-US" dirty="0" smtClean="0"/>
            <a:t>Generation</a:t>
          </a:r>
          <a:endParaRPr lang="en-US" dirty="0"/>
        </a:p>
      </dgm:t>
    </dgm:pt>
    <dgm:pt modelId="{D2DBD31B-418A-C042-9471-F7B96EAFB41E}" type="parTrans" cxnId="{B522E057-6F70-0743-BBEC-76DF2AC542D1}">
      <dgm:prSet/>
      <dgm:spPr/>
      <dgm:t>
        <a:bodyPr/>
        <a:lstStyle/>
        <a:p>
          <a:endParaRPr lang="en-US"/>
        </a:p>
      </dgm:t>
    </dgm:pt>
    <dgm:pt modelId="{C954A3FA-5D81-F04F-8B90-44261679DB58}" type="sibTrans" cxnId="{B522E057-6F70-0743-BBEC-76DF2AC542D1}">
      <dgm:prSet/>
      <dgm:spPr/>
      <dgm:t>
        <a:bodyPr/>
        <a:lstStyle/>
        <a:p>
          <a:endParaRPr lang="en-US"/>
        </a:p>
      </dgm:t>
    </dgm:pt>
    <dgm:pt modelId="{014C97B0-80CF-D247-B900-6865059D8840}">
      <dgm:prSet phldrT="[Text]"/>
      <dgm:spPr/>
      <dgm:t>
        <a:bodyPr/>
        <a:lstStyle/>
        <a:p>
          <a:r>
            <a:rPr lang="en-US" dirty="0" smtClean="0"/>
            <a:t>Propagation</a:t>
          </a:r>
          <a:endParaRPr lang="en-US" dirty="0"/>
        </a:p>
      </dgm:t>
    </dgm:pt>
    <dgm:pt modelId="{3DDAF0D7-E662-4246-8D8A-96F6489DEDF3}" type="parTrans" cxnId="{BA9506AC-76F3-194D-89AA-D0C97BC9487E}">
      <dgm:prSet/>
      <dgm:spPr/>
      <dgm:t>
        <a:bodyPr/>
        <a:lstStyle/>
        <a:p>
          <a:endParaRPr lang="en-US"/>
        </a:p>
      </dgm:t>
    </dgm:pt>
    <dgm:pt modelId="{E1DDE415-C3C4-8445-B517-55EC90856DE3}" type="sibTrans" cxnId="{BA9506AC-76F3-194D-89AA-D0C97BC9487E}">
      <dgm:prSet/>
      <dgm:spPr/>
      <dgm:t>
        <a:bodyPr/>
        <a:lstStyle/>
        <a:p>
          <a:endParaRPr lang="en-US"/>
        </a:p>
      </dgm:t>
    </dgm:pt>
    <dgm:pt modelId="{072B0842-8E0D-BA4F-949F-7969D392C1FA}">
      <dgm:prSet phldrT="[Text]"/>
      <dgm:spPr/>
      <dgm:t>
        <a:bodyPr/>
        <a:lstStyle/>
        <a:p>
          <a:r>
            <a:rPr lang="en-US" dirty="0" smtClean="0"/>
            <a:t>Digitization</a:t>
          </a:r>
          <a:endParaRPr lang="en-US" dirty="0"/>
        </a:p>
      </dgm:t>
    </dgm:pt>
    <dgm:pt modelId="{90BCCC87-0A6C-A243-B028-B14C1D03E816}" type="parTrans" cxnId="{1E5E6D68-3D59-1049-BA61-9A7E7648F04D}">
      <dgm:prSet/>
      <dgm:spPr/>
      <dgm:t>
        <a:bodyPr/>
        <a:lstStyle/>
        <a:p>
          <a:endParaRPr lang="en-US"/>
        </a:p>
      </dgm:t>
    </dgm:pt>
    <dgm:pt modelId="{E3EAF895-2CAB-E445-94CE-60F64629DDAC}" type="sibTrans" cxnId="{1E5E6D68-3D59-1049-BA61-9A7E7648F04D}">
      <dgm:prSet/>
      <dgm:spPr/>
      <dgm:t>
        <a:bodyPr/>
        <a:lstStyle/>
        <a:p>
          <a:endParaRPr lang="en-US"/>
        </a:p>
      </dgm:t>
    </dgm:pt>
    <dgm:pt modelId="{3E862944-CB2F-C94C-B56D-FB4081C640D1}">
      <dgm:prSet phldrT="[Text]"/>
      <dgm:spPr/>
      <dgm:t>
        <a:bodyPr/>
        <a:lstStyle/>
        <a:p>
          <a:r>
            <a:rPr lang="en-US" dirty="0" smtClean="0"/>
            <a:t>Local Reconstruction</a:t>
          </a:r>
          <a:endParaRPr lang="en-US" dirty="0"/>
        </a:p>
      </dgm:t>
    </dgm:pt>
    <dgm:pt modelId="{06B6B6A4-F12F-FD46-ABD8-5F10DC0019B3}" type="parTrans" cxnId="{13211152-F6EB-9E45-93E4-7DEDA57BA255}">
      <dgm:prSet/>
      <dgm:spPr/>
      <dgm:t>
        <a:bodyPr/>
        <a:lstStyle/>
        <a:p>
          <a:endParaRPr lang="en-US"/>
        </a:p>
      </dgm:t>
    </dgm:pt>
    <dgm:pt modelId="{20FF321C-FA10-2E48-A011-5D9A2F0334C4}" type="sibTrans" cxnId="{13211152-F6EB-9E45-93E4-7DEDA57BA255}">
      <dgm:prSet/>
      <dgm:spPr/>
      <dgm:t>
        <a:bodyPr/>
        <a:lstStyle/>
        <a:p>
          <a:endParaRPr lang="en-US"/>
        </a:p>
      </dgm:t>
    </dgm:pt>
    <dgm:pt modelId="{9CA2A74C-DDE7-5C44-8D12-345FBEA6BCAC}">
      <dgm:prSet phldrT="[Text]"/>
      <dgm:spPr/>
      <dgm:t>
        <a:bodyPr/>
        <a:lstStyle/>
        <a:p>
          <a:r>
            <a:rPr lang="en-US" dirty="0" smtClean="0"/>
            <a:t>Global Reconstruction</a:t>
          </a:r>
          <a:endParaRPr lang="en-US" dirty="0"/>
        </a:p>
      </dgm:t>
    </dgm:pt>
    <dgm:pt modelId="{F287E2D1-A80B-2D4F-8CFA-7D7917A9F1CC}" type="parTrans" cxnId="{666385D7-F701-D74D-B22B-2C5BD7651E14}">
      <dgm:prSet/>
      <dgm:spPr/>
      <dgm:t>
        <a:bodyPr/>
        <a:lstStyle/>
        <a:p>
          <a:endParaRPr lang="en-US"/>
        </a:p>
      </dgm:t>
    </dgm:pt>
    <dgm:pt modelId="{90466FF8-289E-CB47-84D2-C4168478769C}" type="sibTrans" cxnId="{666385D7-F701-D74D-B22B-2C5BD7651E14}">
      <dgm:prSet/>
      <dgm:spPr/>
      <dgm:t>
        <a:bodyPr/>
        <a:lstStyle/>
        <a:p>
          <a:endParaRPr lang="en-US"/>
        </a:p>
      </dgm:t>
    </dgm:pt>
    <dgm:pt modelId="{66865E2A-2D00-D842-ABB7-4CA31F448838}">
      <dgm:prSet phldrT="[Text]"/>
      <dgm:spPr/>
      <dgm:t>
        <a:bodyPr/>
        <a:lstStyle/>
        <a:p>
          <a:r>
            <a:rPr lang="en-US" dirty="0" smtClean="0"/>
            <a:t>Event</a:t>
          </a:r>
          <a:br>
            <a:rPr lang="en-US" dirty="0" smtClean="0"/>
          </a:br>
          <a:r>
            <a:rPr lang="en-US" dirty="0" smtClean="0"/>
            <a:t>Building</a:t>
          </a:r>
          <a:endParaRPr lang="en-US" dirty="0"/>
        </a:p>
      </dgm:t>
    </dgm:pt>
    <dgm:pt modelId="{961105F2-152D-044B-8E42-E146A9FA9E88}" type="parTrans" cxnId="{057DAED2-B10C-D648-923C-81B6ABAEBA71}">
      <dgm:prSet/>
      <dgm:spPr/>
      <dgm:t>
        <a:bodyPr/>
        <a:lstStyle/>
        <a:p>
          <a:endParaRPr lang="en-US"/>
        </a:p>
      </dgm:t>
    </dgm:pt>
    <dgm:pt modelId="{004C3DBE-08A5-3844-A0E4-338DF7E45340}" type="sibTrans" cxnId="{057DAED2-B10C-D648-923C-81B6ABAEBA71}">
      <dgm:prSet/>
      <dgm:spPr/>
      <dgm:t>
        <a:bodyPr/>
        <a:lstStyle/>
        <a:p>
          <a:endParaRPr lang="en-US"/>
        </a:p>
      </dgm:t>
    </dgm:pt>
    <dgm:pt modelId="{354CB967-2F6D-B14E-A60A-C8B1AB5914E1}">
      <dgm:prSet phldrT="[Text]"/>
      <dgm:spPr/>
      <dgm:t>
        <a:bodyPr/>
        <a:lstStyle/>
        <a:p>
          <a:r>
            <a:rPr lang="en-US" dirty="0" smtClean="0"/>
            <a:t>Analysis</a:t>
          </a:r>
          <a:endParaRPr lang="en-US" dirty="0"/>
        </a:p>
      </dgm:t>
    </dgm:pt>
    <dgm:pt modelId="{C9FE0C6C-2803-6D4E-B55E-B91E047E1428}" type="parTrans" cxnId="{85BBF34C-2093-1B49-BAA1-DE84FC1655A9}">
      <dgm:prSet/>
      <dgm:spPr/>
      <dgm:t>
        <a:bodyPr/>
        <a:lstStyle/>
        <a:p>
          <a:endParaRPr lang="en-US"/>
        </a:p>
      </dgm:t>
    </dgm:pt>
    <dgm:pt modelId="{65EA4F11-A918-E940-926B-D8F30FA59161}" type="sibTrans" cxnId="{85BBF34C-2093-1B49-BAA1-DE84FC1655A9}">
      <dgm:prSet/>
      <dgm:spPr/>
      <dgm:t>
        <a:bodyPr/>
        <a:lstStyle/>
        <a:p>
          <a:endParaRPr lang="en-US"/>
        </a:p>
      </dgm:t>
    </dgm:pt>
    <dgm:pt modelId="{A82486DF-D5EE-FB48-8663-316B203BB921}" type="pres">
      <dgm:prSet presAssocID="{FE04CD0C-5F1A-E64C-BB9B-F1F45A0AF7F7}" presName="linearFlow" presStyleCnt="0">
        <dgm:presLayoutVars>
          <dgm:resizeHandles val="exact"/>
        </dgm:presLayoutVars>
      </dgm:prSet>
      <dgm:spPr/>
    </dgm:pt>
    <dgm:pt modelId="{3B5A332B-63DF-7E46-AD55-4D6D12CE2717}" type="pres">
      <dgm:prSet presAssocID="{4AE1EDC4-C7FB-D049-9DB6-6D8B578617D2}" presName="node" presStyleLbl="node1" presStyleIdx="0" presStyleCnt="7">
        <dgm:presLayoutVars>
          <dgm:bulletEnabled val="1"/>
        </dgm:presLayoutVars>
      </dgm:prSet>
      <dgm:spPr/>
    </dgm:pt>
    <dgm:pt modelId="{979D6446-0AE7-144C-93EE-85D5FFC3F5FC}" type="pres">
      <dgm:prSet presAssocID="{C954A3FA-5D81-F04F-8B90-44261679DB58}" presName="sibTrans" presStyleLbl="sibTrans2D1" presStyleIdx="0" presStyleCnt="6"/>
      <dgm:spPr/>
    </dgm:pt>
    <dgm:pt modelId="{218AF36E-B524-8545-8259-7DF701E4A595}" type="pres">
      <dgm:prSet presAssocID="{C954A3FA-5D81-F04F-8B90-44261679DB58}" presName="connectorText" presStyleLbl="sibTrans2D1" presStyleIdx="0" presStyleCnt="6"/>
      <dgm:spPr/>
    </dgm:pt>
    <dgm:pt modelId="{549F7012-165D-4947-99B0-9FD2659D9BA9}" type="pres">
      <dgm:prSet presAssocID="{014C97B0-80CF-D247-B900-6865059D8840}" presName="node" presStyleLbl="node1" presStyleIdx="1" presStyleCnt="7">
        <dgm:presLayoutVars>
          <dgm:bulletEnabled val="1"/>
        </dgm:presLayoutVars>
      </dgm:prSet>
      <dgm:spPr/>
    </dgm:pt>
    <dgm:pt modelId="{B919C71B-1466-C947-AB06-A260BDED56C2}" type="pres">
      <dgm:prSet presAssocID="{E1DDE415-C3C4-8445-B517-55EC90856DE3}" presName="sibTrans" presStyleLbl="sibTrans2D1" presStyleIdx="1" presStyleCnt="6"/>
      <dgm:spPr/>
    </dgm:pt>
    <dgm:pt modelId="{4901FC09-00E8-FA45-A931-AAF2CCFC777E}" type="pres">
      <dgm:prSet presAssocID="{E1DDE415-C3C4-8445-B517-55EC90856DE3}" presName="connectorText" presStyleLbl="sibTrans2D1" presStyleIdx="1" presStyleCnt="6"/>
      <dgm:spPr/>
    </dgm:pt>
    <dgm:pt modelId="{B8B7EBD2-8B2C-634B-91B2-731F12D42921}" type="pres">
      <dgm:prSet presAssocID="{072B0842-8E0D-BA4F-949F-7969D392C1FA}" presName="node" presStyleLbl="node1" presStyleIdx="2" presStyleCnt="7">
        <dgm:presLayoutVars>
          <dgm:bulletEnabled val="1"/>
        </dgm:presLayoutVars>
      </dgm:prSet>
      <dgm:spPr/>
    </dgm:pt>
    <dgm:pt modelId="{2F098B09-850C-7747-BF48-19B8788DC67B}" type="pres">
      <dgm:prSet presAssocID="{E3EAF895-2CAB-E445-94CE-60F64629DDAC}" presName="sibTrans" presStyleLbl="sibTrans2D1" presStyleIdx="2" presStyleCnt="6"/>
      <dgm:spPr/>
    </dgm:pt>
    <dgm:pt modelId="{1D37186D-6708-614D-8502-D9F9B9402F02}" type="pres">
      <dgm:prSet presAssocID="{E3EAF895-2CAB-E445-94CE-60F64629DDAC}" presName="connectorText" presStyleLbl="sibTrans2D1" presStyleIdx="2" presStyleCnt="6"/>
      <dgm:spPr/>
    </dgm:pt>
    <dgm:pt modelId="{71B9BAC2-B33A-5E4C-BAC0-7D8501D4BD85}" type="pres">
      <dgm:prSet presAssocID="{3E862944-CB2F-C94C-B56D-FB4081C640D1}" presName="node" presStyleLbl="node1" presStyleIdx="3" presStyleCnt="7">
        <dgm:presLayoutVars>
          <dgm:bulletEnabled val="1"/>
        </dgm:presLayoutVars>
      </dgm:prSet>
      <dgm:spPr/>
    </dgm:pt>
    <dgm:pt modelId="{8E225AC9-7EDF-0743-B951-8BA89607173A}" type="pres">
      <dgm:prSet presAssocID="{20FF321C-FA10-2E48-A011-5D9A2F0334C4}" presName="sibTrans" presStyleLbl="sibTrans2D1" presStyleIdx="3" presStyleCnt="6"/>
      <dgm:spPr/>
    </dgm:pt>
    <dgm:pt modelId="{9BB0AD07-96A7-BC48-A889-3D63F1D935A5}" type="pres">
      <dgm:prSet presAssocID="{20FF321C-FA10-2E48-A011-5D9A2F0334C4}" presName="connectorText" presStyleLbl="sibTrans2D1" presStyleIdx="3" presStyleCnt="6"/>
      <dgm:spPr/>
    </dgm:pt>
    <dgm:pt modelId="{F1279C56-1692-E44C-9F87-7E989FF54463}" type="pres">
      <dgm:prSet presAssocID="{9CA2A74C-DDE7-5C44-8D12-345FBEA6BCAC}" presName="node" presStyleLbl="node1" presStyleIdx="4" presStyleCnt="7">
        <dgm:presLayoutVars>
          <dgm:bulletEnabled val="1"/>
        </dgm:presLayoutVars>
      </dgm:prSet>
      <dgm:spPr/>
    </dgm:pt>
    <dgm:pt modelId="{1DB89B4A-24AF-664E-8DB7-474129A43241}" type="pres">
      <dgm:prSet presAssocID="{90466FF8-289E-CB47-84D2-C4168478769C}" presName="sibTrans" presStyleLbl="sibTrans2D1" presStyleIdx="4" presStyleCnt="6"/>
      <dgm:spPr/>
    </dgm:pt>
    <dgm:pt modelId="{82C48B84-4F98-9C4B-AB50-90B753550810}" type="pres">
      <dgm:prSet presAssocID="{90466FF8-289E-CB47-84D2-C4168478769C}" presName="connectorText" presStyleLbl="sibTrans2D1" presStyleIdx="4" presStyleCnt="6"/>
      <dgm:spPr/>
    </dgm:pt>
    <dgm:pt modelId="{12E275AE-1726-A944-A1E0-81FA0827FED6}" type="pres">
      <dgm:prSet presAssocID="{66865E2A-2D00-D842-ABB7-4CA31F448838}" presName="node" presStyleLbl="node1" presStyleIdx="5" presStyleCnt="7">
        <dgm:presLayoutVars>
          <dgm:bulletEnabled val="1"/>
        </dgm:presLayoutVars>
      </dgm:prSet>
      <dgm:spPr/>
    </dgm:pt>
    <dgm:pt modelId="{5DA8BAE2-AE79-2546-BEAC-ECB072109028}" type="pres">
      <dgm:prSet presAssocID="{004C3DBE-08A5-3844-A0E4-338DF7E45340}" presName="sibTrans" presStyleLbl="sibTrans2D1" presStyleIdx="5" presStyleCnt="6"/>
      <dgm:spPr/>
    </dgm:pt>
    <dgm:pt modelId="{46C3B5F4-AE10-1E4C-9AE8-DBC074F19B71}" type="pres">
      <dgm:prSet presAssocID="{004C3DBE-08A5-3844-A0E4-338DF7E45340}" presName="connectorText" presStyleLbl="sibTrans2D1" presStyleIdx="5" presStyleCnt="6"/>
      <dgm:spPr/>
    </dgm:pt>
    <dgm:pt modelId="{5FC08209-BBFB-3F42-9C07-52147E5B0C0F}" type="pres">
      <dgm:prSet presAssocID="{354CB967-2F6D-B14E-A60A-C8B1AB5914E1}" presName="node" presStyleLbl="node1" presStyleIdx="6" presStyleCnt="7">
        <dgm:presLayoutVars>
          <dgm:bulletEnabled val="1"/>
        </dgm:presLayoutVars>
      </dgm:prSet>
      <dgm:spPr/>
    </dgm:pt>
  </dgm:ptLst>
  <dgm:cxnLst>
    <dgm:cxn modelId="{1BFDA4BE-3741-5241-B866-167599F6BE41}" type="presOf" srcId="{004C3DBE-08A5-3844-A0E4-338DF7E45340}" destId="{46C3B5F4-AE10-1E4C-9AE8-DBC074F19B71}" srcOrd="1" destOrd="0" presId="urn:microsoft.com/office/officeart/2005/8/layout/process2"/>
    <dgm:cxn modelId="{4E7A1749-A986-F647-BACF-6D37C4CF73EB}" type="presOf" srcId="{20FF321C-FA10-2E48-A011-5D9A2F0334C4}" destId="{8E225AC9-7EDF-0743-B951-8BA89607173A}" srcOrd="0" destOrd="0" presId="urn:microsoft.com/office/officeart/2005/8/layout/process2"/>
    <dgm:cxn modelId="{B15154A6-6C69-794F-A728-85246C364668}" type="presOf" srcId="{C954A3FA-5D81-F04F-8B90-44261679DB58}" destId="{979D6446-0AE7-144C-93EE-85D5FFC3F5FC}" srcOrd="0" destOrd="0" presId="urn:microsoft.com/office/officeart/2005/8/layout/process2"/>
    <dgm:cxn modelId="{66452CA7-56CE-2D49-A30B-1BCA6622FCE9}" type="presOf" srcId="{20FF321C-FA10-2E48-A011-5D9A2F0334C4}" destId="{9BB0AD07-96A7-BC48-A889-3D63F1D935A5}" srcOrd="1" destOrd="0" presId="urn:microsoft.com/office/officeart/2005/8/layout/process2"/>
    <dgm:cxn modelId="{22FA511C-886F-6442-B926-EDA0E6F403A5}" type="presOf" srcId="{90466FF8-289E-CB47-84D2-C4168478769C}" destId="{82C48B84-4F98-9C4B-AB50-90B753550810}" srcOrd="1" destOrd="0" presId="urn:microsoft.com/office/officeart/2005/8/layout/process2"/>
    <dgm:cxn modelId="{1E8DA54D-4115-7248-8981-B3C109FF38E1}" type="presOf" srcId="{014C97B0-80CF-D247-B900-6865059D8840}" destId="{549F7012-165D-4947-99B0-9FD2659D9BA9}" srcOrd="0" destOrd="0" presId="urn:microsoft.com/office/officeart/2005/8/layout/process2"/>
    <dgm:cxn modelId="{D8B8DD8C-46FD-7C4C-B080-2926935CFE73}" type="presOf" srcId="{E3EAF895-2CAB-E445-94CE-60F64629DDAC}" destId="{2F098B09-850C-7747-BF48-19B8788DC67B}" srcOrd="0" destOrd="0" presId="urn:microsoft.com/office/officeart/2005/8/layout/process2"/>
    <dgm:cxn modelId="{C9AFFEC4-F7A7-9D49-A2CC-97BED9B06D44}" type="presOf" srcId="{FE04CD0C-5F1A-E64C-BB9B-F1F45A0AF7F7}" destId="{A82486DF-D5EE-FB48-8663-316B203BB921}" srcOrd="0" destOrd="0" presId="urn:microsoft.com/office/officeart/2005/8/layout/process2"/>
    <dgm:cxn modelId="{5696416C-FA64-B44A-A6CF-568E4BBD63A6}" type="presOf" srcId="{C954A3FA-5D81-F04F-8B90-44261679DB58}" destId="{218AF36E-B524-8545-8259-7DF701E4A595}" srcOrd="1" destOrd="0" presId="urn:microsoft.com/office/officeart/2005/8/layout/process2"/>
    <dgm:cxn modelId="{4B1AA930-6EF6-004C-ABEB-DEE4FF9C4ADE}" type="presOf" srcId="{90466FF8-289E-CB47-84D2-C4168478769C}" destId="{1DB89B4A-24AF-664E-8DB7-474129A43241}" srcOrd="0" destOrd="0" presId="urn:microsoft.com/office/officeart/2005/8/layout/process2"/>
    <dgm:cxn modelId="{84401876-0DF1-B34C-ACDB-143ADC5B9012}" type="presOf" srcId="{3E862944-CB2F-C94C-B56D-FB4081C640D1}" destId="{71B9BAC2-B33A-5E4C-BAC0-7D8501D4BD85}" srcOrd="0" destOrd="0" presId="urn:microsoft.com/office/officeart/2005/8/layout/process2"/>
    <dgm:cxn modelId="{45E2DC81-2B65-EB4F-8D7F-5DB202B77E7B}" type="presOf" srcId="{E1DDE415-C3C4-8445-B517-55EC90856DE3}" destId="{4901FC09-00E8-FA45-A931-AAF2CCFC777E}" srcOrd="1" destOrd="0" presId="urn:microsoft.com/office/officeart/2005/8/layout/process2"/>
    <dgm:cxn modelId="{A6F6AE44-839B-164E-99B0-59F864D7677C}" type="presOf" srcId="{E3EAF895-2CAB-E445-94CE-60F64629DDAC}" destId="{1D37186D-6708-614D-8502-D9F9B9402F02}" srcOrd="1" destOrd="0" presId="urn:microsoft.com/office/officeart/2005/8/layout/process2"/>
    <dgm:cxn modelId="{22B2FEA9-E0EC-924E-BB37-4DEA4E84597E}" type="presOf" srcId="{E1DDE415-C3C4-8445-B517-55EC90856DE3}" destId="{B919C71B-1466-C947-AB06-A260BDED56C2}" srcOrd="0" destOrd="0" presId="urn:microsoft.com/office/officeart/2005/8/layout/process2"/>
    <dgm:cxn modelId="{1E5E6D68-3D59-1049-BA61-9A7E7648F04D}" srcId="{FE04CD0C-5F1A-E64C-BB9B-F1F45A0AF7F7}" destId="{072B0842-8E0D-BA4F-949F-7969D392C1FA}" srcOrd="2" destOrd="0" parTransId="{90BCCC87-0A6C-A243-B028-B14C1D03E816}" sibTransId="{E3EAF895-2CAB-E445-94CE-60F64629DDAC}"/>
    <dgm:cxn modelId="{EDF147D8-C693-E64F-9DE7-029B003F3900}" type="presOf" srcId="{9CA2A74C-DDE7-5C44-8D12-345FBEA6BCAC}" destId="{F1279C56-1692-E44C-9F87-7E989FF54463}" srcOrd="0" destOrd="0" presId="urn:microsoft.com/office/officeart/2005/8/layout/process2"/>
    <dgm:cxn modelId="{BA9506AC-76F3-194D-89AA-D0C97BC9487E}" srcId="{FE04CD0C-5F1A-E64C-BB9B-F1F45A0AF7F7}" destId="{014C97B0-80CF-D247-B900-6865059D8840}" srcOrd="1" destOrd="0" parTransId="{3DDAF0D7-E662-4246-8D8A-96F6489DEDF3}" sibTransId="{E1DDE415-C3C4-8445-B517-55EC90856DE3}"/>
    <dgm:cxn modelId="{85BBF34C-2093-1B49-BAA1-DE84FC1655A9}" srcId="{FE04CD0C-5F1A-E64C-BB9B-F1F45A0AF7F7}" destId="{354CB967-2F6D-B14E-A60A-C8B1AB5914E1}" srcOrd="6" destOrd="0" parTransId="{C9FE0C6C-2803-6D4E-B55E-B91E047E1428}" sibTransId="{65EA4F11-A918-E940-926B-D8F30FA59161}"/>
    <dgm:cxn modelId="{BAE9596D-66A6-4B45-97EF-84C44FF3682D}" type="presOf" srcId="{354CB967-2F6D-B14E-A60A-C8B1AB5914E1}" destId="{5FC08209-BBFB-3F42-9C07-52147E5B0C0F}" srcOrd="0" destOrd="0" presId="urn:microsoft.com/office/officeart/2005/8/layout/process2"/>
    <dgm:cxn modelId="{057DAED2-B10C-D648-923C-81B6ABAEBA71}" srcId="{FE04CD0C-5F1A-E64C-BB9B-F1F45A0AF7F7}" destId="{66865E2A-2D00-D842-ABB7-4CA31F448838}" srcOrd="5" destOrd="0" parTransId="{961105F2-152D-044B-8E42-E146A9FA9E88}" sibTransId="{004C3DBE-08A5-3844-A0E4-338DF7E45340}"/>
    <dgm:cxn modelId="{13211152-F6EB-9E45-93E4-7DEDA57BA255}" srcId="{FE04CD0C-5F1A-E64C-BB9B-F1F45A0AF7F7}" destId="{3E862944-CB2F-C94C-B56D-FB4081C640D1}" srcOrd="3" destOrd="0" parTransId="{06B6B6A4-F12F-FD46-ABD8-5F10DC0019B3}" sibTransId="{20FF321C-FA10-2E48-A011-5D9A2F0334C4}"/>
    <dgm:cxn modelId="{666385D7-F701-D74D-B22B-2C5BD7651E14}" srcId="{FE04CD0C-5F1A-E64C-BB9B-F1F45A0AF7F7}" destId="{9CA2A74C-DDE7-5C44-8D12-345FBEA6BCAC}" srcOrd="4" destOrd="0" parTransId="{F287E2D1-A80B-2D4F-8CFA-7D7917A9F1CC}" sibTransId="{90466FF8-289E-CB47-84D2-C4168478769C}"/>
    <dgm:cxn modelId="{76DD084D-3DEE-DE42-97D1-39DC4EBFC06F}" type="presOf" srcId="{072B0842-8E0D-BA4F-949F-7969D392C1FA}" destId="{B8B7EBD2-8B2C-634B-91B2-731F12D42921}" srcOrd="0" destOrd="0" presId="urn:microsoft.com/office/officeart/2005/8/layout/process2"/>
    <dgm:cxn modelId="{D0E42D36-FFE6-B74B-8C76-B72DC48E5CFA}" type="presOf" srcId="{4AE1EDC4-C7FB-D049-9DB6-6D8B578617D2}" destId="{3B5A332B-63DF-7E46-AD55-4D6D12CE2717}" srcOrd="0" destOrd="0" presId="urn:microsoft.com/office/officeart/2005/8/layout/process2"/>
    <dgm:cxn modelId="{1F3559E8-CE48-8248-AFE1-1F4348831FBF}" type="presOf" srcId="{66865E2A-2D00-D842-ABB7-4CA31F448838}" destId="{12E275AE-1726-A944-A1E0-81FA0827FED6}" srcOrd="0" destOrd="0" presId="urn:microsoft.com/office/officeart/2005/8/layout/process2"/>
    <dgm:cxn modelId="{B522E057-6F70-0743-BBEC-76DF2AC542D1}" srcId="{FE04CD0C-5F1A-E64C-BB9B-F1F45A0AF7F7}" destId="{4AE1EDC4-C7FB-D049-9DB6-6D8B578617D2}" srcOrd="0" destOrd="0" parTransId="{D2DBD31B-418A-C042-9471-F7B96EAFB41E}" sibTransId="{C954A3FA-5D81-F04F-8B90-44261679DB58}"/>
    <dgm:cxn modelId="{3C0BB785-89F4-4D4B-970C-B844CDAE59D9}" type="presOf" srcId="{004C3DBE-08A5-3844-A0E4-338DF7E45340}" destId="{5DA8BAE2-AE79-2546-BEAC-ECB072109028}" srcOrd="0" destOrd="0" presId="urn:microsoft.com/office/officeart/2005/8/layout/process2"/>
    <dgm:cxn modelId="{3355AA89-AE84-1744-AE25-1E20B82E20BE}" type="presParOf" srcId="{A82486DF-D5EE-FB48-8663-316B203BB921}" destId="{3B5A332B-63DF-7E46-AD55-4D6D12CE2717}" srcOrd="0" destOrd="0" presId="urn:microsoft.com/office/officeart/2005/8/layout/process2"/>
    <dgm:cxn modelId="{335A7678-3CEB-BD42-856F-89576B0E0BB2}" type="presParOf" srcId="{A82486DF-D5EE-FB48-8663-316B203BB921}" destId="{979D6446-0AE7-144C-93EE-85D5FFC3F5FC}" srcOrd="1" destOrd="0" presId="urn:microsoft.com/office/officeart/2005/8/layout/process2"/>
    <dgm:cxn modelId="{E14A76BB-2C11-5B47-9595-522CECEED1FE}" type="presParOf" srcId="{979D6446-0AE7-144C-93EE-85D5FFC3F5FC}" destId="{218AF36E-B524-8545-8259-7DF701E4A595}" srcOrd="0" destOrd="0" presId="urn:microsoft.com/office/officeart/2005/8/layout/process2"/>
    <dgm:cxn modelId="{D3FBADCC-1D00-974D-ADDA-3164FAC88432}" type="presParOf" srcId="{A82486DF-D5EE-FB48-8663-316B203BB921}" destId="{549F7012-165D-4947-99B0-9FD2659D9BA9}" srcOrd="2" destOrd="0" presId="urn:microsoft.com/office/officeart/2005/8/layout/process2"/>
    <dgm:cxn modelId="{1756B017-9D4D-A946-8BEF-9FE13DCA9BA0}" type="presParOf" srcId="{A82486DF-D5EE-FB48-8663-316B203BB921}" destId="{B919C71B-1466-C947-AB06-A260BDED56C2}" srcOrd="3" destOrd="0" presId="urn:microsoft.com/office/officeart/2005/8/layout/process2"/>
    <dgm:cxn modelId="{A0D751E7-E17B-2648-ACD6-198E3A274704}" type="presParOf" srcId="{B919C71B-1466-C947-AB06-A260BDED56C2}" destId="{4901FC09-00E8-FA45-A931-AAF2CCFC777E}" srcOrd="0" destOrd="0" presId="urn:microsoft.com/office/officeart/2005/8/layout/process2"/>
    <dgm:cxn modelId="{C83BC84C-4122-4B4E-A279-44ED1FB87774}" type="presParOf" srcId="{A82486DF-D5EE-FB48-8663-316B203BB921}" destId="{B8B7EBD2-8B2C-634B-91B2-731F12D42921}" srcOrd="4" destOrd="0" presId="urn:microsoft.com/office/officeart/2005/8/layout/process2"/>
    <dgm:cxn modelId="{24E449AC-8D0C-5543-9DB2-47F87ABAE01D}" type="presParOf" srcId="{A82486DF-D5EE-FB48-8663-316B203BB921}" destId="{2F098B09-850C-7747-BF48-19B8788DC67B}" srcOrd="5" destOrd="0" presId="urn:microsoft.com/office/officeart/2005/8/layout/process2"/>
    <dgm:cxn modelId="{85EA0281-F625-D744-97E4-83D784C49755}" type="presParOf" srcId="{2F098B09-850C-7747-BF48-19B8788DC67B}" destId="{1D37186D-6708-614D-8502-D9F9B9402F02}" srcOrd="0" destOrd="0" presId="urn:microsoft.com/office/officeart/2005/8/layout/process2"/>
    <dgm:cxn modelId="{0E0B5CB9-D79F-C940-9767-6F96DFCD278E}" type="presParOf" srcId="{A82486DF-D5EE-FB48-8663-316B203BB921}" destId="{71B9BAC2-B33A-5E4C-BAC0-7D8501D4BD85}" srcOrd="6" destOrd="0" presId="urn:microsoft.com/office/officeart/2005/8/layout/process2"/>
    <dgm:cxn modelId="{0904A0D8-7C3C-6043-B6A4-8FBA6167550C}" type="presParOf" srcId="{A82486DF-D5EE-FB48-8663-316B203BB921}" destId="{8E225AC9-7EDF-0743-B951-8BA89607173A}" srcOrd="7" destOrd="0" presId="urn:microsoft.com/office/officeart/2005/8/layout/process2"/>
    <dgm:cxn modelId="{718BD6D8-0538-5744-9184-B2CF9FAFA982}" type="presParOf" srcId="{8E225AC9-7EDF-0743-B951-8BA89607173A}" destId="{9BB0AD07-96A7-BC48-A889-3D63F1D935A5}" srcOrd="0" destOrd="0" presId="urn:microsoft.com/office/officeart/2005/8/layout/process2"/>
    <dgm:cxn modelId="{1547BC78-6DE7-C04B-981B-374942ACCF54}" type="presParOf" srcId="{A82486DF-D5EE-FB48-8663-316B203BB921}" destId="{F1279C56-1692-E44C-9F87-7E989FF54463}" srcOrd="8" destOrd="0" presId="urn:microsoft.com/office/officeart/2005/8/layout/process2"/>
    <dgm:cxn modelId="{1ED7857F-92EC-6E4F-BD45-8C8AACA1E6BC}" type="presParOf" srcId="{A82486DF-D5EE-FB48-8663-316B203BB921}" destId="{1DB89B4A-24AF-664E-8DB7-474129A43241}" srcOrd="9" destOrd="0" presId="urn:microsoft.com/office/officeart/2005/8/layout/process2"/>
    <dgm:cxn modelId="{73CF4DEB-7F2A-6D4F-9539-170B6A3D7B6E}" type="presParOf" srcId="{1DB89B4A-24AF-664E-8DB7-474129A43241}" destId="{82C48B84-4F98-9C4B-AB50-90B753550810}" srcOrd="0" destOrd="0" presId="urn:microsoft.com/office/officeart/2005/8/layout/process2"/>
    <dgm:cxn modelId="{153CF9E4-2468-9E4B-B21F-CFD1288B1CEA}" type="presParOf" srcId="{A82486DF-D5EE-FB48-8663-316B203BB921}" destId="{12E275AE-1726-A944-A1E0-81FA0827FED6}" srcOrd="10" destOrd="0" presId="urn:microsoft.com/office/officeart/2005/8/layout/process2"/>
    <dgm:cxn modelId="{A7D128D3-15C0-7244-AD3A-B5918E7706FA}" type="presParOf" srcId="{A82486DF-D5EE-FB48-8663-316B203BB921}" destId="{5DA8BAE2-AE79-2546-BEAC-ECB072109028}" srcOrd="11" destOrd="0" presId="urn:microsoft.com/office/officeart/2005/8/layout/process2"/>
    <dgm:cxn modelId="{EB7231CA-BD3F-9C42-9628-69C6996BD790}" type="presParOf" srcId="{5DA8BAE2-AE79-2546-BEAC-ECB072109028}" destId="{46C3B5F4-AE10-1E4C-9AE8-DBC074F19B71}" srcOrd="0" destOrd="0" presId="urn:microsoft.com/office/officeart/2005/8/layout/process2"/>
    <dgm:cxn modelId="{1E7E8E19-981A-FE41-AFAD-875709FDD01F}" type="presParOf" srcId="{A82486DF-D5EE-FB48-8663-316B203BB921}" destId="{5FC08209-BBFB-3F42-9C07-52147E5B0C0F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A332B-63DF-7E46-AD55-4D6D12CE2717}">
      <dsp:nvSpPr>
        <dsp:cNvPr id="0" name=""/>
        <dsp:cNvSpPr/>
      </dsp:nvSpPr>
      <dsp:spPr>
        <a:xfrm>
          <a:off x="3603633" y="703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Event</a:t>
          </a:r>
          <a:br>
            <a:rPr lang="en-US" sz="1500" kern="1200" dirty="0" smtClean="0"/>
          </a:br>
          <a:r>
            <a:rPr lang="en-US" sz="1500" kern="1200" dirty="0" smtClean="0"/>
            <a:t>Generation</a:t>
          </a:r>
          <a:endParaRPr lang="en-US" sz="1500" kern="1200" dirty="0"/>
        </a:p>
      </dsp:txBody>
      <dsp:txXfrm>
        <a:off x="3620501" y="17571"/>
        <a:ext cx="1399956" cy="542187"/>
      </dsp:txXfrm>
    </dsp:sp>
    <dsp:sp modelId="{979D6446-0AE7-144C-93EE-85D5FFC3F5FC}">
      <dsp:nvSpPr>
        <dsp:cNvPr id="0" name=""/>
        <dsp:cNvSpPr/>
      </dsp:nvSpPr>
      <dsp:spPr>
        <a:xfrm rot="5400000">
          <a:off x="4212494" y="591024"/>
          <a:ext cx="215971" cy="2591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242731" y="612621"/>
        <a:ext cx="155499" cy="151180"/>
      </dsp:txXfrm>
    </dsp:sp>
    <dsp:sp modelId="{549F7012-165D-4947-99B0-9FD2659D9BA9}">
      <dsp:nvSpPr>
        <dsp:cNvPr id="0" name=""/>
        <dsp:cNvSpPr/>
      </dsp:nvSpPr>
      <dsp:spPr>
        <a:xfrm>
          <a:off x="3603633" y="864588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4670"/>
                <a:lumOff val="529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670"/>
                <a:lumOff val="529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670"/>
                <a:lumOff val="52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Propagation</a:t>
          </a:r>
          <a:endParaRPr lang="en-US" sz="1500" kern="1200" dirty="0"/>
        </a:p>
      </dsp:txBody>
      <dsp:txXfrm>
        <a:off x="3620501" y="881456"/>
        <a:ext cx="1399956" cy="542187"/>
      </dsp:txXfrm>
    </dsp:sp>
    <dsp:sp modelId="{B919C71B-1466-C947-AB06-A260BDED56C2}">
      <dsp:nvSpPr>
        <dsp:cNvPr id="0" name=""/>
        <dsp:cNvSpPr/>
      </dsp:nvSpPr>
      <dsp:spPr>
        <a:xfrm rot="5400000">
          <a:off x="4212494" y="1454909"/>
          <a:ext cx="215971" cy="2591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5530"/>
                <a:lumOff val="5933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5530"/>
                <a:lumOff val="5933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5530"/>
                <a:lumOff val="59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242731" y="1476506"/>
        <a:ext cx="155499" cy="151180"/>
      </dsp:txXfrm>
    </dsp:sp>
    <dsp:sp modelId="{B8B7EBD2-8B2C-634B-91B2-731F12D42921}">
      <dsp:nvSpPr>
        <dsp:cNvPr id="0" name=""/>
        <dsp:cNvSpPr/>
      </dsp:nvSpPr>
      <dsp:spPr>
        <a:xfrm>
          <a:off x="3603633" y="1728473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9340"/>
                <a:lumOff val="1058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340"/>
                <a:lumOff val="1058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340"/>
                <a:lumOff val="105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Digitization</a:t>
          </a:r>
          <a:endParaRPr lang="en-US" sz="1500" kern="1200" dirty="0"/>
        </a:p>
      </dsp:txBody>
      <dsp:txXfrm>
        <a:off x="3620501" y="1745341"/>
        <a:ext cx="1399956" cy="542187"/>
      </dsp:txXfrm>
    </dsp:sp>
    <dsp:sp modelId="{2F098B09-850C-7747-BF48-19B8788DC67B}">
      <dsp:nvSpPr>
        <dsp:cNvPr id="0" name=""/>
        <dsp:cNvSpPr/>
      </dsp:nvSpPr>
      <dsp:spPr>
        <a:xfrm rot="5400000">
          <a:off x="4212494" y="2318794"/>
          <a:ext cx="215971" cy="2591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1060"/>
                <a:lumOff val="1186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1060"/>
                <a:lumOff val="1186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1060"/>
                <a:lumOff val="118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242731" y="2340391"/>
        <a:ext cx="155499" cy="151180"/>
      </dsp:txXfrm>
    </dsp:sp>
    <dsp:sp modelId="{71B9BAC2-B33A-5E4C-BAC0-7D8501D4BD85}">
      <dsp:nvSpPr>
        <dsp:cNvPr id="0" name=""/>
        <dsp:cNvSpPr/>
      </dsp:nvSpPr>
      <dsp:spPr>
        <a:xfrm>
          <a:off x="3603633" y="2592358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14010"/>
                <a:lumOff val="1587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4010"/>
                <a:lumOff val="1587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4010"/>
                <a:lumOff val="15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Local Reconstruction</a:t>
          </a:r>
          <a:endParaRPr lang="en-US" sz="1500" kern="1200" dirty="0"/>
        </a:p>
      </dsp:txBody>
      <dsp:txXfrm>
        <a:off x="3620501" y="2609226"/>
        <a:ext cx="1399956" cy="542187"/>
      </dsp:txXfrm>
    </dsp:sp>
    <dsp:sp modelId="{8E225AC9-7EDF-0743-B951-8BA89607173A}">
      <dsp:nvSpPr>
        <dsp:cNvPr id="0" name=""/>
        <dsp:cNvSpPr/>
      </dsp:nvSpPr>
      <dsp:spPr>
        <a:xfrm rot="5400000">
          <a:off x="4212494" y="3182679"/>
          <a:ext cx="215971" cy="2591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6590"/>
                <a:lumOff val="1780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6590"/>
                <a:lumOff val="1780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6590"/>
                <a:lumOff val="1780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242731" y="3204276"/>
        <a:ext cx="155499" cy="151180"/>
      </dsp:txXfrm>
    </dsp:sp>
    <dsp:sp modelId="{F1279C56-1692-E44C-9F87-7E989FF54463}">
      <dsp:nvSpPr>
        <dsp:cNvPr id="0" name=""/>
        <dsp:cNvSpPr/>
      </dsp:nvSpPr>
      <dsp:spPr>
        <a:xfrm>
          <a:off x="3603633" y="3456243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18679"/>
                <a:lumOff val="2116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8679"/>
                <a:lumOff val="2116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8679"/>
                <a:lumOff val="211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Global Reconstruction</a:t>
          </a:r>
          <a:endParaRPr lang="en-US" sz="1500" kern="1200" dirty="0"/>
        </a:p>
      </dsp:txBody>
      <dsp:txXfrm>
        <a:off x="3620501" y="3473111"/>
        <a:ext cx="1399956" cy="542187"/>
      </dsp:txXfrm>
    </dsp:sp>
    <dsp:sp modelId="{1DB89B4A-24AF-664E-8DB7-474129A43241}">
      <dsp:nvSpPr>
        <dsp:cNvPr id="0" name=""/>
        <dsp:cNvSpPr/>
      </dsp:nvSpPr>
      <dsp:spPr>
        <a:xfrm rot="5400000">
          <a:off x="4212494" y="4046564"/>
          <a:ext cx="215971" cy="2591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22120"/>
                <a:lumOff val="23734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22120"/>
                <a:lumOff val="23734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22120"/>
                <a:lumOff val="237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242731" y="4068161"/>
        <a:ext cx="155499" cy="151180"/>
      </dsp:txXfrm>
    </dsp:sp>
    <dsp:sp modelId="{12E275AE-1726-A944-A1E0-81FA0827FED6}">
      <dsp:nvSpPr>
        <dsp:cNvPr id="0" name=""/>
        <dsp:cNvSpPr/>
      </dsp:nvSpPr>
      <dsp:spPr>
        <a:xfrm>
          <a:off x="3603633" y="4320128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23349"/>
                <a:lumOff val="2646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3349"/>
                <a:lumOff val="2646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3349"/>
                <a:lumOff val="264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Event</a:t>
          </a:r>
          <a:br>
            <a:rPr lang="en-US" sz="1500" kern="1200" dirty="0" smtClean="0"/>
          </a:br>
          <a:r>
            <a:rPr lang="en-US" sz="1500" kern="1200" dirty="0" smtClean="0"/>
            <a:t>Building</a:t>
          </a:r>
          <a:endParaRPr lang="en-US" sz="1500" kern="1200" dirty="0"/>
        </a:p>
      </dsp:txBody>
      <dsp:txXfrm>
        <a:off x="3620501" y="4336996"/>
        <a:ext cx="1399956" cy="542187"/>
      </dsp:txXfrm>
    </dsp:sp>
    <dsp:sp modelId="{5DA8BAE2-AE79-2546-BEAC-ECB072109028}">
      <dsp:nvSpPr>
        <dsp:cNvPr id="0" name=""/>
        <dsp:cNvSpPr/>
      </dsp:nvSpPr>
      <dsp:spPr>
        <a:xfrm rot="5400000">
          <a:off x="4212494" y="4910449"/>
          <a:ext cx="215971" cy="25916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27650"/>
                <a:lumOff val="2966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27650"/>
                <a:lumOff val="2966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27650"/>
                <a:lumOff val="29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-5400000">
        <a:off x="4242731" y="4932046"/>
        <a:ext cx="155499" cy="151180"/>
      </dsp:txXfrm>
    </dsp:sp>
    <dsp:sp modelId="{5FC08209-BBFB-3F42-9C07-52147E5B0C0F}">
      <dsp:nvSpPr>
        <dsp:cNvPr id="0" name=""/>
        <dsp:cNvSpPr/>
      </dsp:nvSpPr>
      <dsp:spPr>
        <a:xfrm>
          <a:off x="3603633" y="5184013"/>
          <a:ext cx="1433692" cy="5759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-28019"/>
                <a:lumOff val="3175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8019"/>
                <a:lumOff val="3175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8019"/>
                <a:lumOff val="31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Analysis</a:t>
          </a:r>
          <a:endParaRPr lang="en-US" sz="1500" kern="1200" dirty="0"/>
        </a:p>
      </dsp:txBody>
      <dsp:txXfrm>
        <a:off x="3620501" y="5200881"/>
        <a:ext cx="1399956" cy="542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11095"/>
            <a:ext cx="2944283" cy="5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BD4CAD-8F8A-4058-9B05-1B2390AB2EC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494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51412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548"/>
            <a:ext cx="5435600" cy="445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09515"/>
            <a:ext cx="2944283" cy="49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73" tIns="45437" rIns="90873" bIns="454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92B8FC-7748-402F-93AD-E4B758DDD9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881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rgbClr val="005B82"/>
              </a:solidFill>
              <a:ea typeface="ＭＳ Ｐゴシック" charset="-128"/>
            </a:endParaRPr>
          </a:p>
        </p:txBody>
      </p:sp>
      <p:sp>
        <p:nvSpPr>
          <p:cNvPr id="3103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04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5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6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23" name="Text Box 51"/>
          <p:cNvSpPr txBox="1">
            <a:spLocks noChangeArrowheads="1"/>
          </p:cNvSpPr>
          <p:nvPr userDrawn="1"/>
        </p:nvSpPr>
        <p:spPr bwMode="auto">
          <a:xfrm>
            <a:off x="719138" y="5048250"/>
            <a:ext cx="3810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fld id="{586F53E7-1F83-4E1F-818E-07A90382E93B}" type="datetime4">
              <a:rPr lang="de-DE" sz="1400">
                <a:solidFill>
                  <a:srgbClr val="F4F4F4"/>
                </a:solidFill>
                <a:ea typeface="ＭＳ Ｐゴシック" charset="-128"/>
              </a:rPr>
              <a:pPr>
                <a:spcBef>
                  <a:spcPct val="50000"/>
                </a:spcBef>
              </a:pPr>
              <a:t>November 18, 2015</a:t>
            </a:fld>
            <a:endParaRPr lang="de-DE" sz="1400">
              <a:solidFill>
                <a:srgbClr val="F4F4F4"/>
              </a:solidFill>
              <a:ea typeface="ＭＳ Ｐゴシック" charset="-128"/>
            </a:endParaRPr>
          </a:p>
        </p:txBody>
      </p:sp>
      <p:pic>
        <p:nvPicPr>
          <p:cNvPr id="3126" name="Picture 54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  <p:sp>
        <p:nvSpPr>
          <p:cNvPr id="3128" name="Text Box 56"/>
          <p:cNvSpPr txBox="1">
            <a:spLocks noChangeArrowheads="1"/>
          </p:cNvSpPr>
          <p:nvPr userDrawn="1"/>
        </p:nvSpPr>
        <p:spPr bwMode="auto">
          <a:xfrm rot="-5400000">
            <a:off x="-1079500" y="933450"/>
            <a:ext cx="2476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Mastertitelformat bearbeiten</a:t>
            </a:r>
            <a:endParaRPr lang="de-DE"/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Master-Untertitelformat bearbeiten</a:t>
            </a:r>
            <a:endParaRPr lang="de-DE"/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642910" y="357166"/>
          <a:ext cx="2674992" cy="642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27" name="Bitmap" r:id="rId4" imgW="1905266" imgH="457143" progId="PBrush">
                  <p:embed/>
                </p:oleObj>
              </mc:Choice>
              <mc:Fallback>
                <p:oleObj name="Bitmap" r:id="rId4" imgW="1905266" imgH="45714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357166"/>
                        <a:ext cx="2674992" cy="6429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14348" y="71414"/>
            <a:ext cx="6643734" cy="571496"/>
          </a:xfrm>
        </p:spPr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51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8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14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873250" y="44450"/>
            <a:ext cx="248285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>
              <a:lnSpc>
                <a:spcPct val="120000"/>
              </a:lnSpc>
              <a:defRPr/>
            </a:pPr>
            <a:r>
              <a:rPr lang="it-IT" sz="200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12  December </a:t>
            </a:r>
            <a:r>
              <a:rPr lang="en-GB" sz="200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2014</a:t>
            </a:r>
          </a:p>
          <a:p>
            <a:pPr algn="r" eaLnBrk="1" hangingPunct="1">
              <a:lnSpc>
                <a:spcPct val="120000"/>
              </a:lnSpc>
              <a:defRPr/>
            </a:pPr>
            <a:r>
              <a:rPr lang="en-GB" sz="200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Stefano Spataro</a:t>
            </a:r>
            <a:endParaRPr lang="en-US" sz="2000" smtClean="0">
              <a:solidFill>
                <a:srgbClr val="000099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Line 16"/>
          <p:cNvSpPr>
            <a:spLocks noChangeShapeType="1"/>
          </p:cNvSpPr>
          <p:nvPr userDrawn="1"/>
        </p:nvSpPr>
        <p:spPr bwMode="auto">
          <a:xfrm>
            <a:off x="4356100" y="182563"/>
            <a:ext cx="0" cy="5826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4356100" y="188913"/>
            <a:ext cx="3455988" cy="450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it-IT" sz="2000" dirty="0" smtClean="0">
                <a:solidFill>
                  <a:srgbClr val="000099"/>
                </a:solidFill>
                <a:ea typeface="ＭＳ Ｐゴシック" charset="0"/>
                <a:cs typeface="ＭＳ Ｐゴシック" charset="0"/>
              </a:rPr>
              <a:t>Status of (offline) Computing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92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02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15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5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5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9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91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71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90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62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222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02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73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29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76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721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15888"/>
            <a:ext cx="18653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D:\svn\panda\Talks\20090907 - (Panda) Julich\header_mole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4826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3" descr="D:\svn\panda\Talks\20090907 - (Panda) Julich\logouni_alldx.jp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2" t="2779" r="22993" b="30569"/>
          <a:stretch>
            <a:fillRect/>
          </a:stretch>
        </p:blipFill>
        <p:spPr bwMode="auto">
          <a:xfrm>
            <a:off x="8323263" y="49213"/>
            <a:ext cx="666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179388" y="836613"/>
            <a:ext cx="8785225" cy="0"/>
          </a:xfrm>
          <a:prstGeom prst="line">
            <a:avLst/>
          </a:prstGeom>
          <a:ln w="38100" cmpd="dbl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0" y="1214438"/>
            <a:ext cx="9144000" cy="5643562"/>
          </a:xfrm>
          <a:prstGeom prst="rect">
            <a:avLst/>
          </a:prstGeom>
          <a:blipFill dpi="0" rotWithShape="1">
            <a:blip r:embed="rId5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7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Mastertitelformat bearbeiten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Mastertextformat bearbeiten</a:t>
            </a:r>
          </a:p>
          <a:p>
            <a:pPr lvl="1"/>
            <a:r>
              <a:rPr lang="x-none" smtClean="0"/>
              <a:t>Zweite Ebene</a:t>
            </a:r>
          </a:p>
          <a:p>
            <a:pPr lvl="2"/>
            <a:r>
              <a:rPr lang="x-none" smtClean="0"/>
              <a:t>Dritte Ebene</a:t>
            </a:r>
          </a:p>
          <a:p>
            <a:pPr lvl="3"/>
            <a:r>
              <a:rPr lang="x-none" smtClean="0"/>
              <a:t>Vierte Ebene</a:t>
            </a:r>
          </a:p>
          <a:p>
            <a:pPr lvl="4"/>
            <a:r>
              <a:rPr lang="x-non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Bild auf Platzhalter ziehen oder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vmlDrawing" Target="../drawings/vmlDrawing1.vml"/><Relationship Id="rId38" Type="http://schemas.openxmlformats.org/officeDocument/2006/relationships/image" Target="../media/image2.png"/><Relationship Id="rId39" Type="http://schemas.openxmlformats.org/officeDocument/2006/relationships/oleObject" Target="../embeddings/oleObject1.bin"/><Relationship Id="rId4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48" y="71414"/>
            <a:ext cx="6643734" cy="5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08"/>
            <a:ext cx="7772400" cy="50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pic>
        <p:nvPicPr>
          <p:cNvPr id="1094" name="Picture 70" descr="Logo_FZ_Jülich_NEU_rgb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539750" y="6477000"/>
            <a:ext cx="777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fld id="{BD801DE1-14FA-4832-8C83-29B11DD43F9E}" type="datetime4">
              <a:rPr lang="de-DE" sz="1000">
                <a:solidFill>
                  <a:srgbClr val="005B82"/>
                </a:solidFill>
              </a:rPr>
              <a:pPr/>
              <a:t>November 18, 2015</a:t>
            </a:fld>
            <a:endParaRPr lang="de-DE" sz="1000" dirty="0">
              <a:solidFill>
                <a:srgbClr val="005B82"/>
              </a:solidFill>
            </a:endParaRPr>
          </a:p>
        </p:txBody>
      </p:sp>
      <p:sp>
        <p:nvSpPr>
          <p:cNvPr id="1096" name="Text Box 72"/>
          <p:cNvSpPr txBox="1">
            <a:spLocks noChangeArrowheads="1"/>
          </p:cNvSpPr>
          <p:nvPr/>
        </p:nvSpPr>
        <p:spPr bwMode="auto">
          <a:xfrm>
            <a:off x="8328025" y="6477000"/>
            <a:ext cx="565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>
                <a:solidFill>
                  <a:srgbClr val="005B82"/>
                </a:solidFill>
              </a:rPr>
              <a:t>Folie </a:t>
            </a:r>
            <a:fld id="{F540E0C8-EA85-4EB4-B9EB-180779D59F0A}" type="slidenum">
              <a:rPr lang="de-DE" sz="1000">
                <a:solidFill>
                  <a:srgbClr val="005B82"/>
                </a:solidFill>
              </a:rPr>
              <a:pPr/>
              <a:t>‹Nr.›</a:t>
            </a:fld>
            <a:endParaRPr lang="de-DE" sz="1000">
              <a:solidFill>
                <a:srgbClr val="005B82"/>
              </a:solidFill>
            </a:endParaRPr>
          </a:p>
        </p:txBody>
      </p: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4000496" y="6500834"/>
            <a:ext cx="115576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 dirty="0" smtClean="0">
                <a:solidFill>
                  <a:srgbClr val="005B82"/>
                </a:solidFill>
              </a:rPr>
              <a:t>Tobias Stockmanns </a:t>
            </a:r>
            <a:endParaRPr lang="de-DE" sz="1000" dirty="0">
              <a:solidFill>
                <a:srgbClr val="005B82"/>
              </a:solidFill>
            </a:endParaRPr>
          </a:p>
        </p:txBody>
      </p:sp>
      <p:graphicFrame>
        <p:nvGraphicFramePr>
          <p:cNvPr id="203777" name="Object 1"/>
          <p:cNvGraphicFramePr>
            <a:graphicFrameLocks noChangeAspect="1"/>
          </p:cNvGraphicFramePr>
          <p:nvPr/>
        </p:nvGraphicFramePr>
        <p:xfrm>
          <a:off x="7572396" y="6072206"/>
          <a:ext cx="1439862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956" name="Bitmap" r:id="rId39" imgW="1905266" imgH="457143" progId="PBrush">
                  <p:embed/>
                </p:oleObj>
              </mc:Choice>
              <mc:Fallback>
                <p:oleObj name="Bitmap" r:id="rId39" imgW="1905266" imgH="457143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96" y="6072206"/>
                        <a:ext cx="1439862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Computing at PANDA</a:t>
            </a:r>
            <a:endParaRPr lang="en-US" sz="4400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19138" y="3860800"/>
            <a:ext cx="8173342" cy="6477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PandaRoot</a:t>
            </a:r>
            <a:r>
              <a:rPr lang="en-US" dirty="0" smtClean="0"/>
              <a:t> Framework</a:t>
            </a:r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313127" y="4995863"/>
            <a:ext cx="18302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4F4F4"/>
                </a:solidFill>
              </a:rPr>
              <a:t>| </a:t>
            </a:r>
            <a:r>
              <a:rPr lang="de-DE" sz="1400" dirty="0" smtClean="0">
                <a:solidFill>
                  <a:srgbClr val="F4F4F4"/>
                </a:solidFill>
              </a:rPr>
              <a:t>Tobias Stockmanns</a:t>
            </a:r>
            <a:endParaRPr lang="de-DE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1907704" y="3140968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 smtClean="0">
                <a:solidFill>
                  <a:schemeClr val="bg1"/>
                </a:solidFill>
              </a:rPr>
              <a:t>   </a:t>
            </a:r>
            <a:endParaRPr lang="en-US" sz="24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00808"/>
            <a:ext cx="6041116" cy="4024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description</a:t>
            </a:r>
            <a:endParaRPr lang="en-US" dirty="0"/>
          </a:p>
        </p:txBody>
      </p:sp>
      <p:pic>
        <p:nvPicPr>
          <p:cNvPr id="5" name="Picture 2" descr="displa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6444208" y="4797152"/>
            <a:ext cx="1984270" cy="142070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232373" cy="2231326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511573" cy="16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8804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55310" b="26849"/>
          <a:stretch>
            <a:fillRect/>
          </a:stretch>
        </p:blipFill>
        <p:spPr bwMode="auto">
          <a:xfrm>
            <a:off x="539552" y="4077072"/>
            <a:ext cx="2333471" cy="207508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Stefano\AppData\Local\Temp\Rar$DR01.157\FEC_geo_1Dec201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2021344" cy="180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2160364" cy="133334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218044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700808"/>
            <a:ext cx="6041116" cy="4024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description</a:t>
            </a:r>
            <a:endParaRPr lang="en-US" dirty="0"/>
          </a:p>
        </p:txBody>
      </p:sp>
      <p:pic>
        <p:nvPicPr>
          <p:cNvPr id="5" name="Picture 2" descr="displa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6444208" y="4797152"/>
            <a:ext cx="1984270" cy="142070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hape 2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2232373" cy="2231326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40968"/>
            <a:ext cx="1511573" cy="16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8804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55310" b="26849"/>
          <a:stretch>
            <a:fillRect/>
          </a:stretch>
        </p:blipFill>
        <p:spPr bwMode="auto">
          <a:xfrm>
            <a:off x="539552" y="4077072"/>
            <a:ext cx="2333471" cy="207508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Stefano\AppData\Local\Temp\Rar$DR01.157\FEC_geo_1Dec201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2021344" cy="180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2160364" cy="133334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218044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699792" y="2780928"/>
            <a:ext cx="4248472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All detectors in simulation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Strongly varying level of detail, e.g.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MVD: All materials including support structures, cooling, active and passive electronic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EMC: only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1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1000108"/>
            <a:ext cx="5581054" cy="501969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Translates ideal detector data into realistic data stream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3D space points into channel number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Deposited energy into ADC values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Adding noise and inefficiencies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Charge sharing between neighboring detector elements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Dead times and electronics properties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Data should look like as coming from the final experiment</a:t>
            </a:r>
            <a:endParaRPr 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6752"/>
            <a:ext cx="1990825" cy="19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89040"/>
            <a:ext cx="2555875" cy="16129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88224" y="3501008"/>
            <a:ext cx="2259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Simulated EMC waveform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6696479" y="836712"/>
            <a:ext cx="190796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Avalanche Simulation</a:t>
            </a:r>
            <a:br>
              <a:rPr lang="en-US" sz="1400" dirty="0" smtClean="0"/>
            </a:br>
            <a:r>
              <a:rPr lang="en-US" sz="1400" dirty="0" smtClean="0"/>
              <a:t>in MDT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13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- 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Local reconstruction for each sub-detector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Translation from detector data into physical parameters (from channel number to space point, ADC to energy)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Cluster formation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Reconstruction algorithms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Various different algorithms implemented for each sub-detectors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Compared with test beam data</a:t>
            </a:r>
          </a:p>
          <a:p>
            <a:pPr lvl="1">
              <a:buFont typeface="Arial"/>
              <a:buChar char="•"/>
            </a:pPr>
            <a:r>
              <a:rPr lang="en-US" dirty="0" err="1" smtClean="0"/>
              <a:t>PandaRoot</a:t>
            </a:r>
            <a:r>
              <a:rPr lang="en-US" dirty="0" smtClean="0"/>
              <a:t> used to reconstruct test beam data</a:t>
            </a:r>
          </a:p>
          <a:p>
            <a:pPr lvl="1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- II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/>
              <a:t>Global reconstruction</a:t>
            </a:r>
          </a:p>
          <a:p>
            <a:pPr lvl="1">
              <a:buFont typeface="Arial"/>
              <a:buChar char="•"/>
            </a:pPr>
            <a:r>
              <a:rPr lang="en-US" dirty="0"/>
              <a:t>Combining different sub-detectors</a:t>
            </a:r>
          </a:p>
          <a:p>
            <a:pPr lvl="1">
              <a:buFont typeface="Arial"/>
              <a:buChar char="•"/>
            </a:pPr>
            <a:r>
              <a:rPr lang="en-US" dirty="0"/>
              <a:t>Tracking</a:t>
            </a:r>
          </a:p>
          <a:p>
            <a:pPr lvl="1">
              <a:buFont typeface="Arial"/>
              <a:buChar char="•"/>
            </a:pPr>
            <a:r>
              <a:rPr lang="en-US" dirty="0"/>
              <a:t>PID</a:t>
            </a:r>
          </a:p>
          <a:p>
            <a:pPr lvl="1">
              <a:buFont typeface="Arial"/>
              <a:buChar char="•"/>
            </a:pPr>
            <a:r>
              <a:rPr lang="en-US" dirty="0"/>
              <a:t>Event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- offline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Track finding and fitting working in Central and Forward Spectrometer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Kalman</a:t>
            </a:r>
            <a:r>
              <a:rPr lang="en-US" dirty="0" smtClean="0"/>
              <a:t> filter used as second stage developed by TUM (</a:t>
            </a:r>
            <a:r>
              <a:rPr lang="en-US" dirty="0" err="1" smtClean="0"/>
              <a:t>GenFit</a:t>
            </a:r>
            <a:r>
              <a:rPr lang="en-US" dirty="0" smtClean="0"/>
              <a:t> 1 + 2)</a:t>
            </a:r>
          </a:p>
          <a:p>
            <a:pPr>
              <a:buFont typeface="Arial"/>
              <a:buChar char="•"/>
            </a:pPr>
            <a:r>
              <a:rPr lang="en-US" dirty="0" smtClean="0"/>
              <a:t>Efficiency above 90 % (for beam above 3 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</a:p>
          <a:p>
            <a:pPr>
              <a:buFont typeface="Arial"/>
              <a:buChar char="•"/>
            </a:pPr>
            <a:r>
              <a:rPr lang="en-US" dirty="0" smtClean="0"/>
              <a:t>Momentum resolution between 1% and 5% depending on momentum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82565"/>
            <a:ext cx="2862263" cy="2779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82565"/>
            <a:ext cx="2881313" cy="2798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416675" y="4220740"/>
            <a:ext cx="279717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0000FF"/>
                </a:solidFill>
              </a:rPr>
              <a:t>For p(pbar) &lt; 3 GeV/c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0000FF"/>
                </a:solidFill>
              </a:rPr>
              <a:t>B = 1T 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p resolution doubles</a:t>
            </a:r>
          </a:p>
          <a:p>
            <a:pPr algn="ctr" eaLnBrk="1" hangingPunct="1">
              <a:lnSpc>
                <a:spcPct val="120000"/>
              </a:lnSpc>
            </a:pPr>
            <a:r>
              <a:rPr lang="it-IT" sz="1800">
                <a:solidFill>
                  <a:srgbClr val="FF0000"/>
                </a:solidFill>
              </a:rPr>
              <a:t>low p efficiency increases</a:t>
            </a:r>
          </a:p>
        </p:txBody>
      </p:sp>
    </p:spTree>
    <p:extLst>
      <p:ext uri="{BB962C8B-B14F-4D97-AF65-F5344CB8AC3E}">
        <p14:creationId xmlns:p14="http://schemas.microsoft.com/office/powerpoint/2010/main" val="20735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- online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008" y="1000108"/>
            <a:ext cx="7772400" cy="501969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Find and fit tracks with the production speed at Panda</a:t>
            </a:r>
            <a:br>
              <a:rPr lang="en-US" dirty="0" smtClean="0"/>
            </a:br>
            <a:r>
              <a:rPr lang="en-US" dirty="0" smtClean="0"/>
              <a:t>(10 - 20 MHz in high luminosity mode)</a:t>
            </a:r>
          </a:p>
          <a:p>
            <a:pPr>
              <a:buFont typeface="Arial"/>
              <a:buChar char="•"/>
            </a:pPr>
            <a:r>
              <a:rPr lang="en-US" dirty="0" smtClean="0"/>
              <a:t>Alternative hardware: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FPGA: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Helix tracking algorithm</a:t>
            </a:r>
          </a:p>
          <a:p>
            <a:pPr lvl="2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GPGPU: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Cellular automaton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Hough transformation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Triplet finder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Riemann transformation</a:t>
            </a:r>
          </a:p>
          <a:p>
            <a:pPr lvl="2">
              <a:buFont typeface="Arial"/>
              <a:buChar char="•"/>
            </a:pPr>
            <a:endParaRPr lang="en-US" dirty="0"/>
          </a:p>
          <a:p>
            <a:pPr lvl="2">
              <a:buFont typeface="Arial"/>
              <a:buChar char="•"/>
            </a:pPr>
            <a:r>
              <a:rPr lang="en-US" dirty="0" smtClean="0"/>
              <a:t>Direct switch in </a:t>
            </a:r>
            <a:r>
              <a:rPr lang="en-US" dirty="0" err="1" smtClean="0"/>
              <a:t>PandaRoot</a:t>
            </a:r>
            <a:r>
              <a:rPr lang="en-US" dirty="0" smtClean="0"/>
              <a:t> between CPU and GPU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489" y="2780928"/>
            <a:ext cx="4283968" cy="23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Identification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different detectors contribute to PID:</a:t>
            </a:r>
          </a:p>
          <a:p>
            <a:pPr>
              <a:buFont typeface="Arial"/>
              <a:buChar char="•"/>
            </a:pPr>
            <a:r>
              <a:rPr lang="en-US" dirty="0" smtClean="0"/>
              <a:t>MVD: </a:t>
            </a:r>
            <a:r>
              <a:rPr lang="en-US" dirty="0" err="1" smtClean="0">
                <a:solidFill>
                  <a:srgbClr val="008000"/>
                </a:solidFill>
              </a:rPr>
              <a:t>dE</a:t>
            </a:r>
            <a:r>
              <a:rPr lang="en-US" dirty="0" smtClean="0">
                <a:solidFill>
                  <a:srgbClr val="008000"/>
                </a:solidFill>
              </a:rPr>
              <a:t>/dx</a:t>
            </a:r>
          </a:p>
          <a:p>
            <a:pPr>
              <a:buFont typeface="Arial"/>
              <a:buChar char="•"/>
            </a:pPr>
            <a:r>
              <a:rPr lang="en-US" dirty="0" smtClean="0"/>
              <a:t>STT: </a:t>
            </a:r>
            <a:r>
              <a:rPr lang="en-US" dirty="0" err="1" smtClean="0">
                <a:solidFill>
                  <a:srgbClr val="008000"/>
                </a:solidFill>
              </a:rPr>
              <a:t>dE</a:t>
            </a:r>
            <a:r>
              <a:rPr lang="en-US" dirty="0" smtClean="0">
                <a:solidFill>
                  <a:srgbClr val="008000"/>
                </a:solidFill>
              </a:rPr>
              <a:t>/dx</a:t>
            </a:r>
          </a:p>
          <a:p>
            <a:pPr>
              <a:buFont typeface="Arial"/>
              <a:buChar char="•"/>
            </a:pPr>
            <a:r>
              <a:rPr lang="en-US" dirty="0" smtClean="0"/>
              <a:t>EMC: </a:t>
            </a:r>
            <a:r>
              <a:rPr lang="en-US" dirty="0" smtClean="0">
                <a:solidFill>
                  <a:srgbClr val="008000"/>
                </a:solidFill>
              </a:rPr>
              <a:t>E/p, shower shape</a:t>
            </a:r>
          </a:p>
          <a:p>
            <a:pPr>
              <a:buFont typeface="Arial"/>
              <a:buChar char="•"/>
            </a:pPr>
            <a:r>
              <a:rPr lang="en-US" dirty="0" smtClean="0"/>
              <a:t>DIRC: </a:t>
            </a:r>
            <a:r>
              <a:rPr lang="en-US" dirty="0" smtClean="0">
                <a:solidFill>
                  <a:srgbClr val="0000FF"/>
                </a:solidFill>
              </a:rPr>
              <a:t>Cherenkov angle</a:t>
            </a:r>
          </a:p>
          <a:p>
            <a:pPr>
              <a:buFont typeface="Arial"/>
              <a:buChar char="•"/>
            </a:pPr>
            <a:r>
              <a:rPr lang="en-US" dirty="0" smtClean="0"/>
              <a:t>DISC: </a:t>
            </a:r>
            <a:r>
              <a:rPr lang="en-US" dirty="0" smtClean="0">
                <a:solidFill>
                  <a:srgbClr val="0000FF"/>
                </a:solidFill>
              </a:rPr>
              <a:t>Cherenkov angle</a:t>
            </a:r>
          </a:p>
          <a:p>
            <a:pPr>
              <a:buFont typeface="Arial"/>
              <a:buChar char="•"/>
            </a:pPr>
            <a:r>
              <a:rPr lang="en-US" dirty="0" err="1" smtClean="0"/>
              <a:t>SciTil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Time-of-Flight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MDT: </a:t>
            </a:r>
            <a:r>
              <a:rPr lang="en-US" dirty="0" smtClean="0">
                <a:solidFill>
                  <a:srgbClr val="0000FF"/>
                </a:solidFill>
              </a:rPr>
              <a:t># layers, # hits, track Chi2</a:t>
            </a:r>
          </a:p>
          <a:p>
            <a:pPr>
              <a:buFont typeface="Arial"/>
              <a:buChar char="•"/>
            </a:pPr>
            <a:r>
              <a:rPr lang="en-US" dirty="0" smtClean="0"/>
              <a:t>FTOF: </a:t>
            </a:r>
            <a:r>
              <a:rPr lang="en-US" dirty="0" smtClean="0">
                <a:solidFill>
                  <a:srgbClr val="FF0000"/>
                </a:solidFill>
              </a:rPr>
              <a:t>Time-of-Flight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FSC: </a:t>
            </a:r>
            <a:r>
              <a:rPr lang="en-US" dirty="0" smtClean="0">
                <a:solidFill>
                  <a:srgbClr val="FF0000"/>
                </a:solidFill>
              </a:rPr>
              <a:t>E/p, shower shape</a:t>
            </a:r>
          </a:p>
          <a:p>
            <a:pPr>
              <a:buFont typeface="Arial"/>
              <a:buChar char="•"/>
            </a:pPr>
            <a:r>
              <a:rPr lang="en-US" dirty="0" smtClean="0"/>
              <a:t>RICH: </a:t>
            </a:r>
            <a:r>
              <a:rPr lang="en-US" dirty="0" smtClean="0">
                <a:solidFill>
                  <a:srgbClr val="FF0000"/>
                </a:solidFill>
              </a:rPr>
              <a:t>Cherenkov angle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2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5536" y="1484784"/>
            <a:ext cx="3960440" cy="3960440"/>
          </a:xfrm>
        </p:spPr>
        <p:txBody>
          <a:bodyPr/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Signal and background-events very similar </a:t>
            </a:r>
            <a:r>
              <a:rPr lang="en-US" sz="1800" dirty="0" smtClean="0">
                <a:sym typeface="Wingdings"/>
              </a:rPr>
              <a:t> no hardware trigger possible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/>
              <a:t>Quasi continuous beam with maximum interaction rate of 20 MHz </a:t>
            </a:r>
            <a:r>
              <a:rPr lang="en-US" sz="1800" dirty="0" smtClean="0">
                <a:sym typeface="Wingdings"/>
              </a:rPr>
              <a:t> Poisson distribution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>
                <a:sym typeface="Wingdings"/>
              </a:rPr>
              <a:t>Raw data rate of 200 </a:t>
            </a:r>
            <a:r>
              <a:rPr lang="en-US" sz="1800" dirty="0" err="1" smtClean="0">
                <a:sym typeface="Wingdings"/>
              </a:rPr>
              <a:t>GByte</a:t>
            </a:r>
            <a:r>
              <a:rPr lang="en-US" sz="1800" dirty="0" smtClean="0">
                <a:sym typeface="Wingdings"/>
              </a:rPr>
              <a:t>/s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1800" dirty="0" smtClean="0">
                <a:sym typeface="Wingdings"/>
              </a:rPr>
              <a:t>Reduction of 1000 needed for permanent storage </a:t>
            </a:r>
            <a:r>
              <a:rPr lang="en-US" sz="1800" i="1" dirty="0" smtClean="0">
                <a:sym typeface="Wingdings"/>
              </a:rPr>
              <a:t>O</a:t>
            </a:r>
            <a:r>
              <a:rPr lang="en-US" sz="1800" dirty="0" smtClean="0">
                <a:sym typeface="Wingdings"/>
              </a:rPr>
              <a:t>(</a:t>
            </a:r>
            <a:r>
              <a:rPr lang="en-US" sz="1800" dirty="0" err="1" smtClean="0">
                <a:sym typeface="Wingdings"/>
              </a:rPr>
              <a:t>PByte</a:t>
            </a:r>
            <a:r>
              <a:rPr lang="en-US" sz="1800" dirty="0" smtClean="0">
                <a:sym typeface="Wingdings"/>
              </a:rPr>
              <a:t>/year)  Online Event </a:t>
            </a:r>
            <a:r>
              <a:rPr lang="en-US" sz="1800" dirty="0" err="1" smtClean="0">
                <a:sym typeface="Wingdings"/>
              </a:rPr>
              <a:t>Filte</a:t>
            </a:r>
            <a:endParaRPr lang="en-US" sz="1800" dirty="0" smtClean="0">
              <a:sym typeface="Wingdings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748144"/>
            <a:ext cx="4176464" cy="31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308304" y="5445224"/>
            <a:ext cx="14807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Single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FAIRROOT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Simulation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ild 2" descr="EventDisplay_b_Event1_timebased_Isochrones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308304" y="5445224"/>
            <a:ext cx="18011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MHz overlap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uppo 267"/>
          <p:cNvGrpSpPr>
            <a:grpSpLocks/>
          </p:cNvGrpSpPr>
          <p:nvPr/>
        </p:nvGrpSpPr>
        <p:grpSpPr bwMode="auto">
          <a:xfrm>
            <a:off x="755650" y="1196975"/>
            <a:ext cx="7272338" cy="1881188"/>
            <a:chOff x="1187624" y="3933056"/>
            <a:chExt cx="7272808" cy="1881500"/>
          </a:xfrm>
        </p:grpSpPr>
        <p:cxnSp>
          <p:nvCxnSpPr>
            <p:cNvPr id="2" name="Gerade Verbindung 4"/>
            <p:cNvCxnSpPr/>
            <p:nvPr/>
          </p:nvCxnSpPr>
          <p:spPr>
            <a:xfrm>
              <a:off x="2483108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Gerade Verbindung 7"/>
            <p:cNvCxnSpPr/>
            <p:nvPr/>
          </p:nvCxnSpPr>
          <p:spPr>
            <a:xfrm>
              <a:off x="256407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 Verbindung 8"/>
            <p:cNvCxnSpPr/>
            <p:nvPr/>
          </p:nvCxnSpPr>
          <p:spPr>
            <a:xfrm>
              <a:off x="2716486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9"/>
            <p:cNvCxnSpPr/>
            <p:nvPr/>
          </p:nvCxnSpPr>
          <p:spPr>
            <a:xfrm>
              <a:off x="2772051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10"/>
            <p:cNvCxnSpPr/>
            <p:nvPr/>
          </p:nvCxnSpPr>
          <p:spPr>
            <a:xfrm>
              <a:off x="2916524" y="3950522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1"/>
            <p:cNvCxnSpPr/>
            <p:nvPr/>
          </p:nvCxnSpPr>
          <p:spPr>
            <a:xfrm>
              <a:off x="341979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2"/>
            <p:cNvCxnSpPr/>
            <p:nvPr/>
          </p:nvCxnSpPr>
          <p:spPr>
            <a:xfrm>
              <a:off x="350076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3"/>
            <p:cNvCxnSpPr/>
            <p:nvPr/>
          </p:nvCxnSpPr>
          <p:spPr>
            <a:xfrm>
              <a:off x="365317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4"/>
            <p:cNvCxnSpPr/>
            <p:nvPr/>
          </p:nvCxnSpPr>
          <p:spPr>
            <a:xfrm>
              <a:off x="370715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5"/>
            <p:cNvCxnSpPr/>
            <p:nvPr/>
          </p:nvCxnSpPr>
          <p:spPr>
            <a:xfrm>
              <a:off x="385162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6"/>
            <p:cNvCxnSpPr/>
            <p:nvPr/>
          </p:nvCxnSpPr>
          <p:spPr>
            <a:xfrm>
              <a:off x="392465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7"/>
            <p:cNvCxnSpPr/>
            <p:nvPr/>
          </p:nvCxnSpPr>
          <p:spPr>
            <a:xfrm>
              <a:off x="40040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8"/>
            <p:cNvCxnSpPr/>
            <p:nvPr/>
          </p:nvCxnSpPr>
          <p:spPr>
            <a:xfrm>
              <a:off x="41564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9"/>
            <p:cNvCxnSpPr/>
            <p:nvPr/>
          </p:nvCxnSpPr>
          <p:spPr>
            <a:xfrm>
              <a:off x="421200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20"/>
            <p:cNvCxnSpPr/>
            <p:nvPr/>
          </p:nvCxnSpPr>
          <p:spPr>
            <a:xfrm>
              <a:off x="43564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21"/>
            <p:cNvCxnSpPr/>
            <p:nvPr/>
          </p:nvCxnSpPr>
          <p:spPr>
            <a:xfrm>
              <a:off x="493277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22"/>
            <p:cNvCxnSpPr/>
            <p:nvPr/>
          </p:nvCxnSpPr>
          <p:spPr>
            <a:xfrm>
              <a:off x="50756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23"/>
            <p:cNvCxnSpPr/>
            <p:nvPr/>
          </p:nvCxnSpPr>
          <p:spPr>
            <a:xfrm>
              <a:off x="5164569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24"/>
            <p:cNvCxnSpPr/>
            <p:nvPr/>
          </p:nvCxnSpPr>
          <p:spPr>
            <a:xfrm>
              <a:off x="5220135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5"/>
            <p:cNvCxnSpPr/>
            <p:nvPr/>
          </p:nvCxnSpPr>
          <p:spPr>
            <a:xfrm>
              <a:off x="52915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6"/>
            <p:cNvCxnSpPr/>
            <p:nvPr/>
          </p:nvCxnSpPr>
          <p:spPr>
            <a:xfrm>
              <a:off x="5651963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7"/>
            <p:cNvCxnSpPr/>
            <p:nvPr/>
          </p:nvCxnSpPr>
          <p:spPr>
            <a:xfrm>
              <a:off x="573293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8"/>
            <p:cNvCxnSpPr/>
            <p:nvPr/>
          </p:nvCxnSpPr>
          <p:spPr>
            <a:xfrm>
              <a:off x="5885341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9"/>
            <p:cNvCxnSpPr/>
            <p:nvPr/>
          </p:nvCxnSpPr>
          <p:spPr>
            <a:xfrm>
              <a:off x="5940906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30"/>
            <p:cNvCxnSpPr/>
            <p:nvPr/>
          </p:nvCxnSpPr>
          <p:spPr>
            <a:xfrm>
              <a:off x="608379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31"/>
            <p:cNvCxnSpPr/>
            <p:nvPr/>
          </p:nvCxnSpPr>
          <p:spPr>
            <a:xfrm>
              <a:off x="615682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32"/>
            <p:cNvCxnSpPr/>
            <p:nvPr/>
          </p:nvCxnSpPr>
          <p:spPr>
            <a:xfrm>
              <a:off x="623620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33"/>
            <p:cNvCxnSpPr/>
            <p:nvPr/>
          </p:nvCxnSpPr>
          <p:spPr>
            <a:xfrm>
              <a:off x="6388610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4"/>
            <p:cNvCxnSpPr/>
            <p:nvPr/>
          </p:nvCxnSpPr>
          <p:spPr>
            <a:xfrm>
              <a:off x="6444177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5"/>
            <p:cNvCxnSpPr/>
            <p:nvPr/>
          </p:nvCxnSpPr>
          <p:spPr>
            <a:xfrm>
              <a:off x="6588648" y="3933056"/>
              <a:ext cx="0" cy="2873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Geschweifte Klammer links 37"/>
            <p:cNvSpPr/>
            <p:nvPr/>
          </p:nvSpPr>
          <p:spPr>
            <a:xfrm rot="16200000">
              <a:off x="2591848" y="4113297"/>
              <a:ext cx="215936" cy="576299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Geschweifte Klammer links 38"/>
            <p:cNvSpPr/>
            <p:nvPr/>
          </p:nvSpPr>
          <p:spPr>
            <a:xfrm rot="16200000">
              <a:off x="3780169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Geschweifte Klammer links 39"/>
            <p:cNvSpPr/>
            <p:nvPr/>
          </p:nvSpPr>
          <p:spPr>
            <a:xfrm rot="16200000">
              <a:off x="5004211" y="4149017"/>
              <a:ext cx="215936" cy="504858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Geschweifte Klammer links 40"/>
            <p:cNvSpPr/>
            <p:nvPr/>
          </p:nvSpPr>
          <p:spPr>
            <a:xfrm rot="16200000">
              <a:off x="6012338" y="3861662"/>
              <a:ext cx="215936" cy="10795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vert27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6" name="Gerade Verbindung 41"/>
            <p:cNvCxnSpPr/>
            <p:nvPr/>
          </p:nvCxnSpPr>
          <p:spPr>
            <a:xfrm>
              <a:off x="248310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42"/>
            <p:cNvCxnSpPr/>
            <p:nvPr/>
          </p:nvCxnSpPr>
          <p:spPr>
            <a:xfrm>
              <a:off x="256407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3"/>
            <p:cNvCxnSpPr/>
            <p:nvPr/>
          </p:nvCxnSpPr>
          <p:spPr>
            <a:xfrm>
              <a:off x="271648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4"/>
            <p:cNvCxnSpPr/>
            <p:nvPr/>
          </p:nvCxnSpPr>
          <p:spPr>
            <a:xfrm>
              <a:off x="277205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5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6"/>
            <p:cNvCxnSpPr/>
            <p:nvPr/>
          </p:nvCxnSpPr>
          <p:spPr>
            <a:xfrm>
              <a:off x="34197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7"/>
            <p:cNvCxnSpPr/>
            <p:nvPr/>
          </p:nvCxnSpPr>
          <p:spPr>
            <a:xfrm>
              <a:off x="35007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8"/>
            <p:cNvCxnSpPr/>
            <p:nvPr/>
          </p:nvCxnSpPr>
          <p:spPr>
            <a:xfrm>
              <a:off x="36531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9"/>
            <p:cNvCxnSpPr/>
            <p:nvPr/>
          </p:nvCxnSpPr>
          <p:spPr>
            <a:xfrm>
              <a:off x="370715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50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51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52"/>
            <p:cNvCxnSpPr/>
            <p:nvPr/>
          </p:nvCxnSpPr>
          <p:spPr>
            <a:xfrm>
              <a:off x="40040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53"/>
            <p:cNvCxnSpPr/>
            <p:nvPr/>
          </p:nvCxnSpPr>
          <p:spPr>
            <a:xfrm>
              <a:off x="41564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54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55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6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7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8"/>
            <p:cNvCxnSpPr/>
            <p:nvPr/>
          </p:nvCxnSpPr>
          <p:spPr>
            <a:xfrm>
              <a:off x="51645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9"/>
            <p:cNvCxnSpPr/>
            <p:nvPr/>
          </p:nvCxnSpPr>
          <p:spPr>
            <a:xfrm>
              <a:off x="52201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60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61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62"/>
            <p:cNvCxnSpPr/>
            <p:nvPr/>
          </p:nvCxnSpPr>
          <p:spPr>
            <a:xfrm>
              <a:off x="573293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63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64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65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7"/>
            <p:cNvCxnSpPr/>
            <p:nvPr/>
          </p:nvCxnSpPr>
          <p:spPr>
            <a:xfrm>
              <a:off x="623620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70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71"/>
            <p:cNvCxnSpPr/>
            <p:nvPr/>
          </p:nvCxnSpPr>
          <p:spPr>
            <a:xfrm>
              <a:off x="291652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72"/>
            <p:cNvCxnSpPr/>
            <p:nvPr/>
          </p:nvCxnSpPr>
          <p:spPr>
            <a:xfrm>
              <a:off x="299590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73"/>
            <p:cNvCxnSpPr/>
            <p:nvPr/>
          </p:nvCxnSpPr>
          <p:spPr>
            <a:xfrm>
              <a:off x="314831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74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75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7"/>
            <p:cNvCxnSpPr/>
            <p:nvPr/>
          </p:nvCxnSpPr>
          <p:spPr>
            <a:xfrm>
              <a:off x="393258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8"/>
            <p:cNvCxnSpPr/>
            <p:nvPr/>
          </p:nvCxnSpPr>
          <p:spPr>
            <a:xfrm>
              <a:off x="408499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9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80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81"/>
            <p:cNvCxnSpPr/>
            <p:nvPr/>
          </p:nvCxnSpPr>
          <p:spPr>
            <a:xfrm>
              <a:off x="43564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82"/>
            <p:cNvCxnSpPr/>
            <p:nvPr/>
          </p:nvCxnSpPr>
          <p:spPr>
            <a:xfrm>
              <a:off x="44358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83"/>
            <p:cNvCxnSpPr/>
            <p:nvPr/>
          </p:nvCxnSpPr>
          <p:spPr>
            <a:xfrm>
              <a:off x="458826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84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85"/>
            <p:cNvCxnSpPr/>
            <p:nvPr/>
          </p:nvCxnSpPr>
          <p:spPr>
            <a:xfrm>
              <a:off x="47883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6"/>
            <p:cNvCxnSpPr/>
            <p:nvPr/>
          </p:nvCxnSpPr>
          <p:spPr>
            <a:xfrm>
              <a:off x="53646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7"/>
            <p:cNvCxnSpPr/>
            <p:nvPr/>
          </p:nvCxnSpPr>
          <p:spPr>
            <a:xfrm>
              <a:off x="55074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8"/>
            <p:cNvCxnSpPr/>
            <p:nvPr/>
          </p:nvCxnSpPr>
          <p:spPr>
            <a:xfrm>
              <a:off x="559639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 Verbindung 89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rade Verbindung 9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91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92"/>
            <p:cNvCxnSpPr/>
            <p:nvPr/>
          </p:nvCxnSpPr>
          <p:spPr>
            <a:xfrm>
              <a:off x="616475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93"/>
            <p:cNvCxnSpPr/>
            <p:nvPr/>
          </p:nvCxnSpPr>
          <p:spPr>
            <a:xfrm>
              <a:off x="631716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94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95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6"/>
            <p:cNvCxnSpPr/>
            <p:nvPr/>
          </p:nvCxnSpPr>
          <p:spPr>
            <a:xfrm>
              <a:off x="65886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7"/>
            <p:cNvCxnSpPr/>
            <p:nvPr/>
          </p:nvCxnSpPr>
          <p:spPr>
            <a:xfrm>
              <a:off x="666802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8"/>
            <p:cNvCxnSpPr/>
            <p:nvPr/>
          </p:nvCxnSpPr>
          <p:spPr>
            <a:xfrm>
              <a:off x="682043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9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100"/>
            <p:cNvCxnSpPr/>
            <p:nvPr/>
          </p:nvCxnSpPr>
          <p:spPr>
            <a:xfrm>
              <a:off x="702047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101"/>
            <p:cNvCxnSpPr/>
            <p:nvPr/>
          </p:nvCxnSpPr>
          <p:spPr>
            <a:xfrm>
              <a:off x="32038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102"/>
            <p:cNvCxnSpPr/>
            <p:nvPr/>
          </p:nvCxnSpPr>
          <p:spPr>
            <a:xfrm>
              <a:off x="328484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103"/>
            <p:cNvCxnSpPr/>
            <p:nvPr/>
          </p:nvCxnSpPr>
          <p:spPr>
            <a:xfrm>
              <a:off x="343725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104"/>
            <p:cNvCxnSpPr/>
            <p:nvPr/>
          </p:nvCxnSpPr>
          <p:spPr>
            <a:xfrm>
              <a:off x="349123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105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6"/>
            <p:cNvCxnSpPr/>
            <p:nvPr/>
          </p:nvCxnSpPr>
          <p:spPr>
            <a:xfrm>
              <a:off x="414056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7"/>
            <p:cNvCxnSpPr/>
            <p:nvPr/>
          </p:nvCxnSpPr>
          <p:spPr>
            <a:xfrm>
              <a:off x="421994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8"/>
            <p:cNvCxnSpPr/>
            <p:nvPr/>
          </p:nvCxnSpPr>
          <p:spPr>
            <a:xfrm>
              <a:off x="437235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9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10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11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12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13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14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15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6"/>
            <p:cNvCxnSpPr/>
            <p:nvPr/>
          </p:nvCxnSpPr>
          <p:spPr>
            <a:xfrm>
              <a:off x="56519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7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8"/>
            <p:cNvCxnSpPr/>
            <p:nvPr/>
          </p:nvCxnSpPr>
          <p:spPr>
            <a:xfrm>
              <a:off x="588534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9"/>
            <p:cNvCxnSpPr/>
            <p:nvPr/>
          </p:nvCxnSpPr>
          <p:spPr>
            <a:xfrm>
              <a:off x="594090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20"/>
            <p:cNvCxnSpPr/>
            <p:nvPr/>
          </p:nvCxnSpPr>
          <p:spPr>
            <a:xfrm>
              <a:off x="60123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21"/>
            <p:cNvCxnSpPr/>
            <p:nvPr/>
          </p:nvCxnSpPr>
          <p:spPr>
            <a:xfrm>
              <a:off x="63727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22"/>
            <p:cNvCxnSpPr/>
            <p:nvPr/>
          </p:nvCxnSpPr>
          <p:spPr>
            <a:xfrm>
              <a:off x="64521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23"/>
            <p:cNvCxnSpPr/>
            <p:nvPr/>
          </p:nvCxnSpPr>
          <p:spPr>
            <a:xfrm>
              <a:off x="66045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24"/>
            <p:cNvCxnSpPr/>
            <p:nvPr/>
          </p:nvCxnSpPr>
          <p:spPr>
            <a:xfrm>
              <a:off x="666009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125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6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127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 Verbindung 128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 Verbindung 129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30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 Verbindung 131"/>
            <p:cNvCxnSpPr/>
            <p:nvPr/>
          </p:nvCxnSpPr>
          <p:spPr>
            <a:xfrm>
              <a:off x="370715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 Verbindung 132"/>
            <p:cNvCxnSpPr/>
            <p:nvPr/>
          </p:nvCxnSpPr>
          <p:spPr>
            <a:xfrm>
              <a:off x="378811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Gerade Verbindung 133"/>
            <p:cNvCxnSpPr/>
            <p:nvPr/>
          </p:nvCxnSpPr>
          <p:spPr>
            <a:xfrm>
              <a:off x="39405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 Verbindung 134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135"/>
            <p:cNvCxnSpPr/>
            <p:nvPr/>
          </p:nvCxnSpPr>
          <p:spPr>
            <a:xfrm>
              <a:off x="41405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6"/>
            <p:cNvCxnSpPr/>
            <p:nvPr/>
          </p:nvCxnSpPr>
          <p:spPr>
            <a:xfrm>
              <a:off x="46438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7"/>
            <p:cNvCxnSpPr/>
            <p:nvPr/>
          </p:nvCxnSpPr>
          <p:spPr>
            <a:xfrm>
              <a:off x="47248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Gerade Verbindung 138"/>
            <p:cNvCxnSpPr/>
            <p:nvPr/>
          </p:nvCxnSpPr>
          <p:spPr>
            <a:xfrm>
              <a:off x="487721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Gerade Verbindung 139"/>
            <p:cNvCxnSpPr/>
            <p:nvPr/>
          </p:nvCxnSpPr>
          <p:spPr>
            <a:xfrm>
              <a:off x="493277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Gerade Verbindung 140"/>
            <p:cNvCxnSpPr/>
            <p:nvPr/>
          </p:nvCxnSpPr>
          <p:spPr>
            <a:xfrm>
              <a:off x="50756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 Verbindung 141"/>
            <p:cNvCxnSpPr/>
            <p:nvPr/>
          </p:nvCxnSpPr>
          <p:spPr>
            <a:xfrm>
              <a:off x="51486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Gerade Verbindung 142"/>
            <p:cNvCxnSpPr/>
            <p:nvPr/>
          </p:nvCxnSpPr>
          <p:spPr>
            <a:xfrm>
              <a:off x="522807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143"/>
            <p:cNvCxnSpPr/>
            <p:nvPr/>
          </p:nvCxnSpPr>
          <p:spPr>
            <a:xfrm>
              <a:off x="538048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144"/>
            <p:cNvCxnSpPr/>
            <p:nvPr/>
          </p:nvCxnSpPr>
          <p:spPr>
            <a:xfrm>
              <a:off x="54360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145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Gerade Verbindung 146"/>
            <p:cNvCxnSpPr/>
            <p:nvPr/>
          </p:nvCxnSpPr>
          <p:spPr>
            <a:xfrm>
              <a:off x="615682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Gerade Verbindung 147"/>
            <p:cNvCxnSpPr/>
            <p:nvPr/>
          </p:nvCxnSpPr>
          <p:spPr>
            <a:xfrm>
              <a:off x="62997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Gerade Verbindung 148"/>
            <p:cNvCxnSpPr/>
            <p:nvPr/>
          </p:nvCxnSpPr>
          <p:spPr>
            <a:xfrm>
              <a:off x="638861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Gerade Verbindung 149"/>
            <p:cNvCxnSpPr/>
            <p:nvPr/>
          </p:nvCxnSpPr>
          <p:spPr>
            <a:xfrm>
              <a:off x="64441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150"/>
            <p:cNvCxnSpPr/>
            <p:nvPr/>
          </p:nvCxnSpPr>
          <p:spPr>
            <a:xfrm>
              <a:off x="65156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151"/>
            <p:cNvCxnSpPr/>
            <p:nvPr/>
          </p:nvCxnSpPr>
          <p:spPr>
            <a:xfrm>
              <a:off x="68760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 Verbindung 152"/>
            <p:cNvCxnSpPr/>
            <p:nvPr/>
          </p:nvCxnSpPr>
          <p:spPr>
            <a:xfrm>
              <a:off x="695697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 Verbindung 153"/>
            <p:cNvCxnSpPr/>
            <p:nvPr/>
          </p:nvCxnSpPr>
          <p:spPr>
            <a:xfrm>
              <a:off x="710938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Gerade Verbindung 154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155"/>
            <p:cNvCxnSpPr/>
            <p:nvPr/>
          </p:nvCxnSpPr>
          <p:spPr>
            <a:xfrm>
              <a:off x="730783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156"/>
            <p:cNvCxnSpPr/>
            <p:nvPr/>
          </p:nvCxnSpPr>
          <p:spPr>
            <a:xfrm>
              <a:off x="73808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157"/>
            <p:cNvCxnSpPr/>
            <p:nvPr/>
          </p:nvCxnSpPr>
          <p:spPr>
            <a:xfrm>
              <a:off x="746024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158"/>
            <p:cNvCxnSpPr/>
            <p:nvPr/>
          </p:nvCxnSpPr>
          <p:spPr>
            <a:xfrm>
              <a:off x="76126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159"/>
            <p:cNvCxnSpPr/>
            <p:nvPr/>
          </p:nvCxnSpPr>
          <p:spPr>
            <a:xfrm>
              <a:off x="766821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160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161"/>
            <p:cNvCxnSpPr/>
            <p:nvPr/>
          </p:nvCxnSpPr>
          <p:spPr>
            <a:xfrm>
              <a:off x="435647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Gerade Verbindung 162"/>
            <p:cNvCxnSpPr/>
            <p:nvPr/>
          </p:nvCxnSpPr>
          <p:spPr>
            <a:xfrm>
              <a:off x="443585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Gerade Verbindung 163"/>
            <p:cNvCxnSpPr/>
            <p:nvPr/>
          </p:nvCxnSpPr>
          <p:spPr>
            <a:xfrm>
              <a:off x="458826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 Verbindung 164"/>
            <p:cNvCxnSpPr/>
            <p:nvPr/>
          </p:nvCxnSpPr>
          <p:spPr>
            <a:xfrm>
              <a:off x="464383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Gerade Verbindung 165"/>
            <p:cNvCxnSpPr/>
            <p:nvPr/>
          </p:nvCxnSpPr>
          <p:spPr>
            <a:xfrm>
              <a:off x="47883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6"/>
            <p:cNvCxnSpPr/>
            <p:nvPr/>
          </p:nvCxnSpPr>
          <p:spPr>
            <a:xfrm>
              <a:off x="529157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Gerade Verbindung 167"/>
            <p:cNvCxnSpPr/>
            <p:nvPr/>
          </p:nvCxnSpPr>
          <p:spPr>
            <a:xfrm>
              <a:off x="537254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168"/>
            <p:cNvCxnSpPr/>
            <p:nvPr/>
          </p:nvCxnSpPr>
          <p:spPr>
            <a:xfrm>
              <a:off x="552495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Gerade Verbindung 169"/>
            <p:cNvCxnSpPr/>
            <p:nvPr/>
          </p:nvCxnSpPr>
          <p:spPr>
            <a:xfrm>
              <a:off x="55805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170"/>
            <p:cNvCxnSpPr/>
            <p:nvPr/>
          </p:nvCxnSpPr>
          <p:spPr>
            <a:xfrm>
              <a:off x="572340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171"/>
            <p:cNvCxnSpPr/>
            <p:nvPr/>
          </p:nvCxnSpPr>
          <p:spPr>
            <a:xfrm>
              <a:off x="57964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Gerade Verbindung 172"/>
            <p:cNvCxnSpPr/>
            <p:nvPr/>
          </p:nvCxnSpPr>
          <p:spPr>
            <a:xfrm>
              <a:off x="587581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Gerade Verbindung 173"/>
            <p:cNvCxnSpPr/>
            <p:nvPr/>
          </p:nvCxnSpPr>
          <p:spPr>
            <a:xfrm>
              <a:off x="602822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74"/>
            <p:cNvCxnSpPr/>
            <p:nvPr/>
          </p:nvCxnSpPr>
          <p:spPr>
            <a:xfrm>
              <a:off x="60837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75"/>
            <p:cNvCxnSpPr/>
            <p:nvPr/>
          </p:nvCxnSpPr>
          <p:spPr>
            <a:xfrm>
              <a:off x="622826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6"/>
            <p:cNvCxnSpPr/>
            <p:nvPr/>
          </p:nvCxnSpPr>
          <p:spPr>
            <a:xfrm>
              <a:off x="680456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177"/>
            <p:cNvCxnSpPr/>
            <p:nvPr/>
          </p:nvCxnSpPr>
          <p:spPr>
            <a:xfrm>
              <a:off x="694903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178"/>
            <p:cNvCxnSpPr/>
            <p:nvPr/>
          </p:nvCxnSpPr>
          <p:spPr>
            <a:xfrm>
              <a:off x="7036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179"/>
            <p:cNvCxnSpPr/>
            <p:nvPr/>
          </p:nvCxnSpPr>
          <p:spPr>
            <a:xfrm>
              <a:off x="709191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180"/>
            <p:cNvCxnSpPr/>
            <p:nvPr/>
          </p:nvCxnSpPr>
          <p:spPr>
            <a:xfrm>
              <a:off x="716494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 Verbindung 181"/>
            <p:cNvCxnSpPr/>
            <p:nvPr/>
          </p:nvCxnSpPr>
          <p:spPr>
            <a:xfrm>
              <a:off x="75237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 Verbindung 182"/>
            <p:cNvCxnSpPr/>
            <p:nvPr/>
          </p:nvCxnSpPr>
          <p:spPr>
            <a:xfrm>
              <a:off x="760471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 Verbindung 183"/>
            <p:cNvCxnSpPr/>
            <p:nvPr/>
          </p:nvCxnSpPr>
          <p:spPr>
            <a:xfrm>
              <a:off x="775712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 Verbindung 184"/>
            <p:cNvCxnSpPr/>
            <p:nvPr/>
          </p:nvCxnSpPr>
          <p:spPr>
            <a:xfrm>
              <a:off x="781269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Gerade Verbindung 185"/>
            <p:cNvCxnSpPr/>
            <p:nvPr/>
          </p:nvCxnSpPr>
          <p:spPr>
            <a:xfrm>
              <a:off x="79571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Gerade Verbindung 186"/>
            <p:cNvCxnSpPr/>
            <p:nvPr/>
          </p:nvCxnSpPr>
          <p:spPr>
            <a:xfrm>
              <a:off x="802860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Gerade Verbindung 187"/>
            <p:cNvCxnSpPr/>
            <p:nvPr/>
          </p:nvCxnSpPr>
          <p:spPr>
            <a:xfrm>
              <a:off x="810798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Gerade Verbindung 188"/>
            <p:cNvCxnSpPr/>
            <p:nvPr/>
          </p:nvCxnSpPr>
          <p:spPr>
            <a:xfrm>
              <a:off x="8260394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Gerade Verbindung 189"/>
            <p:cNvCxnSpPr/>
            <p:nvPr/>
          </p:nvCxnSpPr>
          <p:spPr>
            <a:xfrm>
              <a:off x="83159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Gerade Verbindung 190"/>
            <p:cNvCxnSpPr/>
            <p:nvPr/>
          </p:nvCxnSpPr>
          <p:spPr>
            <a:xfrm>
              <a:off x="846043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Gerade Verbindung 193"/>
            <p:cNvCxnSpPr/>
            <p:nvPr/>
          </p:nvCxnSpPr>
          <p:spPr>
            <a:xfrm>
              <a:off x="212431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194"/>
            <p:cNvCxnSpPr/>
            <p:nvPr/>
          </p:nvCxnSpPr>
          <p:spPr>
            <a:xfrm>
              <a:off x="220369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Gerade Verbindung 195"/>
            <p:cNvCxnSpPr/>
            <p:nvPr/>
          </p:nvCxnSpPr>
          <p:spPr>
            <a:xfrm>
              <a:off x="235610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196"/>
            <p:cNvCxnSpPr/>
            <p:nvPr/>
          </p:nvCxnSpPr>
          <p:spPr>
            <a:xfrm>
              <a:off x="2411666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197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8"/>
            <p:cNvCxnSpPr/>
            <p:nvPr/>
          </p:nvCxnSpPr>
          <p:spPr>
            <a:xfrm>
              <a:off x="3059408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9"/>
            <p:cNvCxnSpPr/>
            <p:nvPr/>
          </p:nvCxnSpPr>
          <p:spPr>
            <a:xfrm>
              <a:off x="314037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200"/>
            <p:cNvCxnSpPr/>
            <p:nvPr/>
          </p:nvCxnSpPr>
          <p:spPr>
            <a:xfrm>
              <a:off x="329278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201"/>
            <p:cNvCxnSpPr/>
            <p:nvPr/>
          </p:nvCxnSpPr>
          <p:spPr>
            <a:xfrm>
              <a:off x="3348352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202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203"/>
            <p:cNvCxnSpPr/>
            <p:nvPr/>
          </p:nvCxnSpPr>
          <p:spPr>
            <a:xfrm>
              <a:off x="356426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 Verbindung 204"/>
            <p:cNvCxnSpPr/>
            <p:nvPr/>
          </p:nvCxnSpPr>
          <p:spPr>
            <a:xfrm>
              <a:off x="364364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 Verbindung 205"/>
            <p:cNvCxnSpPr/>
            <p:nvPr/>
          </p:nvCxnSpPr>
          <p:spPr>
            <a:xfrm>
              <a:off x="379605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 Verbindung 206"/>
            <p:cNvCxnSpPr/>
            <p:nvPr/>
          </p:nvCxnSpPr>
          <p:spPr>
            <a:xfrm>
              <a:off x="38516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Gerade Verbindung 207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 Verbindung 208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Gerade Verbindung 209"/>
            <p:cNvCxnSpPr/>
            <p:nvPr/>
          </p:nvCxnSpPr>
          <p:spPr>
            <a:xfrm>
              <a:off x="255613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Gerade Verbindung 210"/>
            <p:cNvCxnSpPr/>
            <p:nvPr/>
          </p:nvCxnSpPr>
          <p:spPr>
            <a:xfrm>
              <a:off x="263551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11"/>
            <p:cNvCxnSpPr/>
            <p:nvPr/>
          </p:nvCxnSpPr>
          <p:spPr>
            <a:xfrm>
              <a:off x="278792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 Verbindung 212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Gerade Verbindung 213"/>
            <p:cNvCxnSpPr/>
            <p:nvPr/>
          </p:nvCxnSpPr>
          <p:spPr>
            <a:xfrm>
              <a:off x="2987965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214"/>
            <p:cNvCxnSpPr/>
            <p:nvPr/>
          </p:nvCxnSpPr>
          <p:spPr>
            <a:xfrm>
              <a:off x="3491236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215"/>
            <p:cNvCxnSpPr/>
            <p:nvPr/>
          </p:nvCxnSpPr>
          <p:spPr>
            <a:xfrm>
              <a:off x="357220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Gerade Verbindung 216"/>
            <p:cNvCxnSpPr/>
            <p:nvPr/>
          </p:nvCxnSpPr>
          <p:spPr>
            <a:xfrm>
              <a:off x="372461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 Verbindung 217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Gerade Verbindung 218"/>
            <p:cNvCxnSpPr/>
            <p:nvPr/>
          </p:nvCxnSpPr>
          <p:spPr>
            <a:xfrm>
              <a:off x="392465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Gerade Verbindung 219"/>
            <p:cNvCxnSpPr/>
            <p:nvPr/>
          </p:nvCxnSpPr>
          <p:spPr>
            <a:xfrm>
              <a:off x="39960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 Verbindung 220"/>
            <p:cNvCxnSpPr/>
            <p:nvPr/>
          </p:nvCxnSpPr>
          <p:spPr>
            <a:xfrm>
              <a:off x="407706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Gerade Verbindung 221"/>
            <p:cNvCxnSpPr/>
            <p:nvPr/>
          </p:nvCxnSpPr>
          <p:spPr>
            <a:xfrm>
              <a:off x="422947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Gerade Verbindung 222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Gerade Verbindung 223"/>
            <p:cNvCxnSpPr/>
            <p:nvPr/>
          </p:nvCxnSpPr>
          <p:spPr>
            <a:xfrm>
              <a:off x="4427921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Gerade Verbindung 224"/>
            <p:cNvCxnSpPr/>
            <p:nvPr/>
          </p:nvCxnSpPr>
          <p:spPr>
            <a:xfrm>
              <a:off x="2843494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Gerade Verbindung 225"/>
            <p:cNvCxnSpPr/>
            <p:nvPr/>
          </p:nvCxnSpPr>
          <p:spPr>
            <a:xfrm>
              <a:off x="29244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Gerade Verbindung 226"/>
            <p:cNvCxnSpPr/>
            <p:nvPr/>
          </p:nvCxnSpPr>
          <p:spPr>
            <a:xfrm>
              <a:off x="30768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Gerade Verbindung 227"/>
            <p:cNvCxnSpPr/>
            <p:nvPr/>
          </p:nvCxnSpPr>
          <p:spPr>
            <a:xfrm>
              <a:off x="3132438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Gerade Verbindung 228"/>
            <p:cNvCxnSpPr/>
            <p:nvPr/>
          </p:nvCxnSpPr>
          <p:spPr>
            <a:xfrm>
              <a:off x="327532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Gerade Verbindung 229"/>
            <p:cNvCxnSpPr/>
            <p:nvPr/>
          </p:nvCxnSpPr>
          <p:spPr>
            <a:xfrm>
              <a:off x="378018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Gerade Verbindung 230"/>
            <p:cNvCxnSpPr/>
            <p:nvPr/>
          </p:nvCxnSpPr>
          <p:spPr>
            <a:xfrm>
              <a:off x="385956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Gerade Verbindung 231"/>
            <p:cNvCxnSpPr/>
            <p:nvPr/>
          </p:nvCxnSpPr>
          <p:spPr>
            <a:xfrm>
              <a:off x="4011970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Gerade Verbindung 232"/>
            <p:cNvCxnSpPr/>
            <p:nvPr/>
          </p:nvCxnSpPr>
          <p:spPr>
            <a:xfrm>
              <a:off x="4067535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 Verbindung 233"/>
            <p:cNvCxnSpPr/>
            <p:nvPr/>
          </p:nvCxnSpPr>
          <p:spPr>
            <a:xfrm>
              <a:off x="421200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234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235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236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237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238"/>
            <p:cNvCxnSpPr/>
            <p:nvPr/>
          </p:nvCxnSpPr>
          <p:spPr>
            <a:xfrm>
              <a:off x="334835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239"/>
            <p:cNvCxnSpPr/>
            <p:nvPr/>
          </p:nvCxnSpPr>
          <p:spPr>
            <a:xfrm>
              <a:off x="342773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Gerade Verbindung 240"/>
            <p:cNvCxnSpPr/>
            <p:nvPr/>
          </p:nvCxnSpPr>
          <p:spPr>
            <a:xfrm>
              <a:off x="3580142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Gerade Verbindung 241"/>
            <p:cNvCxnSpPr/>
            <p:nvPr/>
          </p:nvCxnSpPr>
          <p:spPr>
            <a:xfrm>
              <a:off x="3635707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Gerade Verbindung 242"/>
            <p:cNvCxnSpPr/>
            <p:nvPr/>
          </p:nvCxnSpPr>
          <p:spPr>
            <a:xfrm>
              <a:off x="3780180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Gerade Verbindung 243"/>
            <p:cNvCxnSpPr/>
            <p:nvPr/>
          </p:nvCxnSpPr>
          <p:spPr>
            <a:xfrm>
              <a:off x="4283449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Gerade Verbindung 244"/>
            <p:cNvCxnSpPr/>
            <p:nvPr/>
          </p:nvCxnSpPr>
          <p:spPr>
            <a:xfrm>
              <a:off x="436441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Gerade Verbindung 245"/>
            <p:cNvCxnSpPr/>
            <p:nvPr/>
          </p:nvCxnSpPr>
          <p:spPr>
            <a:xfrm>
              <a:off x="4516827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Gerade Verbindung 246"/>
            <p:cNvCxnSpPr/>
            <p:nvPr/>
          </p:nvCxnSpPr>
          <p:spPr>
            <a:xfrm>
              <a:off x="4572393" y="5012735"/>
              <a:ext cx="0" cy="2889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Gerade Verbindung 247"/>
            <p:cNvCxnSpPr/>
            <p:nvPr/>
          </p:nvCxnSpPr>
          <p:spPr>
            <a:xfrm>
              <a:off x="3996093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Gerade Verbindung 248"/>
            <p:cNvCxnSpPr/>
            <p:nvPr/>
          </p:nvCxnSpPr>
          <p:spPr>
            <a:xfrm>
              <a:off x="407706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Gerade Verbindung 249"/>
            <p:cNvCxnSpPr/>
            <p:nvPr/>
          </p:nvCxnSpPr>
          <p:spPr>
            <a:xfrm>
              <a:off x="422947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Gerade Verbindung 250"/>
            <p:cNvCxnSpPr/>
            <p:nvPr/>
          </p:nvCxnSpPr>
          <p:spPr>
            <a:xfrm>
              <a:off x="4283449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Gerade Verbindung 251"/>
            <p:cNvCxnSpPr/>
            <p:nvPr/>
          </p:nvCxnSpPr>
          <p:spPr>
            <a:xfrm>
              <a:off x="4427921" y="5030201"/>
              <a:ext cx="0" cy="2873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071" name="Gruppierung 260"/>
            <p:cNvGrpSpPr>
              <a:grpSpLocks/>
            </p:cNvGrpSpPr>
            <p:nvPr/>
          </p:nvGrpSpPr>
          <p:grpSpPr bwMode="auto">
            <a:xfrm>
              <a:off x="2123728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46" name="Gerade Verbindung 192"/>
              <p:cNvCxnSpPr/>
              <p:nvPr/>
            </p:nvCxnSpPr>
            <p:spPr>
              <a:xfrm>
                <a:off x="2411666" y="4653900"/>
                <a:ext cx="57629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Gerade Verbindung 253"/>
              <p:cNvCxnSpPr/>
              <p:nvPr/>
            </p:nvCxnSpPr>
            <p:spPr>
              <a:xfrm flipH="1">
                <a:off x="2124309" y="4653900"/>
                <a:ext cx="287357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Gerade Verbindung 255"/>
              <p:cNvCxnSpPr/>
              <p:nvPr/>
            </p:nvCxnSpPr>
            <p:spPr>
              <a:xfrm>
                <a:off x="2987965" y="4653900"/>
                <a:ext cx="2016255" cy="28738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Gerade Verbindung 257"/>
              <p:cNvCxnSpPr/>
              <p:nvPr/>
            </p:nvCxnSpPr>
            <p:spPr>
              <a:xfrm>
                <a:off x="2124309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Gerade Verbindung 258"/>
              <p:cNvCxnSpPr/>
              <p:nvPr/>
            </p:nvCxnSpPr>
            <p:spPr>
              <a:xfrm>
                <a:off x="5004220" y="4941286"/>
                <a:ext cx="0" cy="431871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2" name="Gruppierung 261"/>
            <p:cNvGrpSpPr>
              <a:grpSpLocks/>
            </p:cNvGrpSpPr>
            <p:nvPr/>
          </p:nvGrpSpPr>
          <p:grpSpPr bwMode="auto">
            <a:xfrm>
              <a:off x="3059832" y="4653136"/>
              <a:ext cx="2880320" cy="720080"/>
              <a:chOff x="2123728" y="4653136"/>
              <a:chExt cx="2880320" cy="720080"/>
            </a:xfrm>
          </p:grpSpPr>
          <p:cxnSp>
            <p:nvCxnSpPr>
              <p:cNvPr id="252" name="Gerade Verbindung 262"/>
              <p:cNvCxnSpPr/>
              <p:nvPr/>
            </p:nvCxnSpPr>
            <p:spPr>
              <a:xfrm>
                <a:off x="2412248" y="4653900"/>
                <a:ext cx="107957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Gerade Verbindung 263"/>
              <p:cNvCxnSpPr/>
              <p:nvPr/>
            </p:nvCxnSpPr>
            <p:spPr>
              <a:xfrm flipH="1">
                <a:off x="2123304" y="4653900"/>
                <a:ext cx="288944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Gerade Verbindung 264"/>
              <p:cNvCxnSpPr/>
              <p:nvPr/>
            </p:nvCxnSpPr>
            <p:spPr>
              <a:xfrm>
                <a:off x="3491817" y="4653900"/>
                <a:ext cx="1512985" cy="287385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Gerade Verbindung 265"/>
              <p:cNvCxnSpPr/>
              <p:nvPr/>
            </p:nvCxnSpPr>
            <p:spPr>
              <a:xfrm>
                <a:off x="2123304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Gerade Verbindung 266"/>
              <p:cNvCxnSpPr/>
              <p:nvPr/>
            </p:nvCxnSpPr>
            <p:spPr>
              <a:xfrm>
                <a:off x="5004802" y="4941286"/>
                <a:ext cx="0" cy="43187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73" name="Gruppierung 270"/>
            <p:cNvGrpSpPr>
              <a:grpSpLocks/>
            </p:cNvGrpSpPr>
            <p:nvPr/>
          </p:nvGrpSpPr>
          <p:grpSpPr bwMode="auto">
            <a:xfrm>
              <a:off x="4644008" y="4653136"/>
              <a:ext cx="2736304" cy="720080"/>
              <a:chOff x="2123728" y="4653136"/>
              <a:chExt cx="2736304" cy="720080"/>
            </a:xfrm>
          </p:grpSpPr>
          <p:cxnSp>
            <p:nvCxnSpPr>
              <p:cNvPr id="258" name="Gerade Verbindung 271"/>
              <p:cNvCxnSpPr/>
              <p:nvPr/>
            </p:nvCxnSpPr>
            <p:spPr>
              <a:xfrm>
                <a:off x="2410911" y="4653900"/>
                <a:ext cx="433416" cy="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Gerade Verbindung 272"/>
              <p:cNvCxnSpPr/>
              <p:nvPr/>
            </p:nvCxnSpPr>
            <p:spPr>
              <a:xfrm flipH="1">
                <a:off x="2123555" y="4653900"/>
                <a:ext cx="287356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Gerade Verbindung 273"/>
              <p:cNvCxnSpPr/>
              <p:nvPr/>
            </p:nvCxnSpPr>
            <p:spPr>
              <a:xfrm>
                <a:off x="2844327" y="4653900"/>
                <a:ext cx="2016255" cy="28738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Gerade Verbindung 274"/>
              <p:cNvCxnSpPr/>
              <p:nvPr/>
            </p:nvCxnSpPr>
            <p:spPr>
              <a:xfrm>
                <a:off x="2123555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Gerade Verbindung 275"/>
              <p:cNvCxnSpPr/>
              <p:nvPr/>
            </p:nvCxnSpPr>
            <p:spPr>
              <a:xfrm>
                <a:off x="4860582" y="4941286"/>
                <a:ext cx="0" cy="431871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074" name="Textfeld 277"/>
            <p:cNvSpPr txBox="1">
              <a:spLocks noChangeArrowheads="1"/>
            </p:cNvSpPr>
            <p:nvPr/>
          </p:nvSpPr>
          <p:spPr bwMode="auto">
            <a:xfrm>
              <a:off x="1187624" y="3933056"/>
              <a:ext cx="6976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MVD</a:t>
              </a:r>
            </a:p>
          </p:txBody>
        </p:sp>
        <p:sp>
          <p:nvSpPr>
            <p:cNvPr id="35075" name="Textfeld 278"/>
            <p:cNvSpPr txBox="1">
              <a:spLocks noChangeArrowheads="1"/>
            </p:cNvSpPr>
            <p:nvPr/>
          </p:nvSpPr>
          <p:spPr bwMode="auto">
            <a:xfrm>
              <a:off x="1187624" y="5013176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STT</a:t>
              </a:r>
            </a:p>
          </p:txBody>
        </p:sp>
        <p:sp>
          <p:nvSpPr>
            <p:cNvPr id="35076" name="Textfeld 279"/>
            <p:cNvSpPr txBox="1">
              <a:spLocks noChangeArrowheads="1"/>
            </p:cNvSpPr>
            <p:nvPr/>
          </p:nvSpPr>
          <p:spPr bwMode="auto">
            <a:xfrm>
              <a:off x="2771800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/>
                <a:t>Event 1</a:t>
              </a:r>
            </a:p>
          </p:txBody>
        </p:sp>
        <p:sp>
          <p:nvSpPr>
            <p:cNvPr id="35077" name="Textfeld 280"/>
            <p:cNvSpPr txBox="1">
              <a:spLocks noChangeArrowheads="1"/>
            </p:cNvSpPr>
            <p:nvPr/>
          </p:nvSpPr>
          <p:spPr bwMode="auto">
            <a:xfrm>
              <a:off x="4252627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FF"/>
                  </a:solidFill>
                </a:rPr>
                <a:t>Event 2</a:t>
              </a:r>
            </a:p>
          </p:txBody>
        </p:sp>
        <p:sp>
          <p:nvSpPr>
            <p:cNvPr id="35078" name="Textfeld 281"/>
            <p:cNvSpPr txBox="1">
              <a:spLocks noChangeArrowheads="1"/>
            </p:cNvSpPr>
            <p:nvPr/>
          </p:nvSpPr>
          <p:spPr bwMode="auto">
            <a:xfrm>
              <a:off x="5580112" y="5445224"/>
              <a:ext cx="967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8000"/>
                  </a:solidFill>
                </a:rPr>
                <a:t>Event 3</a:t>
              </a:r>
            </a:p>
          </p:txBody>
        </p:sp>
      </p:grpSp>
      <p:sp>
        <p:nvSpPr>
          <p:cNvPr id="34822" name="CasellaDiTesto 270"/>
          <p:cNvSpPr txBox="1">
            <a:spLocks noChangeArrowheads="1"/>
          </p:cNvSpPr>
          <p:nvPr/>
        </p:nvSpPr>
        <p:spPr bwMode="auto">
          <a:xfrm>
            <a:off x="323850" y="3543300"/>
            <a:ext cx="8170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Activities on the central tracker MVD + STT + GEM + EMC</a:t>
            </a:r>
          </a:p>
        </p:txBody>
      </p:sp>
      <p:pic>
        <p:nvPicPr>
          <p:cNvPr id="3482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3"/>
          <a:stretch>
            <a:fillRect/>
          </a:stretch>
        </p:blipFill>
        <p:spPr bwMode="auto">
          <a:xfrm>
            <a:off x="179388" y="4292600"/>
            <a:ext cx="3313112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magine 2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4437063"/>
            <a:ext cx="42037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CasellaDiTesto 274"/>
          <p:cNvSpPr txBox="1">
            <a:spLocks noChangeArrowheads="1"/>
          </p:cNvSpPr>
          <p:nvPr/>
        </p:nvSpPr>
        <p:spPr bwMode="auto">
          <a:xfrm>
            <a:off x="611188" y="458152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EMC</a:t>
            </a:r>
          </a:p>
        </p:txBody>
      </p:sp>
      <p:sp>
        <p:nvSpPr>
          <p:cNvPr id="251" name="Titel 2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example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Rho package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Combine hits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Fit with constraints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Apply cuts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0848" y="1628800"/>
            <a:ext cx="2520280" cy="286693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836712"/>
            <a:ext cx="3681155" cy="230425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501008"/>
            <a:ext cx="2608914" cy="249289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501008"/>
            <a:ext cx="4521124" cy="25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Schermata 2015-09-07 alle 17.50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85577"/>
            <a:ext cx="8785225" cy="4384675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539750" y="663277"/>
            <a:ext cx="8135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Automatic code coverage checks each night in Dashboard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7950" y="3933527"/>
            <a:ext cx="8928100" cy="1582738"/>
          </a:xfrm>
          <a:prstGeom prst="roundRect">
            <a:avLst/>
          </a:prstGeom>
          <a:noFill/>
          <a:ln w="76200" cmpd="tri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Up Arrow 5"/>
          <p:cNvSpPr/>
          <p:nvPr/>
        </p:nvSpPr>
        <p:spPr>
          <a:xfrm rot="10800000">
            <a:off x="4787900" y="3428702"/>
            <a:ext cx="484188" cy="647700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07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Schermata 2015-09-07 alle 18.04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8713788" cy="43624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2339975" y="836613"/>
            <a:ext cx="4443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Example: PndPidCorrelator.cxx</a:t>
            </a:r>
          </a:p>
        </p:txBody>
      </p:sp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251520" y="5877272"/>
            <a:ext cx="6956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00FF"/>
                </a:solidFill>
              </a:rPr>
              <a:t>Red lines are not processed since the ideal option is not set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 descr="comp_cag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772816"/>
            <a:ext cx="8707438" cy="4608513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814157" y="879475"/>
            <a:ext cx="7522036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US" sz="2000" dirty="0"/>
              <a:t>Check of different tracking parameters in standardized way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sz="2000" dirty="0"/>
              <a:t>Comparison to old code, or between different tracking algorithms</a:t>
            </a:r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4676775" y="5661025"/>
            <a:ext cx="306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</a:rPr>
              <a:t>Standard Tracking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</a:rPr>
              <a:t>CA Tracking (preliminary)</a:t>
            </a:r>
          </a:p>
        </p:txBody>
      </p:sp>
      <p:sp>
        <p:nvSpPr>
          <p:cNvPr id="22535" name="TextBox 5"/>
          <p:cNvSpPr txBox="1">
            <a:spLocks noChangeArrowheads="1"/>
          </p:cNvSpPr>
          <p:nvPr/>
        </p:nvSpPr>
        <p:spPr bwMode="auto">
          <a:xfrm>
            <a:off x="7451725" y="6484938"/>
            <a:ext cx="1557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/>
              <a:t>Lia + Tobias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Assurance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computing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3528" y="5949280"/>
            <a:ext cx="8820472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776"/>
            <a:ext cx="71643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619250" y="788813"/>
            <a:ext cx="2392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DETECTORS</a:t>
            </a:r>
          </a:p>
        </p:txBody>
      </p:sp>
      <p:sp>
        <p:nvSpPr>
          <p:cNvPr id="46086" name="TextBox 5"/>
          <p:cNvSpPr txBox="1">
            <a:spLocks noChangeArrowheads="1"/>
          </p:cNvSpPr>
          <p:nvPr/>
        </p:nvSpPr>
        <p:spPr bwMode="auto">
          <a:xfrm>
            <a:off x="1258888" y="6291088"/>
            <a:ext cx="30892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 b="1">
                <a:solidFill>
                  <a:srgbClr val="0000FF"/>
                </a:solidFill>
              </a:rPr>
              <a:t>MASS STORAGE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6881813" y="1898476"/>
            <a:ext cx="2262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80GB/s ‐ 300GB/s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7308850" y="3906663"/>
            <a:ext cx="1439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1/1000 reduction factor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948488" y="2906538"/>
            <a:ext cx="287337" cy="28797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6904038" y="5786263"/>
            <a:ext cx="2276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80MB/s ‐ 300MB/s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5400000">
            <a:off x="2663031" y="3734420"/>
            <a:ext cx="288925" cy="48244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1" name="Straight Arrow Connector 10"/>
          <p:cNvCxnSpPr>
            <a:endCxn id="46087" idx="0"/>
          </p:cNvCxnSpPr>
          <p:nvPr/>
        </p:nvCxnSpPr>
        <p:spPr>
          <a:xfrm>
            <a:off x="8010525" y="1692101"/>
            <a:ext cx="3175" cy="206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6087" idx="2"/>
            <a:endCxn id="46088" idx="0"/>
          </p:cNvCxnSpPr>
          <p:nvPr/>
        </p:nvCxnSpPr>
        <p:spPr>
          <a:xfrm>
            <a:off x="8013700" y="2298526"/>
            <a:ext cx="14288" cy="16081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46088" idx="2"/>
            <a:endCxn id="46090" idx="0"/>
          </p:cNvCxnSpPr>
          <p:nvPr/>
        </p:nvCxnSpPr>
        <p:spPr>
          <a:xfrm>
            <a:off x="8027988" y="4922663"/>
            <a:ext cx="14287" cy="863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5" name="TextBox 6"/>
          <p:cNvSpPr txBox="1">
            <a:spLocks noChangeArrowheads="1"/>
          </p:cNvSpPr>
          <p:nvPr/>
        </p:nvSpPr>
        <p:spPr bwMode="auto">
          <a:xfrm>
            <a:off x="6156325" y="830088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Max Interaction rate</a:t>
            </a:r>
          </a:p>
          <a:p>
            <a:pPr algn="ctr" eaLnBrk="1" hangingPunct="1"/>
            <a:r>
              <a:rPr lang="it-IT" sz="2000">
                <a:solidFill>
                  <a:srgbClr val="FF0000"/>
                </a:solidFill>
              </a:rPr>
              <a:t>20MHz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Data Taking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Distributed Computing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560" y="1000108"/>
            <a:ext cx="7772400" cy="1564796"/>
          </a:xfrm>
          <a:solidFill>
            <a:schemeClr val="accent2">
              <a:lumMod val="60000"/>
              <a:lumOff val="40000"/>
            </a:schemeClr>
          </a:solidFill>
        </p:spPr>
        <p:txBody>
          <a:bodyPr numCol="2"/>
          <a:lstStyle/>
          <a:p>
            <a:pPr marL="0" indent="450850"/>
            <a:r>
              <a:rPr lang="en-US" b="1" dirty="0" smtClean="0"/>
              <a:t>Tier 0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Prompt reconstruction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Permanent storage of ALL data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Calibration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Reprocessing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Simulation ?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611560" y="2708920"/>
            <a:ext cx="7772400" cy="15647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50850"/>
            <a:r>
              <a:rPr lang="en-US" b="1" dirty="0" smtClean="0"/>
              <a:t>Tier 1</a:t>
            </a:r>
            <a:endParaRPr lang="en-US" b="1" dirty="0"/>
          </a:p>
          <a:p>
            <a:pPr lvl="1">
              <a:buFont typeface="Arial"/>
              <a:buChar char="•"/>
            </a:pPr>
            <a:r>
              <a:rPr lang="en-US" dirty="0"/>
              <a:t>Reprocessing</a:t>
            </a:r>
          </a:p>
          <a:p>
            <a:pPr lvl="1">
              <a:buFont typeface="Arial"/>
              <a:buChar char="•"/>
            </a:pPr>
            <a:r>
              <a:rPr lang="en-US" dirty="0"/>
              <a:t>Calibration ?</a:t>
            </a:r>
          </a:p>
          <a:p>
            <a:pPr lvl="1">
              <a:buFont typeface="Arial"/>
              <a:buChar char="•"/>
            </a:pPr>
            <a:r>
              <a:rPr lang="en-US" dirty="0"/>
              <a:t>Simulation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Permanent </a:t>
            </a:r>
            <a:r>
              <a:rPr lang="en-US" dirty="0"/>
              <a:t>storage of part of the </a:t>
            </a:r>
            <a:r>
              <a:rPr lang="en-US" dirty="0" smtClean="0"/>
              <a:t>data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Analysis ?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11560" y="4437112"/>
            <a:ext cx="7772400" cy="15647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2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Arial" pitchFamily="34" charset="0"/>
              <a:buChar char="•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450850"/>
            <a:r>
              <a:rPr lang="en-US" b="1" dirty="0" smtClean="0"/>
              <a:t>Tier 2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Analysis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Taking data from close Tier 1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Small simulation jobs</a:t>
            </a:r>
          </a:p>
        </p:txBody>
      </p:sp>
    </p:spTree>
    <p:extLst>
      <p:ext uri="{BB962C8B-B14F-4D97-AF65-F5344CB8AC3E}">
        <p14:creationId xmlns:p14="http://schemas.microsoft.com/office/powerpoint/2010/main" val="14066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6" y="897037"/>
            <a:ext cx="44767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29816" y="836712"/>
            <a:ext cx="363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FFFF00"/>
                </a:solidFill>
              </a:rPr>
              <a:t>Reducing power consumption,</a:t>
            </a:r>
          </a:p>
          <a:p>
            <a:pPr eaLnBrk="1" hangingPunct="1"/>
            <a:r>
              <a:rPr lang="it-IT" sz="2000">
                <a:solidFill>
                  <a:srgbClr val="FFFF00"/>
                </a:solidFill>
              </a:rPr>
              <a:t>CO</a:t>
            </a:r>
            <a:r>
              <a:rPr lang="it-IT" sz="2000" baseline="-25000">
                <a:solidFill>
                  <a:srgbClr val="FFFF00"/>
                </a:solidFill>
              </a:rPr>
              <a:t>2</a:t>
            </a:r>
            <a:r>
              <a:rPr lang="it-IT" sz="2000">
                <a:solidFill>
                  <a:srgbClr val="FFFF00"/>
                </a:solidFill>
              </a:rPr>
              <a:t> emissions</a:t>
            </a:r>
          </a:p>
        </p:txBody>
      </p:sp>
      <p:sp>
        <p:nvSpPr>
          <p:cNvPr id="47110" name="TextBox 4"/>
          <p:cNvSpPr txBox="1">
            <a:spLocks noChangeArrowheads="1"/>
          </p:cNvSpPr>
          <p:nvPr/>
        </p:nvSpPr>
        <p:spPr bwMode="auto">
          <a:xfrm>
            <a:off x="288478" y="4281587"/>
            <a:ext cx="602297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>
                <a:solidFill>
                  <a:srgbClr val="000099"/>
                </a:solidFill>
              </a:rPr>
              <a:t>Construction work </a:t>
            </a:r>
            <a:r>
              <a:rPr lang="en-US">
                <a:solidFill>
                  <a:srgbClr val="FF0000"/>
                </a:solidFill>
              </a:rPr>
              <a:t>started</a:t>
            </a:r>
            <a:r>
              <a:rPr lang="en-US">
                <a:solidFill>
                  <a:srgbClr val="000099"/>
                </a:solidFill>
              </a:rPr>
              <a:t> in fall 2014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>
                <a:solidFill>
                  <a:srgbClr val="000099"/>
                </a:solidFill>
              </a:rPr>
              <a:t>Building finished summer 2015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>
                <a:solidFill>
                  <a:srgbClr val="000099"/>
                </a:solidFill>
              </a:rPr>
              <a:t>Tests and migration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>
                <a:solidFill>
                  <a:srgbClr val="000099"/>
                </a:solidFill>
              </a:rPr>
              <a:t>Starting normal operations end of 2015</a:t>
            </a:r>
            <a:endParaRPr lang="it-IT">
              <a:solidFill>
                <a:srgbClr val="000099"/>
              </a:solidFill>
            </a:endParaRPr>
          </a:p>
        </p:txBody>
      </p:sp>
      <p:sp>
        <p:nvSpPr>
          <p:cNvPr id="47111" name="TextBox 5"/>
          <p:cNvSpPr txBox="1">
            <a:spLocks noChangeArrowheads="1"/>
          </p:cNvSpPr>
          <p:nvPr/>
        </p:nvSpPr>
        <p:spPr bwMode="auto">
          <a:xfrm>
            <a:off x="4896991" y="1041500"/>
            <a:ext cx="442753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8128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dirty="0"/>
              <a:t>6 floors (starting with 2)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dirty="0"/>
              <a:t>128 racks each floor (8 rows with 16 racks)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dirty="0"/>
              <a:t>Each rack can provide: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000" dirty="0"/>
              <a:t>Data: 0.6 PB</a:t>
            </a:r>
          </a:p>
          <a:p>
            <a:pPr lvl="1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it-IT" sz="2000" dirty="0" err="1"/>
              <a:t>Cores</a:t>
            </a:r>
            <a:r>
              <a:rPr lang="it-IT" sz="2000" dirty="0"/>
              <a:t>: 1800</a:t>
            </a:r>
          </a:p>
        </p:txBody>
      </p: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467544" y="6207397"/>
            <a:ext cx="6773863" cy="4619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dirty="0" err="1">
                <a:solidFill>
                  <a:srgbClr val="FF0000"/>
                </a:solidFill>
              </a:rPr>
              <a:t>Successfull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prototype</a:t>
            </a:r>
            <a:r>
              <a:rPr lang="it-IT" dirty="0">
                <a:solidFill>
                  <a:srgbClr val="FF0000"/>
                </a:solidFill>
              </a:rPr>
              <a:t>: </a:t>
            </a:r>
            <a:r>
              <a:rPr lang="ja-JP" altLang="it-IT" dirty="0">
                <a:solidFill>
                  <a:srgbClr val="FF0000"/>
                </a:solidFill>
              </a:rPr>
              <a:t>“</a:t>
            </a:r>
            <a:r>
              <a:rPr lang="it-IT" altLang="ja-JP" dirty="0" err="1">
                <a:solidFill>
                  <a:srgbClr val="FF0000"/>
                </a:solidFill>
              </a:rPr>
              <a:t>Prometheus</a:t>
            </a:r>
            <a:r>
              <a:rPr lang="ja-JP" altLang="it-IT" dirty="0">
                <a:solidFill>
                  <a:srgbClr val="FF0000"/>
                </a:solidFill>
              </a:rPr>
              <a:t>”</a:t>
            </a:r>
            <a:r>
              <a:rPr lang="it-IT" altLang="ja-JP" dirty="0">
                <a:solidFill>
                  <a:srgbClr val="FF0000"/>
                </a:solidFill>
              </a:rPr>
              <a:t> (mini-cube)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Tier-0: Green 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4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" b="328"/>
          <a:stretch/>
        </p:blipFill>
        <p:spPr>
          <a:xfrm>
            <a:off x="1907704" y="620688"/>
            <a:ext cx="4822432" cy="5707590"/>
          </a:xfrm>
        </p:spPr>
      </p:pic>
    </p:spTree>
    <p:extLst>
      <p:ext uri="{BB962C8B-B14F-4D97-AF65-F5344CB8AC3E}">
        <p14:creationId xmlns:p14="http://schemas.microsoft.com/office/powerpoint/2010/main" val="31659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63600"/>
            <a:ext cx="4213225" cy="594995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5759450" y="4791075"/>
            <a:ext cx="1350963" cy="1077913"/>
          </a:xfrm>
          <a:custGeom>
            <a:avLst/>
            <a:gdLst>
              <a:gd name="connsiteX0" fmla="*/ 1337481 w 1351129"/>
              <a:gd name="connsiteY0" fmla="*/ 0 h 1078173"/>
              <a:gd name="connsiteX1" fmla="*/ 1351129 w 1351129"/>
              <a:gd name="connsiteY1" fmla="*/ 68239 h 1078173"/>
              <a:gd name="connsiteX2" fmla="*/ 1323833 w 1351129"/>
              <a:gd name="connsiteY2" fmla="*/ 204717 h 1078173"/>
              <a:gd name="connsiteX3" fmla="*/ 1296538 w 1351129"/>
              <a:gd name="connsiteY3" fmla="*/ 313899 h 1078173"/>
              <a:gd name="connsiteX4" fmla="*/ 1282890 w 1351129"/>
              <a:gd name="connsiteY4" fmla="*/ 368490 h 1078173"/>
              <a:gd name="connsiteX5" fmla="*/ 1269242 w 1351129"/>
              <a:gd name="connsiteY5" fmla="*/ 409433 h 1078173"/>
              <a:gd name="connsiteX6" fmla="*/ 1255594 w 1351129"/>
              <a:gd name="connsiteY6" fmla="*/ 464024 h 1078173"/>
              <a:gd name="connsiteX7" fmla="*/ 1228299 w 1351129"/>
              <a:gd name="connsiteY7" fmla="*/ 614149 h 1078173"/>
              <a:gd name="connsiteX8" fmla="*/ 1214651 w 1351129"/>
              <a:gd name="connsiteY8" fmla="*/ 655093 h 1078173"/>
              <a:gd name="connsiteX9" fmla="*/ 1173708 w 1351129"/>
              <a:gd name="connsiteY9" fmla="*/ 791570 h 1078173"/>
              <a:gd name="connsiteX10" fmla="*/ 1146412 w 1351129"/>
              <a:gd name="connsiteY10" fmla="*/ 873457 h 1078173"/>
              <a:gd name="connsiteX11" fmla="*/ 1091821 w 1351129"/>
              <a:gd name="connsiteY11" fmla="*/ 955343 h 1078173"/>
              <a:gd name="connsiteX12" fmla="*/ 1078173 w 1351129"/>
              <a:gd name="connsiteY12" fmla="*/ 996287 h 1078173"/>
              <a:gd name="connsiteX13" fmla="*/ 1023582 w 1351129"/>
              <a:gd name="connsiteY13" fmla="*/ 1078173 h 1078173"/>
              <a:gd name="connsiteX14" fmla="*/ 955344 w 1351129"/>
              <a:gd name="connsiteY14" fmla="*/ 1064526 h 1078173"/>
              <a:gd name="connsiteX15" fmla="*/ 873457 w 1351129"/>
              <a:gd name="connsiteY15" fmla="*/ 1037230 h 1078173"/>
              <a:gd name="connsiteX16" fmla="*/ 655093 w 1351129"/>
              <a:gd name="connsiteY16" fmla="*/ 1009935 h 1078173"/>
              <a:gd name="connsiteX17" fmla="*/ 532263 w 1351129"/>
              <a:gd name="connsiteY17" fmla="*/ 968991 h 1078173"/>
              <a:gd name="connsiteX18" fmla="*/ 491320 w 1351129"/>
              <a:gd name="connsiteY18" fmla="*/ 955343 h 1078173"/>
              <a:gd name="connsiteX19" fmla="*/ 409433 w 1351129"/>
              <a:gd name="connsiteY19" fmla="*/ 914400 h 1078173"/>
              <a:gd name="connsiteX20" fmla="*/ 368490 w 1351129"/>
              <a:gd name="connsiteY20" fmla="*/ 873457 h 1078173"/>
              <a:gd name="connsiteX21" fmla="*/ 327546 w 1351129"/>
              <a:gd name="connsiteY21" fmla="*/ 846161 h 1078173"/>
              <a:gd name="connsiteX22" fmla="*/ 272955 w 1351129"/>
              <a:gd name="connsiteY22" fmla="*/ 777923 h 1078173"/>
              <a:gd name="connsiteX23" fmla="*/ 259308 w 1351129"/>
              <a:gd name="connsiteY23" fmla="*/ 736979 h 1078173"/>
              <a:gd name="connsiteX24" fmla="*/ 204717 w 1351129"/>
              <a:gd name="connsiteY24" fmla="*/ 655093 h 1078173"/>
              <a:gd name="connsiteX25" fmla="*/ 177421 w 1351129"/>
              <a:gd name="connsiteY25" fmla="*/ 614149 h 1078173"/>
              <a:gd name="connsiteX26" fmla="*/ 150126 w 1351129"/>
              <a:gd name="connsiteY26" fmla="*/ 573206 h 1078173"/>
              <a:gd name="connsiteX27" fmla="*/ 136478 w 1351129"/>
              <a:gd name="connsiteY27" fmla="*/ 532263 h 1078173"/>
              <a:gd name="connsiteX28" fmla="*/ 81887 w 1351129"/>
              <a:gd name="connsiteY28" fmla="*/ 450376 h 1078173"/>
              <a:gd name="connsiteX29" fmla="*/ 54591 w 1351129"/>
              <a:gd name="connsiteY29" fmla="*/ 409433 h 1078173"/>
              <a:gd name="connsiteX30" fmla="*/ 13648 w 1351129"/>
              <a:gd name="connsiteY30" fmla="*/ 327546 h 1078173"/>
              <a:gd name="connsiteX31" fmla="*/ 0 w 1351129"/>
              <a:gd name="connsiteY31" fmla="*/ 286603 h 107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51129" h="1078173">
                <a:moveTo>
                  <a:pt x="1337481" y="0"/>
                </a:moveTo>
                <a:cubicBezTo>
                  <a:pt x="1342030" y="22746"/>
                  <a:pt x="1351129" y="45042"/>
                  <a:pt x="1351129" y="68239"/>
                </a:cubicBezTo>
                <a:cubicBezTo>
                  <a:pt x="1351129" y="156022"/>
                  <a:pt x="1340640" y="143091"/>
                  <a:pt x="1323833" y="204717"/>
                </a:cubicBezTo>
                <a:cubicBezTo>
                  <a:pt x="1313963" y="240909"/>
                  <a:pt x="1305636" y="277505"/>
                  <a:pt x="1296538" y="313899"/>
                </a:cubicBezTo>
                <a:cubicBezTo>
                  <a:pt x="1291989" y="332096"/>
                  <a:pt x="1288822" y="350696"/>
                  <a:pt x="1282890" y="368490"/>
                </a:cubicBezTo>
                <a:cubicBezTo>
                  <a:pt x="1278341" y="382138"/>
                  <a:pt x="1273194" y="395601"/>
                  <a:pt x="1269242" y="409433"/>
                </a:cubicBezTo>
                <a:cubicBezTo>
                  <a:pt x="1264089" y="427468"/>
                  <a:pt x="1259273" y="445631"/>
                  <a:pt x="1255594" y="464024"/>
                </a:cubicBezTo>
                <a:cubicBezTo>
                  <a:pt x="1243429" y="524848"/>
                  <a:pt x="1242933" y="555613"/>
                  <a:pt x="1228299" y="614149"/>
                </a:cubicBezTo>
                <a:cubicBezTo>
                  <a:pt x="1224810" y="628106"/>
                  <a:pt x="1218603" y="641260"/>
                  <a:pt x="1214651" y="655093"/>
                </a:cubicBezTo>
                <a:cubicBezTo>
                  <a:pt x="1173398" y="799477"/>
                  <a:pt x="1238574" y="596970"/>
                  <a:pt x="1173708" y="791570"/>
                </a:cubicBezTo>
                <a:cubicBezTo>
                  <a:pt x="1173708" y="791571"/>
                  <a:pt x="1146413" y="873456"/>
                  <a:pt x="1146412" y="873457"/>
                </a:cubicBezTo>
                <a:lnTo>
                  <a:pt x="1091821" y="955343"/>
                </a:lnTo>
                <a:cubicBezTo>
                  <a:pt x="1087272" y="968991"/>
                  <a:pt x="1085160" y="983711"/>
                  <a:pt x="1078173" y="996287"/>
                </a:cubicBezTo>
                <a:cubicBezTo>
                  <a:pt x="1062241" y="1024964"/>
                  <a:pt x="1023582" y="1078173"/>
                  <a:pt x="1023582" y="1078173"/>
                </a:cubicBezTo>
                <a:cubicBezTo>
                  <a:pt x="1000836" y="1073624"/>
                  <a:pt x="977723" y="1070629"/>
                  <a:pt x="955344" y="1064526"/>
                </a:cubicBezTo>
                <a:cubicBezTo>
                  <a:pt x="927586" y="1056956"/>
                  <a:pt x="901838" y="1041960"/>
                  <a:pt x="873457" y="1037230"/>
                </a:cubicBezTo>
                <a:cubicBezTo>
                  <a:pt x="746473" y="1016066"/>
                  <a:pt x="819105" y="1026335"/>
                  <a:pt x="655093" y="1009935"/>
                </a:cubicBezTo>
                <a:lnTo>
                  <a:pt x="532263" y="968991"/>
                </a:lnTo>
                <a:cubicBezTo>
                  <a:pt x="518615" y="964442"/>
                  <a:pt x="503290" y="963323"/>
                  <a:pt x="491320" y="955343"/>
                </a:cubicBezTo>
                <a:cubicBezTo>
                  <a:pt x="438406" y="920068"/>
                  <a:pt x="465937" y="933235"/>
                  <a:pt x="409433" y="914400"/>
                </a:cubicBezTo>
                <a:cubicBezTo>
                  <a:pt x="395785" y="900752"/>
                  <a:pt x="383317" y="885813"/>
                  <a:pt x="368490" y="873457"/>
                </a:cubicBezTo>
                <a:cubicBezTo>
                  <a:pt x="355889" y="862956"/>
                  <a:pt x="337793" y="858969"/>
                  <a:pt x="327546" y="846161"/>
                </a:cubicBezTo>
                <a:cubicBezTo>
                  <a:pt x="252209" y="751990"/>
                  <a:pt x="390293" y="856146"/>
                  <a:pt x="272955" y="777923"/>
                </a:cubicBezTo>
                <a:cubicBezTo>
                  <a:pt x="268406" y="764275"/>
                  <a:pt x="266294" y="749555"/>
                  <a:pt x="259308" y="736979"/>
                </a:cubicBezTo>
                <a:cubicBezTo>
                  <a:pt x="243377" y="708302"/>
                  <a:pt x="222914" y="682388"/>
                  <a:pt x="204717" y="655093"/>
                </a:cubicBezTo>
                <a:lnTo>
                  <a:pt x="177421" y="614149"/>
                </a:lnTo>
                <a:cubicBezTo>
                  <a:pt x="168323" y="600501"/>
                  <a:pt x="155313" y="588767"/>
                  <a:pt x="150126" y="573206"/>
                </a:cubicBezTo>
                <a:cubicBezTo>
                  <a:pt x="145577" y="559558"/>
                  <a:pt x="143464" y="544839"/>
                  <a:pt x="136478" y="532263"/>
                </a:cubicBezTo>
                <a:cubicBezTo>
                  <a:pt x="120546" y="503586"/>
                  <a:pt x="100084" y="477672"/>
                  <a:pt x="81887" y="450376"/>
                </a:cubicBezTo>
                <a:lnTo>
                  <a:pt x="54591" y="409433"/>
                </a:lnTo>
                <a:cubicBezTo>
                  <a:pt x="20292" y="306530"/>
                  <a:pt x="66558" y="433364"/>
                  <a:pt x="13648" y="327546"/>
                </a:cubicBezTo>
                <a:cubicBezTo>
                  <a:pt x="7214" y="314679"/>
                  <a:pt x="0" y="286603"/>
                  <a:pt x="0" y="286603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179388" y="1340768"/>
            <a:ext cx="4440237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/>
              <a:t>3500 optical fibers for CBM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>
                <a:solidFill>
                  <a:srgbClr val="FF0000"/>
                </a:solidFill>
              </a:rPr>
              <a:t>500 optical fibers for PANDA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it-IT"/>
              <a:t>4 empty tubes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843213" y="2636168"/>
            <a:ext cx="1749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000099"/>
                </a:solidFill>
              </a:rPr>
              <a:t>(10Gb/s fiber)</a:t>
            </a: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395288" y="3572793"/>
            <a:ext cx="3983037" cy="52228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0000"/>
                </a:solidFill>
              </a:rPr>
              <a:t>PANDA</a:t>
            </a:r>
            <a:r>
              <a:rPr lang="it-IT" sz="2800">
                <a:solidFill>
                  <a:srgbClr val="FF0000"/>
                </a:solidFill>
                <a:sym typeface="Symbol" charset="0"/>
              </a:rPr>
              <a:t> 2 X 310 GB/s</a:t>
            </a:r>
            <a:endParaRPr lang="it-IT" sz="28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5600" y="4724400"/>
            <a:ext cx="360363" cy="360363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6875463" y="4652963"/>
            <a:ext cx="217487" cy="360362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4859338" y="4149725"/>
            <a:ext cx="142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GreenCube</a:t>
            </a:r>
          </a:p>
        </p:txBody>
      </p:sp>
      <p:sp>
        <p:nvSpPr>
          <p:cNvPr id="46090" name="TextBox 10"/>
          <p:cNvSpPr txBox="1">
            <a:spLocks noChangeArrowheads="1"/>
          </p:cNvSpPr>
          <p:nvPr/>
        </p:nvSpPr>
        <p:spPr bwMode="auto">
          <a:xfrm>
            <a:off x="6732588" y="4149725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>
                <a:solidFill>
                  <a:srgbClr val="000099"/>
                </a:solidFill>
              </a:rPr>
              <a:t>Panda</a:t>
            </a:r>
          </a:p>
        </p:txBody>
      </p:sp>
      <p:sp>
        <p:nvSpPr>
          <p:cNvPr id="46091" name="TextBox 11"/>
          <p:cNvSpPr txBox="1">
            <a:spLocks noChangeArrowheads="1"/>
          </p:cNvSpPr>
          <p:nvPr/>
        </p:nvSpPr>
        <p:spPr bwMode="auto">
          <a:xfrm>
            <a:off x="395288" y="4652293"/>
            <a:ext cx="3889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/>
              <a:t>Maximum data rate from Panda data concentrators:</a:t>
            </a:r>
          </a:p>
          <a:p>
            <a:pPr algn="ctr" eaLnBrk="1" hangingPunct="1"/>
            <a:r>
              <a:rPr lang="it-IT">
                <a:solidFill>
                  <a:srgbClr val="FF0000"/>
                </a:solidFill>
              </a:rPr>
              <a:t>300 GB/s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 Green 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  <p:bldP spid="46084" grpId="0"/>
      <p:bldP spid="46085" grpId="0" animBg="1"/>
      <p:bldP spid="8" grpId="0" animBg="1"/>
      <p:bldP spid="9" grpId="0" animBg="1"/>
      <p:bldP spid="46089" grpId="0"/>
      <p:bldP spid="46090" grpId="0"/>
      <p:bldP spid="460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69" y="2636838"/>
            <a:ext cx="46101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442019" y="1022350"/>
            <a:ext cx="72689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rgbClr val="FF0000"/>
                </a:solidFill>
              </a:rPr>
              <a:t>Central Production at Tier0 (GreenCube@FAIR)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/>
              <a:t>Fast link (1TB/s) connection to the “Metropolitan HPC System”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310881" y="2636838"/>
            <a:ext cx="3480440" cy="15594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FF"/>
                </a:solidFill>
              </a:rPr>
              <a:t>Metropolitan HPC System:</a:t>
            </a: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00FF"/>
                </a:solidFill>
              </a:rPr>
              <a:t>Frankfurt </a:t>
            </a:r>
            <a:r>
              <a:rPr lang="en-US" sz="2000" dirty="0" err="1">
                <a:solidFill>
                  <a:srgbClr val="0000FF"/>
                </a:solidFill>
              </a:rPr>
              <a:t>SuperComputing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00FF"/>
                </a:solidFill>
              </a:rPr>
              <a:t>Mainz </a:t>
            </a:r>
            <a:r>
              <a:rPr lang="en-US" sz="2000" dirty="0" err="1">
                <a:solidFill>
                  <a:srgbClr val="0000FF"/>
                </a:solidFill>
              </a:rPr>
              <a:t>HIMster</a:t>
            </a:r>
            <a:endParaRPr lang="en-US" sz="2000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charset="2"/>
              <a:buChar char="Ø"/>
              <a:defRPr/>
            </a:pPr>
            <a:r>
              <a:rPr lang="en-US" sz="2000" dirty="0">
                <a:solidFill>
                  <a:srgbClr val="0000FF"/>
                </a:solidFill>
              </a:rPr>
              <a:t>Darmstadt</a:t>
            </a:r>
          </a:p>
        </p:txBody>
      </p:sp>
      <p:sp>
        <p:nvSpPr>
          <p:cNvPr id="44039" name="CasellaDiTesto 4"/>
          <p:cNvSpPr txBox="1">
            <a:spLocks noChangeArrowheads="1"/>
          </p:cNvSpPr>
          <p:nvPr/>
        </p:nvSpPr>
        <p:spPr bwMode="auto">
          <a:xfrm>
            <a:off x="5364856" y="4797425"/>
            <a:ext cx="4103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Additional Computing Power to Tier0 on-demand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CasellaDiTesto 2"/>
          <p:cNvSpPr txBox="1">
            <a:spLocks noChangeArrowheads="1"/>
          </p:cNvSpPr>
          <p:nvPr/>
        </p:nvSpPr>
        <p:spPr bwMode="auto">
          <a:xfrm>
            <a:off x="249237" y="806450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PandaGrid</a:t>
            </a:r>
            <a:endParaRPr lang="en-US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6389" name="Immagine 3" descr="Schermata 2014-03-10 alle 17.54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981075"/>
            <a:ext cx="2881312" cy="1643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CasellaDiTesto 5"/>
          <p:cNvSpPr txBox="1">
            <a:spLocks noChangeArrowheads="1"/>
          </p:cNvSpPr>
          <p:nvPr/>
        </p:nvSpPr>
        <p:spPr bwMode="auto">
          <a:xfrm>
            <a:off x="249237" y="2636838"/>
            <a:ext cx="76300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Prometheus farm @ 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GSI (will be replaced by </a:t>
            </a:r>
            <a:r>
              <a:rPr lang="en-US" dirty="0" err="1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Chronos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dirty="0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391" name="CasellaDiTesto 6"/>
          <p:cNvSpPr txBox="1">
            <a:spLocks noChangeArrowheads="1"/>
          </p:cNvSpPr>
          <p:nvPr/>
        </p:nvSpPr>
        <p:spPr bwMode="auto">
          <a:xfrm>
            <a:off x="249237" y="2997200"/>
            <a:ext cx="8930650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>
                <a:ea typeface="ＭＳ Ｐゴシック" charset="0"/>
                <a:cs typeface="ＭＳ Ｐゴシック" charset="0"/>
              </a:rPr>
              <a:t>10k cores for all the GSI/FAIR experiments (max queue 2000)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>
                <a:ea typeface="ＭＳ Ｐゴシック" charset="0"/>
                <a:cs typeface="ＭＳ Ｐゴシック" charset="0"/>
              </a:rPr>
              <a:t>100 TB disk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space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cxnSp>
        <p:nvCxnSpPr>
          <p:cNvPr id="9" name="Connettore 1 9"/>
          <p:cNvCxnSpPr/>
          <p:nvPr/>
        </p:nvCxnSpPr>
        <p:spPr>
          <a:xfrm flipH="1" flipV="1">
            <a:off x="320675" y="2636838"/>
            <a:ext cx="5472112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0"/>
          <p:cNvCxnSpPr/>
          <p:nvPr/>
        </p:nvCxnSpPr>
        <p:spPr>
          <a:xfrm flipH="1">
            <a:off x="320675" y="4437063"/>
            <a:ext cx="878522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249237" y="1125538"/>
            <a:ext cx="3223959" cy="96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/>
              <a:t>Around 1200 cores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 dirty="0"/>
              <a:t>&gt;100 TB disk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249237" y="4437063"/>
            <a:ext cx="76057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New FAIR-Russia Research Center @ ITEP (Moscow)</a:t>
            </a:r>
          </a:p>
        </p:txBody>
      </p:sp>
      <p:sp>
        <p:nvSpPr>
          <p:cNvPr id="16396" name="TextBox 14"/>
          <p:cNvSpPr txBox="1">
            <a:spLocks noChangeArrowheads="1"/>
          </p:cNvSpPr>
          <p:nvPr/>
        </p:nvSpPr>
        <p:spPr bwMode="auto">
          <a:xfrm>
            <a:off x="249237" y="4820960"/>
            <a:ext cx="263405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dirty="0"/>
              <a:t>10000 cores</a:t>
            </a:r>
          </a:p>
          <a:p>
            <a:pPr eaLnBrk="1" hangingPunct="1">
              <a:buFont typeface="Wingdings" charset="0"/>
              <a:buChar char="ü"/>
            </a:pPr>
            <a:r>
              <a:rPr lang="en-US" dirty="0"/>
              <a:t>1PB disk </a:t>
            </a:r>
            <a:r>
              <a:rPr lang="en-US" dirty="0" smtClean="0"/>
              <a:t>space</a:t>
            </a:r>
          </a:p>
          <a:p>
            <a:pPr eaLnBrk="1" hangingPunct="1">
              <a:buFont typeface="Wingdings" charset="0"/>
              <a:buChar char="ü"/>
            </a:pPr>
            <a:r>
              <a:rPr lang="en-US" dirty="0" smtClean="0"/>
              <a:t>Large potential</a:t>
            </a:r>
            <a:endParaRPr lang="en-US" dirty="0"/>
          </a:p>
        </p:txBody>
      </p:sp>
      <p:sp>
        <p:nvSpPr>
          <p:cNvPr id="16397" name="TextBox 15"/>
          <p:cNvSpPr txBox="1">
            <a:spLocks noChangeArrowheads="1"/>
          </p:cNvSpPr>
          <p:nvPr/>
        </p:nvSpPr>
        <p:spPr bwMode="auto">
          <a:xfrm>
            <a:off x="6999287" y="5118100"/>
            <a:ext cx="1890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</a:rPr>
              <a:t>Probable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Tier1 Center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Production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tests at ITEP</a:t>
            </a:r>
            <a:endParaRPr lang="en-US" dirty="0"/>
          </a:p>
        </p:txBody>
      </p:sp>
      <p:pic>
        <p:nvPicPr>
          <p:cNvPr id="5" name="Inhaltsplatzhalter 4" descr="ITEPprod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7" b="-670"/>
          <a:stretch/>
        </p:blipFill>
        <p:spPr>
          <a:xfrm>
            <a:off x="719138" y="729339"/>
            <a:ext cx="7772400" cy="5558077"/>
          </a:xfrm>
        </p:spPr>
      </p:pic>
    </p:spTree>
    <p:extLst>
      <p:ext uri="{BB962C8B-B14F-4D97-AF65-F5344CB8AC3E}">
        <p14:creationId xmlns:p14="http://schemas.microsoft.com/office/powerpoint/2010/main" val="297857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Root and </a:t>
            </a:r>
            <a:r>
              <a:rPr lang="en-US" dirty="0" err="1" smtClean="0"/>
              <a:t>FairRoot</a:t>
            </a:r>
            <a:r>
              <a:rPr lang="en-US" dirty="0" smtClean="0"/>
              <a:t> are the basis for </a:t>
            </a:r>
            <a:r>
              <a:rPr lang="en-US" dirty="0" err="1" smtClean="0"/>
              <a:t>PandaRoot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Transition to Message Queues allows very flexible online data taking system</a:t>
            </a:r>
          </a:p>
          <a:p>
            <a:pPr>
              <a:buFont typeface="Arial"/>
              <a:buChar char="•"/>
            </a:pPr>
            <a:r>
              <a:rPr lang="en-US" dirty="0" smtClean="0"/>
              <a:t>Different </a:t>
            </a:r>
            <a:r>
              <a:rPr lang="en-US" dirty="0"/>
              <a:t>e</a:t>
            </a:r>
            <a:r>
              <a:rPr lang="en-US" dirty="0" smtClean="0"/>
              <a:t>vent </a:t>
            </a:r>
            <a:r>
              <a:rPr lang="en-US" dirty="0"/>
              <a:t>g</a:t>
            </a:r>
            <a:r>
              <a:rPr lang="en-US" dirty="0" smtClean="0"/>
              <a:t>enerators and particle propagators available to simulate the physics channels and background of interest for PANDA</a:t>
            </a:r>
          </a:p>
          <a:p>
            <a:pPr>
              <a:buFont typeface="Arial"/>
              <a:buChar char="•"/>
            </a:pPr>
            <a:r>
              <a:rPr lang="en-US" dirty="0" smtClean="0"/>
              <a:t>All detectors implemented in </a:t>
            </a:r>
            <a:r>
              <a:rPr lang="en-US" dirty="0" err="1" smtClean="0"/>
              <a:t>PandaRoot</a:t>
            </a:r>
            <a:r>
              <a:rPr lang="en-US" dirty="0" smtClean="0"/>
              <a:t> with varying level of detail</a:t>
            </a:r>
          </a:p>
          <a:p>
            <a:pPr>
              <a:buFont typeface="Arial"/>
              <a:buChar char="•"/>
            </a:pPr>
            <a:r>
              <a:rPr lang="en-US" dirty="0" smtClean="0"/>
              <a:t>Time based simulation implemented to simulate the difficult event building and –selecting process at Panda</a:t>
            </a:r>
          </a:p>
          <a:p>
            <a:pPr>
              <a:buFont typeface="Arial"/>
              <a:buChar char="•"/>
            </a:pPr>
            <a:r>
              <a:rPr lang="en-US" dirty="0" smtClean="0"/>
              <a:t>New FAIR Russia Research Center offers large computing power for MC studies and maybe also as a Tier-1 center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1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Box 2"/>
          <p:cNvSpPr>
            <a:spLocks noChangeArrowheads="1"/>
          </p:cNvSpPr>
          <p:nvPr/>
        </p:nvSpPr>
        <p:spPr bwMode="auto">
          <a:xfrm>
            <a:off x="1055688" y="908050"/>
            <a:ext cx="6894512" cy="17367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Reminder: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detailed code used for TDR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but not in the repository and with old PandaRoot</a:t>
            </a:r>
          </a:p>
          <a:p>
            <a:pPr algn="ctr"/>
            <a:r>
              <a:rPr lang="en-US" sz="2400">
                <a:solidFill>
                  <a:srgbClr val="0000FF"/>
                </a:solidFill>
              </a:rPr>
              <a:t>the author left the collaboration</a:t>
            </a:r>
          </a:p>
        </p:txBody>
      </p:sp>
      <p:sp>
        <p:nvSpPr>
          <p:cNvPr id="27653" name="TextBox 3"/>
          <p:cNvSpPr txBox="1">
            <a:spLocks noChangeArrowheads="1"/>
          </p:cNvSpPr>
          <p:nvPr/>
        </p:nvSpPr>
        <p:spPr bwMode="auto">
          <a:xfrm>
            <a:off x="107950" y="2708275"/>
            <a:ext cx="90360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Reconstruction and PID working with “old“ PandaRoot version 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Algorithms tested with planed prototype 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Next step: inserting code into trunk (December 2015?)</a:t>
            </a:r>
          </a:p>
        </p:txBody>
      </p:sp>
      <p:pic>
        <p:nvPicPr>
          <p:cNvPr id="276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251325"/>
            <a:ext cx="3516312" cy="24907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248150"/>
            <a:ext cx="3097213" cy="2506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235825" y="6484938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Mustafa Schmidt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Endcap</a:t>
            </a:r>
            <a:r>
              <a:rPr lang="en-US" dirty="0" smtClean="0"/>
              <a:t> DIRC (DISC)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6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2123728" y="116632"/>
            <a:ext cx="4896544" cy="578882"/>
          </a:xfrm>
          <a:prstGeom prst="round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New MDT Digitization</a:t>
            </a:r>
          </a:p>
        </p:txBody>
      </p:sp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7667625" y="63087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/>
              <a:t>Jifeng Hu</a:t>
            </a: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107950" y="844550"/>
            <a:ext cx="90360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New detailed geometry in the reconstruction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Realistic digitization with Garfield simulations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Time based simulations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Time based reconstruction ongoing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ü"/>
            </a:pPr>
            <a:r>
              <a:rPr lang="en-US"/>
              <a:t>Not yet in the trunk (December 2015?)</a:t>
            </a:r>
          </a:p>
        </p:txBody>
      </p:sp>
      <p:pic>
        <p:nvPicPr>
          <p:cNvPr id="28678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18589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851400"/>
            <a:ext cx="2051051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组 13"/>
          <p:cNvGrpSpPr>
            <a:grpSpLocks/>
          </p:cNvGrpSpPr>
          <p:nvPr/>
        </p:nvGrpSpPr>
        <p:grpSpPr bwMode="auto">
          <a:xfrm>
            <a:off x="2555875" y="3213100"/>
            <a:ext cx="4608513" cy="1584325"/>
            <a:chOff x="2915816" y="3192239"/>
            <a:chExt cx="5256212" cy="2613025"/>
          </a:xfrm>
        </p:grpSpPr>
        <p:pic>
          <p:nvPicPr>
            <p:cNvPr id="28683" name="图片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3192239"/>
              <a:ext cx="5256212" cy="261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线连接符 3"/>
            <p:cNvCxnSpPr/>
            <p:nvPr/>
          </p:nvCxnSpPr>
          <p:spPr bwMode="auto">
            <a:xfrm>
              <a:off x="3708865" y="3427883"/>
              <a:ext cx="0" cy="1225346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线箭头连接符 6"/>
            <p:cNvCxnSpPr/>
            <p:nvPr/>
          </p:nvCxnSpPr>
          <p:spPr bwMode="auto">
            <a:xfrm>
              <a:off x="3131280" y="4435914"/>
              <a:ext cx="577585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8681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41900"/>
            <a:ext cx="20161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113338"/>
            <a:ext cx="208756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67744" y="117718"/>
            <a:ext cx="4810524" cy="646986"/>
          </a:xfrm>
          <a:prstGeom prst="round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Hypernuclei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  <a:sym typeface="Symbol" pitchFamily="18" charset="2"/>
              </a:rPr>
              <a:t> Setup (HYP)</a:t>
            </a:r>
          </a:p>
        </p:txBody>
      </p:sp>
      <p:pic>
        <p:nvPicPr>
          <p:cNvPr id="3277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41438"/>
            <a:ext cx="3536950" cy="2328862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32250"/>
            <a:ext cx="3586163" cy="2349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CasellaDiTesto 4"/>
          <p:cNvSpPr txBox="1">
            <a:spLocks noChangeArrowheads="1"/>
          </p:cNvSpPr>
          <p:nvPr/>
        </p:nvSpPr>
        <p:spPr bwMode="auto">
          <a:xfrm>
            <a:off x="179388" y="1357313"/>
            <a:ext cx="5256212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/>
              <a:t>Geometry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008000"/>
                </a:solidFill>
              </a:rPr>
              <a:t>Germanium Detector + Target System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FF0000"/>
                </a:solidFill>
              </a:rPr>
              <a:t>No support structure, cabling, passives, etc…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FF0000"/>
                </a:solidFill>
              </a:rPr>
              <a:t>Optimization on the way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>
                <a:solidFill>
                  <a:srgbClr val="0080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b="1"/>
              <a:t>Digitization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008000"/>
                </a:solidFill>
              </a:rPr>
              <a:t>Ideal hit production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FF0000"/>
                </a:solidFill>
              </a:rPr>
              <a:t>Realistic digitization missing 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>
                <a:solidFill>
                  <a:srgbClr val="FF0000"/>
                </a:solidFill>
              </a:rPr>
              <a:t>Time based simulation is absent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/>
              <a:t>Reconstruction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008000"/>
                </a:solidFill>
              </a:rPr>
              <a:t>Ideal pattern recognition + genfit and geane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FF0000"/>
                </a:solidFill>
              </a:rPr>
              <a:t>Realistic pattern recognition missing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>
                <a:solidFill>
                  <a:srgbClr val="FF0000"/>
                </a:solidFill>
              </a:rPr>
              <a:t>Time based reconstruction missing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display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16364"/>
          <a:stretch>
            <a:fillRect/>
          </a:stretch>
        </p:blipFill>
        <p:spPr bwMode="auto">
          <a:xfrm>
            <a:off x="5580063" y="968375"/>
            <a:ext cx="3336925" cy="23891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179313" y="836613"/>
            <a:ext cx="5184775" cy="506908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Geometry</a:t>
            </a:r>
          </a:p>
          <a:p>
            <a:pPr marL="357188" indent="-357188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Most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realistic geometry description including support, cooling, cables</a:t>
            </a: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  <a:sym typeface="Wingdings"/>
              </a:rPr>
              <a:t>Digitization with realistic noise and threshold</a:t>
            </a:r>
            <a:b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  <a:sym typeface="Wingdings"/>
              </a:rPr>
            </a:b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  <a:sym typeface="Wingdings"/>
              </a:rPr>
              <a:t>parameters including noisy hit production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 simulation implemented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Several cluster and reconstruction algorithms implemented and tested with test beam data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based reconstruction implemented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Test beam data analyzed with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PandaRoot</a:t>
            </a: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dE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/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dx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PID included in the analysis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3933825"/>
            <a:ext cx="3265487" cy="23558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Vertex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FairRoot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ALFA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9138" y="764704"/>
            <a:ext cx="7772400" cy="50196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Abgerundetes Rechteck 7"/>
          <p:cNvSpPr/>
          <p:nvPr/>
        </p:nvSpPr>
        <p:spPr>
          <a:xfrm>
            <a:off x="762001" y="1865444"/>
            <a:ext cx="3882008" cy="2038764"/>
          </a:xfrm>
          <a:prstGeom prst="roundRect">
            <a:avLst>
              <a:gd name="adj" fmla="val 7459"/>
            </a:avLst>
          </a:prstGeom>
          <a:solidFill>
            <a:srgbClr val="CCFFCC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Abgerundetes Rechteck 7"/>
          <p:cNvSpPr/>
          <p:nvPr/>
        </p:nvSpPr>
        <p:spPr>
          <a:xfrm>
            <a:off x="1471285" y="1865444"/>
            <a:ext cx="6895330" cy="2038764"/>
          </a:xfrm>
          <a:prstGeom prst="roundRect">
            <a:avLst>
              <a:gd name="adj" fmla="val 9084"/>
            </a:avLst>
          </a:prstGeom>
          <a:noFill/>
          <a:ln w="19050" cap="flat" cmpd="sng" algn="ctr">
            <a:solidFill>
              <a:schemeClr val="tx2"/>
            </a:solidFill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            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1118241" y="4069858"/>
            <a:ext cx="6794293" cy="2060185"/>
          </a:xfrm>
          <a:prstGeom prst="roundRect">
            <a:avLst/>
          </a:prstGeom>
          <a:solidFill>
            <a:srgbClr val="D8B25C"/>
          </a:solidFill>
          <a:ln w="10000" cap="flat" cmpd="sng" algn="ctr">
            <a:solidFill>
              <a:srgbClr val="D8B25C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bgerundetes Rechteck 25"/>
          <p:cNvSpPr/>
          <p:nvPr/>
        </p:nvSpPr>
        <p:spPr>
          <a:xfrm>
            <a:off x="363516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Abgerundetes Rechteck 27"/>
          <p:cNvSpPr/>
          <p:nvPr/>
        </p:nvSpPr>
        <p:spPr>
          <a:xfrm>
            <a:off x="577481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Geant3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Abgerundetes Rechteck 28"/>
          <p:cNvSpPr/>
          <p:nvPr/>
        </p:nvSpPr>
        <p:spPr>
          <a:xfrm>
            <a:off x="491895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Geant4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Abgerundetes Rechteck 30"/>
          <p:cNvSpPr/>
          <p:nvPr/>
        </p:nvSpPr>
        <p:spPr>
          <a:xfrm>
            <a:off x="534688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Genat4_VMC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Abgerundetes Rechteck 33"/>
          <p:cNvSpPr/>
          <p:nvPr/>
        </p:nvSpPr>
        <p:spPr>
          <a:xfrm>
            <a:off x="3154694" y="4069858"/>
            <a:ext cx="2814975" cy="480096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Libraries and Tools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Rechteck 37"/>
          <p:cNvSpPr/>
          <p:nvPr/>
        </p:nvSpPr>
        <p:spPr>
          <a:xfrm>
            <a:off x="6630668" y="5042291"/>
            <a:ext cx="626573" cy="320374"/>
          </a:xfrm>
          <a:prstGeom prst="rect">
            <a:avLst/>
          </a:prstGeom>
          <a:solidFill>
            <a:srgbClr val="D8B25C"/>
          </a:solidFill>
          <a:ln w="1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Abgerundetes Rechteck 29"/>
          <p:cNvSpPr/>
          <p:nvPr/>
        </p:nvSpPr>
        <p:spPr>
          <a:xfrm>
            <a:off x="620274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VGM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Abgerundetes Rechteck 11"/>
          <p:cNvSpPr/>
          <p:nvPr/>
        </p:nvSpPr>
        <p:spPr>
          <a:xfrm>
            <a:off x="7829475" y="2340338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Runtime DB</a:t>
            </a:r>
          </a:p>
        </p:txBody>
      </p:sp>
      <p:sp>
        <p:nvSpPr>
          <p:cNvPr id="16" name="Abgerundetes Rechteck 15"/>
          <p:cNvSpPr/>
          <p:nvPr/>
        </p:nvSpPr>
        <p:spPr>
          <a:xfrm>
            <a:off x="5598743" y="2340337"/>
            <a:ext cx="582854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Module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Detector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Abgerundetes Rechteck 19"/>
          <p:cNvSpPr/>
          <p:nvPr/>
        </p:nvSpPr>
        <p:spPr>
          <a:xfrm>
            <a:off x="6358146" y="2340338"/>
            <a:ext cx="562546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Magnetic Field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8" name="Abgerundetes Rechteck 13"/>
          <p:cNvSpPr/>
          <p:nvPr/>
        </p:nvSpPr>
        <p:spPr>
          <a:xfrm>
            <a:off x="7097241" y="2340338"/>
            <a:ext cx="55568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Event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Generator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Abgerundetes Rechteck 15"/>
          <p:cNvSpPr/>
          <p:nvPr/>
        </p:nvSpPr>
        <p:spPr>
          <a:xfrm>
            <a:off x="4839339" y="2340338"/>
            <a:ext cx="58285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MC Application</a:t>
            </a:r>
          </a:p>
        </p:txBody>
      </p:sp>
      <p:sp>
        <p:nvSpPr>
          <p:cNvPr id="20" name="Abgerundetes Rechteck 11"/>
          <p:cNvSpPr/>
          <p:nvPr/>
        </p:nvSpPr>
        <p:spPr>
          <a:xfrm>
            <a:off x="4063090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Fair MQ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Abgerundetes Rechteck 11"/>
          <p:cNvSpPr/>
          <p:nvPr/>
        </p:nvSpPr>
        <p:spPr>
          <a:xfrm>
            <a:off x="2677195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Building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configuraion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Abgerundetes Rechteck 11"/>
          <p:cNvSpPr/>
          <p:nvPr/>
        </p:nvSpPr>
        <p:spPr>
          <a:xfrm>
            <a:off x="3366622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Testing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Abgerundetes Rechteck 28"/>
          <p:cNvSpPr/>
          <p:nvPr/>
        </p:nvSpPr>
        <p:spPr>
          <a:xfrm>
            <a:off x="4491020" y="4618333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CMake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4" name="Abgerundetes Rechteck 28"/>
          <p:cNvSpPr/>
          <p:nvPr/>
        </p:nvSpPr>
        <p:spPr>
          <a:xfrm>
            <a:off x="4063090" y="4627430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ZeroMQ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5" name="Abgerundetes Rechteck 11"/>
          <p:cNvSpPr/>
          <p:nvPr/>
        </p:nvSpPr>
        <p:spPr>
          <a:xfrm>
            <a:off x="1992407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Abgerundetes Rechteck 25"/>
          <p:cNvSpPr/>
          <p:nvPr/>
        </p:nvSpPr>
        <p:spPr>
          <a:xfrm>
            <a:off x="3207230" y="4653266"/>
            <a:ext cx="374033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BOOST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7" name="Abgerundetes Rechteck 25"/>
          <p:cNvSpPr/>
          <p:nvPr/>
        </p:nvSpPr>
        <p:spPr>
          <a:xfrm>
            <a:off x="2601658" y="4627430"/>
            <a:ext cx="551675" cy="1418798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Protocol Buffers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Abgerundetes Rechteck 33"/>
          <p:cNvSpPr/>
          <p:nvPr/>
        </p:nvSpPr>
        <p:spPr>
          <a:xfrm>
            <a:off x="6036266" y="1876481"/>
            <a:ext cx="1109900" cy="381011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FairRoot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9" name="Abgerundetes Rechteck 33"/>
          <p:cNvSpPr/>
          <p:nvPr/>
        </p:nvSpPr>
        <p:spPr>
          <a:xfrm>
            <a:off x="1543830" y="1865444"/>
            <a:ext cx="1109900" cy="381011"/>
          </a:xfrm>
          <a:prstGeom prst="roundRect">
            <a:avLst/>
          </a:prstGeom>
          <a:solidFill>
            <a:srgbClr val="94B6D2"/>
          </a:solidFill>
          <a:ln w="10000" cap="flat" cmpd="sng" algn="ctr">
            <a:solidFill>
              <a:srgbClr val="94B6D2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ALFA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0" name="Abgerundetes Rechteck 48"/>
          <p:cNvSpPr/>
          <p:nvPr/>
        </p:nvSpPr>
        <p:spPr>
          <a:xfrm>
            <a:off x="2463942" y="857304"/>
            <a:ext cx="1238368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CbmRoot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1" name="Abgerundetes Rechteck 49"/>
          <p:cNvSpPr/>
          <p:nvPr/>
        </p:nvSpPr>
        <p:spPr>
          <a:xfrm>
            <a:off x="2448324" y="1343108"/>
            <a:ext cx="1253986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PandaRoot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2" name="Abgerundetes Rechteck 50"/>
          <p:cNvSpPr/>
          <p:nvPr/>
        </p:nvSpPr>
        <p:spPr>
          <a:xfrm>
            <a:off x="3828667" y="1364796"/>
            <a:ext cx="1257487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AsyEosRoot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3" name="Abgerundetes Rechteck 51"/>
          <p:cNvSpPr/>
          <p:nvPr/>
        </p:nvSpPr>
        <p:spPr>
          <a:xfrm>
            <a:off x="3828667" y="878992"/>
            <a:ext cx="1257486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R3BRoot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4" name="Abgerundetes Rechteck 54"/>
          <p:cNvSpPr/>
          <p:nvPr/>
        </p:nvSpPr>
        <p:spPr>
          <a:xfrm>
            <a:off x="5220871" y="878992"/>
            <a:ext cx="1272789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SofiaRoot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5" name="Abgerundetes Rechteck 55"/>
          <p:cNvSpPr/>
          <p:nvPr/>
        </p:nvSpPr>
        <p:spPr>
          <a:xfrm>
            <a:off x="6705600" y="878992"/>
            <a:ext cx="120634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MPDRoot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6" name="Abgerundetes Rechteck 56"/>
          <p:cNvSpPr/>
          <p:nvPr/>
        </p:nvSpPr>
        <p:spPr>
          <a:xfrm>
            <a:off x="5220871" y="1376238"/>
            <a:ext cx="1272790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FopiRoot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7" name="Abgerundetes Rechteck 57"/>
          <p:cNvSpPr/>
          <p:nvPr/>
        </p:nvSpPr>
        <p:spPr>
          <a:xfrm>
            <a:off x="6705600" y="1364796"/>
            <a:ext cx="120634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EICRoot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8" name="Abgerundetes Rechteck 57"/>
          <p:cNvSpPr/>
          <p:nvPr/>
        </p:nvSpPr>
        <p:spPr>
          <a:xfrm>
            <a:off x="762000" y="846166"/>
            <a:ext cx="1542092" cy="411605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AliRoot6 (O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lang="en-US" kern="0" dirty="0">
                <a:solidFill>
                  <a:srgbClr val="FF0000"/>
                </a:solidFill>
                <a:latin typeface="Tw Cen MT"/>
              </a:rPr>
              <a:t>)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39" name="Abgerundetes Rechteck 11"/>
          <p:cNvSpPr/>
          <p:nvPr/>
        </p:nvSpPr>
        <p:spPr>
          <a:xfrm>
            <a:off x="882473" y="2329292"/>
            <a:ext cx="471535" cy="139822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????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0" name="Abgerundetes Rechteck 49"/>
          <p:cNvSpPr/>
          <p:nvPr/>
        </p:nvSpPr>
        <p:spPr>
          <a:xfrm>
            <a:off x="754799" y="1364796"/>
            <a:ext cx="1578062" cy="400467"/>
          </a:xfrm>
          <a:prstGeom prst="roundRect">
            <a:avLst/>
          </a:prstGeom>
          <a:solidFill>
            <a:srgbClr val="7BA79D">
              <a:tint val="50000"/>
            </a:srgbClr>
          </a:solidFill>
          <a:ln w="10000" cap="flat" cmpd="sng" algn="ctr">
            <a:solidFill>
              <a:srgbClr val="7BA79D"/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0000"/>
                </a:solidFill>
                <a:latin typeface="Tw Cen MT"/>
              </a:rPr>
              <a:t>Ship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Root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Shape 2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957263"/>
            <a:ext cx="3384550" cy="3382962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25"/>
          <p:cNvSpPr txBox="1"/>
          <p:nvPr/>
        </p:nvSpPr>
        <p:spPr>
          <a:xfrm>
            <a:off x="371798" y="2636838"/>
            <a:ext cx="384016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/>
          <a:p>
            <a:pPr>
              <a:spcBef>
                <a:spcPts val="0"/>
              </a:spcBef>
              <a:defRPr/>
            </a:pPr>
            <a:r>
              <a:rPr lang="en" b="1" dirty="0">
                <a:latin typeface="Arial" pitchFamily="34" charset="0"/>
                <a:ea typeface="Ubuntu"/>
                <a:cs typeface="Arial" pitchFamily="34" charset="0"/>
                <a:sym typeface="Ubuntu"/>
              </a:rPr>
              <a:t>Digitization</a:t>
            </a:r>
          </a:p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fast and full </a:t>
            </a: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simulations</a:t>
            </a:r>
          </a:p>
          <a:p>
            <a:pPr marL="457200" indent="-31750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w</a:t>
            </a:r>
            <a:r>
              <a:rPr lang="en" dirty="0" smtClean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aiting for final electronics</a:t>
            </a:r>
            <a:endParaRPr lang="en" dirty="0">
              <a:solidFill>
                <a:srgbClr val="FF6600"/>
              </a:solidFill>
              <a:latin typeface="Arial" pitchFamily="34" charset="0"/>
              <a:ea typeface="Ubuntu"/>
              <a:cs typeface="Arial" pitchFamily="34" charset="0"/>
              <a:sym typeface="Ubuntu"/>
            </a:endParaRPr>
          </a:p>
        </p:txBody>
      </p:sp>
      <p:sp>
        <p:nvSpPr>
          <p:cNvPr id="5" name="Shape 26"/>
          <p:cNvSpPr txBox="1"/>
          <p:nvPr/>
        </p:nvSpPr>
        <p:spPr>
          <a:xfrm>
            <a:off x="310629" y="908050"/>
            <a:ext cx="5197475" cy="1655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r>
              <a:rPr lang="en" b="1" dirty="0">
                <a:solidFill>
                  <a:schemeClr val="dk1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Geometry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mylar + Ar/CO2(90/10%) + wire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inner &amp; outer </a:t>
            </a: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supports</a:t>
            </a:r>
            <a:endParaRPr lang="en" dirty="0">
              <a:solidFill>
                <a:srgbClr val="38761D"/>
              </a:solidFill>
              <a:latin typeface="Arial" pitchFamily="34" charset="0"/>
              <a:ea typeface="Ubuntu"/>
              <a:cs typeface="Arial" pitchFamily="34" charset="0"/>
              <a:sym typeface="Ubuntu"/>
            </a:endParaRPr>
          </a:p>
        </p:txBody>
      </p:sp>
      <p:sp>
        <p:nvSpPr>
          <p:cNvPr id="6" name="Shape 27"/>
          <p:cNvSpPr txBox="1"/>
          <p:nvPr/>
        </p:nvSpPr>
        <p:spPr>
          <a:xfrm>
            <a:off x="3132138" y="4581525"/>
            <a:ext cx="5832475" cy="22320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/>
          <a:p>
            <a:pPr>
              <a:spcBef>
                <a:spcPts val="0"/>
              </a:spcBef>
              <a:defRPr/>
            </a:pPr>
            <a:r>
              <a:rPr lang="en" b="1" dirty="0">
                <a:solidFill>
                  <a:schemeClr val="dk1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Reconstruction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track </a:t>
            </a: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reconstruction (finding &amp; fitting)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dE/dx for </a:t>
            </a:r>
            <a:r>
              <a:rPr lang="en" dirty="0" smtClean="0">
                <a:solidFill>
                  <a:srgbClr val="38761D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PID</a:t>
            </a:r>
          </a:p>
          <a:p>
            <a:pPr marL="457200" indent="-317500">
              <a:spcBef>
                <a:spcPts val="0"/>
              </a:spcBef>
              <a:buClr>
                <a:srgbClr val="38761D"/>
              </a:buClr>
              <a:buSzPct val="100000"/>
              <a:buFont typeface="Ubuntu"/>
              <a:buChar char="❖"/>
              <a:defRPr/>
            </a:pPr>
            <a:r>
              <a:rPr lang="en" dirty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r</a:t>
            </a:r>
            <a:r>
              <a:rPr lang="en" dirty="0" smtClean="0">
                <a:solidFill>
                  <a:srgbClr val="FF6600"/>
                </a:solidFill>
                <a:latin typeface="Arial" pitchFamily="34" charset="0"/>
                <a:ea typeface="Ubuntu"/>
                <a:cs typeface="Arial" pitchFamily="34" charset="0"/>
                <a:sym typeface="Ubuntu"/>
              </a:rPr>
              <a:t>econstruction with/without t0</a:t>
            </a:r>
            <a:endParaRPr lang="en" b="1" dirty="0">
              <a:solidFill>
                <a:srgbClr val="FF6600"/>
              </a:solidFill>
              <a:latin typeface="Arial" pitchFamily="34" charset="0"/>
              <a:ea typeface="Ubuntu"/>
              <a:cs typeface="Arial" pitchFamily="34" charset="0"/>
              <a:sym typeface="Ubuntu"/>
            </a:endParaRPr>
          </a:p>
        </p:txBody>
      </p:sp>
      <p:pic>
        <p:nvPicPr>
          <p:cNvPr id="20485" name="Shape 2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339975" cy="2205038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Shape 2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98763"/>
            <a:ext cx="1649412" cy="1566862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Tube Tracker (STT)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0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4067175" y="908050"/>
            <a:ext cx="5076825" cy="440428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Geometry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3 GEM disks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Sensor#1  (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fType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=3: radial &amp; circular) 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Sensor#2  (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fType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=2: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cartesian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ver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&amp;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hori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.)</a:t>
            </a: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Realistic digitization algorithm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lvl="1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Hit efficiency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&gt; 85%   (up to 14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GeV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/c)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based simulation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Event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standalone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GEM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standalone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GEM </a:t>
            </a: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388778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390302"/>
              </p:ext>
            </p:extLst>
          </p:nvPr>
        </p:nvGraphicFramePr>
        <p:xfrm>
          <a:off x="323529" y="4797425"/>
          <a:ext cx="3219770" cy="18446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6573"/>
                <a:gridCol w="606623"/>
                <a:gridCol w="653287"/>
                <a:gridCol w="653287"/>
              </a:tblGrid>
              <a:tr h="38104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GEM Disc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Disc#1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Disc#2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Disc#3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In_R</a:t>
                      </a:r>
                      <a:r>
                        <a:rPr lang="en-US" sz="1000" dirty="0" smtClean="0"/>
                        <a:t> [mm]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45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r-strips at </a:t>
                      </a:r>
                      <a:r>
                        <a:rPr lang="en-US" sz="1000" dirty="0" err="1" smtClean="0"/>
                        <a:t>In_R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Out_R</a:t>
                      </a:r>
                      <a:r>
                        <a:rPr lang="en-US" sz="1000" dirty="0" smtClean="0"/>
                        <a:t> [mm]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379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464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644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Out_R</a:t>
                      </a:r>
                      <a:r>
                        <a:rPr lang="en-US" sz="1000" dirty="0" smtClean="0"/>
                        <a:t>/</a:t>
                      </a:r>
                      <a:r>
                        <a:rPr lang="en-US" sz="1000" dirty="0" err="1" smtClean="0"/>
                        <a:t>In_R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8.42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10.31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14.31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Ch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factor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  <a:tr h="243938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r-strips at </a:t>
                      </a:r>
                      <a:r>
                        <a:rPr lang="en-US" sz="1000" dirty="0" err="1" smtClean="0"/>
                        <a:t>Out_R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5656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5656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5656</a:t>
                      </a:r>
                      <a:endParaRPr lang="en-US" sz="1000" dirty="0"/>
                    </a:p>
                  </a:txBody>
                  <a:tcPr marL="91419" marR="91419" marT="45738" marB="45738"/>
                </a:tc>
              </a:tr>
            </a:tbl>
          </a:graphicData>
        </a:graphic>
      </p:graphicFrame>
      <p:sp>
        <p:nvSpPr>
          <p:cNvPr id="21552" name="TextBox 5"/>
          <p:cNvSpPr txBox="1">
            <a:spLocks noChangeArrowheads="1"/>
          </p:cNvSpPr>
          <p:nvPr/>
        </p:nvSpPr>
        <p:spPr bwMode="auto">
          <a:xfrm>
            <a:off x="1187450" y="4437063"/>
            <a:ext cx="17160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400"/>
              <a:t>padplane design</a:t>
            </a:r>
          </a:p>
        </p:txBody>
      </p:sp>
      <p:pic>
        <p:nvPicPr>
          <p:cNvPr id="21553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51936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Electron Multiplied (GEM)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1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02125"/>
            <a:ext cx="447992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395536" y="1773238"/>
            <a:ext cx="5005139" cy="5184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6168" rIns="90000" bIns="45000"/>
          <a:lstStyle/>
          <a:p>
            <a: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15900" indent="-215900">
              <a:buClr>
                <a:srgbClr val="006633"/>
              </a:buClr>
              <a:buSzPct val="7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rPr>
              <a:t>Geometry 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up-to-dated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includes support structure</a:t>
            </a:r>
          </a:p>
          <a:p>
            <a:pPr marL="431800" lvl="1" indent="-215900">
              <a:buClr>
                <a:srgbClr val="006633"/>
              </a:buClr>
              <a:buSzPct val="73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15900" indent="-215900">
              <a:buClr>
                <a:srgbClr val="006633"/>
              </a:buClr>
              <a:buSzPct val="7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Fast digitization </a:t>
            </a:r>
            <a:r>
              <a:rPr lang="en-US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(Cherenkov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angle smearing)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Charge sharing, dark counts, collective efficiency, quantum efficiency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Single photon time resolution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based simulation</a:t>
            </a:r>
          </a:p>
          <a:p>
            <a:pPr marL="431800" lvl="1" indent="-215900">
              <a:buClr>
                <a:srgbClr val="006633"/>
              </a:buClr>
              <a:buSzPct val="73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15900" indent="-215900">
              <a:buClr>
                <a:srgbClr val="006633"/>
              </a:buClr>
              <a:buSzPct val="73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Bayesian algorithm (digitization)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Correlation with charged tracks (fast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digi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)</a:t>
            </a:r>
          </a:p>
          <a:p>
            <a:pPr marL="215900" lvl="1" indent="-215900">
              <a:buClr>
                <a:srgbClr val="006633"/>
              </a:buClr>
              <a:buSzPct val="100000"/>
              <a:buFont typeface="Wingdings" pitchFamily="2" charset="2"/>
              <a:buChar char="v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Look-up-Table (LUT) </a:t>
            </a:r>
            <a:r>
              <a:rPr lang="en-US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method</a:t>
            </a: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5225"/>
            <a:ext cx="3475037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20" y="836613"/>
            <a:ext cx="2768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Barrel DIRC (DIRC)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4"/>
          <p:cNvSpPr txBox="1">
            <a:spLocks noChangeArrowheads="1"/>
          </p:cNvSpPr>
          <p:nvPr/>
        </p:nvSpPr>
        <p:spPr bwMode="auto">
          <a:xfrm>
            <a:off x="251519" y="882650"/>
            <a:ext cx="8713093" cy="540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de-DE" sz="1800" dirty="0">
                <a:solidFill>
                  <a:srgbClr val="008000"/>
                </a:solidFill>
              </a:rPr>
              <a:t>4 </a:t>
            </a:r>
            <a:r>
              <a:rPr lang="de-DE" sz="1800" dirty="0" err="1">
                <a:solidFill>
                  <a:srgbClr val="008000"/>
                </a:solidFill>
              </a:rPr>
              <a:t>radiator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discs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with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irregular</a:t>
            </a:r>
            <a:r>
              <a:rPr lang="de-DE" sz="1800" dirty="0">
                <a:solidFill>
                  <a:srgbClr val="008000"/>
                </a:solidFill>
              </a:rPr>
              <a:t> hexagonal </a:t>
            </a:r>
            <a:r>
              <a:rPr lang="de-DE" sz="1800" dirty="0" err="1">
                <a:solidFill>
                  <a:srgbClr val="008000"/>
                </a:solidFill>
              </a:rPr>
              <a:t>shape</a:t>
            </a:r>
            <a:r>
              <a:rPr lang="de-DE" sz="1800" dirty="0">
                <a:solidFill>
                  <a:srgbClr val="008000"/>
                </a:solidFill>
              </a:rPr>
              <a:t> (108 </a:t>
            </a:r>
            <a:r>
              <a:rPr lang="de-DE" sz="1800" dirty="0" err="1">
                <a:solidFill>
                  <a:srgbClr val="008000"/>
                </a:solidFill>
              </a:rPr>
              <a:t>focusing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elements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and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readout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modules</a:t>
            </a:r>
            <a:r>
              <a:rPr lang="de-DE" sz="1800" dirty="0">
                <a:solidFill>
                  <a:srgbClr val="008000"/>
                </a:solidFill>
              </a:rPr>
              <a:t> per </a:t>
            </a:r>
            <a:r>
              <a:rPr lang="de-DE" sz="1800" dirty="0" err="1">
                <a:solidFill>
                  <a:srgbClr val="008000"/>
                </a:solidFill>
              </a:rPr>
              <a:t>disc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with</a:t>
            </a:r>
            <a:r>
              <a:rPr lang="de-DE" sz="1800" dirty="0">
                <a:solidFill>
                  <a:srgbClr val="008000"/>
                </a:solidFill>
              </a:rPr>
              <a:t> MCP-PMTs) </a:t>
            </a:r>
          </a:p>
          <a:p>
            <a:pPr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de-DE" sz="1800" dirty="0" err="1">
                <a:solidFill>
                  <a:srgbClr val="008000"/>
                </a:solidFill>
              </a:rPr>
              <a:t>Focusing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optics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with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cylindrical</a:t>
            </a:r>
            <a:r>
              <a:rPr lang="de-DE" sz="1800" dirty="0">
                <a:solidFill>
                  <a:srgbClr val="008000"/>
                </a:solidFill>
              </a:rPr>
              <a:t> </a:t>
            </a:r>
            <a:r>
              <a:rPr lang="de-DE" sz="1800" dirty="0" err="1">
                <a:solidFill>
                  <a:srgbClr val="008000"/>
                </a:solidFill>
              </a:rPr>
              <a:t>mirror</a:t>
            </a:r>
            <a:endParaRPr lang="de-DE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Fast digitization (in PR)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FF6600"/>
                </a:solidFill>
              </a:rPr>
              <a:t>Realistic digitization algorithm (not in PR)</a:t>
            </a:r>
            <a:endParaRPr lang="it-IT" sz="1800" dirty="0">
              <a:solidFill>
                <a:srgbClr val="FF66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Time </a:t>
            </a:r>
            <a:r>
              <a:rPr lang="it-IT" sz="1800" dirty="0" err="1">
                <a:solidFill>
                  <a:srgbClr val="FF6600"/>
                </a:solidFill>
              </a:rPr>
              <a:t>based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simulation</a:t>
            </a:r>
            <a:r>
              <a:rPr lang="it-IT" sz="1800" dirty="0">
                <a:solidFill>
                  <a:srgbClr val="FF6600"/>
                </a:solidFill>
              </a:rPr>
              <a:t> (</a:t>
            </a:r>
            <a:r>
              <a:rPr lang="it-IT" sz="1800" dirty="0" err="1">
                <a:solidFill>
                  <a:srgbClr val="FF6600"/>
                </a:solidFill>
              </a:rPr>
              <a:t>not</a:t>
            </a:r>
            <a:r>
              <a:rPr lang="it-IT" sz="1800" dirty="0">
                <a:solidFill>
                  <a:srgbClr val="FF6600"/>
                </a:solidFill>
              </a:rPr>
              <a:t> in PR)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Dummy</a:t>
            </a:r>
            <a:r>
              <a:rPr lang="it-IT" sz="1800" dirty="0">
                <a:solidFill>
                  <a:srgbClr val="008000"/>
                </a:solidFill>
              </a:rPr>
              <a:t> hit </a:t>
            </a:r>
            <a:r>
              <a:rPr lang="it-IT" sz="1800" dirty="0" err="1">
                <a:solidFill>
                  <a:srgbClr val="008000"/>
                </a:solidFill>
              </a:rPr>
              <a:t>correlated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 smtClean="0">
                <a:solidFill>
                  <a:srgbClr val="008000"/>
                </a:solidFill>
              </a:rPr>
              <a:t>tracks</a:t>
            </a:r>
            <a:r>
              <a:rPr lang="it-IT" sz="1800" dirty="0" smtClean="0">
                <a:solidFill>
                  <a:srgbClr val="008000"/>
                </a:solidFill>
              </a:rPr>
              <a:t/>
            </a:r>
            <a:br>
              <a:rPr lang="it-IT" sz="1800" dirty="0" smtClean="0">
                <a:solidFill>
                  <a:srgbClr val="008000"/>
                </a:solidFill>
              </a:rPr>
            </a:br>
            <a:r>
              <a:rPr lang="it-IT" sz="1800" dirty="0" smtClean="0">
                <a:solidFill>
                  <a:srgbClr val="008000"/>
                </a:solidFill>
              </a:rPr>
              <a:t>and </a:t>
            </a:r>
            <a:r>
              <a:rPr lang="it-IT" sz="1800" dirty="0" err="1">
                <a:solidFill>
                  <a:srgbClr val="008000"/>
                </a:solidFill>
              </a:rPr>
              <a:t>bayes</a:t>
            </a:r>
            <a:r>
              <a:rPr lang="it-IT" sz="1800" dirty="0">
                <a:solidFill>
                  <a:srgbClr val="008000"/>
                </a:solidFill>
              </a:rPr>
              <a:t> PID (in PR)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Time </a:t>
            </a:r>
            <a:r>
              <a:rPr lang="it-IT" sz="1800" dirty="0" err="1">
                <a:solidFill>
                  <a:srgbClr val="FF6600"/>
                </a:solidFill>
              </a:rPr>
              <a:t>based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reconstruction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smtClean="0">
                <a:solidFill>
                  <a:srgbClr val="FF6600"/>
                </a:solidFill>
              </a:rPr>
              <a:t>and</a:t>
            </a:r>
            <a:br>
              <a:rPr lang="it-IT" sz="1800" dirty="0" smtClean="0">
                <a:solidFill>
                  <a:srgbClr val="FF6600"/>
                </a:solidFill>
              </a:rPr>
            </a:br>
            <a:r>
              <a:rPr lang="it-IT" sz="1800" dirty="0" smtClean="0">
                <a:solidFill>
                  <a:srgbClr val="FF6600"/>
                </a:solidFill>
              </a:rPr>
              <a:t>pattern </a:t>
            </a:r>
            <a:r>
              <a:rPr lang="it-IT" sz="1800" dirty="0" err="1">
                <a:solidFill>
                  <a:srgbClr val="FF6600"/>
                </a:solidFill>
              </a:rPr>
              <a:t>recognition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implemented</a:t>
            </a:r>
            <a:r>
              <a:rPr lang="it-IT" sz="1800" dirty="0">
                <a:solidFill>
                  <a:srgbClr val="FF6600"/>
                </a:solidFill>
              </a:rPr>
              <a:t> (</a:t>
            </a:r>
            <a:r>
              <a:rPr lang="it-IT" sz="1800" dirty="0" err="1">
                <a:solidFill>
                  <a:srgbClr val="FF6600"/>
                </a:solidFill>
              </a:rPr>
              <a:t>not</a:t>
            </a:r>
            <a:r>
              <a:rPr lang="it-IT" sz="1800" dirty="0">
                <a:solidFill>
                  <a:srgbClr val="FF6600"/>
                </a:solidFill>
              </a:rPr>
              <a:t> in PR</a:t>
            </a:r>
            <a:r>
              <a:rPr lang="it-IT" sz="1800" dirty="0" smtClean="0">
                <a:solidFill>
                  <a:srgbClr val="FF6600"/>
                </a:solidFill>
              </a:rPr>
              <a:t>)</a:t>
            </a:r>
            <a:endParaRPr lang="it-IT" sz="1800" dirty="0">
              <a:solidFill>
                <a:srgbClr val="FF6600"/>
              </a:solidFill>
            </a:endParaRPr>
          </a:p>
        </p:txBody>
      </p:sp>
      <p:grpSp>
        <p:nvGrpSpPr>
          <p:cNvPr id="23554" name="Group 37"/>
          <p:cNvGrpSpPr>
            <a:grpSpLocks/>
          </p:cNvGrpSpPr>
          <p:nvPr/>
        </p:nvGrpSpPr>
        <p:grpSpPr bwMode="auto">
          <a:xfrm>
            <a:off x="4719638" y="2849563"/>
            <a:ext cx="4316412" cy="2882900"/>
            <a:chOff x="4572000" y="3723122"/>
            <a:chExt cx="4316413" cy="2882466"/>
          </a:xfrm>
        </p:grpSpPr>
        <p:pic>
          <p:nvPicPr>
            <p:cNvPr id="235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887" r="-4599"/>
            <a:stretch>
              <a:fillRect/>
            </a:stretch>
          </p:blipFill>
          <p:spPr bwMode="auto">
            <a:xfrm>
              <a:off x="4572000" y="3794549"/>
              <a:ext cx="4316413" cy="281103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3559" name="TextBox 4"/>
            <p:cNvSpPr txBox="1">
              <a:spLocks noChangeArrowheads="1"/>
            </p:cNvSpPr>
            <p:nvPr/>
          </p:nvSpPr>
          <p:spPr bwMode="auto">
            <a:xfrm>
              <a:off x="5776421" y="3976686"/>
              <a:ext cx="81683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BF1191"/>
                  </a:solidFill>
                </a:rPr>
                <a:t>k</a:t>
              </a:r>
            </a:p>
          </p:txBody>
        </p:sp>
        <p:sp>
          <p:nvSpPr>
            <p:cNvPr id="23560" name="TextBox 5"/>
            <p:cNvSpPr txBox="1">
              <a:spLocks noChangeArrowheads="1"/>
            </p:cNvSpPr>
            <p:nvPr/>
          </p:nvSpPr>
          <p:spPr bwMode="auto">
            <a:xfrm>
              <a:off x="5119248" y="5692799"/>
              <a:ext cx="505614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/>
                <a:t>e</a:t>
              </a:r>
            </a:p>
          </p:txBody>
        </p:sp>
        <p:sp>
          <p:nvSpPr>
            <p:cNvPr id="23561" name="TextBox 7"/>
            <p:cNvSpPr txBox="1">
              <a:spLocks noChangeArrowheads="1"/>
            </p:cNvSpPr>
            <p:nvPr/>
          </p:nvSpPr>
          <p:spPr bwMode="auto">
            <a:xfrm>
              <a:off x="5010150" y="5181815"/>
              <a:ext cx="542925" cy="523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0000FF"/>
                  </a:solidFill>
                  <a:sym typeface="Symbol" charset="0"/>
                </a:rPr>
                <a:t></a:t>
              </a:r>
              <a:endParaRPr lang="it-IT" sz="2800" b="1">
                <a:solidFill>
                  <a:srgbClr val="0000FF"/>
                </a:solidFill>
              </a:endParaRPr>
            </a:p>
          </p:txBody>
        </p:sp>
        <p:sp>
          <p:nvSpPr>
            <p:cNvPr id="23562" name="TextBox 7"/>
            <p:cNvSpPr txBox="1">
              <a:spLocks noChangeArrowheads="1"/>
            </p:cNvSpPr>
            <p:nvPr/>
          </p:nvSpPr>
          <p:spPr bwMode="auto">
            <a:xfrm>
              <a:off x="5228776" y="4779972"/>
              <a:ext cx="759731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FF0000"/>
                  </a:solidFill>
                  <a:sym typeface="Symbol" charset="0"/>
                </a:rPr>
                <a:t></a:t>
              </a:r>
              <a:endParaRPr lang="it-IT" sz="2800" b="1">
                <a:solidFill>
                  <a:srgbClr val="FF0000"/>
                </a:solidFill>
              </a:endParaRPr>
            </a:p>
          </p:txBody>
        </p:sp>
        <p:sp>
          <p:nvSpPr>
            <p:cNvPr id="23563" name="TextBox 3"/>
            <p:cNvSpPr txBox="1">
              <a:spLocks noChangeArrowheads="1"/>
            </p:cNvSpPr>
            <p:nvPr/>
          </p:nvSpPr>
          <p:spPr bwMode="auto">
            <a:xfrm>
              <a:off x="6946082" y="3940174"/>
              <a:ext cx="661218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2800" b="1">
                  <a:solidFill>
                    <a:srgbClr val="00B050"/>
                  </a:solidFill>
                </a:rPr>
                <a:t>p</a:t>
              </a:r>
            </a:p>
          </p:txBody>
        </p:sp>
        <p:sp>
          <p:nvSpPr>
            <p:cNvPr id="23564" name="TextBox 37"/>
            <p:cNvSpPr txBox="1">
              <a:spLocks noChangeArrowheads="1"/>
            </p:cNvSpPr>
            <p:nvPr/>
          </p:nvSpPr>
          <p:spPr bwMode="auto">
            <a:xfrm>
              <a:off x="7566025" y="3723122"/>
              <a:ext cx="11636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FF0000"/>
                  </a:solidFill>
                </a:rPr>
                <a:t>P&gt;20%</a:t>
              </a:r>
            </a:p>
          </p:txBody>
        </p:sp>
        <p:sp>
          <p:nvSpPr>
            <p:cNvPr id="23565" name="TextBox 20"/>
            <p:cNvSpPr txBox="1">
              <a:spLocks noChangeArrowheads="1"/>
            </p:cNvSpPr>
            <p:nvPr/>
          </p:nvSpPr>
          <p:spPr bwMode="auto">
            <a:xfrm>
              <a:off x="5680075" y="3759200"/>
              <a:ext cx="15573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it-IT" sz="1800"/>
                <a:t>DISC DIRC</a:t>
              </a: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Endcap</a:t>
            </a:r>
            <a:r>
              <a:rPr lang="en-US" dirty="0" smtClean="0"/>
              <a:t> DIRC (DISC)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251520" y="908720"/>
            <a:ext cx="8786118" cy="534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Geometry</a:t>
            </a:r>
          </a:p>
          <a:p>
            <a:pPr marL="265113" indent="-265113">
              <a:buFont typeface="Wingdings" pitchFamily="2" charset="2"/>
              <a:buChar char="v"/>
              <a:tabLst>
                <a:tab pos="265113" algn="l"/>
              </a:tabLst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A simple. detector geometry based on the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Scintillator Tile Hodoscope detector proposal</a:t>
            </a:r>
          </a:p>
          <a:p>
            <a:pPr marL="265113" lvl="1" indent="192088">
              <a:buFont typeface="Wingdings" pitchFamily="2" charset="2"/>
              <a:buChar char="ü"/>
              <a:tabLst>
                <a:tab pos="265113" algn="l"/>
              </a:tabLst>
              <a:defRPr/>
            </a:pP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Scintillator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tiles, </a:t>
            </a:r>
            <a:r>
              <a:rPr lang="en-US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SiPMs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, readout cards</a:t>
            </a:r>
          </a:p>
          <a:p>
            <a:pPr marL="265113" lvl="1" indent="192088">
              <a:buFont typeface="Wingdings" pitchFamily="2" charset="2"/>
              <a:buChar char="ü"/>
              <a:tabLst>
                <a:tab pos="265113" algn="l"/>
              </a:tabLst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Material: Polypropylene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up-to-dated</a:t>
            </a: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Digitization</a:t>
            </a:r>
          </a:p>
          <a:p>
            <a:pPr marL="265113" indent="-265113"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Position corresponding to tile center </a:t>
            </a:r>
          </a:p>
          <a:p>
            <a:pPr marL="265113" indent="-265113">
              <a:buFont typeface="Wingdings" pitchFamily="2" charset="2"/>
              <a:buChar char="v"/>
              <a:defRPr/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Time is smeared by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~ 100ps</a:t>
            </a:r>
          </a:p>
          <a:p>
            <a:pPr marL="265113" indent="-265113">
              <a:buFont typeface="Wingdings" pitchFamily="2" charset="2"/>
              <a:buChar char="v"/>
              <a:defRPr/>
            </a:pP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Realistic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time </a:t>
            </a: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based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simulation</a:t>
            </a:r>
            <a:endParaRPr lang="it-IT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endParaRPr lang="en-US" dirty="0">
              <a:solidFill>
                <a:srgbClr val="008000"/>
              </a:solidFill>
              <a:latin typeface="Arial" pitchFamily="34" charset="0"/>
              <a:ea typeface="MS PGothic" pitchFamily="34" charset="-128"/>
              <a:cs typeface="+mn-cs"/>
            </a:endParaRPr>
          </a:p>
          <a:p>
            <a:pPr marL="273050" indent="-273050" algn="just">
              <a:lnSpc>
                <a:spcPct val="120000"/>
              </a:lnSpc>
              <a:defRPr/>
            </a:pPr>
            <a:r>
              <a:rPr lang="it-IT" b="1" dirty="0">
                <a:latin typeface="Arial" pitchFamily="34" charset="0"/>
                <a:ea typeface="MS PGothic" pitchFamily="34" charset="-128"/>
                <a:cs typeface="+mn-cs"/>
              </a:rPr>
              <a:t>Reconstruction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Hit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correlation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with</a:t>
            </a:r>
            <a:b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</a:br>
            <a:r>
              <a:rPr lang="it-IT" dirty="0" err="1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charged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tracks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SciTil info </a:t>
            </a:r>
            <a:r>
              <a:rPr lang="it-IT" dirty="0" err="1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used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by</a:t>
            </a:r>
            <a:b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</a:br>
            <a:r>
              <a:rPr lang="it-IT" dirty="0" smtClean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the </a:t>
            </a:r>
            <a:r>
              <a:rPr lang="it-IT" dirty="0">
                <a:solidFill>
                  <a:srgbClr val="008000"/>
                </a:solidFill>
                <a:latin typeface="Arial" pitchFamily="34" charset="0"/>
                <a:ea typeface="MS PGothic" pitchFamily="34" charset="-128"/>
                <a:cs typeface="+mn-cs"/>
              </a:rPr>
              <a:t>central tracking</a:t>
            </a:r>
          </a:p>
          <a:p>
            <a:pPr marL="273050" indent="-273050" algn="just">
              <a:lnSpc>
                <a:spcPct val="120000"/>
              </a:lnSpc>
              <a:buFont typeface="Wingdings" pitchFamily="2" charset="2"/>
              <a:buChar char="v"/>
              <a:defRPr/>
            </a:pPr>
            <a:r>
              <a:rPr lang="it-IT" dirty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+mn-cs"/>
              </a:rPr>
              <a:t>Missing PID </a:t>
            </a:r>
            <a:r>
              <a:rPr lang="it-IT" dirty="0" err="1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  <a:cs typeface="+mn-cs"/>
              </a:rPr>
              <a:t>algorithms</a:t>
            </a:r>
            <a:endParaRPr lang="it-IT" dirty="0">
              <a:solidFill>
                <a:srgbClr val="FF66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Tiles (</a:t>
            </a:r>
            <a:r>
              <a:rPr lang="en-US" dirty="0" err="1" smtClean="0"/>
              <a:t>SciTil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705225" cy="14398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3933056"/>
            <a:ext cx="6192688" cy="198742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04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CasellaDiTesto 5"/>
          <p:cNvSpPr txBox="1">
            <a:spLocks noChangeArrowheads="1"/>
          </p:cNvSpPr>
          <p:nvPr/>
        </p:nvSpPr>
        <p:spPr bwMode="auto">
          <a:xfrm>
            <a:off x="395536" y="1052513"/>
            <a:ext cx="6408489" cy="390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539750" indent="-274638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All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crystalls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implemented</a:t>
            </a:r>
            <a:endParaRPr lang="it-IT" sz="1800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 smtClean="0">
                <a:solidFill>
                  <a:srgbClr val="FF6600"/>
                </a:solidFill>
              </a:rPr>
              <a:t>Some passive </a:t>
            </a:r>
            <a:r>
              <a:rPr lang="it-IT" sz="1800" dirty="0" err="1" smtClean="0">
                <a:solidFill>
                  <a:srgbClr val="FF6600"/>
                </a:solidFill>
              </a:rPr>
              <a:t>materials</a:t>
            </a:r>
            <a:endParaRPr lang="it-IT" sz="1800" dirty="0" smtClean="0">
              <a:solidFill>
                <a:srgbClr val="FF6600"/>
              </a:solidFill>
            </a:endParaRPr>
          </a:p>
          <a:p>
            <a:pPr eaLnBrk="1" hangingPunct="1">
              <a:buFont typeface="Wingdings" charset="0"/>
              <a:buChar char="v"/>
            </a:pP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Realistic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digitization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Time </a:t>
            </a:r>
            <a:r>
              <a:rPr lang="it-IT" sz="1800" dirty="0" err="1">
                <a:solidFill>
                  <a:srgbClr val="008000"/>
                </a:solidFill>
              </a:rPr>
              <a:t>based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simulation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Implementation</a:t>
            </a:r>
            <a:r>
              <a:rPr lang="it-IT" sz="1800" dirty="0" smtClean="0">
                <a:solidFill>
                  <a:srgbClr val="FF6600"/>
                </a:solidFill>
              </a:rPr>
              <a:t> of </a:t>
            </a:r>
            <a:r>
              <a:rPr lang="it-IT" sz="1800" dirty="0" err="1" smtClean="0">
                <a:solidFill>
                  <a:srgbClr val="FF6600"/>
                </a:solidFill>
              </a:rPr>
              <a:t>realistic</a:t>
            </a:r>
            <a:r>
              <a:rPr lang="it-IT" sz="1800" dirty="0" smtClean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electronics</a:t>
            </a:r>
            <a:endParaRPr lang="it-IT" sz="1800" dirty="0">
              <a:solidFill>
                <a:srgbClr val="FF66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Clustering, </a:t>
            </a:r>
            <a:r>
              <a:rPr lang="it-IT" sz="1800" dirty="0" err="1">
                <a:solidFill>
                  <a:srgbClr val="008000"/>
                </a:solidFill>
              </a:rPr>
              <a:t>bump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splitting</a:t>
            </a:r>
            <a:r>
              <a:rPr lang="it-IT" sz="1800" dirty="0">
                <a:solidFill>
                  <a:srgbClr val="008000"/>
                </a:solidFill>
              </a:rPr>
              <a:t>, </a:t>
            </a:r>
            <a:r>
              <a:rPr lang="it-IT" sz="1800" dirty="0" err="1">
                <a:solidFill>
                  <a:srgbClr val="008000"/>
                </a:solidFill>
              </a:rPr>
              <a:t>energy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corrections</a:t>
            </a:r>
            <a:r>
              <a:rPr lang="it-IT" sz="1800" dirty="0">
                <a:solidFill>
                  <a:srgbClr val="008000"/>
                </a:solidFill>
              </a:rPr>
              <a:t>, </a:t>
            </a:r>
            <a:r>
              <a:rPr lang="it-IT" sz="1800" dirty="0" err="1">
                <a:solidFill>
                  <a:srgbClr val="008000"/>
                </a:solidFill>
              </a:rPr>
              <a:t>etc</a:t>
            </a:r>
            <a:r>
              <a:rPr lang="it-IT" sz="1800" dirty="0">
                <a:solidFill>
                  <a:srgbClr val="008000"/>
                </a:solidFill>
              </a:rPr>
              <a:t>…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Correlation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charged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tracks</a:t>
            </a:r>
            <a:endParaRPr lang="it-IT" sz="1800" dirty="0">
              <a:solidFill>
                <a:srgbClr val="008000"/>
              </a:solidFill>
            </a:endParaRPr>
          </a:p>
        </p:txBody>
      </p:sp>
      <p:pic>
        <p:nvPicPr>
          <p:cNvPr id="25605" name="Picture 7" descr="C:\Users\Stefano\AppData\Local\Temp\Rar$DR01.157\FEC_geo_1Dec20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320198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Calorimeter (EMC)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r="7825"/>
          <a:stretch>
            <a:fillRect/>
          </a:stretch>
        </p:blipFill>
        <p:spPr bwMode="auto">
          <a:xfrm>
            <a:off x="4427984" y="908720"/>
            <a:ext cx="2184400" cy="1871662"/>
          </a:xfrm>
          <a:prstGeom prst="rect">
            <a:avLst/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41168"/>
            <a:ext cx="2555875" cy="16129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55310" b="26849"/>
          <a:stretch>
            <a:fillRect/>
          </a:stretch>
        </p:blipFill>
        <p:spPr bwMode="auto">
          <a:xfrm>
            <a:off x="225425" y="1147763"/>
            <a:ext cx="3698875" cy="32893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3" descr="D:\svn\panda\Talks\20091210 - (Panda) GSI\dubna_md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4" t="33871" b="33044"/>
          <a:stretch>
            <a:fillRect/>
          </a:stretch>
        </p:blipFill>
        <p:spPr bwMode="auto">
          <a:xfrm>
            <a:off x="7170738" y="4076700"/>
            <a:ext cx="1973262" cy="2770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CasellaDiTesto 4"/>
          <p:cNvSpPr txBox="1">
            <a:spLocks noChangeArrowheads="1"/>
          </p:cNvSpPr>
          <p:nvPr/>
        </p:nvSpPr>
        <p:spPr bwMode="auto">
          <a:xfrm>
            <a:off x="250825" y="4664075"/>
            <a:ext cx="6842125" cy="174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 smtClean="0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Pattern </a:t>
            </a:r>
            <a:r>
              <a:rPr lang="it-IT" sz="1800" dirty="0" err="1" smtClean="0">
                <a:solidFill>
                  <a:srgbClr val="008000"/>
                </a:solidFill>
              </a:rPr>
              <a:t>recognition</a:t>
            </a:r>
            <a:r>
              <a:rPr lang="it-IT" sz="1800" dirty="0" smtClean="0">
                <a:solidFill>
                  <a:srgbClr val="008000"/>
                </a:solidFill>
              </a:rPr>
              <a:t> with </a:t>
            </a:r>
            <a:r>
              <a:rPr lang="it-IT" sz="1800" dirty="0" err="1" smtClean="0">
                <a:solidFill>
                  <a:srgbClr val="008000"/>
                </a:solidFill>
              </a:rPr>
              <a:t>detailed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geometry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Correlation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charged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tracks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Hard </a:t>
            </a:r>
            <a:r>
              <a:rPr lang="it-IT" sz="1800" dirty="0" err="1">
                <a:solidFill>
                  <a:srgbClr val="008000"/>
                </a:solidFill>
              </a:rPr>
              <a:t>Cuts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muon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identification</a:t>
            </a: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Not</a:t>
            </a:r>
            <a:r>
              <a:rPr lang="it-IT" sz="1800" dirty="0" smtClean="0">
                <a:solidFill>
                  <a:srgbClr val="FF6600"/>
                </a:solidFill>
              </a:rPr>
              <a:t> in SVN </a:t>
            </a:r>
            <a:r>
              <a:rPr lang="it-IT" sz="1800" dirty="0" err="1" smtClean="0">
                <a:solidFill>
                  <a:srgbClr val="FF6600"/>
                </a:solidFill>
              </a:rPr>
              <a:t>yet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26631" name="CasellaDiTesto 5"/>
          <p:cNvSpPr txBox="1">
            <a:spLocks noChangeArrowheads="1"/>
          </p:cNvSpPr>
          <p:nvPr/>
        </p:nvSpPr>
        <p:spPr bwMode="auto">
          <a:xfrm>
            <a:off x="3924300" y="1030288"/>
            <a:ext cx="5111750" cy="274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Detailed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geometry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r>
              <a:rPr lang="it-IT" sz="1800" dirty="0">
                <a:solidFill>
                  <a:srgbClr val="008000"/>
                </a:solidFill>
              </a:rPr>
              <a:t> (</a:t>
            </a:r>
            <a:r>
              <a:rPr lang="it-IT" sz="1800" dirty="0" err="1">
                <a:solidFill>
                  <a:srgbClr val="008000"/>
                </a:solidFill>
              </a:rPr>
              <a:t>tubes</a:t>
            </a:r>
            <a:r>
              <a:rPr lang="it-IT" sz="1800" dirty="0">
                <a:solidFill>
                  <a:srgbClr val="008000"/>
                </a:solidFill>
              </a:rPr>
              <a:t>, </a:t>
            </a:r>
            <a:r>
              <a:rPr lang="it-IT" sz="1800" dirty="0" err="1">
                <a:solidFill>
                  <a:srgbClr val="008000"/>
                </a:solidFill>
              </a:rPr>
              <a:t>strips</a:t>
            </a:r>
            <a:r>
              <a:rPr lang="it-IT" sz="1800" dirty="0" smtClean="0">
                <a:solidFill>
                  <a:srgbClr val="008000"/>
                </a:solidFill>
              </a:rPr>
              <a:t>)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 smtClean="0"/>
              <a:t>Digitization</a:t>
            </a:r>
            <a:endParaRPr lang="it-IT" sz="1800" b="1" dirty="0" smtClean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Realistic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digitization</a:t>
            </a:r>
            <a:r>
              <a:rPr lang="it-IT" sz="1800" dirty="0" smtClean="0">
                <a:solidFill>
                  <a:srgbClr val="008000"/>
                </a:solidFill>
              </a:rPr>
              <a:t> with </a:t>
            </a:r>
            <a:r>
              <a:rPr lang="it-IT" sz="1800" dirty="0" err="1" smtClean="0">
                <a:solidFill>
                  <a:srgbClr val="008000"/>
                </a:solidFill>
              </a:rPr>
              <a:t>Garfield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simulation</a:t>
            </a: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Time-</a:t>
            </a:r>
            <a:r>
              <a:rPr lang="it-IT" sz="1800" dirty="0" err="1" smtClean="0">
                <a:solidFill>
                  <a:srgbClr val="008000"/>
                </a:solidFill>
              </a:rPr>
              <a:t>based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simulation</a:t>
            </a:r>
            <a:endParaRPr lang="it-IT" sz="1800" dirty="0" smtClean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Detector Tracker (MDT)</a:t>
            </a:r>
            <a:endParaRPr lang="en-US" dirty="0"/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1990825" cy="195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Immagine 3" descr="Schermata 11-2456987 alle 10.2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08050"/>
            <a:ext cx="4216400" cy="5656263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CasellaDiTesto 4"/>
          <p:cNvSpPr txBox="1">
            <a:spLocks noChangeArrowheads="1"/>
          </p:cNvSpPr>
          <p:nvPr/>
        </p:nvSpPr>
        <p:spPr bwMode="auto">
          <a:xfrm>
            <a:off x="4427538" y="1069975"/>
            <a:ext cx="47164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 dirty="0" err="1"/>
              <a:t>Geometry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r>
              <a:rPr lang="it-IT" sz="1800" dirty="0">
                <a:solidFill>
                  <a:srgbClr val="008000"/>
                </a:solidFill>
              </a:rPr>
              <a:t> and </a:t>
            </a:r>
            <a:r>
              <a:rPr lang="it-IT" sz="1800" dirty="0" err="1">
                <a:solidFill>
                  <a:srgbClr val="008000"/>
                </a:solidFill>
              </a:rPr>
              <a:t>working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3 </a:t>
            </a:r>
            <a:r>
              <a:rPr lang="it-IT" sz="1800" dirty="0" err="1">
                <a:solidFill>
                  <a:srgbClr val="008000"/>
                </a:solidFill>
              </a:rPr>
              <a:t>stations</a:t>
            </a:r>
            <a:r>
              <a:rPr lang="it-IT" sz="1800" dirty="0">
                <a:solidFill>
                  <a:srgbClr val="008000"/>
                </a:solidFill>
              </a:rPr>
              <a:t>: 2 </a:t>
            </a:r>
            <a:r>
              <a:rPr lang="it-IT" sz="1800" dirty="0" err="1">
                <a:solidFill>
                  <a:srgbClr val="008000"/>
                </a:solidFill>
              </a:rPr>
              <a:t>before</a:t>
            </a:r>
            <a:r>
              <a:rPr lang="it-IT" sz="1800" dirty="0">
                <a:solidFill>
                  <a:srgbClr val="008000"/>
                </a:solidFill>
              </a:rPr>
              <a:t> the </a:t>
            </a:r>
            <a:r>
              <a:rPr lang="it-IT" sz="1800" dirty="0" err="1">
                <a:solidFill>
                  <a:srgbClr val="008000"/>
                </a:solidFill>
              </a:rPr>
              <a:t>dipole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magnet</a:t>
            </a:r>
            <a:r>
              <a:rPr lang="it-IT" sz="1800" dirty="0">
                <a:solidFill>
                  <a:srgbClr val="008000"/>
                </a:solidFill>
              </a:rPr>
              <a:t>, 2 inside the </a:t>
            </a:r>
            <a:r>
              <a:rPr lang="it-IT" sz="1800" dirty="0" err="1">
                <a:solidFill>
                  <a:srgbClr val="008000"/>
                </a:solidFill>
              </a:rPr>
              <a:t>dipole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magnet</a:t>
            </a:r>
            <a:r>
              <a:rPr lang="it-IT" sz="1800" dirty="0">
                <a:solidFill>
                  <a:srgbClr val="008000"/>
                </a:solidFill>
              </a:rPr>
              <a:t> and 2 </a:t>
            </a:r>
            <a:r>
              <a:rPr lang="it-IT" sz="1800" dirty="0" err="1">
                <a:solidFill>
                  <a:srgbClr val="008000"/>
                </a:solidFill>
              </a:rPr>
              <a:t>after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 4 double </a:t>
            </a:r>
            <a:r>
              <a:rPr lang="it-IT" sz="1800" dirty="0" err="1">
                <a:solidFill>
                  <a:srgbClr val="008000"/>
                </a:solidFill>
              </a:rPr>
              <a:t>layers</a:t>
            </a:r>
            <a:r>
              <a:rPr lang="it-IT" sz="1800" dirty="0">
                <a:solidFill>
                  <a:srgbClr val="008000"/>
                </a:solidFill>
              </a:rPr>
              <a:t> for </a:t>
            </a:r>
            <a:r>
              <a:rPr lang="it-IT" sz="1800" dirty="0" err="1">
                <a:solidFill>
                  <a:srgbClr val="008000"/>
                </a:solidFill>
              </a:rPr>
              <a:t>each</a:t>
            </a:r>
            <a:r>
              <a:rPr lang="it-IT" sz="1800" dirty="0">
                <a:solidFill>
                  <a:srgbClr val="008000"/>
                </a:solidFill>
              </a:rPr>
              <a:t> station</a:t>
            </a: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 For </a:t>
            </a:r>
            <a:r>
              <a:rPr lang="it-IT" sz="1800" dirty="0" err="1">
                <a:solidFill>
                  <a:srgbClr val="008000"/>
                </a:solidFill>
              </a:rPr>
              <a:t>each</a:t>
            </a:r>
            <a:r>
              <a:rPr lang="it-IT" sz="1800" dirty="0">
                <a:solidFill>
                  <a:srgbClr val="008000"/>
                </a:solidFill>
              </a:rPr>
              <a:t> double </a:t>
            </a:r>
            <a:r>
              <a:rPr lang="it-IT" sz="1800" dirty="0" err="1">
                <a:solidFill>
                  <a:srgbClr val="008000"/>
                </a:solidFill>
              </a:rPr>
              <a:t>layer</a:t>
            </a:r>
            <a:r>
              <a:rPr lang="it-IT" sz="1800" dirty="0">
                <a:solidFill>
                  <a:srgbClr val="008000"/>
                </a:solidFill>
              </a:rPr>
              <a:t> 2 </a:t>
            </a:r>
            <a:r>
              <a:rPr lang="it-IT" sz="1800" dirty="0" err="1">
                <a:solidFill>
                  <a:srgbClr val="008000"/>
                </a:solidFill>
              </a:rPr>
              <a:t>planes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 5°skew angle (2°&amp; 3°double </a:t>
            </a:r>
            <a:r>
              <a:rPr lang="it-IT" sz="1800" dirty="0" err="1">
                <a:solidFill>
                  <a:srgbClr val="008000"/>
                </a:solidFill>
              </a:rPr>
              <a:t>layer</a:t>
            </a:r>
            <a:r>
              <a:rPr lang="it-IT" sz="1800" dirty="0">
                <a:solidFill>
                  <a:srgbClr val="008000"/>
                </a:solidFill>
              </a:rPr>
              <a:t>) – can be </a:t>
            </a:r>
            <a:r>
              <a:rPr lang="it-IT" sz="1800" dirty="0" err="1">
                <a:solidFill>
                  <a:srgbClr val="008000"/>
                </a:solidFill>
              </a:rPr>
              <a:t>modified</a:t>
            </a:r>
            <a:endParaRPr lang="it-IT" sz="1800" dirty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Square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beam</a:t>
            </a:r>
            <a:r>
              <a:rPr lang="it-IT" sz="1800" dirty="0">
                <a:solidFill>
                  <a:srgbClr val="008000"/>
                </a:solidFill>
              </a:rPr>
              <a:t> pipe </a:t>
            </a:r>
            <a:r>
              <a:rPr lang="it-IT" sz="1800" dirty="0" err="1" smtClean="0">
                <a:solidFill>
                  <a:srgbClr val="008000"/>
                </a:solidFill>
              </a:rPr>
              <a:t>hole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27654" name="CasellaDiTesto 4"/>
          <p:cNvSpPr txBox="1">
            <a:spLocks noChangeArrowheads="1"/>
          </p:cNvSpPr>
          <p:nvPr/>
        </p:nvSpPr>
        <p:spPr bwMode="auto">
          <a:xfrm>
            <a:off x="4427538" y="4005064"/>
            <a:ext cx="4716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 dirty="0" err="1"/>
              <a:t>Digitization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a-la-</a:t>
            </a:r>
            <a:r>
              <a:rPr lang="it-IT" sz="1800" dirty="0" smtClean="0">
                <a:solidFill>
                  <a:srgbClr val="008000"/>
                </a:solidFill>
              </a:rPr>
              <a:t>STT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27655" name="CasellaDiTesto 4"/>
          <p:cNvSpPr txBox="1">
            <a:spLocks noChangeArrowheads="1"/>
          </p:cNvSpPr>
          <p:nvPr/>
        </p:nvSpPr>
        <p:spPr bwMode="auto">
          <a:xfrm>
            <a:off x="4427538" y="5157192"/>
            <a:ext cx="47164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1800" b="1" dirty="0" err="1"/>
              <a:t>Reconstruction</a:t>
            </a:r>
            <a:endParaRPr lang="it-IT" sz="1800" b="1" dirty="0"/>
          </a:p>
          <a:p>
            <a:pPr eaLnBrk="1" hangingPunct="1"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Ideal </a:t>
            </a:r>
            <a:r>
              <a:rPr lang="it-IT" sz="1800" dirty="0" err="1">
                <a:solidFill>
                  <a:srgbClr val="008000"/>
                </a:solidFill>
              </a:rPr>
              <a:t>track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finder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working</a:t>
            </a:r>
            <a:endParaRPr lang="it-IT" sz="1800" dirty="0" smtClean="0">
              <a:solidFill>
                <a:srgbClr val="008000"/>
              </a:solidFill>
            </a:endParaRPr>
          </a:p>
          <a:p>
            <a:pPr eaLnBrk="1" hangingPunct="1"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Realistic</a:t>
            </a:r>
            <a:r>
              <a:rPr lang="it-IT" sz="1800" dirty="0" smtClean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track</a:t>
            </a:r>
            <a:r>
              <a:rPr lang="it-IT" sz="1800" dirty="0" smtClean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finder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Tracking System (FTS)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732212" cy="230346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746500" cy="25923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CasellaDiTesto 4"/>
          <p:cNvSpPr txBox="1">
            <a:spLocks noChangeArrowheads="1"/>
          </p:cNvSpPr>
          <p:nvPr/>
        </p:nvSpPr>
        <p:spPr bwMode="auto">
          <a:xfrm>
            <a:off x="4067175" y="908050"/>
            <a:ext cx="5076825" cy="40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FTOF </a:t>
            </a:r>
            <a:r>
              <a:rPr lang="it-IT" sz="1800" dirty="0" err="1">
                <a:solidFill>
                  <a:srgbClr val="008000"/>
                </a:solidFill>
              </a:rPr>
              <a:t>geometry</a:t>
            </a:r>
            <a:r>
              <a:rPr lang="it-IT" sz="1800" dirty="0">
                <a:solidFill>
                  <a:srgbClr val="008000"/>
                </a:solidFill>
              </a:rPr>
              <a:t> and </a:t>
            </a:r>
            <a:r>
              <a:rPr lang="it-IT" sz="1800" dirty="0" err="1">
                <a:solidFill>
                  <a:srgbClr val="008000"/>
                </a:solidFill>
              </a:rPr>
              <a:t>materials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DTOF </a:t>
            </a:r>
            <a:r>
              <a:rPr lang="it-IT" sz="1800" dirty="0" err="1">
                <a:solidFill>
                  <a:srgbClr val="008000"/>
                </a:solidFill>
              </a:rPr>
              <a:t>geometry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implemented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solidFill>
                  <a:srgbClr val="0080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Simple algorithm: a charged particle with energy deposition in a plastic scintillator  </a:t>
            </a:r>
            <a:r>
              <a:rPr lang="el-GR" sz="1800" dirty="0">
                <a:solidFill>
                  <a:srgbClr val="008000"/>
                </a:solidFill>
              </a:rPr>
              <a:t>Δ</a:t>
            </a:r>
            <a:r>
              <a:rPr lang="en-US" sz="1800" dirty="0">
                <a:solidFill>
                  <a:srgbClr val="008000"/>
                </a:solidFill>
              </a:rPr>
              <a:t>E&gt;0 is assumed detected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Tof</a:t>
            </a:r>
            <a:r>
              <a:rPr lang="it-IT" sz="1800" dirty="0">
                <a:solidFill>
                  <a:srgbClr val="008000"/>
                </a:solidFill>
              </a:rPr>
              <a:t> with </a:t>
            </a:r>
            <a:r>
              <a:rPr lang="it-IT" sz="1800" dirty="0" err="1">
                <a:solidFill>
                  <a:srgbClr val="008000"/>
                </a:solidFill>
              </a:rPr>
              <a:t>gaus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smearing</a:t>
            </a:r>
            <a:r>
              <a:rPr lang="it-IT" sz="1800" dirty="0">
                <a:solidFill>
                  <a:srgbClr val="008000"/>
                </a:solidFill>
              </a:rPr>
              <a:t> 80ps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008000"/>
                </a:solidFill>
              </a:rPr>
              <a:t>FTOF </a:t>
            </a:r>
            <a:r>
              <a:rPr lang="it-IT" sz="1800" dirty="0" err="1">
                <a:solidFill>
                  <a:srgbClr val="008000"/>
                </a:solidFill>
              </a:rPr>
              <a:t>correlated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forward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tracks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28679" name="CasellaDiTesto 6"/>
          <p:cNvSpPr txBox="1">
            <a:spLocks noChangeArrowheads="1"/>
          </p:cNvSpPr>
          <p:nvPr/>
        </p:nvSpPr>
        <p:spPr bwMode="auto">
          <a:xfrm>
            <a:off x="1547813" y="1125538"/>
            <a:ext cx="808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DTOF</a:t>
            </a:r>
          </a:p>
        </p:txBody>
      </p:sp>
      <p:sp>
        <p:nvSpPr>
          <p:cNvPr id="28680" name="CasellaDiTesto 7"/>
          <p:cNvSpPr txBox="1">
            <a:spLocks noChangeArrowheads="1"/>
          </p:cNvSpPr>
          <p:nvPr/>
        </p:nvSpPr>
        <p:spPr bwMode="auto">
          <a:xfrm>
            <a:off x="2538413" y="2771775"/>
            <a:ext cx="809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DTOF</a:t>
            </a:r>
          </a:p>
        </p:txBody>
      </p:sp>
      <p:sp>
        <p:nvSpPr>
          <p:cNvPr id="28681" name="CasellaDiTesto 8"/>
          <p:cNvSpPr txBox="1">
            <a:spLocks noChangeArrowheads="1"/>
          </p:cNvSpPr>
          <p:nvPr/>
        </p:nvSpPr>
        <p:spPr bwMode="auto">
          <a:xfrm>
            <a:off x="2843213" y="5373688"/>
            <a:ext cx="809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FTOF</a:t>
            </a:r>
          </a:p>
        </p:txBody>
      </p:sp>
      <p:sp>
        <p:nvSpPr>
          <p:cNvPr id="28682" name="CasellaDiTesto 9"/>
          <p:cNvSpPr txBox="1">
            <a:spLocks noChangeArrowheads="1"/>
          </p:cNvSpPr>
          <p:nvPr/>
        </p:nvSpPr>
        <p:spPr bwMode="auto">
          <a:xfrm>
            <a:off x="539750" y="4076700"/>
            <a:ext cx="739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SciTil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ToF</a:t>
            </a:r>
            <a:r>
              <a:rPr lang="en-US" dirty="0"/>
              <a:t> </a:t>
            </a:r>
            <a:r>
              <a:rPr lang="en-US" dirty="0" smtClean="0"/>
              <a:t>(FTOF)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CasellaDiTesto 4"/>
          <p:cNvSpPr txBox="1">
            <a:spLocks noChangeArrowheads="1"/>
          </p:cNvSpPr>
          <p:nvPr/>
        </p:nvSpPr>
        <p:spPr bwMode="auto">
          <a:xfrm>
            <a:off x="179388" y="1125538"/>
            <a:ext cx="5256212" cy="407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Complete structure of modules with fibers and wrapping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dirty="0">
                <a:solidFill>
                  <a:srgbClr val="008000"/>
                </a:solidFill>
              </a:rPr>
              <a:t> </a:t>
            </a: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>
                <a:solidFill>
                  <a:srgbClr val="008000"/>
                </a:solidFill>
              </a:rPr>
              <a:t>Full chain is implemented 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Clusterization</a:t>
            </a:r>
            <a:r>
              <a:rPr lang="it-IT" sz="1800" dirty="0">
                <a:solidFill>
                  <a:srgbClr val="008000"/>
                </a:solidFill>
              </a:rPr>
              <a:t> and </a:t>
            </a:r>
            <a:r>
              <a:rPr lang="it-IT" sz="1800" dirty="0" err="1">
                <a:solidFill>
                  <a:srgbClr val="008000"/>
                </a:solidFill>
              </a:rPr>
              <a:t>bump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splitting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 smtClean="0">
                <a:solidFill>
                  <a:srgbClr val="008000"/>
                </a:solidFill>
              </a:rPr>
              <a:t>working</a:t>
            </a: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>
                <a:solidFill>
                  <a:srgbClr val="008000"/>
                </a:solidFill>
              </a:rPr>
              <a:t>Correlation</a:t>
            </a:r>
            <a:r>
              <a:rPr lang="it-IT" sz="1800" dirty="0">
                <a:solidFill>
                  <a:srgbClr val="008000"/>
                </a:solidFill>
              </a:rPr>
              <a:t> to </a:t>
            </a:r>
            <a:r>
              <a:rPr lang="it-IT" sz="1800" dirty="0" err="1">
                <a:solidFill>
                  <a:srgbClr val="008000"/>
                </a:solidFill>
              </a:rPr>
              <a:t>forward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tracks</a:t>
            </a:r>
            <a:r>
              <a:rPr lang="it-IT" sz="1800" dirty="0">
                <a:solidFill>
                  <a:srgbClr val="008000"/>
                </a:solidFill>
              </a:rPr>
              <a:t> </a:t>
            </a:r>
            <a:r>
              <a:rPr lang="it-IT" sz="1800" dirty="0" err="1">
                <a:solidFill>
                  <a:srgbClr val="008000"/>
                </a:solidFill>
              </a:rPr>
              <a:t>implemented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PID </a:t>
            </a:r>
            <a:r>
              <a:rPr lang="it-IT" sz="1800" dirty="0" err="1">
                <a:solidFill>
                  <a:srgbClr val="FF6600"/>
                </a:solidFill>
              </a:rPr>
              <a:t>algorithms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>
                <a:solidFill>
                  <a:srgbClr val="FF6600"/>
                </a:solidFill>
              </a:rPr>
              <a:t>missing</a:t>
            </a:r>
            <a:endParaRPr lang="it-IT" sz="1800" dirty="0">
              <a:solidFill>
                <a:srgbClr val="FF6600"/>
              </a:solidFill>
            </a:endParaRPr>
          </a:p>
        </p:txBody>
      </p: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16724" r="23032" b="8362"/>
          <a:stretch>
            <a:fillRect/>
          </a:stretch>
        </p:blipFill>
        <p:spPr bwMode="auto">
          <a:xfrm>
            <a:off x="5651500" y="1773238"/>
            <a:ext cx="3103563" cy="35496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</a:t>
            </a:r>
            <a:r>
              <a:rPr lang="en-US" dirty="0" err="1" smtClean="0"/>
              <a:t>Shashlik</a:t>
            </a:r>
            <a:r>
              <a:rPr lang="en-US" dirty="0" smtClean="0"/>
              <a:t> Calorimeter (FSC)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FairMQ</a:t>
            </a:r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55824"/>
            <a:ext cx="8673586" cy="4721448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2915816" y="5877272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555776" y="5949280"/>
            <a:ext cx="187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Message Queue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Группа 8"/>
          <p:cNvGrpSpPr>
            <a:grpSpLocks/>
          </p:cNvGrpSpPr>
          <p:nvPr/>
        </p:nvGrpSpPr>
        <p:grpSpPr bwMode="auto">
          <a:xfrm>
            <a:off x="5219700" y="1916113"/>
            <a:ext cx="3763963" cy="2592387"/>
            <a:chOff x="6481247" y="3061590"/>
            <a:chExt cx="5440671" cy="3636720"/>
          </a:xfrm>
        </p:grpSpPr>
        <p:pic>
          <p:nvPicPr>
            <p:cNvPr id="29709" name="Рисунок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1247" y="3061590"/>
              <a:ext cx="5440671" cy="363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Прямая соединительная линия 7"/>
            <p:cNvCxnSpPr/>
            <p:nvPr/>
          </p:nvCxnSpPr>
          <p:spPr>
            <a:xfrm flipV="1">
              <a:off x="7199480" y="5749600"/>
              <a:ext cx="4435603" cy="11136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70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65625"/>
            <a:ext cx="37687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56550" y="4149725"/>
            <a:ext cx="1295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j-lt"/>
              </a:rPr>
              <a:t>φ</a:t>
            </a:r>
            <a:r>
              <a:rPr lang="en-US" sz="1600" baseline="-25000" dirty="0" err="1">
                <a:latin typeface="+mj-lt"/>
              </a:rPr>
              <a:t>C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rad</a:t>
            </a:r>
            <a:endParaRPr lang="ru-RU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592638" y="2616200"/>
            <a:ext cx="11604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>
                <a:latin typeface="+mj-lt"/>
              </a:rPr>
              <a:t>θ</a:t>
            </a:r>
            <a:r>
              <a:rPr lang="en-US" sz="1600" baseline="-25000" dirty="0" err="1">
                <a:latin typeface="+mj-lt"/>
              </a:rPr>
              <a:t>C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rad</a:t>
            </a:r>
            <a:endParaRPr lang="ru-RU" sz="1600" dirty="0">
              <a:latin typeface="+mj-lt"/>
            </a:endParaRPr>
          </a:p>
        </p:txBody>
      </p:sp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7235825" y="3492500"/>
            <a:ext cx="1789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l-GR" sz="1800">
                <a:latin typeface="Calibri" charset="0"/>
              </a:rPr>
              <a:t>θ</a:t>
            </a:r>
            <a:r>
              <a:rPr lang="en-US" sz="1800" baseline="-25000">
                <a:latin typeface="Calibri" charset="0"/>
              </a:rPr>
              <a:t>C </a:t>
            </a:r>
            <a:r>
              <a:rPr lang="en-US" sz="1800">
                <a:latin typeface="Calibri" charset="0"/>
              </a:rPr>
              <a:t>= acos(1/n)</a:t>
            </a:r>
            <a:endParaRPr lang="ru-RU" sz="1800"/>
          </a:p>
        </p:txBody>
      </p:sp>
      <p:pic>
        <p:nvPicPr>
          <p:cNvPr id="297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1901825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RICH</a:t>
            </a:r>
            <a:endParaRPr lang="en-US" dirty="0"/>
          </a:p>
        </p:txBody>
      </p:sp>
      <p:sp>
        <p:nvSpPr>
          <p:cNvPr id="15" name="CasellaDiTesto 4"/>
          <p:cNvSpPr txBox="1">
            <a:spLocks noChangeArrowheads="1"/>
          </p:cNvSpPr>
          <p:nvPr/>
        </p:nvSpPr>
        <p:spPr bwMode="auto">
          <a:xfrm>
            <a:off x="395908" y="1284605"/>
            <a:ext cx="5256212" cy="506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RICH position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Aerogel and Mirror geometry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Material properties for Cherenkov photons</a:t>
            </a: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err="1" smtClean="0">
                <a:solidFill>
                  <a:srgbClr val="008000"/>
                </a:solidFill>
              </a:rPr>
              <a:t>Pixelation</a:t>
            </a:r>
            <a:endParaRPr lang="en-US" sz="1800" dirty="0" smtClean="0">
              <a:solidFill>
                <a:srgbClr val="008000"/>
              </a:solidFill>
            </a:endParaRP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QE, noise, </a:t>
            </a:r>
            <a:r>
              <a:rPr lang="en-US" sz="1800" dirty="0" err="1" smtClean="0">
                <a:solidFill>
                  <a:srgbClr val="008000"/>
                </a:solidFill>
              </a:rPr>
              <a:t>deadtime</a:t>
            </a:r>
            <a:endParaRPr lang="en-US" sz="1800" dirty="0" smtClean="0">
              <a:solidFill>
                <a:srgbClr val="008000"/>
              </a:solidFill>
            </a:endParaRP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Time resolution</a:t>
            </a: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smtClean="0">
                <a:solidFill>
                  <a:srgbClr val="008000"/>
                </a:solidFill>
              </a:rPr>
              <a:t>Hit </a:t>
            </a:r>
            <a:r>
              <a:rPr lang="it-IT" sz="1800" dirty="0" err="1" smtClean="0">
                <a:solidFill>
                  <a:srgbClr val="008000"/>
                </a:solidFill>
              </a:rPr>
              <a:t>preselection</a:t>
            </a:r>
            <a:endParaRPr lang="it-IT" sz="1800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008000"/>
                </a:solidFill>
              </a:rPr>
              <a:t>Fit</a:t>
            </a:r>
            <a:r>
              <a:rPr lang="it-IT" sz="1800" dirty="0" smtClean="0">
                <a:solidFill>
                  <a:srgbClr val="008000"/>
                </a:solidFill>
              </a:rPr>
              <a:t> </a:t>
            </a:r>
            <a:r>
              <a:rPr lang="el-GR" sz="1800" dirty="0">
                <a:solidFill>
                  <a:srgbClr val="008000"/>
                </a:solidFill>
              </a:rPr>
              <a:t>θ</a:t>
            </a:r>
            <a:r>
              <a:rPr lang="en-US" sz="1800" dirty="0">
                <a:solidFill>
                  <a:srgbClr val="008000"/>
                </a:solidFill>
              </a:rPr>
              <a:t>(</a:t>
            </a:r>
            <a:r>
              <a:rPr lang="el-GR" sz="1800" dirty="0">
                <a:solidFill>
                  <a:srgbClr val="008000"/>
                </a:solidFill>
              </a:rPr>
              <a:t>φ</a:t>
            </a:r>
            <a:r>
              <a:rPr lang="en-US" sz="1800" dirty="0" smtClean="0">
                <a:solidFill>
                  <a:srgbClr val="008000"/>
                </a:solidFill>
              </a:rPr>
              <a:t>) dependence</a:t>
            </a: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>
                <a:solidFill>
                  <a:srgbClr val="FF6600"/>
                </a:solidFill>
              </a:rPr>
              <a:t>PID </a:t>
            </a:r>
            <a:r>
              <a:rPr lang="it-IT" sz="1800" dirty="0" err="1">
                <a:solidFill>
                  <a:srgbClr val="FF6600"/>
                </a:solidFill>
              </a:rPr>
              <a:t>algorithms</a:t>
            </a:r>
            <a:r>
              <a:rPr lang="it-IT" sz="1800" dirty="0">
                <a:solidFill>
                  <a:srgbClr val="FF6600"/>
                </a:solidFill>
              </a:rPr>
              <a:t> </a:t>
            </a:r>
            <a:r>
              <a:rPr lang="it-IT" sz="1800" dirty="0" err="1" smtClean="0">
                <a:solidFill>
                  <a:srgbClr val="FF6600"/>
                </a:solidFill>
              </a:rPr>
              <a:t>missing</a:t>
            </a:r>
            <a:endParaRPr lang="it-IT" sz="1800" dirty="0" smtClean="0">
              <a:solidFill>
                <a:srgbClr val="FF6600"/>
              </a:solidFill>
            </a:endParaRP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it-IT" sz="1800" dirty="0" err="1" smtClean="0">
                <a:solidFill>
                  <a:srgbClr val="FF6600"/>
                </a:solidFill>
              </a:rPr>
              <a:t>Not</a:t>
            </a:r>
            <a:r>
              <a:rPr lang="it-IT" sz="1800" dirty="0" smtClean="0">
                <a:solidFill>
                  <a:srgbClr val="FF6600"/>
                </a:solidFill>
              </a:rPr>
              <a:t> in SVN </a:t>
            </a:r>
            <a:r>
              <a:rPr lang="it-IT" sz="1800" dirty="0" err="1" smtClean="0">
                <a:solidFill>
                  <a:srgbClr val="FF6600"/>
                </a:solidFill>
              </a:rPr>
              <a:t>yet</a:t>
            </a:r>
            <a:endParaRPr lang="it-IT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23" y="2132856"/>
            <a:ext cx="3146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Detector (LMD)</a:t>
            </a:r>
            <a:endParaRPr lang="en-US" dirty="0"/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251892" y="1556792"/>
            <a:ext cx="5256212" cy="373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Geometry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Detailed description including glue, cables, support structure</a:t>
            </a:r>
          </a:p>
          <a:p>
            <a:pPr algn="just" eaLnBrk="1" hangingPunct="1">
              <a:lnSpc>
                <a:spcPct val="120000"/>
              </a:lnSpc>
            </a:pPr>
            <a:endParaRPr lang="it-IT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Digitization</a:t>
            </a:r>
            <a:endParaRPr lang="it-IT" sz="1800" b="1" dirty="0"/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Charge distribution &amp; pixel mapping</a:t>
            </a:r>
          </a:p>
          <a:p>
            <a:pPr lvl="2"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en-US" sz="1800" dirty="0" smtClean="0">
                <a:solidFill>
                  <a:srgbClr val="008000"/>
                </a:solidFill>
              </a:rPr>
              <a:t>Identical base classes for LMD and MVD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endParaRPr lang="en-US" sz="1800" dirty="0">
              <a:solidFill>
                <a:srgbClr val="008000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it-IT" sz="1800" b="1" dirty="0" err="1"/>
              <a:t>Reconstruction</a:t>
            </a:r>
            <a:endParaRPr lang="it-IT" sz="1800" b="1" dirty="0"/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x-none" sz="1800" dirty="0" smtClean="0">
                <a:solidFill>
                  <a:srgbClr val="008000"/>
                </a:solidFill>
              </a:rPr>
              <a:t>Many different algorithms for tracking tested</a:t>
            </a:r>
          </a:p>
          <a:p>
            <a:pPr algn="just" eaLnBrk="1" hangingPunct="1">
              <a:lnSpc>
                <a:spcPct val="120000"/>
              </a:lnSpc>
              <a:buFont typeface="Wingdings" charset="0"/>
              <a:buChar char="v"/>
            </a:pPr>
            <a:r>
              <a:rPr lang="x-none" sz="1800" dirty="0" smtClean="0">
                <a:solidFill>
                  <a:srgbClr val="008000"/>
                </a:solidFill>
              </a:rPr>
              <a:t>Alignment procedures</a:t>
            </a:r>
            <a:endParaRPr lang="it-IT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1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Pandaroot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8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Stages</a:t>
            </a:r>
            <a:endParaRPr lang="en-US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551530384"/>
              </p:ext>
            </p:extLst>
          </p:nvPr>
        </p:nvGraphicFramePr>
        <p:xfrm>
          <a:off x="395536" y="692696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Generation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9138" y="764704"/>
            <a:ext cx="7772400" cy="525509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 smtClean="0"/>
              <a:t>Many different event generators available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/>
              <a:t>EvtGen</a:t>
            </a:r>
            <a:r>
              <a:rPr lang="en-US" sz="2000" dirty="0" smtClean="0"/>
              <a:t>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Simulation of dedicated physics</a:t>
            </a:r>
            <a:br>
              <a:rPr lang="en-US" sz="2000" dirty="0" smtClean="0"/>
            </a:br>
            <a:r>
              <a:rPr lang="en-US" sz="2000" dirty="0" smtClean="0"/>
              <a:t> channels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Can be extended by individual decay</a:t>
            </a:r>
            <a:br>
              <a:rPr lang="en-US" sz="2000" dirty="0" smtClean="0"/>
            </a:br>
            <a:r>
              <a:rPr lang="en-US" sz="2000" dirty="0" smtClean="0"/>
              <a:t>models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Dual-Parton-Model (DPM):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Background generator for anti-proton – proton interactions</a:t>
            </a:r>
          </a:p>
          <a:p>
            <a:pPr lvl="1">
              <a:buFont typeface="Arial"/>
              <a:buChar char="•"/>
            </a:pPr>
            <a:r>
              <a:rPr lang="en-US" sz="2000" dirty="0" err="1" smtClean="0"/>
              <a:t>UrQMD</a:t>
            </a:r>
            <a:r>
              <a:rPr lang="en-US" sz="2000" dirty="0" smtClean="0"/>
              <a:t>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Background generator for anti-proton – nucleus interactions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FTF generator: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New development of a combined background generator by Vladimir </a:t>
            </a:r>
            <a:r>
              <a:rPr lang="en-US" sz="2000" dirty="0" err="1" smtClean="0"/>
              <a:t>Uzhinsky</a:t>
            </a:r>
            <a:r>
              <a:rPr lang="en-US" sz="2000" dirty="0" smtClean="0"/>
              <a:t> and Aida </a:t>
            </a:r>
            <a:r>
              <a:rPr lang="en-US" sz="2000" dirty="0" err="1" smtClean="0"/>
              <a:t>Galoyan</a:t>
            </a:r>
            <a:endParaRPr lang="en-US" sz="2000" dirty="0" smtClean="0"/>
          </a:p>
          <a:p>
            <a:pPr lvl="1">
              <a:buFont typeface="Arial"/>
              <a:buChar char="•"/>
            </a:pPr>
            <a:r>
              <a:rPr lang="en-US" sz="2000" dirty="0" smtClean="0"/>
              <a:t>Box generator:</a:t>
            </a:r>
          </a:p>
          <a:p>
            <a:pPr lvl="2">
              <a:buFont typeface="Arial"/>
              <a:buChar char="•"/>
            </a:pPr>
            <a:r>
              <a:rPr lang="en-US" sz="2000" dirty="0" smtClean="0"/>
              <a:t>Particle gun</a:t>
            </a:r>
            <a:endParaRPr lang="en-US" sz="20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764704"/>
            <a:ext cx="2371167" cy="22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Propagator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Usage of Virtual Monte Carlo allows seamless change of propagation engine</a:t>
            </a:r>
          </a:p>
          <a:p>
            <a:pPr>
              <a:buFont typeface="Arial"/>
              <a:buChar char="•"/>
            </a:pPr>
            <a:r>
              <a:rPr lang="en-US" dirty="0" smtClean="0"/>
              <a:t>Available: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Geant3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Geant4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Fluka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Same geometry description in propagation and reconstruction of events by using the same geometry engine from root</a:t>
            </a:r>
          </a:p>
        </p:txBody>
      </p:sp>
    </p:spTree>
    <p:extLst>
      <p:ext uri="{BB962C8B-B14F-4D97-AF65-F5344CB8AC3E}">
        <p14:creationId xmlns:p14="http://schemas.microsoft.com/office/powerpoint/2010/main" val="414732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1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Präsentation1.potx</Template>
  <TotalTime>0</TotalTime>
  <Words>1839</Words>
  <Application>Microsoft Macintosh PowerPoint</Application>
  <PresentationFormat>Bildschirmpräsentation (4:3)</PresentationFormat>
  <Paragraphs>503</Paragraphs>
  <Slides>51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3" baseType="lpstr">
      <vt:lpstr>Präsentation1</vt:lpstr>
      <vt:lpstr>Bitmap</vt:lpstr>
      <vt:lpstr>Computing at PANDA</vt:lpstr>
      <vt:lpstr>FAIRROOT</vt:lpstr>
      <vt:lpstr>FairRoot</vt:lpstr>
      <vt:lpstr>FairRoot  ALFA</vt:lpstr>
      <vt:lpstr>FairMQ</vt:lpstr>
      <vt:lpstr>Pandaroot</vt:lpstr>
      <vt:lpstr>Simulation Stages</vt:lpstr>
      <vt:lpstr>Event Generation</vt:lpstr>
      <vt:lpstr>Particle Propagator</vt:lpstr>
      <vt:lpstr>Geometry description</vt:lpstr>
      <vt:lpstr>Geometry description</vt:lpstr>
      <vt:lpstr>Digitization</vt:lpstr>
      <vt:lpstr>Reconstruction - I</vt:lpstr>
      <vt:lpstr>Reconstruction - II</vt:lpstr>
      <vt:lpstr>Tracking - offline</vt:lpstr>
      <vt:lpstr>Tracking - online</vt:lpstr>
      <vt:lpstr>Particle Identification</vt:lpstr>
      <vt:lpstr>Time-based simulation</vt:lpstr>
      <vt:lpstr>Time-Based Simulation</vt:lpstr>
      <vt:lpstr>Time-Based Simulation</vt:lpstr>
      <vt:lpstr>Time-Based Reconstruction</vt:lpstr>
      <vt:lpstr>Analysis example</vt:lpstr>
      <vt:lpstr>Code Coverage</vt:lpstr>
      <vt:lpstr>Code Coverage</vt:lpstr>
      <vt:lpstr>Quality Assurance </vt:lpstr>
      <vt:lpstr>General computing</vt:lpstr>
      <vt:lpstr>Online Data Taking</vt:lpstr>
      <vt:lpstr>Design of Distributed Computing</vt:lpstr>
      <vt:lpstr>FAIR Tier-0: Green Cube</vt:lpstr>
      <vt:lpstr>Connection to Green Cube</vt:lpstr>
      <vt:lpstr>Central Computing</vt:lpstr>
      <vt:lpstr>Data Production System</vt:lpstr>
      <vt:lpstr>First tests at ITEP</vt:lpstr>
      <vt:lpstr>Summary</vt:lpstr>
      <vt:lpstr>PowerPoint-Präsentation</vt:lpstr>
      <vt:lpstr>Endcap DIRC (DISC)</vt:lpstr>
      <vt:lpstr>PowerPoint-Präsentation</vt:lpstr>
      <vt:lpstr>PowerPoint-Präsentation</vt:lpstr>
      <vt:lpstr>Micro Vertex Detector</vt:lpstr>
      <vt:lpstr>Straw Tube Tracker (STT)</vt:lpstr>
      <vt:lpstr>Gas Electron Multiplied (GEM)</vt:lpstr>
      <vt:lpstr>Barrel DIRC (DIRC)</vt:lpstr>
      <vt:lpstr>Endcap DIRC (DISC)</vt:lpstr>
      <vt:lpstr>Scintillation Tiles (SciTil)</vt:lpstr>
      <vt:lpstr>Electromagnetic Calorimeter (EMC)</vt:lpstr>
      <vt:lpstr>Muon Detector Tracker (MDT)</vt:lpstr>
      <vt:lpstr>Forward Tracking System (FTS)</vt:lpstr>
      <vt:lpstr>Forward ToF (FTOF)</vt:lpstr>
      <vt:lpstr>Forward Shashlik Calorimeter (FSC)</vt:lpstr>
      <vt:lpstr>Forward RICH</vt:lpstr>
      <vt:lpstr>Luminosity Detector (LMD)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Tobias Stockmanns</cp:lastModifiedBy>
  <cp:revision>1462</cp:revision>
  <cp:lastPrinted>2014-09-02T12:21:31Z</cp:lastPrinted>
  <dcterms:created xsi:type="dcterms:W3CDTF">2006-01-19T12:56:44Z</dcterms:created>
  <dcterms:modified xsi:type="dcterms:W3CDTF">2015-11-18T11:54:24Z</dcterms:modified>
</cp:coreProperties>
</file>