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79" r:id="rId2"/>
    <p:sldId id="280" r:id="rId3"/>
    <p:sldId id="260" r:id="rId4"/>
    <p:sldId id="256" r:id="rId5"/>
    <p:sldId id="271" r:id="rId6"/>
    <p:sldId id="261" r:id="rId7"/>
    <p:sldId id="281" r:id="rId8"/>
    <p:sldId id="302" r:id="rId9"/>
    <p:sldId id="332" r:id="rId10"/>
    <p:sldId id="304" r:id="rId11"/>
    <p:sldId id="259" r:id="rId12"/>
    <p:sldId id="331" r:id="rId13"/>
    <p:sldId id="328" r:id="rId14"/>
    <p:sldId id="327" r:id="rId15"/>
    <p:sldId id="287" r:id="rId16"/>
    <p:sldId id="293" r:id="rId17"/>
    <p:sldId id="325" r:id="rId18"/>
    <p:sldId id="334" r:id="rId19"/>
    <p:sldId id="321" r:id="rId20"/>
    <p:sldId id="323" r:id="rId21"/>
    <p:sldId id="326" r:id="rId22"/>
    <p:sldId id="291" r:id="rId23"/>
    <p:sldId id="292" r:id="rId24"/>
    <p:sldId id="290" r:id="rId25"/>
    <p:sldId id="294"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960" userDrawn="1">
          <p15:clr>
            <a:srgbClr val="A4A3A4"/>
          </p15:clr>
        </p15:guide>
        <p15:guide id="2" orient="horz" pos="2448" userDrawn="1">
          <p15:clr>
            <a:srgbClr val="A4A3A4"/>
          </p15:clr>
        </p15:guide>
        <p15:guide id="3" pos="7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FF99"/>
    <a:srgbClr val="00FFFF"/>
    <a:srgbClr val="8CFF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showGuides="1">
      <p:cViewPr varScale="1">
        <p:scale>
          <a:sx n="100" d="100"/>
          <a:sy n="100" d="100"/>
        </p:scale>
        <p:origin x="72" y="549"/>
      </p:cViewPr>
      <p:guideLst>
        <p:guide pos="960"/>
        <p:guide orient="horz" pos="2448"/>
        <p:guide pos="74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ykora" userId="2f70e978d2f96a11" providerId="LiveId" clId="{C601AEF5-7EBD-4CFB-83F1-18292D09F10A}"/>
    <pc:docChg chg="undo custSel modSld">
      <pc:chgData name="Tom Sykora" userId="2f70e978d2f96a11" providerId="LiveId" clId="{C601AEF5-7EBD-4CFB-83F1-18292D09F10A}" dt="2020-02-26T01:38:37.998" v="53" actId="404"/>
      <pc:docMkLst>
        <pc:docMk/>
      </pc:docMkLst>
      <pc:sldChg chg="modSp">
        <pc:chgData name="Tom Sykora" userId="2f70e978d2f96a11" providerId="LiveId" clId="{C601AEF5-7EBD-4CFB-83F1-18292D09F10A}" dt="2020-02-26T01:21:37.199" v="9" actId="20577"/>
        <pc:sldMkLst>
          <pc:docMk/>
          <pc:sldMk cId="0" sldId="259"/>
        </pc:sldMkLst>
        <pc:spChg chg="mod">
          <ac:chgData name="Tom Sykora" userId="2f70e978d2f96a11" providerId="LiveId" clId="{C601AEF5-7EBD-4CFB-83F1-18292D09F10A}" dt="2020-02-26T01:21:37.199" v="9" actId="20577"/>
          <ac:spMkLst>
            <pc:docMk/>
            <pc:sldMk cId="0" sldId="259"/>
            <ac:spMk id="7" creationId="{9917C9C9-7303-455A-B67E-03CD2854707F}"/>
          </ac:spMkLst>
        </pc:spChg>
      </pc:sldChg>
      <pc:sldChg chg="modSp">
        <pc:chgData name="Tom Sykora" userId="2f70e978d2f96a11" providerId="LiveId" clId="{C601AEF5-7EBD-4CFB-83F1-18292D09F10A}" dt="2020-02-26T01:19:28.433" v="0" actId="790"/>
        <pc:sldMkLst>
          <pc:docMk/>
          <pc:sldMk cId="4256183344" sldId="280"/>
        </pc:sldMkLst>
        <pc:spChg chg="mod">
          <ac:chgData name="Tom Sykora" userId="2f70e978d2f96a11" providerId="LiveId" clId="{C601AEF5-7EBD-4CFB-83F1-18292D09F10A}" dt="2020-02-26T01:19:28.433" v="0" actId="790"/>
          <ac:spMkLst>
            <pc:docMk/>
            <pc:sldMk cId="4256183344" sldId="280"/>
            <ac:spMk id="4" creationId="{ACBA67EF-677B-4FF0-AEC9-932B50042D8F}"/>
          </ac:spMkLst>
        </pc:spChg>
      </pc:sldChg>
      <pc:sldChg chg="modSp">
        <pc:chgData name="Tom Sykora" userId="2f70e978d2f96a11" providerId="LiveId" clId="{C601AEF5-7EBD-4CFB-83F1-18292D09F10A}" dt="2020-02-26T01:25:28.252" v="25" actId="20577"/>
        <pc:sldMkLst>
          <pc:docMk/>
          <pc:sldMk cId="1331289302" sldId="290"/>
        </pc:sldMkLst>
        <pc:spChg chg="mod">
          <ac:chgData name="Tom Sykora" userId="2f70e978d2f96a11" providerId="LiveId" clId="{C601AEF5-7EBD-4CFB-83F1-18292D09F10A}" dt="2020-02-26T01:25:28.252" v="25" actId="20577"/>
          <ac:spMkLst>
            <pc:docMk/>
            <pc:sldMk cId="1331289302" sldId="290"/>
            <ac:spMk id="10" creationId="{85726821-F0B9-4273-8674-FA068A281C16}"/>
          </ac:spMkLst>
        </pc:spChg>
      </pc:sldChg>
      <pc:sldChg chg="modSp">
        <pc:chgData name="Tom Sykora" userId="2f70e978d2f96a11" providerId="LiveId" clId="{C601AEF5-7EBD-4CFB-83F1-18292D09F10A}" dt="2020-02-26T01:24:23.556" v="15" actId="20577"/>
        <pc:sldMkLst>
          <pc:docMk/>
          <pc:sldMk cId="4109951781" sldId="292"/>
        </pc:sldMkLst>
        <pc:spChg chg="mod">
          <ac:chgData name="Tom Sykora" userId="2f70e978d2f96a11" providerId="LiveId" clId="{C601AEF5-7EBD-4CFB-83F1-18292D09F10A}" dt="2020-02-26T01:24:23.556" v="15" actId="20577"/>
          <ac:spMkLst>
            <pc:docMk/>
            <pc:sldMk cId="4109951781" sldId="292"/>
            <ac:spMk id="9" creationId="{2E006805-964A-4EC6-B474-D3BE7B4FBAA9}"/>
          </ac:spMkLst>
        </pc:spChg>
      </pc:sldChg>
      <pc:sldChg chg="modSp">
        <pc:chgData name="Tom Sykora" userId="2f70e978d2f96a11" providerId="LiveId" clId="{C601AEF5-7EBD-4CFB-83F1-18292D09F10A}" dt="2020-02-26T01:20:35.519" v="3" actId="20577"/>
        <pc:sldMkLst>
          <pc:docMk/>
          <pc:sldMk cId="3115167820" sldId="304"/>
        </pc:sldMkLst>
        <pc:spChg chg="mod">
          <ac:chgData name="Tom Sykora" userId="2f70e978d2f96a11" providerId="LiveId" clId="{C601AEF5-7EBD-4CFB-83F1-18292D09F10A}" dt="2020-02-26T01:20:35.519" v="3" actId="20577"/>
          <ac:spMkLst>
            <pc:docMk/>
            <pc:sldMk cId="3115167820" sldId="304"/>
            <ac:spMk id="22" creationId="{E004C44A-4DED-4DFE-979D-1F1E1A656626}"/>
          </ac:spMkLst>
        </pc:spChg>
      </pc:sldChg>
      <pc:sldChg chg="modSp">
        <pc:chgData name="Tom Sykora" userId="2f70e978d2f96a11" providerId="LiveId" clId="{C601AEF5-7EBD-4CFB-83F1-18292D09F10A}" dt="2020-02-26T01:38:23.673" v="52" actId="207"/>
        <pc:sldMkLst>
          <pc:docMk/>
          <pc:sldMk cId="1485713270" sldId="327"/>
        </pc:sldMkLst>
        <pc:spChg chg="mod">
          <ac:chgData name="Tom Sykora" userId="2f70e978d2f96a11" providerId="LiveId" clId="{C601AEF5-7EBD-4CFB-83F1-18292D09F10A}" dt="2020-02-26T01:38:23.673" v="52" actId="207"/>
          <ac:spMkLst>
            <pc:docMk/>
            <pc:sldMk cId="1485713270" sldId="327"/>
            <ac:spMk id="5" creationId="{7F5CC6A2-A329-416D-8CC2-A47A70FE7567}"/>
          </ac:spMkLst>
        </pc:spChg>
      </pc:sldChg>
      <pc:sldChg chg="modSp">
        <pc:chgData name="Tom Sykora" userId="2f70e978d2f96a11" providerId="LiveId" clId="{C601AEF5-7EBD-4CFB-83F1-18292D09F10A}" dt="2020-02-26T01:38:37.998" v="53" actId="404"/>
        <pc:sldMkLst>
          <pc:docMk/>
          <pc:sldMk cId="3063704055" sldId="328"/>
        </pc:sldMkLst>
        <pc:spChg chg="mod">
          <ac:chgData name="Tom Sykora" userId="2f70e978d2f96a11" providerId="LiveId" clId="{C601AEF5-7EBD-4CFB-83F1-18292D09F10A}" dt="2020-02-26T01:38:37.998" v="53" actId="404"/>
          <ac:spMkLst>
            <pc:docMk/>
            <pc:sldMk cId="3063704055" sldId="328"/>
            <ac:spMk id="5" creationId="{E06FFC1C-AC5B-47FB-9998-C637A91EF270}"/>
          </ac:spMkLst>
        </pc:spChg>
      </pc:sldChg>
      <pc:sldChg chg="modSp">
        <pc:chgData name="Tom Sykora" userId="2f70e978d2f96a11" providerId="LiveId" clId="{C601AEF5-7EBD-4CFB-83F1-18292D09F10A}" dt="2020-02-26T01:23:22.650" v="12" actId="20577"/>
        <pc:sldMkLst>
          <pc:docMk/>
          <pc:sldMk cId="2761693663" sldId="334"/>
        </pc:sldMkLst>
        <pc:spChg chg="mod">
          <ac:chgData name="Tom Sykora" userId="2f70e978d2f96a11" providerId="LiveId" clId="{C601AEF5-7EBD-4CFB-83F1-18292D09F10A}" dt="2020-02-26T01:23:22.650" v="12" actId="20577"/>
          <ac:spMkLst>
            <pc:docMk/>
            <pc:sldMk cId="2761693663" sldId="334"/>
            <ac:spMk id="6" creationId="{3378AE71-A3CF-495E-AF8D-97ED3821FE19}"/>
          </ac:spMkLst>
        </pc:spChg>
      </pc:sldChg>
    </pc:docChg>
  </pc:docChgLst>
  <pc:docChgLst>
    <pc:chgData name="Tom Sykora" userId="2f70e978d2f96a11" providerId="LiveId" clId="{801EB5F5-BF1F-4D98-AB0E-B8BDE179656B}"/>
    <pc:docChg chg="custSel modSld">
      <pc:chgData name="Tom Sykora" userId="2f70e978d2f96a11" providerId="LiveId" clId="{801EB5F5-BF1F-4D98-AB0E-B8BDE179656B}" dt="2020-02-26T01:54:21.429" v="18" actId="20577"/>
      <pc:docMkLst>
        <pc:docMk/>
      </pc:docMkLst>
      <pc:sldChg chg="modSp">
        <pc:chgData name="Tom Sykora" userId="2f70e978d2f96a11" providerId="LiveId" clId="{801EB5F5-BF1F-4D98-AB0E-B8BDE179656B}" dt="2020-02-26T01:54:21.429" v="18" actId="20577"/>
        <pc:sldMkLst>
          <pc:docMk/>
          <pc:sldMk cId="2617077568" sldId="260"/>
        </pc:sldMkLst>
        <pc:spChg chg="mod">
          <ac:chgData name="Tom Sykora" userId="2f70e978d2f96a11" providerId="LiveId" clId="{801EB5F5-BF1F-4D98-AB0E-B8BDE179656B}" dt="2020-02-26T01:54:21.429" v="18" actId="20577"/>
          <ac:spMkLst>
            <pc:docMk/>
            <pc:sldMk cId="2617077568" sldId="260"/>
            <ac:spMk id="3" creationId="{1BC86720-4F04-43B2-A605-6C65B30120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8CD25-86B0-4D52-82D0-93A794974686}" type="datetimeFigureOut">
              <a:rPr lang="en-US" smtClean="0"/>
              <a:t>26-Feb-20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7FBF1-A70F-4D9D-9E3D-101659E29DBB}" type="slidenum">
              <a:rPr lang="en-US" smtClean="0"/>
              <a:t>‹#›</a:t>
            </a:fld>
            <a:endParaRPr lang="en-US"/>
          </a:p>
        </p:txBody>
      </p:sp>
    </p:spTree>
    <p:extLst>
      <p:ext uri="{BB962C8B-B14F-4D97-AF65-F5344CB8AC3E}">
        <p14:creationId xmlns:p14="http://schemas.microsoft.com/office/powerpoint/2010/main" val="397775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F00A-24D7-4315-8DE0-B4BE4D0616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359A1B-4366-4CB3-97B0-860278DA71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4066C4-8C4B-4E72-A737-2F52915C095A}"/>
              </a:ext>
            </a:extLst>
          </p:cNvPr>
          <p:cNvSpPr>
            <a:spLocks noGrp="1"/>
          </p:cNvSpPr>
          <p:nvPr>
            <p:ph type="dt" sz="half" idx="10"/>
          </p:nvPr>
        </p:nvSpPr>
        <p:spPr/>
        <p:txBody>
          <a:bodyPr/>
          <a:lstStyle/>
          <a:p>
            <a:r>
              <a:rPr lang="en-US"/>
              <a:t>25.02.2020</a:t>
            </a:r>
          </a:p>
        </p:txBody>
      </p:sp>
      <p:sp>
        <p:nvSpPr>
          <p:cNvPr id="5" name="Footer Placeholder 4">
            <a:extLst>
              <a:ext uri="{FF2B5EF4-FFF2-40B4-BE49-F238E27FC236}">
                <a16:creationId xmlns:a16="http://schemas.microsoft.com/office/drawing/2014/main" id="{604B1CB9-5E58-43D2-9760-DC9AFB53CC79}"/>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4B963C94-E345-4901-83F7-E355CC5E1E76}"/>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23977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F1D9-846C-4FF1-901B-EAAA6B32D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F6925-10C9-47B4-87FB-CCE03A7B1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9EB15-E6DD-4FA1-B9DF-6BC3E8071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D69574-CA30-41BE-96D7-F8F63C48C083}"/>
              </a:ext>
            </a:extLst>
          </p:cNvPr>
          <p:cNvSpPr>
            <a:spLocks noGrp="1"/>
          </p:cNvSpPr>
          <p:nvPr>
            <p:ph type="dt" sz="half" idx="10"/>
          </p:nvPr>
        </p:nvSpPr>
        <p:spPr/>
        <p:txBody>
          <a:bodyPr/>
          <a:lstStyle/>
          <a:p>
            <a:r>
              <a:rPr lang="en-US"/>
              <a:t>25.02.2020</a:t>
            </a:r>
          </a:p>
        </p:txBody>
      </p:sp>
      <p:sp>
        <p:nvSpPr>
          <p:cNvPr id="6" name="Footer Placeholder 5">
            <a:extLst>
              <a:ext uri="{FF2B5EF4-FFF2-40B4-BE49-F238E27FC236}">
                <a16:creationId xmlns:a16="http://schemas.microsoft.com/office/drawing/2014/main" id="{4B5AD66D-8836-4B20-964B-F4962BF3267A}"/>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7" name="Slide Number Placeholder 6">
            <a:extLst>
              <a:ext uri="{FF2B5EF4-FFF2-40B4-BE49-F238E27FC236}">
                <a16:creationId xmlns:a16="http://schemas.microsoft.com/office/drawing/2014/main" id="{31D65122-83EA-4985-B6D7-C9C31EB6FEF8}"/>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183287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A5C8-87D0-45D4-8A5D-AF23EEDAE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4E37-1D16-4985-8AA0-0F39ED0D2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7358EC-0C41-42E8-8FCF-7FF9A69CD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F0EE28-4FB1-490A-A4BC-FEADC829A723}"/>
              </a:ext>
            </a:extLst>
          </p:cNvPr>
          <p:cNvSpPr>
            <a:spLocks noGrp="1"/>
          </p:cNvSpPr>
          <p:nvPr>
            <p:ph type="dt" sz="half" idx="10"/>
          </p:nvPr>
        </p:nvSpPr>
        <p:spPr/>
        <p:txBody>
          <a:bodyPr/>
          <a:lstStyle/>
          <a:p>
            <a:r>
              <a:rPr lang="en-US"/>
              <a:t>25.02.2020</a:t>
            </a:r>
          </a:p>
        </p:txBody>
      </p:sp>
      <p:sp>
        <p:nvSpPr>
          <p:cNvPr id="6" name="Footer Placeholder 5">
            <a:extLst>
              <a:ext uri="{FF2B5EF4-FFF2-40B4-BE49-F238E27FC236}">
                <a16:creationId xmlns:a16="http://schemas.microsoft.com/office/drawing/2014/main" id="{394FBC43-3AD1-4787-9171-CB3DBD1CBE52}"/>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7" name="Slide Number Placeholder 6">
            <a:extLst>
              <a:ext uri="{FF2B5EF4-FFF2-40B4-BE49-F238E27FC236}">
                <a16:creationId xmlns:a16="http://schemas.microsoft.com/office/drawing/2014/main" id="{441E5094-FB0E-42F4-8CCA-751D144AF16B}"/>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215759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DF1F-DD45-44BE-96FB-BDE44D2448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37FB6-1F86-424D-AA20-55F0BC8C7C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652A9-0CDB-410D-B94E-00D17FC5BDD3}"/>
              </a:ext>
            </a:extLst>
          </p:cNvPr>
          <p:cNvSpPr>
            <a:spLocks noGrp="1"/>
          </p:cNvSpPr>
          <p:nvPr>
            <p:ph type="dt" sz="half" idx="10"/>
          </p:nvPr>
        </p:nvSpPr>
        <p:spPr/>
        <p:txBody>
          <a:bodyPr/>
          <a:lstStyle/>
          <a:p>
            <a:r>
              <a:rPr lang="en-US"/>
              <a:t>25.02.2020</a:t>
            </a:r>
          </a:p>
        </p:txBody>
      </p:sp>
      <p:sp>
        <p:nvSpPr>
          <p:cNvPr id="5" name="Footer Placeholder 4">
            <a:extLst>
              <a:ext uri="{FF2B5EF4-FFF2-40B4-BE49-F238E27FC236}">
                <a16:creationId xmlns:a16="http://schemas.microsoft.com/office/drawing/2014/main" id="{94A6CDBB-B8FD-4381-B906-B717F4B76EB1}"/>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A4E07648-FE97-4C3D-9188-73B2B8B0FD03}"/>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395837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A53066-5AC1-4591-8A4E-32587AF3B2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AF3965-35FF-4165-A363-B4080C8FA4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A8EF7-E5D3-4695-8BDE-165AD3EE5C78}"/>
              </a:ext>
            </a:extLst>
          </p:cNvPr>
          <p:cNvSpPr>
            <a:spLocks noGrp="1"/>
          </p:cNvSpPr>
          <p:nvPr>
            <p:ph type="dt" sz="half" idx="10"/>
          </p:nvPr>
        </p:nvSpPr>
        <p:spPr/>
        <p:txBody>
          <a:bodyPr/>
          <a:lstStyle/>
          <a:p>
            <a:r>
              <a:rPr lang="en-US"/>
              <a:t>25.02.2020</a:t>
            </a:r>
          </a:p>
        </p:txBody>
      </p:sp>
      <p:sp>
        <p:nvSpPr>
          <p:cNvPr id="5" name="Footer Placeholder 4">
            <a:extLst>
              <a:ext uri="{FF2B5EF4-FFF2-40B4-BE49-F238E27FC236}">
                <a16:creationId xmlns:a16="http://schemas.microsoft.com/office/drawing/2014/main" id="{77BF8569-BC5A-499C-A42F-E5B78559FC17}"/>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758D465E-FBB4-4EBB-BEDC-3493EC2E9A21}"/>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83222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84ED-B6F5-4F58-9A4D-AFA760121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0A86A-A3F6-4E53-9431-4AB92FE67A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52F05-1B44-4674-85D7-F461BFDC9A57}"/>
              </a:ext>
            </a:extLst>
          </p:cNvPr>
          <p:cNvSpPr>
            <a:spLocks noGrp="1"/>
          </p:cNvSpPr>
          <p:nvPr>
            <p:ph type="dt" sz="half" idx="10"/>
          </p:nvPr>
        </p:nvSpPr>
        <p:spPr/>
        <p:txBody>
          <a:bodyPr/>
          <a:lstStyle/>
          <a:p>
            <a:r>
              <a:rPr lang="en-US"/>
              <a:t>25.02.2020</a:t>
            </a:r>
          </a:p>
        </p:txBody>
      </p:sp>
      <p:sp>
        <p:nvSpPr>
          <p:cNvPr id="5" name="Footer Placeholder 4">
            <a:extLst>
              <a:ext uri="{FF2B5EF4-FFF2-40B4-BE49-F238E27FC236}">
                <a16:creationId xmlns:a16="http://schemas.microsoft.com/office/drawing/2014/main" id="{CA172A64-0C3E-4CA2-97D3-2BCE016C525A}"/>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E2457321-42F9-4F20-B589-B7ACC3A03ECF}"/>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113683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33C6-F5B5-49FA-879E-1188E9E581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AB4F74-4121-4907-ADCC-D246849E2C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F5BC4D-C6FA-4917-A653-01B1B5909EB0}"/>
              </a:ext>
            </a:extLst>
          </p:cNvPr>
          <p:cNvSpPr>
            <a:spLocks noGrp="1"/>
          </p:cNvSpPr>
          <p:nvPr>
            <p:ph type="dt" sz="half" idx="10"/>
          </p:nvPr>
        </p:nvSpPr>
        <p:spPr/>
        <p:txBody>
          <a:bodyPr/>
          <a:lstStyle/>
          <a:p>
            <a:r>
              <a:rPr lang="en-US"/>
              <a:t>25.02.2020</a:t>
            </a:r>
          </a:p>
        </p:txBody>
      </p:sp>
      <p:sp>
        <p:nvSpPr>
          <p:cNvPr id="5" name="Footer Placeholder 4">
            <a:extLst>
              <a:ext uri="{FF2B5EF4-FFF2-40B4-BE49-F238E27FC236}">
                <a16:creationId xmlns:a16="http://schemas.microsoft.com/office/drawing/2014/main" id="{B3E17783-B6F0-4E05-8EDC-8B38231A6142}"/>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083F0522-8038-4B59-A21F-3864E874D959}"/>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3146006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86B8-7CAC-4528-B5A9-B05562C4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93EDD-1120-4233-96B8-055799060F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364019-85EB-4F75-8D52-AA71BF7CCF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54853-D6E9-45D9-8B5B-B79404A557D6}"/>
              </a:ext>
            </a:extLst>
          </p:cNvPr>
          <p:cNvSpPr>
            <a:spLocks noGrp="1"/>
          </p:cNvSpPr>
          <p:nvPr>
            <p:ph type="dt" sz="half" idx="10"/>
          </p:nvPr>
        </p:nvSpPr>
        <p:spPr/>
        <p:txBody>
          <a:bodyPr/>
          <a:lstStyle/>
          <a:p>
            <a:r>
              <a:rPr lang="en-US"/>
              <a:t>25.02.2020</a:t>
            </a:r>
          </a:p>
        </p:txBody>
      </p:sp>
      <p:sp>
        <p:nvSpPr>
          <p:cNvPr id="6" name="Footer Placeholder 5">
            <a:extLst>
              <a:ext uri="{FF2B5EF4-FFF2-40B4-BE49-F238E27FC236}">
                <a16:creationId xmlns:a16="http://schemas.microsoft.com/office/drawing/2014/main" id="{34A9E4AC-A548-43C7-BAF6-C59E832A0EB7}"/>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7" name="Slide Number Placeholder 6">
            <a:extLst>
              <a:ext uri="{FF2B5EF4-FFF2-40B4-BE49-F238E27FC236}">
                <a16:creationId xmlns:a16="http://schemas.microsoft.com/office/drawing/2014/main" id="{3B298601-1EF6-4B7B-8D0B-8D5E889125B5}"/>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147428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D812-5491-416D-BA82-81F5FE9053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1F1598-262F-4BAA-A52A-1CDBBC50C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458A95-77DA-4284-B53D-097B035E08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72C7A2-3C8B-4EBA-9E50-897F2C8B4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9CFC7B-3D4F-4F90-B7C5-3C676EA9C2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005FA3-C8D7-42EB-8937-1715470A4C6F}"/>
              </a:ext>
            </a:extLst>
          </p:cNvPr>
          <p:cNvSpPr>
            <a:spLocks noGrp="1"/>
          </p:cNvSpPr>
          <p:nvPr>
            <p:ph type="dt" sz="half" idx="10"/>
          </p:nvPr>
        </p:nvSpPr>
        <p:spPr/>
        <p:txBody>
          <a:bodyPr/>
          <a:lstStyle/>
          <a:p>
            <a:r>
              <a:rPr lang="en-US"/>
              <a:t>25.02.2020</a:t>
            </a:r>
          </a:p>
        </p:txBody>
      </p:sp>
      <p:sp>
        <p:nvSpPr>
          <p:cNvPr id="8" name="Footer Placeholder 7">
            <a:extLst>
              <a:ext uri="{FF2B5EF4-FFF2-40B4-BE49-F238E27FC236}">
                <a16:creationId xmlns:a16="http://schemas.microsoft.com/office/drawing/2014/main" id="{A0CB128A-528A-4399-A412-DC4210E58FAA}"/>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9" name="Slide Number Placeholder 8">
            <a:extLst>
              <a:ext uri="{FF2B5EF4-FFF2-40B4-BE49-F238E27FC236}">
                <a16:creationId xmlns:a16="http://schemas.microsoft.com/office/drawing/2014/main" id="{37E5ED44-3826-4D0F-87F6-B34CCA11CBC6}"/>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340901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96A4-5B44-43E6-8CA9-9E14F59D6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67D82-4AFF-469A-8CD8-641769904494}"/>
              </a:ext>
            </a:extLst>
          </p:cNvPr>
          <p:cNvSpPr>
            <a:spLocks noGrp="1"/>
          </p:cNvSpPr>
          <p:nvPr>
            <p:ph type="dt" sz="half" idx="10"/>
          </p:nvPr>
        </p:nvSpPr>
        <p:spPr/>
        <p:txBody>
          <a:bodyPr/>
          <a:lstStyle/>
          <a:p>
            <a:r>
              <a:rPr lang="en-US"/>
              <a:t>25.02.2020</a:t>
            </a:r>
          </a:p>
        </p:txBody>
      </p:sp>
      <p:sp>
        <p:nvSpPr>
          <p:cNvPr id="4" name="Footer Placeholder 3">
            <a:extLst>
              <a:ext uri="{FF2B5EF4-FFF2-40B4-BE49-F238E27FC236}">
                <a16:creationId xmlns:a16="http://schemas.microsoft.com/office/drawing/2014/main" id="{74149CC4-97A3-42A9-930C-785709F79F74}"/>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5" name="Slide Number Placeholder 4">
            <a:extLst>
              <a:ext uri="{FF2B5EF4-FFF2-40B4-BE49-F238E27FC236}">
                <a16:creationId xmlns:a16="http://schemas.microsoft.com/office/drawing/2014/main" id="{2A0D277A-B893-478D-A1AE-3E2EA5C35861}"/>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409944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96A4-5B44-43E6-8CA9-9E14F59D64E6}"/>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A867D82-4AFF-469A-8CD8-641769904494}"/>
              </a:ext>
            </a:extLst>
          </p:cNvPr>
          <p:cNvSpPr>
            <a:spLocks noGrp="1"/>
          </p:cNvSpPr>
          <p:nvPr>
            <p:ph type="dt" sz="half" idx="10"/>
          </p:nvPr>
        </p:nvSpPr>
        <p:spPr/>
        <p:txBody>
          <a:bodyPr/>
          <a:lstStyle/>
          <a:p>
            <a:r>
              <a:rPr lang="en-US"/>
              <a:t>25.02.2020</a:t>
            </a:r>
          </a:p>
        </p:txBody>
      </p:sp>
      <p:sp>
        <p:nvSpPr>
          <p:cNvPr id="4" name="Footer Placeholder 3">
            <a:extLst>
              <a:ext uri="{FF2B5EF4-FFF2-40B4-BE49-F238E27FC236}">
                <a16:creationId xmlns:a16="http://schemas.microsoft.com/office/drawing/2014/main" id="{74149CC4-97A3-42A9-930C-785709F79F74}"/>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5" name="Slide Number Placeholder 4">
            <a:extLst>
              <a:ext uri="{FF2B5EF4-FFF2-40B4-BE49-F238E27FC236}">
                <a16:creationId xmlns:a16="http://schemas.microsoft.com/office/drawing/2014/main" id="{2A0D277A-B893-478D-A1AE-3E2EA5C35861}"/>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109129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63BF-DACD-45CD-A8F6-EBAC41FA03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689468-BE8C-4207-B478-B0A77DC9A8F2}"/>
              </a:ext>
            </a:extLst>
          </p:cNvPr>
          <p:cNvSpPr>
            <a:spLocks noGrp="1"/>
          </p:cNvSpPr>
          <p:nvPr>
            <p:ph type="dt" sz="half" idx="10"/>
          </p:nvPr>
        </p:nvSpPr>
        <p:spPr/>
        <p:txBody>
          <a:bodyPr/>
          <a:lstStyle/>
          <a:p>
            <a:r>
              <a:rPr lang="en-US"/>
              <a:t>25.02.2020</a:t>
            </a:r>
          </a:p>
        </p:txBody>
      </p:sp>
      <p:sp>
        <p:nvSpPr>
          <p:cNvPr id="4" name="Footer Placeholder 3">
            <a:extLst>
              <a:ext uri="{FF2B5EF4-FFF2-40B4-BE49-F238E27FC236}">
                <a16:creationId xmlns:a16="http://schemas.microsoft.com/office/drawing/2014/main" id="{AEFC766F-F445-43FD-9345-2E58F4986A42}"/>
              </a:ext>
            </a:extLst>
          </p:cNvPr>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5" name="Slide Number Placeholder 4">
            <a:extLst>
              <a:ext uri="{FF2B5EF4-FFF2-40B4-BE49-F238E27FC236}">
                <a16:creationId xmlns:a16="http://schemas.microsoft.com/office/drawing/2014/main" id="{300FA05E-E269-4190-9077-4E4B43253522}"/>
              </a:ext>
            </a:extLst>
          </p:cNvPr>
          <p:cNvSpPr>
            <a:spLocks noGrp="1"/>
          </p:cNvSpPr>
          <p:nvPr>
            <p:ph type="sldNum" sz="quarter" idx="12"/>
          </p:nvPr>
        </p:nvSpPr>
        <p:spPr/>
        <p:txBody>
          <a:bodyPr/>
          <a:lstStyle/>
          <a:p>
            <a:fld id="{28141B4B-62BF-4A58-8D4E-85A0F89F3BD4}" type="slidenum">
              <a:rPr lang="en-US" smtClean="0"/>
              <a:t>‹#›</a:t>
            </a:fld>
            <a:endParaRPr lang="en-US"/>
          </a:p>
        </p:txBody>
      </p:sp>
    </p:spTree>
    <p:extLst>
      <p:ext uri="{BB962C8B-B14F-4D97-AF65-F5344CB8AC3E}">
        <p14:creationId xmlns:p14="http://schemas.microsoft.com/office/powerpoint/2010/main" val="323651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851B9-82DD-46B5-BC67-1DF1103245D1}"/>
              </a:ext>
            </a:extLst>
          </p:cNvPr>
          <p:cNvSpPr>
            <a:spLocks noGrp="1"/>
          </p:cNvSpPr>
          <p:nvPr>
            <p:ph type="dt" sz="half" idx="10"/>
          </p:nvPr>
        </p:nvSpPr>
        <p:spPr>
          <a:xfrm rot="16200000">
            <a:off x="-282030" y="1278245"/>
            <a:ext cx="929185" cy="365125"/>
          </a:xfrm>
        </p:spPr>
        <p:txBody>
          <a:bodyPr/>
          <a:lstStyle>
            <a:lvl1pPr>
              <a:defRPr/>
            </a:lvl1pPr>
          </a:lstStyle>
          <a:p>
            <a:r>
              <a:rPr lang="en-US"/>
              <a:t>25.02.2020</a:t>
            </a:r>
            <a:endParaRPr lang="en-US" dirty="0"/>
          </a:p>
        </p:txBody>
      </p:sp>
      <p:sp>
        <p:nvSpPr>
          <p:cNvPr id="3" name="Footer Placeholder 2">
            <a:extLst>
              <a:ext uri="{FF2B5EF4-FFF2-40B4-BE49-F238E27FC236}">
                <a16:creationId xmlns:a16="http://schemas.microsoft.com/office/drawing/2014/main" id="{0E4756DF-CCB7-4B37-92D8-560A6634758B}"/>
              </a:ext>
            </a:extLst>
          </p:cNvPr>
          <p:cNvSpPr>
            <a:spLocks noGrp="1"/>
          </p:cNvSpPr>
          <p:nvPr>
            <p:ph type="ftr" sz="quarter" idx="11"/>
          </p:nvPr>
        </p:nvSpPr>
        <p:spPr>
          <a:xfrm rot="16200000">
            <a:off x="-2219754" y="4172383"/>
            <a:ext cx="4804639" cy="365125"/>
          </a:xfrm>
        </p:spPr>
        <p:txBody>
          <a:bodyPr/>
          <a:lstStyle>
            <a:lvl1pPr algn="l">
              <a:defRPr/>
            </a:lvl1pPr>
          </a:lstStyle>
          <a:p>
            <a:r>
              <a:rPr lang="en-US" dirty="0"/>
              <a:t>T. Sykora, ATLAS Forward Proton Time-of-Flight Detector,  LHC Run2 performance and experiences, INSTR, Novosibirsk 2020</a:t>
            </a:r>
          </a:p>
        </p:txBody>
      </p:sp>
      <p:sp>
        <p:nvSpPr>
          <p:cNvPr id="4" name="Slide Number Placeholder 3">
            <a:extLst>
              <a:ext uri="{FF2B5EF4-FFF2-40B4-BE49-F238E27FC236}">
                <a16:creationId xmlns:a16="http://schemas.microsoft.com/office/drawing/2014/main" id="{690B4CBA-E6E6-4EDF-816A-D57753F9B5AC}"/>
              </a:ext>
            </a:extLst>
          </p:cNvPr>
          <p:cNvSpPr>
            <a:spLocks noGrp="1"/>
          </p:cNvSpPr>
          <p:nvPr>
            <p:ph type="sldNum" sz="quarter" idx="12"/>
          </p:nvPr>
        </p:nvSpPr>
        <p:spPr>
          <a:xfrm>
            <a:off x="11556242" y="6320560"/>
            <a:ext cx="496610" cy="436704"/>
          </a:xfrm>
        </p:spPr>
        <p:txBody>
          <a:bodyPr/>
          <a:lstStyle>
            <a:lvl1pPr>
              <a:defRPr sz="2400" b="1">
                <a:solidFill>
                  <a:srgbClr val="0070C0"/>
                </a:solidFill>
              </a:defRPr>
            </a:lvl1pPr>
          </a:lstStyle>
          <a:p>
            <a:fld id="{28141B4B-62BF-4A58-8D4E-85A0F89F3BD4}" type="slidenum">
              <a:rPr lang="en-US" smtClean="0"/>
              <a:pPr/>
              <a:t>‹#›</a:t>
            </a:fld>
            <a:endParaRPr lang="en-US" dirty="0"/>
          </a:p>
        </p:txBody>
      </p:sp>
      <p:pic>
        <p:nvPicPr>
          <p:cNvPr id="8" name="Picture 7">
            <a:extLst>
              <a:ext uri="{FF2B5EF4-FFF2-40B4-BE49-F238E27FC236}">
                <a16:creationId xmlns:a16="http://schemas.microsoft.com/office/drawing/2014/main" id="{E6C511AB-3A20-489C-BB87-3C21A3A74FA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0"/>
            <a:ext cx="840624" cy="968991"/>
          </a:xfrm>
          <a:prstGeom prst="rect">
            <a:avLst/>
          </a:prstGeom>
        </p:spPr>
      </p:pic>
      <p:sp>
        <p:nvSpPr>
          <p:cNvPr id="12" name="Title 1">
            <a:extLst>
              <a:ext uri="{FF2B5EF4-FFF2-40B4-BE49-F238E27FC236}">
                <a16:creationId xmlns:a16="http://schemas.microsoft.com/office/drawing/2014/main" id="{9B3B557B-D2C3-41B9-86C8-301C8202087E}"/>
              </a:ext>
            </a:extLst>
          </p:cNvPr>
          <p:cNvSpPr>
            <a:spLocks noGrp="1"/>
          </p:cNvSpPr>
          <p:nvPr>
            <p:ph type="title"/>
          </p:nvPr>
        </p:nvSpPr>
        <p:spPr>
          <a:xfrm>
            <a:off x="838200" y="0"/>
            <a:ext cx="11353800" cy="968991"/>
          </a:xfrm>
        </p:spPr>
        <p:txBody>
          <a:bodyPr/>
          <a:lstStyle>
            <a:lvl1pPr>
              <a:defRPr/>
            </a:lvl1pPr>
          </a:lstStyle>
          <a:p>
            <a:r>
              <a:rPr lang="en-US" dirty="0"/>
              <a:t>Click to edit Master title style</a:t>
            </a:r>
          </a:p>
        </p:txBody>
      </p:sp>
      <p:sp>
        <p:nvSpPr>
          <p:cNvPr id="7" name="Pentagon 6">
            <a:extLst>
              <a:ext uri="{FF2B5EF4-FFF2-40B4-BE49-F238E27FC236}">
                <a16:creationId xmlns:a16="http://schemas.microsoft.com/office/drawing/2014/main" id="{56BDBDD2-EDA1-4875-AB43-B30BB63677C1}"/>
              </a:ext>
            </a:extLst>
          </p:cNvPr>
          <p:cNvSpPr/>
          <p:nvPr userDrawn="1"/>
        </p:nvSpPr>
        <p:spPr>
          <a:xfrm>
            <a:off x="11606910" y="6276251"/>
            <a:ext cx="538163" cy="481013"/>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00</a:t>
            </a:r>
            <a:endParaRPr lang="en-US" dirty="0"/>
          </a:p>
        </p:txBody>
      </p:sp>
    </p:spTree>
    <p:extLst>
      <p:ext uri="{BB962C8B-B14F-4D97-AF65-F5344CB8AC3E}">
        <p14:creationId xmlns:p14="http://schemas.microsoft.com/office/powerpoint/2010/main" val="225976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5FF43-8E46-4C73-8AB2-FE94C1B9C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CF4232-9746-44AC-952B-FFFB487BB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B980F-69D1-4B3F-8B47-27CCF6315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25.02.2020</a:t>
            </a:r>
          </a:p>
        </p:txBody>
      </p:sp>
      <p:sp>
        <p:nvSpPr>
          <p:cNvPr id="5" name="Footer Placeholder 4">
            <a:extLst>
              <a:ext uri="{FF2B5EF4-FFF2-40B4-BE49-F238E27FC236}">
                <a16:creationId xmlns:a16="http://schemas.microsoft.com/office/drawing/2014/main" id="{F49F3E49-B317-4B0E-B9A9-DABC6CF43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 Sykora, ATLAS Forward Proton Time-of-Flight Detector,  LHC Run2 performance and experiences, INSTR, Novosibirsk 2020</a:t>
            </a:r>
          </a:p>
        </p:txBody>
      </p:sp>
      <p:sp>
        <p:nvSpPr>
          <p:cNvPr id="6" name="Slide Number Placeholder 5">
            <a:extLst>
              <a:ext uri="{FF2B5EF4-FFF2-40B4-BE49-F238E27FC236}">
                <a16:creationId xmlns:a16="http://schemas.microsoft.com/office/drawing/2014/main" id="{E4C9F3C0-4A8A-4CC5-A91B-460DF1EF4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41B4B-62BF-4A58-8D4E-85A0F89F3BD4}" type="slidenum">
              <a:rPr lang="en-US" smtClean="0"/>
              <a:t>‹#›</a:t>
            </a:fld>
            <a:endParaRPr lang="en-US"/>
          </a:p>
        </p:txBody>
      </p:sp>
    </p:spTree>
    <p:extLst>
      <p:ext uri="{BB962C8B-B14F-4D97-AF65-F5344CB8AC3E}">
        <p14:creationId xmlns:p14="http://schemas.microsoft.com/office/powerpoint/2010/main" val="1334731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C6EE1-AB50-44DF-9009-D34F48F6AA8C}"/>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dist="50800" algn="ctr" rotWithShape="0">
              <a:srgbClr val="000000">
                <a:alpha val="43137"/>
              </a:srgbClr>
            </a:outerShdw>
          </a:effectLst>
        </p:spPr>
      </p:pic>
      <p:sp>
        <p:nvSpPr>
          <p:cNvPr id="4" name="Rectangle 3">
            <a:extLst>
              <a:ext uri="{FF2B5EF4-FFF2-40B4-BE49-F238E27FC236}">
                <a16:creationId xmlns:a16="http://schemas.microsoft.com/office/drawing/2014/main" id="{0B72ECD0-0A3F-4586-877E-6822A21B47A1}"/>
              </a:ext>
            </a:extLst>
          </p:cNvPr>
          <p:cNvSpPr/>
          <p:nvPr/>
        </p:nvSpPr>
        <p:spPr>
          <a:xfrm rot="20630360">
            <a:off x="-1553727" y="1494916"/>
            <a:ext cx="11557016" cy="1446550"/>
          </a:xfrm>
          <a:prstGeom prst="rect">
            <a:avLst/>
          </a:prstGeom>
          <a:ln>
            <a:noFill/>
          </a:ln>
          <a:effectLst>
            <a:glow>
              <a:schemeClr val="accent1">
                <a:alpha val="40000"/>
              </a:schemeClr>
            </a:glow>
            <a:outerShdw blurRad="127000" dist="38100" dir="9300000" algn="ctr">
              <a:srgbClr val="000000">
                <a:alpha val="45000"/>
              </a:srgbClr>
            </a:outerShdw>
            <a:reflection blurRad="1270000" stA="45000" endPos="65000" dir="5400000" sy="-100000" algn="bl" rotWithShape="0"/>
          </a:effectLst>
          <a:scene3d>
            <a:camera prst="perspectiveFront" fov="4200000">
              <a:rot lat="20376000" lon="1938000" rev="20112001"/>
            </a:camera>
            <a:lightRig rig="soft" dir="t">
              <a:rot lat="0" lon="0" rev="0"/>
            </a:lightRig>
          </a:scene3d>
          <a:sp3d prstMaterial="clear">
            <a:bevelT w="203200" h="50800" prst="softRound"/>
          </a:sp3d>
        </p:spPr>
        <p:txBody>
          <a:bodyPr wrap="square">
            <a:spAutoFit/>
          </a:bodyPr>
          <a:lstStyle/>
          <a:p>
            <a:r>
              <a:rPr lang="en-US" sz="4400" b="1" dirty="0">
                <a:solidFill>
                  <a:srgbClr val="00B0F0"/>
                </a:solidFill>
                <a:effectLst>
                  <a:outerShdw blurRad="38100" dist="38100" dir="2700000" algn="tl">
                    <a:srgbClr val="000000">
                      <a:alpha val="43137"/>
                    </a:srgbClr>
                  </a:outerShdw>
                </a:effectLst>
              </a:rPr>
              <a:t>ATLAS</a:t>
            </a:r>
            <a:r>
              <a:rPr lang="en-US" sz="4400" b="1" dirty="0">
                <a:solidFill>
                  <a:schemeClr val="bg1"/>
                </a:solidFill>
                <a:effectLst>
                  <a:outerShdw blurRad="38100" dist="38100" dir="2700000" algn="tl">
                    <a:srgbClr val="000000">
                      <a:alpha val="43137"/>
                    </a:srgbClr>
                  </a:outerShdw>
                </a:effectLst>
              </a:rPr>
              <a:t> </a:t>
            </a:r>
            <a:r>
              <a:rPr lang="en-US" sz="4400" b="1" dirty="0">
                <a:solidFill>
                  <a:srgbClr val="FFC000"/>
                </a:solidFill>
                <a:effectLst>
                  <a:outerShdw blurRad="38100" dist="38100" dir="2700000" algn="tl">
                    <a:srgbClr val="000000">
                      <a:alpha val="43137"/>
                    </a:srgbClr>
                  </a:outerShdw>
                </a:effectLst>
              </a:rPr>
              <a:t>Forward Proton</a:t>
            </a:r>
            <a:r>
              <a:rPr lang="en-US" sz="4400" b="1" dirty="0">
                <a:solidFill>
                  <a:schemeClr val="bg1"/>
                </a:solidFill>
                <a:effectLst>
                  <a:outerShdw blurRad="38100" dist="38100" dir="2700000" algn="tl">
                    <a:srgbClr val="000000">
                      <a:alpha val="43137"/>
                    </a:srgbClr>
                  </a:outerShdw>
                </a:effectLst>
              </a:rPr>
              <a:t> </a:t>
            </a:r>
            <a:r>
              <a:rPr lang="en-US" sz="4400" b="1" dirty="0">
                <a:solidFill>
                  <a:srgbClr val="8CFF2D"/>
                </a:solidFill>
                <a:effectLst>
                  <a:outerShdw blurRad="38100" dist="38100" dir="2700000" algn="tl">
                    <a:srgbClr val="000000">
                      <a:alpha val="43137"/>
                    </a:srgbClr>
                  </a:outerShdw>
                </a:effectLst>
              </a:rPr>
              <a:t>Time-of-Flight</a:t>
            </a:r>
            <a:r>
              <a:rPr lang="en-US" sz="4400" b="1" dirty="0">
                <a:solidFill>
                  <a:schemeClr val="bg1"/>
                </a:solidFill>
                <a:effectLst>
                  <a:outerShdw blurRad="38100" dist="38100" dir="2700000" algn="tl">
                    <a:srgbClr val="000000">
                      <a:alpha val="43137"/>
                    </a:srgbClr>
                  </a:outerShdw>
                </a:effectLst>
              </a:rPr>
              <a:t> </a:t>
            </a:r>
            <a:r>
              <a:rPr lang="en-US" sz="4400" b="1" dirty="0">
                <a:solidFill>
                  <a:srgbClr val="C00000"/>
                </a:solidFill>
                <a:effectLst>
                  <a:outerShdw blurRad="38100" dist="38100" dir="2700000" algn="tl">
                    <a:srgbClr val="000000">
                      <a:alpha val="43137"/>
                    </a:srgbClr>
                  </a:outerShdw>
                </a:effectLst>
              </a:rPr>
              <a:t>Detector</a:t>
            </a:r>
            <a:r>
              <a:rPr lang="en-US" sz="4400" b="1" dirty="0">
                <a:solidFill>
                  <a:schemeClr val="bg1"/>
                </a:solidFill>
                <a:effectLst>
                  <a:outerShdw blurRad="38100" dist="38100" dir="2700000" algn="tl">
                    <a:srgbClr val="000000">
                      <a:alpha val="43137"/>
                    </a:srgbClr>
                  </a:outerShdw>
                </a:effectLst>
              </a:rPr>
              <a:t>  </a:t>
            </a:r>
            <a:br>
              <a:rPr lang="en-US" sz="4400" b="1" dirty="0">
                <a:solidFill>
                  <a:schemeClr val="bg1"/>
                </a:solidFill>
                <a:effectLst>
                  <a:outerShdw blurRad="38100" dist="38100" dir="2700000" algn="tl">
                    <a:srgbClr val="000000">
                      <a:alpha val="43137"/>
                    </a:srgbClr>
                  </a:outerShdw>
                </a:effectLst>
              </a:rPr>
            </a:br>
            <a:r>
              <a:rPr lang="en-US" sz="4400" b="1" dirty="0">
                <a:solidFill>
                  <a:srgbClr val="FFFF00"/>
                </a:solidFill>
                <a:effectLst>
                  <a:outerShdw blurRad="38100" dist="38100" dir="2700000" algn="tl">
                    <a:srgbClr val="000000">
                      <a:alpha val="43137"/>
                    </a:srgbClr>
                  </a:outerShdw>
                </a:effectLst>
              </a:rPr>
              <a:t>LHC Run2 </a:t>
            </a:r>
            <a:r>
              <a:rPr lang="en-US" sz="4400" b="1" dirty="0">
                <a:solidFill>
                  <a:schemeClr val="accent2">
                    <a:lumMod val="75000"/>
                  </a:schemeClr>
                </a:solidFill>
                <a:effectLst>
                  <a:outerShdw blurRad="38100" dist="38100" dir="2700000" algn="tl">
                    <a:srgbClr val="000000">
                      <a:alpha val="43137"/>
                    </a:srgbClr>
                  </a:outerShdw>
                </a:effectLst>
              </a:rPr>
              <a:t>performance and experiences</a:t>
            </a:r>
            <a:r>
              <a:rPr lang="en-US" sz="4400" b="1" dirty="0">
                <a:solidFill>
                  <a:schemeClr val="bg1"/>
                </a:solidFill>
                <a:effectLst>
                  <a:outerShdw blurRad="38100" dist="38100" dir="2700000" algn="tl">
                    <a:srgbClr val="000000">
                      <a:alpha val="43137"/>
                    </a:srgbClr>
                  </a:outerShdw>
                </a:effectLst>
              </a:rPr>
              <a:t> </a:t>
            </a:r>
          </a:p>
        </p:txBody>
      </p:sp>
      <p:pic>
        <p:nvPicPr>
          <p:cNvPr id="7" name="Obrázek 3">
            <a:extLst>
              <a:ext uri="{FF2B5EF4-FFF2-40B4-BE49-F238E27FC236}">
                <a16:creationId xmlns:a16="http://schemas.microsoft.com/office/drawing/2014/main" id="{0703DCFF-D458-4D6E-BB36-DF0ED7055EF8}"/>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0665156" y="3501716"/>
            <a:ext cx="1298815" cy="1284052"/>
          </a:xfrm>
          <a:prstGeom prst="rect">
            <a:avLst/>
          </a:prstGeom>
        </p:spPr>
      </p:pic>
      <p:sp>
        <p:nvSpPr>
          <p:cNvPr id="6" name="Rectangle 5">
            <a:extLst>
              <a:ext uri="{FF2B5EF4-FFF2-40B4-BE49-F238E27FC236}">
                <a16:creationId xmlns:a16="http://schemas.microsoft.com/office/drawing/2014/main" id="{196248E9-8200-40D4-BCA2-19949F8BCCAB}"/>
              </a:ext>
            </a:extLst>
          </p:cNvPr>
          <p:cNvSpPr/>
          <p:nvPr/>
        </p:nvSpPr>
        <p:spPr>
          <a:xfrm rot="21184472">
            <a:off x="-1883363" y="3095890"/>
            <a:ext cx="12216288" cy="2000548"/>
          </a:xfrm>
          <a:prstGeom prst="rect">
            <a:avLst/>
          </a:prstGeom>
          <a:ln>
            <a:noFill/>
          </a:ln>
          <a:effectLst>
            <a:glow>
              <a:schemeClr val="accent1">
                <a:alpha val="40000"/>
              </a:schemeClr>
            </a:glow>
            <a:outerShdw blurRad="127000" dist="38100" dir="9300000" algn="ctr">
              <a:srgbClr val="000000">
                <a:alpha val="45000"/>
              </a:srgbClr>
            </a:outerShdw>
            <a:reflection blurRad="1270000" stA="45000" endPos="65000" dir="5400000" sy="-100000" algn="bl" rotWithShape="0"/>
          </a:effectLst>
          <a:scene3d>
            <a:camera prst="perspectiveFront" fov="4200000">
              <a:rot lat="20376000" lon="1938000" rev="20112001"/>
            </a:camera>
            <a:lightRig rig="soft" dir="t">
              <a:rot lat="0" lon="0" rev="0"/>
            </a:lightRig>
          </a:scene3d>
          <a:sp3d prstMaterial="clear">
            <a:bevelT w="203200" h="50800" prst="softRound"/>
          </a:sp3d>
        </p:spPr>
        <p:txBody>
          <a:bodyPr wrap="square">
            <a:spAutoFit/>
          </a:bodyPr>
          <a:lstStyle/>
          <a:p>
            <a:r>
              <a:rPr lang="cs-CZ" sz="4000" b="1" dirty="0">
                <a:solidFill>
                  <a:srgbClr val="00B050"/>
                </a:solidFill>
                <a:effectLst>
                  <a:outerShdw blurRad="38100" dist="38100" dir="2700000" algn="tl">
                    <a:srgbClr val="000000">
                      <a:alpha val="43137"/>
                    </a:srgbClr>
                  </a:outerShdw>
                </a:effectLst>
                <a:cs typeface="Segoe UI Light" panose="020B0502040204020203" pitchFamily="34" charset="0"/>
              </a:rPr>
              <a:t>Tomáš Sýkora</a:t>
            </a:r>
            <a:endParaRPr lang="cs-CZ" sz="4000" dirty="0">
              <a:solidFill>
                <a:srgbClr val="00B050"/>
              </a:solidFill>
              <a:effectLst>
                <a:outerShdw blurRad="38100" dist="38100" dir="2700000" algn="tl">
                  <a:srgbClr val="000000">
                    <a:alpha val="43137"/>
                  </a:srgbClr>
                </a:outerShdw>
              </a:effectLst>
              <a:cs typeface="Segoe UI Light" panose="020B0502040204020203" pitchFamily="34" charset="0"/>
            </a:endParaRPr>
          </a:p>
          <a:p>
            <a:r>
              <a:rPr lang="en-US" sz="2800" dirty="0">
                <a:solidFill>
                  <a:srgbClr val="FFC000"/>
                </a:solidFill>
                <a:effectLst>
                  <a:outerShdw blurRad="38100" dist="38100" dir="2700000" algn="tl">
                    <a:srgbClr val="000000">
                      <a:alpha val="43137"/>
                    </a:srgbClr>
                  </a:outerShdw>
                </a:effectLst>
                <a:cs typeface="Segoe UI Light" panose="020B0502040204020203" pitchFamily="34" charset="0"/>
              </a:rPr>
              <a:t>Institute of Particle and Nuclear Physics</a:t>
            </a:r>
            <a:endParaRPr lang="cs-CZ" sz="2800" dirty="0">
              <a:solidFill>
                <a:srgbClr val="FFC000"/>
              </a:solidFill>
              <a:effectLst>
                <a:outerShdw blurRad="38100" dist="38100" dir="2700000" algn="tl">
                  <a:srgbClr val="000000">
                    <a:alpha val="43137"/>
                  </a:srgbClr>
                </a:outerShdw>
              </a:effectLst>
              <a:cs typeface="Segoe UI Light" panose="020B0502040204020203" pitchFamily="34" charset="0"/>
            </a:endParaRPr>
          </a:p>
          <a:p>
            <a:r>
              <a:rPr lang="en-US" sz="2800" dirty="0">
                <a:solidFill>
                  <a:schemeClr val="accent6">
                    <a:lumMod val="40000"/>
                    <a:lumOff val="60000"/>
                  </a:schemeClr>
                </a:solidFill>
                <a:effectLst>
                  <a:outerShdw blurRad="38100" dist="38100" dir="2700000" algn="tl">
                    <a:srgbClr val="000000">
                      <a:alpha val="43137"/>
                    </a:srgbClr>
                  </a:outerShdw>
                </a:effectLst>
                <a:cs typeface="Segoe UI Light" panose="020B0502040204020203" pitchFamily="34" charset="0"/>
              </a:rPr>
              <a:t>Faculty of Mathematics and Physics</a:t>
            </a:r>
          </a:p>
          <a:p>
            <a:r>
              <a:rPr lang="en-US" sz="2800" dirty="0">
                <a:solidFill>
                  <a:schemeClr val="accent1">
                    <a:lumMod val="60000"/>
                    <a:lumOff val="40000"/>
                  </a:schemeClr>
                </a:solidFill>
                <a:effectLst>
                  <a:outerShdw blurRad="38100" dist="38100" dir="2700000" algn="tl">
                    <a:srgbClr val="000000">
                      <a:alpha val="43137"/>
                    </a:srgbClr>
                  </a:outerShdw>
                </a:effectLst>
                <a:cs typeface="Segoe UI Light" panose="020B0502040204020203" pitchFamily="34" charset="0"/>
              </a:rPr>
              <a:t>Charles University</a:t>
            </a:r>
            <a:r>
              <a:rPr lang="en-US" sz="2800" dirty="0">
                <a:solidFill>
                  <a:schemeClr val="accent1">
                    <a:lumMod val="60000"/>
                    <a:lumOff val="40000"/>
                  </a:schemeClr>
                </a:solidFill>
                <a:effectLst>
                  <a:outerShdw blurRad="38100" dist="38100" dir="2700000" algn="tl">
                    <a:srgbClr val="000000">
                      <a:alpha val="43137"/>
                    </a:srgbClr>
                  </a:outerShdw>
                </a:effectLst>
              </a:rPr>
              <a:t> </a:t>
            </a:r>
          </a:p>
        </p:txBody>
      </p:sp>
      <p:pic>
        <p:nvPicPr>
          <p:cNvPr id="8" name="Picture 7">
            <a:extLst>
              <a:ext uri="{FF2B5EF4-FFF2-40B4-BE49-F238E27FC236}">
                <a16:creationId xmlns:a16="http://schemas.microsoft.com/office/drawing/2014/main" id="{1BF8332B-E4CF-4525-8882-EC429863C0A8}"/>
              </a:ext>
            </a:extLst>
          </p:cNvPr>
          <p:cNvPicPr>
            <a:picLocks noChangeAspect="1"/>
          </p:cNvPicPr>
          <p:nvPr/>
        </p:nvPicPr>
        <p:blipFill>
          <a:blip r:embed="rId6">
            <a:extLst>
              <a:ext uri="{BEBA8EAE-BF5A-486C-A8C5-ECC9F3942E4B}">
                <a14:imgProps xmlns:a14="http://schemas.microsoft.com/office/drawing/2010/main">
                  <a14:imgLayer r:embed="rId7">
                    <a14:imgEffect>
                      <a14:artisticGlowEdges trans="22000"/>
                    </a14:imgEffect>
                  </a14:imgLayer>
                </a14:imgProps>
              </a:ext>
              <a:ext uri="{28A0092B-C50C-407E-A947-70E740481C1C}">
                <a14:useLocalDpi xmlns:a14="http://schemas.microsoft.com/office/drawing/2010/main" val="0"/>
              </a:ext>
            </a:extLst>
          </a:blip>
          <a:stretch>
            <a:fillRect/>
          </a:stretch>
        </p:blipFill>
        <p:spPr>
          <a:xfrm>
            <a:off x="9678360" y="5511528"/>
            <a:ext cx="2440205" cy="1284053"/>
          </a:xfrm>
          <a:prstGeom prst="rect">
            <a:avLst/>
          </a:prstGeom>
          <a:effectLst>
            <a:outerShdw blurRad="50800" dist="50800" dir="5400000" algn="ctr" rotWithShape="0">
              <a:srgbClr val="000000"/>
            </a:outerShdw>
          </a:effectLst>
        </p:spPr>
      </p:pic>
      <p:sp>
        <p:nvSpPr>
          <p:cNvPr id="9" name="Rectangle 8">
            <a:extLst>
              <a:ext uri="{FF2B5EF4-FFF2-40B4-BE49-F238E27FC236}">
                <a16:creationId xmlns:a16="http://schemas.microsoft.com/office/drawing/2014/main" id="{0D0A13F1-200D-4FA4-A704-5BC127897118}"/>
              </a:ext>
            </a:extLst>
          </p:cNvPr>
          <p:cNvSpPr/>
          <p:nvPr/>
        </p:nvSpPr>
        <p:spPr>
          <a:xfrm rot="21352486">
            <a:off x="-2141572" y="5421729"/>
            <a:ext cx="12316100" cy="646331"/>
          </a:xfrm>
          <a:prstGeom prst="rect">
            <a:avLst/>
          </a:prstGeom>
          <a:ln>
            <a:noFill/>
          </a:ln>
          <a:effectLst>
            <a:glow>
              <a:schemeClr val="accent1">
                <a:alpha val="40000"/>
              </a:schemeClr>
            </a:glow>
            <a:outerShdw blurRad="127000" dist="38100" dir="9300000" algn="ctr">
              <a:srgbClr val="000000">
                <a:alpha val="45000"/>
              </a:srgbClr>
            </a:outerShdw>
            <a:reflection blurRad="1270000" stA="45000" endPos="65000" dir="5400000" sy="-100000" algn="bl" rotWithShape="0"/>
          </a:effectLst>
          <a:scene3d>
            <a:camera prst="perspectiveFront" fov="4200000">
              <a:rot lat="20376000" lon="1938000" rev="20112001"/>
            </a:camera>
            <a:lightRig rig="soft" dir="t">
              <a:rot lat="0" lon="0" rev="0"/>
            </a:lightRig>
          </a:scene3d>
          <a:sp3d prstMaterial="clear">
            <a:bevelT w="203200" h="50800" prst="softRound"/>
          </a:sp3d>
        </p:spPr>
        <p:txBody>
          <a:bodyPr wrap="square">
            <a:spAutoFit/>
          </a:bodyPr>
          <a:lstStyle/>
          <a:p>
            <a:r>
              <a:rPr lang="en-US" sz="2800" dirty="0">
                <a:solidFill>
                  <a:schemeClr val="accent4">
                    <a:lumMod val="40000"/>
                    <a:lumOff val="60000"/>
                  </a:schemeClr>
                </a:solidFill>
                <a:effectLst>
                  <a:outerShdw blurRad="38100" dist="38100" dir="2700000" algn="tl">
                    <a:srgbClr val="000000">
                      <a:alpha val="43137"/>
                    </a:srgbClr>
                  </a:outerShdw>
                </a:effectLst>
                <a:cs typeface="Segoe UI Light" panose="020B0502040204020203" pitchFamily="34" charset="0"/>
              </a:rPr>
              <a:t>on behalf of the</a:t>
            </a:r>
            <a:r>
              <a:rPr lang="en-US" sz="3600" dirty="0">
                <a:solidFill>
                  <a:schemeClr val="bg1"/>
                </a:solidFill>
                <a:effectLst>
                  <a:outerShdw blurRad="38100" dist="38100" dir="2700000" algn="tl">
                    <a:srgbClr val="000000">
                      <a:alpha val="43137"/>
                    </a:srgbClr>
                  </a:outerShdw>
                </a:effectLst>
                <a:cs typeface="Segoe UI Light" panose="020B0502040204020203" pitchFamily="34" charset="0"/>
              </a:rPr>
              <a:t> </a:t>
            </a:r>
            <a:r>
              <a:rPr lang="en-US" sz="3600" dirty="0">
                <a:solidFill>
                  <a:srgbClr val="00B0F0"/>
                </a:solidFill>
                <a:effectLst>
                  <a:outerShdw blurRad="38100" dist="38100" dir="2700000" algn="tl">
                    <a:srgbClr val="000000">
                      <a:alpha val="43137"/>
                    </a:srgbClr>
                  </a:outerShdw>
                </a:effectLst>
                <a:cs typeface="Segoe UI Light" panose="020B0502040204020203" pitchFamily="34" charset="0"/>
              </a:rPr>
              <a:t>ATLAS</a:t>
            </a:r>
            <a:r>
              <a:rPr lang="en-US" sz="3600" dirty="0">
                <a:solidFill>
                  <a:schemeClr val="bg1"/>
                </a:solidFill>
                <a:effectLst>
                  <a:outerShdw blurRad="38100" dist="38100" dir="2700000" algn="tl">
                    <a:srgbClr val="000000">
                      <a:alpha val="43137"/>
                    </a:srgbClr>
                  </a:outerShdw>
                </a:effectLst>
                <a:cs typeface="Segoe UI Light" panose="020B0502040204020203" pitchFamily="34" charset="0"/>
              </a:rPr>
              <a:t> </a:t>
            </a:r>
            <a:r>
              <a:rPr lang="en-US" sz="3600" dirty="0">
                <a:solidFill>
                  <a:schemeClr val="accent4">
                    <a:lumMod val="40000"/>
                    <a:lumOff val="60000"/>
                  </a:schemeClr>
                </a:solidFill>
                <a:effectLst>
                  <a:outerShdw blurRad="38100" dist="38100" dir="2700000" algn="tl">
                    <a:srgbClr val="000000">
                      <a:alpha val="43137"/>
                    </a:srgbClr>
                  </a:outerShdw>
                </a:effectLst>
                <a:cs typeface="Segoe UI Light" panose="020B0502040204020203" pitchFamily="34" charset="0"/>
              </a:rPr>
              <a:t>collaboration</a:t>
            </a:r>
            <a:endParaRPr lang="en-US" sz="2400" dirty="0">
              <a:solidFill>
                <a:schemeClr val="accent4">
                  <a:lumMod val="40000"/>
                  <a:lumOff val="60000"/>
                </a:schemeClr>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E939B8BA-6755-4AB0-8FA3-08808DD3040A}"/>
              </a:ext>
            </a:extLst>
          </p:cNvPr>
          <p:cNvSpPr/>
          <p:nvPr/>
        </p:nvSpPr>
        <p:spPr>
          <a:xfrm rot="20195089">
            <a:off x="-722256" y="1083007"/>
            <a:ext cx="7028141" cy="400110"/>
          </a:xfrm>
          <a:prstGeom prst="rect">
            <a:avLst/>
          </a:prstGeom>
          <a:ln>
            <a:noFill/>
          </a:ln>
          <a:effectLst>
            <a:glow>
              <a:schemeClr val="accent1">
                <a:alpha val="40000"/>
              </a:schemeClr>
            </a:glow>
            <a:outerShdw blurRad="127000" dist="38100" dir="9300000" algn="ctr">
              <a:srgbClr val="000000">
                <a:alpha val="45000"/>
              </a:srgbClr>
            </a:outerShdw>
            <a:reflection blurRad="1270000" stA="45000" endPos="65000" dir="5400000" sy="-100000" algn="bl" rotWithShape="0"/>
          </a:effectLst>
          <a:scene3d>
            <a:camera prst="perspectiveFront" fov="4200000">
              <a:rot lat="20376000" lon="1938000" rev="20112001"/>
            </a:camera>
            <a:lightRig rig="soft" dir="t">
              <a:rot lat="0" lon="0" rev="0"/>
            </a:lightRig>
          </a:scene3d>
          <a:sp3d prstMaterial="clear">
            <a:bevelT w="203200" h="50800" prst="softRound"/>
          </a:sp3d>
        </p:spPr>
        <p:txBody>
          <a:bodyPr wrap="square">
            <a:spAutoFit/>
          </a:bodyPr>
          <a:lstStyle/>
          <a:p>
            <a:r>
              <a:rPr lang="en-US" sz="2000" b="1" dirty="0">
                <a:solidFill>
                  <a:srgbClr val="00FFFF"/>
                </a:solidFill>
              </a:rPr>
              <a:t>Instrumentation for Colliding Beam Physics, </a:t>
            </a:r>
            <a:r>
              <a:rPr lang="en-US" sz="2000" b="1" dirty="0">
                <a:solidFill>
                  <a:srgbClr val="0066FF"/>
                </a:solidFill>
              </a:rPr>
              <a:t>Novosibirsk</a:t>
            </a:r>
            <a:r>
              <a:rPr lang="en-US" sz="2000" b="1" dirty="0">
                <a:solidFill>
                  <a:srgbClr val="00FFFF"/>
                </a:solidFill>
              </a:rPr>
              <a:t>, </a:t>
            </a:r>
            <a:r>
              <a:rPr lang="en-US" sz="2000" b="1" dirty="0">
                <a:solidFill>
                  <a:srgbClr val="00B050"/>
                </a:solidFill>
              </a:rPr>
              <a:t>2020</a:t>
            </a:r>
          </a:p>
        </p:txBody>
      </p:sp>
    </p:spTree>
    <p:extLst>
      <p:ext uri="{BB962C8B-B14F-4D97-AF65-F5344CB8AC3E}">
        <p14:creationId xmlns:p14="http://schemas.microsoft.com/office/powerpoint/2010/main" val="271978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25.02.2020</a:t>
            </a:r>
            <a:endParaRPr lang="en-US" dirty="0"/>
          </a:p>
        </p:txBody>
      </p:sp>
      <p:sp>
        <p:nvSpPr>
          <p:cNvPr id="5" name="Footer Placeholder 4"/>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p:cNvSpPr>
            <a:spLocks noGrp="1"/>
          </p:cNvSpPr>
          <p:nvPr>
            <p:ph type="sldNum" sz="quarter" idx="12"/>
          </p:nvPr>
        </p:nvSpPr>
        <p:spPr>
          <a:xfrm>
            <a:off x="11603872" y="6320560"/>
            <a:ext cx="496610" cy="436704"/>
          </a:xfrm>
        </p:spPr>
        <p:txBody>
          <a:bodyPr/>
          <a:lstStyle/>
          <a:p>
            <a:fld id="{C7191ECE-B0C9-420B-8840-F101B7D8F39A}" type="slidenum">
              <a:rPr lang="en-US" smtClean="0"/>
              <a:t>10</a:t>
            </a:fld>
            <a:endParaRPr lang="en-US" dirty="0"/>
          </a:p>
        </p:txBody>
      </p:sp>
      <p:sp>
        <p:nvSpPr>
          <p:cNvPr id="2" name="Title 1">
            <a:extLst>
              <a:ext uri="{FF2B5EF4-FFF2-40B4-BE49-F238E27FC236}">
                <a16:creationId xmlns:a16="http://schemas.microsoft.com/office/drawing/2014/main" id="{088D942C-203D-4327-8EA2-7856FFA95E29}"/>
              </a:ext>
            </a:extLst>
          </p:cNvPr>
          <p:cNvSpPr>
            <a:spLocks noGrp="1"/>
          </p:cNvSpPr>
          <p:nvPr>
            <p:ph type="title"/>
          </p:nvPr>
        </p:nvSpPr>
        <p:spPr/>
        <p:txBody>
          <a:bodyPr/>
          <a:lstStyle/>
          <a:p>
            <a:r>
              <a:rPr lang="en-US" dirty="0"/>
              <a:t> </a:t>
            </a:r>
            <a:r>
              <a:rPr lang="en-US" dirty="0">
                <a:solidFill>
                  <a:srgbClr val="0070C0"/>
                </a:solidFill>
              </a:rPr>
              <a:t>MCP-PMT – operability in vacuum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68991"/>
            <a:ext cx="3984548" cy="236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64" y="3350353"/>
            <a:ext cx="2429208" cy="31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090" y="3407562"/>
            <a:ext cx="1442328" cy="26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4D3A15B-0D1D-400A-8B56-27FD75933A7E}"/>
              </a:ext>
            </a:extLst>
          </p:cNvPr>
          <p:cNvSpPr txBox="1"/>
          <p:nvPr/>
        </p:nvSpPr>
        <p:spPr>
          <a:xfrm>
            <a:off x="1003386" y="2963627"/>
            <a:ext cx="1747914" cy="369332"/>
          </a:xfrm>
          <a:prstGeom prst="rect">
            <a:avLst/>
          </a:prstGeom>
          <a:noFill/>
        </p:spPr>
        <p:txBody>
          <a:bodyPr wrap="none" rtlCol="0">
            <a:spAutoFit/>
          </a:bodyPr>
          <a:lstStyle/>
          <a:p>
            <a:r>
              <a:rPr lang="en-US" dirty="0"/>
              <a:t>AFP </a:t>
            </a:r>
            <a:r>
              <a:rPr lang="en-US" dirty="0" err="1"/>
              <a:t>ToF</a:t>
            </a:r>
            <a:r>
              <a:rPr lang="en-US" dirty="0"/>
              <a:t> baseline</a:t>
            </a:r>
          </a:p>
        </p:txBody>
      </p:sp>
      <p:pic>
        <p:nvPicPr>
          <p:cNvPr id="14" name="Picture 13">
            <a:extLst>
              <a:ext uri="{FF2B5EF4-FFF2-40B4-BE49-F238E27FC236}">
                <a16:creationId xmlns:a16="http://schemas.microsoft.com/office/drawing/2014/main" id="{C27FF888-501E-4F00-BC87-E95C2F006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918" y="968991"/>
            <a:ext cx="6644499" cy="4762736"/>
          </a:xfrm>
          <a:prstGeom prst="rect">
            <a:avLst/>
          </a:prstGeom>
        </p:spPr>
      </p:pic>
      <p:sp>
        <p:nvSpPr>
          <p:cNvPr id="15" name="Oval 14">
            <a:extLst>
              <a:ext uri="{FF2B5EF4-FFF2-40B4-BE49-F238E27FC236}">
                <a16:creationId xmlns:a16="http://schemas.microsoft.com/office/drawing/2014/main" id="{54DCBD21-DFD9-41FE-BD81-1DEC8E171F4A}"/>
              </a:ext>
            </a:extLst>
          </p:cNvPr>
          <p:cNvSpPr/>
          <p:nvPr/>
        </p:nvSpPr>
        <p:spPr>
          <a:xfrm>
            <a:off x="7535236" y="1264956"/>
            <a:ext cx="364287" cy="6155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2A6495D-AFE1-43C7-ABB6-EA02BF18D7FC}"/>
              </a:ext>
            </a:extLst>
          </p:cNvPr>
          <p:cNvSpPr/>
          <p:nvPr/>
        </p:nvSpPr>
        <p:spPr>
          <a:xfrm>
            <a:off x="6637949" y="2578905"/>
            <a:ext cx="641567" cy="6155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B90F445-ED23-425F-9F32-AF685AE608CC}"/>
              </a:ext>
            </a:extLst>
          </p:cNvPr>
          <p:cNvSpPr/>
          <p:nvPr/>
        </p:nvSpPr>
        <p:spPr>
          <a:xfrm>
            <a:off x="6515100" y="4354945"/>
            <a:ext cx="641567" cy="6155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98A422E-5981-4938-8F3A-B59800AD306D}"/>
              </a:ext>
            </a:extLst>
          </p:cNvPr>
          <p:cNvPicPr>
            <a:picLocks noChangeAspect="1"/>
          </p:cNvPicPr>
          <p:nvPr/>
        </p:nvPicPr>
        <p:blipFill>
          <a:blip r:embed="rId6"/>
          <a:stretch>
            <a:fillRect/>
          </a:stretch>
        </p:blipFill>
        <p:spPr>
          <a:xfrm>
            <a:off x="512168" y="3876916"/>
            <a:ext cx="4762751" cy="2596301"/>
          </a:xfrm>
          <a:prstGeom prst="rect">
            <a:avLst/>
          </a:prstGeom>
          <a:solidFill>
            <a:srgbClr val="E7F62A"/>
          </a:solidFill>
          <a:ln>
            <a:solidFill>
              <a:srgbClr val="E7F62A"/>
            </a:solidFill>
          </a:ln>
        </p:spPr>
      </p:pic>
      <p:sp>
        <p:nvSpPr>
          <p:cNvPr id="19" name="Oval 18">
            <a:extLst>
              <a:ext uri="{FF2B5EF4-FFF2-40B4-BE49-F238E27FC236}">
                <a16:creationId xmlns:a16="http://schemas.microsoft.com/office/drawing/2014/main" id="{111B5D73-16DE-4892-BE3A-4A342A9A7C13}"/>
              </a:ext>
            </a:extLst>
          </p:cNvPr>
          <p:cNvSpPr/>
          <p:nvPr/>
        </p:nvSpPr>
        <p:spPr>
          <a:xfrm>
            <a:off x="3526448" y="5006919"/>
            <a:ext cx="1371168" cy="6155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8961DF2-AB6E-4332-958C-A1108A07C4B4}"/>
              </a:ext>
            </a:extLst>
          </p:cNvPr>
          <p:cNvSpPr txBox="1"/>
          <p:nvPr/>
        </p:nvSpPr>
        <p:spPr>
          <a:xfrm>
            <a:off x="6478841" y="6278629"/>
            <a:ext cx="3046514" cy="369332"/>
          </a:xfrm>
          <a:prstGeom prst="rect">
            <a:avLst/>
          </a:prstGeom>
          <a:noFill/>
        </p:spPr>
        <p:txBody>
          <a:bodyPr wrap="square" rtlCol="0">
            <a:spAutoFit/>
          </a:bodyPr>
          <a:lstStyle/>
          <a:p>
            <a:r>
              <a:rPr lang="en-US" dirty="0"/>
              <a:t>change of the detector design</a:t>
            </a:r>
          </a:p>
        </p:txBody>
      </p:sp>
      <p:sp>
        <p:nvSpPr>
          <p:cNvPr id="21" name="Arrow: Right 20">
            <a:extLst>
              <a:ext uri="{FF2B5EF4-FFF2-40B4-BE49-F238E27FC236}">
                <a16:creationId xmlns:a16="http://schemas.microsoft.com/office/drawing/2014/main" id="{2677A6E8-2EE1-4A05-8AEA-BC0F937A785D}"/>
              </a:ext>
            </a:extLst>
          </p:cNvPr>
          <p:cNvSpPr/>
          <p:nvPr/>
        </p:nvSpPr>
        <p:spPr>
          <a:xfrm>
            <a:off x="5842289" y="6320560"/>
            <a:ext cx="507422" cy="28547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04C44A-4DED-4DFE-979D-1F1E1A656626}"/>
              </a:ext>
            </a:extLst>
          </p:cNvPr>
          <p:cNvSpPr txBox="1"/>
          <p:nvPr/>
        </p:nvSpPr>
        <p:spPr>
          <a:xfrm flipH="1">
            <a:off x="5707910" y="5862742"/>
            <a:ext cx="4706679" cy="369332"/>
          </a:xfrm>
          <a:prstGeom prst="rect">
            <a:avLst/>
          </a:prstGeom>
          <a:noFill/>
        </p:spPr>
        <p:txBody>
          <a:bodyPr wrap="square" rtlCol="0">
            <a:spAutoFit/>
          </a:bodyPr>
          <a:lstStyle/>
          <a:p>
            <a:r>
              <a:rPr lang="en-US" dirty="0"/>
              <a:t>repeated failures during HV tests in vacuum</a:t>
            </a:r>
          </a:p>
        </p:txBody>
      </p:sp>
    </p:spTree>
    <p:extLst>
      <p:ext uri="{BB962C8B-B14F-4D97-AF65-F5344CB8AC3E}">
        <p14:creationId xmlns:p14="http://schemas.microsoft.com/office/powerpoint/2010/main" val="311516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2"/>
          <p:cNvSpPr/>
          <p:nvPr/>
        </p:nvSpPr>
        <p:spPr>
          <a:xfrm>
            <a:off x="1980740" y="1604515"/>
            <a:ext cx="8220809" cy="327"/>
          </a:xfrm>
          <a:prstGeom prst="rect">
            <a:avLst/>
          </a:prstGeom>
          <a:noFill/>
          <a:ln>
            <a:noFill/>
          </a:ln>
        </p:spPr>
        <p:style>
          <a:lnRef idx="0">
            <a:scrgbClr r="0" g="0" b="0"/>
          </a:lnRef>
          <a:fillRef idx="0">
            <a:scrgbClr r="0" g="0" b="0"/>
          </a:fillRef>
          <a:effectRef idx="0">
            <a:scrgbClr r="0" g="0" b="0"/>
          </a:effectRef>
          <a:fontRef idx="minor"/>
        </p:style>
      </p:sp>
      <p:sp>
        <p:nvSpPr>
          <p:cNvPr id="157" name="CustomShape 3"/>
          <p:cNvSpPr/>
          <p:nvPr/>
        </p:nvSpPr>
        <p:spPr>
          <a:xfrm>
            <a:off x="1980740" y="1604841"/>
            <a:ext cx="8220809" cy="327"/>
          </a:xfrm>
          <a:prstGeom prst="rect">
            <a:avLst/>
          </a:prstGeom>
          <a:noFill/>
          <a:ln>
            <a:noFill/>
          </a:ln>
        </p:spPr>
        <p:style>
          <a:lnRef idx="0">
            <a:scrgbClr r="0" g="0" b="0"/>
          </a:lnRef>
          <a:fillRef idx="0">
            <a:scrgbClr r="0" g="0" b="0"/>
          </a:fillRef>
          <a:effectRef idx="0">
            <a:scrgbClr r="0" g="0" b="0"/>
          </a:effectRef>
          <a:fontRef idx="minor"/>
        </p:style>
      </p:sp>
      <p:pic>
        <p:nvPicPr>
          <p:cNvPr id="159" name="Picture 3"/>
          <p:cNvPicPr/>
          <p:nvPr/>
        </p:nvPicPr>
        <p:blipFill>
          <a:blip r:embed="rId2"/>
          <a:srcRect l="24165" r="18130"/>
          <a:stretch/>
        </p:blipFill>
        <p:spPr>
          <a:xfrm>
            <a:off x="1066800" y="3387537"/>
            <a:ext cx="2519432" cy="2370517"/>
          </a:xfrm>
          <a:prstGeom prst="rect">
            <a:avLst/>
          </a:prstGeom>
          <a:ln>
            <a:noFill/>
          </a:ln>
        </p:spPr>
      </p:pic>
      <p:grpSp>
        <p:nvGrpSpPr>
          <p:cNvPr id="3" name="Group 2">
            <a:extLst>
              <a:ext uri="{FF2B5EF4-FFF2-40B4-BE49-F238E27FC236}">
                <a16:creationId xmlns:a16="http://schemas.microsoft.com/office/drawing/2014/main" id="{5105B29B-7211-485C-AE25-CFFB876C0950}"/>
              </a:ext>
            </a:extLst>
          </p:cNvPr>
          <p:cNvGrpSpPr/>
          <p:nvPr/>
        </p:nvGrpSpPr>
        <p:grpSpPr>
          <a:xfrm>
            <a:off x="3836761" y="3691258"/>
            <a:ext cx="4755368" cy="2182371"/>
            <a:chOff x="2339657" y="3984343"/>
            <a:chExt cx="8099508" cy="2643383"/>
          </a:xfrm>
        </p:grpSpPr>
        <p:pic>
          <p:nvPicPr>
            <p:cNvPr id="158" name="Obrázek 2"/>
            <p:cNvPicPr/>
            <p:nvPr/>
          </p:nvPicPr>
          <p:blipFill>
            <a:blip r:embed="rId3"/>
            <a:stretch/>
          </p:blipFill>
          <p:spPr>
            <a:xfrm>
              <a:off x="2339657" y="3984343"/>
              <a:ext cx="7672799" cy="2643383"/>
            </a:xfrm>
            <a:prstGeom prst="rect">
              <a:avLst/>
            </a:prstGeom>
            <a:ln>
              <a:noFill/>
            </a:ln>
          </p:spPr>
        </p:pic>
        <p:sp>
          <p:nvSpPr>
            <p:cNvPr id="161" name="Line 5"/>
            <p:cNvSpPr/>
            <p:nvPr/>
          </p:nvSpPr>
          <p:spPr>
            <a:xfrm flipH="1" flipV="1">
              <a:off x="6976518" y="6289057"/>
              <a:ext cx="948078" cy="3592"/>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62" name="Line 6"/>
            <p:cNvSpPr/>
            <p:nvPr/>
          </p:nvSpPr>
          <p:spPr>
            <a:xfrm>
              <a:off x="7722113" y="5523867"/>
              <a:ext cx="282496" cy="273679"/>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63" name="Line 7"/>
            <p:cNvSpPr/>
            <p:nvPr/>
          </p:nvSpPr>
          <p:spPr>
            <a:xfrm>
              <a:off x="8004609" y="5797545"/>
              <a:ext cx="391903" cy="327"/>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64" name="CustomShape 8"/>
            <p:cNvSpPr/>
            <p:nvPr/>
          </p:nvSpPr>
          <p:spPr>
            <a:xfrm>
              <a:off x="8396838" y="5620536"/>
              <a:ext cx="1766731" cy="213553"/>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nSpc>
                  <a:spcPct val="100000"/>
                </a:lnSpc>
              </a:pPr>
              <a:r>
                <a:rPr lang="en-US" sz="1089" spc="-1" dirty="0">
                  <a:solidFill>
                    <a:srgbClr val="000000"/>
                  </a:solidFill>
                  <a:uFill>
                    <a:solidFill>
                      <a:srgbClr val="FFFFFF"/>
                    </a:solidFill>
                  </a:uFill>
                  <a:latin typeface="Arial"/>
                  <a:ea typeface="DejaVu Sans"/>
                </a:rPr>
                <a:t>ceramic base</a:t>
              </a:r>
              <a:endParaRPr lang="en-US" sz="1633" spc="-1" dirty="0">
                <a:solidFill>
                  <a:srgbClr val="000000"/>
                </a:solidFill>
                <a:uFill>
                  <a:solidFill>
                    <a:srgbClr val="FFFFFF"/>
                  </a:solidFill>
                </a:uFill>
                <a:latin typeface="Arial"/>
              </a:endParaRPr>
            </a:p>
          </p:txBody>
        </p:sp>
        <p:sp>
          <p:nvSpPr>
            <p:cNvPr id="165" name="CustomShape 9"/>
            <p:cNvSpPr/>
            <p:nvPr/>
          </p:nvSpPr>
          <p:spPr>
            <a:xfrm>
              <a:off x="7924593" y="6136541"/>
              <a:ext cx="1454769" cy="332788"/>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nSpc>
                  <a:spcPct val="100000"/>
                </a:lnSpc>
              </a:pPr>
              <a:r>
                <a:rPr lang="en-US" sz="1089" spc="-1" dirty="0">
                  <a:solidFill>
                    <a:srgbClr val="000000"/>
                  </a:solidFill>
                  <a:uFill>
                    <a:solidFill>
                      <a:srgbClr val="FFFFFF"/>
                    </a:solidFill>
                  </a:uFill>
                  <a:latin typeface="Arial"/>
                  <a:ea typeface="DejaVu Sans"/>
                </a:rPr>
                <a:t>anode wire</a:t>
              </a:r>
              <a:endParaRPr lang="en-US" sz="1633" spc="-1" dirty="0">
                <a:solidFill>
                  <a:srgbClr val="000000"/>
                </a:solidFill>
                <a:uFill>
                  <a:solidFill>
                    <a:srgbClr val="FFFFFF"/>
                  </a:solidFill>
                </a:uFill>
                <a:latin typeface="Arial"/>
              </a:endParaRPr>
            </a:p>
          </p:txBody>
        </p:sp>
        <p:sp>
          <p:nvSpPr>
            <p:cNvPr id="166" name="Line 10"/>
            <p:cNvSpPr/>
            <p:nvPr/>
          </p:nvSpPr>
          <p:spPr>
            <a:xfrm>
              <a:off x="8396512" y="4722753"/>
              <a:ext cx="410191" cy="462118"/>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67" name="Line 11"/>
            <p:cNvSpPr/>
            <p:nvPr/>
          </p:nvSpPr>
          <p:spPr>
            <a:xfrm>
              <a:off x="8806703" y="5184871"/>
              <a:ext cx="91117" cy="327"/>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168" name="CustomShape 12"/>
            <p:cNvSpPr/>
            <p:nvPr/>
          </p:nvSpPr>
          <p:spPr>
            <a:xfrm>
              <a:off x="8882470" y="5025824"/>
              <a:ext cx="1556695" cy="304189"/>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nSpc>
                  <a:spcPct val="100000"/>
                </a:lnSpc>
              </a:pPr>
              <a:r>
                <a:rPr lang="en-US" sz="1089" spc="-1" dirty="0">
                  <a:solidFill>
                    <a:srgbClr val="000000"/>
                  </a:solidFill>
                  <a:uFill>
                    <a:solidFill>
                      <a:srgbClr val="FFFFFF"/>
                    </a:solidFill>
                  </a:uFill>
                  <a:latin typeface="Arial"/>
                  <a:ea typeface="DejaVu Sans"/>
                </a:rPr>
                <a:t>anode pad</a:t>
              </a:r>
              <a:endParaRPr lang="en-US" sz="1633" spc="-1" dirty="0">
                <a:solidFill>
                  <a:srgbClr val="000000"/>
                </a:solidFill>
                <a:uFill>
                  <a:solidFill>
                    <a:srgbClr val="FFFFFF"/>
                  </a:solidFill>
                </a:uFill>
                <a:latin typeface="Arial"/>
              </a:endParaRPr>
            </a:p>
          </p:txBody>
        </p:sp>
      </p:grpSp>
      <p:sp>
        <p:nvSpPr>
          <p:cNvPr id="169" name="CustomShape 13"/>
          <p:cNvSpPr/>
          <p:nvPr/>
        </p:nvSpPr>
        <p:spPr>
          <a:xfrm>
            <a:off x="10558834" y="1287400"/>
            <a:ext cx="121138" cy="575770"/>
          </a:xfrm>
          <a:prstGeom prst="rect">
            <a:avLst/>
          </a:prstGeom>
          <a:noFill/>
          <a:ln>
            <a:noFill/>
          </a:ln>
        </p:spPr>
        <p:style>
          <a:lnRef idx="0">
            <a:scrgbClr r="0" g="0" b="0"/>
          </a:lnRef>
          <a:fillRef idx="0">
            <a:scrgbClr r="0" g="0" b="0"/>
          </a:fillRef>
          <a:effectRef idx="0">
            <a:scrgbClr r="0" g="0" b="0"/>
          </a:effectRef>
          <a:fontRef idx="minor"/>
        </p:style>
        <p:txBody>
          <a:bodyPr wrap="none" lIns="81646" tIns="40823" rIns="81646" bIns="40823" anchor="ctr"/>
          <a:lstStyle/>
          <a:p>
            <a:pPr>
              <a:lnSpc>
                <a:spcPct val="100000"/>
              </a:lnSpc>
            </a:pPr>
            <a:endParaRPr lang="cs-CZ" sz="1633" spc="-1">
              <a:solidFill>
                <a:srgbClr val="000000"/>
              </a:solidFill>
              <a:uFill>
                <a:solidFill>
                  <a:srgbClr val="FFFFFF"/>
                </a:solidFill>
              </a:uFill>
              <a:latin typeface="Arial"/>
            </a:endParaRPr>
          </a:p>
          <a:p>
            <a:pPr>
              <a:lnSpc>
                <a:spcPct val="100000"/>
              </a:lnSpc>
            </a:pPr>
            <a:endParaRPr lang="cs-CZ" sz="1633" spc="-1">
              <a:solidFill>
                <a:srgbClr val="000000"/>
              </a:solidFill>
              <a:uFill>
                <a:solidFill>
                  <a:srgbClr val="FFFFFF"/>
                </a:solidFill>
              </a:uFill>
              <a:latin typeface="Arial"/>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09CDC09-2FA1-4C81-B601-338BF6E29566}"/>
                  </a:ext>
                </a:extLst>
              </p:cNvPr>
              <p:cNvSpPr>
                <a:spLocks noGrp="1"/>
              </p:cNvSpPr>
              <p:nvPr>
                <p:ph type="title"/>
              </p:nvPr>
            </p:nvSpPr>
            <p:spPr/>
            <p:txBody>
              <a:bodyPr/>
              <a:lstStyle/>
              <a:p>
                <a:r>
                  <a:rPr lang="en-US" dirty="0"/>
                  <a:t> </a:t>
                </a:r>
                <a:r>
                  <a:rPr lang="en-US" dirty="0">
                    <a:solidFill>
                      <a:srgbClr val="0070C0"/>
                    </a:solidFill>
                  </a:rPr>
                  <a:t>MCP-PMT – crosstalk (</a:t>
                </a:r>
                <a14:m>
                  <m:oMath xmlns:m="http://schemas.openxmlformats.org/officeDocument/2006/math">
                    <m:rad>
                      <m:radPr>
                        <m:degHide m:val="on"/>
                        <m:ctrlPr>
                          <a:rPr lang="en-US" i="1">
                            <a:solidFill>
                              <a:srgbClr val="00B0F0"/>
                            </a:solidFill>
                            <a:latin typeface="Cambria Math" panose="02040503050406030204" pitchFamily="18" charset="0"/>
                          </a:rPr>
                        </m:ctrlPr>
                      </m:radPr>
                      <m:deg/>
                      <m:e>
                        <m:r>
                          <a:rPr lang="en-US" i="1">
                            <a:solidFill>
                              <a:srgbClr val="00B0F0"/>
                            </a:solidFill>
                            <a:latin typeface="Cambria Math" panose="02040503050406030204" pitchFamily="18" charset="0"/>
                          </a:rPr>
                          <m:t>𝑁</m:t>
                        </m:r>
                      </m:e>
                    </m:rad>
                  </m:oMath>
                </a14:m>
                <a:r>
                  <a:rPr lang="en-US" dirty="0">
                    <a:solidFill>
                      <a:srgbClr val="0070C0"/>
                    </a:solidFill>
                  </a:rPr>
                  <a:t>)</a:t>
                </a:r>
              </a:p>
            </p:txBody>
          </p:sp>
        </mc:Choice>
        <mc:Fallback xmlns="">
          <p:sp>
            <p:nvSpPr>
              <p:cNvPr id="2" name="Title 1">
                <a:extLst>
                  <a:ext uri="{FF2B5EF4-FFF2-40B4-BE49-F238E27FC236}">
                    <a16:creationId xmlns:a16="http://schemas.microsoft.com/office/drawing/2014/main" id="{F09CDC09-2FA1-4C81-B601-338BF6E29566}"/>
                  </a:ext>
                </a:extLst>
              </p:cNvPr>
              <p:cNvSpPr>
                <a:spLocks noGrp="1" noRot="1" noChangeAspect="1" noMove="1" noResize="1" noEditPoints="1" noAdjustHandles="1" noChangeArrowheads="1" noChangeShapeType="1" noTextEdit="1"/>
              </p:cNvSpPr>
              <p:nvPr>
                <p:ph type="title"/>
              </p:nvPr>
            </p:nvSpPr>
            <p:spPr>
              <a:blipFill>
                <a:blip r:embed="rId4"/>
                <a:stretch>
                  <a:fillRect l="-1074" t="-2516" b="-1949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238FB09-5529-41D6-8651-D17DE3D73137}"/>
              </a:ext>
            </a:extLst>
          </p:cNvPr>
          <p:cNvSpPr>
            <a:spLocks noGrp="1"/>
          </p:cNvSpPr>
          <p:nvPr>
            <p:ph type="dt" sz="half" idx="10"/>
          </p:nvPr>
        </p:nvSpPr>
        <p:spPr/>
        <p:txBody>
          <a:bodyPr/>
          <a:lstStyle/>
          <a:p>
            <a:r>
              <a:rPr lang="en-US"/>
              <a:t>25.02.2020</a:t>
            </a:r>
            <a:endParaRPr lang="en-US" dirty="0"/>
          </a:p>
        </p:txBody>
      </p:sp>
      <p:sp>
        <p:nvSpPr>
          <p:cNvPr id="5" name="Footer Placeholder 4">
            <a:extLst>
              <a:ext uri="{FF2B5EF4-FFF2-40B4-BE49-F238E27FC236}">
                <a16:creationId xmlns:a16="http://schemas.microsoft.com/office/drawing/2014/main" id="{F0633C5A-CD34-4B10-9732-4A0BF922F4BC}"/>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6" name="Slide Number Placeholder 5">
            <a:extLst>
              <a:ext uri="{FF2B5EF4-FFF2-40B4-BE49-F238E27FC236}">
                <a16:creationId xmlns:a16="http://schemas.microsoft.com/office/drawing/2014/main" id="{AAF920B7-AD4F-4647-B6E2-402149A61F49}"/>
              </a:ext>
            </a:extLst>
          </p:cNvPr>
          <p:cNvSpPr>
            <a:spLocks noGrp="1"/>
          </p:cNvSpPr>
          <p:nvPr>
            <p:ph type="sldNum" sz="quarter" idx="12"/>
          </p:nvPr>
        </p:nvSpPr>
        <p:spPr>
          <a:xfrm>
            <a:off x="11612131" y="6320561"/>
            <a:ext cx="496610" cy="436704"/>
          </a:xfrm>
        </p:spPr>
        <p:txBody>
          <a:bodyPr/>
          <a:lstStyle/>
          <a:p>
            <a:fld id="{28141B4B-62BF-4A58-8D4E-85A0F89F3BD4}" type="slidenum">
              <a:rPr lang="en-US" smtClean="0"/>
              <a:pPr/>
              <a:t>11</a:t>
            </a:fld>
            <a:endParaRPr lang="en-US" dirty="0"/>
          </a:p>
        </p:txBody>
      </p:sp>
      <p:pic>
        <p:nvPicPr>
          <p:cNvPr id="22" name="Obrázek 654">
            <a:extLst>
              <a:ext uri="{FF2B5EF4-FFF2-40B4-BE49-F238E27FC236}">
                <a16:creationId xmlns:a16="http://schemas.microsoft.com/office/drawing/2014/main" id="{5F31314F-42E2-4434-964E-FF0FCF4D8EF5}"/>
              </a:ext>
            </a:extLst>
          </p:cNvPr>
          <p:cNvPicPr/>
          <p:nvPr/>
        </p:nvPicPr>
        <p:blipFill>
          <a:blip r:embed="rId5"/>
          <a:srcRect l="13113" r="13365"/>
          <a:stretch/>
        </p:blipFill>
        <p:spPr>
          <a:xfrm>
            <a:off x="8968903" y="3387537"/>
            <a:ext cx="2372686" cy="2468992"/>
          </a:xfrm>
          <a:prstGeom prst="rect">
            <a:avLst/>
          </a:prstGeom>
          <a:ln>
            <a:noFill/>
          </a:ln>
        </p:spPr>
      </p:pic>
      <p:sp>
        <p:nvSpPr>
          <p:cNvPr id="7" name="TextBox 6">
            <a:extLst>
              <a:ext uri="{FF2B5EF4-FFF2-40B4-BE49-F238E27FC236}">
                <a16:creationId xmlns:a16="http://schemas.microsoft.com/office/drawing/2014/main" id="{9917C9C9-7303-455A-B67E-03CD2854707F}"/>
              </a:ext>
            </a:extLst>
          </p:cNvPr>
          <p:cNvSpPr txBox="1"/>
          <p:nvPr/>
        </p:nvSpPr>
        <p:spPr>
          <a:xfrm>
            <a:off x="1066799" y="1306295"/>
            <a:ext cx="10468022" cy="1477328"/>
          </a:xfrm>
          <a:prstGeom prst="rect">
            <a:avLst/>
          </a:prstGeom>
          <a:noFill/>
        </p:spPr>
        <p:txBody>
          <a:bodyPr wrap="square" rtlCol="0">
            <a:spAutoFit/>
          </a:bodyPr>
          <a:lstStyle/>
          <a:p>
            <a:r>
              <a:rPr lang="en-US" dirty="0"/>
              <a:t>observed crosstalk, depending on the model (e.g. reduced anode gap): 20-40 %</a:t>
            </a:r>
          </a:p>
          <a:p>
            <a:endParaRPr lang="en-US" dirty="0"/>
          </a:p>
          <a:p>
            <a:r>
              <a:rPr lang="en-US" dirty="0"/>
              <a:t>motivated (also) by ALICE – change of back-end electronics design</a:t>
            </a:r>
          </a:p>
          <a:p>
            <a:endParaRPr lang="en-US" dirty="0"/>
          </a:p>
          <a:p>
            <a:r>
              <a:rPr lang="en-US" dirty="0"/>
              <a:t>modelling and simulations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252"/>
          <p:cNvPicPr/>
          <p:nvPr/>
        </p:nvPicPr>
        <p:blipFill>
          <a:blip r:embed="rId2"/>
          <a:srcRect t="9648" b="5584"/>
          <a:stretch/>
        </p:blipFill>
        <p:spPr>
          <a:xfrm>
            <a:off x="838200" y="1199871"/>
            <a:ext cx="5495693" cy="4264227"/>
          </a:xfrm>
          <a:prstGeom prst="rect">
            <a:avLst/>
          </a:prstGeom>
          <a:ln>
            <a:noFill/>
          </a:ln>
        </p:spPr>
      </p:pic>
      <p:sp>
        <p:nvSpPr>
          <p:cNvPr id="254" name="CustomShape 1"/>
          <p:cNvSpPr/>
          <p:nvPr/>
        </p:nvSpPr>
        <p:spPr>
          <a:xfrm>
            <a:off x="1980740" y="273352"/>
            <a:ext cx="8220809" cy="1135538"/>
          </a:xfrm>
          <a:prstGeom prst="rect">
            <a:avLst/>
          </a:prstGeom>
          <a:noFill/>
          <a:ln>
            <a:noFill/>
          </a:ln>
        </p:spPr>
        <p:style>
          <a:lnRef idx="0">
            <a:scrgbClr r="0" g="0" b="0"/>
          </a:lnRef>
          <a:fillRef idx="0">
            <a:scrgbClr r="0" g="0" b="0"/>
          </a:fillRef>
          <a:effectRef idx="0">
            <a:scrgbClr r="0" g="0" b="0"/>
          </a:effectRef>
          <a:fontRef idx="minor"/>
        </p:style>
      </p:sp>
      <p:pic>
        <p:nvPicPr>
          <p:cNvPr id="255" name="Obrázek 684"/>
          <p:cNvPicPr/>
          <p:nvPr/>
        </p:nvPicPr>
        <p:blipFill>
          <a:blip r:embed="rId3"/>
          <a:stretch/>
        </p:blipFill>
        <p:spPr>
          <a:xfrm>
            <a:off x="2255892" y="2609386"/>
            <a:ext cx="3938611" cy="2622713"/>
          </a:xfrm>
          <a:prstGeom prst="rect">
            <a:avLst/>
          </a:prstGeom>
          <a:ln>
            <a:noFill/>
          </a:ln>
        </p:spPr>
      </p:pic>
      <p:sp>
        <p:nvSpPr>
          <p:cNvPr id="2" name="Rectangle 1">
            <a:extLst>
              <a:ext uri="{FF2B5EF4-FFF2-40B4-BE49-F238E27FC236}">
                <a16:creationId xmlns:a16="http://schemas.microsoft.com/office/drawing/2014/main" id="{FB4C7BCB-82D2-4192-A7F0-773668DBAC03}"/>
              </a:ext>
            </a:extLst>
          </p:cNvPr>
          <p:cNvSpPr/>
          <p:nvPr/>
        </p:nvSpPr>
        <p:spPr>
          <a:xfrm>
            <a:off x="838200" y="5638057"/>
            <a:ext cx="5356303" cy="769441"/>
          </a:xfrm>
          <a:prstGeom prst="rect">
            <a:avLst/>
          </a:prstGeom>
        </p:spPr>
        <p:txBody>
          <a:bodyPr wrap="square">
            <a:spAutoFit/>
          </a:bodyPr>
          <a:lstStyle/>
          <a:p>
            <a:pPr>
              <a:lnSpc>
                <a:spcPct val="100000"/>
              </a:lnSpc>
            </a:pPr>
            <a:r>
              <a:rPr lang="en-US" spc="-1" dirty="0">
                <a:uFill>
                  <a:solidFill>
                    <a:srgbClr val="FFFFFF"/>
                  </a:solidFill>
                </a:uFill>
                <a:latin typeface="Arial"/>
                <a:ea typeface="DejaVu Sans"/>
              </a:rPr>
              <a:t>signal and crosstalk – active 1 channel MCP-PMT</a:t>
            </a:r>
          </a:p>
          <a:p>
            <a:pPr>
              <a:lnSpc>
                <a:spcPct val="100000"/>
              </a:lnSpc>
            </a:pPr>
            <a:endParaRPr lang="en-US" sz="700" spc="-1" dirty="0">
              <a:uFill>
                <a:solidFill>
                  <a:srgbClr val="FFFFFF"/>
                </a:solidFill>
              </a:uFill>
              <a:latin typeface="Arial"/>
              <a:ea typeface="DejaVu Sans"/>
            </a:endParaRPr>
          </a:p>
          <a:p>
            <a:pPr>
              <a:lnSpc>
                <a:spcPct val="100000"/>
              </a:lnSpc>
            </a:pPr>
            <a:r>
              <a:rPr lang="en-US" spc="-1" dirty="0">
                <a:uFill>
                  <a:solidFill>
                    <a:srgbClr val="FFFFFF"/>
                  </a:solidFill>
                </a:uFill>
                <a:latin typeface="Arial"/>
                <a:ea typeface="DejaVu Sans"/>
              </a:rPr>
              <a:t>good agreement of simulation with measurement</a:t>
            </a:r>
            <a:endParaRPr lang="cs-CZ" spc="-1" dirty="0">
              <a:uFill>
                <a:solidFill>
                  <a:srgbClr val="FFFFFF"/>
                </a:solidFill>
              </a:uFill>
              <a:latin typeface="Arial"/>
            </a:endParaRPr>
          </a:p>
        </p:txBody>
      </p:sp>
      <p:sp>
        <p:nvSpPr>
          <p:cNvPr id="3" name="Title 2">
            <a:extLst>
              <a:ext uri="{FF2B5EF4-FFF2-40B4-BE49-F238E27FC236}">
                <a16:creationId xmlns:a16="http://schemas.microsoft.com/office/drawing/2014/main" id="{8A345DFB-C9A5-461F-9D30-E9884731B0BE}"/>
              </a:ext>
            </a:extLst>
          </p:cNvPr>
          <p:cNvSpPr>
            <a:spLocks noGrp="1"/>
          </p:cNvSpPr>
          <p:nvPr>
            <p:ph type="title"/>
          </p:nvPr>
        </p:nvSpPr>
        <p:spPr/>
        <p:txBody>
          <a:bodyPr/>
          <a:lstStyle/>
          <a:p>
            <a:r>
              <a:rPr lang="en-US" dirty="0">
                <a:solidFill>
                  <a:srgbClr val="0070C0"/>
                </a:solidFill>
              </a:rPr>
              <a:t>MCP-PMT – crosstalk modelling</a:t>
            </a:r>
            <a:endParaRPr lang="en-US" dirty="0"/>
          </a:p>
        </p:txBody>
      </p:sp>
      <p:sp>
        <p:nvSpPr>
          <p:cNvPr id="4" name="Date Placeholder 3">
            <a:extLst>
              <a:ext uri="{FF2B5EF4-FFF2-40B4-BE49-F238E27FC236}">
                <a16:creationId xmlns:a16="http://schemas.microsoft.com/office/drawing/2014/main" id="{131D3CDF-1826-40DD-A53D-4A6D692D6F05}"/>
              </a:ext>
            </a:extLst>
          </p:cNvPr>
          <p:cNvSpPr>
            <a:spLocks noGrp="1"/>
          </p:cNvSpPr>
          <p:nvPr>
            <p:ph type="dt" sz="half" idx="10"/>
          </p:nvPr>
        </p:nvSpPr>
        <p:spPr/>
        <p:txBody>
          <a:bodyPr/>
          <a:lstStyle/>
          <a:p>
            <a:r>
              <a:rPr lang="en-US"/>
              <a:t>25.02.2020</a:t>
            </a:r>
            <a:endParaRPr lang="en-US" dirty="0"/>
          </a:p>
        </p:txBody>
      </p:sp>
      <p:sp>
        <p:nvSpPr>
          <p:cNvPr id="5" name="Footer Placeholder 4">
            <a:extLst>
              <a:ext uri="{FF2B5EF4-FFF2-40B4-BE49-F238E27FC236}">
                <a16:creationId xmlns:a16="http://schemas.microsoft.com/office/drawing/2014/main" id="{C4C6AE15-731D-484A-B6C7-D66E58087794}"/>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6" name="Slide Number Placeholder 5">
            <a:extLst>
              <a:ext uri="{FF2B5EF4-FFF2-40B4-BE49-F238E27FC236}">
                <a16:creationId xmlns:a16="http://schemas.microsoft.com/office/drawing/2014/main" id="{DD498DDA-0B06-4A54-A793-2C613C058B4D}"/>
              </a:ext>
            </a:extLst>
          </p:cNvPr>
          <p:cNvSpPr>
            <a:spLocks noGrp="1"/>
          </p:cNvSpPr>
          <p:nvPr>
            <p:ph type="sldNum" sz="quarter" idx="12"/>
          </p:nvPr>
        </p:nvSpPr>
        <p:spPr>
          <a:xfrm>
            <a:off x="11601294" y="6320560"/>
            <a:ext cx="496610" cy="436704"/>
          </a:xfrm>
        </p:spPr>
        <p:txBody>
          <a:bodyPr/>
          <a:lstStyle/>
          <a:p>
            <a:fld id="{28141B4B-62BF-4A58-8D4E-85A0F89F3BD4}" type="slidenum">
              <a:rPr lang="en-US" smtClean="0"/>
              <a:pPr/>
              <a:t>12</a:t>
            </a:fld>
            <a:endParaRPr lang="en-US" dirty="0"/>
          </a:p>
        </p:txBody>
      </p:sp>
      <p:sp>
        <p:nvSpPr>
          <p:cNvPr id="8" name="Rectangle 7">
            <a:extLst>
              <a:ext uri="{FF2B5EF4-FFF2-40B4-BE49-F238E27FC236}">
                <a16:creationId xmlns:a16="http://schemas.microsoft.com/office/drawing/2014/main" id="{A422B364-80D3-4820-9D8E-BCE74A9DDE3F}"/>
              </a:ext>
            </a:extLst>
          </p:cNvPr>
          <p:cNvSpPr/>
          <p:nvPr/>
        </p:nvSpPr>
        <p:spPr>
          <a:xfrm>
            <a:off x="7359901" y="5283276"/>
            <a:ext cx="4692951" cy="369332"/>
          </a:xfrm>
          <a:prstGeom prst="rect">
            <a:avLst/>
          </a:prstGeom>
        </p:spPr>
        <p:txBody>
          <a:bodyPr wrap="none">
            <a:spAutoFit/>
          </a:bodyPr>
          <a:lstStyle/>
          <a:p>
            <a:pPr>
              <a:lnSpc>
                <a:spcPct val="100000"/>
              </a:lnSpc>
            </a:pPr>
            <a:r>
              <a:rPr lang="en-US" spc="-1" dirty="0">
                <a:uFill>
                  <a:solidFill>
                    <a:srgbClr val="FFFFFF"/>
                  </a:solidFill>
                </a:uFill>
                <a:latin typeface="Arial"/>
                <a:ea typeface="DejaVu Sans"/>
              </a:rPr>
              <a:t>signal and crosstalk – signal in 1-4 channels</a:t>
            </a:r>
          </a:p>
        </p:txBody>
      </p:sp>
      <p:pic>
        <p:nvPicPr>
          <p:cNvPr id="14" name="Picture 13">
            <a:extLst>
              <a:ext uri="{FF2B5EF4-FFF2-40B4-BE49-F238E27FC236}">
                <a16:creationId xmlns:a16="http://schemas.microsoft.com/office/drawing/2014/main" id="{E588194F-0B9A-4C04-AFE9-2DE92952B0A0}"/>
              </a:ext>
            </a:extLst>
          </p:cNvPr>
          <p:cNvPicPr/>
          <p:nvPr/>
        </p:nvPicPr>
        <p:blipFill>
          <a:blip r:embed="rId4"/>
          <a:srcRect t="9648" b="5584"/>
          <a:stretch/>
        </p:blipFill>
        <p:spPr>
          <a:xfrm>
            <a:off x="6441982" y="1199871"/>
            <a:ext cx="5557768" cy="4055208"/>
          </a:xfrm>
          <a:prstGeom prst="rect">
            <a:avLst/>
          </a:prstGeom>
          <a:ln>
            <a:noFill/>
          </a:ln>
        </p:spPr>
      </p:pic>
      <p:sp>
        <p:nvSpPr>
          <p:cNvPr id="9" name="Rectangle 8">
            <a:extLst>
              <a:ext uri="{FF2B5EF4-FFF2-40B4-BE49-F238E27FC236}">
                <a16:creationId xmlns:a16="http://schemas.microsoft.com/office/drawing/2014/main" id="{CBCDEC25-FFE9-4747-95E7-1C3292BEB2F8}"/>
              </a:ext>
            </a:extLst>
          </p:cNvPr>
          <p:cNvSpPr/>
          <p:nvPr/>
        </p:nvSpPr>
        <p:spPr>
          <a:xfrm>
            <a:off x="6515100" y="6022777"/>
            <a:ext cx="6096000" cy="369332"/>
          </a:xfrm>
          <a:prstGeom prst="rect">
            <a:avLst/>
          </a:prstGeom>
        </p:spPr>
        <p:txBody>
          <a:bodyPr>
            <a:spAutoFit/>
          </a:bodyPr>
          <a:lstStyle/>
          <a:p>
            <a:r>
              <a:rPr lang="en-US" b="1" dirty="0"/>
              <a:t>new design, crosstalk: &lt; 13 % for reduced anode gap</a:t>
            </a:r>
          </a:p>
        </p:txBody>
      </p:sp>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DD8A0E-8202-4FE6-93B1-E8270273AC2B}"/>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45E58C52-42F4-4E8F-83E8-3CC3C4FEE44A}"/>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13A1F014-6ABA-4637-87E5-AE4895486C64}"/>
              </a:ext>
            </a:extLst>
          </p:cNvPr>
          <p:cNvSpPr>
            <a:spLocks noGrp="1"/>
          </p:cNvSpPr>
          <p:nvPr>
            <p:ph type="sldNum" sz="quarter" idx="12"/>
          </p:nvPr>
        </p:nvSpPr>
        <p:spPr>
          <a:xfrm>
            <a:off x="11607267" y="6320560"/>
            <a:ext cx="496610" cy="436704"/>
          </a:xfrm>
        </p:spPr>
        <p:txBody>
          <a:bodyPr/>
          <a:lstStyle/>
          <a:p>
            <a:fld id="{28141B4B-62BF-4A58-8D4E-85A0F89F3BD4}" type="slidenum">
              <a:rPr lang="en-US" smtClean="0"/>
              <a:pPr/>
              <a:t>13</a:t>
            </a:fld>
            <a:endParaRPr lang="en-US" dirty="0"/>
          </a:p>
        </p:txBody>
      </p:sp>
      <p:sp>
        <p:nvSpPr>
          <p:cNvPr id="5" name="Title 4">
            <a:extLst>
              <a:ext uri="{FF2B5EF4-FFF2-40B4-BE49-F238E27FC236}">
                <a16:creationId xmlns:a16="http://schemas.microsoft.com/office/drawing/2014/main" id="{E06FFC1C-AC5B-47FB-9998-C637A91EF270}"/>
              </a:ext>
            </a:extLst>
          </p:cNvPr>
          <p:cNvSpPr>
            <a:spLocks noGrp="1"/>
          </p:cNvSpPr>
          <p:nvPr>
            <p:ph type="title"/>
          </p:nvPr>
        </p:nvSpPr>
        <p:spPr/>
        <p:txBody>
          <a:bodyPr/>
          <a:lstStyle/>
          <a:p>
            <a:r>
              <a:rPr lang="en-US" dirty="0">
                <a:solidFill>
                  <a:srgbClr val="0070C0"/>
                </a:solidFill>
              </a:rPr>
              <a:t> MCP-PMT and high rates, </a:t>
            </a:r>
            <a:r>
              <a:rPr lang="en-US" dirty="0" err="1">
                <a:solidFill>
                  <a:srgbClr val="0070C0"/>
                </a:solidFill>
              </a:rPr>
              <a:t>Photonis</a:t>
            </a:r>
            <a:r>
              <a:rPr lang="en-US" dirty="0">
                <a:solidFill>
                  <a:srgbClr val="0070C0"/>
                </a:solidFill>
              </a:rPr>
              <a:t>, </a:t>
            </a:r>
            <a:r>
              <a:rPr lang="en-US" sz="3200" dirty="0">
                <a:solidFill>
                  <a:srgbClr val="0070C0"/>
                </a:solidFill>
              </a:rPr>
              <a:t>XPM85212</a:t>
            </a:r>
            <a:endParaRPr lang="en-US" dirty="0"/>
          </a:p>
        </p:txBody>
      </p:sp>
      <p:pic>
        <p:nvPicPr>
          <p:cNvPr id="6" name="Picture 5">
            <a:extLst>
              <a:ext uri="{FF2B5EF4-FFF2-40B4-BE49-F238E27FC236}">
                <a16:creationId xmlns:a16="http://schemas.microsoft.com/office/drawing/2014/main" id="{1F7BFBEC-9E15-48BF-8CA9-FBC24BBD2DFB}"/>
              </a:ext>
            </a:extLst>
          </p:cNvPr>
          <p:cNvPicPr>
            <a:picLocks noChangeAspect="1"/>
          </p:cNvPicPr>
          <p:nvPr/>
        </p:nvPicPr>
        <p:blipFill>
          <a:blip r:embed="rId2"/>
          <a:stretch>
            <a:fillRect/>
          </a:stretch>
        </p:blipFill>
        <p:spPr>
          <a:xfrm>
            <a:off x="891726" y="968991"/>
            <a:ext cx="10601213" cy="5846634"/>
          </a:xfrm>
          <a:prstGeom prst="rect">
            <a:avLst/>
          </a:prstGeom>
        </p:spPr>
      </p:pic>
    </p:spTree>
    <p:extLst>
      <p:ext uri="{BB962C8B-B14F-4D97-AF65-F5344CB8AC3E}">
        <p14:creationId xmlns:p14="http://schemas.microsoft.com/office/powerpoint/2010/main" val="306370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CDF05-A1FA-4789-BA0D-D7EB4923E4DA}"/>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79A6D832-6A26-4F0D-A18E-A8A8FE353BF0}"/>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C86C6486-F836-4C0F-A12A-C9777DC5BCA8}"/>
              </a:ext>
            </a:extLst>
          </p:cNvPr>
          <p:cNvSpPr>
            <a:spLocks noGrp="1"/>
          </p:cNvSpPr>
          <p:nvPr>
            <p:ph type="sldNum" sz="quarter" idx="12"/>
          </p:nvPr>
        </p:nvSpPr>
        <p:spPr>
          <a:xfrm>
            <a:off x="11600842" y="6320560"/>
            <a:ext cx="496610" cy="436704"/>
          </a:xfrm>
        </p:spPr>
        <p:txBody>
          <a:bodyPr/>
          <a:lstStyle/>
          <a:p>
            <a:fld id="{28141B4B-62BF-4A58-8D4E-85A0F89F3BD4}" type="slidenum">
              <a:rPr lang="en-US" smtClean="0"/>
              <a:pPr/>
              <a:t>14</a:t>
            </a:fld>
            <a:endParaRPr lang="en-US" dirty="0"/>
          </a:p>
        </p:txBody>
      </p:sp>
      <p:sp>
        <p:nvSpPr>
          <p:cNvPr id="5" name="Title 4">
            <a:extLst>
              <a:ext uri="{FF2B5EF4-FFF2-40B4-BE49-F238E27FC236}">
                <a16:creationId xmlns:a16="http://schemas.microsoft.com/office/drawing/2014/main" id="{7F5CC6A2-A329-416D-8CC2-A47A70FE7567}"/>
              </a:ext>
            </a:extLst>
          </p:cNvPr>
          <p:cNvSpPr>
            <a:spLocks noGrp="1"/>
          </p:cNvSpPr>
          <p:nvPr>
            <p:ph type="title"/>
          </p:nvPr>
        </p:nvSpPr>
        <p:spPr/>
        <p:txBody>
          <a:bodyPr>
            <a:normAutofit fontScale="90000"/>
          </a:bodyPr>
          <a:lstStyle/>
          <a:p>
            <a:r>
              <a:rPr lang="en-US" dirty="0">
                <a:solidFill>
                  <a:srgbClr val="0070C0"/>
                </a:solidFill>
              </a:rPr>
              <a:t> MCP-PMT and high rates, Hamamatsu, </a:t>
            </a:r>
            <a:r>
              <a:rPr lang="en-US" sz="3600" dirty="0">
                <a:solidFill>
                  <a:srgbClr val="0070C0"/>
                </a:solidFill>
              </a:rPr>
              <a:t>R10754-07-M16</a:t>
            </a:r>
            <a:endParaRPr lang="en-US" dirty="0">
              <a:solidFill>
                <a:srgbClr val="0070C0"/>
              </a:solidFill>
            </a:endParaRPr>
          </a:p>
        </p:txBody>
      </p:sp>
      <p:pic>
        <p:nvPicPr>
          <p:cNvPr id="6" name="Picture 5">
            <a:extLst>
              <a:ext uri="{FF2B5EF4-FFF2-40B4-BE49-F238E27FC236}">
                <a16:creationId xmlns:a16="http://schemas.microsoft.com/office/drawing/2014/main" id="{B20470DF-4178-440F-9CCB-6D9F654E0C10}"/>
              </a:ext>
            </a:extLst>
          </p:cNvPr>
          <p:cNvPicPr>
            <a:picLocks noChangeAspect="1"/>
          </p:cNvPicPr>
          <p:nvPr/>
        </p:nvPicPr>
        <p:blipFill>
          <a:blip r:embed="rId2"/>
          <a:stretch>
            <a:fillRect/>
          </a:stretch>
        </p:blipFill>
        <p:spPr>
          <a:xfrm>
            <a:off x="869424" y="954542"/>
            <a:ext cx="10630829" cy="5910409"/>
          </a:xfrm>
          <a:prstGeom prst="rect">
            <a:avLst/>
          </a:prstGeom>
        </p:spPr>
      </p:pic>
    </p:spTree>
    <p:extLst>
      <p:ext uri="{BB962C8B-B14F-4D97-AF65-F5344CB8AC3E}">
        <p14:creationId xmlns:p14="http://schemas.microsoft.com/office/powerpoint/2010/main" val="1485713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608635" y="6320560"/>
            <a:ext cx="496610" cy="436704"/>
          </a:xfrm>
        </p:spPr>
        <p:txBody>
          <a:bodyPr/>
          <a:lstStyle/>
          <a:p>
            <a:fld id="{28141B4B-62BF-4A58-8D4E-85A0F89F3BD4}" type="slidenum">
              <a:rPr lang="en-US" smtClean="0"/>
              <a:t>15</a:t>
            </a:fld>
            <a:endParaRPr lang="en-US" dirty="0"/>
          </a:p>
        </p:txBody>
      </p:sp>
      <p:sp>
        <p:nvSpPr>
          <p:cNvPr id="5" name="Title 4">
            <a:extLst>
              <a:ext uri="{FF2B5EF4-FFF2-40B4-BE49-F238E27FC236}">
                <a16:creationId xmlns:a16="http://schemas.microsoft.com/office/drawing/2014/main" id="{EB5B9744-B617-48D4-A734-7A62EBE7E39B}"/>
              </a:ext>
            </a:extLst>
          </p:cNvPr>
          <p:cNvSpPr>
            <a:spLocks noGrp="1"/>
          </p:cNvSpPr>
          <p:nvPr>
            <p:ph type="title"/>
          </p:nvPr>
        </p:nvSpPr>
        <p:spPr/>
        <p:txBody>
          <a:bodyPr/>
          <a:lstStyle/>
          <a:p>
            <a:r>
              <a:rPr lang="en-US" dirty="0"/>
              <a:t> </a:t>
            </a:r>
            <a:r>
              <a:rPr lang="en-US" dirty="0">
                <a:solidFill>
                  <a:srgbClr val="0070C0"/>
                </a:solidFill>
              </a:rPr>
              <a:t>MCP-PMT and high rates recovery</a:t>
            </a:r>
          </a:p>
        </p:txBody>
      </p:sp>
      <p:sp>
        <p:nvSpPr>
          <p:cNvPr id="7" name="Rectangle 6">
            <a:extLst>
              <a:ext uri="{FF2B5EF4-FFF2-40B4-BE49-F238E27FC236}">
                <a16:creationId xmlns:a16="http://schemas.microsoft.com/office/drawing/2014/main" id="{404C82C9-336F-411A-8FB4-71BF1B6EAED5}"/>
              </a:ext>
            </a:extLst>
          </p:cNvPr>
          <p:cNvSpPr/>
          <p:nvPr/>
        </p:nvSpPr>
        <p:spPr>
          <a:xfrm>
            <a:off x="447676" y="5471983"/>
            <a:ext cx="6553200" cy="584775"/>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rPr>
              <a:t>Gain variation with the increase of the average anode current of each device caused by a proportional increase in the illumination rate.</a:t>
            </a:r>
            <a:endParaRPr lang="en-US" sz="1600" dirty="0"/>
          </a:p>
        </p:txBody>
      </p:sp>
      <p:graphicFrame>
        <p:nvGraphicFramePr>
          <p:cNvPr id="8" name="Table 7">
            <a:extLst>
              <a:ext uri="{FF2B5EF4-FFF2-40B4-BE49-F238E27FC236}">
                <a16:creationId xmlns:a16="http://schemas.microsoft.com/office/drawing/2014/main" id="{F50A5938-3100-4DBF-A6EF-BE1505E016AF}"/>
              </a:ext>
            </a:extLst>
          </p:cNvPr>
          <p:cNvGraphicFramePr>
            <a:graphicFrameLocks noGrp="1"/>
          </p:cNvGraphicFramePr>
          <p:nvPr>
            <p:extLst>
              <p:ext uri="{D42A27DB-BD31-4B8C-83A1-F6EECF244321}">
                <p14:modId xmlns:p14="http://schemas.microsoft.com/office/powerpoint/2010/main" val="1304317597"/>
              </p:ext>
            </p:extLst>
          </p:nvPr>
        </p:nvGraphicFramePr>
        <p:xfrm>
          <a:off x="547686" y="1093629"/>
          <a:ext cx="5934075" cy="4177030"/>
        </p:xfrm>
        <a:graphic>
          <a:graphicData uri="http://schemas.openxmlformats.org/drawingml/2006/table">
            <a:tbl>
              <a:tblPr firstRow="1" firstCol="1" bandRow="1">
                <a:tableStyleId>{5C22544A-7EE6-4342-B048-85BDC9FD1C3A}</a:tableStyleId>
              </a:tblPr>
              <a:tblGrid>
                <a:gridCol w="1483360">
                  <a:extLst>
                    <a:ext uri="{9D8B030D-6E8A-4147-A177-3AD203B41FA5}">
                      <a16:colId xmlns:a16="http://schemas.microsoft.com/office/drawing/2014/main" val="1895893204"/>
                    </a:ext>
                  </a:extLst>
                </a:gridCol>
                <a:gridCol w="1483360">
                  <a:extLst>
                    <a:ext uri="{9D8B030D-6E8A-4147-A177-3AD203B41FA5}">
                      <a16:colId xmlns:a16="http://schemas.microsoft.com/office/drawing/2014/main" val="352804061"/>
                    </a:ext>
                  </a:extLst>
                </a:gridCol>
                <a:gridCol w="1483360">
                  <a:extLst>
                    <a:ext uri="{9D8B030D-6E8A-4147-A177-3AD203B41FA5}">
                      <a16:colId xmlns:a16="http://schemas.microsoft.com/office/drawing/2014/main" val="1850775299"/>
                    </a:ext>
                  </a:extLst>
                </a:gridCol>
                <a:gridCol w="1483995">
                  <a:extLst>
                    <a:ext uri="{9D8B030D-6E8A-4147-A177-3AD203B41FA5}">
                      <a16:colId xmlns:a16="http://schemas.microsoft.com/office/drawing/2014/main" val="2465698352"/>
                    </a:ext>
                  </a:extLst>
                </a:gridCol>
              </a:tblGrid>
              <a:tr h="399415">
                <a:tc>
                  <a:txBody>
                    <a:bodyPr/>
                    <a:lstStyle/>
                    <a:p>
                      <a:pPr marL="0" marR="0" algn="ctr">
                        <a:lnSpc>
                          <a:spcPct val="107000"/>
                        </a:lnSpc>
                        <a:spcBef>
                          <a:spcPts val="0"/>
                        </a:spcBef>
                        <a:spcAft>
                          <a:spcPts val="0"/>
                        </a:spcAft>
                      </a:pPr>
                      <a:r>
                        <a:rPr lang="en-US" sz="1400">
                          <a:effectLst/>
                        </a:rPr>
                        <a:t>Device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9945223"/>
                  </a:ext>
                </a:extLst>
              </a:tr>
              <a:tr h="399415">
                <a:tc>
                  <a:txBody>
                    <a:bodyPr/>
                    <a:lstStyle/>
                    <a:p>
                      <a:pPr marL="0" marR="0" algn="ctr">
                        <a:lnSpc>
                          <a:spcPct val="107000"/>
                        </a:lnSpc>
                        <a:spcBef>
                          <a:spcPts val="0"/>
                        </a:spcBef>
                        <a:spcAft>
                          <a:spcPts val="0"/>
                        </a:spcAft>
                      </a:pPr>
                      <a:r>
                        <a:rPr lang="en-US" sz="1400">
                          <a:effectLst/>
                        </a:rPr>
                        <a:t>MCP-PMT type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effectLst/>
                        </a:rPr>
                        <a:t>R10754-07-M16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PMT253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XP85002/FIT-Q</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6518083"/>
                  </a:ext>
                </a:extLst>
              </a:tr>
              <a:tr h="399415">
                <a:tc>
                  <a:txBody>
                    <a:bodyPr/>
                    <a:lstStyle/>
                    <a:p>
                      <a:pPr marL="0" marR="0" algn="ctr">
                        <a:lnSpc>
                          <a:spcPct val="107000"/>
                        </a:lnSpc>
                        <a:spcBef>
                          <a:spcPts val="0"/>
                        </a:spcBef>
                        <a:spcAft>
                          <a:spcPts val="0"/>
                        </a:spcAft>
                      </a:pPr>
                      <a:r>
                        <a:rPr lang="en-US" sz="1400" dirty="0">
                          <a:effectLst/>
                        </a:rPr>
                        <a:t>Manufacturer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Hamamatsu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Photek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Photonis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6400799"/>
                  </a:ext>
                </a:extLst>
              </a:tr>
              <a:tr h="494665">
                <a:tc>
                  <a:txBody>
                    <a:bodyPr/>
                    <a:lstStyle/>
                    <a:p>
                      <a:pPr marL="0" marR="0" algn="ctr">
                        <a:lnSpc>
                          <a:spcPct val="107000"/>
                        </a:lnSpc>
                        <a:spcBef>
                          <a:spcPts val="0"/>
                        </a:spcBef>
                        <a:spcAft>
                          <a:spcPts val="0"/>
                        </a:spcAft>
                      </a:pPr>
                      <a:r>
                        <a:rPr lang="en-US" sz="1400">
                          <a:effectLst/>
                        </a:rPr>
                        <a:t>ALD-coating of the MCPs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9819658"/>
                  </a:ext>
                </a:extLst>
              </a:tr>
              <a:tr h="447675">
                <a:tc>
                  <a:txBody>
                    <a:bodyPr/>
                    <a:lstStyle/>
                    <a:p>
                      <a:pPr marL="0" marR="0" algn="ctr">
                        <a:lnSpc>
                          <a:spcPct val="107000"/>
                        </a:lnSpc>
                        <a:spcBef>
                          <a:spcPts val="0"/>
                        </a:spcBef>
                        <a:spcAft>
                          <a:spcPts val="0"/>
                        </a:spcAft>
                      </a:pPr>
                      <a:r>
                        <a:rPr lang="en-US" sz="1400">
                          <a:effectLst/>
                        </a:rPr>
                        <a:t>Resistance of the MCP stack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40 M</a:t>
                      </a:r>
                      <a:r>
                        <a:rPr lang="en-US" sz="1400">
                          <a:effectLst/>
                          <a:sym typeface="Symbol" panose="05050102010706020507" pitchFamily="18" charset="2"/>
                        </a:rPr>
                        <a:t></a:t>
                      </a:r>
                      <a:r>
                        <a:rPr lang="en-US" sz="14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15.5 M</a:t>
                      </a:r>
                      <a:r>
                        <a:rPr lang="en-US" sz="1400">
                          <a:effectLst/>
                          <a:sym typeface="Symbol" panose="050501020107060205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14 M</a:t>
                      </a:r>
                      <a:r>
                        <a:rPr lang="en-US" sz="1400">
                          <a:effectLst/>
                          <a:sym typeface="Symbol" panose="05050102010706020507" pitchFamily="18"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6217241"/>
                  </a:ext>
                </a:extLst>
              </a:tr>
              <a:tr h="479425">
                <a:tc>
                  <a:txBody>
                    <a:bodyPr/>
                    <a:lstStyle/>
                    <a:p>
                      <a:pPr marL="0" marR="0" algn="ctr">
                        <a:lnSpc>
                          <a:spcPct val="107000"/>
                        </a:lnSpc>
                        <a:spcBef>
                          <a:spcPts val="0"/>
                        </a:spcBef>
                        <a:spcAft>
                          <a:spcPts val="0"/>
                        </a:spcAft>
                      </a:pPr>
                      <a:r>
                        <a:rPr lang="en-US" sz="1400">
                          <a:effectLst/>
                        </a:rPr>
                        <a:t>Total bias voltage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1600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3000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1285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7154172"/>
                  </a:ext>
                </a:extLst>
              </a:tr>
              <a:tr h="512445">
                <a:tc>
                  <a:txBody>
                    <a:bodyPr/>
                    <a:lstStyle/>
                    <a:p>
                      <a:pPr marL="0" marR="0" algn="ctr">
                        <a:lnSpc>
                          <a:spcPct val="107000"/>
                        </a:lnSpc>
                        <a:spcBef>
                          <a:spcPts val="0"/>
                        </a:spcBef>
                        <a:spcAft>
                          <a:spcPts val="0"/>
                        </a:spcAft>
                      </a:pPr>
                      <a:r>
                        <a:rPr lang="en-US" sz="1400">
                          <a:effectLst/>
                        </a:rPr>
                        <a:t>Voltage across the MCP stack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1704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1018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3160440"/>
                  </a:ext>
                </a:extLst>
              </a:tr>
              <a:tr h="716280">
                <a:tc>
                  <a:txBody>
                    <a:bodyPr/>
                    <a:lstStyle/>
                    <a:p>
                      <a:pPr marL="0" marR="0" algn="ctr">
                        <a:lnSpc>
                          <a:spcPct val="107000"/>
                        </a:lnSpc>
                        <a:spcBef>
                          <a:spcPts val="0"/>
                        </a:spcBef>
                        <a:spcAft>
                          <a:spcPts val="0"/>
                        </a:spcAft>
                      </a:pPr>
                      <a:r>
                        <a:rPr lang="en-US" sz="1400">
                          <a:effectLst/>
                        </a:rPr>
                        <a:t>Sensitive area of an individual readout channel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5.3x5.3 mm</a:t>
                      </a:r>
                      <a:r>
                        <a:rPr lang="en-US" sz="14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6.6x6.6 mm</a:t>
                      </a:r>
                      <a:r>
                        <a:rPr lang="en-US" sz="14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26.5x26.5 mm</a:t>
                      </a:r>
                      <a:r>
                        <a:rPr lang="en-US" sz="14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5306096"/>
                  </a:ext>
                </a:extLst>
              </a:tr>
              <a:tr h="328295">
                <a:tc>
                  <a:txBody>
                    <a:bodyPr/>
                    <a:lstStyle/>
                    <a:p>
                      <a:pPr marL="0" marR="0" algn="ctr">
                        <a:lnSpc>
                          <a:spcPct val="107000"/>
                        </a:lnSpc>
                        <a:spcBef>
                          <a:spcPts val="0"/>
                        </a:spcBef>
                        <a:spcAft>
                          <a:spcPts val="0"/>
                        </a:spcAft>
                      </a:pPr>
                      <a:r>
                        <a:rPr lang="en-US" sz="1400">
                          <a:effectLst/>
                        </a:rPr>
                        <a:t>Serial number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KT0714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A1171005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9002140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1958359"/>
                  </a:ext>
                </a:extLst>
              </a:tr>
            </a:tbl>
          </a:graphicData>
        </a:graphic>
      </p:graphicFrame>
      <p:pic>
        <p:nvPicPr>
          <p:cNvPr id="9" name="Picture 8">
            <a:extLst>
              <a:ext uri="{FF2B5EF4-FFF2-40B4-BE49-F238E27FC236}">
                <a16:creationId xmlns:a16="http://schemas.microsoft.com/office/drawing/2014/main" id="{2935BB17-CFB3-415E-829F-16E2E4C7C997}"/>
              </a:ext>
            </a:extLst>
          </p:cNvPr>
          <p:cNvPicPr>
            <a:picLocks noChangeAspect="1"/>
          </p:cNvPicPr>
          <p:nvPr/>
        </p:nvPicPr>
        <p:blipFill>
          <a:blip r:embed="rId2"/>
          <a:stretch>
            <a:fillRect/>
          </a:stretch>
        </p:blipFill>
        <p:spPr>
          <a:xfrm>
            <a:off x="7142331" y="834111"/>
            <a:ext cx="4250248" cy="6023889"/>
          </a:xfrm>
          <a:prstGeom prst="rect">
            <a:avLst/>
          </a:prstGeom>
        </p:spPr>
      </p:pic>
    </p:spTree>
    <p:extLst>
      <p:ext uri="{BB962C8B-B14F-4D97-AF65-F5344CB8AC3E}">
        <p14:creationId xmlns:p14="http://schemas.microsoft.com/office/powerpoint/2010/main" val="201805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F4A9D0-536F-4BCE-8F7B-37D6B8CEA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61" y="1855382"/>
            <a:ext cx="7332237" cy="4534291"/>
          </a:xfrm>
          <a:prstGeom prst="rect">
            <a:avLst/>
          </a:prstGeom>
        </p:spPr>
      </p:pic>
      <p:pic>
        <p:nvPicPr>
          <p:cNvPr id="9" name="Picture 8">
            <a:extLst>
              <a:ext uri="{FF2B5EF4-FFF2-40B4-BE49-F238E27FC236}">
                <a16:creationId xmlns:a16="http://schemas.microsoft.com/office/drawing/2014/main" id="{CE63493E-9C2E-40F8-BCA7-A2EFB375B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102" y="2752321"/>
            <a:ext cx="4363386" cy="3715570"/>
          </a:xfrm>
          <a:prstGeom prst="rect">
            <a:avLst/>
          </a:prstGeom>
        </p:spPr>
      </p:pic>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13" name="Title 12">
            <a:extLst>
              <a:ext uri="{FF2B5EF4-FFF2-40B4-BE49-F238E27FC236}">
                <a16:creationId xmlns:a16="http://schemas.microsoft.com/office/drawing/2014/main" id="{1161D3C9-A2A1-494F-87E4-C41B31CBCE58}"/>
              </a:ext>
            </a:extLst>
          </p:cNvPr>
          <p:cNvSpPr>
            <a:spLocks noGrp="1"/>
          </p:cNvSpPr>
          <p:nvPr>
            <p:ph type="title"/>
          </p:nvPr>
        </p:nvSpPr>
        <p:spPr/>
        <p:txBody>
          <a:bodyPr/>
          <a:lstStyle/>
          <a:p>
            <a:r>
              <a:rPr lang="en-US" dirty="0"/>
              <a:t> </a:t>
            </a:r>
            <a:r>
              <a:rPr lang="en-US" dirty="0">
                <a:solidFill>
                  <a:srgbClr val="0070C0"/>
                </a:solidFill>
              </a:rPr>
              <a:t>detector new design</a:t>
            </a:r>
          </a:p>
        </p:txBody>
      </p:sp>
      <p:pic>
        <p:nvPicPr>
          <p:cNvPr id="12" name="Picture 11">
            <a:extLst>
              <a:ext uri="{FF2B5EF4-FFF2-40B4-BE49-F238E27FC236}">
                <a16:creationId xmlns:a16="http://schemas.microsoft.com/office/drawing/2014/main" id="{19F6477C-B2C8-4D47-84BB-97FCA9115EA9}"/>
              </a:ext>
            </a:extLst>
          </p:cNvPr>
          <p:cNvPicPr>
            <a:picLocks noChangeAspect="1"/>
          </p:cNvPicPr>
          <p:nvPr/>
        </p:nvPicPr>
        <p:blipFill>
          <a:blip r:embed="rId4"/>
          <a:stretch>
            <a:fillRect/>
          </a:stretch>
        </p:blipFill>
        <p:spPr>
          <a:xfrm>
            <a:off x="5865541" y="138209"/>
            <a:ext cx="6170340" cy="2516896"/>
          </a:xfrm>
          <a:prstGeom prst="rect">
            <a:avLst/>
          </a:prstGeom>
        </p:spPr>
      </p:pic>
      <p:sp>
        <p:nvSpPr>
          <p:cNvPr id="14" name="Arrow: Right 13">
            <a:extLst>
              <a:ext uri="{FF2B5EF4-FFF2-40B4-BE49-F238E27FC236}">
                <a16:creationId xmlns:a16="http://schemas.microsoft.com/office/drawing/2014/main" id="{E44A2FF4-A628-4E9D-8F73-C4FAC82CBE5A}"/>
              </a:ext>
            </a:extLst>
          </p:cNvPr>
          <p:cNvSpPr/>
          <p:nvPr/>
        </p:nvSpPr>
        <p:spPr>
          <a:xfrm>
            <a:off x="8710377" y="541605"/>
            <a:ext cx="507422" cy="28547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613920" y="6320561"/>
            <a:ext cx="496610" cy="436704"/>
          </a:xfrm>
        </p:spPr>
        <p:txBody>
          <a:bodyPr/>
          <a:lstStyle/>
          <a:p>
            <a:fld id="{28141B4B-62BF-4A58-8D4E-85A0F89F3BD4}" type="slidenum">
              <a:rPr lang="en-US" smtClean="0"/>
              <a:t>16</a:t>
            </a:fld>
            <a:endParaRPr lang="en-US" dirty="0"/>
          </a:p>
        </p:txBody>
      </p:sp>
    </p:spTree>
    <p:extLst>
      <p:ext uri="{BB962C8B-B14F-4D97-AF65-F5344CB8AC3E}">
        <p14:creationId xmlns:p14="http://schemas.microsoft.com/office/powerpoint/2010/main" val="3058684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A171E-DD86-475C-9940-6A0A374467C4}"/>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7840EF67-F8F3-44AE-A93C-E8287EA8CF92}"/>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0055CC22-ABD1-474E-862A-B8566737592D}"/>
              </a:ext>
            </a:extLst>
          </p:cNvPr>
          <p:cNvSpPr>
            <a:spLocks noGrp="1"/>
          </p:cNvSpPr>
          <p:nvPr>
            <p:ph type="sldNum" sz="quarter" idx="12"/>
          </p:nvPr>
        </p:nvSpPr>
        <p:spPr>
          <a:xfrm>
            <a:off x="11603872" y="6320560"/>
            <a:ext cx="496610" cy="436704"/>
          </a:xfrm>
        </p:spPr>
        <p:txBody>
          <a:bodyPr/>
          <a:lstStyle/>
          <a:p>
            <a:fld id="{28141B4B-62BF-4A58-8D4E-85A0F89F3BD4}" type="slidenum">
              <a:rPr lang="en-US" smtClean="0"/>
              <a:pPr/>
              <a:t>17</a:t>
            </a:fld>
            <a:endParaRPr lang="en-US" dirty="0"/>
          </a:p>
        </p:txBody>
      </p:sp>
      <p:sp>
        <p:nvSpPr>
          <p:cNvPr id="5" name="Title 4">
            <a:extLst>
              <a:ext uri="{FF2B5EF4-FFF2-40B4-BE49-F238E27FC236}">
                <a16:creationId xmlns:a16="http://schemas.microsoft.com/office/drawing/2014/main" id="{DA6CC058-8755-4E43-8A87-A23A932B8017}"/>
              </a:ext>
            </a:extLst>
          </p:cNvPr>
          <p:cNvSpPr>
            <a:spLocks noGrp="1"/>
          </p:cNvSpPr>
          <p:nvPr>
            <p:ph type="title"/>
          </p:nvPr>
        </p:nvSpPr>
        <p:spPr/>
        <p:txBody>
          <a:bodyPr/>
          <a:lstStyle/>
          <a:p>
            <a:r>
              <a:rPr lang="en-US" dirty="0"/>
              <a:t> </a:t>
            </a:r>
            <a:r>
              <a:rPr lang="cs-CZ" dirty="0">
                <a:solidFill>
                  <a:srgbClr val="0070C0"/>
                </a:solidFill>
              </a:rPr>
              <a:t>AFP </a:t>
            </a:r>
            <a:r>
              <a:rPr lang="cs-CZ" dirty="0" err="1">
                <a:solidFill>
                  <a:srgbClr val="0070C0"/>
                </a:solidFill>
              </a:rPr>
              <a:t>insertions</a:t>
            </a:r>
            <a:r>
              <a:rPr lang="cs-CZ" dirty="0">
                <a:solidFill>
                  <a:srgbClr val="0070C0"/>
                </a:solidFill>
              </a:rPr>
              <a:t> </a:t>
            </a:r>
            <a:r>
              <a:rPr lang="en-US" dirty="0">
                <a:solidFill>
                  <a:srgbClr val="0070C0"/>
                </a:solidFill>
              </a:rPr>
              <a:t>2017</a:t>
            </a:r>
          </a:p>
        </p:txBody>
      </p:sp>
      <p:grpSp>
        <p:nvGrpSpPr>
          <p:cNvPr id="34" name="Group 33">
            <a:extLst>
              <a:ext uri="{FF2B5EF4-FFF2-40B4-BE49-F238E27FC236}">
                <a16:creationId xmlns:a16="http://schemas.microsoft.com/office/drawing/2014/main" id="{9F4B67E9-683F-4148-9014-0B15F815870D}"/>
              </a:ext>
            </a:extLst>
          </p:cNvPr>
          <p:cNvGrpSpPr/>
          <p:nvPr/>
        </p:nvGrpSpPr>
        <p:grpSpPr>
          <a:xfrm>
            <a:off x="257175" y="1110975"/>
            <a:ext cx="12144124" cy="4794526"/>
            <a:chOff x="100977" y="1639612"/>
            <a:chExt cx="12219360" cy="5018174"/>
          </a:xfrm>
        </p:grpSpPr>
        <p:pic>
          <p:nvPicPr>
            <p:cNvPr id="6" name="Picture 2" descr="C:\Users\rijssenbeek\Documents\Atlas\AFP\Management\2017\AFP-2017-11-27_2017Insertions.png">
              <a:extLst>
                <a:ext uri="{FF2B5EF4-FFF2-40B4-BE49-F238E27FC236}">
                  <a16:creationId xmlns:a16="http://schemas.microsoft.com/office/drawing/2014/main" id="{54BC50B9-41CA-4069-9E71-C25BE9662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66" y="1639612"/>
              <a:ext cx="11782598" cy="50181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9C4C08-F353-4BD7-ACBC-3AD72491FA69}"/>
                </a:ext>
              </a:extLst>
            </p:cNvPr>
            <p:cNvSpPr txBox="1"/>
            <p:nvPr/>
          </p:nvSpPr>
          <p:spPr>
            <a:xfrm>
              <a:off x="3294989" y="5436985"/>
              <a:ext cx="1135117" cy="523220"/>
            </a:xfrm>
            <a:prstGeom prst="rect">
              <a:avLst/>
            </a:prstGeom>
            <a:noFill/>
          </p:spPr>
          <p:txBody>
            <a:bodyPr wrap="square" rtlCol="0">
              <a:spAutoFit/>
            </a:bodyPr>
            <a:lstStyle/>
            <a:p>
              <a:pPr algn="ctr"/>
              <a:r>
                <a:rPr lang="en-US" sz="1400" dirty="0">
                  <a:solidFill>
                    <a:srgbClr val="000000"/>
                  </a:solidFill>
                  <a:latin typeface="Arial Narrow" panose="020B0606020202030204" pitchFamily="34" charset="0"/>
                </a:rPr>
                <a:t>MD1-TS1</a:t>
              </a:r>
              <a:br>
                <a:rPr lang="en-US" sz="1400" dirty="0">
                  <a:solidFill>
                    <a:srgbClr val="000000"/>
                  </a:solidFill>
                  <a:latin typeface="Arial Narrow" panose="020B0606020202030204" pitchFamily="34" charset="0"/>
                </a:rPr>
              </a:br>
              <a:r>
                <a:rPr lang="en-US" sz="1400" dirty="0">
                  <a:solidFill>
                    <a:srgbClr val="000000"/>
                  </a:solidFill>
                  <a:latin typeface="Arial Narrow" panose="020B0606020202030204" pitchFamily="34" charset="0"/>
                </a:rPr>
                <a:t>30.06-09.07</a:t>
              </a:r>
            </a:p>
          </p:txBody>
        </p:sp>
        <p:sp>
          <p:nvSpPr>
            <p:cNvPr id="8" name="TextBox 7">
              <a:extLst>
                <a:ext uri="{FF2B5EF4-FFF2-40B4-BE49-F238E27FC236}">
                  <a16:creationId xmlns:a16="http://schemas.microsoft.com/office/drawing/2014/main" id="{07C65ACF-2FD9-47E0-B869-2AFE78F6059A}"/>
                </a:ext>
              </a:extLst>
            </p:cNvPr>
            <p:cNvSpPr txBox="1"/>
            <p:nvPr/>
          </p:nvSpPr>
          <p:spPr>
            <a:xfrm>
              <a:off x="4430106" y="5436985"/>
              <a:ext cx="1135117" cy="523220"/>
            </a:xfrm>
            <a:prstGeom prst="rect">
              <a:avLst/>
            </a:prstGeom>
            <a:noFill/>
          </p:spPr>
          <p:txBody>
            <a:bodyPr wrap="square" rtlCol="0">
              <a:spAutoFit/>
            </a:bodyPr>
            <a:lstStyle/>
            <a:p>
              <a:pPr algn="ctr"/>
              <a:r>
                <a:rPr lang="en-US" sz="1400" dirty="0">
                  <a:solidFill>
                    <a:srgbClr val="000000"/>
                  </a:solidFill>
                  <a:latin typeface="Arial Narrow" panose="020B0606020202030204" pitchFamily="34" charset="0"/>
                </a:rPr>
                <a:t>MD2</a:t>
              </a:r>
              <a:br>
                <a:rPr lang="en-US" sz="1400" dirty="0">
                  <a:solidFill>
                    <a:srgbClr val="000000"/>
                  </a:solidFill>
                  <a:latin typeface="Arial Narrow" panose="020B0606020202030204" pitchFamily="34" charset="0"/>
                </a:rPr>
              </a:br>
              <a:r>
                <a:rPr lang="en-US" sz="1400" dirty="0">
                  <a:solidFill>
                    <a:srgbClr val="000000"/>
                  </a:solidFill>
                  <a:latin typeface="Arial Narrow" panose="020B0606020202030204" pitchFamily="34" charset="0"/>
                </a:rPr>
                <a:t>24-27.07</a:t>
              </a:r>
            </a:p>
          </p:txBody>
        </p:sp>
        <p:sp>
          <p:nvSpPr>
            <p:cNvPr id="9" name="TextBox 8">
              <a:extLst>
                <a:ext uri="{FF2B5EF4-FFF2-40B4-BE49-F238E27FC236}">
                  <a16:creationId xmlns:a16="http://schemas.microsoft.com/office/drawing/2014/main" id="{1060BA9E-53AE-434A-B628-FF80D43454CB}"/>
                </a:ext>
              </a:extLst>
            </p:cNvPr>
            <p:cNvSpPr txBox="1"/>
            <p:nvPr/>
          </p:nvSpPr>
          <p:spPr>
            <a:xfrm>
              <a:off x="7341471" y="5436985"/>
              <a:ext cx="1135117" cy="523220"/>
            </a:xfrm>
            <a:prstGeom prst="rect">
              <a:avLst/>
            </a:prstGeom>
            <a:noFill/>
          </p:spPr>
          <p:txBody>
            <a:bodyPr wrap="square" rtlCol="0">
              <a:spAutoFit/>
            </a:bodyPr>
            <a:lstStyle/>
            <a:p>
              <a:pPr algn="ctr"/>
              <a:r>
                <a:rPr lang="en-US" sz="1400" dirty="0">
                  <a:solidFill>
                    <a:srgbClr val="000000"/>
                  </a:solidFill>
                  <a:latin typeface="Arial Narrow" panose="020B0606020202030204" pitchFamily="34" charset="0"/>
                </a:rPr>
                <a:t>MD3-TS2</a:t>
              </a:r>
              <a:br>
                <a:rPr lang="en-US" sz="1400" dirty="0">
                  <a:solidFill>
                    <a:srgbClr val="000000"/>
                  </a:solidFill>
                  <a:latin typeface="Arial Narrow" panose="020B0606020202030204" pitchFamily="34" charset="0"/>
                </a:rPr>
              </a:br>
              <a:r>
                <a:rPr lang="en-US" sz="1400" dirty="0">
                  <a:solidFill>
                    <a:srgbClr val="000000"/>
                  </a:solidFill>
                  <a:latin typeface="Arial Narrow" panose="020B0606020202030204" pitchFamily="34" charset="0"/>
                </a:rPr>
                <a:t>13-22.09</a:t>
              </a:r>
            </a:p>
          </p:txBody>
        </p:sp>
        <p:sp>
          <p:nvSpPr>
            <p:cNvPr id="10" name="TextBox 9">
              <a:extLst>
                <a:ext uri="{FF2B5EF4-FFF2-40B4-BE49-F238E27FC236}">
                  <a16:creationId xmlns:a16="http://schemas.microsoft.com/office/drawing/2014/main" id="{7CBE521F-B7D0-41F0-9A14-D11687ABFD81}"/>
                </a:ext>
              </a:extLst>
            </p:cNvPr>
            <p:cNvSpPr txBox="1"/>
            <p:nvPr/>
          </p:nvSpPr>
          <p:spPr>
            <a:xfrm>
              <a:off x="10673254" y="5436985"/>
              <a:ext cx="1248741" cy="523220"/>
            </a:xfrm>
            <a:prstGeom prst="rect">
              <a:avLst/>
            </a:prstGeom>
            <a:noFill/>
          </p:spPr>
          <p:txBody>
            <a:bodyPr wrap="square" rtlCol="0">
              <a:spAutoFit/>
            </a:bodyPr>
            <a:lstStyle/>
            <a:p>
              <a:pPr algn="ctr"/>
              <a:r>
                <a:rPr lang="en-US" sz="1400" dirty="0">
                  <a:solidFill>
                    <a:srgbClr val="000000"/>
                  </a:solidFill>
                  <a:latin typeface="Arial Narrow" panose="020B0606020202030204" pitchFamily="34" charset="0"/>
                </a:rPr>
                <a:t>SpecRun-MD4</a:t>
              </a:r>
              <a:br>
                <a:rPr lang="en-US" sz="1400" dirty="0">
                  <a:solidFill>
                    <a:srgbClr val="000000"/>
                  </a:solidFill>
                  <a:latin typeface="Arial Narrow" panose="020B0606020202030204" pitchFamily="34" charset="0"/>
                </a:rPr>
              </a:br>
              <a:r>
                <a:rPr lang="en-US" sz="1400" dirty="0">
                  <a:solidFill>
                    <a:srgbClr val="000000"/>
                  </a:solidFill>
                  <a:latin typeface="Arial Narrow" panose="020B0606020202030204" pitchFamily="34" charset="0"/>
                </a:rPr>
                <a:t>11-30.11</a:t>
              </a:r>
            </a:p>
          </p:txBody>
        </p:sp>
        <p:sp>
          <p:nvSpPr>
            <p:cNvPr id="11" name="TextBox 10">
              <a:extLst>
                <a:ext uri="{FF2B5EF4-FFF2-40B4-BE49-F238E27FC236}">
                  <a16:creationId xmlns:a16="http://schemas.microsoft.com/office/drawing/2014/main" id="{743354DD-C030-4CC2-97C7-528029B1B6AC}"/>
                </a:ext>
              </a:extLst>
            </p:cNvPr>
            <p:cNvSpPr txBox="1"/>
            <p:nvPr/>
          </p:nvSpPr>
          <p:spPr>
            <a:xfrm>
              <a:off x="8744607" y="5436985"/>
              <a:ext cx="1248741" cy="523220"/>
            </a:xfrm>
            <a:prstGeom prst="rect">
              <a:avLst/>
            </a:prstGeom>
            <a:noFill/>
          </p:spPr>
          <p:txBody>
            <a:bodyPr wrap="square" rtlCol="0">
              <a:spAutoFit/>
            </a:bodyPr>
            <a:lstStyle/>
            <a:p>
              <a:pPr algn="ctr"/>
              <a:r>
                <a:rPr lang="en-US" sz="1400" dirty="0" err="1">
                  <a:solidFill>
                    <a:srgbClr val="000000"/>
                  </a:solidFill>
                  <a:latin typeface="Arial Narrow" panose="020B0606020202030204" pitchFamily="34" charset="0"/>
                </a:rPr>
                <a:t>Xe</a:t>
              </a:r>
              <a:r>
                <a:rPr lang="en-US" sz="1400" dirty="0">
                  <a:solidFill>
                    <a:srgbClr val="000000"/>
                  </a:solidFill>
                  <a:latin typeface="Arial Narrow" panose="020B0606020202030204" pitchFamily="34" charset="0"/>
                </a:rPr>
                <a:t> run</a:t>
              </a:r>
              <a:br>
                <a:rPr lang="en-US" sz="1400" dirty="0">
                  <a:solidFill>
                    <a:srgbClr val="000000"/>
                  </a:solidFill>
                  <a:latin typeface="Arial Narrow" panose="020B0606020202030204" pitchFamily="34" charset="0"/>
                </a:rPr>
              </a:br>
              <a:r>
                <a:rPr lang="en-US" sz="1400" dirty="0">
                  <a:solidFill>
                    <a:srgbClr val="000000"/>
                  </a:solidFill>
                  <a:latin typeface="Arial Narrow" panose="020B0606020202030204" pitchFamily="34" charset="0"/>
                </a:rPr>
                <a:t>12.10</a:t>
              </a:r>
            </a:p>
          </p:txBody>
        </p:sp>
        <p:sp>
          <p:nvSpPr>
            <p:cNvPr id="12" name="TextBox 11">
              <a:extLst>
                <a:ext uri="{FF2B5EF4-FFF2-40B4-BE49-F238E27FC236}">
                  <a16:creationId xmlns:a16="http://schemas.microsoft.com/office/drawing/2014/main" id="{0E333307-013A-43CF-89F9-49E400C22BCD}"/>
                </a:ext>
              </a:extLst>
            </p:cNvPr>
            <p:cNvSpPr txBox="1"/>
            <p:nvPr/>
          </p:nvSpPr>
          <p:spPr>
            <a:xfrm>
              <a:off x="7970623" y="3563006"/>
              <a:ext cx="3327001" cy="307777"/>
            </a:xfrm>
            <a:prstGeom prst="rect">
              <a:avLst/>
            </a:prstGeom>
            <a:noFill/>
          </p:spPr>
          <p:txBody>
            <a:bodyPr wrap="square" rtlCol="0">
              <a:spAutoFit/>
            </a:bodyPr>
            <a:lstStyle/>
            <a:p>
              <a:pPr algn="ctr"/>
              <a:r>
                <a:rPr lang="en-US" sz="1400" dirty="0">
                  <a:solidFill>
                    <a:srgbClr val="000000"/>
                  </a:solidFill>
                  <a:latin typeface="Arial Narrow" panose="020B0606020202030204" pitchFamily="34" charset="0"/>
                </a:rPr>
                <a:t>ATLAS delivered/received </a:t>
              </a:r>
              <a:r>
                <a:rPr lang="en-US" sz="1400" dirty="0" err="1">
                  <a:solidFill>
                    <a:srgbClr val="000000"/>
                  </a:solidFill>
                  <a:latin typeface="Arial Narrow" panose="020B0606020202030204" pitchFamily="34" charset="0"/>
                </a:rPr>
                <a:t>ntegrated</a:t>
              </a:r>
              <a:r>
                <a:rPr lang="en-US" sz="1400" dirty="0">
                  <a:solidFill>
                    <a:srgbClr val="000000"/>
                  </a:solidFill>
                  <a:latin typeface="Arial Narrow" panose="020B0606020202030204" pitchFamily="34" charset="0"/>
                </a:rPr>
                <a:t> Luminosity</a:t>
              </a:r>
            </a:p>
          </p:txBody>
        </p:sp>
        <p:pic>
          <p:nvPicPr>
            <p:cNvPr id="13" name="Picture 5" descr="C:\Users\rijssenbeek\Desktop\sumLumiByDayUrgent.png">
              <a:extLst>
                <a:ext uri="{FF2B5EF4-FFF2-40B4-BE49-F238E27FC236}">
                  <a16:creationId xmlns:a16="http://schemas.microsoft.com/office/drawing/2014/main" id="{ED19659D-EBCE-4882-88A2-AC60EB22F2A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525" t="26961" r="3948" b="14345"/>
            <a:stretch/>
          </p:blipFill>
          <p:spPr bwMode="auto">
            <a:xfrm>
              <a:off x="100977" y="2522483"/>
              <a:ext cx="11960122" cy="170000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9885DEF4-12C4-4259-8531-3BA18F5DF58C}"/>
                </a:ext>
              </a:extLst>
            </p:cNvPr>
            <p:cNvCxnSpPr>
              <a:cxnSpLocks/>
            </p:cNvCxnSpPr>
            <p:nvPr/>
          </p:nvCxnSpPr>
          <p:spPr bwMode="auto">
            <a:xfrm>
              <a:off x="715891" y="4109190"/>
              <a:ext cx="0" cy="2252770"/>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53C14A8C-4B8A-4EF6-9B51-38555580452B}"/>
                </a:ext>
              </a:extLst>
            </p:cNvPr>
            <p:cNvCxnSpPr>
              <a:cxnSpLocks/>
            </p:cNvCxnSpPr>
            <p:nvPr/>
          </p:nvCxnSpPr>
          <p:spPr bwMode="auto">
            <a:xfrm flipV="1">
              <a:off x="8709239" y="4053093"/>
              <a:ext cx="0" cy="2490582"/>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13E22615-21D4-4B07-B1E6-5E95C1CDA462}"/>
                </a:ext>
              </a:extLst>
            </p:cNvPr>
            <p:cNvSpPr/>
            <p:nvPr/>
          </p:nvSpPr>
          <p:spPr bwMode="auto">
            <a:xfrm>
              <a:off x="422678" y="2447893"/>
              <a:ext cx="227371" cy="196987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18288" rIns="0" bIns="18288" numCol="1" rtlCol="0" anchor="t" anchorCtr="0" compatLnSpc="1">
              <a:prstTxWarp prst="textNoShape">
                <a:avLst/>
              </a:prstTxWarp>
              <a:noAutofit/>
            </a:bodyPr>
            <a:lstStyle/>
            <a:p>
              <a:pPr algn="r">
                <a:spcAft>
                  <a:spcPts val="600"/>
                </a:spcAft>
              </a:pPr>
              <a:r>
                <a:rPr lang="en-US" sz="1600" dirty="0">
                  <a:solidFill>
                    <a:srgbClr val="000000"/>
                  </a:solidFill>
                  <a:latin typeface="Arial Unicode MS"/>
                  <a:cs typeface="Times New Roman" panose="02020603050405020304" pitchFamily="18" charset="0"/>
                </a:rPr>
                <a:t>50</a:t>
              </a:r>
            </a:p>
            <a:p>
              <a:pPr algn="r">
                <a:spcAft>
                  <a:spcPts val="600"/>
                </a:spcAft>
              </a:pPr>
              <a:r>
                <a:rPr lang="en-US" sz="1600" dirty="0">
                  <a:solidFill>
                    <a:srgbClr val="000000"/>
                  </a:solidFill>
                  <a:latin typeface="Arial Unicode MS"/>
                  <a:cs typeface="Times New Roman" panose="02020603050405020304" pitchFamily="18" charset="0"/>
                </a:rPr>
                <a:t>40</a:t>
              </a:r>
            </a:p>
            <a:p>
              <a:pPr algn="r">
                <a:spcAft>
                  <a:spcPts val="600"/>
                </a:spcAft>
              </a:pPr>
              <a:r>
                <a:rPr lang="en-US" sz="1600" dirty="0">
                  <a:solidFill>
                    <a:srgbClr val="000000"/>
                  </a:solidFill>
                  <a:latin typeface="Arial Unicode MS"/>
                  <a:cs typeface="Times New Roman" panose="02020603050405020304" pitchFamily="18" charset="0"/>
                </a:rPr>
                <a:t>30</a:t>
              </a:r>
            </a:p>
            <a:p>
              <a:pPr algn="r">
                <a:spcAft>
                  <a:spcPts val="600"/>
                </a:spcAft>
              </a:pPr>
              <a:r>
                <a:rPr lang="en-US" sz="1600" dirty="0">
                  <a:solidFill>
                    <a:srgbClr val="000000"/>
                  </a:solidFill>
                  <a:latin typeface="Arial Unicode MS"/>
                  <a:cs typeface="Times New Roman" panose="02020603050405020304" pitchFamily="18" charset="0"/>
                </a:rPr>
                <a:t>20</a:t>
              </a:r>
            </a:p>
            <a:p>
              <a:pPr algn="r">
                <a:spcAft>
                  <a:spcPts val="600"/>
                </a:spcAft>
              </a:pPr>
              <a:r>
                <a:rPr lang="en-US" sz="1600" dirty="0">
                  <a:solidFill>
                    <a:srgbClr val="000000"/>
                  </a:solidFill>
                  <a:latin typeface="Arial Unicode MS"/>
                  <a:cs typeface="Times New Roman" panose="02020603050405020304" pitchFamily="18" charset="0"/>
                </a:rPr>
                <a:t>10</a:t>
              </a:r>
            </a:p>
            <a:p>
              <a:pPr algn="r">
                <a:spcAft>
                  <a:spcPts val="600"/>
                </a:spcAft>
              </a:pPr>
              <a:r>
                <a:rPr lang="en-US" sz="1600" dirty="0">
                  <a:solidFill>
                    <a:srgbClr val="000000"/>
                  </a:solidFill>
                  <a:latin typeface="Arial Unicode MS"/>
                  <a:cs typeface="Times New Roman" panose="02020603050405020304" pitchFamily="18" charset="0"/>
                </a:rPr>
                <a:t>0</a:t>
              </a:r>
              <a:br>
                <a:rPr lang="en-US" sz="1600" dirty="0">
                  <a:solidFill>
                    <a:srgbClr val="000000"/>
                  </a:solidFill>
                  <a:latin typeface="Arial Unicode MS"/>
                  <a:cs typeface="Times New Roman" panose="02020603050405020304" pitchFamily="18" charset="0"/>
                </a:rPr>
              </a:br>
              <a:endParaRPr lang="en-US" sz="1600" dirty="0">
                <a:solidFill>
                  <a:srgbClr val="000000"/>
                </a:solidFill>
                <a:latin typeface="Arial Unicode MS"/>
                <a:cs typeface="Times New Roman" panose="02020603050405020304" pitchFamily="18" charset="0"/>
              </a:endParaRPr>
            </a:p>
          </p:txBody>
        </p:sp>
        <p:sp>
          <p:nvSpPr>
            <p:cNvPr id="17" name="TextBox 16">
              <a:extLst>
                <a:ext uri="{FF2B5EF4-FFF2-40B4-BE49-F238E27FC236}">
                  <a16:creationId xmlns:a16="http://schemas.microsoft.com/office/drawing/2014/main" id="{2801E712-F222-4D08-B301-D8DCB87FD034}"/>
                </a:ext>
              </a:extLst>
            </p:cNvPr>
            <p:cNvSpPr txBox="1"/>
            <p:nvPr/>
          </p:nvSpPr>
          <p:spPr>
            <a:xfrm rot="16200000" flipH="1">
              <a:off x="167859" y="1995158"/>
              <a:ext cx="694063" cy="338554"/>
            </a:xfrm>
            <a:prstGeom prst="rect">
              <a:avLst/>
            </a:prstGeom>
            <a:noFill/>
          </p:spPr>
          <p:txBody>
            <a:bodyPr wrap="square" rtlCol="0">
              <a:spAutoFit/>
            </a:bodyPr>
            <a:lstStyle/>
            <a:p>
              <a:r>
                <a:rPr lang="en-US" sz="1600" dirty="0">
                  <a:solidFill>
                    <a:srgbClr val="000000"/>
                  </a:solidFill>
                  <a:latin typeface="Arial Unicode MS"/>
                  <a:cs typeface="Times New Roman" panose="02020603050405020304" pitchFamily="18" charset="0"/>
                </a:rPr>
                <a:t>[fb</a:t>
              </a:r>
              <a:r>
                <a:rPr lang="en-US" sz="1600" baseline="30000" dirty="0">
                  <a:solidFill>
                    <a:srgbClr val="000000"/>
                  </a:solidFill>
                  <a:latin typeface="Arial Unicode MS"/>
                  <a:cs typeface="Times New Roman" panose="02020603050405020304" pitchFamily="18" charset="0"/>
                </a:rPr>
                <a:t>–1</a:t>
              </a:r>
              <a:r>
                <a:rPr lang="en-US" sz="1600" dirty="0">
                  <a:solidFill>
                    <a:srgbClr val="000000"/>
                  </a:solidFill>
                  <a:latin typeface="Arial Unicode MS"/>
                  <a:cs typeface="Times New Roman" panose="02020603050405020304" pitchFamily="18" charset="0"/>
                </a:rPr>
                <a:t>]</a:t>
              </a:r>
              <a:endParaRPr lang="en-US" sz="1000" dirty="0">
                <a:solidFill>
                  <a:srgbClr val="000000"/>
                </a:solidFill>
                <a:latin typeface="Arial Narrow" panose="020B0606020202030204" pitchFamily="34" charset="0"/>
              </a:endParaRPr>
            </a:p>
          </p:txBody>
        </p:sp>
        <p:sp>
          <p:nvSpPr>
            <p:cNvPr id="18" name="Rectangle 17">
              <a:extLst>
                <a:ext uri="{FF2B5EF4-FFF2-40B4-BE49-F238E27FC236}">
                  <a16:creationId xmlns:a16="http://schemas.microsoft.com/office/drawing/2014/main" id="{55136641-627E-4394-8DB6-1EB8CEAF73CB}"/>
                </a:ext>
              </a:extLst>
            </p:cNvPr>
            <p:cNvSpPr/>
            <p:nvPr/>
          </p:nvSpPr>
          <p:spPr bwMode="auto">
            <a:xfrm>
              <a:off x="149414" y="2387550"/>
              <a:ext cx="227371" cy="196987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18288" rIns="0" bIns="18288" numCol="1" rtlCol="0" anchor="t" anchorCtr="0" compatLnSpc="1">
              <a:prstTxWarp prst="textNoShape">
                <a:avLst/>
              </a:prstTxWarp>
              <a:noAutofit/>
            </a:bodyPr>
            <a:lstStyle/>
            <a:p>
              <a:pPr algn="r">
                <a:spcAft>
                  <a:spcPts val="600"/>
                </a:spcAft>
              </a:pPr>
              <a:br>
                <a:rPr lang="en-US" sz="1600" dirty="0">
                  <a:solidFill>
                    <a:srgbClr val="000000"/>
                  </a:solidFill>
                  <a:latin typeface="Arial Unicode MS"/>
                  <a:cs typeface="Times New Roman" panose="02020603050405020304" pitchFamily="18" charset="0"/>
                </a:rPr>
              </a:br>
              <a:endParaRPr lang="en-US" sz="1600" dirty="0">
                <a:solidFill>
                  <a:srgbClr val="000000"/>
                </a:solidFill>
                <a:latin typeface="Arial Unicode MS"/>
                <a:cs typeface="Times New Roman" panose="02020603050405020304" pitchFamily="18" charset="0"/>
              </a:endParaRPr>
            </a:p>
          </p:txBody>
        </p:sp>
        <p:pic>
          <p:nvPicPr>
            <p:cNvPr id="19" name="Picture 2" descr="C:\Users\rijssenbeek\Desktop\afpIntergratedLumi2017.png">
              <a:extLst>
                <a:ext uri="{FF2B5EF4-FFF2-40B4-BE49-F238E27FC236}">
                  <a16:creationId xmlns:a16="http://schemas.microsoft.com/office/drawing/2014/main" id="{BD35B280-6B4A-4DC0-883B-37006F1D6769}"/>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7505" b="25114"/>
            <a:stretch/>
          </p:blipFill>
          <p:spPr bwMode="auto">
            <a:xfrm>
              <a:off x="1062789" y="2374234"/>
              <a:ext cx="11257548" cy="184825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AEF2B93-9A3A-4B5A-BF21-D26DD4F91E5F}"/>
                </a:ext>
              </a:extLst>
            </p:cNvPr>
            <p:cNvSpPr/>
            <p:nvPr/>
          </p:nvSpPr>
          <p:spPr bwMode="auto">
            <a:xfrm>
              <a:off x="1441938" y="2522481"/>
              <a:ext cx="4208585" cy="77588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600" dirty="0">
                  <a:solidFill>
                    <a:srgbClr val="000000"/>
                  </a:solidFill>
                  <a:latin typeface="Arial Unicode MS"/>
                  <a:cs typeface="Times New Roman" panose="02020603050405020304" pitchFamily="18" charset="0"/>
                </a:rPr>
                <a:t>Total Delivered to ATLAS:       50.4 fb</a:t>
              </a:r>
              <a:r>
                <a:rPr lang="en-US" sz="1600" baseline="30000" dirty="0">
                  <a:solidFill>
                    <a:srgbClr val="000000"/>
                  </a:solidFill>
                  <a:latin typeface="Arial Unicode MS"/>
                  <a:cs typeface="Times New Roman" panose="02020603050405020304" pitchFamily="18" charset="0"/>
                </a:rPr>
                <a:t>–1</a:t>
              </a:r>
              <a:r>
                <a:rPr lang="en-US" sz="1600" dirty="0">
                  <a:solidFill>
                    <a:srgbClr val="000000"/>
                  </a:solidFill>
                  <a:latin typeface="Arial Unicode MS"/>
                  <a:cs typeface="Times New Roman" panose="02020603050405020304" pitchFamily="18" charset="0"/>
                </a:rPr>
                <a:t> </a:t>
              </a:r>
            </a:p>
            <a:p>
              <a:pPr algn="ctr"/>
              <a:r>
                <a:rPr lang="en-US" sz="1600" dirty="0">
                  <a:solidFill>
                    <a:srgbClr val="000000"/>
                  </a:solidFill>
                  <a:latin typeface="Arial Unicode MS"/>
                  <a:cs typeface="Times New Roman" panose="02020603050405020304" pitchFamily="18" charset="0"/>
                </a:rPr>
                <a:t>Total Recorded by ATLAS:      47.1 fb</a:t>
              </a:r>
              <a:r>
                <a:rPr lang="en-US" sz="1600" baseline="30000" dirty="0">
                  <a:solidFill>
                    <a:srgbClr val="000000"/>
                  </a:solidFill>
                  <a:latin typeface="Arial Unicode MS"/>
                  <a:cs typeface="Times New Roman" panose="02020603050405020304" pitchFamily="18" charset="0"/>
                </a:rPr>
                <a:t>–1</a:t>
              </a:r>
            </a:p>
            <a:p>
              <a:pPr algn="ctr"/>
              <a:r>
                <a:rPr lang="en-US" sz="1600" dirty="0">
                  <a:solidFill>
                    <a:srgbClr val="000000"/>
                  </a:solidFill>
                  <a:latin typeface="Arial Unicode MS"/>
                  <a:cs typeface="Times New Roman" panose="02020603050405020304" pitchFamily="18" charset="0"/>
                </a:rPr>
                <a:t>Total AFP in Combined DAQ:  29.6 fb</a:t>
              </a:r>
              <a:r>
                <a:rPr lang="en-US" sz="1600" baseline="30000" dirty="0">
                  <a:solidFill>
                    <a:srgbClr val="000000"/>
                  </a:solidFill>
                  <a:latin typeface="Arial Unicode MS"/>
                  <a:cs typeface="Times New Roman" panose="02020603050405020304" pitchFamily="18" charset="0"/>
                </a:rPr>
                <a:t>–1</a:t>
              </a:r>
              <a:r>
                <a:rPr lang="en-US" sz="1600" dirty="0">
                  <a:solidFill>
                    <a:srgbClr val="000000"/>
                  </a:solidFill>
                  <a:latin typeface="Arial Unicode MS"/>
                  <a:cs typeface="Times New Roman" panose="02020603050405020304" pitchFamily="18" charset="0"/>
                </a:rPr>
                <a:t> </a:t>
              </a:r>
            </a:p>
          </p:txBody>
        </p:sp>
        <p:sp>
          <p:nvSpPr>
            <p:cNvPr id="26" name="Line Callout 2 18">
              <a:extLst>
                <a:ext uri="{FF2B5EF4-FFF2-40B4-BE49-F238E27FC236}">
                  <a16:creationId xmlns:a16="http://schemas.microsoft.com/office/drawing/2014/main" id="{3CCD5243-1EDC-4211-8173-68529D091769}"/>
                </a:ext>
              </a:extLst>
            </p:cNvPr>
            <p:cNvSpPr/>
            <p:nvPr/>
          </p:nvSpPr>
          <p:spPr bwMode="auto">
            <a:xfrm>
              <a:off x="1938867" y="5859988"/>
              <a:ext cx="990597" cy="455815"/>
            </a:xfrm>
            <a:prstGeom prst="borderCallout2">
              <a:avLst>
                <a:gd name="adj1" fmla="val 784"/>
                <a:gd name="adj2" fmla="val 49074"/>
                <a:gd name="adj3" fmla="val -65551"/>
                <a:gd name="adj4" fmla="val 49074"/>
                <a:gd name="adj5" fmla="val -194283"/>
                <a:gd name="adj6" fmla="val 69003"/>
              </a:avLst>
            </a:prstGeom>
            <a:solidFill>
              <a:srgbClr val="FFFFCC"/>
            </a:solidFill>
            <a:ln w="19050" cap="flat" cmpd="sng" algn="ctr">
              <a:solidFill>
                <a:srgbClr val="0B870B"/>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 tIns="18288" rIns="18288" bIns="18288" numCol="1" rtlCol="0" anchor="t" anchorCtr="0" compatLnSpc="1">
              <a:prstTxWarp prst="textNoShape">
                <a:avLst/>
              </a:prstTxWarp>
              <a:noAutofit/>
            </a:bodyPr>
            <a:lstStyle/>
            <a:p>
              <a:pPr algn="ctr"/>
              <a:r>
                <a:rPr lang="en-US" sz="1400" dirty="0">
                  <a:solidFill>
                    <a:srgbClr val="000000"/>
                  </a:solidFill>
                  <a:latin typeface="Arial Narrow" panose="020B0606020202030204" pitchFamily="34" charset="0"/>
                  <a:cs typeface="Times New Roman" panose="02020603050405020304" pitchFamily="18" charset="0"/>
                </a:rPr>
                <a:t>Insertion:</a:t>
              </a:r>
              <a:br>
                <a:rPr lang="en-US" sz="1400" dirty="0">
                  <a:solidFill>
                    <a:srgbClr val="000000"/>
                  </a:solidFill>
                  <a:latin typeface="Arial Narrow" panose="020B0606020202030204" pitchFamily="34" charset="0"/>
                  <a:cs typeface="Times New Roman" panose="02020603050405020304" pitchFamily="18" charset="0"/>
                </a:rPr>
              </a:br>
              <a:r>
                <a:rPr lang="en-US" sz="1400" dirty="0">
                  <a:solidFill>
                    <a:srgbClr val="000000"/>
                  </a:solidFill>
                  <a:latin typeface="Arial Narrow" panose="020B0606020202030204" pitchFamily="34" charset="0"/>
                  <a:cs typeface="Times New Roman" panose="02020603050405020304" pitchFamily="18" charset="0"/>
                </a:rPr>
                <a:t>12</a:t>
              </a:r>
              <a:r>
                <a:rPr lang="el-GR" sz="1400" dirty="0">
                  <a:solidFill>
                    <a:srgbClr val="000000"/>
                  </a:solidFill>
                  <a:latin typeface="Arial Narrow" panose="020B0606020202030204" pitchFamily="34" charset="0"/>
                  <a:cs typeface="Times New Roman" panose="02020603050405020304" pitchFamily="18" charset="0"/>
                </a:rPr>
                <a:t>σ</a:t>
              </a:r>
              <a:r>
                <a:rPr lang="en-US" sz="1400" dirty="0">
                  <a:solidFill>
                    <a:srgbClr val="000000"/>
                  </a:solidFill>
                  <a:latin typeface="Arial Narrow" panose="020B0606020202030204" pitchFamily="34" charset="0"/>
                  <a:cs typeface="Times New Roman" panose="02020603050405020304" pitchFamily="18" charset="0"/>
                </a:rPr>
                <a:t> + 0.8 mm</a:t>
              </a:r>
            </a:p>
          </p:txBody>
        </p:sp>
        <p:sp>
          <p:nvSpPr>
            <p:cNvPr id="27" name="Line Callout 2 30">
              <a:extLst>
                <a:ext uri="{FF2B5EF4-FFF2-40B4-BE49-F238E27FC236}">
                  <a16:creationId xmlns:a16="http://schemas.microsoft.com/office/drawing/2014/main" id="{79C1A198-FAC9-40CA-B6A8-D9AAF88BE45B}"/>
                </a:ext>
              </a:extLst>
            </p:cNvPr>
            <p:cNvSpPr/>
            <p:nvPr/>
          </p:nvSpPr>
          <p:spPr bwMode="auto">
            <a:xfrm>
              <a:off x="5732044" y="5859989"/>
              <a:ext cx="990597" cy="455815"/>
            </a:xfrm>
            <a:prstGeom prst="borderCallout2">
              <a:avLst>
                <a:gd name="adj1" fmla="val 784"/>
                <a:gd name="adj2" fmla="val 49074"/>
                <a:gd name="adj3" fmla="val -65551"/>
                <a:gd name="adj4" fmla="val 49074"/>
                <a:gd name="adj5" fmla="val -140416"/>
                <a:gd name="adj6" fmla="val 12592"/>
              </a:avLst>
            </a:prstGeom>
            <a:solidFill>
              <a:srgbClr val="FFFFCC"/>
            </a:solidFill>
            <a:ln w="19050" cap="flat" cmpd="sng" algn="ctr">
              <a:solidFill>
                <a:srgbClr val="0B870B"/>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 tIns="18288" rIns="18288" bIns="18288" numCol="1" rtlCol="0" anchor="t" anchorCtr="0" compatLnSpc="1">
              <a:prstTxWarp prst="textNoShape">
                <a:avLst/>
              </a:prstTxWarp>
              <a:noAutofit/>
            </a:bodyPr>
            <a:lstStyle/>
            <a:p>
              <a:pPr algn="ctr"/>
              <a:r>
                <a:rPr lang="en-US" sz="1400" dirty="0">
                  <a:solidFill>
                    <a:srgbClr val="000000"/>
                  </a:solidFill>
                  <a:latin typeface="Arial Narrow" panose="020B0606020202030204" pitchFamily="34" charset="0"/>
                  <a:cs typeface="Times New Roman" panose="02020603050405020304" pitchFamily="18" charset="0"/>
                </a:rPr>
                <a:t>Insertion:</a:t>
              </a:r>
              <a:br>
                <a:rPr lang="en-US" sz="1400" dirty="0">
                  <a:solidFill>
                    <a:srgbClr val="000000"/>
                  </a:solidFill>
                  <a:latin typeface="Arial Narrow" panose="020B0606020202030204" pitchFamily="34" charset="0"/>
                  <a:cs typeface="Times New Roman" panose="02020603050405020304" pitchFamily="18" charset="0"/>
                </a:rPr>
              </a:br>
              <a:r>
                <a:rPr lang="en-US" sz="1400" dirty="0">
                  <a:solidFill>
                    <a:srgbClr val="000000"/>
                  </a:solidFill>
                  <a:latin typeface="Arial Narrow" panose="020B0606020202030204" pitchFamily="34" charset="0"/>
                  <a:cs typeface="Times New Roman" panose="02020603050405020304" pitchFamily="18" charset="0"/>
                </a:rPr>
                <a:t>12</a:t>
              </a:r>
              <a:r>
                <a:rPr lang="el-GR" sz="1400" dirty="0">
                  <a:solidFill>
                    <a:srgbClr val="000000"/>
                  </a:solidFill>
                  <a:latin typeface="Arial Narrow" panose="020B0606020202030204" pitchFamily="34" charset="0"/>
                  <a:cs typeface="Times New Roman" panose="02020603050405020304" pitchFamily="18" charset="0"/>
                </a:rPr>
                <a:t>σ</a:t>
              </a:r>
              <a:r>
                <a:rPr lang="en-US" sz="1400" dirty="0">
                  <a:solidFill>
                    <a:srgbClr val="000000"/>
                  </a:solidFill>
                  <a:latin typeface="Arial Narrow" panose="020B0606020202030204" pitchFamily="34" charset="0"/>
                  <a:cs typeface="Times New Roman" panose="02020603050405020304" pitchFamily="18" charset="0"/>
                </a:rPr>
                <a:t> + 0.3 mm</a:t>
              </a:r>
            </a:p>
          </p:txBody>
        </p:sp>
        <p:sp>
          <p:nvSpPr>
            <p:cNvPr id="28" name="Line Callout 2 31">
              <a:extLst>
                <a:ext uri="{FF2B5EF4-FFF2-40B4-BE49-F238E27FC236}">
                  <a16:creationId xmlns:a16="http://schemas.microsoft.com/office/drawing/2014/main" id="{7AD6F6C0-6B77-46A2-AD20-818382439C41}"/>
                </a:ext>
              </a:extLst>
            </p:cNvPr>
            <p:cNvSpPr/>
            <p:nvPr/>
          </p:nvSpPr>
          <p:spPr bwMode="auto">
            <a:xfrm>
              <a:off x="9710795" y="5859989"/>
              <a:ext cx="1123645" cy="455815"/>
            </a:xfrm>
            <a:prstGeom prst="borderCallout2">
              <a:avLst>
                <a:gd name="adj1" fmla="val 784"/>
                <a:gd name="adj2" fmla="val 49074"/>
                <a:gd name="adj3" fmla="val -65551"/>
                <a:gd name="adj4" fmla="val 49074"/>
                <a:gd name="adj5" fmla="val -129272"/>
                <a:gd name="adj6" fmla="val 20791"/>
              </a:avLst>
            </a:prstGeom>
            <a:solidFill>
              <a:srgbClr val="FFFFCC"/>
            </a:solidFill>
            <a:ln w="19050" cap="flat" cmpd="sng" algn="ctr">
              <a:solidFill>
                <a:srgbClr val="0B870B"/>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 tIns="18288" rIns="18288" bIns="18288" numCol="1" rtlCol="0" anchor="t" anchorCtr="0" compatLnSpc="1">
              <a:prstTxWarp prst="textNoShape">
                <a:avLst/>
              </a:prstTxWarp>
              <a:noAutofit/>
            </a:bodyPr>
            <a:lstStyle/>
            <a:p>
              <a:pPr algn="ctr"/>
              <a:r>
                <a:rPr lang="en-US" sz="1400" dirty="0">
                  <a:solidFill>
                    <a:srgbClr val="000000"/>
                  </a:solidFill>
                  <a:latin typeface="Arial Narrow" panose="020B0606020202030204" pitchFamily="34" charset="0"/>
                  <a:cs typeface="Times New Roman" panose="02020603050405020304" pitchFamily="18" charset="0"/>
                </a:rPr>
                <a:t>Insertion:</a:t>
              </a:r>
              <a:br>
                <a:rPr lang="en-US" sz="1400" dirty="0">
                  <a:solidFill>
                    <a:srgbClr val="000000"/>
                  </a:solidFill>
                  <a:latin typeface="Arial Narrow" panose="020B0606020202030204" pitchFamily="34" charset="0"/>
                  <a:cs typeface="Times New Roman" panose="02020603050405020304" pitchFamily="18" charset="0"/>
                </a:rPr>
              </a:br>
              <a:r>
                <a:rPr lang="en-US" sz="1400" dirty="0">
                  <a:solidFill>
                    <a:srgbClr val="000000"/>
                  </a:solidFill>
                  <a:latin typeface="Arial Narrow" panose="020B0606020202030204" pitchFamily="34" charset="0"/>
                  <a:cs typeface="Times New Roman" panose="02020603050405020304" pitchFamily="18" charset="0"/>
                </a:rPr>
                <a:t>11.5</a:t>
              </a:r>
              <a:r>
                <a:rPr lang="el-GR" sz="1400" dirty="0">
                  <a:solidFill>
                    <a:srgbClr val="000000"/>
                  </a:solidFill>
                  <a:latin typeface="Arial Narrow" panose="020B0606020202030204" pitchFamily="34" charset="0"/>
                  <a:cs typeface="Times New Roman" panose="02020603050405020304" pitchFamily="18" charset="0"/>
                </a:rPr>
                <a:t>σ</a:t>
              </a:r>
              <a:r>
                <a:rPr lang="en-US" sz="1400" dirty="0">
                  <a:solidFill>
                    <a:srgbClr val="000000"/>
                  </a:solidFill>
                  <a:latin typeface="Arial Narrow" panose="020B0606020202030204" pitchFamily="34" charset="0"/>
                  <a:cs typeface="Times New Roman" panose="02020603050405020304" pitchFamily="18" charset="0"/>
                </a:rPr>
                <a:t> + 0.3 mm</a:t>
              </a:r>
            </a:p>
          </p:txBody>
        </p:sp>
        <p:sp>
          <p:nvSpPr>
            <p:cNvPr id="29" name="Rectangle 28">
              <a:extLst>
                <a:ext uri="{FF2B5EF4-FFF2-40B4-BE49-F238E27FC236}">
                  <a16:creationId xmlns:a16="http://schemas.microsoft.com/office/drawing/2014/main" id="{FAEC1C51-2493-44A1-B10B-86A61A64EDED}"/>
                </a:ext>
              </a:extLst>
            </p:cNvPr>
            <p:cNvSpPr/>
            <p:nvPr/>
          </p:nvSpPr>
          <p:spPr bwMode="auto">
            <a:xfrm>
              <a:off x="1557867" y="2564818"/>
              <a:ext cx="203200" cy="195317"/>
            </a:xfrm>
            <a:prstGeom prst="rect">
              <a:avLst/>
            </a:prstGeom>
            <a:solidFill>
              <a:srgbClr val="04D609"/>
            </a:solidFill>
            <a:ln w="19050"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endParaRPr lang="en-US" sz="1200" dirty="0">
                <a:solidFill>
                  <a:srgbClr val="000000"/>
                </a:solidFill>
                <a:latin typeface="Arial Narrow" panose="020B0606020202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95A695BC-1E2F-4773-9111-95C38ADE6C5D}"/>
                </a:ext>
              </a:extLst>
            </p:cNvPr>
            <p:cNvSpPr/>
            <p:nvPr/>
          </p:nvSpPr>
          <p:spPr bwMode="auto">
            <a:xfrm>
              <a:off x="1557861" y="2810355"/>
              <a:ext cx="203200" cy="195317"/>
            </a:xfrm>
            <a:prstGeom prst="rect">
              <a:avLst/>
            </a:prstGeom>
            <a:solidFill>
              <a:srgbClr val="FFFF00"/>
            </a:solidFill>
            <a:ln w="19050"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endParaRPr lang="en-US" sz="1200" dirty="0">
                <a:solidFill>
                  <a:srgbClr val="000000"/>
                </a:solidFill>
                <a:latin typeface="Arial Narrow" panose="020B0606020202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FC3F7F6B-5EB3-4719-A1EE-E02AB6095F58}"/>
                </a:ext>
              </a:extLst>
            </p:cNvPr>
            <p:cNvSpPr/>
            <p:nvPr/>
          </p:nvSpPr>
          <p:spPr bwMode="auto">
            <a:xfrm>
              <a:off x="1557861" y="3129517"/>
              <a:ext cx="203206" cy="53956"/>
            </a:xfrm>
            <a:prstGeom prst="rect">
              <a:avLst/>
            </a:prstGeom>
            <a:solidFill>
              <a:srgbClr val="0066FF"/>
            </a:solidFill>
            <a:ln w="19050" cap="flat" cmpd="sng" algn="ctr">
              <a:solidFill>
                <a:srgbClr val="0066FF"/>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endParaRPr lang="en-US" sz="1200" dirty="0">
                <a:solidFill>
                  <a:srgbClr val="000000"/>
                </a:solidFill>
                <a:latin typeface="Arial Narrow" panose="020B0606020202030204" pitchFamily="34" charset="0"/>
                <a:cs typeface="Times New Roman" panose="02020603050405020304" pitchFamily="18" charset="0"/>
              </a:endParaRPr>
            </a:p>
          </p:txBody>
        </p:sp>
      </p:grpSp>
    </p:spTree>
    <p:extLst>
      <p:ext uri="{BB962C8B-B14F-4D97-AF65-F5344CB8AC3E}">
        <p14:creationId xmlns:p14="http://schemas.microsoft.com/office/powerpoint/2010/main" val="397592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6145F8-1033-481B-9E82-EB8B31140DAC}"/>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D3E45F1B-4102-4DB7-8F27-5AC42DF6F97C}"/>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1D54A3F-541B-4C45-86AC-FF6AD26B984B}"/>
              </a:ext>
            </a:extLst>
          </p:cNvPr>
          <p:cNvSpPr>
            <a:spLocks noGrp="1"/>
          </p:cNvSpPr>
          <p:nvPr>
            <p:ph type="sldNum" sz="quarter" idx="12"/>
          </p:nvPr>
        </p:nvSpPr>
        <p:spPr>
          <a:xfrm>
            <a:off x="11598770" y="6320560"/>
            <a:ext cx="496610" cy="436704"/>
          </a:xfrm>
        </p:spPr>
        <p:txBody>
          <a:bodyPr/>
          <a:lstStyle/>
          <a:p>
            <a:fld id="{28141B4B-62BF-4A58-8D4E-85A0F89F3BD4}" type="slidenum">
              <a:rPr lang="en-US" smtClean="0"/>
              <a:pPr/>
              <a:t>18</a:t>
            </a:fld>
            <a:endParaRPr lang="en-US" dirty="0"/>
          </a:p>
        </p:txBody>
      </p:sp>
      <p:sp>
        <p:nvSpPr>
          <p:cNvPr id="5" name="Title 4">
            <a:extLst>
              <a:ext uri="{FF2B5EF4-FFF2-40B4-BE49-F238E27FC236}">
                <a16:creationId xmlns:a16="http://schemas.microsoft.com/office/drawing/2014/main" id="{9DE02CAB-1927-4FB8-A2D0-F49F9E40607F}"/>
              </a:ext>
            </a:extLst>
          </p:cNvPr>
          <p:cNvSpPr>
            <a:spLocks noGrp="1"/>
          </p:cNvSpPr>
          <p:nvPr>
            <p:ph type="title"/>
          </p:nvPr>
        </p:nvSpPr>
        <p:spPr/>
        <p:txBody>
          <a:bodyPr/>
          <a:lstStyle/>
          <a:p>
            <a:r>
              <a:rPr lang="en-US" dirty="0"/>
              <a:t> </a:t>
            </a:r>
            <a:r>
              <a:rPr lang="en-US" dirty="0" err="1">
                <a:solidFill>
                  <a:srgbClr val="0070C0"/>
                </a:solidFill>
              </a:rPr>
              <a:t>LQBars</a:t>
            </a:r>
            <a:r>
              <a:rPr lang="en-US" dirty="0">
                <a:solidFill>
                  <a:srgbClr val="0070C0"/>
                </a:solidFill>
              </a:rPr>
              <a:t> – glued vs monolithic solution</a:t>
            </a:r>
          </a:p>
        </p:txBody>
      </p:sp>
      <p:sp>
        <p:nvSpPr>
          <p:cNvPr id="6" name="TextovéPole 4">
            <a:extLst>
              <a:ext uri="{FF2B5EF4-FFF2-40B4-BE49-F238E27FC236}">
                <a16:creationId xmlns:a16="http://schemas.microsoft.com/office/drawing/2014/main" id="{3378AE71-A3CF-495E-AF8D-97ED3821FE19}"/>
              </a:ext>
            </a:extLst>
          </p:cNvPr>
          <p:cNvSpPr txBox="1"/>
          <p:nvPr/>
        </p:nvSpPr>
        <p:spPr>
          <a:xfrm>
            <a:off x="971187" y="884575"/>
            <a:ext cx="11140986" cy="4324261"/>
          </a:xfrm>
          <a:prstGeom prst="rect">
            <a:avLst/>
          </a:prstGeom>
          <a:noFill/>
        </p:spPr>
        <p:txBody>
          <a:bodyPr wrap="square" rtlCol="0">
            <a:spAutoFit/>
          </a:bodyPr>
          <a:lstStyle/>
          <a:p>
            <a:r>
              <a:rPr lang="en-US" sz="2000" dirty="0"/>
              <a:t>glued bars </a:t>
            </a:r>
          </a:p>
          <a:p>
            <a:endParaRPr lang="en-US" sz="700" dirty="0"/>
          </a:p>
          <a:p>
            <a:r>
              <a:rPr lang="en-US" sz="2000" dirty="0"/>
              <a:t>– advantages</a:t>
            </a:r>
          </a:p>
          <a:p>
            <a:pPr marL="342900" indent="-342900">
              <a:buFont typeface="Arial" panose="020B0604020202020204" pitchFamily="34" charset="0"/>
              <a:buChar char="•"/>
            </a:pPr>
            <a:r>
              <a:rPr lang="en-US" sz="2000" b="1" dirty="0"/>
              <a:t>simpler and cheaper </a:t>
            </a:r>
            <a:r>
              <a:rPr lang="en-US" sz="2000" dirty="0"/>
              <a:t>production – less groundwork (preparation phase, auxiliary elements), better machining (grinding, polishing)</a:t>
            </a:r>
          </a:p>
          <a:p>
            <a:pPr marL="342900" indent="-342900">
              <a:buFont typeface="Arial" panose="020B0604020202020204" pitchFamily="34" charset="0"/>
              <a:buChar char="•"/>
            </a:pPr>
            <a:r>
              <a:rPr lang="en-US" sz="2000" b="1" dirty="0"/>
              <a:t>excellent polishing quality </a:t>
            </a:r>
            <a:r>
              <a:rPr lang="en-US" sz="2000" dirty="0"/>
              <a:t>up to 1 interference ring (</a:t>
            </a:r>
            <a:r>
              <a:rPr lang="cs-CZ" sz="2000" dirty="0"/>
              <a:t>peak-to-valey</a:t>
            </a:r>
            <a:r>
              <a:rPr lang="en-US" sz="2000" dirty="0"/>
              <a:t> </a:t>
            </a:r>
            <a:r>
              <a:rPr lang="cs-CZ" sz="2000" dirty="0"/>
              <a:t>=</a:t>
            </a:r>
            <a:r>
              <a:rPr lang="en-US" sz="2000" dirty="0"/>
              <a:t> 320 nm) on all surfaces</a:t>
            </a:r>
          </a:p>
          <a:p>
            <a:pPr marL="342900" indent="-342900">
              <a:buFont typeface="Wingdings" panose="05000000000000000000" pitchFamily="2" charset="2"/>
              <a:buChar char="§"/>
            </a:pPr>
            <a:endParaRPr lang="en-US" sz="700" dirty="0"/>
          </a:p>
          <a:p>
            <a:r>
              <a:rPr lang="en-US" sz="2000" dirty="0"/>
              <a:t>– disadvantages</a:t>
            </a:r>
          </a:p>
          <a:p>
            <a:pPr marL="342900" indent="-342900">
              <a:buFont typeface="Arial" panose="020B0604020202020204" pitchFamily="34" charset="0"/>
              <a:buChar char="•"/>
            </a:pPr>
            <a:r>
              <a:rPr lang="en-US" sz="2000" dirty="0"/>
              <a:t>glue – </a:t>
            </a:r>
            <a:r>
              <a:rPr lang="en-US" sz="2000" b="1" dirty="0"/>
              <a:t>wavelength cut </a:t>
            </a:r>
            <a:r>
              <a:rPr lang="en-US" sz="2000" dirty="0"/>
              <a:t>(235 nm) [</a:t>
            </a:r>
            <a:r>
              <a:rPr lang="en-US" sz="2000" dirty="0">
                <a:solidFill>
                  <a:srgbClr val="7030A0"/>
                </a:solidFill>
              </a:rPr>
              <a:t>?</a:t>
            </a:r>
            <a:r>
              <a:rPr lang="en-US" sz="2000" dirty="0"/>
              <a:t>], additional tilt between arms, </a:t>
            </a:r>
            <a:r>
              <a:rPr lang="en-US" sz="2000" b="1" dirty="0"/>
              <a:t>less radiation hard</a:t>
            </a:r>
            <a:r>
              <a:rPr lang="en-US" sz="2000" dirty="0"/>
              <a:t> than used glass, fragility</a:t>
            </a:r>
            <a:r>
              <a:rPr lang="cs-CZ" sz="2000" dirty="0"/>
              <a:t> (</a:t>
            </a:r>
            <a:r>
              <a:rPr lang="en-US" sz="2000" dirty="0"/>
              <a:t>small joint area, for bars with 2 mm radiator excessively small 2x5 mm</a:t>
            </a:r>
            <a:r>
              <a:rPr lang="en-US" sz="2000" baseline="30000" dirty="0"/>
              <a:t>2</a:t>
            </a:r>
            <a:r>
              <a:rPr lang="cs-CZ" sz="2000" dirty="0"/>
              <a:t>) </a:t>
            </a:r>
            <a:endParaRPr lang="en-US" sz="2000" dirty="0"/>
          </a:p>
          <a:p>
            <a:endParaRPr lang="en-US" sz="2000" dirty="0"/>
          </a:p>
          <a:p>
            <a:pPr marL="342900" indent="-342900">
              <a:buFont typeface="Arial" panose="020B0604020202020204" pitchFamily="34" charset="0"/>
              <a:buChar char="•"/>
            </a:pPr>
            <a:endParaRPr lang="en-US" sz="2000" dirty="0"/>
          </a:p>
          <a:p>
            <a:endParaRPr lang="en-US" sz="2000" dirty="0"/>
          </a:p>
          <a:p>
            <a:endParaRPr lang="en-US" sz="2000" dirty="0"/>
          </a:p>
          <a:p>
            <a:pPr marL="342900" indent="-342900">
              <a:buFont typeface="Arial" panose="020B0604020202020204" pitchFamily="34" charset="0"/>
              <a:buChar char="•"/>
            </a:pPr>
            <a:endParaRPr lang="en-US" sz="2000" dirty="0"/>
          </a:p>
        </p:txBody>
      </p:sp>
      <p:pic>
        <p:nvPicPr>
          <p:cNvPr id="7" name="Obrázek 7">
            <a:extLst>
              <a:ext uri="{FF2B5EF4-FFF2-40B4-BE49-F238E27FC236}">
                <a16:creationId xmlns:a16="http://schemas.microsoft.com/office/drawing/2014/main" id="{78E0EF6D-A51C-4804-9130-8CDF749BD160}"/>
              </a:ext>
            </a:extLst>
          </p:cNvPr>
          <p:cNvPicPr>
            <a:picLocks noChangeAspect="1"/>
          </p:cNvPicPr>
          <p:nvPr/>
        </p:nvPicPr>
        <p:blipFill>
          <a:blip r:embed="rId2"/>
          <a:stretch>
            <a:fillRect/>
          </a:stretch>
        </p:blipFill>
        <p:spPr>
          <a:xfrm>
            <a:off x="2804920" y="3749063"/>
            <a:ext cx="7276405" cy="2770683"/>
          </a:xfrm>
          <a:prstGeom prst="rect">
            <a:avLst/>
          </a:prstGeom>
          <a:ln>
            <a:solidFill>
              <a:schemeClr val="tx1"/>
            </a:solidFill>
          </a:ln>
        </p:spPr>
      </p:pic>
      <p:sp>
        <p:nvSpPr>
          <p:cNvPr id="8" name="TextBox 7">
            <a:extLst>
              <a:ext uri="{FF2B5EF4-FFF2-40B4-BE49-F238E27FC236}">
                <a16:creationId xmlns:a16="http://schemas.microsoft.com/office/drawing/2014/main" id="{C13D2279-1A82-40A4-BBD7-71E64E9C5118}"/>
              </a:ext>
            </a:extLst>
          </p:cNvPr>
          <p:cNvSpPr txBox="1"/>
          <p:nvPr/>
        </p:nvSpPr>
        <p:spPr>
          <a:xfrm>
            <a:off x="857135" y="5495018"/>
            <a:ext cx="2050875" cy="1405513"/>
          </a:xfrm>
          <a:prstGeom prst="rect">
            <a:avLst/>
          </a:prstGeom>
          <a:noFill/>
        </p:spPr>
        <p:txBody>
          <a:bodyPr wrap="square" rtlCol="0">
            <a:spAutoFit/>
          </a:bodyPr>
          <a:lstStyle/>
          <a:p>
            <a:r>
              <a:rPr lang="en-US" sz="1600" dirty="0"/>
              <a:t>700 </a:t>
            </a:r>
            <a:r>
              <a:rPr lang="en-US" sz="1600" dirty="0" err="1"/>
              <a:t>kGy</a:t>
            </a:r>
            <a:r>
              <a:rPr lang="en-US" sz="1600" dirty="0"/>
              <a:t> ~ 100 fb</a:t>
            </a:r>
            <a:r>
              <a:rPr lang="en-US" sz="1600" baseline="30000" dirty="0"/>
              <a:t>-1</a:t>
            </a:r>
            <a:r>
              <a:rPr lang="en-US" sz="1600" dirty="0"/>
              <a:t> </a:t>
            </a:r>
            <a:br>
              <a:rPr lang="en-US" sz="1600" dirty="0"/>
            </a:br>
            <a:r>
              <a:rPr lang="en-US" sz="1600" dirty="0"/>
              <a:t>at 5 mm from beam</a:t>
            </a:r>
          </a:p>
          <a:p>
            <a:endParaRPr lang="en-US" sz="1600" baseline="30000" dirty="0"/>
          </a:p>
          <a:p>
            <a:r>
              <a:rPr lang="en-US" sz="1600" dirty="0"/>
              <a:t>20 </a:t>
            </a:r>
            <a:r>
              <a:rPr lang="en-US" sz="1600" dirty="0" err="1"/>
              <a:t>kGy</a:t>
            </a:r>
            <a:r>
              <a:rPr lang="en-US" sz="1600" dirty="0"/>
              <a:t> ~ 100 fb</a:t>
            </a:r>
            <a:r>
              <a:rPr lang="en-US" sz="1600" baseline="30000" dirty="0"/>
              <a:t>-1</a:t>
            </a:r>
            <a:r>
              <a:rPr lang="en-US" sz="1600" dirty="0"/>
              <a:t> </a:t>
            </a:r>
            <a:br>
              <a:rPr lang="en-US" sz="1600" dirty="0"/>
            </a:br>
            <a:r>
              <a:rPr lang="en-US" sz="1600" dirty="0"/>
              <a:t>at 5 cm from beam</a:t>
            </a:r>
          </a:p>
          <a:p>
            <a:endParaRPr lang="en-US" sz="1600" baseline="30000" dirty="0"/>
          </a:p>
        </p:txBody>
      </p:sp>
    </p:spTree>
    <p:extLst>
      <p:ext uri="{BB962C8B-B14F-4D97-AF65-F5344CB8AC3E}">
        <p14:creationId xmlns:p14="http://schemas.microsoft.com/office/powerpoint/2010/main" val="276169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16200000">
            <a:off x="-282027" y="1251021"/>
            <a:ext cx="929185" cy="365125"/>
          </a:xfrm>
        </p:spPr>
        <p:txBody>
          <a:bodyPr/>
          <a:lstStyle/>
          <a:p>
            <a:r>
              <a:rPr lang="en-US" dirty="0"/>
              <a:t>25.02.2020</a:t>
            </a:r>
          </a:p>
        </p:txBody>
      </p:sp>
      <p:sp>
        <p:nvSpPr>
          <p:cNvPr id="14" name="Footer Placeholder 13"/>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17" name="Zástupný symbol pro číslo snímku 16">
            <a:extLst>
              <a:ext uri="{FF2B5EF4-FFF2-40B4-BE49-F238E27FC236}">
                <a16:creationId xmlns:a16="http://schemas.microsoft.com/office/drawing/2014/main" id="{7D16F69F-9BE8-447D-ACC6-4B7D6B0DFFB8}"/>
              </a:ext>
            </a:extLst>
          </p:cNvPr>
          <p:cNvSpPr>
            <a:spLocks noGrp="1"/>
          </p:cNvSpPr>
          <p:nvPr>
            <p:ph type="sldNum" sz="quarter" idx="12"/>
          </p:nvPr>
        </p:nvSpPr>
        <p:spPr>
          <a:xfrm>
            <a:off x="11614718" y="6320560"/>
            <a:ext cx="496610" cy="436704"/>
          </a:xfrm>
        </p:spPr>
        <p:txBody>
          <a:bodyPr/>
          <a:lstStyle/>
          <a:p>
            <a:fld id="{D6A6085F-E0B1-47E2-BB2D-0C6566D1C094}" type="slidenum">
              <a:rPr lang="en-US" smtClean="0"/>
              <a:t>19</a:t>
            </a:fld>
            <a:endParaRPr lang="en-US" dirty="0"/>
          </a:p>
        </p:txBody>
      </p:sp>
      <p:sp>
        <p:nvSpPr>
          <p:cNvPr id="2" name="Nadpis 1">
            <a:extLst>
              <a:ext uri="{FF2B5EF4-FFF2-40B4-BE49-F238E27FC236}">
                <a16:creationId xmlns:a16="http://schemas.microsoft.com/office/drawing/2014/main" id="{FB394E13-A1A1-44EE-BFD4-44EBAC25E755}"/>
              </a:ext>
            </a:extLst>
          </p:cNvPr>
          <p:cNvSpPr>
            <a:spLocks noGrp="1"/>
          </p:cNvSpPr>
          <p:nvPr>
            <p:ph type="title"/>
          </p:nvPr>
        </p:nvSpPr>
        <p:spPr/>
        <p:txBody>
          <a:bodyPr>
            <a:normAutofit/>
          </a:bodyPr>
          <a:lstStyle/>
          <a:p>
            <a:r>
              <a:rPr lang="en-US" dirty="0"/>
              <a:t> </a:t>
            </a:r>
            <a:r>
              <a:rPr lang="en-US" dirty="0" err="1">
                <a:solidFill>
                  <a:srgbClr val="0070C0"/>
                </a:solidFill>
              </a:rPr>
              <a:t>LQBars</a:t>
            </a:r>
            <a:r>
              <a:rPr lang="en-US" dirty="0">
                <a:solidFill>
                  <a:srgbClr val="0070C0"/>
                </a:solidFill>
              </a:rPr>
              <a:t> – irradiated vs non irradiated, timing </a:t>
            </a:r>
          </a:p>
        </p:txBody>
      </p:sp>
      <p:grpSp>
        <p:nvGrpSpPr>
          <p:cNvPr id="16" name="Group 15">
            <a:extLst>
              <a:ext uri="{FF2B5EF4-FFF2-40B4-BE49-F238E27FC236}">
                <a16:creationId xmlns:a16="http://schemas.microsoft.com/office/drawing/2014/main" id="{3B9CE85A-6744-4BB8-A425-657E46044781}"/>
              </a:ext>
            </a:extLst>
          </p:cNvPr>
          <p:cNvGrpSpPr/>
          <p:nvPr/>
        </p:nvGrpSpPr>
        <p:grpSpPr>
          <a:xfrm>
            <a:off x="923260" y="1612112"/>
            <a:ext cx="5225904" cy="2886555"/>
            <a:chOff x="1153632" y="1757227"/>
            <a:chExt cx="6109734" cy="3343545"/>
          </a:xfrm>
        </p:grpSpPr>
        <p:pic>
          <p:nvPicPr>
            <p:cNvPr id="5"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32" y="1757227"/>
              <a:ext cx="6019800" cy="3343545"/>
            </a:xfrm>
            <a:prstGeom prst="rect">
              <a:avLst/>
            </a:prstGeom>
            <a:ln>
              <a:solidFill>
                <a:schemeClr val="tx1"/>
              </a:solidFill>
            </a:ln>
          </p:spPr>
        </p:pic>
        <p:sp>
          <p:nvSpPr>
            <p:cNvPr id="3" name="Rectangle 2"/>
            <p:cNvSpPr/>
            <p:nvPr/>
          </p:nvSpPr>
          <p:spPr>
            <a:xfrm>
              <a:off x="5501241" y="2570520"/>
              <a:ext cx="1762125" cy="161925"/>
            </a:xfrm>
            <a:prstGeom prst="rect">
              <a:avLst/>
            </a:prstGeom>
            <a:solidFill>
              <a:srgbClr val="FF0000">
                <a:alpha val="29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01241" y="3227745"/>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2191" y="3923070"/>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1716" y="4551720"/>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153CA48-90EA-4F7B-91B9-FF2370E028AD}"/>
              </a:ext>
            </a:extLst>
          </p:cNvPr>
          <p:cNvGrpSpPr/>
          <p:nvPr/>
        </p:nvGrpSpPr>
        <p:grpSpPr>
          <a:xfrm>
            <a:off x="6315738" y="1612111"/>
            <a:ext cx="5274856" cy="2886555"/>
            <a:chOff x="6819679" y="2217073"/>
            <a:chExt cx="6115050" cy="3338254"/>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679" y="2217073"/>
              <a:ext cx="6010275" cy="3338254"/>
            </a:xfrm>
            <a:prstGeom prst="rect">
              <a:avLst/>
            </a:prstGeom>
            <a:ln>
              <a:solidFill>
                <a:schemeClr val="tx1"/>
              </a:solidFill>
            </a:ln>
          </p:spPr>
        </p:pic>
        <p:sp>
          <p:nvSpPr>
            <p:cNvPr id="10" name="Rectangle 9"/>
            <p:cNvSpPr/>
            <p:nvPr/>
          </p:nvSpPr>
          <p:spPr>
            <a:xfrm>
              <a:off x="11163079" y="3639966"/>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63079" y="4287666"/>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72604" y="4954416"/>
              <a:ext cx="1762125" cy="161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72604" y="2982741"/>
              <a:ext cx="1762125" cy="161925"/>
            </a:xfrm>
            <a:prstGeom prst="rect">
              <a:avLst/>
            </a:prstGeom>
            <a:solidFill>
              <a:srgbClr val="FF0000">
                <a:alpha val="29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361A1CD-2B55-4BF6-88C7-F6DB5AF148C4}"/>
              </a:ext>
            </a:extLst>
          </p:cNvPr>
          <p:cNvSpPr/>
          <p:nvPr/>
        </p:nvSpPr>
        <p:spPr>
          <a:xfrm>
            <a:off x="923260" y="5061222"/>
            <a:ext cx="5272084" cy="923330"/>
          </a:xfrm>
          <a:prstGeom prst="rect">
            <a:avLst/>
          </a:prstGeom>
        </p:spPr>
        <p:txBody>
          <a:bodyPr wrap="none">
            <a:spAutoFit/>
          </a:bodyPr>
          <a:lstStyle/>
          <a:p>
            <a:r>
              <a:rPr lang="en-US" dirty="0">
                <a:solidFill>
                  <a:srgbClr val="000000"/>
                </a:solidFill>
                <a:cs typeface="Times New Roman" panose="02020603050405020304" pitchFamily="18" charset="0"/>
              </a:rPr>
              <a:t>bars irradiated by ~ 50.4 fb</a:t>
            </a:r>
            <a:r>
              <a:rPr lang="en-US" baseline="30000" dirty="0">
                <a:solidFill>
                  <a:srgbClr val="000000"/>
                </a:solidFill>
                <a:cs typeface="Times New Roman" panose="02020603050405020304" pitchFamily="18" charset="0"/>
              </a:rPr>
              <a:t>–1</a:t>
            </a:r>
            <a:r>
              <a:rPr lang="en-US" dirty="0">
                <a:solidFill>
                  <a:srgbClr val="000000"/>
                </a:solidFill>
                <a:cs typeface="Times New Roman" panose="02020603050405020304" pitchFamily="18" charset="0"/>
              </a:rPr>
              <a:t> </a:t>
            </a:r>
            <a:br>
              <a:rPr lang="en-US" dirty="0">
                <a:solidFill>
                  <a:srgbClr val="000000"/>
                </a:solidFill>
                <a:cs typeface="Times New Roman" panose="02020603050405020304" pitchFamily="18" charset="0"/>
              </a:rPr>
            </a:br>
            <a:endParaRPr lang="en-US" dirty="0">
              <a:solidFill>
                <a:srgbClr val="000000"/>
              </a:solidFill>
              <a:cs typeface="Times New Roman" panose="02020603050405020304" pitchFamily="18" charset="0"/>
            </a:endParaRPr>
          </a:p>
          <a:p>
            <a:r>
              <a:rPr lang="en-US" dirty="0">
                <a:solidFill>
                  <a:srgbClr val="000000"/>
                </a:solidFill>
                <a:cs typeface="Times New Roman" panose="02020603050405020304" pitchFamily="18" charset="0"/>
              </a:rPr>
              <a:t>bars measured during the AFP beam test in DESY 2019</a:t>
            </a:r>
            <a:endParaRPr lang="en-US" dirty="0"/>
          </a:p>
        </p:txBody>
      </p:sp>
      <p:sp>
        <p:nvSpPr>
          <p:cNvPr id="19" name="TextBox 18">
            <a:extLst>
              <a:ext uri="{FF2B5EF4-FFF2-40B4-BE49-F238E27FC236}">
                <a16:creationId xmlns:a16="http://schemas.microsoft.com/office/drawing/2014/main" id="{56EA0919-099A-4A59-B1E5-489E82F2B0CE}"/>
              </a:ext>
            </a:extLst>
          </p:cNvPr>
          <p:cNvSpPr txBox="1"/>
          <p:nvPr/>
        </p:nvSpPr>
        <p:spPr>
          <a:xfrm>
            <a:off x="9036323" y="5544361"/>
            <a:ext cx="2578395" cy="369332"/>
          </a:xfrm>
          <a:prstGeom prst="rect">
            <a:avLst/>
          </a:prstGeom>
          <a:noFill/>
        </p:spPr>
        <p:txBody>
          <a:bodyPr wrap="square" rtlCol="0">
            <a:spAutoFit/>
          </a:bodyPr>
          <a:lstStyle/>
          <a:p>
            <a:r>
              <a:rPr lang="en-US" b="1" dirty="0"/>
              <a:t>no significant difference</a:t>
            </a:r>
          </a:p>
        </p:txBody>
      </p:sp>
    </p:spTree>
    <p:extLst>
      <p:ext uri="{BB962C8B-B14F-4D97-AF65-F5344CB8AC3E}">
        <p14:creationId xmlns:p14="http://schemas.microsoft.com/office/powerpoint/2010/main" val="5652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A67EF-677B-4FF0-AEC9-932B50042D8F}"/>
              </a:ext>
            </a:extLst>
          </p:cNvPr>
          <p:cNvSpPr/>
          <p:nvPr/>
        </p:nvSpPr>
        <p:spPr>
          <a:xfrm>
            <a:off x="975152" y="828620"/>
            <a:ext cx="10829395" cy="5632311"/>
          </a:xfrm>
          <a:prstGeom prst="rect">
            <a:avLst/>
          </a:prstGeom>
        </p:spPr>
        <p:txBody>
          <a:bodyPr wrap="square">
            <a:spAutoFit/>
          </a:bodyPr>
          <a:lstStyle/>
          <a:p>
            <a:r>
              <a:rPr lang="en-US" sz="2000" dirty="0"/>
              <a:t>The performance of the </a:t>
            </a:r>
            <a:r>
              <a:rPr lang="en-US" sz="2000" b="1" dirty="0"/>
              <a:t>ATLAS Forward Proton Time-of-Flight (</a:t>
            </a:r>
            <a:r>
              <a:rPr lang="en-US" sz="2000" b="1" dirty="0" err="1"/>
              <a:t>ToF</a:t>
            </a:r>
            <a:r>
              <a:rPr lang="en-US" sz="2000" b="1" dirty="0"/>
              <a:t>) </a:t>
            </a:r>
            <a:r>
              <a:rPr lang="en-US" sz="2000" dirty="0"/>
              <a:t>Cherenkov detector is shown using the ATLAS collaboration data collected in the 2017 running period of the LHC Run2. The detailed analysis of the results, including detector efficiency and time resolution of the </a:t>
            </a:r>
            <a:r>
              <a:rPr lang="en-US" sz="2000" dirty="0" err="1"/>
              <a:t>ToF</a:t>
            </a:r>
            <a:r>
              <a:rPr lang="en-US" sz="2000" dirty="0"/>
              <a:t> is performed. </a:t>
            </a:r>
            <a:br>
              <a:rPr lang="en-US" sz="2000" dirty="0"/>
            </a:br>
            <a:r>
              <a:rPr lang="en-US" sz="2000" dirty="0"/>
              <a:t>The detector </a:t>
            </a:r>
            <a:r>
              <a:rPr lang="en-US" sz="2000" b="1" dirty="0"/>
              <a:t>construction</a:t>
            </a:r>
            <a:r>
              <a:rPr lang="en-US" sz="2000" dirty="0"/>
              <a:t> and its </a:t>
            </a:r>
            <a:r>
              <a:rPr lang="en-US" sz="2000" b="1" dirty="0"/>
              <a:t>expected performance based on beam tests </a:t>
            </a:r>
            <a:r>
              <a:rPr lang="en-US" sz="2000" dirty="0"/>
              <a:t>results are briefly summarized at the beginning of the first part of the talk. </a:t>
            </a:r>
            <a:r>
              <a:rPr lang="en-US" sz="2000" b="1" dirty="0"/>
              <a:t>Operational experiences</a:t>
            </a:r>
            <a:r>
              <a:rPr lang="en-US" sz="2000" dirty="0"/>
              <a:t>, problems caused due to attempts to operate </a:t>
            </a:r>
            <a:r>
              <a:rPr lang="en-US" sz="2000" b="1" dirty="0"/>
              <a:t>Micro-Channel Plate </a:t>
            </a:r>
            <a:r>
              <a:rPr lang="en-US" sz="2000" b="1" dirty="0" err="1"/>
              <a:t>PhotoMulTipliers</a:t>
            </a:r>
            <a:r>
              <a:rPr lang="en-US" sz="2000" dirty="0"/>
              <a:t> </a:t>
            </a:r>
            <a:r>
              <a:rPr lang="en-US" sz="2000" b="1" dirty="0"/>
              <a:t>(MCP-PMTs) in the vacuum </a:t>
            </a:r>
            <a:r>
              <a:rPr lang="en-US" sz="2000" dirty="0"/>
              <a:t>and leading to the </a:t>
            </a:r>
            <a:r>
              <a:rPr lang="en-US" sz="2000" b="1" dirty="0"/>
              <a:t>change of the detector construction</a:t>
            </a:r>
            <a:r>
              <a:rPr lang="en-US" sz="2000" dirty="0"/>
              <a:t>, the request for </a:t>
            </a:r>
            <a:r>
              <a:rPr lang="en-US" sz="2000" b="1" dirty="0"/>
              <a:t>R2D2 like construction </a:t>
            </a:r>
            <a:r>
              <a:rPr lang="en-US" sz="2000" dirty="0"/>
              <a:t>of a new, future, MCP-PMT due to the observed </a:t>
            </a:r>
            <a:r>
              <a:rPr lang="en-US" sz="2000" b="1" dirty="0"/>
              <a:t>gain drop for high rates </a:t>
            </a:r>
            <a:r>
              <a:rPr lang="en-US" sz="2000" dirty="0"/>
              <a:t>and its non-recoverability are described. Also, other tested hardware changes are presented – the effect of the replacement of </a:t>
            </a:r>
            <a:r>
              <a:rPr lang="en-US" sz="2000" b="1" dirty="0"/>
              <a:t>non-monolithic by monolithic crystal bars</a:t>
            </a:r>
            <a:r>
              <a:rPr lang="en-US" sz="2000" dirty="0"/>
              <a:t>, the change of the </a:t>
            </a:r>
            <a:r>
              <a:rPr lang="en-US" sz="2000" b="1" dirty="0"/>
              <a:t>MCP-PMT back-end electronics </a:t>
            </a:r>
            <a:r>
              <a:rPr lang="en-US" sz="2000" dirty="0"/>
              <a:t>based on </a:t>
            </a:r>
            <a:r>
              <a:rPr lang="en-US" sz="2000" b="1" dirty="0"/>
              <a:t>simulation to reduce signal cross</a:t>
            </a:r>
            <a:r>
              <a:rPr lang="en-US" sz="2000" dirty="0"/>
              <a:t> talk resulting in further detector time resolution improvement. </a:t>
            </a:r>
            <a:br>
              <a:rPr lang="en-US" sz="2000" dirty="0"/>
            </a:br>
            <a:r>
              <a:rPr lang="en-US" sz="2000" dirty="0"/>
              <a:t>The second part of the talk is devoted to the achieved </a:t>
            </a:r>
            <a:r>
              <a:rPr lang="en-US" sz="2000" b="1" dirty="0"/>
              <a:t>time resolutions</a:t>
            </a:r>
            <a:r>
              <a:rPr lang="en-US" sz="2000" dirty="0"/>
              <a:t>, </a:t>
            </a:r>
            <a:r>
              <a:rPr lang="en-US" sz="2000" b="1" dirty="0">
                <a:solidFill>
                  <a:srgbClr val="00B050"/>
                </a:solidFill>
              </a:rPr>
              <a:t>20 ± 4 </a:t>
            </a:r>
            <a:r>
              <a:rPr lang="en-US" sz="2000" b="1" dirty="0" err="1">
                <a:solidFill>
                  <a:srgbClr val="00B050"/>
                </a:solidFill>
              </a:rPr>
              <a:t>ps</a:t>
            </a:r>
            <a:r>
              <a:rPr lang="en-US" sz="2000" b="1" dirty="0">
                <a:solidFill>
                  <a:srgbClr val="00B050"/>
                </a:solidFill>
              </a:rPr>
              <a:t> and 26 ± 5 </a:t>
            </a:r>
            <a:r>
              <a:rPr lang="en-US" sz="2000" b="1" dirty="0" err="1">
                <a:solidFill>
                  <a:srgbClr val="00B050"/>
                </a:solidFill>
              </a:rPr>
              <a:t>ps</a:t>
            </a:r>
            <a:r>
              <a:rPr lang="en-US" sz="2000" dirty="0"/>
              <a:t>, of two installed </a:t>
            </a:r>
            <a:r>
              <a:rPr lang="en-US" sz="2000" dirty="0" err="1"/>
              <a:t>ToF</a:t>
            </a:r>
            <a:r>
              <a:rPr lang="en-US" sz="2000" dirty="0"/>
              <a:t> detectors. Despite of their very low efficiencies (below 10%) in major parts of the analyzed data, this represents a superb time resolution for detectors operating a few millimeters from the LHC beams and making them, from the time resolution point of view, the best </a:t>
            </a:r>
            <a:r>
              <a:rPr lang="en-US" sz="2000" dirty="0" err="1"/>
              <a:t>ToF</a:t>
            </a:r>
            <a:r>
              <a:rPr lang="en-US" sz="2000" dirty="0"/>
              <a:t> detector among those operated by the different LHC experiments in the forward regions during the LHC Run2. At the end the possibility of </a:t>
            </a:r>
            <a:r>
              <a:rPr lang="en-US" sz="2000" b="1" dirty="0"/>
              <a:t>reconstruction of z-coordinate of the ATLAS interaction region using the </a:t>
            </a:r>
            <a:r>
              <a:rPr lang="en-US" sz="2000" b="1" dirty="0" err="1"/>
              <a:t>ToF</a:t>
            </a:r>
            <a:r>
              <a:rPr lang="en-US" sz="2000" b="1" dirty="0"/>
              <a:t> </a:t>
            </a:r>
            <a:r>
              <a:rPr lang="en-US" sz="2000" dirty="0"/>
              <a:t>detectors is shown.</a:t>
            </a:r>
          </a:p>
        </p:txBody>
      </p:sp>
      <p:sp>
        <p:nvSpPr>
          <p:cNvPr id="6" name="Date Placeholder 5">
            <a:extLst>
              <a:ext uri="{FF2B5EF4-FFF2-40B4-BE49-F238E27FC236}">
                <a16:creationId xmlns:a16="http://schemas.microsoft.com/office/drawing/2014/main" id="{6FB03FF7-F5D7-468A-97B8-41A2A030494F}"/>
              </a:ext>
            </a:extLst>
          </p:cNvPr>
          <p:cNvSpPr>
            <a:spLocks noGrp="1"/>
          </p:cNvSpPr>
          <p:nvPr>
            <p:ph type="dt" sz="half" idx="10"/>
          </p:nvPr>
        </p:nvSpPr>
        <p:spPr/>
        <p:txBody>
          <a:bodyPr/>
          <a:lstStyle/>
          <a:p>
            <a:r>
              <a:rPr lang="en-US"/>
              <a:t>25.02.2020</a:t>
            </a:r>
            <a:endParaRPr lang="en-US" dirty="0"/>
          </a:p>
        </p:txBody>
      </p:sp>
      <p:sp>
        <p:nvSpPr>
          <p:cNvPr id="7" name="Footer Placeholder 6">
            <a:extLst>
              <a:ext uri="{FF2B5EF4-FFF2-40B4-BE49-F238E27FC236}">
                <a16:creationId xmlns:a16="http://schemas.microsoft.com/office/drawing/2014/main" id="{194AF1F2-CBD2-4F26-A234-0ABBF7BCBA03}"/>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8" name="Slide Number Placeholder 7">
            <a:extLst>
              <a:ext uri="{FF2B5EF4-FFF2-40B4-BE49-F238E27FC236}">
                <a16:creationId xmlns:a16="http://schemas.microsoft.com/office/drawing/2014/main" id="{D827EF8E-87A1-408A-9840-37AE91B9FB9F}"/>
              </a:ext>
            </a:extLst>
          </p:cNvPr>
          <p:cNvSpPr>
            <a:spLocks noGrp="1"/>
          </p:cNvSpPr>
          <p:nvPr>
            <p:ph type="sldNum" sz="quarter" idx="12"/>
          </p:nvPr>
        </p:nvSpPr>
        <p:spPr/>
        <p:txBody>
          <a:bodyPr/>
          <a:lstStyle/>
          <a:p>
            <a:fld id="{28141B4B-62BF-4A58-8D4E-85A0F89F3BD4}" type="slidenum">
              <a:rPr lang="en-US" sz="2400" smtClean="0"/>
              <a:t>2</a:t>
            </a:fld>
            <a:endParaRPr lang="en-US" sz="2400" dirty="0"/>
          </a:p>
        </p:txBody>
      </p:sp>
      <p:sp>
        <p:nvSpPr>
          <p:cNvPr id="9" name="Title 8">
            <a:extLst>
              <a:ext uri="{FF2B5EF4-FFF2-40B4-BE49-F238E27FC236}">
                <a16:creationId xmlns:a16="http://schemas.microsoft.com/office/drawing/2014/main" id="{6DAF29BB-09AC-49A6-AB04-D2AE40121BA4}"/>
              </a:ext>
            </a:extLst>
          </p:cNvPr>
          <p:cNvSpPr>
            <a:spLocks noGrp="1"/>
          </p:cNvSpPr>
          <p:nvPr>
            <p:ph type="title"/>
          </p:nvPr>
        </p:nvSpPr>
        <p:spPr/>
        <p:txBody>
          <a:bodyPr/>
          <a:lstStyle/>
          <a:p>
            <a:r>
              <a:rPr lang="en-US" dirty="0"/>
              <a:t> </a:t>
            </a:r>
            <a:r>
              <a:rPr lang="en-US" dirty="0">
                <a:solidFill>
                  <a:srgbClr val="0070C0"/>
                </a:solidFill>
              </a:rPr>
              <a:t>abstract</a:t>
            </a:r>
          </a:p>
        </p:txBody>
      </p:sp>
    </p:spTree>
    <p:extLst>
      <p:ext uri="{BB962C8B-B14F-4D97-AF65-F5344CB8AC3E}">
        <p14:creationId xmlns:p14="http://schemas.microsoft.com/office/powerpoint/2010/main" val="4256183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25.02.2020</a:t>
            </a:r>
          </a:p>
        </p:txBody>
      </p:sp>
      <p:sp>
        <p:nvSpPr>
          <p:cNvPr id="9" name="Footer Placeholder 8"/>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17" name="Zástupný symbol pro číslo snímku 16">
            <a:extLst>
              <a:ext uri="{FF2B5EF4-FFF2-40B4-BE49-F238E27FC236}">
                <a16:creationId xmlns:a16="http://schemas.microsoft.com/office/drawing/2014/main" id="{7D16F69F-9BE8-447D-ACC6-4B7D6B0DFFB8}"/>
              </a:ext>
            </a:extLst>
          </p:cNvPr>
          <p:cNvSpPr>
            <a:spLocks noGrp="1"/>
          </p:cNvSpPr>
          <p:nvPr>
            <p:ph type="sldNum" sz="quarter" idx="12"/>
          </p:nvPr>
        </p:nvSpPr>
        <p:spPr>
          <a:xfrm>
            <a:off x="11620034" y="6320560"/>
            <a:ext cx="496610" cy="436704"/>
          </a:xfrm>
        </p:spPr>
        <p:txBody>
          <a:bodyPr/>
          <a:lstStyle/>
          <a:p>
            <a:fld id="{D6A6085F-E0B1-47E2-BB2D-0C6566D1C094}" type="slidenum">
              <a:rPr lang="en-US" smtClean="0"/>
              <a:t>20</a:t>
            </a:fld>
            <a:endParaRPr lang="en-US" dirty="0"/>
          </a:p>
        </p:txBody>
      </p:sp>
      <p:sp>
        <p:nvSpPr>
          <p:cNvPr id="2" name="Nadpis 1">
            <a:extLst>
              <a:ext uri="{FF2B5EF4-FFF2-40B4-BE49-F238E27FC236}">
                <a16:creationId xmlns:a16="http://schemas.microsoft.com/office/drawing/2014/main" id="{FB394E13-A1A1-44EE-BFD4-44EBAC25E755}"/>
              </a:ext>
            </a:extLst>
          </p:cNvPr>
          <p:cNvSpPr>
            <a:spLocks noGrp="1"/>
          </p:cNvSpPr>
          <p:nvPr>
            <p:ph type="title"/>
          </p:nvPr>
        </p:nvSpPr>
        <p:spPr/>
        <p:txBody>
          <a:bodyPr>
            <a:normAutofit/>
          </a:bodyPr>
          <a:lstStyle/>
          <a:p>
            <a:r>
              <a:rPr lang="en-US" dirty="0">
                <a:solidFill>
                  <a:srgbClr val="0070C0"/>
                </a:solidFill>
              </a:rPr>
              <a:t> irradiated vs non-irradiated – efficiencies</a:t>
            </a:r>
          </a:p>
        </p:txBody>
      </p:sp>
      <p:pic>
        <p:nvPicPr>
          <p:cNvPr id="4" name="Obrázek 3"/>
          <p:cNvPicPr>
            <a:picLocks noChangeAspect="1"/>
          </p:cNvPicPr>
          <p:nvPr/>
        </p:nvPicPr>
        <p:blipFill>
          <a:blip r:embed="rId2"/>
          <a:stretch>
            <a:fillRect/>
          </a:stretch>
        </p:blipFill>
        <p:spPr>
          <a:xfrm>
            <a:off x="1120753" y="1422980"/>
            <a:ext cx="3533333" cy="4628571"/>
          </a:xfrm>
          <a:prstGeom prst="rect">
            <a:avLst/>
          </a:prstGeom>
        </p:spPr>
      </p:pic>
      <p:pic>
        <p:nvPicPr>
          <p:cNvPr id="5" name="Obrázek 4"/>
          <p:cNvPicPr>
            <a:picLocks noChangeAspect="1"/>
          </p:cNvPicPr>
          <p:nvPr/>
        </p:nvPicPr>
        <p:blipFill>
          <a:blip r:embed="rId3"/>
          <a:stretch>
            <a:fillRect/>
          </a:stretch>
        </p:blipFill>
        <p:spPr>
          <a:xfrm>
            <a:off x="5648766" y="1422637"/>
            <a:ext cx="3523809" cy="4638095"/>
          </a:xfrm>
          <a:prstGeom prst="rect">
            <a:avLst/>
          </a:prstGeom>
        </p:spPr>
      </p:pic>
      <p:sp>
        <p:nvSpPr>
          <p:cNvPr id="6" name="TextovéPole 5"/>
          <p:cNvSpPr txBox="1"/>
          <p:nvPr/>
        </p:nvSpPr>
        <p:spPr>
          <a:xfrm>
            <a:off x="1982620" y="1011816"/>
            <a:ext cx="2021707" cy="369332"/>
          </a:xfrm>
          <a:prstGeom prst="rect">
            <a:avLst/>
          </a:prstGeom>
          <a:noFill/>
        </p:spPr>
        <p:txBody>
          <a:bodyPr wrap="none" rtlCol="0">
            <a:spAutoFit/>
          </a:bodyPr>
          <a:lstStyle/>
          <a:p>
            <a:r>
              <a:rPr lang="en-US" b="1" dirty="0"/>
              <a:t>non-irradiated bars</a:t>
            </a:r>
          </a:p>
        </p:txBody>
      </p:sp>
      <p:sp>
        <p:nvSpPr>
          <p:cNvPr id="8" name="TextovéPole 7"/>
          <p:cNvSpPr txBox="1"/>
          <p:nvPr/>
        </p:nvSpPr>
        <p:spPr>
          <a:xfrm>
            <a:off x="6576948" y="1009713"/>
            <a:ext cx="1580882" cy="369332"/>
          </a:xfrm>
          <a:prstGeom prst="rect">
            <a:avLst/>
          </a:prstGeom>
          <a:noFill/>
        </p:spPr>
        <p:txBody>
          <a:bodyPr wrap="none" rtlCol="0">
            <a:spAutoFit/>
          </a:bodyPr>
          <a:lstStyle/>
          <a:p>
            <a:r>
              <a:rPr lang="en-US" b="1" dirty="0"/>
              <a:t>irradiated bars</a:t>
            </a:r>
          </a:p>
        </p:txBody>
      </p:sp>
      <p:sp>
        <p:nvSpPr>
          <p:cNvPr id="7" name="TextovéPole 6"/>
          <p:cNvSpPr txBox="1"/>
          <p:nvPr/>
        </p:nvSpPr>
        <p:spPr>
          <a:xfrm>
            <a:off x="3342246" y="2657989"/>
            <a:ext cx="434734"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1B</a:t>
            </a:r>
          </a:p>
        </p:txBody>
      </p:sp>
      <p:sp>
        <p:nvSpPr>
          <p:cNvPr id="10" name="TextovéPole 9"/>
          <p:cNvSpPr txBox="1"/>
          <p:nvPr/>
        </p:nvSpPr>
        <p:spPr>
          <a:xfrm>
            <a:off x="3342246" y="3892998"/>
            <a:ext cx="425116"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1C</a:t>
            </a:r>
          </a:p>
        </p:txBody>
      </p:sp>
      <p:sp>
        <p:nvSpPr>
          <p:cNvPr id="12" name="TextovéPole 11"/>
          <p:cNvSpPr txBox="1"/>
          <p:nvPr/>
        </p:nvSpPr>
        <p:spPr>
          <a:xfrm>
            <a:off x="3342246" y="5127339"/>
            <a:ext cx="444352"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1D</a:t>
            </a:r>
          </a:p>
        </p:txBody>
      </p:sp>
      <p:sp>
        <p:nvSpPr>
          <p:cNvPr id="13" name="TextovéPole 12"/>
          <p:cNvSpPr txBox="1"/>
          <p:nvPr/>
        </p:nvSpPr>
        <p:spPr>
          <a:xfrm>
            <a:off x="7901889" y="2657989"/>
            <a:ext cx="434734"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1B</a:t>
            </a:r>
          </a:p>
        </p:txBody>
      </p:sp>
      <p:sp>
        <p:nvSpPr>
          <p:cNvPr id="14" name="TextovéPole 13"/>
          <p:cNvSpPr txBox="1"/>
          <p:nvPr/>
        </p:nvSpPr>
        <p:spPr>
          <a:xfrm>
            <a:off x="7901889" y="3892998"/>
            <a:ext cx="425116"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1C</a:t>
            </a:r>
          </a:p>
        </p:txBody>
      </p:sp>
      <p:sp>
        <p:nvSpPr>
          <p:cNvPr id="15" name="TextovéPole 14"/>
          <p:cNvSpPr txBox="1"/>
          <p:nvPr/>
        </p:nvSpPr>
        <p:spPr>
          <a:xfrm>
            <a:off x="7901889" y="5127339"/>
            <a:ext cx="444352" cy="369332"/>
          </a:xfrm>
          <a:prstGeom prst="rect">
            <a:avLst/>
          </a:prstGeom>
          <a:noFill/>
        </p:spPr>
        <p:txBody>
          <a:bodyPr wrap="none" rtlCol="0">
            <a:spAutoFit/>
          </a:bodyPr>
          <a:lstStyle/>
          <a:p>
            <a:r>
              <a:rPr lang="cs-CZ" dirty="0">
                <a:solidFill>
                  <a:srgbClr val="FF0000"/>
                </a:solidFill>
                <a:effectLst>
                  <a:outerShdw blurRad="38100" dist="38100" dir="2700000" algn="tl">
                    <a:srgbClr val="000000">
                      <a:alpha val="43137"/>
                    </a:srgbClr>
                  </a:outerShdw>
                </a:effectLst>
              </a:rPr>
              <a:t>1D</a:t>
            </a:r>
          </a:p>
        </p:txBody>
      </p:sp>
      <p:sp>
        <p:nvSpPr>
          <p:cNvPr id="19" name="TextBox 18">
            <a:extLst>
              <a:ext uri="{FF2B5EF4-FFF2-40B4-BE49-F238E27FC236}">
                <a16:creationId xmlns:a16="http://schemas.microsoft.com/office/drawing/2014/main" id="{F0686A8E-CAF0-4C4D-A5B1-05CE49401CF1}"/>
              </a:ext>
            </a:extLst>
          </p:cNvPr>
          <p:cNvSpPr txBox="1"/>
          <p:nvPr/>
        </p:nvSpPr>
        <p:spPr>
          <a:xfrm>
            <a:off x="9489559" y="5691400"/>
            <a:ext cx="2578395" cy="369332"/>
          </a:xfrm>
          <a:prstGeom prst="rect">
            <a:avLst/>
          </a:prstGeom>
          <a:noFill/>
        </p:spPr>
        <p:txBody>
          <a:bodyPr wrap="square" rtlCol="0">
            <a:spAutoFit/>
          </a:bodyPr>
          <a:lstStyle/>
          <a:p>
            <a:r>
              <a:rPr lang="en-US" b="1" dirty="0"/>
              <a:t>no significant difference</a:t>
            </a:r>
          </a:p>
        </p:txBody>
      </p:sp>
    </p:spTree>
    <p:extLst>
      <p:ext uri="{BB962C8B-B14F-4D97-AF65-F5344CB8AC3E}">
        <p14:creationId xmlns:p14="http://schemas.microsoft.com/office/powerpoint/2010/main" val="342947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BC8FBD-E3CB-4B06-8C99-0F82DF6BF5D3}"/>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AB70F848-092B-405F-962C-4D919758BE8D}"/>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8E9C85FF-327C-48F6-981F-CF46B498464F}"/>
              </a:ext>
            </a:extLst>
          </p:cNvPr>
          <p:cNvSpPr>
            <a:spLocks noGrp="1"/>
          </p:cNvSpPr>
          <p:nvPr>
            <p:ph type="sldNum" sz="quarter" idx="12"/>
          </p:nvPr>
        </p:nvSpPr>
        <p:spPr>
          <a:xfrm>
            <a:off x="11620035" y="6325876"/>
            <a:ext cx="496610" cy="436704"/>
          </a:xfrm>
        </p:spPr>
        <p:txBody>
          <a:bodyPr/>
          <a:lstStyle/>
          <a:p>
            <a:fld id="{28141B4B-62BF-4A58-8D4E-85A0F89F3BD4}" type="slidenum">
              <a:rPr lang="en-US" smtClean="0"/>
              <a:pPr/>
              <a:t>21</a:t>
            </a:fld>
            <a:endParaRPr lang="en-US" dirty="0"/>
          </a:p>
        </p:txBody>
      </p:sp>
      <p:sp>
        <p:nvSpPr>
          <p:cNvPr id="5" name="Title 4">
            <a:extLst>
              <a:ext uri="{FF2B5EF4-FFF2-40B4-BE49-F238E27FC236}">
                <a16:creationId xmlns:a16="http://schemas.microsoft.com/office/drawing/2014/main" id="{E603167A-1047-4057-9785-CE362AC6262C}"/>
              </a:ext>
            </a:extLst>
          </p:cNvPr>
          <p:cNvSpPr>
            <a:spLocks noGrp="1"/>
          </p:cNvSpPr>
          <p:nvPr>
            <p:ph type="title"/>
          </p:nvPr>
        </p:nvSpPr>
        <p:spPr/>
        <p:txBody>
          <a:bodyPr/>
          <a:lstStyle/>
          <a:p>
            <a:r>
              <a:rPr lang="en-US" dirty="0">
                <a:solidFill>
                  <a:srgbClr val="0070C0"/>
                </a:solidFill>
              </a:rPr>
              <a:t> </a:t>
            </a:r>
            <a:r>
              <a:rPr lang="en-US" dirty="0" err="1">
                <a:solidFill>
                  <a:srgbClr val="0070C0"/>
                </a:solidFill>
              </a:rPr>
              <a:t>LQBars</a:t>
            </a:r>
            <a:r>
              <a:rPr lang="en-US" dirty="0">
                <a:solidFill>
                  <a:srgbClr val="0070C0"/>
                </a:solidFill>
              </a:rPr>
              <a:t> – glued vs monolithic - timing</a:t>
            </a:r>
            <a:endParaRPr lang="en-US" dirty="0"/>
          </a:p>
        </p:txBody>
      </p:sp>
      <p:pic>
        <p:nvPicPr>
          <p:cNvPr id="7" name="Obrázek 2">
            <a:extLst>
              <a:ext uri="{FF2B5EF4-FFF2-40B4-BE49-F238E27FC236}">
                <a16:creationId xmlns:a16="http://schemas.microsoft.com/office/drawing/2014/main" id="{49835881-9C60-4A8C-A4F2-9B790AAB6BA6}"/>
              </a:ext>
            </a:extLst>
          </p:cNvPr>
          <p:cNvPicPr>
            <a:picLocks noChangeAspect="1"/>
          </p:cNvPicPr>
          <p:nvPr/>
        </p:nvPicPr>
        <p:blipFill>
          <a:blip r:embed="rId2"/>
          <a:stretch>
            <a:fillRect/>
          </a:stretch>
        </p:blipFill>
        <p:spPr>
          <a:xfrm>
            <a:off x="1455474" y="4046776"/>
            <a:ext cx="8222114" cy="2385921"/>
          </a:xfrm>
          <a:prstGeom prst="rect">
            <a:avLst/>
          </a:prstGeom>
        </p:spPr>
      </p:pic>
      <p:grpSp>
        <p:nvGrpSpPr>
          <p:cNvPr id="11" name="Group 10">
            <a:extLst>
              <a:ext uri="{FF2B5EF4-FFF2-40B4-BE49-F238E27FC236}">
                <a16:creationId xmlns:a16="http://schemas.microsoft.com/office/drawing/2014/main" id="{792D66EC-2FE7-4A75-8330-FAFD55E2A75F}"/>
              </a:ext>
            </a:extLst>
          </p:cNvPr>
          <p:cNvGrpSpPr/>
          <p:nvPr/>
        </p:nvGrpSpPr>
        <p:grpSpPr>
          <a:xfrm>
            <a:off x="1524000" y="1144449"/>
            <a:ext cx="8149550" cy="2456223"/>
            <a:chOff x="1353214" y="1185427"/>
            <a:chExt cx="8974462" cy="2675743"/>
          </a:xfrm>
        </p:grpSpPr>
        <p:pic>
          <p:nvPicPr>
            <p:cNvPr id="9" name="Picture 8">
              <a:extLst>
                <a:ext uri="{FF2B5EF4-FFF2-40B4-BE49-F238E27FC236}">
                  <a16:creationId xmlns:a16="http://schemas.microsoft.com/office/drawing/2014/main" id="{CF6DA7A0-B196-4A5D-A541-D233F6B72C00}"/>
                </a:ext>
              </a:extLst>
            </p:cNvPr>
            <p:cNvPicPr>
              <a:picLocks noChangeAspect="1"/>
            </p:cNvPicPr>
            <p:nvPr/>
          </p:nvPicPr>
          <p:blipFill>
            <a:blip r:embed="rId3"/>
            <a:stretch>
              <a:fillRect/>
            </a:stretch>
          </p:blipFill>
          <p:spPr>
            <a:xfrm>
              <a:off x="1353214" y="1216257"/>
              <a:ext cx="8974462" cy="2644913"/>
            </a:xfrm>
            <a:prstGeom prst="rect">
              <a:avLst/>
            </a:prstGeom>
          </p:spPr>
        </p:pic>
        <p:sp>
          <p:nvSpPr>
            <p:cNvPr id="10" name="Rectangle 9">
              <a:extLst>
                <a:ext uri="{FF2B5EF4-FFF2-40B4-BE49-F238E27FC236}">
                  <a16:creationId xmlns:a16="http://schemas.microsoft.com/office/drawing/2014/main" id="{FDA8671A-089A-469A-B219-EA47CE0C6E78}"/>
                </a:ext>
              </a:extLst>
            </p:cNvPr>
            <p:cNvSpPr/>
            <p:nvPr/>
          </p:nvSpPr>
          <p:spPr>
            <a:xfrm>
              <a:off x="1674628" y="1185427"/>
              <a:ext cx="940981" cy="287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64079F36-D107-4257-A37C-3F8C03BC51DF}"/>
              </a:ext>
            </a:extLst>
          </p:cNvPr>
          <p:cNvSpPr/>
          <p:nvPr/>
        </p:nvSpPr>
        <p:spPr>
          <a:xfrm>
            <a:off x="4502888" y="1172751"/>
            <a:ext cx="983512" cy="2636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E7950-2DE7-4211-A699-5ABE98339627}"/>
              </a:ext>
            </a:extLst>
          </p:cNvPr>
          <p:cNvSpPr/>
          <p:nvPr/>
        </p:nvSpPr>
        <p:spPr>
          <a:xfrm>
            <a:off x="4615263" y="4106477"/>
            <a:ext cx="738230" cy="2636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19A569-E7EB-4A63-B127-9D59474FF0C1}"/>
              </a:ext>
            </a:extLst>
          </p:cNvPr>
          <p:cNvSpPr txBox="1"/>
          <p:nvPr/>
        </p:nvSpPr>
        <p:spPr>
          <a:xfrm>
            <a:off x="9787758" y="5655425"/>
            <a:ext cx="2131828" cy="646331"/>
          </a:xfrm>
          <a:prstGeom prst="rect">
            <a:avLst/>
          </a:prstGeom>
          <a:noFill/>
        </p:spPr>
        <p:txBody>
          <a:bodyPr wrap="square" rtlCol="0">
            <a:spAutoFit/>
          </a:bodyPr>
          <a:lstStyle/>
          <a:p>
            <a:r>
              <a:rPr lang="en-US" b="1" dirty="0"/>
              <a:t>monolithic bars give worse resolution!</a:t>
            </a:r>
          </a:p>
        </p:txBody>
      </p:sp>
      <p:sp>
        <p:nvSpPr>
          <p:cNvPr id="17" name="Rectangle 16">
            <a:extLst>
              <a:ext uri="{FF2B5EF4-FFF2-40B4-BE49-F238E27FC236}">
                <a16:creationId xmlns:a16="http://schemas.microsoft.com/office/drawing/2014/main" id="{FBA14CDE-20F5-4746-83D4-2C7DF928457E}"/>
              </a:ext>
            </a:extLst>
          </p:cNvPr>
          <p:cNvSpPr/>
          <p:nvPr/>
        </p:nvSpPr>
        <p:spPr>
          <a:xfrm>
            <a:off x="7134447" y="2077801"/>
            <a:ext cx="1174897" cy="145220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1F56B7-38C9-495E-9431-835F8C080509}"/>
              </a:ext>
            </a:extLst>
          </p:cNvPr>
          <p:cNvSpPr/>
          <p:nvPr/>
        </p:nvSpPr>
        <p:spPr>
          <a:xfrm>
            <a:off x="2110563" y="2059593"/>
            <a:ext cx="1174897" cy="145220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E50614-AEA1-494D-BBEB-092EA72C0551}"/>
              </a:ext>
            </a:extLst>
          </p:cNvPr>
          <p:cNvSpPr/>
          <p:nvPr/>
        </p:nvSpPr>
        <p:spPr>
          <a:xfrm>
            <a:off x="3378341" y="2064181"/>
            <a:ext cx="1174897" cy="145220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9E59D4-358C-4531-8A17-C3EB9C328257}"/>
              </a:ext>
            </a:extLst>
          </p:cNvPr>
          <p:cNvSpPr/>
          <p:nvPr/>
        </p:nvSpPr>
        <p:spPr>
          <a:xfrm>
            <a:off x="8402225" y="2075542"/>
            <a:ext cx="1174897" cy="145220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FBC2FB-FC9A-4FAC-B27C-92C344DEEC06}"/>
              </a:ext>
            </a:extLst>
          </p:cNvPr>
          <p:cNvSpPr/>
          <p:nvPr/>
        </p:nvSpPr>
        <p:spPr>
          <a:xfrm>
            <a:off x="2631558" y="5523614"/>
            <a:ext cx="6945564" cy="26362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E63195-4806-4680-8DA8-27969E9B7B36}"/>
              </a:ext>
            </a:extLst>
          </p:cNvPr>
          <p:cNvSpPr/>
          <p:nvPr/>
        </p:nvSpPr>
        <p:spPr>
          <a:xfrm>
            <a:off x="2631558" y="5787237"/>
            <a:ext cx="6945564" cy="26800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614718" y="6320560"/>
            <a:ext cx="496610" cy="436704"/>
          </a:xfrm>
        </p:spPr>
        <p:txBody>
          <a:bodyPr/>
          <a:lstStyle/>
          <a:p>
            <a:fld id="{28141B4B-62BF-4A58-8D4E-85A0F89F3BD4}" type="slidenum">
              <a:rPr lang="en-US" smtClean="0"/>
              <a:t>22</a:t>
            </a:fld>
            <a:endParaRPr lang="en-US" dirty="0"/>
          </a:p>
        </p:txBody>
      </p:sp>
      <p:sp>
        <p:nvSpPr>
          <p:cNvPr id="5" name="Title 4">
            <a:extLst>
              <a:ext uri="{FF2B5EF4-FFF2-40B4-BE49-F238E27FC236}">
                <a16:creationId xmlns:a16="http://schemas.microsoft.com/office/drawing/2014/main" id="{65C3B517-9C1A-4005-A116-D9056E111B59}"/>
              </a:ext>
            </a:extLst>
          </p:cNvPr>
          <p:cNvSpPr>
            <a:spLocks noGrp="1"/>
          </p:cNvSpPr>
          <p:nvPr>
            <p:ph type="title"/>
          </p:nvPr>
        </p:nvSpPr>
        <p:spPr/>
        <p:txBody>
          <a:bodyPr/>
          <a:lstStyle/>
          <a:p>
            <a:r>
              <a:rPr lang="en-US" dirty="0"/>
              <a:t> </a:t>
            </a:r>
            <a:r>
              <a:rPr lang="en-US" dirty="0" err="1"/>
              <a:t>ToF</a:t>
            </a:r>
            <a:r>
              <a:rPr lang="en-US" dirty="0"/>
              <a:t> in 2017 – timing</a:t>
            </a:r>
          </a:p>
        </p:txBody>
      </p:sp>
      <p:sp>
        <p:nvSpPr>
          <p:cNvPr id="8" name="TextBox 7">
            <a:extLst>
              <a:ext uri="{FF2B5EF4-FFF2-40B4-BE49-F238E27FC236}">
                <a16:creationId xmlns:a16="http://schemas.microsoft.com/office/drawing/2014/main" id="{D6D5C12A-DBE1-4067-9479-E847F103308C}"/>
              </a:ext>
            </a:extLst>
          </p:cNvPr>
          <p:cNvSpPr txBox="1"/>
          <p:nvPr/>
        </p:nvSpPr>
        <p:spPr>
          <a:xfrm>
            <a:off x="1648049" y="5997394"/>
            <a:ext cx="7612910" cy="646331"/>
          </a:xfrm>
          <a:prstGeom prst="rect">
            <a:avLst/>
          </a:prstGeom>
          <a:noFill/>
        </p:spPr>
        <p:txBody>
          <a:bodyPr wrap="square" rtlCol="0">
            <a:spAutoFit/>
          </a:bodyPr>
          <a:lstStyle/>
          <a:p>
            <a:r>
              <a:rPr lang="en-US" dirty="0"/>
              <a:t>resolution of each bar within train and station, fully consistent with beam tests; no effect of synchronization clock    </a:t>
            </a:r>
          </a:p>
        </p:txBody>
      </p:sp>
      <p:pic>
        <p:nvPicPr>
          <p:cNvPr id="11" name="Picture 10">
            <a:extLst>
              <a:ext uri="{FF2B5EF4-FFF2-40B4-BE49-F238E27FC236}">
                <a16:creationId xmlns:a16="http://schemas.microsoft.com/office/drawing/2014/main" id="{D31E9C81-6632-4BF9-BC19-AC8A0B985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49" y="968991"/>
            <a:ext cx="10211370" cy="4926762"/>
          </a:xfrm>
          <a:prstGeom prst="rect">
            <a:avLst/>
          </a:prstGeom>
        </p:spPr>
      </p:pic>
    </p:spTree>
    <p:extLst>
      <p:ext uri="{BB962C8B-B14F-4D97-AF65-F5344CB8AC3E}">
        <p14:creationId xmlns:p14="http://schemas.microsoft.com/office/powerpoint/2010/main" val="245476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608866" y="6320560"/>
            <a:ext cx="496610" cy="436704"/>
          </a:xfrm>
        </p:spPr>
        <p:txBody>
          <a:bodyPr/>
          <a:lstStyle/>
          <a:p>
            <a:fld id="{28141B4B-62BF-4A58-8D4E-85A0F89F3BD4}" type="slidenum">
              <a:rPr lang="en-US" smtClean="0"/>
              <a:t>23</a:t>
            </a:fld>
            <a:endParaRPr lang="en-US" dirty="0"/>
          </a:p>
        </p:txBody>
      </p:sp>
      <p:sp>
        <p:nvSpPr>
          <p:cNvPr id="5" name="Title 4">
            <a:extLst>
              <a:ext uri="{FF2B5EF4-FFF2-40B4-BE49-F238E27FC236}">
                <a16:creationId xmlns:a16="http://schemas.microsoft.com/office/drawing/2014/main" id="{CBA8C42C-11CC-43BA-99B9-34D63403F505}"/>
              </a:ext>
            </a:extLst>
          </p:cNvPr>
          <p:cNvSpPr>
            <a:spLocks noGrp="1"/>
          </p:cNvSpPr>
          <p:nvPr>
            <p:ph type="title"/>
          </p:nvPr>
        </p:nvSpPr>
        <p:spPr/>
        <p:txBody>
          <a:bodyPr/>
          <a:lstStyle/>
          <a:p>
            <a:r>
              <a:rPr lang="en-US" dirty="0"/>
              <a:t> </a:t>
            </a:r>
            <a:r>
              <a:rPr lang="en-US" dirty="0" err="1"/>
              <a:t>ToF</a:t>
            </a:r>
            <a:r>
              <a:rPr lang="en-US" dirty="0"/>
              <a:t> in 2017 – z-vertex reconstruction</a:t>
            </a:r>
          </a:p>
        </p:txBody>
      </p:sp>
      <p:pic>
        <p:nvPicPr>
          <p:cNvPr id="8" name="Picture 7">
            <a:extLst>
              <a:ext uri="{FF2B5EF4-FFF2-40B4-BE49-F238E27FC236}">
                <a16:creationId xmlns:a16="http://schemas.microsoft.com/office/drawing/2014/main" id="{B1B47556-5371-4F36-8050-08BA35DE077E}"/>
              </a:ext>
            </a:extLst>
          </p:cNvPr>
          <p:cNvPicPr>
            <a:picLocks noChangeAspect="1"/>
          </p:cNvPicPr>
          <p:nvPr/>
        </p:nvPicPr>
        <p:blipFill>
          <a:blip r:embed="rId2"/>
          <a:stretch>
            <a:fillRect/>
          </a:stretch>
        </p:blipFill>
        <p:spPr>
          <a:xfrm>
            <a:off x="838200" y="1102800"/>
            <a:ext cx="5768130" cy="5566799"/>
          </a:xfrm>
          <a:prstGeom prst="rect">
            <a:avLst/>
          </a:prstGeom>
        </p:spPr>
      </p:pic>
      <p:sp>
        <p:nvSpPr>
          <p:cNvPr id="9" name="Rectangle 8">
            <a:extLst>
              <a:ext uri="{FF2B5EF4-FFF2-40B4-BE49-F238E27FC236}">
                <a16:creationId xmlns:a16="http://schemas.microsoft.com/office/drawing/2014/main" id="{2E006805-964A-4EC6-B474-D3BE7B4FBAA9}"/>
              </a:ext>
            </a:extLst>
          </p:cNvPr>
          <p:cNvSpPr/>
          <p:nvPr/>
        </p:nvSpPr>
        <p:spPr>
          <a:xfrm>
            <a:off x="6753446" y="1306635"/>
            <a:ext cx="4974265" cy="4247317"/>
          </a:xfrm>
          <a:prstGeom prst="rect">
            <a:avLst/>
          </a:prstGeom>
        </p:spPr>
        <p:txBody>
          <a:bodyPr wrap="square">
            <a:spAutoFit/>
          </a:bodyPr>
          <a:lstStyle/>
          <a:p>
            <a:r>
              <a:rPr lang="en-US" dirty="0" err="1"/>
              <a:t>z</a:t>
            </a:r>
            <a:r>
              <a:rPr lang="en-US" baseline="-25000" dirty="0" err="1"/>
              <a:t>ATLAS</a:t>
            </a:r>
            <a:r>
              <a:rPr lang="en-US" baseline="-25000" dirty="0"/>
              <a:t> </a:t>
            </a:r>
            <a:r>
              <a:rPr lang="en-US" dirty="0"/>
              <a:t>- </a:t>
            </a:r>
            <a:r>
              <a:rPr lang="en-US" dirty="0" err="1"/>
              <a:t>z</a:t>
            </a:r>
            <a:r>
              <a:rPr lang="en-US" baseline="-25000" dirty="0" err="1"/>
              <a:t>ToF</a:t>
            </a:r>
            <a:r>
              <a:rPr lang="en-US" dirty="0"/>
              <a:t> distribution: obtained by random mixing of times measured by the AFP To detector in either station and the </a:t>
            </a:r>
            <a:r>
              <a:rPr lang="en-US" dirty="0" err="1"/>
              <a:t>z</a:t>
            </a:r>
            <a:r>
              <a:rPr lang="en-US" baseline="-25000" dirty="0" err="1"/>
              <a:t>ATLAS</a:t>
            </a:r>
            <a:r>
              <a:rPr lang="en-US" dirty="0"/>
              <a:t> values which do not originate in the same collision event. </a:t>
            </a:r>
          </a:p>
          <a:p>
            <a:endParaRPr lang="en-US" dirty="0"/>
          </a:p>
          <a:p>
            <a:r>
              <a:rPr lang="en-US" dirty="0"/>
              <a:t>the expected resolution of the </a:t>
            </a:r>
            <a:r>
              <a:rPr lang="en-US" dirty="0" err="1"/>
              <a:t>ToF</a:t>
            </a:r>
            <a:r>
              <a:rPr lang="en-US" dirty="0"/>
              <a:t> detector, </a:t>
            </a:r>
            <a:r>
              <a:rPr lang="en-US" dirty="0" err="1"/>
              <a:t>σ</a:t>
            </a:r>
            <a:r>
              <a:rPr lang="en-US" baseline="30000" dirty="0" err="1"/>
              <a:t>ToF</a:t>
            </a:r>
            <a:r>
              <a:rPr lang="en-US" baseline="-25000" dirty="0" err="1"/>
              <a:t>expected</a:t>
            </a:r>
            <a:r>
              <a:rPr lang="en-US" dirty="0"/>
              <a:t> is obtained from the known single-channel resolutions convoluted with the actual channel-hit-patterns observed in the data in the 'no </a:t>
            </a:r>
            <a:r>
              <a:rPr lang="en-US" dirty="0" err="1"/>
              <a:t>N_vtx</a:t>
            </a:r>
            <a:r>
              <a:rPr lang="en-US" dirty="0"/>
              <a:t> cut' scenario </a:t>
            </a:r>
          </a:p>
          <a:p>
            <a:endParaRPr lang="en-US" dirty="0"/>
          </a:p>
          <a:p>
            <a:r>
              <a:rPr lang="en-US" dirty="0"/>
              <a:t>the shape of the distribution (narrow peak) provides a hint of presence of the (central diffraction) signal pp → </a:t>
            </a:r>
            <a:r>
              <a:rPr lang="en-US" dirty="0" err="1"/>
              <a:t>pXp</a:t>
            </a:r>
            <a:br>
              <a:rPr lang="en-US" dirty="0"/>
            </a:br>
            <a:endParaRPr lang="en-US" dirty="0"/>
          </a:p>
        </p:txBody>
      </p:sp>
    </p:spTree>
    <p:extLst>
      <p:ext uri="{BB962C8B-B14F-4D97-AF65-F5344CB8AC3E}">
        <p14:creationId xmlns:p14="http://schemas.microsoft.com/office/powerpoint/2010/main" val="410995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614718" y="6320560"/>
            <a:ext cx="496610" cy="436704"/>
          </a:xfrm>
        </p:spPr>
        <p:txBody>
          <a:bodyPr/>
          <a:lstStyle/>
          <a:p>
            <a:fld id="{28141B4B-62BF-4A58-8D4E-85A0F89F3BD4}" type="slidenum">
              <a:rPr lang="en-US" smtClean="0"/>
              <a:t>24</a:t>
            </a:fld>
            <a:endParaRPr lang="en-US"/>
          </a:p>
        </p:txBody>
      </p:sp>
      <p:sp>
        <p:nvSpPr>
          <p:cNvPr id="5" name="Title 4">
            <a:extLst>
              <a:ext uri="{FF2B5EF4-FFF2-40B4-BE49-F238E27FC236}">
                <a16:creationId xmlns:a16="http://schemas.microsoft.com/office/drawing/2014/main" id="{173B7B33-7E8B-4CA0-B260-4E4A2A669822}"/>
              </a:ext>
            </a:extLst>
          </p:cNvPr>
          <p:cNvSpPr>
            <a:spLocks noGrp="1"/>
          </p:cNvSpPr>
          <p:nvPr>
            <p:ph type="title"/>
          </p:nvPr>
        </p:nvSpPr>
        <p:spPr/>
        <p:txBody>
          <a:bodyPr/>
          <a:lstStyle/>
          <a:p>
            <a:r>
              <a:rPr lang="en-US" dirty="0"/>
              <a:t> </a:t>
            </a:r>
            <a:r>
              <a:rPr lang="en-US" dirty="0">
                <a:solidFill>
                  <a:srgbClr val="0070C0"/>
                </a:solidFill>
              </a:rPr>
              <a:t>summary</a:t>
            </a:r>
          </a:p>
        </p:txBody>
      </p:sp>
      <p:sp>
        <p:nvSpPr>
          <p:cNvPr id="10" name="TextBox 9">
            <a:extLst>
              <a:ext uri="{FF2B5EF4-FFF2-40B4-BE49-F238E27FC236}">
                <a16:creationId xmlns:a16="http://schemas.microsoft.com/office/drawing/2014/main" id="{85726821-F0B9-4273-8674-FA068A281C16}"/>
              </a:ext>
            </a:extLst>
          </p:cNvPr>
          <p:cNvSpPr txBox="1"/>
          <p:nvPr/>
        </p:nvSpPr>
        <p:spPr>
          <a:xfrm>
            <a:off x="1012494" y="847954"/>
            <a:ext cx="10850529" cy="5940088"/>
          </a:xfrm>
          <a:prstGeom prst="rect">
            <a:avLst/>
          </a:prstGeom>
          <a:noFill/>
        </p:spPr>
        <p:txBody>
          <a:bodyPr wrap="square" rtlCol="0">
            <a:spAutoFit/>
          </a:bodyPr>
          <a:lstStyle/>
          <a:p>
            <a:pPr marL="285750" indent="-285750">
              <a:buFont typeface="Arial" panose="020B0604020202020204" pitchFamily="34" charset="0"/>
              <a:buChar char="•"/>
            </a:pPr>
            <a:r>
              <a:rPr lang="en-US" dirty="0"/>
              <a:t>AFP </a:t>
            </a:r>
            <a:r>
              <a:rPr lang="en-US" dirty="0" err="1"/>
              <a:t>ToF</a:t>
            </a:r>
            <a:r>
              <a:rPr lang="en-US" dirty="0"/>
              <a:t> detector was installed and took data in 2017</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achieved timing performance was very good, despite of detector very low efficiency (which affected timing), </a:t>
            </a:r>
            <a:br>
              <a:rPr lang="en-US" dirty="0"/>
            </a:br>
            <a:r>
              <a:rPr lang="en-US" dirty="0"/>
              <a:t>in agreement with beam tests results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due to repeated failures of MCP-PMTs in vacuum, the detector was not installed in 2018</a:t>
            </a:r>
          </a:p>
          <a:p>
            <a:endParaRPr lang="en-US" sz="1200" dirty="0"/>
          </a:p>
          <a:p>
            <a:pPr marL="285750" indent="-285750">
              <a:buFont typeface="Arial" panose="020B0604020202020204" pitchFamily="34" charset="0"/>
              <a:buChar char="•"/>
            </a:pPr>
            <a:r>
              <a:rPr lang="en-US" dirty="0"/>
              <a:t>new design of detector ready</a:t>
            </a:r>
          </a:p>
          <a:p>
            <a:pPr marL="742950" lvl="1" indent="-285750">
              <a:buFont typeface="Arial" panose="020B0604020202020204" pitchFamily="34" charset="0"/>
              <a:buChar char="•"/>
            </a:pPr>
            <a:r>
              <a:rPr lang="en-US" dirty="0"/>
              <a:t>MCP-PMT out of vacuum, tested in 2019 </a:t>
            </a:r>
          </a:p>
          <a:p>
            <a:pPr marL="742950" lvl="1" indent="-285750">
              <a:buFont typeface="Arial" panose="020B0604020202020204" pitchFamily="34" charset="0"/>
              <a:buChar char="•"/>
            </a:pPr>
            <a:r>
              <a:rPr lang="en-US" dirty="0"/>
              <a:t>new back-end electronics to suppress cross-talk, tested in 2020</a:t>
            </a:r>
          </a:p>
          <a:p>
            <a:pPr marL="742950" lvl="1" indent="-285750">
              <a:buFont typeface="Arial" panose="020B0604020202020204" pitchFamily="34" charset="0"/>
              <a:buChar char="•"/>
            </a:pPr>
            <a:r>
              <a:rPr lang="en-US" dirty="0"/>
              <a:t>new sets of monolithic, glue-less, bars in production</a:t>
            </a:r>
          </a:p>
          <a:p>
            <a:pPr marL="742950" lvl="1" indent="-285750">
              <a:buFont typeface="Arial" panose="020B0604020202020204" pitchFamily="34" charset="0"/>
              <a:buChar char="•"/>
            </a:pPr>
            <a:r>
              <a:rPr lang="en-US" dirty="0"/>
              <a:t>simplified signal and powering paths, will be tested in April 2020 beam test</a:t>
            </a:r>
          </a:p>
          <a:p>
            <a:pPr marL="742950" lvl="1" indent="-285750">
              <a:buFont typeface="Arial" panose="020B0604020202020204" pitchFamily="34" charset="0"/>
              <a:buChar char="•"/>
            </a:pPr>
            <a:r>
              <a:rPr lang="en-US" dirty="0"/>
              <a:t>prototype of </a:t>
            </a:r>
            <a:r>
              <a:rPr lang="en-US" dirty="0" err="1"/>
              <a:t>picoTDC</a:t>
            </a:r>
            <a:r>
              <a:rPr lang="en-US" dirty="0"/>
              <a:t> tested in 2019, further tests planned in 2020</a:t>
            </a:r>
          </a:p>
          <a:p>
            <a:pPr marL="742950" lvl="1" indent="-285750">
              <a:buFont typeface="Arial" panose="020B0604020202020204" pitchFamily="34" charset="0"/>
              <a:buChar char="•"/>
            </a:pPr>
            <a:r>
              <a:rPr lang="en-US" dirty="0"/>
              <a:t>new trigger module partially tested 2019; testing is ongoing, will be finalized during April’s beam test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detector will be installed for the LHC Run3 during summer 2020</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open question – new type (R2D2) of MCP-PMTs [</a:t>
            </a:r>
            <a:r>
              <a:rPr lang="en-US" dirty="0" err="1"/>
              <a:t>Arradiance</a:t>
            </a:r>
            <a:r>
              <a:rPr lang="en-US" dirty="0"/>
              <a:t> + </a:t>
            </a:r>
            <a:r>
              <a:rPr lang="en-US" dirty="0" err="1"/>
              <a:t>Photonis</a:t>
            </a:r>
            <a:r>
              <a:rPr lang="en-US" dirty="0"/>
              <a:t>], answer within ~ 3 month from now</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analysis of the 2017 data shown the good agreement with beam tests results and confirmed </a:t>
            </a:r>
            <a:r>
              <a:rPr lang="en-US" dirty="0" err="1"/>
              <a:t>ToF</a:t>
            </a:r>
            <a:r>
              <a:rPr lang="en-US" dirty="0"/>
              <a:t> detector potential to achieve resolution </a:t>
            </a:r>
            <a:r>
              <a:rPr lang="en-US" b="1" dirty="0">
                <a:solidFill>
                  <a:srgbClr val="00B050"/>
                </a:solidFill>
              </a:rPr>
              <a:t>15 </a:t>
            </a:r>
            <a:r>
              <a:rPr lang="en-US" b="1" dirty="0" err="1">
                <a:solidFill>
                  <a:srgbClr val="00B050"/>
                </a:solidFill>
              </a:rPr>
              <a:t>ps</a:t>
            </a:r>
            <a:r>
              <a:rPr lang="en-US" b="1" dirty="0">
                <a:solidFill>
                  <a:srgbClr val="00B050"/>
                </a:solidFill>
              </a:rPr>
              <a:t> </a:t>
            </a:r>
            <a:r>
              <a:rPr lang="en-US" dirty="0"/>
              <a:t>in the LHC Run3 running </a:t>
            </a:r>
            <a:br>
              <a:rPr lang="en-US" dirty="0"/>
            </a:br>
            <a:r>
              <a:rPr lang="en-US" dirty="0"/>
              <a:t>   </a:t>
            </a:r>
          </a:p>
        </p:txBody>
      </p:sp>
    </p:spTree>
    <p:extLst>
      <p:ext uri="{BB962C8B-B14F-4D97-AF65-F5344CB8AC3E}">
        <p14:creationId xmlns:p14="http://schemas.microsoft.com/office/powerpoint/2010/main" val="1331289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7F1F96-4D3B-4696-A23F-229156D78D9A}"/>
              </a:ext>
            </a:extLst>
          </p:cNvPr>
          <p:cNvSpPr txBox="1"/>
          <p:nvPr/>
        </p:nvSpPr>
        <p:spPr>
          <a:xfrm>
            <a:off x="1791586" y="3003698"/>
            <a:ext cx="1860698" cy="369332"/>
          </a:xfrm>
          <a:prstGeom prst="rect">
            <a:avLst/>
          </a:prstGeom>
          <a:noFill/>
        </p:spPr>
        <p:txBody>
          <a:bodyPr wrap="square" rtlCol="0">
            <a:spAutoFit/>
          </a:bodyPr>
          <a:lstStyle/>
          <a:p>
            <a:r>
              <a:rPr lang="en-US" dirty="0"/>
              <a:t>backup slides</a:t>
            </a:r>
          </a:p>
        </p:txBody>
      </p:sp>
    </p:spTree>
    <p:extLst>
      <p:ext uri="{BB962C8B-B14F-4D97-AF65-F5344CB8AC3E}">
        <p14:creationId xmlns:p14="http://schemas.microsoft.com/office/powerpoint/2010/main" val="1424116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F48169-7108-4017-91A1-8DEDA885DB8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5477B620-2713-4B83-9761-D5AA96A4605E}"/>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2D7949F3-0D73-45DA-BE4E-B3AFD38E748C}"/>
              </a:ext>
            </a:extLst>
          </p:cNvPr>
          <p:cNvSpPr>
            <a:spLocks noGrp="1"/>
          </p:cNvSpPr>
          <p:nvPr>
            <p:ph type="sldNum" sz="quarter" idx="12"/>
          </p:nvPr>
        </p:nvSpPr>
        <p:spPr/>
        <p:txBody>
          <a:bodyPr/>
          <a:lstStyle/>
          <a:p>
            <a:fld id="{28141B4B-62BF-4A58-8D4E-85A0F89F3BD4}" type="slidenum">
              <a:rPr lang="en-US" smtClean="0"/>
              <a:pPr/>
              <a:t>26</a:t>
            </a:fld>
            <a:endParaRPr lang="en-US" dirty="0"/>
          </a:p>
        </p:txBody>
      </p:sp>
      <p:sp>
        <p:nvSpPr>
          <p:cNvPr id="5" name="Title 4">
            <a:extLst>
              <a:ext uri="{FF2B5EF4-FFF2-40B4-BE49-F238E27FC236}">
                <a16:creationId xmlns:a16="http://schemas.microsoft.com/office/drawing/2014/main" id="{ABDB7639-B233-428C-BE84-82E474AFF6E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64B2C4C-1763-47A5-BFCE-4EF38801BB02}"/>
              </a:ext>
            </a:extLst>
          </p:cNvPr>
          <p:cNvPicPr>
            <a:picLocks noChangeAspect="1"/>
          </p:cNvPicPr>
          <p:nvPr/>
        </p:nvPicPr>
        <p:blipFill>
          <a:blip r:embed="rId2"/>
          <a:stretch>
            <a:fillRect/>
          </a:stretch>
        </p:blipFill>
        <p:spPr>
          <a:xfrm>
            <a:off x="489906" y="1652584"/>
            <a:ext cx="11702094" cy="3410070"/>
          </a:xfrm>
          <a:prstGeom prst="rect">
            <a:avLst/>
          </a:prstGeom>
        </p:spPr>
      </p:pic>
    </p:spTree>
    <p:extLst>
      <p:ext uri="{BB962C8B-B14F-4D97-AF65-F5344CB8AC3E}">
        <p14:creationId xmlns:p14="http://schemas.microsoft.com/office/powerpoint/2010/main" val="382673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86720-4F04-43B2-A605-6C65B3012031}"/>
              </a:ext>
            </a:extLst>
          </p:cNvPr>
          <p:cNvSpPr txBox="1"/>
          <p:nvPr/>
        </p:nvSpPr>
        <p:spPr>
          <a:xfrm>
            <a:off x="917461" y="1334580"/>
            <a:ext cx="4823115" cy="5293757"/>
          </a:xfrm>
          <a:prstGeom prst="rect">
            <a:avLst/>
          </a:prstGeom>
          <a:noFill/>
        </p:spPr>
        <p:txBody>
          <a:bodyPr wrap="none" rtlCol="0">
            <a:spAutoFit/>
          </a:bodyPr>
          <a:lstStyle/>
          <a:p>
            <a:pPr marL="342900" indent="-342900">
              <a:buFont typeface="Wingdings" panose="05000000000000000000" pitchFamily="2" charset="2"/>
              <a:buChar char="§"/>
            </a:pPr>
            <a:r>
              <a:rPr lang="en-US" sz="2000" dirty="0"/>
              <a:t>AFP – physics and </a:t>
            </a:r>
            <a:r>
              <a:rPr lang="en-US" sz="2000" dirty="0" err="1"/>
              <a:t>ToF</a:t>
            </a:r>
            <a:r>
              <a:rPr lang="en-US" sz="2000" dirty="0"/>
              <a:t> subdetector</a:t>
            </a:r>
          </a:p>
          <a:p>
            <a:pPr marL="342900" indent="-342900">
              <a:buFont typeface="Wingdings" panose="05000000000000000000" pitchFamily="2" charset="2"/>
              <a:buChar char="§"/>
            </a:pPr>
            <a:r>
              <a:rPr lang="en-US" sz="2000" dirty="0"/>
              <a:t>AFP </a:t>
            </a:r>
            <a:r>
              <a:rPr lang="en-US" sz="2000" dirty="0" err="1"/>
              <a:t>ToF</a:t>
            </a:r>
            <a:r>
              <a:rPr lang="en-US" sz="2000" dirty="0"/>
              <a:t> design in 2017</a:t>
            </a:r>
          </a:p>
          <a:p>
            <a:pPr marL="342900" indent="-342900">
              <a:buFont typeface="Wingdings" panose="05000000000000000000" pitchFamily="2" charset="2"/>
              <a:buChar char="§"/>
            </a:pPr>
            <a:r>
              <a:rPr lang="en-US" sz="2000" dirty="0"/>
              <a:t>AFP </a:t>
            </a:r>
            <a:r>
              <a:rPr lang="en-US" sz="2000" dirty="0" err="1"/>
              <a:t>ToF</a:t>
            </a:r>
            <a:r>
              <a:rPr lang="en-US" sz="2000" dirty="0"/>
              <a:t> – expected performance</a:t>
            </a:r>
          </a:p>
          <a:p>
            <a:pPr marL="342900" indent="-342900">
              <a:buFont typeface="Wingdings" panose="05000000000000000000" pitchFamily="2" charset="2"/>
              <a:buChar char="§"/>
            </a:pPr>
            <a:r>
              <a:rPr lang="en-US" sz="2000" dirty="0"/>
              <a:t>AFP </a:t>
            </a:r>
            <a:r>
              <a:rPr lang="en-US" sz="2000" dirty="0" err="1"/>
              <a:t>ToF</a:t>
            </a:r>
            <a:r>
              <a:rPr lang="en-US" sz="2000" dirty="0"/>
              <a:t> – operational experience in 2017</a:t>
            </a:r>
          </a:p>
          <a:p>
            <a:pPr marL="800100" lvl="1" indent="-342900">
              <a:buFont typeface="Wingdings" panose="05000000000000000000" pitchFamily="2" charset="2"/>
              <a:buChar char="§"/>
            </a:pPr>
            <a:r>
              <a:rPr lang="en-US" sz="2000" dirty="0"/>
              <a:t>MCP-PMT in vacuum</a:t>
            </a:r>
          </a:p>
          <a:p>
            <a:pPr marL="800100" lvl="1" indent="-342900">
              <a:buFont typeface="Wingdings" panose="05000000000000000000" pitchFamily="2" charset="2"/>
              <a:buChar char="§"/>
            </a:pPr>
            <a:r>
              <a:rPr lang="en-US" sz="2000" dirty="0"/>
              <a:t>crosstalk</a:t>
            </a:r>
          </a:p>
          <a:p>
            <a:pPr marL="800100" lvl="1" indent="-342900">
              <a:buFont typeface="Wingdings" panose="05000000000000000000" pitchFamily="2" charset="2"/>
              <a:buChar char="§"/>
            </a:pPr>
            <a:r>
              <a:rPr lang="en-US" sz="2000" dirty="0"/>
              <a:t>high rates</a:t>
            </a:r>
          </a:p>
          <a:p>
            <a:pPr marL="342900" indent="-342900">
              <a:buFont typeface="Wingdings" panose="05000000000000000000" pitchFamily="2" charset="2"/>
              <a:buChar char="§"/>
            </a:pPr>
            <a:r>
              <a:rPr lang="en-US" sz="2000" dirty="0"/>
              <a:t>AFP </a:t>
            </a:r>
            <a:r>
              <a:rPr lang="en-US" sz="2000" dirty="0" err="1"/>
              <a:t>ToF</a:t>
            </a:r>
            <a:r>
              <a:rPr lang="en-US" sz="2000" dirty="0"/>
              <a:t> – new design</a:t>
            </a:r>
          </a:p>
          <a:p>
            <a:pPr marL="800100" lvl="1" indent="-342900">
              <a:buFont typeface="Wingdings" panose="05000000000000000000" pitchFamily="2" charset="2"/>
              <a:buChar char="§"/>
            </a:pPr>
            <a:r>
              <a:rPr lang="en-US" sz="2000" dirty="0"/>
              <a:t>Out-of-Vacuum solution</a:t>
            </a:r>
          </a:p>
          <a:p>
            <a:pPr marL="800100" lvl="1" indent="-342900">
              <a:buFont typeface="Wingdings" panose="05000000000000000000" pitchFamily="2" charset="2"/>
              <a:buChar char="§"/>
            </a:pPr>
            <a:r>
              <a:rPr lang="en-US" sz="2000" dirty="0" err="1"/>
              <a:t>LQBars</a:t>
            </a:r>
            <a:r>
              <a:rPr lang="en-US" sz="2000" dirty="0"/>
              <a:t> </a:t>
            </a:r>
          </a:p>
          <a:p>
            <a:pPr marL="800100" lvl="1" indent="-342900">
              <a:buFont typeface="Wingdings" panose="05000000000000000000" pitchFamily="2" charset="2"/>
              <a:buChar char="§"/>
            </a:pPr>
            <a:r>
              <a:rPr lang="en-US" sz="2000" dirty="0"/>
              <a:t>trigger </a:t>
            </a:r>
            <a:r>
              <a:rPr lang="en-US" sz="2000"/>
              <a:t>module (x)</a:t>
            </a:r>
            <a:endParaRPr lang="en-US" sz="2000" dirty="0"/>
          </a:p>
          <a:p>
            <a:pPr marL="800100" lvl="1" indent="-342900">
              <a:buFont typeface="Wingdings" panose="05000000000000000000" pitchFamily="2" charset="2"/>
              <a:buChar char="§"/>
            </a:pPr>
            <a:r>
              <a:rPr lang="en-US" sz="2000" dirty="0" err="1"/>
              <a:t>pulser</a:t>
            </a:r>
            <a:r>
              <a:rPr lang="en-US" sz="2000" dirty="0"/>
              <a:t> (x)</a:t>
            </a:r>
          </a:p>
          <a:p>
            <a:pPr marL="342900" indent="-342900">
              <a:buFont typeface="Wingdings" panose="05000000000000000000" pitchFamily="2" charset="2"/>
              <a:buChar char="§"/>
            </a:pPr>
            <a:r>
              <a:rPr lang="en-US" sz="2000" dirty="0"/>
              <a:t>AFP </a:t>
            </a:r>
            <a:r>
              <a:rPr lang="en-US" sz="2000" dirty="0" err="1"/>
              <a:t>ToF</a:t>
            </a:r>
            <a:r>
              <a:rPr lang="en-US" sz="2000" dirty="0"/>
              <a:t> – results</a:t>
            </a:r>
          </a:p>
          <a:p>
            <a:pPr marL="800100" lvl="1" indent="-342900">
              <a:buFont typeface="Wingdings" panose="05000000000000000000" pitchFamily="2" charset="2"/>
              <a:buChar char="§"/>
            </a:pPr>
            <a:r>
              <a:rPr lang="en-US" sz="2000" dirty="0"/>
              <a:t>timing</a:t>
            </a:r>
          </a:p>
          <a:p>
            <a:pPr marL="800100" lvl="1" indent="-342900">
              <a:buFont typeface="Wingdings" panose="05000000000000000000" pitchFamily="2" charset="2"/>
              <a:buChar char="§"/>
            </a:pPr>
            <a:r>
              <a:rPr lang="en-US" sz="2000" dirty="0"/>
              <a:t>z-vertex reconstruction  </a:t>
            </a:r>
          </a:p>
          <a:p>
            <a:pPr marL="342900" indent="-342900">
              <a:buFont typeface="+mj-lt"/>
              <a:buAutoNum type="arabicPeriod"/>
            </a:pPr>
            <a:endParaRPr lang="en-US" sz="2000" dirty="0"/>
          </a:p>
          <a:p>
            <a:pPr marL="342900" indent="-342900">
              <a:buFont typeface="+mj-lt"/>
              <a:buAutoNum type="arabicPeriod"/>
            </a:pPr>
            <a:endParaRPr lang="en-US" dirty="0"/>
          </a:p>
        </p:txBody>
      </p:sp>
      <p:sp>
        <p:nvSpPr>
          <p:cNvPr id="4" name="Date Placeholder 3">
            <a:extLst>
              <a:ext uri="{FF2B5EF4-FFF2-40B4-BE49-F238E27FC236}">
                <a16:creationId xmlns:a16="http://schemas.microsoft.com/office/drawing/2014/main" id="{2E29743A-411C-4E39-93A0-3CA384AB7DA1}"/>
              </a:ext>
            </a:extLst>
          </p:cNvPr>
          <p:cNvSpPr>
            <a:spLocks noGrp="1"/>
          </p:cNvSpPr>
          <p:nvPr>
            <p:ph type="dt" sz="half" idx="10"/>
          </p:nvPr>
        </p:nvSpPr>
        <p:spPr/>
        <p:txBody>
          <a:bodyPr/>
          <a:lstStyle/>
          <a:p>
            <a:r>
              <a:rPr lang="en-US"/>
              <a:t>25.02.2020</a:t>
            </a:r>
            <a:endParaRPr lang="en-US" dirty="0"/>
          </a:p>
        </p:txBody>
      </p:sp>
      <p:sp>
        <p:nvSpPr>
          <p:cNvPr id="5" name="Footer Placeholder 4">
            <a:extLst>
              <a:ext uri="{FF2B5EF4-FFF2-40B4-BE49-F238E27FC236}">
                <a16:creationId xmlns:a16="http://schemas.microsoft.com/office/drawing/2014/main" id="{E1282865-2422-4898-B5BB-702CB8059AF1}"/>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6" name="Slide Number Placeholder 5">
            <a:extLst>
              <a:ext uri="{FF2B5EF4-FFF2-40B4-BE49-F238E27FC236}">
                <a16:creationId xmlns:a16="http://schemas.microsoft.com/office/drawing/2014/main" id="{289C9024-BBED-4DA0-B49A-28B9773E45B6}"/>
              </a:ext>
            </a:extLst>
          </p:cNvPr>
          <p:cNvSpPr>
            <a:spLocks noGrp="1"/>
          </p:cNvSpPr>
          <p:nvPr>
            <p:ph type="sldNum" sz="quarter" idx="12"/>
          </p:nvPr>
        </p:nvSpPr>
        <p:spPr/>
        <p:txBody>
          <a:bodyPr/>
          <a:lstStyle/>
          <a:p>
            <a:fld id="{28141B4B-62BF-4A58-8D4E-85A0F89F3BD4}" type="slidenum">
              <a:rPr lang="en-US" smtClean="0"/>
              <a:t>3</a:t>
            </a:fld>
            <a:endParaRPr lang="en-US" dirty="0"/>
          </a:p>
        </p:txBody>
      </p:sp>
      <p:sp>
        <p:nvSpPr>
          <p:cNvPr id="7" name="Title 6">
            <a:extLst>
              <a:ext uri="{FF2B5EF4-FFF2-40B4-BE49-F238E27FC236}">
                <a16:creationId xmlns:a16="http://schemas.microsoft.com/office/drawing/2014/main" id="{40D897B1-7EC4-4996-929D-C55CF7D3925B}"/>
              </a:ext>
            </a:extLst>
          </p:cNvPr>
          <p:cNvSpPr>
            <a:spLocks noGrp="1"/>
          </p:cNvSpPr>
          <p:nvPr>
            <p:ph type="title"/>
          </p:nvPr>
        </p:nvSpPr>
        <p:spPr/>
        <p:txBody>
          <a:bodyPr/>
          <a:lstStyle/>
          <a:p>
            <a:r>
              <a:rPr lang="en-US" dirty="0"/>
              <a:t> </a:t>
            </a:r>
            <a:r>
              <a:rPr lang="en-US" dirty="0">
                <a:solidFill>
                  <a:srgbClr val="0070C0"/>
                </a:solidFill>
              </a:rPr>
              <a:t>outline</a:t>
            </a:r>
          </a:p>
        </p:txBody>
      </p:sp>
      <p:sp>
        <p:nvSpPr>
          <p:cNvPr id="8" name="Rectangle 7">
            <a:extLst>
              <a:ext uri="{FF2B5EF4-FFF2-40B4-BE49-F238E27FC236}">
                <a16:creationId xmlns:a16="http://schemas.microsoft.com/office/drawing/2014/main" id="{52EEFFA4-1E88-4C5A-9341-0EB65070EE74}"/>
              </a:ext>
            </a:extLst>
          </p:cNvPr>
          <p:cNvSpPr/>
          <p:nvPr/>
        </p:nvSpPr>
        <p:spPr>
          <a:xfrm>
            <a:off x="5827139" y="243512"/>
            <a:ext cx="6225713" cy="6370975"/>
          </a:xfrm>
          <a:prstGeom prst="rect">
            <a:avLst/>
          </a:prstGeom>
        </p:spPr>
        <p:txBody>
          <a:bodyPr wrap="square">
            <a:spAutoFit/>
          </a:bodyPr>
          <a:lstStyle/>
          <a:p>
            <a:pPr marL="285750" indent="-285750">
              <a:buFont typeface="Arial" panose="020B0604020202020204" pitchFamily="34" charset="0"/>
              <a:buChar char="•"/>
            </a:pPr>
            <a:r>
              <a:rPr lang="en-US" sz="1600" dirty="0"/>
              <a:t>ATLAS-AFP Collaboration: </a:t>
            </a:r>
            <a:r>
              <a:rPr lang="en-US" sz="1600" i="1" dirty="0"/>
              <a:t>Technical Design Report for the ATLAS Forward Proton Detector</a:t>
            </a:r>
            <a:r>
              <a:rPr lang="en-US" sz="1600" dirty="0"/>
              <a:t>, CERN-LHCC-2015-009; ATLAS-TDR-024-2015</a:t>
            </a:r>
          </a:p>
          <a:p>
            <a:pPr marL="171450" indent="-171450">
              <a:buFont typeface="Arial" panose="020B0604020202020204" pitchFamily="34" charset="0"/>
              <a:buChar char="•"/>
            </a:pPr>
            <a:endParaRPr lang="en-US" sz="700" dirty="0"/>
          </a:p>
          <a:p>
            <a:pPr marL="285750" indent="-285750">
              <a:buFont typeface="Arial" panose="020B0604020202020204" pitchFamily="34" charset="0"/>
              <a:buChar char="•"/>
            </a:pPr>
            <a:r>
              <a:rPr lang="en-US" sz="1600" dirty="0"/>
              <a:t>LANGE, J. et al., </a:t>
            </a:r>
            <a:r>
              <a:rPr lang="en-US" sz="1600" i="1" dirty="0"/>
              <a:t>Beam tests of an integrated prototype of the ATLAS Forward Proton detector</a:t>
            </a:r>
            <a:r>
              <a:rPr lang="en-US" sz="1600" dirty="0"/>
              <a:t>, JINST 11 (2016), no. 09, P09005</a:t>
            </a:r>
          </a:p>
          <a:p>
            <a:pPr marL="171450" indent="-171450">
              <a:buFont typeface="Arial" panose="020B0604020202020204" pitchFamily="34" charset="0"/>
              <a:buChar char="•"/>
            </a:pPr>
            <a:endParaRPr lang="en-US" sz="700" dirty="0"/>
          </a:p>
          <a:p>
            <a:pPr marL="285750" indent="-285750">
              <a:buFont typeface="Arial" panose="020B0604020202020204" pitchFamily="34" charset="0"/>
              <a:buChar char="•"/>
            </a:pPr>
            <a:r>
              <a:rPr lang="en-US" sz="1600" dirty="0"/>
              <a:t>NOZKA, L. et al., </a:t>
            </a:r>
            <a:r>
              <a:rPr lang="en-US" sz="1600" i="1" dirty="0"/>
              <a:t>Design of Cherenkov bars for the optical part of the time-of-flight detector in Geant4</a:t>
            </a:r>
            <a:r>
              <a:rPr lang="en-US" sz="1600" dirty="0"/>
              <a:t>, Optics Express, 2014, vol 22(23), pp 28984-28996</a:t>
            </a:r>
          </a:p>
          <a:p>
            <a:pPr marL="171450" indent="-171450">
              <a:buFont typeface="Arial" panose="020B0604020202020204" pitchFamily="34" charset="0"/>
              <a:buChar char="•"/>
            </a:pPr>
            <a:endParaRPr lang="en-US" sz="700" dirty="0"/>
          </a:p>
          <a:p>
            <a:pPr marL="285750" indent="-285750">
              <a:buFont typeface="Arial" panose="020B0604020202020204" pitchFamily="34" charset="0"/>
              <a:buChar char="•"/>
            </a:pPr>
            <a:r>
              <a:rPr lang="en-US" sz="1600" dirty="0"/>
              <a:t>NOZKA, L. et al. </a:t>
            </a:r>
            <a:r>
              <a:rPr lang="en-US" sz="1600" i="1" dirty="0"/>
              <a:t>Construction of the optical part of a time-of-light detector prototype for the AFP detector</a:t>
            </a:r>
            <a:r>
              <a:rPr lang="en-US" sz="1600" dirty="0"/>
              <a:t>, Optics</a:t>
            </a:r>
            <a:r>
              <a:rPr lang="cs-CZ" sz="1600" dirty="0"/>
              <a:t> </a:t>
            </a:r>
            <a:r>
              <a:rPr lang="en-US" sz="1600" dirty="0"/>
              <a:t>Express, 2016, vol 24(24), pp 27951- 27960</a:t>
            </a:r>
            <a:endParaRPr lang="cs-CZ" sz="1600" dirty="0"/>
          </a:p>
          <a:p>
            <a:pPr marL="171450" indent="-171450">
              <a:buFont typeface="Arial" panose="020B0604020202020204" pitchFamily="34" charset="0"/>
              <a:buChar char="•"/>
            </a:pPr>
            <a:endParaRPr lang="cs-CZ" sz="700" dirty="0"/>
          </a:p>
          <a:p>
            <a:pPr marL="285750" indent="-285750">
              <a:buFont typeface="Arial" panose="020B0604020202020204" pitchFamily="34" charset="0"/>
              <a:buChar char="•"/>
            </a:pPr>
            <a:r>
              <a:rPr lang="en-US" sz="1600" dirty="0"/>
              <a:t>CHYTKA, L.</a:t>
            </a:r>
            <a:r>
              <a:rPr lang="cs-CZ" sz="1600" dirty="0"/>
              <a:t> </a:t>
            </a:r>
            <a:r>
              <a:rPr lang="en-US" sz="1600" dirty="0"/>
              <a:t>et al.</a:t>
            </a:r>
            <a:r>
              <a:rPr lang="cs-CZ" sz="1600" dirty="0"/>
              <a:t>,</a:t>
            </a:r>
            <a:r>
              <a:rPr lang="en-US" sz="1600" dirty="0"/>
              <a:t> </a:t>
            </a:r>
            <a:r>
              <a:rPr lang="en-US" sz="1600" i="1" dirty="0"/>
              <a:t>Timing resolution studies </a:t>
            </a:r>
            <a:r>
              <a:rPr lang="en-US" sz="1600" i="1" dirty="0" err="1"/>
              <a:t>ofthe</a:t>
            </a:r>
            <a:r>
              <a:rPr lang="en-US" sz="1600" i="1" dirty="0"/>
              <a:t> optical part of the AFP Time-of-flight detector</a:t>
            </a:r>
            <a:r>
              <a:rPr lang="cs-CZ" sz="1600" i="1" dirty="0"/>
              <a:t>, </a:t>
            </a:r>
            <a:r>
              <a:rPr lang="en-US" sz="1600" dirty="0"/>
              <a:t>Opt. Express. 2018, vol. 26,</a:t>
            </a:r>
            <a:r>
              <a:rPr lang="cs-CZ" sz="1600" dirty="0"/>
              <a:t> </a:t>
            </a:r>
            <a:r>
              <a:rPr lang="en-US" sz="1600" dirty="0"/>
              <a:t>no. 7, pp. 8028–8039</a:t>
            </a:r>
            <a:endParaRPr lang="en-US" sz="1400" dirty="0"/>
          </a:p>
          <a:p>
            <a:pPr marL="171450" indent="-171450">
              <a:buFont typeface="Arial" panose="020B0604020202020204" pitchFamily="34" charset="0"/>
              <a:buChar char="•"/>
            </a:pPr>
            <a:endParaRPr lang="en-US" sz="700" dirty="0"/>
          </a:p>
          <a:p>
            <a:pPr marL="285750" indent="-285750">
              <a:buFont typeface="Arial" panose="020B0604020202020204" pitchFamily="34" charset="0"/>
              <a:buChar char="•"/>
            </a:pPr>
            <a:r>
              <a:rPr lang="en-US" sz="1600" dirty="0">
                <a:cs typeface="Segoe UI Light" panose="020B0502040204020203" pitchFamily="34" charset="0"/>
              </a:rPr>
              <a:t>CHYTKA</a:t>
            </a:r>
            <a:r>
              <a:rPr lang="cs-CZ" sz="1600" dirty="0">
                <a:cs typeface="Segoe UI Light" panose="020B0502040204020203" pitchFamily="34" charset="0"/>
              </a:rPr>
              <a:t>,</a:t>
            </a:r>
            <a:r>
              <a:rPr lang="en-US" sz="1600" dirty="0">
                <a:cs typeface="Segoe UI Light" panose="020B0502040204020203" pitchFamily="34" charset="0"/>
              </a:rPr>
              <a:t> L. et al.,</a:t>
            </a:r>
            <a:r>
              <a:rPr lang="cs-CZ" sz="1600" dirty="0">
                <a:cs typeface="Segoe UI Light" panose="020B0502040204020203" pitchFamily="34" charset="0"/>
              </a:rPr>
              <a:t> </a:t>
            </a:r>
            <a:r>
              <a:rPr lang="cs-CZ" sz="1600" i="1" dirty="0" err="1">
                <a:cs typeface="Segoe UI Light" panose="020B0502040204020203" pitchFamily="34" charset="0"/>
              </a:rPr>
              <a:t>Time</a:t>
            </a:r>
            <a:r>
              <a:rPr lang="cs-CZ" sz="1600" i="1" dirty="0">
                <a:cs typeface="Segoe UI Light" panose="020B0502040204020203" pitchFamily="34" charset="0"/>
              </a:rPr>
              <a:t> </a:t>
            </a:r>
            <a:r>
              <a:rPr lang="cs-CZ" sz="1600" i="1" dirty="0" err="1">
                <a:cs typeface="Segoe UI Light" panose="020B0502040204020203" pitchFamily="34" charset="0"/>
              </a:rPr>
              <a:t>resolution</a:t>
            </a:r>
            <a:r>
              <a:rPr lang="cs-CZ" sz="1600" i="1" dirty="0">
                <a:cs typeface="Segoe UI Light" panose="020B0502040204020203" pitchFamily="34" charset="0"/>
              </a:rPr>
              <a:t> </a:t>
            </a:r>
            <a:r>
              <a:rPr lang="cs-CZ" sz="1600" i="1" dirty="0" err="1">
                <a:cs typeface="Segoe UI Light" panose="020B0502040204020203" pitchFamily="34" charset="0"/>
              </a:rPr>
              <a:t>of</a:t>
            </a:r>
            <a:r>
              <a:rPr lang="cs-CZ" sz="1600" i="1" dirty="0">
                <a:cs typeface="Segoe UI Light" panose="020B0502040204020203" pitchFamily="34" charset="0"/>
              </a:rPr>
              <a:t> </a:t>
            </a:r>
            <a:r>
              <a:rPr lang="cs-CZ" sz="1600" i="1" dirty="0" err="1">
                <a:cs typeface="Segoe UI Light" panose="020B0502040204020203" pitchFamily="34" charset="0"/>
              </a:rPr>
              <a:t>the</a:t>
            </a:r>
            <a:r>
              <a:rPr lang="cs-CZ" sz="1600" i="1" dirty="0">
                <a:cs typeface="Segoe UI Light" panose="020B0502040204020203" pitchFamily="34" charset="0"/>
              </a:rPr>
              <a:t> SiPM-NUV3S</a:t>
            </a:r>
            <a:r>
              <a:rPr lang="cs-CZ" sz="1600" dirty="0">
                <a:cs typeface="Segoe UI Light" panose="020B0502040204020203" pitchFamily="34" charset="0"/>
              </a:rPr>
              <a:t>, NIM A, </a:t>
            </a:r>
            <a:r>
              <a:rPr lang="fr-FR" sz="1600" dirty="0">
                <a:cs typeface="Segoe UI Light" panose="020B0502040204020203" pitchFamily="34" charset="0"/>
              </a:rPr>
              <a:t>Volume 935, 11 August 2019</a:t>
            </a:r>
          </a:p>
          <a:p>
            <a:pPr marL="171450" indent="-171450">
              <a:buFont typeface="Arial" panose="020B0604020202020204" pitchFamily="34" charset="0"/>
              <a:buChar char="•"/>
            </a:pPr>
            <a:endParaRPr lang="fr-FR" sz="700" dirty="0">
              <a:cs typeface="Segoe UI Light" panose="020B0502040204020203" pitchFamily="34" charset="0"/>
            </a:endParaRPr>
          </a:p>
          <a:p>
            <a:pPr marL="285750" indent="-285750">
              <a:buFont typeface="Arial" panose="020B0604020202020204" pitchFamily="34" charset="0"/>
              <a:buChar char="•"/>
            </a:pPr>
            <a:r>
              <a:rPr lang="cs-CZ" sz="1600" dirty="0"/>
              <a:t>Č</a:t>
            </a:r>
            <a:r>
              <a:rPr lang="en-US" sz="1600" dirty="0"/>
              <a:t>ERN</a:t>
            </a:r>
            <a:r>
              <a:rPr lang="cs-CZ" sz="1600" dirty="0"/>
              <a:t>Ý, K., </a:t>
            </a:r>
            <a:r>
              <a:rPr lang="en-US" sz="1600" i="1" dirty="0"/>
              <a:t>The ATLAS Forward Proton Time-of-Flight Detector System</a:t>
            </a:r>
            <a:r>
              <a:rPr lang="cs-CZ" sz="1600" dirty="0"/>
              <a:t>, </a:t>
            </a:r>
            <a:r>
              <a:rPr lang="en-US" sz="1600" dirty="0"/>
              <a:t>International Workshop on Vertex Detectors</a:t>
            </a:r>
            <a:r>
              <a:rPr lang="cs-CZ" sz="1600" dirty="0"/>
              <a:t> 2019, </a:t>
            </a:r>
            <a:r>
              <a:rPr lang="cs-CZ" sz="1600" dirty="0" err="1"/>
              <a:t>Croatia</a:t>
            </a:r>
            <a:endParaRPr lang="en-US" sz="1600" dirty="0">
              <a:cs typeface="Segoe UI Light" panose="020B0502040204020203" pitchFamily="34" charset="0"/>
            </a:endParaRPr>
          </a:p>
          <a:p>
            <a:pPr marL="171450" indent="-171450">
              <a:buFont typeface="Arial" panose="020B0604020202020204" pitchFamily="34" charset="0"/>
              <a:buChar char="•"/>
            </a:pPr>
            <a:endParaRPr lang="cs-CZ" sz="700" dirty="0">
              <a:cs typeface="Segoe UI Light" panose="020B0502040204020203" pitchFamily="34" charset="0"/>
            </a:endParaRPr>
          </a:p>
          <a:p>
            <a:pPr marL="285750" indent="-285750">
              <a:buFont typeface="Arial" panose="020B0604020202020204" pitchFamily="34" charset="0"/>
              <a:buChar char="•"/>
            </a:pPr>
            <a:r>
              <a:rPr lang="en-US" sz="1600" dirty="0">
                <a:cs typeface="Segoe UI Light" panose="020B0502040204020203" pitchFamily="34" charset="0"/>
              </a:rPr>
              <a:t>MELIKYAN, Y. at al., </a:t>
            </a:r>
            <a:r>
              <a:rPr lang="en-US" sz="1600" i="1" dirty="0">
                <a:cs typeface="Segoe UI Light" panose="020B0502040204020203" pitchFamily="34" charset="0"/>
              </a:rPr>
              <a:t>Load capacity and recovery </a:t>
            </a:r>
            <a:r>
              <a:rPr lang="en-US" sz="1600" i="1" dirty="0" err="1">
                <a:cs typeface="Segoe UI Light" panose="020B0502040204020203" pitchFamily="34" charset="0"/>
              </a:rPr>
              <a:t>behaviour</a:t>
            </a:r>
            <a:r>
              <a:rPr lang="en-US" sz="1600" i="1" dirty="0">
                <a:cs typeface="Segoe UI Light" panose="020B0502040204020203" pitchFamily="34" charset="0"/>
              </a:rPr>
              <a:t> of </a:t>
            </a:r>
            <a:r>
              <a:rPr lang="cs-CZ" sz="1600" i="1" dirty="0">
                <a:cs typeface="Segoe UI Light" panose="020B0502040204020203" pitchFamily="34" charset="0"/>
              </a:rPr>
              <a:t>ALD</a:t>
            </a:r>
            <a:r>
              <a:rPr lang="en-US" sz="1600" i="1" dirty="0">
                <a:cs typeface="Segoe UI Light" panose="020B0502040204020203" pitchFamily="34" charset="0"/>
              </a:rPr>
              <a:t>-coated </a:t>
            </a:r>
            <a:r>
              <a:rPr lang="cs-CZ" sz="1600" i="1" dirty="0">
                <a:cs typeface="Segoe UI Light" panose="020B0502040204020203" pitchFamily="34" charset="0"/>
              </a:rPr>
              <a:t>MCP</a:t>
            </a:r>
            <a:r>
              <a:rPr lang="en-US" sz="1600" i="1" dirty="0">
                <a:cs typeface="Segoe UI Light" panose="020B0502040204020203" pitchFamily="34" charset="0"/>
              </a:rPr>
              <a:t>-</a:t>
            </a:r>
            <a:r>
              <a:rPr lang="cs-CZ" sz="1600" i="1" dirty="0">
                <a:cs typeface="Segoe UI Light" panose="020B0502040204020203" pitchFamily="34" charset="0"/>
              </a:rPr>
              <a:t>PMT</a:t>
            </a:r>
            <a:r>
              <a:rPr lang="en-US" sz="1600" i="1" dirty="0">
                <a:cs typeface="Segoe UI Light" panose="020B0502040204020203" pitchFamily="34" charset="0"/>
              </a:rPr>
              <a:t>s</a:t>
            </a:r>
            <a:r>
              <a:rPr lang="en-US" sz="1600" dirty="0">
                <a:cs typeface="Segoe UI Light" panose="020B0502040204020203" pitchFamily="34" charset="0"/>
              </a:rPr>
              <a:t>, N</a:t>
            </a:r>
            <a:r>
              <a:rPr lang="cs-CZ" sz="1600" dirty="0">
                <a:cs typeface="Segoe UI Light" panose="020B0502040204020203" pitchFamily="34" charset="0"/>
              </a:rPr>
              <a:t>IM</a:t>
            </a:r>
            <a:r>
              <a:rPr lang="en-US" sz="1600" dirty="0">
                <a:cs typeface="Segoe UI Light" panose="020B0502040204020203" pitchFamily="34" charset="0"/>
              </a:rPr>
              <a:t> A, Volume 949, 1 January 2020, 162854</a:t>
            </a:r>
          </a:p>
          <a:p>
            <a:pPr marL="171450" indent="-171450">
              <a:buFont typeface="Arial" panose="020B0604020202020204" pitchFamily="34" charset="0"/>
              <a:buChar char="•"/>
            </a:pPr>
            <a:endParaRPr lang="en-US" sz="700" dirty="0">
              <a:cs typeface="Segoe UI Light" panose="020B0502040204020203" pitchFamily="34" charset="0"/>
            </a:endParaRPr>
          </a:p>
          <a:p>
            <a:pPr marL="285750" indent="-285750">
              <a:buFont typeface="Arial" panose="020B0604020202020204" pitchFamily="34" charset="0"/>
              <a:buChar char="•"/>
            </a:pPr>
            <a:r>
              <a:rPr lang="en-US" sz="1600" dirty="0">
                <a:cs typeface="Segoe UI Light" panose="020B0502040204020203" pitchFamily="34" charset="0"/>
              </a:rPr>
              <a:t>K</a:t>
            </a:r>
            <a:r>
              <a:rPr lang="cs-CZ" sz="1600" dirty="0">
                <a:cs typeface="Segoe UI Light" panose="020B0502040204020203" pitchFamily="34" charset="0"/>
              </a:rPr>
              <a:t>OMÁREK</a:t>
            </a:r>
            <a:r>
              <a:rPr lang="en-US" sz="1600" dirty="0">
                <a:cs typeface="Segoe UI Light" panose="020B0502040204020203" pitchFamily="34" charset="0"/>
              </a:rPr>
              <a:t>, T. at al.</a:t>
            </a:r>
            <a:r>
              <a:rPr lang="cs-CZ" sz="1600" dirty="0">
                <a:cs typeface="Segoe UI Light" panose="020B0502040204020203" pitchFamily="34" charset="0"/>
              </a:rPr>
              <a:t>, </a:t>
            </a:r>
            <a:r>
              <a:rPr lang="en-US" sz="1600" i="1" dirty="0">
                <a:cs typeface="Segoe UI Light" panose="020B0502040204020203" pitchFamily="34" charset="0"/>
              </a:rPr>
              <a:t>Timing resolution and rate capability of </a:t>
            </a:r>
            <a:r>
              <a:rPr lang="en-US" sz="1600" i="1" dirty="0" err="1">
                <a:cs typeface="Segoe UI Light" panose="020B0502040204020203" pitchFamily="34" charset="0"/>
              </a:rPr>
              <a:t>Photonis</a:t>
            </a:r>
            <a:r>
              <a:rPr lang="en-US" sz="1600" i="1" dirty="0">
                <a:cs typeface="Segoe UI Light" panose="020B0502040204020203" pitchFamily="34" charset="0"/>
              </a:rPr>
              <a:t> </a:t>
            </a:r>
            <a:r>
              <a:rPr lang="en-US" sz="1600" i="1" dirty="0" err="1">
                <a:cs typeface="Segoe UI Light" panose="020B0502040204020203" pitchFamily="34" charset="0"/>
              </a:rPr>
              <a:t>miniPlanacon</a:t>
            </a:r>
            <a:r>
              <a:rPr lang="en-US" sz="1600" i="1" dirty="0">
                <a:cs typeface="Segoe UI Light" panose="020B0502040204020203" pitchFamily="34" charset="0"/>
              </a:rPr>
              <a:t> XPM85212/A1-S MCP-PMT</a:t>
            </a:r>
            <a:r>
              <a:rPr lang="cs-CZ" sz="1600" dirty="0">
                <a:cs typeface="Segoe UI Light" panose="020B0502040204020203" pitchFamily="34" charset="0"/>
              </a:rPr>
              <a:t>, </a:t>
            </a:r>
            <a:r>
              <a:rPr lang="en-US" sz="1600" dirty="0">
                <a:cs typeface="Segoe UI Light" panose="020B0502040204020203" pitchFamily="34" charset="0"/>
              </a:rPr>
              <a:t>submitted to NIM A</a:t>
            </a:r>
          </a:p>
        </p:txBody>
      </p:sp>
    </p:spTree>
    <p:extLst>
      <p:ext uri="{BB962C8B-B14F-4D97-AF65-F5344CB8AC3E}">
        <p14:creationId xmlns:p14="http://schemas.microsoft.com/office/powerpoint/2010/main" val="261707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92582" y="1059873"/>
            <a:ext cx="9161012" cy="1830024"/>
            <a:chOff x="14747360" y="2081425"/>
            <a:chExt cx="10479965" cy="2360698"/>
          </a:xfrm>
        </p:grpSpPr>
        <p:grpSp>
          <p:nvGrpSpPr>
            <p:cNvPr id="5" name="Group 4"/>
            <p:cNvGrpSpPr/>
            <p:nvPr/>
          </p:nvGrpSpPr>
          <p:grpSpPr>
            <a:xfrm>
              <a:off x="14904720" y="2438399"/>
              <a:ext cx="10070574" cy="731184"/>
              <a:chOff x="14904720" y="2903219"/>
              <a:chExt cx="10070574" cy="731184"/>
            </a:xfrm>
          </p:grpSpPr>
          <p:cxnSp>
            <p:nvCxnSpPr>
              <p:cNvPr id="62" name="Straight Connector 61"/>
              <p:cNvCxnSpPr/>
              <p:nvPr/>
            </p:nvCxnSpPr>
            <p:spPr>
              <a:xfrm flipV="1">
                <a:off x="14904720" y="3626783"/>
                <a:ext cx="3589020" cy="76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1389340" y="3603586"/>
                <a:ext cx="3585954" cy="779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8468073" y="2903219"/>
                <a:ext cx="2807" cy="720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8470880" y="2926029"/>
                <a:ext cx="291846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389340" y="2903220"/>
                <a:ext cx="0" cy="723563"/>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rot="10800000">
              <a:off x="14904720" y="3710940"/>
              <a:ext cx="10070574" cy="731183"/>
              <a:chOff x="14884926" y="2903220"/>
              <a:chExt cx="10070574" cy="731183"/>
            </a:xfrm>
          </p:grpSpPr>
          <p:cxnSp>
            <p:nvCxnSpPr>
              <p:cNvPr id="57" name="Straight Connector 56"/>
              <p:cNvCxnSpPr/>
              <p:nvPr/>
            </p:nvCxnSpPr>
            <p:spPr>
              <a:xfrm rot="10800000" flipH="1" flipV="1">
                <a:off x="14884926" y="3619985"/>
                <a:ext cx="3608814" cy="679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H="1" flipV="1">
                <a:off x="21389340" y="3603584"/>
                <a:ext cx="3566160" cy="35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8470880" y="2903220"/>
                <a:ext cx="0" cy="73118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8470880" y="2925411"/>
                <a:ext cx="291846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1396566" y="2903220"/>
                <a:ext cx="0" cy="723208"/>
              </a:xfrm>
              <a:prstGeom prst="line">
                <a:avLst/>
              </a:prstGeom>
              <a:ln w="50800"/>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p:nvPr/>
          </p:nvCxnSpPr>
          <p:spPr>
            <a:xfrm flipV="1">
              <a:off x="22617228" y="305163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739148" y="305925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2861068" y="306687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990958" y="305925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3958144" y="302115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080064" y="302877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201984" y="303639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331874" y="3004056"/>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121928" y="306687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243848" y="307449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2365768" y="308211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2495658" y="307449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7314058" y="307449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17192138" y="306687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17070218" y="305925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16940328" y="306687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15812918" y="308973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5690998" y="308211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5569078" y="307449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5439188" y="308211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7809358" y="305925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17687438" y="305163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17565518" y="304401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7435628" y="3051630"/>
              <a:ext cx="24274" cy="78492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5044104" y="3011433"/>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5295564" y="3011433"/>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6004224" y="3010740"/>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6255684" y="3010740"/>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3540200" y="3004506"/>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3791660" y="3004506"/>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4546658" y="3011658"/>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4798118" y="3011658"/>
              <a:ext cx="2706" cy="89960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747360" y="2619326"/>
              <a:ext cx="1000928" cy="376657"/>
            </a:xfrm>
            <a:prstGeom prst="rect">
              <a:avLst/>
            </a:prstGeom>
            <a:noFill/>
          </p:spPr>
          <p:txBody>
            <a:bodyPr wrap="square" rtlCol="0">
              <a:spAutoFit/>
            </a:bodyPr>
            <a:lstStyle/>
            <a:p>
              <a:r>
                <a:rPr lang="en-US" sz="1400" b="1" dirty="0"/>
                <a:t>AFP 217</a:t>
              </a:r>
            </a:p>
          </p:txBody>
        </p:sp>
        <p:sp>
          <p:nvSpPr>
            <p:cNvPr id="40" name="TextBox 39"/>
            <p:cNvSpPr txBox="1"/>
            <p:nvPr/>
          </p:nvSpPr>
          <p:spPr>
            <a:xfrm>
              <a:off x="15706319" y="2623441"/>
              <a:ext cx="1000928" cy="376657"/>
            </a:xfrm>
            <a:prstGeom prst="rect">
              <a:avLst/>
            </a:prstGeom>
            <a:noFill/>
          </p:spPr>
          <p:txBody>
            <a:bodyPr wrap="square" rtlCol="0">
              <a:spAutoFit/>
            </a:bodyPr>
            <a:lstStyle/>
            <a:p>
              <a:r>
                <a:rPr lang="en-US" sz="1400" b="1" dirty="0"/>
                <a:t>AFP 205</a:t>
              </a:r>
            </a:p>
          </p:txBody>
        </p:sp>
        <p:sp>
          <p:nvSpPr>
            <p:cNvPr id="41" name="TextBox 40"/>
            <p:cNvSpPr txBox="1"/>
            <p:nvPr/>
          </p:nvSpPr>
          <p:spPr>
            <a:xfrm>
              <a:off x="23223493" y="2619878"/>
              <a:ext cx="1000928" cy="376657"/>
            </a:xfrm>
            <a:prstGeom prst="rect">
              <a:avLst/>
            </a:prstGeom>
            <a:noFill/>
          </p:spPr>
          <p:txBody>
            <a:bodyPr wrap="square" rtlCol="0">
              <a:spAutoFit/>
            </a:bodyPr>
            <a:lstStyle/>
            <a:p>
              <a:r>
                <a:rPr lang="en-US" sz="1400" b="1" dirty="0"/>
                <a:t>AFP 205</a:t>
              </a:r>
            </a:p>
          </p:txBody>
        </p:sp>
        <p:sp>
          <p:nvSpPr>
            <p:cNvPr id="42" name="TextBox 41"/>
            <p:cNvSpPr txBox="1"/>
            <p:nvPr/>
          </p:nvSpPr>
          <p:spPr>
            <a:xfrm>
              <a:off x="24226397" y="2623433"/>
              <a:ext cx="1000928" cy="376657"/>
            </a:xfrm>
            <a:prstGeom prst="rect">
              <a:avLst/>
            </a:prstGeom>
            <a:noFill/>
          </p:spPr>
          <p:txBody>
            <a:bodyPr wrap="square" rtlCol="0">
              <a:spAutoFit/>
            </a:bodyPr>
            <a:lstStyle/>
            <a:p>
              <a:r>
                <a:rPr lang="en-US" sz="1400" b="1" dirty="0"/>
                <a:t>AFP 217</a:t>
              </a:r>
            </a:p>
          </p:txBody>
        </p:sp>
        <p:sp>
          <p:nvSpPr>
            <p:cNvPr id="43" name="TextBox 42"/>
            <p:cNvSpPr txBox="1"/>
            <p:nvPr/>
          </p:nvSpPr>
          <p:spPr>
            <a:xfrm>
              <a:off x="22021908" y="2774174"/>
              <a:ext cx="1128336" cy="414322"/>
            </a:xfrm>
            <a:prstGeom prst="rect">
              <a:avLst/>
            </a:prstGeom>
            <a:noFill/>
          </p:spPr>
          <p:txBody>
            <a:bodyPr wrap="square" rtlCol="0">
              <a:spAutoFit/>
            </a:bodyPr>
            <a:lstStyle/>
            <a:p>
              <a:pPr algn="ctr"/>
              <a:r>
                <a:rPr lang="en-US" sz="1600" b="1" dirty="0"/>
                <a:t>beamline</a:t>
              </a:r>
            </a:p>
          </p:txBody>
        </p:sp>
        <p:sp>
          <p:nvSpPr>
            <p:cNvPr id="44" name="TextBox 43"/>
            <p:cNvSpPr txBox="1"/>
            <p:nvPr/>
          </p:nvSpPr>
          <p:spPr>
            <a:xfrm>
              <a:off x="16839565" y="2796848"/>
              <a:ext cx="1128336" cy="414322"/>
            </a:xfrm>
            <a:prstGeom prst="rect">
              <a:avLst/>
            </a:prstGeom>
            <a:noFill/>
          </p:spPr>
          <p:txBody>
            <a:bodyPr wrap="square" rtlCol="0">
              <a:spAutoFit/>
            </a:bodyPr>
            <a:lstStyle/>
            <a:p>
              <a:pPr algn="ctr"/>
              <a:r>
                <a:rPr lang="en-US" sz="1600" b="1" dirty="0"/>
                <a:t>beamline</a:t>
              </a:r>
            </a:p>
          </p:txBody>
        </p:sp>
        <p:sp>
          <p:nvSpPr>
            <p:cNvPr id="45" name="TextBox 44"/>
            <p:cNvSpPr txBox="1"/>
            <p:nvPr/>
          </p:nvSpPr>
          <p:spPr>
            <a:xfrm>
              <a:off x="19429646" y="2081425"/>
              <a:ext cx="1000928" cy="414322"/>
            </a:xfrm>
            <a:prstGeom prst="rect">
              <a:avLst/>
            </a:prstGeom>
            <a:noFill/>
          </p:spPr>
          <p:txBody>
            <a:bodyPr wrap="square" rtlCol="0">
              <a:spAutoFit/>
            </a:bodyPr>
            <a:lstStyle/>
            <a:p>
              <a:pPr algn="ctr"/>
              <a:r>
                <a:rPr lang="en-US" sz="1600" b="1" dirty="0"/>
                <a:t>ATLAS</a:t>
              </a:r>
            </a:p>
          </p:txBody>
        </p:sp>
        <p:grpSp>
          <p:nvGrpSpPr>
            <p:cNvPr id="46" name="Group 45"/>
            <p:cNvGrpSpPr/>
            <p:nvPr/>
          </p:nvGrpSpPr>
          <p:grpSpPr>
            <a:xfrm rot="11003908">
              <a:off x="14908648" y="3264380"/>
              <a:ext cx="5045672" cy="129785"/>
              <a:chOff x="20082510" y="3436228"/>
              <a:chExt cx="5045672" cy="129785"/>
            </a:xfrm>
          </p:grpSpPr>
          <p:cxnSp>
            <p:nvCxnSpPr>
              <p:cNvPr id="55" name="Straight Arrow Connector 54"/>
              <p:cNvCxnSpPr/>
              <p:nvPr/>
            </p:nvCxnSpPr>
            <p:spPr>
              <a:xfrm flipV="1">
                <a:off x="20082510" y="3538151"/>
                <a:ext cx="977522" cy="2786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0235398" y="3436228"/>
                <a:ext cx="4892784" cy="125648"/>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47" name="Isosceles Triangle 46"/>
            <p:cNvSpPr/>
            <p:nvPr/>
          </p:nvSpPr>
          <p:spPr>
            <a:xfrm rot="14026402">
              <a:off x="20240796" y="2405417"/>
              <a:ext cx="316092" cy="125154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Isosceles Triangle 47"/>
            <p:cNvSpPr/>
            <p:nvPr/>
          </p:nvSpPr>
          <p:spPr>
            <a:xfrm rot="3621244">
              <a:off x="19221994" y="3065060"/>
              <a:ext cx="316092" cy="148277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49" name="Group 48"/>
            <p:cNvGrpSpPr/>
            <p:nvPr/>
          </p:nvGrpSpPr>
          <p:grpSpPr>
            <a:xfrm rot="21328676" flipV="1">
              <a:off x="19959939" y="3227613"/>
              <a:ext cx="4973220" cy="219132"/>
              <a:chOff x="20082510" y="3443495"/>
              <a:chExt cx="4952661" cy="122518"/>
            </a:xfrm>
          </p:grpSpPr>
          <p:cxnSp>
            <p:nvCxnSpPr>
              <p:cNvPr id="53" name="Straight Arrow Connector 52"/>
              <p:cNvCxnSpPr/>
              <p:nvPr/>
            </p:nvCxnSpPr>
            <p:spPr>
              <a:xfrm flipV="1">
                <a:off x="20082510" y="3538151"/>
                <a:ext cx="977522" cy="2786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21328676">
                <a:off x="20232549" y="3443495"/>
                <a:ext cx="4802622" cy="87133"/>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50" name="Explosion 2 49"/>
            <p:cNvSpPr/>
            <p:nvPr/>
          </p:nvSpPr>
          <p:spPr>
            <a:xfrm>
              <a:off x="19840720" y="3255568"/>
              <a:ext cx="202128" cy="329407"/>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TextBox 50"/>
            <p:cNvSpPr txBox="1"/>
            <p:nvPr/>
          </p:nvSpPr>
          <p:spPr>
            <a:xfrm>
              <a:off x="20839269" y="3321194"/>
              <a:ext cx="340160" cy="414322"/>
            </a:xfrm>
            <a:prstGeom prst="rect">
              <a:avLst/>
            </a:prstGeom>
            <a:noFill/>
          </p:spPr>
          <p:txBody>
            <a:bodyPr wrap="square" rtlCol="0">
              <a:spAutoFit/>
            </a:bodyPr>
            <a:lstStyle/>
            <a:p>
              <a:pPr algn="ctr"/>
              <a:r>
                <a:rPr lang="en-US" sz="1600" b="1" dirty="0"/>
                <a:t>p</a:t>
              </a:r>
            </a:p>
          </p:txBody>
        </p:sp>
        <p:sp>
          <p:nvSpPr>
            <p:cNvPr id="52" name="TextBox 51"/>
            <p:cNvSpPr txBox="1"/>
            <p:nvPr/>
          </p:nvSpPr>
          <p:spPr>
            <a:xfrm>
              <a:off x="18742494" y="3011550"/>
              <a:ext cx="340160" cy="414322"/>
            </a:xfrm>
            <a:prstGeom prst="rect">
              <a:avLst/>
            </a:prstGeom>
            <a:noFill/>
          </p:spPr>
          <p:txBody>
            <a:bodyPr wrap="square" rtlCol="0">
              <a:spAutoFit/>
            </a:bodyPr>
            <a:lstStyle/>
            <a:p>
              <a:pPr algn="ctr"/>
              <a:r>
                <a:rPr lang="en-US" sz="1600" b="1" dirty="0"/>
                <a:t>p</a:t>
              </a:r>
            </a:p>
          </p:txBody>
        </p:sp>
      </p:grpSp>
      <p:sp>
        <p:nvSpPr>
          <p:cNvPr id="2" name="Title 1">
            <a:extLst>
              <a:ext uri="{FF2B5EF4-FFF2-40B4-BE49-F238E27FC236}">
                <a16:creationId xmlns:a16="http://schemas.microsoft.com/office/drawing/2014/main" id="{22F7B89A-4454-4965-A431-FB61F5D1B58B}"/>
              </a:ext>
            </a:extLst>
          </p:cNvPr>
          <p:cNvSpPr>
            <a:spLocks noGrp="1"/>
          </p:cNvSpPr>
          <p:nvPr>
            <p:ph type="title"/>
          </p:nvPr>
        </p:nvSpPr>
        <p:spPr/>
        <p:txBody>
          <a:bodyPr>
            <a:normAutofit/>
          </a:bodyPr>
          <a:lstStyle/>
          <a:p>
            <a:r>
              <a:rPr lang="en-US" dirty="0">
                <a:solidFill>
                  <a:srgbClr val="0070C0"/>
                </a:solidFill>
              </a:rPr>
              <a:t> AFP – physics and </a:t>
            </a:r>
            <a:r>
              <a:rPr lang="en-US" dirty="0" err="1">
                <a:solidFill>
                  <a:srgbClr val="0070C0"/>
                </a:solidFill>
              </a:rPr>
              <a:t>ToF</a:t>
            </a:r>
            <a:r>
              <a:rPr lang="en-US" dirty="0">
                <a:solidFill>
                  <a:srgbClr val="0070C0"/>
                </a:solidFill>
              </a:rPr>
              <a:t> subdetector</a:t>
            </a:r>
          </a:p>
        </p:txBody>
      </p:sp>
      <p:sp>
        <p:nvSpPr>
          <p:cNvPr id="3" name="Date Placeholder 2">
            <a:extLst>
              <a:ext uri="{FF2B5EF4-FFF2-40B4-BE49-F238E27FC236}">
                <a16:creationId xmlns:a16="http://schemas.microsoft.com/office/drawing/2014/main" id="{4CB75538-5CC1-41B4-ACB4-9B9B13317C63}"/>
              </a:ext>
            </a:extLst>
          </p:cNvPr>
          <p:cNvSpPr>
            <a:spLocks noGrp="1"/>
          </p:cNvSpPr>
          <p:nvPr>
            <p:ph type="dt" sz="half" idx="10"/>
          </p:nvPr>
        </p:nvSpPr>
        <p:spPr/>
        <p:txBody>
          <a:bodyPr/>
          <a:lstStyle/>
          <a:p>
            <a:r>
              <a:rPr lang="en-US"/>
              <a:t>25.02.2020</a:t>
            </a:r>
            <a:endParaRPr lang="en-US" dirty="0"/>
          </a:p>
        </p:txBody>
      </p:sp>
      <p:sp>
        <p:nvSpPr>
          <p:cNvPr id="67" name="Footer Placeholder 66">
            <a:extLst>
              <a:ext uri="{FF2B5EF4-FFF2-40B4-BE49-F238E27FC236}">
                <a16:creationId xmlns:a16="http://schemas.microsoft.com/office/drawing/2014/main" id="{C0576FC4-4961-4CDD-8477-B330F501B962}"/>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68" name="Slide Number Placeholder 67">
            <a:extLst>
              <a:ext uri="{FF2B5EF4-FFF2-40B4-BE49-F238E27FC236}">
                <a16:creationId xmlns:a16="http://schemas.microsoft.com/office/drawing/2014/main" id="{2F8DB032-11AB-4769-8A11-783952081704}"/>
              </a:ext>
            </a:extLst>
          </p:cNvPr>
          <p:cNvSpPr>
            <a:spLocks noGrp="1"/>
          </p:cNvSpPr>
          <p:nvPr>
            <p:ph type="sldNum" sz="quarter" idx="12"/>
          </p:nvPr>
        </p:nvSpPr>
        <p:spPr/>
        <p:txBody>
          <a:bodyPr/>
          <a:lstStyle/>
          <a:p>
            <a:fld id="{28141B4B-62BF-4A58-8D4E-85A0F89F3BD4}" type="slidenum">
              <a:rPr lang="en-US" smtClean="0"/>
              <a:pPr/>
              <a:t>4</a:t>
            </a:fld>
            <a:endParaRPr lang="en-US" dirty="0"/>
          </a:p>
        </p:txBody>
      </p:sp>
      <p:pic>
        <p:nvPicPr>
          <p:cNvPr id="69" name="Picture 68">
            <a:extLst>
              <a:ext uri="{FF2B5EF4-FFF2-40B4-BE49-F238E27FC236}">
                <a16:creationId xmlns:a16="http://schemas.microsoft.com/office/drawing/2014/main" id="{EE1D19B7-3FF4-40D1-A143-35861762A649}"/>
              </a:ext>
            </a:extLst>
          </p:cNvPr>
          <p:cNvPicPr>
            <a:picLocks noChangeAspect="1"/>
          </p:cNvPicPr>
          <p:nvPr/>
        </p:nvPicPr>
        <p:blipFill>
          <a:blip r:embed="rId2"/>
          <a:stretch>
            <a:fillRect/>
          </a:stretch>
        </p:blipFill>
        <p:spPr>
          <a:xfrm>
            <a:off x="7566396" y="3390278"/>
            <a:ext cx="3815054" cy="3335488"/>
          </a:xfrm>
          <a:prstGeom prst="rect">
            <a:avLst/>
          </a:prstGeom>
        </p:spPr>
      </p:pic>
      <p:pic>
        <p:nvPicPr>
          <p:cNvPr id="70" name="Picture 69">
            <a:extLst>
              <a:ext uri="{FF2B5EF4-FFF2-40B4-BE49-F238E27FC236}">
                <a16:creationId xmlns:a16="http://schemas.microsoft.com/office/drawing/2014/main" id="{95B9D648-379A-4AD6-818B-F2FECA9718D5}"/>
              </a:ext>
            </a:extLst>
          </p:cNvPr>
          <p:cNvPicPr>
            <a:picLocks noChangeAspect="1"/>
          </p:cNvPicPr>
          <p:nvPr/>
        </p:nvPicPr>
        <p:blipFill>
          <a:blip r:embed="rId3"/>
          <a:stretch>
            <a:fillRect/>
          </a:stretch>
        </p:blipFill>
        <p:spPr>
          <a:xfrm>
            <a:off x="9926505" y="3314276"/>
            <a:ext cx="2053687" cy="436704"/>
          </a:xfrm>
          <a:prstGeom prst="rect">
            <a:avLst/>
          </a:prstGeom>
        </p:spPr>
      </p:pic>
      <p:pic>
        <p:nvPicPr>
          <p:cNvPr id="71" name="Picture 2">
            <a:extLst>
              <a:ext uri="{FF2B5EF4-FFF2-40B4-BE49-F238E27FC236}">
                <a16:creationId xmlns:a16="http://schemas.microsoft.com/office/drawing/2014/main" id="{E92B2778-D6AE-486E-91D0-47B0B822F5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80" y="3328708"/>
            <a:ext cx="7153587" cy="239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71">
            <a:extLst>
              <a:ext uri="{FF2B5EF4-FFF2-40B4-BE49-F238E27FC236}">
                <a16:creationId xmlns:a16="http://schemas.microsoft.com/office/drawing/2014/main" id="{C3285CE7-DEB4-434F-AF6A-38DEDD9E8C72}"/>
              </a:ext>
            </a:extLst>
          </p:cNvPr>
          <p:cNvPicPr>
            <a:picLocks noChangeAspect="1"/>
          </p:cNvPicPr>
          <p:nvPr/>
        </p:nvPicPr>
        <p:blipFill>
          <a:blip r:embed="rId5"/>
          <a:stretch>
            <a:fillRect/>
          </a:stretch>
        </p:blipFill>
        <p:spPr>
          <a:xfrm>
            <a:off x="552841" y="1287115"/>
            <a:ext cx="2215791" cy="1946908"/>
          </a:xfrm>
          <a:prstGeom prst="rect">
            <a:avLst/>
          </a:prstGeom>
        </p:spPr>
      </p:pic>
      <p:sp>
        <p:nvSpPr>
          <p:cNvPr id="73" name="TextBox 72">
            <a:extLst>
              <a:ext uri="{FF2B5EF4-FFF2-40B4-BE49-F238E27FC236}">
                <a16:creationId xmlns:a16="http://schemas.microsoft.com/office/drawing/2014/main" id="{69F219AC-ABFB-48DA-BAA8-31E407693DF2}"/>
              </a:ext>
            </a:extLst>
          </p:cNvPr>
          <p:cNvSpPr txBox="1"/>
          <p:nvPr/>
        </p:nvSpPr>
        <p:spPr>
          <a:xfrm>
            <a:off x="552662" y="6320560"/>
            <a:ext cx="6131794" cy="369332"/>
          </a:xfrm>
          <a:prstGeom prst="rect">
            <a:avLst/>
          </a:prstGeom>
          <a:noFill/>
        </p:spPr>
        <p:txBody>
          <a:bodyPr wrap="square" rtlCol="0">
            <a:spAutoFit/>
          </a:bodyPr>
          <a:lstStyle/>
          <a:p>
            <a:r>
              <a:rPr lang="en-US" dirty="0"/>
              <a:t>a combination of AFP </a:t>
            </a:r>
            <a:r>
              <a:rPr lang="en-US" dirty="0" err="1"/>
              <a:t>ToF</a:t>
            </a:r>
            <a:r>
              <a:rPr lang="en-US" dirty="0"/>
              <a:t> information with e.g. HGTD… </a:t>
            </a:r>
          </a:p>
        </p:txBody>
      </p:sp>
      <p:sp>
        <p:nvSpPr>
          <p:cNvPr id="74" name="TextBox 73">
            <a:extLst>
              <a:ext uri="{FF2B5EF4-FFF2-40B4-BE49-F238E27FC236}">
                <a16:creationId xmlns:a16="http://schemas.microsoft.com/office/drawing/2014/main" id="{9F65259B-4F4B-4D43-A247-D0AB4D679186}"/>
              </a:ext>
            </a:extLst>
          </p:cNvPr>
          <p:cNvSpPr txBox="1"/>
          <p:nvPr/>
        </p:nvSpPr>
        <p:spPr>
          <a:xfrm>
            <a:off x="552841" y="5943178"/>
            <a:ext cx="6693247" cy="369332"/>
          </a:xfrm>
          <a:prstGeom prst="rect">
            <a:avLst/>
          </a:prstGeom>
          <a:noFill/>
        </p:spPr>
        <p:txBody>
          <a:bodyPr wrap="square" rtlCol="0">
            <a:spAutoFit/>
          </a:bodyPr>
          <a:lstStyle/>
          <a:p>
            <a:r>
              <a:rPr lang="en-US" dirty="0" err="1"/>
              <a:t>ToF</a:t>
            </a:r>
            <a:r>
              <a:rPr lang="en-US" dirty="0"/>
              <a:t> main goal – pileup suppression; possibility for a dedicated trigger</a:t>
            </a:r>
          </a:p>
        </p:txBody>
      </p:sp>
    </p:spTree>
    <p:extLst>
      <p:ext uri="{BB962C8B-B14F-4D97-AF65-F5344CB8AC3E}">
        <p14:creationId xmlns:p14="http://schemas.microsoft.com/office/powerpoint/2010/main" val="262603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Cern-accelerator-complex.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35" y="983377"/>
            <a:ext cx="4929803" cy="3210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036" y="377898"/>
            <a:ext cx="586740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Line 7"/>
          <p:cNvSpPr>
            <a:spLocks noChangeShapeType="1"/>
          </p:cNvSpPr>
          <p:nvPr/>
        </p:nvSpPr>
        <p:spPr bwMode="auto">
          <a:xfrm>
            <a:off x="8328648" y="2465182"/>
            <a:ext cx="1794772" cy="968990"/>
          </a:xfrm>
          <a:prstGeom prst="line">
            <a:avLst/>
          </a:prstGeom>
          <a:noFill/>
          <a:ln w="57150">
            <a:solidFill>
              <a:srgbClr val="00B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Line 8"/>
          <p:cNvSpPr>
            <a:spLocks noChangeShapeType="1"/>
          </p:cNvSpPr>
          <p:nvPr/>
        </p:nvSpPr>
        <p:spPr bwMode="auto">
          <a:xfrm flipH="1">
            <a:off x="10123419" y="2703940"/>
            <a:ext cx="29819" cy="766261"/>
          </a:xfrm>
          <a:prstGeom prst="line">
            <a:avLst/>
          </a:prstGeom>
          <a:noFill/>
          <a:ln w="57150">
            <a:solidFill>
              <a:srgbClr val="00B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Zaoblený obdélník 31"/>
          <p:cNvSpPr/>
          <p:nvPr/>
        </p:nvSpPr>
        <p:spPr>
          <a:xfrm>
            <a:off x="6240536" y="3039563"/>
            <a:ext cx="1800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32"/>
          <p:cNvSpPr txBox="1"/>
          <p:nvPr/>
        </p:nvSpPr>
        <p:spPr>
          <a:xfrm>
            <a:off x="8550400" y="3418994"/>
            <a:ext cx="894989" cy="400110"/>
          </a:xfrm>
          <a:prstGeom prst="rect">
            <a:avLst/>
          </a:prstGeom>
          <a:solidFill>
            <a:schemeClr val="bg1"/>
          </a:solidFill>
        </p:spPr>
        <p:txBody>
          <a:bodyPr wrap="none" rtlCol="0">
            <a:spAutoFit/>
          </a:bodyPr>
          <a:lstStyle/>
          <a:p>
            <a:r>
              <a:rPr lang="cs-CZ" sz="2000" dirty="0">
                <a:solidFill>
                  <a:srgbClr val="FF0000"/>
                </a:solidFill>
                <a:latin typeface="Shruti" panose="020B0502040204020203" pitchFamily="34" charset="0"/>
                <a:cs typeface="Shruti" panose="020B0502040204020203" pitchFamily="34" charset="0"/>
              </a:rPr>
              <a:t>ATLAS</a:t>
            </a:r>
            <a:endParaRPr lang="en-US" sz="2000" dirty="0">
              <a:solidFill>
                <a:srgbClr val="FF0000"/>
              </a:solidFill>
              <a:latin typeface="Shruti" panose="020B0502040204020203" pitchFamily="34" charset="0"/>
              <a:cs typeface="Shruti" panose="020B0502040204020203" pitchFamily="34" charset="0"/>
            </a:endParaRPr>
          </a:p>
        </p:txBody>
      </p:sp>
      <p:sp>
        <p:nvSpPr>
          <p:cNvPr id="12" name="Rectangle 11"/>
          <p:cNvSpPr/>
          <p:nvPr/>
        </p:nvSpPr>
        <p:spPr>
          <a:xfrm>
            <a:off x="3418417" y="3588489"/>
            <a:ext cx="3131225" cy="778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15"/>
          <p:cNvSpPr>
            <a:spLocks noGrp="1"/>
          </p:cNvSpPr>
          <p:nvPr>
            <p:ph type="dt" sz="half" idx="10"/>
          </p:nvPr>
        </p:nvSpPr>
        <p:spPr/>
        <p:txBody>
          <a:bodyPr/>
          <a:lstStyle/>
          <a:p>
            <a:r>
              <a:rPr lang="en-US"/>
              <a:t>25.02.2020</a:t>
            </a:r>
            <a:endParaRPr lang="en-US" dirty="0"/>
          </a:p>
        </p:txBody>
      </p:sp>
      <p:sp>
        <p:nvSpPr>
          <p:cNvPr id="17" name="Footer Placeholder 16"/>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18" name="Slide Number Placeholder 17"/>
          <p:cNvSpPr>
            <a:spLocks noGrp="1"/>
          </p:cNvSpPr>
          <p:nvPr>
            <p:ph type="sldNum" sz="quarter" idx="12"/>
          </p:nvPr>
        </p:nvSpPr>
        <p:spPr>
          <a:xfrm>
            <a:off x="11556242" y="6320558"/>
            <a:ext cx="496610" cy="436704"/>
          </a:xfrm>
        </p:spPr>
        <p:txBody>
          <a:bodyPr/>
          <a:lstStyle/>
          <a:p>
            <a:fld id="{C7191ECE-B0C9-420B-8840-F101B7D8F39A}" type="slidenum">
              <a:rPr lang="en-US" smtClean="0"/>
              <a:t>5</a:t>
            </a:fld>
            <a:endParaRPr lang="en-US" dirty="0"/>
          </a:p>
        </p:txBody>
      </p:sp>
      <p:sp>
        <p:nvSpPr>
          <p:cNvPr id="19" name="Title 1"/>
          <p:cNvSpPr>
            <a:spLocks noGrp="1"/>
          </p:cNvSpPr>
          <p:nvPr>
            <p:ph type="title"/>
          </p:nvPr>
        </p:nvSpPr>
        <p:spPr/>
        <p:txBody>
          <a:bodyPr>
            <a:normAutofit/>
          </a:bodyPr>
          <a:lstStyle/>
          <a:p>
            <a:r>
              <a:rPr lang="en-US" sz="3600" dirty="0">
                <a:solidFill>
                  <a:srgbClr val="0070C0"/>
                </a:solidFill>
              </a:rPr>
              <a:t> </a:t>
            </a:r>
            <a:r>
              <a:rPr lang="en-US" dirty="0">
                <a:solidFill>
                  <a:srgbClr val="0070C0"/>
                </a:solidFill>
              </a:rPr>
              <a:t>AFP – location</a:t>
            </a:r>
            <a:endParaRPr lang="en-US" sz="3600" dirty="0">
              <a:solidFill>
                <a:srgbClr val="0070C0"/>
              </a:solidFill>
            </a:endParaRPr>
          </a:p>
        </p:txBody>
      </p:sp>
      <p:pic>
        <p:nvPicPr>
          <p:cNvPr id="21" name="Picture 2" descr="C:\Users\rijssenbeek\Documents\Atlas\AFP\FastTiming\RomanPots\Drawings\P1Layout\lhclj_1u0044_6R1_WoDcum.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559" t="16210" r="18788" b="54545"/>
          <a:stretch/>
        </p:blipFill>
        <p:spPr bwMode="auto">
          <a:xfrm>
            <a:off x="888290" y="4080757"/>
            <a:ext cx="10587434" cy="24408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28952" y="5639593"/>
            <a:ext cx="1622231" cy="523220"/>
          </a:xfrm>
          <a:prstGeom prst="rect">
            <a:avLst/>
          </a:prstGeom>
          <a:noFill/>
        </p:spPr>
        <p:txBody>
          <a:bodyPr wrap="square" rtlCol="0">
            <a:spAutoFit/>
          </a:bodyPr>
          <a:lstStyle/>
          <a:p>
            <a:pPr algn="ctr"/>
            <a:r>
              <a:rPr lang="en-US" sz="1400" b="1" dirty="0">
                <a:solidFill>
                  <a:srgbClr val="FF0000"/>
                </a:solidFill>
                <a:latin typeface="+mj-lt"/>
                <a:cs typeface="Times New Roman" panose="02020603050405020304" pitchFamily="18" charset="0"/>
              </a:rPr>
              <a:t>Patch Panel</a:t>
            </a:r>
            <a:br>
              <a:rPr lang="en-US" sz="1400" b="1" dirty="0">
                <a:solidFill>
                  <a:srgbClr val="FF0000"/>
                </a:solidFill>
                <a:latin typeface="+mj-lt"/>
                <a:cs typeface="Times New Roman" panose="02020603050405020304" pitchFamily="18" charset="0"/>
              </a:rPr>
            </a:br>
            <a:r>
              <a:rPr lang="en-US" sz="1400" b="1" dirty="0">
                <a:solidFill>
                  <a:srgbClr val="FF0000"/>
                </a:solidFill>
                <a:latin typeface="+mj-lt"/>
                <a:cs typeface="Times New Roman" panose="02020603050405020304" pitchFamily="18" charset="0"/>
              </a:rPr>
              <a:t>211 m</a:t>
            </a:r>
          </a:p>
        </p:txBody>
      </p:sp>
      <p:sp>
        <p:nvSpPr>
          <p:cNvPr id="8" name="Line 12"/>
          <p:cNvSpPr>
            <a:spLocks noChangeShapeType="1"/>
          </p:cNvSpPr>
          <p:nvPr/>
        </p:nvSpPr>
        <p:spPr bwMode="auto">
          <a:xfrm flipV="1">
            <a:off x="6622845" y="2468879"/>
            <a:ext cx="1675982" cy="1922321"/>
          </a:xfrm>
          <a:prstGeom prst="line">
            <a:avLst/>
          </a:prstGeom>
          <a:noFill/>
          <a:ln w="57150">
            <a:solidFill>
              <a:srgbClr val="00B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 name="Oval 5"/>
          <p:cNvSpPr>
            <a:spLocks noChangeArrowheads="1"/>
          </p:cNvSpPr>
          <p:nvPr/>
        </p:nvSpPr>
        <p:spPr bwMode="auto">
          <a:xfrm>
            <a:off x="9722573" y="3382279"/>
            <a:ext cx="1828800" cy="838200"/>
          </a:xfrm>
          <a:prstGeom prst="ellipse">
            <a:avLst/>
          </a:prstGeom>
          <a:solidFill>
            <a:srgbClr val="92D050"/>
          </a:solidFill>
          <a:ln w="38100">
            <a:solidFill>
              <a:srgbClr val="00B050"/>
            </a:solidFill>
            <a:round/>
            <a:headEnd/>
            <a:tailEnd/>
          </a:ln>
          <a:effectLst/>
          <a:extLst/>
        </p:spPr>
        <p:txBody>
          <a:bodyPr wrap="none" anchor="ctr"/>
          <a:lstStyle/>
          <a:p>
            <a:endParaRPr lang="cs-CZ"/>
          </a:p>
        </p:txBody>
      </p:sp>
      <p:sp>
        <p:nvSpPr>
          <p:cNvPr id="5" name="Text Box 6"/>
          <p:cNvSpPr txBox="1">
            <a:spLocks noChangeArrowheads="1"/>
          </p:cNvSpPr>
          <p:nvPr/>
        </p:nvSpPr>
        <p:spPr bwMode="auto">
          <a:xfrm>
            <a:off x="9899737" y="3430744"/>
            <a:ext cx="15136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cs-CZ" sz="2000" dirty="0">
                <a:solidFill>
                  <a:schemeClr val="bg1"/>
                </a:solidFill>
                <a:cs typeface="Shruti" panose="020B0502040204020203" pitchFamily="34" charset="0"/>
              </a:rPr>
              <a:t>AFP</a:t>
            </a:r>
            <a:r>
              <a:rPr lang="cs-CZ" altLang="cs-CZ" sz="2000" dirty="0">
                <a:solidFill>
                  <a:srgbClr val="92D050"/>
                </a:solidFill>
                <a:cs typeface="Shruti" panose="020B0502040204020203" pitchFamily="34" charset="0"/>
              </a:rPr>
              <a:t> </a:t>
            </a:r>
            <a:r>
              <a:rPr lang="en-US" altLang="cs-CZ" sz="2000" dirty="0">
                <a:solidFill>
                  <a:schemeClr val="bg1"/>
                </a:solidFill>
                <a:cs typeface="Shruti" panose="020B0502040204020203" pitchFamily="34" charset="0"/>
              </a:rPr>
              <a:t>stations</a:t>
            </a:r>
          </a:p>
          <a:p>
            <a:pPr algn="l"/>
            <a:r>
              <a:rPr lang="en-US" altLang="cs-CZ" sz="2000" dirty="0">
                <a:solidFill>
                  <a:schemeClr val="bg1"/>
                </a:solidFill>
                <a:cs typeface="Shruti" panose="020B0502040204020203" pitchFamily="34" charset="0"/>
              </a:rPr>
              <a:t>left-right (IP)</a:t>
            </a:r>
          </a:p>
        </p:txBody>
      </p:sp>
      <p:sp>
        <p:nvSpPr>
          <p:cNvPr id="11" name="TextBox 10">
            <a:extLst>
              <a:ext uri="{FF2B5EF4-FFF2-40B4-BE49-F238E27FC236}">
                <a16:creationId xmlns:a16="http://schemas.microsoft.com/office/drawing/2014/main" id="{9E12D10D-C9DB-4CEE-89BB-125575AE4D7F}"/>
              </a:ext>
            </a:extLst>
          </p:cNvPr>
          <p:cNvSpPr txBox="1"/>
          <p:nvPr/>
        </p:nvSpPr>
        <p:spPr>
          <a:xfrm>
            <a:off x="5618390" y="4366767"/>
            <a:ext cx="1004455" cy="369332"/>
          </a:xfrm>
          <a:prstGeom prst="rect">
            <a:avLst/>
          </a:prstGeom>
          <a:solidFill>
            <a:srgbClr val="92D050"/>
          </a:solidFill>
          <a:ln w="19050">
            <a:solidFill>
              <a:srgbClr val="00B050"/>
            </a:solidFill>
          </a:ln>
        </p:spPr>
        <p:txBody>
          <a:bodyPr wrap="square" rtlCol="0">
            <a:spAutoFit/>
          </a:bodyPr>
          <a:lstStyle/>
          <a:p>
            <a:r>
              <a:rPr lang="en-US" dirty="0">
                <a:solidFill>
                  <a:schemeClr val="bg1"/>
                </a:solidFill>
              </a:rPr>
              <a:t>one side</a:t>
            </a:r>
          </a:p>
        </p:txBody>
      </p:sp>
      <p:grpSp>
        <p:nvGrpSpPr>
          <p:cNvPr id="20" name="Group 19">
            <a:extLst>
              <a:ext uri="{FF2B5EF4-FFF2-40B4-BE49-F238E27FC236}">
                <a16:creationId xmlns:a16="http://schemas.microsoft.com/office/drawing/2014/main" id="{3EE74CBC-F05C-41B8-9FB5-1D6CACC11955}"/>
              </a:ext>
            </a:extLst>
          </p:cNvPr>
          <p:cNvGrpSpPr/>
          <p:nvPr/>
        </p:nvGrpSpPr>
        <p:grpSpPr>
          <a:xfrm>
            <a:off x="3389842" y="4733401"/>
            <a:ext cx="703860" cy="1686462"/>
            <a:chOff x="3389842" y="4733401"/>
            <a:chExt cx="703860" cy="1686462"/>
          </a:xfrm>
        </p:grpSpPr>
        <p:sp>
          <p:nvSpPr>
            <p:cNvPr id="23" name="TextBox 22"/>
            <p:cNvSpPr txBox="1"/>
            <p:nvPr/>
          </p:nvSpPr>
          <p:spPr>
            <a:xfrm>
              <a:off x="3389842" y="5681199"/>
              <a:ext cx="703860" cy="738664"/>
            </a:xfrm>
            <a:prstGeom prst="rect">
              <a:avLst/>
            </a:prstGeom>
            <a:noFill/>
          </p:spPr>
          <p:txBody>
            <a:bodyPr wrap="square" rtlCol="0">
              <a:spAutoFit/>
            </a:bodyPr>
            <a:lstStyle/>
            <a:p>
              <a:pPr algn="ctr"/>
              <a:r>
                <a:rPr lang="en-US" sz="1400" b="1" dirty="0">
                  <a:solidFill>
                    <a:srgbClr val="FF0000"/>
                  </a:solidFill>
                  <a:latin typeface="+mj-lt"/>
                  <a:cs typeface="Times New Roman" panose="02020603050405020304" pitchFamily="18" charset="0"/>
                </a:rPr>
                <a:t>XRP-NEAR</a:t>
              </a:r>
            </a:p>
            <a:p>
              <a:pPr algn="ctr"/>
              <a:r>
                <a:rPr lang="en-US" sz="1400" b="1" dirty="0">
                  <a:solidFill>
                    <a:srgbClr val="FF0000"/>
                  </a:solidFill>
                  <a:latin typeface="+mj-lt"/>
                  <a:cs typeface="Times New Roman" panose="02020603050405020304" pitchFamily="18" charset="0"/>
                </a:rPr>
                <a:t>205 m</a:t>
              </a:r>
            </a:p>
          </p:txBody>
        </p:sp>
        <p:sp>
          <p:nvSpPr>
            <p:cNvPr id="27" name="Rectangle 26"/>
            <p:cNvSpPr/>
            <p:nvPr/>
          </p:nvSpPr>
          <p:spPr bwMode="auto">
            <a:xfrm>
              <a:off x="3418417" y="4733401"/>
              <a:ext cx="604943" cy="1648362"/>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a:xfrm>
              <a:off x="3470520" y="6165919"/>
              <a:ext cx="529167" cy="19473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205m</a:t>
              </a:r>
            </a:p>
          </p:txBody>
        </p:sp>
        <p:sp>
          <p:nvSpPr>
            <p:cNvPr id="13" name="TextBox 12">
              <a:extLst>
                <a:ext uri="{FF2B5EF4-FFF2-40B4-BE49-F238E27FC236}">
                  <a16:creationId xmlns:a16="http://schemas.microsoft.com/office/drawing/2014/main" id="{B19C1CB0-631F-4F77-9E50-898C8DF6608F}"/>
                </a:ext>
              </a:extLst>
            </p:cNvPr>
            <p:cNvSpPr txBox="1"/>
            <p:nvPr/>
          </p:nvSpPr>
          <p:spPr>
            <a:xfrm>
              <a:off x="3430764" y="5671909"/>
              <a:ext cx="568923" cy="523220"/>
            </a:xfrm>
            <a:prstGeom prst="rect">
              <a:avLst/>
            </a:prstGeom>
            <a:solidFill>
              <a:schemeClr val="bg1"/>
            </a:solidFill>
          </p:spPr>
          <p:txBody>
            <a:bodyPr wrap="square" rtlCol="0">
              <a:spAutoFit/>
            </a:bodyPr>
            <a:lstStyle/>
            <a:p>
              <a:r>
                <a:rPr lang="en-US" sz="1400" dirty="0">
                  <a:solidFill>
                    <a:srgbClr val="FF0000"/>
                  </a:solidFill>
                </a:rPr>
                <a:t>AFP</a:t>
              </a:r>
              <a:br>
                <a:rPr lang="en-US" sz="1400" dirty="0">
                  <a:solidFill>
                    <a:srgbClr val="FF0000"/>
                  </a:solidFill>
                </a:rPr>
              </a:br>
              <a:r>
                <a:rPr lang="en-US" sz="1400" dirty="0">
                  <a:solidFill>
                    <a:srgbClr val="FF0000"/>
                  </a:solidFill>
                </a:rPr>
                <a:t>near</a:t>
              </a:r>
              <a:endParaRPr lang="en-GB" sz="1400" dirty="0">
                <a:solidFill>
                  <a:srgbClr val="FF0000"/>
                </a:solidFill>
              </a:endParaRPr>
            </a:p>
          </p:txBody>
        </p:sp>
      </p:grpSp>
      <p:grpSp>
        <p:nvGrpSpPr>
          <p:cNvPr id="22" name="Group 21">
            <a:extLst>
              <a:ext uri="{FF2B5EF4-FFF2-40B4-BE49-F238E27FC236}">
                <a16:creationId xmlns:a16="http://schemas.microsoft.com/office/drawing/2014/main" id="{F63991AF-F3A0-42C1-8B66-6E70B26B9EE3}"/>
              </a:ext>
            </a:extLst>
          </p:cNvPr>
          <p:cNvGrpSpPr/>
          <p:nvPr/>
        </p:nvGrpSpPr>
        <p:grpSpPr>
          <a:xfrm>
            <a:off x="9728392" y="4766365"/>
            <a:ext cx="765437" cy="1653498"/>
            <a:chOff x="9728392" y="4766365"/>
            <a:chExt cx="765437" cy="1653498"/>
          </a:xfrm>
        </p:grpSpPr>
        <p:sp>
          <p:nvSpPr>
            <p:cNvPr id="24" name="TextBox 23"/>
            <p:cNvSpPr txBox="1"/>
            <p:nvPr/>
          </p:nvSpPr>
          <p:spPr>
            <a:xfrm>
              <a:off x="9736472" y="5681199"/>
              <a:ext cx="703860" cy="738664"/>
            </a:xfrm>
            <a:prstGeom prst="rect">
              <a:avLst/>
            </a:prstGeom>
            <a:noFill/>
          </p:spPr>
          <p:txBody>
            <a:bodyPr wrap="square" rtlCol="0">
              <a:spAutoFit/>
            </a:bodyPr>
            <a:lstStyle/>
            <a:p>
              <a:pPr algn="ctr"/>
              <a:r>
                <a:rPr lang="en-US" sz="1400" dirty="0">
                  <a:solidFill>
                    <a:srgbClr val="FF0000"/>
                  </a:solidFill>
                  <a:latin typeface="+mj-lt"/>
                  <a:cs typeface="Times New Roman" panose="02020603050405020304" pitchFamily="18" charset="0"/>
                </a:rPr>
                <a:t>XRP-FAR</a:t>
              </a:r>
              <a:br>
                <a:rPr lang="en-US" sz="1400" dirty="0">
                  <a:solidFill>
                    <a:srgbClr val="FF0000"/>
                  </a:solidFill>
                  <a:latin typeface="+mj-lt"/>
                  <a:cs typeface="Times New Roman" panose="02020603050405020304" pitchFamily="18" charset="0"/>
                </a:rPr>
              </a:br>
              <a:r>
                <a:rPr lang="en-US" sz="1400" dirty="0">
                  <a:solidFill>
                    <a:srgbClr val="FF0000"/>
                  </a:solidFill>
                  <a:latin typeface="+mj-lt"/>
                  <a:cs typeface="Times New Roman" panose="02020603050405020304" pitchFamily="18" charset="0"/>
                </a:rPr>
                <a:t>217 m</a:t>
              </a:r>
            </a:p>
          </p:txBody>
        </p:sp>
        <p:sp>
          <p:nvSpPr>
            <p:cNvPr id="15" name="Rectangle 14"/>
            <p:cNvSpPr/>
            <p:nvPr/>
          </p:nvSpPr>
          <p:spPr>
            <a:xfrm>
              <a:off x="9768818" y="6162100"/>
              <a:ext cx="529167" cy="19473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217m</a:t>
              </a:r>
            </a:p>
          </p:txBody>
        </p:sp>
        <p:sp>
          <p:nvSpPr>
            <p:cNvPr id="26" name="TextBox 25">
              <a:extLst>
                <a:ext uri="{FF2B5EF4-FFF2-40B4-BE49-F238E27FC236}">
                  <a16:creationId xmlns:a16="http://schemas.microsoft.com/office/drawing/2014/main" id="{AE50ECC6-4D07-4DEA-ACF6-45A67373787F}"/>
                </a:ext>
              </a:extLst>
            </p:cNvPr>
            <p:cNvSpPr txBox="1"/>
            <p:nvPr/>
          </p:nvSpPr>
          <p:spPr>
            <a:xfrm>
              <a:off x="9908376" y="5607054"/>
              <a:ext cx="585453" cy="523220"/>
            </a:xfrm>
            <a:prstGeom prst="rect">
              <a:avLst/>
            </a:prstGeom>
            <a:solidFill>
              <a:schemeClr val="bg1"/>
            </a:solidFill>
          </p:spPr>
          <p:txBody>
            <a:bodyPr wrap="square" rtlCol="0">
              <a:spAutoFit/>
            </a:bodyPr>
            <a:lstStyle/>
            <a:p>
              <a:r>
                <a:rPr lang="en-US" sz="1400" dirty="0">
                  <a:solidFill>
                    <a:srgbClr val="FF0000"/>
                  </a:solidFill>
                </a:rPr>
                <a:t>AFP</a:t>
              </a:r>
              <a:br>
                <a:rPr lang="en-US" sz="1400" dirty="0">
                  <a:solidFill>
                    <a:srgbClr val="FF0000"/>
                  </a:solidFill>
                </a:rPr>
              </a:br>
              <a:r>
                <a:rPr lang="en-US" sz="1400" dirty="0">
                  <a:solidFill>
                    <a:srgbClr val="FF0000"/>
                  </a:solidFill>
                </a:rPr>
                <a:t>far</a:t>
              </a:r>
              <a:endParaRPr lang="en-GB" sz="1400" dirty="0">
                <a:solidFill>
                  <a:srgbClr val="FF0000"/>
                </a:solidFill>
              </a:endParaRPr>
            </a:p>
          </p:txBody>
        </p:sp>
        <p:sp>
          <p:nvSpPr>
            <p:cNvPr id="28" name="Rectangle 27"/>
            <p:cNvSpPr/>
            <p:nvPr/>
          </p:nvSpPr>
          <p:spPr bwMode="auto">
            <a:xfrm>
              <a:off x="9728392" y="4766365"/>
              <a:ext cx="604943" cy="161009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94806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p:txBody>
          <a:bodyPr/>
          <a:lstStyle/>
          <a:p>
            <a:fld id="{28141B4B-62BF-4A58-8D4E-85A0F89F3BD4}" type="slidenum">
              <a:rPr lang="en-US" smtClean="0"/>
              <a:t>6</a:t>
            </a:fld>
            <a:endParaRPr lang="en-US"/>
          </a:p>
        </p:txBody>
      </p:sp>
      <p:sp>
        <p:nvSpPr>
          <p:cNvPr id="5" name="Title 4">
            <a:extLst>
              <a:ext uri="{FF2B5EF4-FFF2-40B4-BE49-F238E27FC236}">
                <a16:creationId xmlns:a16="http://schemas.microsoft.com/office/drawing/2014/main" id="{1858A0CA-BA23-4B24-ABAB-ED821555C0C1}"/>
              </a:ext>
            </a:extLst>
          </p:cNvPr>
          <p:cNvSpPr>
            <a:spLocks noGrp="1"/>
          </p:cNvSpPr>
          <p:nvPr>
            <p:ph type="title"/>
          </p:nvPr>
        </p:nvSpPr>
        <p:spPr/>
        <p:txBody>
          <a:bodyPr/>
          <a:lstStyle/>
          <a:p>
            <a:r>
              <a:rPr lang="en-US" dirty="0"/>
              <a:t> </a:t>
            </a:r>
            <a:r>
              <a:rPr lang="en-US" dirty="0">
                <a:solidFill>
                  <a:srgbClr val="0070C0"/>
                </a:solidFill>
              </a:rPr>
              <a:t>AFP – design</a:t>
            </a:r>
          </a:p>
        </p:txBody>
      </p:sp>
      <p:grpSp>
        <p:nvGrpSpPr>
          <p:cNvPr id="53" name="Group 52">
            <a:extLst>
              <a:ext uri="{FF2B5EF4-FFF2-40B4-BE49-F238E27FC236}">
                <a16:creationId xmlns:a16="http://schemas.microsoft.com/office/drawing/2014/main" id="{DE392B4D-E668-4F39-8A85-C28A6CF9CF23}"/>
              </a:ext>
            </a:extLst>
          </p:cNvPr>
          <p:cNvGrpSpPr/>
          <p:nvPr/>
        </p:nvGrpSpPr>
        <p:grpSpPr>
          <a:xfrm>
            <a:off x="1061639" y="894007"/>
            <a:ext cx="5851258" cy="5758727"/>
            <a:chOff x="887686" y="894007"/>
            <a:chExt cx="5851258" cy="5758727"/>
          </a:xfrm>
        </p:grpSpPr>
        <p:pic>
          <p:nvPicPr>
            <p:cNvPr id="6" name="Picture 2" descr="C:\Users\rijssenbeek\Documents\Atlas\AFP\Management\2017\OpenEB_12DEC2017\AFP_LayoutInLHC.png">
              <a:extLst>
                <a:ext uri="{FF2B5EF4-FFF2-40B4-BE49-F238E27FC236}">
                  <a16:creationId xmlns:a16="http://schemas.microsoft.com/office/drawing/2014/main" id="{498A6908-092F-4986-AE74-557139D63A87}"/>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87686" y="894007"/>
              <a:ext cx="5851258" cy="31332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C379A23-7769-4B0C-98A2-8BB153B1DC7C}"/>
                </a:ext>
              </a:extLst>
            </p:cNvPr>
            <p:cNvGrpSpPr/>
            <p:nvPr/>
          </p:nvGrpSpPr>
          <p:grpSpPr>
            <a:xfrm>
              <a:off x="3524014" y="3552832"/>
              <a:ext cx="2873683" cy="3099902"/>
              <a:chOff x="4671770" y="3565838"/>
              <a:chExt cx="2873683" cy="3099902"/>
            </a:xfrm>
          </p:grpSpPr>
          <p:cxnSp>
            <p:nvCxnSpPr>
              <p:cNvPr id="8" name="Elbow Connector 200">
                <a:extLst>
                  <a:ext uri="{FF2B5EF4-FFF2-40B4-BE49-F238E27FC236}">
                    <a16:creationId xmlns:a16="http://schemas.microsoft.com/office/drawing/2014/main" id="{A9D891CC-EFB4-4123-9138-BD8BE28AA2DA}"/>
                  </a:ext>
                </a:extLst>
              </p:cNvPr>
              <p:cNvCxnSpPr>
                <a:endCxn id="37" idx="2"/>
              </p:cNvCxnSpPr>
              <p:nvPr/>
            </p:nvCxnSpPr>
            <p:spPr bwMode="auto">
              <a:xfrm rot="16200000" flipV="1">
                <a:off x="4822721" y="5431847"/>
                <a:ext cx="1771810" cy="219312"/>
              </a:xfrm>
              <a:prstGeom prst="bentConnector3">
                <a:avLst>
                  <a:gd name="adj1" fmla="val 30150"/>
                </a:avLst>
              </a:prstGeom>
              <a:solidFill>
                <a:srgbClr val="FFFFCC"/>
              </a:solidFill>
              <a:ln w="76200" cap="flat" cmpd="tri" algn="ctr">
                <a:solidFill>
                  <a:srgbClr val="C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4EEC8FFF-AEF9-4390-B35D-41C012E6F9B0}"/>
                  </a:ext>
                </a:extLst>
              </p:cNvPr>
              <p:cNvCxnSpPr/>
              <p:nvPr/>
            </p:nvCxnSpPr>
            <p:spPr bwMode="auto">
              <a:xfrm>
                <a:off x="6894683" y="4103404"/>
                <a:ext cx="2698" cy="1245289"/>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A2DDDE63-6D62-4A53-9964-F4F0F75367BC}"/>
                  </a:ext>
                </a:extLst>
              </p:cNvPr>
              <p:cNvCxnSpPr/>
              <p:nvPr/>
            </p:nvCxnSpPr>
            <p:spPr bwMode="auto">
              <a:xfrm>
                <a:off x="7053650" y="4103404"/>
                <a:ext cx="0" cy="1040827"/>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B844EAB1-A81D-4EA2-8716-10EF2520603B}"/>
                  </a:ext>
                </a:extLst>
              </p:cNvPr>
              <p:cNvCxnSpPr/>
              <p:nvPr/>
            </p:nvCxnSpPr>
            <p:spPr bwMode="auto">
              <a:xfrm flipH="1">
                <a:off x="7212619" y="4103404"/>
                <a:ext cx="1" cy="1112835"/>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7C2F7A4D-321F-4340-B0B2-633368E0898E}"/>
                  </a:ext>
                </a:extLst>
              </p:cNvPr>
              <p:cNvCxnSpPr/>
              <p:nvPr/>
            </p:nvCxnSpPr>
            <p:spPr bwMode="auto">
              <a:xfrm>
                <a:off x="7371583" y="4103404"/>
                <a:ext cx="674" cy="1245289"/>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a:extLst>
                  <a:ext uri="{FF2B5EF4-FFF2-40B4-BE49-F238E27FC236}">
                    <a16:creationId xmlns:a16="http://schemas.microsoft.com/office/drawing/2014/main" id="{65B3DF98-F2C2-4F2D-AD0F-A4C9F7347518}"/>
                  </a:ext>
                </a:extLst>
              </p:cNvPr>
              <p:cNvSpPr/>
              <p:nvPr/>
            </p:nvSpPr>
            <p:spPr bwMode="auto">
              <a:xfrm>
                <a:off x="6766648" y="4056512"/>
                <a:ext cx="778805" cy="212391"/>
              </a:xfrm>
              <a:prstGeom prst="rect">
                <a:avLst/>
              </a:prstGeom>
              <a:solidFill>
                <a:srgbClr val="DDF6FF"/>
              </a:solidFill>
              <a:ln w="9525"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PMT </a:t>
                </a:r>
              </a:p>
            </p:txBody>
          </p:sp>
          <p:sp>
            <p:nvSpPr>
              <p:cNvPr id="14" name="Rectangle 13">
                <a:extLst>
                  <a:ext uri="{FF2B5EF4-FFF2-40B4-BE49-F238E27FC236}">
                    <a16:creationId xmlns:a16="http://schemas.microsoft.com/office/drawing/2014/main" id="{882415DE-7ABA-48C3-9C42-22FF2D1C0B98}"/>
                  </a:ext>
                </a:extLst>
              </p:cNvPr>
              <p:cNvSpPr/>
              <p:nvPr/>
            </p:nvSpPr>
            <p:spPr bwMode="auto">
              <a:xfrm>
                <a:off x="6766648" y="4355776"/>
                <a:ext cx="778805" cy="212391"/>
              </a:xfrm>
              <a:prstGeom prst="rect">
                <a:avLst/>
              </a:prstGeom>
              <a:solidFill>
                <a:srgbClr val="DDF6FF"/>
              </a:solidFill>
              <a:ln w="9525"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CFD </a:t>
                </a:r>
              </a:p>
            </p:txBody>
          </p:sp>
          <p:sp>
            <p:nvSpPr>
              <p:cNvPr id="15" name="Rectangle 14">
                <a:extLst>
                  <a:ext uri="{FF2B5EF4-FFF2-40B4-BE49-F238E27FC236}">
                    <a16:creationId xmlns:a16="http://schemas.microsoft.com/office/drawing/2014/main" id="{AEA74A88-BF71-48FF-A33D-F66E614B4B97}"/>
                  </a:ext>
                </a:extLst>
              </p:cNvPr>
              <p:cNvSpPr/>
              <p:nvPr/>
            </p:nvSpPr>
            <p:spPr bwMode="auto">
              <a:xfrm>
                <a:off x="6766648" y="4607804"/>
                <a:ext cx="778805" cy="248395"/>
              </a:xfrm>
              <a:prstGeom prst="rect">
                <a:avLst/>
              </a:prstGeom>
              <a:solidFill>
                <a:srgbClr val="DDF6FF"/>
              </a:solidFill>
              <a:ln w="9525"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HPTDC </a:t>
                </a:r>
              </a:p>
            </p:txBody>
          </p:sp>
          <p:sp>
            <p:nvSpPr>
              <p:cNvPr id="16" name="Rectangle 15">
                <a:extLst>
                  <a:ext uri="{FF2B5EF4-FFF2-40B4-BE49-F238E27FC236}">
                    <a16:creationId xmlns:a16="http://schemas.microsoft.com/office/drawing/2014/main" id="{F3CB7E72-5181-4162-B516-D91FFC4EB50D}"/>
                  </a:ext>
                </a:extLst>
              </p:cNvPr>
              <p:cNvSpPr/>
              <p:nvPr/>
            </p:nvSpPr>
            <p:spPr bwMode="auto">
              <a:xfrm>
                <a:off x="6766648" y="4856197"/>
                <a:ext cx="778805" cy="549443"/>
              </a:xfrm>
              <a:prstGeom prst="rect">
                <a:avLst/>
              </a:prstGeom>
              <a:solidFill>
                <a:srgbClr val="DDF6FF"/>
              </a:solidFill>
              <a:ln w="9525"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FPGA</a:t>
                </a:r>
                <a:br>
                  <a:rPr lang="en-US" sz="1200" dirty="0">
                    <a:solidFill>
                      <a:srgbClr val="000000"/>
                    </a:solidFill>
                    <a:latin typeface="Arial Narrow" panose="020B0606020202030204" pitchFamily="34" charset="0"/>
                    <a:cs typeface="Times New Roman" panose="02020603050405020304" pitchFamily="18" charset="0"/>
                  </a:rPr>
                </a:br>
                <a:r>
                  <a:rPr lang="en-US" sz="1200" b="1" dirty="0">
                    <a:solidFill>
                      <a:srgbClr val="000000"/>
                    </a:solidFill>
                    <a:latin typeface="Arial Narrow" panose="020B0606020202030204" pitchFamily="34" charset="0"/>
                    <a:cs typeface="Times New Roman" panose="02020603050405020304" pitchFamily="18" charset="0"/>
                  </a:rPr>
                  <a:t>ToF Trigger</a:t>
                </a:r>
                <a:endParaRPr lang="en-US" sz="1000" b="1" dirty="0">
                  <a:solidFill>
                    <a:srgbClr val="000000"/>
                  </a:solidFill>
                  <a:latin typeface="Arial Narrow" panose="020B0606020202030204" pitchFamily="34" charset="0"/>
                  <a:cs typeface="Times New Roman" panose="02020603050405020304" pitchFamily="18" charset="0"/>
                </a:endParaRPr>
              </a:p>
              <a:p>
                <a:pPr algn="ctr"/>
                <a:r>
                  <a:rPr lang="en-US" sz="1000" dirty="0">
                    <a:solidFill>
                      <a:srgbClr val="C00000"/>
                    </a:solidFill>
                    <a:latin typeface="Arial Narrow" panose="020B0606020202030204" pitchFamily="34" charset="0"/>
                    <a:cs typeface="Times New Roman" panose="02020603050405020304" pitchFamily="18" charset="0"/>
                  </a:rPr>
                  <a:t>2/4 bars/train</a:t>
                </a:r>
              </a:p>
            </p:txBody>
          </p:sp>
          <p:cxnSp>
            <p:nvCxnSpPr>
              <p:cNvPr id="17" name="Elbow Connector 209">
                <a:extLst>
                  <a:ext uri="{FF2B5EF4-FFF2-40B4-BE49-F238E27FC236}">
                    <a16:creationId xmlns:a16="http://schemas.microsoft.com/office/drawing/2014/main" id="{6E820A9E-1D7C-4670-A704-313E6C2C728D}"/>
                  </a:ext>
                </a:extLst>
              </p:cNvPr>
              <p:cNvCxnSpPr>
                <a:stCxn id="19" idx="3"/>
                <a:endCxn id="16" idx="2"/>
              </p:cNvCxnSpPr>
              <p:nvPr/>
            </p:nvCxnSpPr>
            <p:spPr bwMode="auto">
              <a:xfrm flipV="1">
                <a:off x="6718838" y="5405640"/>
                <a:ext cx="437213" cy="143950"/>
              </a:xfrm>
              <a:prstGeom prst="bentConnector2">
                <a:avLst/>
              </a:prstGeom>
              <a:solidFill>
                <a:srgbClr val="FFFFCC"/>
              </a:solidFill>
              <a:ln w="76200" cap="flat" cmpd="tri" algn="ctr">
                <a:solidFill>
                  <a:srgbClr val="C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210">
                <a:extLst>
                  <a:ext uri="{FF2B5EF4-FFF2-40B4-BE49-F238E27FC236}">
                    <a16:creationId xmlns:a16="http://schemas.microsoft.com/office/drawing/2014/main" id="{3BCE55B2-B1BA-443C-B35F-F423DBB2E551}"/>
                  </a:ext>
                </a:extLst>
              </p:cNvPr>
              <p:cNvCxnSpPr>
                <a:endCxn id="19" idx="2"/>
              </p:cNvCxnSpPr>
              <p:nvPr/>
            </p:nvCxnSpPr>
            <p:spPr bwMode="auto">
              <a:xfrm rot="5400000" flipH="1" flipV="1">
                <a:off x="5955719" y="6011935"/>
                <a:ext cx="618499" cy="212446"/>
              </a:xfrm>
              <a:prstGeom prst="bentConnector3">
                <a:avLst>
                  <a:gd name="adj1" fmla="val 82222"/>
                </a:avLst>
              </a:prstGeom>
              <a:solidFill>
                <a:srgbClr val="FFFFCC"/>
              </a:solidFill>
              <a:ln w="76200" cap="flat" cmpd="tri" algn="ctr">
                <a:solidFill>
                  <a:srgbClr val="C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a:extLst>
                  <a:ext uri="{FF2B5EF4-FFF2-40B4-BE49-F238E27FC236}">
                    <a16:creationId xmlns:a16="http://schemas.microsoft.com/office/drawing/2014/main" id="{4EA3D903-1A7E-41E9-9B82-E3B969370D1B}"/>
                  </a:ext>
                </a:extLst>
              </p:cNvPr>
              <p:cNvSpPr/>
              <p:nvPr/>
            </p:nvSpPr>
            <p:spPr bwMode="auto">
              <a:xfrm>
                <a:off x="6023544" y="5290271"/>
                <a:ext cx="695294" cy="51863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RF </a:t>
                </a:r>
                <a:br>
                  <a:rPr lang="en-US" sz="1200" dirty="0">
                    <a:solidFill>
                      <a:srgbClr val="000000"/>
                    </a:solidFill>
                    <a:latin typeface="Arial Narrow" panose="020B0606020202030204" pitchFamily="34" charset="0"/>
                    <a:cs typeface="Times New Roman" panose="02020603050405020304" pitchFamily="18" charset="0"/>
                  </a:rPr>
                </a:br>
                <a:r>
                  <a:rPr lang="en-US" sz="1200" dirty="0">
                    <a:solidFill>
                      <a:srgbClr val="000000"/>
                    </a:solidFill>
                    <a:latin typeface="Arial Narrow" panose="020B0606020202030204" pitchFamily="34" charset="0"/>
                    <a:cs typeface="Times New Roman" panose="02020603050405020304" pitchFamily="18" charset="0"/>
                  </a:rPr>
                  <a:t>Switch</a:t>
                </a:r>
              </a:p>
            </p:txBody>
          </p:sp>
          <p:cxnSp>
            <p:nvCxnSpPr>
              <p:cNvPr id="20" name="Straight Connector 19">
                <a:extLst>
                  <a:ext uri="{FF2B5EF4-FFF2-40B4-BE49-F238E27FC236}">
                    <a16:creationId xmlns:a16="http://schemas.microsoft.com/office/drawing/2014/main" id="{3A7F9223-5DBA-451D-88AA-0FDF31123C33}"/>
                  </a:ext>
                </a:extLst>
              </p:cNvPr>
              <p:cNvCxnSpPr/>
              <p:nvPr/>
            </p:nvCxnSpPr>
            <p:spPr bwMode="auto">
              <a:xfrm>
                <a:off x="5385404"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E286578C-D43A-4686-A29F-9CEDA17CF877}"/>
                  </a:ext>
                </a:extLst>
              </p:cNvPr>
              <p:cNvCxnSpPr/>
              <p:nvPr/>
            </p:nvCxnSpPr>
            <p:spPr bwMode="auto">
              <a:xfrm>
                <a:off x="5529696"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7B27B89A-4BFC-4D17-846E-FF076E5C5E40}"/>
                  </a:ext>
                </a:extLst>
              </p:cNvPr>
              <p:cNvCxnSpPr/>
              <p:nvPr/>
            </p:nvCxnSpPr>
            <p:spPr bwMode="auto">
              <a:xfrm>
                <a:off x="5818281"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1B7AAF02-6DD8-45EC-92A3-87AFBE6A5D98}"/>
                  </a:ext>
                </a:extLst>
              </p:cNvPr>
              <p:cNvCxnSpPr/>
              <p:nvPr/>
            </p:nvCxnSpPr>
            <p:spPr bwMode="auto">
              <a:xfrm>
                <a:off x="5673988"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C5F52D58-BA97-4B16-AD33-0F0ED6671D7F}"/>
                  </a:ext>
                </a:extLst>
              </p:cNvPr>
              <p:cNvSpPr/>
              <p:nvPr/>
            </p:nvSpPr>
            <p:spPr bwMode="auto">
              <a:xfrm>
                <a:off x="5596429" y="6427407"/>
                <a:ext cx="778805" cy="238333"/>
              </a:xfrm>
              <a:prstGeom prst="rect">
                <a:avLst/>
              </a:prstGeom>
              <a:solidFill>
                <a:srgbClr val="FF7C80"/>
              </a:solidFill>
              <a:ln w="9525" cap="flat" cmpd="sng" algn="ctr">
                <a:solidFill>
                  <a:srgbClr val="C00000"/>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CTP </a:t>
                </a:r>
              </a:p>
            </p:txBody>
          </p:sp>
          <p:sp>
            <p:nvSpPr>
              <p:cNvPr id="25" name="Rectangle 24">
                <a:extLst>
                  <a:ext uri="{FF2B5EF4-FFF2-40B4-BE49-F238E27FC236}">
                    <a16:creationId xmlns:a16="http://schemas.microsoft.com/office/drawing/2014/main" id="{04724293-3668-4B4A-88ED-00B294AAF837}"/>
                  </a:ext>
                </a:extLst>
              </p:cNvPr>
              <p:cNvSpPr/>
              <p:nvPr/>
            </p:nvSpPr>
            <p:spPr bwMode="auto">
              <a:xfrm flipH="1">
                <a:off x="6024185" y="4055092"/>
                <a:ext cx="694653" cy="600506"/>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88" rIns="0" bIns="18288" numCol="1" rtlCol="0" anchor="t" anchorCtr="0" compatLnSpc="1">
                <a:prstTxWarp prst="textNoShape">
                  <a:avLst/>
                </a:prstTxWarp>
                <a:noAutofit/>
              </a:bodyPr>
              <a:lstStyle/>
              <a:p>
                <a:pPr algn="ctr"/>
                <a:r>
                  <a:rPr lang="en-US" sz="1200" b="1" dirty="0">
                    <a:solidFill>
                      <a:srgbClr val="000000"/>
                    </a:solidFill>
                    <a:latin typeface="Arial Narrow" panose="020B0606020202030204" pitchFamily="34" charset="0"/>
                    <a:cs typeface="Times New Roman" panose="02020603050405020304" pitchFamily="18" charset="0"/>
                  </a:rPr>
                  <a:t>SiT Trig/IO</a:t>
                </a:r>
                <a:br>
                  <a:rPr lang="en-US" sz="1200" b="1" dirty="0">
                    <a:solidFill>
                      <a:srgbClr val="000000"/>
                    </a:solidFill>
                    <a:latin typeface="Arial Narrow" panose="020B0606020202030204" pitchFamily="34" charset="0"/>
                    <a:cs typeface="Times New Roman" panose="02020603050405020304" pitchFamily="18" charset="0"/>
                  </a:rPr>
                </a:br>
                <a:r>
                  <a:rPr lang="en-US" sz="1200" dirty="0">
                    <a:solidFill>
                      <a:srgbClr val="000000"/>
                    </a:solidFill>
                    <a:latin typeface="Arial Narrow" panose="020B0606020202030204" pitchFamily="34" charset="0"/>
                    <a:cs typeface="Times New Roman" panose="02020603050405020304" pitchFamily="18" charset="0"/>
                  </a:rPr>
                  <a:t>HitOR-LTB</a:t>
                </a:r>
              </a:p>
              <a:p>
                <a:pPr algn="ctr"/>
                <a:r>
                  <a:rPr lang="en-US" sz="1050" dirty="0">
                    <a:solidFill>
                      <a:srgbClr val="C00000"/>
                    </a:solidFill>
                    <a:latin typeface="Arial Narrow" panose="020B0606020202030204" pitchFamily="34" charset="0"/>
                    <a:cs typeface="Times New Roman" panose="02020603050405020304" pitchFamily="18" charset="0"/>
                  </a:rPr>
                  <a:t>2/4 Planes</a:t>
                </a:r>
              </a:p>
            </p:txBody>
          </p:sp>
          <p:cxnSp>
            <p:nvCxnSpPr>
              <p:cNvPr id="26" name="Elbow Connector 218">
                <a:extLst>
                  <a:ext uri="{FF2B5EF4-FFF2-40B4-BE49-F238E27FC236}">
                    <a16:creationId xmlns:a16="http://schemas.microsoft.com/office/drawing/2014/main" id="{28E29317-7261-47A7-BF55-64004B13FCA5}"/>
                  </a:ext>
                </a:extLst>
              </p:cNvPr>
              <p:cNvCxnSpPr>
                <a:stCxn id="19" idx="0"/>
                <a:endCxn id="25" idx="2"/>
              </p:cNvCxnSpPr>
              <p:nvPr/>
            </p:nvCxnSpPr>
            <p:spPr bwMode="auto">
              <a:xfrm rot="5400000" flipH="1" flipV="1">
                <a:off x="6054015" y="4972775"/>
                <a:ext cx="634673" cy="320"/>
              </a:xfrm>
              <a:prstGeom prst="bentConnector3">
                <a:avLst>
                  <a:gd name="adj1" fmla="val 440"/>
                </a:avLst>
              </a:prstGeom>
              <a:solidFill>
                <a:srgbClr val="FFFFCC"/>
              </a:solidFill>
              <a:ln w="76200" cap="flat" cmpd="tri" algn="ctr">
                <a:solidFill>
                  <a:srgbClr val="C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CE12C12-1724-45B0-AEDB-0407BAFDF590}"/>
                  </a:ext>
                </a:extLst>
              </p:cNvPr>
              <p:cNvCxnSpPr/>
              <p:nvPr/>
            </p:nvCxnSpPr>
            <p:spPr bwMode="auto">
              <a:xfrm>
                <a:off x="6112235"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496400CA-3096-47D9-9227-5C573A2E5CDE}"/>
                  </a:ext>
                </a:extLst>
              </p:cNvPr>
              <p:cNvCxnSpPr/>
              <p:nvPr/>
            </p:nvCxnSpPr>
            <p:spPr bwMode="auto">
              <a:xfrm>
                <a:off x="6256527"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81136832-0B0E-43CD-B035-16425DB25B2F}"/>
                  </a:ext>
                </a:extLst>
              </p:cNvPr>
              <p:cNvCxnSpPr/>
              <p:nvPr/>
            </p:nvCxnSpPr>
            <p:spPr bwMode="auto">
              <a:xfrm>
                <a:off x="6545112"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C64F7BC5-D36C-4CBD-B963-74E78BBAF040}"/>
                  </a:ext>
                </a:extLst>
              </p:cNvPr>
              <p:cNvCxnSpPr/>
              <p:nvPr/>
            </p:nvCxnSpPr>
            <p:spPr bwMode="auto">
              <a:xfrm>
                <a:off x="6400819" y="3565838"/>
                <a:ext cx="0" cy="489254"/>
              </a:xfrm>
              <a:prstGeom prst="line">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a:extLst>
                  <a:ext uri="{FF2B5EF4-FFF2-40B4-BE49-F238E27FC236}">
                    <a16:creationId xmlns:a16="http://schemas.microsoft.com/office/drawing/2014/main" id="{23B45A52-1D1E-45C1-B166-8D41B0A4FC6C}"/>
                  </a:ext>
                </a:extLst>
              </p:cNvPr>
              <p:cNvSpPr/>
              <p:nvPr/>
            </p:nvSpPr>
            <p:spPr bwMode="auto">
              <a:xfrm>
                <a:off x="5674267" y="5992027"/>
                <a:ext cx="694535" cy="19169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280 m</a:t>
                </a:r>
              </a:p>
            </p:txBody>
          </p:sp>
          <p:cxnSp>
            <p:nvCxnSpPr>
              <p:cNvPr id="32" name="Elbow Connector 224">
                <a:extLst>
                  <a:ext uri="{FF2B5EF4-FFF2-40B4-BE49-F238E27FC236}">
                    <a16:creationId xmlns:a16="http://schemas.microsoft.com/office/drawing/2014/main" id="{BE5C6982-4A0B-4093-BD58-B3EA8CB71FA5}"/>
                  </a:ext>
                </a:extLst>
              </p:cNvPr>
              <p:cNvCxnSpPr>
                <a:stCxn id="35" idx="2"/>
                <a:endCxn id="33" idx="0"/>
              </p:cNvCxnSpPr>
              <p:nvPr/>
            </p:nvCxnSpPr>
            <p:spPr bwMode="auto">
              <a:xfrm rot="16200000" flipH="1">
                <a:off x="4745802" y="6116190"/>
                <a:ext cx="632938" cy="2197"/>
              </a:xfrm>
              <a:prstGeom prst="bentConnector3">
                <a:avLst>
                  <a:gd name="adj1" fmla="val -4928"/>
                </a:avLst>
              </a:prstGeom>
              <a:solidFill>
                <a:srgbClr val="FFFFCC"/>
              </a:solidFill>
              <a:ln w="50800" cap="flat" cmpd="dbl" algn="ctr">
                <a:solidFill>
                  <a:schemeClr val="accent2"/>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32">
                <a:extLst>
                  <a:ext uri="{FF2B5EF4-FFF2-40B4-BE49-F238E27FC236}">
                    <a16:creationId xmlns:a16="http://schemas.microsoft.com/office/drawing/2014/main" id="{C8B56A4D-2697-49EF-8D72-C7B3C45D89AC}"/>
                  </a:ext>
                </a:extLst>
              </p:cNvPr>
              <p:cNvSpPr/>
              <p:nvPr/>
            </p:nvSpPr>
            <p:spPr bwMode="auto">
              <a:xfrm>
                <a:off x="4673967" y="6433758"/>
                <a:ext cx="778805" cy="231981"/>
              </a:xfrm>
              <a:prstGeom prst="rect">
                <a:avLst/>
              </a:prstGeom>
              <a:solidFill>
                <a:srgbClr val="DDF6FF"/>
              </a:solidFill>
              <a:ln w="9525" cap="flat" cmpd="sng" algn="ctr">
                <a:solidFill>
                  <a:schemeClr val="tx1"/>
                </a:solidFill>
                <a:prstDash val="solid"/>
                <a:round/>
                <a:headEnd type="none" w="med" len="med"/>
                <a:tailEnd type="none" w="med" len="med"/>
              </a:ln>
              <a:effectLst/>
              <a:extLst/>
            </p:spPr>
            <p:txBody>
              <a:bodyPr vert="horz" wrap="square" lIns="18288" tIns="18288" rIns="18288" bIns="18288"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RCE-HSIO </a:t>
                </a:r>
              </a:p>
            </p:txBody>
          </p:sp>
          <p:sp>
            <p:nvSpPr>
              <p:cNvPr id="34" name="Rectangle 33">
                <a:extLst>
                  <a:ext uri="{FF2B5EF4-FFF2-40B4-BE49-F238E27FC236}">
                    <a16:creationId xmlns:a16="http://schemas.microsoft.com/office/drawing/2014/main" id="{4499DAB3-4BB3-4B4D-8642-0A1A6B429FDB}"/>
                  </a:ext>
                </a:extLst>
              </p:cNvPr>
              <p:cNvSpPr/>
              <p:nvPr/>
            </p:nvSpPr>
            <p:spPr bwMode="auto">
              <a:xfrm>
                <a:off x="4714459" y="6009827"/>
                <a:ext cx="694535" cy="19169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noAutofit/>
              </a:bodyPr>
              <a:lstStyle/>
              <a:p>
                <a:pPr algn="ctr"/>
                <a:r>
                  <a:rPr lang="en-US" sz="1200" dirty="0">
                    <a:solidFill>
                      <a:srgbClr val="000000"/>
                    </a:solidFill>
                    <a:latin typeface="Arial Narrow" panose="020B0606020202030204" pitchFamily="34" charset="0"/>
                    <a:cs typeface="Times New Roman" panose="02020603050405020304" pitchFamily="18" charset="0"/>
                  </a:rPr>
                  <a:t>320 m</a:t>
                </a:r>
              </a:p>
            </p:txBody>
          </p:sp>
          <p:sp>
            <p:nvSpPr>
              <p:cNvPr id="35" name="Rectangle 34">
                <a:extLst>
                  <a:ext uri="{FF2B5EF4-FFF2-40B4-BE49-F238E27FC236}">
                    <a16:creationId xmlns:a16="http://schemas.microsoft.com/office/drawing/2014/main" id="{5F0631C4-E041-4D91-A44F-C98F772895B9}"/>
                  </a:ext>
                </a:extLst>
              </p:cNvPr>
              <p:cNvSpPr/>
              <p:nvPr/>
            </p:nvSpPr>
            <p:spPr bwMode="auto">
              <a:xfrm>
                <a:off x="4671770" y="5282183"/>
                <a:ext cx="778805" cy="518637"/>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 tIns="18288" rIns="18288" bIns="18288" numCol="1" rtlCol="0" anchor="t" anchorCtr="0" compatLnSpc="1">
                <a:prstTxWarp prst="textNoShape">
                  <a:avLst/>
                </a:prstTxWarp>
                <a:noAutofit/>
              </a:bodyPr>
              <a:lstStyle/>
              <a:p>
                <a:pPr algn="ctr"/>
                <a:r>
                  <a:rPr lang="en-US" sz="1200" dirty="0" err="1">
                    <a:solidFill>
                      <a:srgbClr val="000000"/>
                    </a:solidFill>
                    <a:latin typeface="Arial Narrow" panose="020B0606020202030204" pitchFamily="34" charset="0"/>
                    <a:cs typeface="Times New Roman" panose="02020603050405020304" pitchFamily="18" charset="0"/>
                  </a:rPr>
                  <a:t>Opto</a:t>
                </a:r>
                <a:r>
                  <a:rPr lang="en-US" sz="1200" dirty="0">
                    <a:solidFill>
                      <a:srgbClr val="000000"/>
                    </a:solidFill>
                    <a:latin typeface="Arial Narrow" panose="020B0606020202030204" pitchFamily="34" charset="0"/>
                    <a:cs typeface="Times New Roman" panose="02020603050405020304" pitchFamily="18" charset="0"/>
                  </a:rPr>
                  <a:t>-Board</a:t>
                </a:r>
              </a:p>
            </p:txBody>
          </p:sp>
          <p:cxnSp>
            <p:nvCxnSpPr>
              <p:cNvPr id="36" name="Elbow Connector 228">
                <a:extLst>
                  <a:ext uri="{FF2B5EF4-FFF2-40B4-BE49-F238E27FC236}">
                    <a16:creationId xmlns:a16="http://schemas.microsoft.com/office/drawing/2014/main" id="{95246DB2-21BD-4EE3-AA7D-AD32C19D7A1E}"/>
                  </a:ext>
                </a:extLst>
              </p:cNvPr>
              <p:cNvCxnSpPr/>
              <p:nvPr/>
            </p:nvCxnSpPr>
            <p:spPr bwMode="auto">
              <a:xfrm rot="10800000" flipV="1">
                <a:off x="5303488" y="5016813"/>
                <a:ext cx="1463163" cy="265370"/>
              </a:xfrm>
              <a:prstGeom prst="bentConnector3">
                <a:avLst>
                  <a:gd name="adj1" fmla="val 100126"/>
                </a:avLst>
              </a:prstGeom>
              <a:solidFill>
                <a:srgbClr val="FFFFCC"/>
              </a:solidFill>
              <a:ln w="50800" cap="flat" cmpd="dbl" algn="ctr">
                <a:solidFill>
                  <a:schemeClr val="accent2"/>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36">
                <a:extLst>
                  <a:ext uri="{FF2B5EF4-FFF2-40B4-BE49-F238E27FC236}">
                    <a16:creationId xmlns:a16="http://schemas.microsoft.com/office/drawing/2014/main" id="{F062861F-06CF-4C33-A52E-DD1E8B0B9711}"/>
                  </a:ext>
                </a:extLst>
              </p:cNvPr>
              <p:cNvSpPr/>
              <p:nvPr/>
            </p:nvSpPr>
            <p:spPr bwMode="auto">
              <a:xfrm flipH="1">
                <a:off x="5251644" y="4055092"/>
                <a:ext cx="694653" cy="600506"/>
              </a:xfrm>
              <a:prstGeom prst="rect">
                <a:avLst/>
              </a:prstGeom>
              <a:solidFill>
                <a:srgbClr val="FFFF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88" rIns="0" bIns="18288" numCol="1" rtlCol="0" anchor="t" anchorCtr="0" compatLnSpc="1">
                <a:prstTxWarp prst="textNoShape">
                  <a:avLst/>
                </a:prstTxWarp>
                <a:noAutofit/>
              </a:bodyPr>
              <a:lstStyle/>
              <a:p>
                <a:pPr algn="ctr"/>
                <a:r>
                  <a:rPr lang="en-US" sz="1200" b="1" dirty="0">
                    <a:solidFill>
                      <a:srgbClr val="000000"/>
                    </a:solidFill>
                    <a:latin typeface="Arial Narrow" panose="020B0606020202030204" pitchFamily="34" charset="0"/>
                    <a:cs typeface="Times New Roman" panose="02020603050405020304" pitchFamily="18" charset="0"/>
                  </a:rPr>
                  <a:t>SiT Trig/IO</a:t>
                </a:r>
                <a:br>
                  <a:rPr lang="en-US" sz="1200" b="1" dirty="0">
                    <a:solidFill>
                      <a:srgbClr val="000000"/>
                    </a:solidFill>
                    <a:latin typeface="Arial Narrow" panose="020B0606020202030204" pitchFamily="34" charset="0"/>
                    <a:cs typeface="Times New Roman" panose="02020603050405020304" pitchFamily="18" charset="0"/>
                  </a:rPr>
                </a:br>
                <a:r>
                  <a:rPr lang="en-US" sz="1200" dirty="0">
                    <a:solidFill>
                      <a:srgbClr val="000000"/>
                    </a:solidFill>
                    <a:latin typeface="Arial Narrow" panose="020B0606020202030204" pitchFamily="34" charset="0"/>
                    <a:cs typeface="Times New Roman" panose="02020603050405020304" pitchFamily="18" charset="0"/>
                  </a:rPr>
                  <a:t>HitOR-LTB</a:t>
                </a:r>
              </a:p>
              <a:p>
                <a:pPr algn="ctr"/>
                <a:r>
                  <a:rPr lang="en-US" sz="1050" dirty="0">
                    <a:solidFill>
                      <a:srgbClr val="C00000"/>
                    </a:solidFill>
                    <a:latin typeface="Arial Narrow" panose="020B0606020202030204" pitchFamily="34" charset="0"/>
                    <a:cs typeface="Times New Roman" panose="02020603050405020304" pitchFamily="18" charset="0"/>
                  </a:rPr>
                  <a:t>2/4 Planes</a:t>
                </a:r>
              </a:p>
            </p:txBody>
          </p:sp>
          <p:cxnSp>
            <p:nvCxnSpPr>
              <p:cNvPr id="38" name="Elbow Connector 230">
                <a:extLst>
                  <a:ext uri="{FF2B5EF4-FFF2-40B4-BE49-F238E27FC236}">
                    <a16:creationId xmlns:a16="http://schemas.microsoft.com/office/drawing/2014/main" id="{0FD2D3BE-1462-4C6B-B171-0DB4763FC6F9}"/>
                  </a:ext>
                </a:extLst>
              </p:cNvPr>
              <p:cNvCxnSpPr/>
              <p:nvPr/>
            </p:nvCxnSpPr>
            <p:spPr bwMode="auto">
              <a:xfrm rot="5400000">
                <a:off x="5281429" y="4437538"/>
                <a:ext cx="626584" cy="1062702"/>
              </a:xfrm>
              <a:prstGeom prst="bentConnector3">
                <a:avLst>
                  <a:gd name="adj1" fmla="val 42399"/>
                </a:avLst>
              </a:prstGeom>
              <a:solidFill>
                <a:srgbClr val="FFFFCC"/>
              </a:solidFill>
              <a:ln w="50800" cap="flat" cmpd="dbl" algn="ctr">
                <a:solidFill>
                  <a:schemeClr val="accent2"/>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Elbow Connector 231">
                <a:extLst>
                  <a:ext uri="{FF2B5EF4-FFF2-40B4-BE49-F238E27FC236}">
                    <a16:creationId xmlns:a16="http://schemas.microsoft.com/office/drawing/2014/main" id="{23EB9567-2C4B-48C7-8928-3CF4582ED43B}"/>
                  </a:ext>
                </a:extLst>
              </p:cNvPr>
              <p:cNvCxnSpPr/>
              <p:nvPr/>
            </p:nvCxnSpPr>
            <p:spPr bwMode="auto">
              <a:xfrm rot="5400000">
                <a:off x="4796413" y="4705847"/>
                <a:ext cx="621224" cy="520724"/>
              </a:xfrm>
              <a:prstGeom prst="bentConnector3">
                <a:avLst>
                  <a:gd name="adj1" fmla="val 28534"/>
                </a:avLst>
              </a:prstGeom>
              <a:solidFill>
                <a:srgbClr val="FFFFCC"/>
              </a:solidFill>
              <a:ln w="50800" cap="flat" cmpd="dbl" algn="ctr">
                <a:solidFill>
                  <a:schemeClr val="accent2"/>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8602A1F3-D3DF-4CEA-A1E5-C7B1C00EDB86}"/>
                  </a:ext>
                </a:extLst>
              </p:cNvPr>
              <p:cNvSpPr txBox="1"/>
              <p:nvPr/>
            </p:nvSpPr>
            <p:spPr>
              <a:xfrm>
                <a:off x="6681534" y="5556000"/>
                <a:ext cx="707246" cy="246221"/>
              </a:xfrm>
              <a:prstGeom prst="rect">
                <a:avLst/>
              </a:prstGeom>
              <a:noFill/>
            </p:spPr>
            <p:txBody>
              <a:bodyPr wrap="none" rtlCol="0">
                <a:spAutoFit/>
              </a:bodyPr>
              <a:lstStyle/>
              <a:p>
                <a:pPr algn="ctr"/>
                <a:r>
                  <a:rPr lang="en-US" sz="1000" dirty="0">
                    <a:solidFill>
                      <a:srgbClr val="C00000"/>
                    </a:solidFill>
                    <a:latin typeface="Arial Narrow" panose="020B0606020202030204" pitchFamily="34" charset="0"/>
                  </a:rPr>
                  <a:t>RG59 coax</a:t>
                </a:r>
              </a:p>
            </p:txBody>
          </p:sp>
          <p:sp>
            <p:nvSpPr>
              <p:cNvPr id="41" name="TextBox 40">
                <a:extLst>
                  <a:ext uri="{FF2B5EF4-FFF2-40B4-BE49-F238E27FC236}">
                    <a16:creationId xmlns:a16="http://schemas.microsoft.com/office/drawing/2014/main" id="{9FA9D196-0A09-4C84-BF86-48CF51629E17}"/>
                  </a:ext>
                </a:extLst>
              </p:cNvPr>
              <p:cNvSpPr txBox="1"/>
              <p:nvPr/>
            </p:nvSpPr>
            <p:spPr>
              <a:xfrm>
                <a:off x="6155569" y="5966004"/>
                <a:ext cx="790601" cy="246221"/>
              </a:xfrm>
              <a:prstGeom prst="rect">
                <a:avLst/>
              </a:prstGeom>
              <a:noFill/>
            </p:spPr>
            <p:txBody>
              <a:bodyPr wrap="none" rtlCol="0">
                <a:spAutoFit/>
              </a:bodyPr>
              <a:lstStyle/>
              <a:p>
                <a:pPr algn="ctr"/>
                <a:r>
                  <a:rPr lang="en-US" sz="1000" dirty="0" err="1">
                    <a:solidFill>
                      <a:srgbClr val="C00000"/>
                    </a:solidFill>
                    <a:latin typeface="Arial Narrow" panose="020B0606020202030204" pitchFamily="34" charset="0"/>
                  </a:rPr>
                  <a:t>AirCore</a:t>
                </a:r>
                <a:r>
                  <a:rPr lang="en-US" sz="1000" dirty="0">
                    <a:solidFill>
                      <a:srgbClr val="C00000"/>
                    </a:solidFill>
                    <a:latin typeface="Arial Narrow" panose="020B0606020202030204" pitchFamily="34" charset="0"/>
                  </a:rPr>
                  <a:t> coax</a:t>
                </a:r>
              </a:p>
            </p:txBody>
          </p:sp>
          <p:sp>
            <p:nvSpPr>
              <p:cNvPr id="42" name="TextBox 41">
                <a:extLst>
                  <a:ext uri="{FF2B5EF4-FFF2-40B4-BE49-F238E27FC236}">
                    <a16:creationId xmlns:a16="http://schemas.microsoft.com/office/drawing/2014/main" id="{7D5B24C0-267D-49CE-97BC-3C32E76D7515}"/>
                  </a:ext>
                </a:extLst>
              </p:cNvPr>
              <p:cNvSpPr txBox="1"/>
              <p:nvPr/>
            </p:nvSpPr>
            <p:spPr>
              <a:xfrm>
                <a:off x="5186653" y="5980018"/>
                <a:ext cx="388248" cy="246221"/>
              </a:xfrm>
              <a:prstGeom prst="rect">
                <a:avLst/>
              </a:prstGeom>
              <a:noFill/>
            </p:spPr>
            <p:txBody>
              <a:bodyPr wrap="none" rtlCol="0">
                <a:spAutoFit/>
              </a:bodyPr>
              <a:lstStyle/>
              <a:p>
                <a:pPr algn="ctr"/>
                <a:r>
                  <a:rPr lang="en-US" sz="1000" dirty="0">
                    <a:solidFill>
                      <a:schemeClr val="accent2"/>
                    </a:solidFill>
                    <a:latin typeface="Arial Narrow" panose="020B0606020202030204" pitchFamily="34" charset="0"/>
                  </a:rPr>
                  <a:t>fiber</a:t>
                </a:r>
              </a:p>
            </p:txBody>
          </p:sp>
        </p:grpSp>
      </p:grpSp>
      <p:grpSp>
        <p:nvGrpSpPr>
          <p:cNvPr id="54" name="Group 53">
            <a:extLst>
              <a:ext uri="{FF2B5EF4-FFF2-40B4-BE49-F238E27FC236}">
                <a16:creationId xmlns:a16="http://schemas.microsoft.com/office/drawing/2014/main" id="{003DB8C3-7BC4-4978-BC2D-66DFF3A15E98}"/>
              </a:ext>
            </a:extLst>
          </p:cNvPr>
          <p:cNvGrpSpPr/>
          <p:nvPr/>
        </p:nvGrpSpPr>
        <p:grpSpPr>
          <a:xfrm>
            <a:off x="7523190" y="484495"/>
            <a:ext cx="4370309" cy="6021925"/>
            <a:chOff x="7434238" y="115739"/>
            <a:chExt cx="4370309" cy="6021925"/>
          </a:xfrm>
        </p:grpSpPr>
        <p:cxnSp>
          <p:nvCxnSpPr>
            <p:cNvPr id="44" name="Straight Arrow Connector 43">
              <a:extLst>
                <a:ext uri="{FF2B5EF4-FFF2-40B4-BE49-F238E27FC236}">
                  <a16:creationId xmlns:a16="http://schemas.microsoft.com/office/drawing/2014/main" id="{B726AA51-8350-4CE6-8731-E0DA675E7DA8}"/>
                </a:ext>
              </a:extLst>
            </p:cNvPr>
            <p:cNvCxnSpPr/>
            <p:nvPr/>
          </p:nvCxnSpPr>
          <p:spPr bwMode="auto">
            <a:xfrm flipH="1">
              <a:off x="10122505" y="1175425"/>
              <a:ext cx="842667" cy="132353"/>
            </a:xfrm>
            <a:prstGeom prst="straightConnector1">
              <a:avLst/>
            </a:prstGeom>
            <a:solidFill>
              <a:srgbClr val="FFFFCC"/>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5" name="Picture 2" descr="C:\Users\rijssenbeek\Documents\Atlas\AFP\FastTiming\RomanPots\Drawings\RP2014\total_assembly_pic_jul15.png">
              <a:extLst>
                <a:ext uri="{FF2B5EF4-FFF2-40B4-BE49-F238E27FC236}">
                  <a16:creationId xmlns:a16="http://schemas.microsoft.com/office/drawing/2014/main" id="{E8597BAC-36B4-4A61-A7A2-7F7575404CC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70434" y="115739"/>
              <a:ext cx="3115372" cy="559294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F96FF4B5-9918-4D0C-ADC2-95D4C0752503}"/>
                </a:ext>
              </a:extLst>
            </p:cNvPr>
            <p:cNvCxnSpPr>
              <a:cxnSpLocks/>
            </p:cNvCxnSpPr>
            <p:nvPr/>
          </p:nvCxnSpPr>
          <p:spPr bwMode="auto">
            <a:xfrm flipH="1">
              <a:off x="7434238" y="1507520"/>
              <a:ext cx="1645102" cy="264707"/>
            </a:xfrm>
            <a:prstGeom prst="straightConnector1">
              <a:avLst/>
            </a:prstGeom>
            <a:solidFill>
              <a:srgbClr val="FFFFCC"/>
            </a:solidFill>
            <a:ln w="19050" cap="flat" cmpd="sng" algn="ctr">
              <a:solidFill>
                <a:srgbClr val="0070C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E84DA5DD-94F8-49E6-9BB3-F5E134C99E55}"/>
                </a:ext>
              </a:extLst>
            </p:cNvPr>
            <p:cNvSpPr txBox="1"/>
            <p:nvPr/>
          </p:nvSpPr>
          <p:spPr>
            <a:xfrm>
              <a:off x="7434238" y="1403177"/>
              <a:ext cx="291881" cy="307776"/>
            </a:xfrm>
            <a:prstGeom prst="rect">
              <a:avLst/>
            </a:prstGeom>
            <a:noFill/>
          </p:spPr>
          <p:txBody>
            <a:bodyPr wrap="square" rtlCol="0">
              <a:spAutoFit/>
            </a:bodyPr>
            <a:lstStyle/>
            <a:p>
              <a:pPr algn="ctr"/>
              <a:r>
                <a:rPr lang="en-US" sz="1400" b="1" dirty="0">
                  <a:solidFill>
                    <a:srgbClr val="0066FF"/>
                  </a:solidFill>
                </a:rPr>
                <a:t>p</a:t>
              </a:r>
            </a:p>
          </p:txBody>
        </p:sp>
        <p:cxnSp>
          <p:nvCxnSpPr>
            <p:cNvPr id="48" name="Straight Arrow Connector 47">
              <a:extLst>
                <a:ext uri="{FF2B5EF4-FFF2-40B4-BE49-F238E27FC236}">
                  <a16:creationId xmlns:a16="http://schemas.microsoft.com/office/drawing/2014/main" id="{0207CAAB-1FD5-4E22-92B6-5FA2A04BE154}"/>
                </a:ext>
              </a:extLst>
            </p:cNvPr>
            <p:cNvCxnSpPr/>
            <p:nvPr/>
          </p:nvCxnSpPr>
          <p:spPr bwMode="auto">
            <a:xfrm flipH="1">
              <a:off x="9042058" y="1446360"/>
              <a:ext cx="400728" cy="67584"/>
            </a:xfrm>
            <a:prstGeom prst="straightConnector1">
              <a:avLst/>
            </a:prstGeom>
            <a:solidFill>
              <a:srgbClr val="FFFFCC"/>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Rectangle 49">
              <a:extLst>
                <a:ext uri="{FF2B5EF4-FFF2-40B4-BE49-F238E27FC236}">
                  <a16:creationId xmlns:a16="http://schemas.microsoft.com/office/drawing/2014/main" id="{3C350A97-5C73-4248-8488-8DBB9D977D98}"/>
                </a:ext>
              </a:extLst>
            </p:cNvPr>
            <p:cNvSpPr/>
            <p:nvPr/>
          </p:nvSpPr>
          <p:spPr>
            <a:xfrm>
              <a:off x="7497196" y="5768332"/>
              <a:ext cx="4307351" cy="369332"/>
            </a:xfrm>
            <a:prstGeom prst="rect">
              <a:avLst/>
            </a:prstGeom>
          </p:spPr>
          <p:txBody>
            <a:bodyPr wrap="square">
              <a:spAutoFit/>
            </a:bodyPr>
            <a:lstStyle/>
            <a:p>
              <a:r>
                <a:rPr lang="en-US" dirty="0">
                  <a:solidFill>
                    <a:srgbClr val="00B050"/>
                  </a:solidFill>
                </a:rPr>
                <a:t>AFP station </a:t>
              </a:r>
              <a:r>
                <a:rPr lang="en-US" dirty="0"/>
                <a:t>with passing proton </a:t>
              </a:r>
              <a:r>
                <a:rPr lang="en-US" b="1" dirty="0">
                  <a:solidFill>
                    <a:srgbClr val="0070C0"/>
                  </a:solidFill>
                </a:rPr>
                <a:t>p</a:t>
              </a:r>
            </a:p>
          </p:txBody>
        </p:sp>
        <p:cxnSp>
          <p:nvCxnSpPr>
            <p:cNvPr id="52" name="Straight Arrow Connector 51">
              <a:extLst>
                <a:ext uri="{FF2B5EF4-FFF2-40B4-BE49-F238E27FC236}">
                  <a16:creationId xmlns:a16="http://schemas.microsoft.com/office/drawing/2014/main" id="{34F3B391-4858-44F9-8D38-A8148EB9688D}"/>
                </a:ext>
              </a:extLst>
            </p:cNvPr>
            <p:cNvCxnSpPr/>
            <p:nvPr/>
          </p:nvCxnSpPr>
          <p:spPr bwMode="auto">
            <a:xfrm flipH="1">
              <a:off x="10599315" y="1166503"/>
              <a:ext cx="400728" cy="67584"/>
            </a:xfrm>
            <a:prstGeom prst="straightConnector1">
              <a:avLst/>
            </a:prstGeom>
            <a:solidFill>
              <a:srgbClr val="FFFFCC"/>
            </a:solid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5888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2F91-C66E-4FF4-8666-661B9369E091}"/>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9AC29EDE-503C-4C9F-BE7E-F2F9C1EA2BA7}"/>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3A63CCDB-394F-4C47-9F35-8FE979FEBACA}"/>
              </a:ext>
            </a:extLst>
          </p:cNvPr>
          <p:cNvSpPr>
            <a:spLocks noGrp="1"/>
          </p:cNvSpPr>
          <p:nvPr>
            <p:ph type="sldNum" sz="quarter" idx="12"/>
          </p:nvPr>
        </p:nvSpPr>
        <p:spPr>
          <a:xfrm>
            <a:off x="11551654" y="6325323"/>
            <a:ext cx="496610" cy="436704"/>
          </a:xfrm>
        </p:spPr>
        <p:txBody>
          <a:bodyPr/>
          <a:lstStyle/>
          <a:p>
            <a:fld id="{28141B4B-62BF-4A58-8D4E-85A0F89F3BD4}" type="slidenum">
              <a:rPr lang="en-US" smtClean="0"/>
              <a:t>7</a:t>
            </a:fld>
            <a:endParaRPr lang="en-US" dirty="0"/>
          </a:p>
        </p:txBody>
      </p:sp>
      <p:sp>
        <p:nvSpPr>
          <p:cNvPr id="5" name="Title 4">
            <a:extLst>
              <a:ext uri="{FF2B5EF4-FFF2-40B4-BE49-F238E27FC236}">
                <a16:creationId xmlns:a16="http://schemas.microsoft.com/office/drawing/2014/main" id="{211E62A5-68D5-410F-BFA8-75574ADC4690}"/>
              </a:ext>
            </a:extLst>
          </p:cNvPr>
          <p:cNvSpPr>
            <a:spLocks noGrp="1"/>
          </p:cNvSpPr>
          <p:nvPr>
            <p:ph type="title"/>
          </p:nvPr>
        </p:nvSpPr>
        <p:spPr/>
        <p:txBody>
          <a:bodyPr/>
          <a:lstStyle/>
          <a:p>
            <a:r>
              <a:rPr lang="en-US" dirty="0"/>
              <a:t> </a:t>
            </a:r>
            <a:r>
              <a:rPr lang="en-US" dirty="0">
                <a:solidFill>
                  <a:srgbClr val="0070C0"/>
                </a:solidFill>
              </a:rPr>
              <a:t>AFP </a:t>
            </a:r>
            <a:r>
              <a:rPr lang="en-US" dirty="0" err="1">
                <a:solidFill>
                  <a:srgbClr val="0070C0"/>
                </a:solidFill>
              </a:rPr>
              <a:t>ToF</a:t>
            </a:r>
            <a:r>
              <a:rPr lang="en-US" dirty="0">
                <a:solidFill>
                  <a:srgbClr val="0070C0"/>
                </a:solidFill>
              </a:rPr>
              <a:t> design in 2017</a:t>
            </a:r>
          </a:p>
        </p:txBody>
      </p:sp>
      <p:grpSp>
        <p:nvGrpSpPr>
          <p:cNvPr id="30" name="Group 29">
            <a:extLst>
              <a:ext uri="{FF2B5EF4-FFF2-40B4-BE49-F238E27FC236}">
                <a16:creationId xmlns:a16="http://schemas.microsoft.com/office/drawing/2014/main" id="{2F6111F8-F2FD-427B-A7A3-96E834C14D25}"/>
              </a:ext>
            </a:extLst>
          </p:cNvPr>
          <p:cNvGrpSpPr/>
          <p:nvPr/>
        </p:nvGrpSpPr>
        <p:grpSpPr>
          <a:xfrm>
            <a:off x="6384175" y="1093040"/>
            <a:ext cx="5807823" cy="3939445"/>
            <a:chOff x="1249057" y="3157849"/>
            <a:chExt cx="4248312" cy="2622307"/>
          </a:xfrm>
        </p:grpSpPr>
        <p:pic>
          <p:nvPicPr>
            <p:cNvPr id="17" name="Picture 3">
              <a:extLst>
                <a:ext uri="{FF2B5EF4-FFF2-40B4-BE49-F238E27FC236}">
                  <a16:creationId xmlns:a16="http://schemas.microsoft.com/office/drawing/2014/main" id="{3DEC550E-828A-424A-AE7D-746061D4E7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49057" y="3157849"/>
              <a:ext cx="4248299" cy="261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5AFD4E32-F52D-45B0-9420-95A7ADAD658B}"/>
                </a:ext>
              </a:extLst>
            </p:cNvPr>
            <p:cNvSpPr txBox="1"/>
            <p:nvPr/>
          </p:nvSpPr>
          <p:spPr>
            <a:xfrm rot="929038">
              <a:off x="3771678" y="3551925"/>
              <a:ext cx="261873" cy="204573"/>
            </a:xfrm>
            <a:prstGeom prst="rect">
              <a:avLst/>
            </a:prstGeom>
            <a:noFill/>
          </p:spPr>
          <p:txBody>
            <a:bodyPr wrap="none" lIns="68579" tIns="34289" rIns="68579" bIns="34289" rtlCol="0">
              <a:spAutoFit/>
            </a:bodyPr>
            <a:lstStyle/>
            <a:p>
              <a:pPr algn="ctr" defTabSz="685783"/>
              <a:r>
                <a:rPr lang="en-US" sz="1200" b="1" dirty="0">
                  <a:solidFill>
                    <a:srgbClr val="FFFF00"/>
                  </a:solidFill>
                  <a:latin typeface="Arial Narrow" panose="020B0606020202030204" pitchFamily="34" charset="0"/>
                </a:rPr>
                <a:t>SiT</a:t>
              </a:r>
            </a:p>
          </p:txBody>
        </p:sp>
        <p:sp>
          <p:nvSpPr>
            <p:cNvPr id="19" name="TextBox 18">
              <a:extLst>
                <a:ext uri="{FF2B5EF4-FFF2-40B4-BE49-F238E27FC236}">
                  <a16:creationId xmlns:a16="http://schemas.microsoft.com/office/drawing/2014/main" id="{344294AC-5FA0-4444-8A44-C55212EB9477}"/>
                </a:ext>
              </a:extLst>
            </p:cNvPr>
            <p:cNvSpPr txBox="1"/>
            <p:nvPr/>
          </p:nvSpPr>
          <p:spPr>
            <a:xfrm>
              <a:off x="3060254" y="3751206"/>
              <a:ext cx="277781" cy="204573"/>
            </a:xfrm>
            <a:prstGeom prst="rect">
              <a:avLst/>
            </a:prstGeom>
            <a:noFill/>
          </p:spPr>
          <p:txBody>
            <a:bodyPr wrap="none" lIns="68579" tIns="34289" rIns="68579" bIns="34289" rtlCol="0">
              <a:spAutoFit/>
            </a:bodyPr>
            <a:lstStyle/>
            <a:p>
              <a:pPr algn="ctr" defTabSz="685783"/>
              <a:r>
                <a:rPr lang="en-US" sz="1200" b="1" dirty="0">
                  <a:solidFill>
                    <a:srgbClr val="FFFF00"/>
                  </a:solidFill>
                </a:rPr>
                <a:t>ToF</a:t>
              </a:r>
            </a:p>
          </p:txBody>
        </p:sp>
        <p:cxnSp>
          <p:nvCxnSpPr>
            <p:cNvPr id="20" name="Straight Arrow Connector 19">
              <a:extLst>
                <a:ext uri="{FF2B5EF4-FFF2-40B4-BE49-F238E27FC236}">
                  <a16:creationId xmlns:a16="http://schemas.microsoft.com/office/drawing/2014/main" id="{3864A15E-3494-4EC0-AA66-E043108BA260}"/>
                </a:ext>
              </a:extLst>
            </p:cNvPr>
            <p:cNvCxnSpPr/>
            <p:nvPr/>
          </p:nvCxnSpPr>
          <p:spPr bwMode="auto">
            <a:xfrm flipH="1">
              <a:off x="1272516" y="3623786"/>
              <a:ext cx="1133480" cy="111140"/>
            </a:xfrm>
            <a:prstGeom prst="straightConnector1">
              <a:avLst/>
            </a:prstGeom>
            <a:solidFill>
              <a:srgbClr val="FFFFCC"/>
            </a:solidFill>
            <a:ln w="19050" cap="flat" cmpd="sng" algn="ctr">
              <a:solidFill>
                <a:srgbClr val="FF4F25"/>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FD9D6CF4-7ECB-4022-A840-60223D707F39}"/>
                </a:ext>
              </a:extLst>
            </p:cNvPr>
            <p:cNvCxnSpPr/>
            <p:nvPr/>
          </p:nvCxnSpPr>
          <p:spPr bwMode="auto">
            <a:xfrm flipH="1">
              <a:off x="4781563" y="3333777"/>
              <a:ext cx="715806" cy="66675"/>
            </a:xfrm>
            <a:prstGeom prst="straightConnector1">
              <a:avLst/>
            </a:prstGeom>
            <a:solidFill>
              <a:srgbClr val="FFFFCC"/>
            </a:solidFill>
            <a:ln w="22225" cap="flat" cmpd="sng" algn="ctr">
              <a:solidFill>
                <a:srgbClr val="FF4F2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C6085A5D-066C-4606-99E1-EDEBAF2BF185}"/>
                </a:ext>
              </a:extLst>
            </p:cNvPr>
            <p:cNvCxnSpPr/>
            <p:nvPr/>
          </p:nvCxnSpPr>
          <p:spPr bwMode="auto">
            <a:xfrm flipH="1">
              <a:off x="3600464" y="3481079"/>
              <a:ext cx="337274" cy="34007"/>
            </a:xfrm>
            <a:prstGeom prst="straightConnector1">
              <a:avLst/>
            </a:prstGeom>
            <a:solidFill>
              <a:srgbClr val="FFFFCC"/>
            </a:solidFill>
            <a:ln w="19050" cap="flat" cmpd="sng" algn="ctr">
              <a:solidFill>
                <a:srgbClr val="FF4F2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2" descr="C:\Users\rijssenbeek\AppData\Local\Microsoft\Windows\INetCache\IE\8I33KEQT\1200px-Sem_X_photon.svg[1].png">
              <a:extLst>
                <a:ext uri="{FF2B5EF4-FFF2-40B4-BE49-F238E27FC236}">
                  <a16:creationId xmlns:a16="http://schemas.microsoft.com/office/drawing/2014/main" id="{A2E6C44B-0828-444E-BBDF-558855DF8894}"/>
                </a:ext>
              </a:extLst>
            </p:cNvPr>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37418" t="11382" r="24799" b="68848"/>
            <a:stretch/>
          </p:blipFill>
          <p:spPr bwMode="auto">
            <a:xfrm rot="12813324">
              <a:off x="2953253" y="3378870"/>
              <a:ext cx="418451" cy="2846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rijssenbeek\AppData\Local\Microsoft\Windows\INetCache\IE\8I33KEQT\1200px-Sem_X_photon.svg[1].png">
              <a:extLst>
                <a:ext uri="{FF2B5EF4-FFF2-40B4-BE49-F238E27FC236}">
                  <a16:creationId xmlns:a16="http://schemas.microsoft.com/office/drawing/2014/main" id="{DD8D3AF7-1534-4C98-9F8D-6DCA84376ADD}"/>
                </a:ext>
              </a:extLst>
            </p:cNvPr>
            <p:cNvPicPr>
              <a:picLocks noChangeAspect="1" noChangeArrowheads="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7418" t="11382" r="24799" b="68848"/>
            <a:stretch/>
          </p:blipFill>
          <p:spPr bwMode="auto">
            <a:xfrm rot="12813324">
              <a:off x="2208684" y="3439145"/>
              <a:ext cx="439451" cy="2989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DA4726F-30FD-4EDC-905F-EAAFD1BF1A8B}"/>
                </a:ext>
              </a:extLst>
            </p:cNvPr>
            <p:cNvSpPr txBox="1"/>
            <p:nvPr/>
          </p:nvSpPr>
          <p:spPr>
            <a:xfrm rot="390018">
              <a:off x="1487174" y="5575583"/>
              <a:ext cx="597034" cy="204573"/>
            </a:xfrm>
            <a:prstGeom prst="rect">
              <a:avLst/>
            </a:prstGeom>
            <a:noFill/>
          </p:spPr>
          <p:txBody>
            <a:bodyPr wrap="none" lIns="68579" tIns="34289" rIns="68579" bIns="34289" rtlCol="0">
              <a:spAutoFit/>
            </a:bodyPr>
            <a:lstStyle/>
            <a:p>
              <a:pPr algn="ctr" defTabSz="685783"/>
              <a:r>
                <a:rPr lang="en-US" sz="1200" dirty="0">
                  <a:solidFill>
                    <a:srgbClr val="FFFF00"/>
                  </a:solidFill>
                </a:rPr>
                <a:t>MCP-PMT</a:t>
              </a:r>
            </a:p>
          </p:txBody>
        </p:sp>
        <p:sp>
          <p:nvSpPr>
            <p:cNvPr id="26" name="TextBox 25">
              <a:extLst>
                <a:ext uri="{FF2B5EF4-FFF2-40B4-BE49-F238E27FC236}">
                  <a16:creationId xmlns:a16="http://schemas.microsoft.com/office/drawing/2014/main" id="{51A5417B-F625-4AD3-9DE6-E0ABC7BB6075}"/>
                </a:ext>
              </a:extLst>
            </p:cNvPr>
            <p:cNvSpPr txBox="1"/>
            <p:nvPr/>
          </p:nvSpPr>
          <p:spPr>
            <a:xfrm rot="264165">
              <a:off x="2131064" y="3732188"/>
              <a:ext cx="452165" cy="204573"/>
            </a:xfrm>
            <a:prstGeom prst="rect">
              <a:avLst/>
            </a:prstGeom>
            <a:noFill/>
          </p:spPr>
          <p:txBody>
            <a:bodyPr wrap="none" lIns="68579" tIns="34289" rIns="68579" bIns="34289" rtlCol="0">
              <a:spAutoFit/>
            </a:bodyPr>
            <a:lstStyle/>
            <a:p>
              <a:pPr algn="ctr" defTabSz="685783"/>
              <a:r>
                <a:rPr lang="en-US" sz="1200" b="1" dirty="0">
                  <a:solidFill>
                    <a:srgbClr val="FFFF00"/>
                  </a:solidFill>
                </a:rPr>
                <a:t>LQbars</a:t>
              </a:r>
            </a:p>
          </p:txBody>
        </p:sp>
        <p:cxnSp>
          <p:nvCxnSpPr>
            <p:cNvPr id="27" name="Straight Arrow Connector 26">
              <a:extLst>
                <a:ext uri="{FF2B5EF4-FFF2-40B4-BE49-F238E27FC236}">
                  <a16:creationId xmlns:a16="http://schemas.microsoft.com/office/drawing/2014/main" id="{ADBB870F-BCC3-4698-997B-E01216D0C26B}"/>
                </a:ext>
              </a:extLst>
            </p:cNvPr>
            <p:cNvCxnSpPr/>
            <p:nvPr/>
          </p:nvCxnSpPr>
          <p:spPr bwMode="auto">
            <a:xfrm flipH="1">
              <a:off x="1249072" y="3333777"/>
              <a:ext cx="4248297" cy="401149"/>
            </a:xfrm>
            <a:prstGeom prst="straightConnector1">
              <a:avLst/>
            </a:prstGeom>
            <a:solidFill>
              <a:srgbClr val="FFFFCC"/>
            </a:solidFill>
            <a:ln w="15875" cap="flat" cmpd="sng" algn="ctr">
              <a:solidFill>
                <a:srgbClr val="FF4F25"/>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498B1CC2-AF8E-4B1E-B99D-2AD8E4D2EA4C}"/>
                </a:ext>
              </a:extLst>
            </p:cNvPr>
            <p:cNvSpPr txBox="1"/>
            <p:nvPr/>
          </p:nvSpPr>
          <p:spPr>
            <a:xfrm>
              <a:off x="3407217" y="4197291"/>
              <a:ext cx="1958388" cy="669516"/>
            </a:xfrm>
            <a:prstGeom prst="rect">
              <a:avLst/>
            </a:prstGeom>
            <a:noFill/>
          </p:spPr>
          <p:txBody>
            <a:bodyPr wrap="square" rtlCol="0">
              <a:spAutoFit/>
            </a:bodyPr>
            <a:lstStyle/>
            <a:p>
              <a:r>
                <a:rPr lang="en-US" sz="1600" dirty="0">
                  <a:solidFill>
                    <a:srgbClr val="FFFF00"/>
                  </a:solidFill>
                </a:rPr>
                <a:t>SiT: 3D Pixels</a:t>
              </a:r>
            </a:p>
            <a:p>
              <a:r>
                <a:rPr lang="en-US" sz="1600" dirty="0">
                  <a:solidFill>
                    <a:srgbClr val="FFFF00"/>
                  </a:solidFill>
                </a:rPr>
                <a:t>50</a:t>
              </a:r>
              <a:r>
                <a:rPr lang="el-GR" sz="1600" dirty="0">
                  <a:solidFill>
                    <a:srgbClr val="FFFF00"/>
                  </a:solidFill>
                </a:rPr>
                <a:t>μ</a:t>
              </a:r>
              <a:r>
                <a:rPr lang="en-US" sz="1600" dirty="0">
                  <a:solidFill>
                    <a:srgbClr val="FFFF00"/>
                  </a:solidFill>
                </a:rPr>
                <a:t>m(</a:t>
              </a:r>
              <a:r>
                <a:rPr lang="en-US" sz="1600" i="1" dirty="0">
                  <a:solidFill>
                    <a:srgbClr val="FFFF00"/>
                  </a:solidFill>
                </a:rPr>
                <a:t>x</a:t>
              </a:r>
              <a:r>
                <a:rPr lang="en-US" sz="1600" dirty="0">
                  <a:solidFill>
                    <a:srgbClr val="FFFF00"/>
                  </a:solidFill>
                </a:rPr>
                <a:t>)×250</a:t>
              </a:r>
              <a:r>
                <a:rPr lang="el-GR" sz="1600" dirty="0">
                  <a:solidFill>
                    <a:srgbClr val="FFFF00"/>
                  </a:solidFill>
                </a:rPr>
                <a:t>μ</a:t>
              </a:r>
              <a:r>
                <a:rPr lang="en-US" sz="1600" dirty="0">
                  <a:solidFill>
                    <a:srgbClr val="FFFF00"/>
                  </a:solidFill>
                </a:rPr>
                <a:t>m(</a:t>
              </a:r>
              <a:r>
                <a:rPr lang="en-US" sz="1600" i="1" dirty="0">
                  <a:solidFill>
                    <a:srgbClr val="FFFF00"/>
                  </a:solidFill>
                </a:rPr>
                <a:t>y</a:t>
              </a:r>
              <a:r>
                <a:rPr lang="en-US" sz="1600" dirty="0">
                  <a:solidFill>
                    <a:srgbClr val="FFFF00"/>
                  </a:solidFill>
                </a:rPr>
                <a:t>)</a:t>
              </a:r>
            </a:p>
            <a:p>
              <a:r>
                <a:rPr lang="el-GR" sz="1600" i="1" dirty="0">
                  <a:solidFill>
                    <a:srgbClr val="FFFF00"/>
                  </a:solidFill>
                </a:rPr>
                <a:t>σ</a:t>
              </a:r>
              <a:r>
                <a:rPr lang="en-US" sz="1600" i="1" baseline="-25000" dirty="0">
                  <a:solidFill>
                    <a:srgbClr val="FFFF00"/>
                  </a:solidFill>
                </a:rPr>
                <a:t>x</a:t>
              </a:r>
              <a:r>
                <a:rPr lang="en-US" sz="1600" dirty="0">
                  <a:solidFill>
                    <a:srgbClr val="FFFF00"/>
                  </a:solidFill>
                </a:rPr>
                <a:t>≃7 </a:t>
              </a:r>
              <a:r>
                <a:rPr lang="el-GR" sz="1600" dirty="0">
                  <a:solidFill>
                    <a:srgbClr val="FFFF00"/>
                  </a:solidFill>
                </a:rPr>
                <a:t>μ</a:t>
              </a:r>
              <a:r>
                <a:rPr lang="en-US" sz="1600" dirty="0">
                  <a:solidFill>
                    <a:srgbClr val="FFFF00"/>
                  </a:solidFill>
                </a:rPr>
                <a:t>m/track</a:t>
              </a:r>
            </a:p>
          </p:txBody>
        </p:sp>
        <p:sp>
          <p:nvSpPr>
            <p:cNvPr id="29" name="TextBox 28">
              <a:extLst>
                <a:ext uri="{FF2B5EF4-FFF2-40B4-BE49-F238E27FC236}">
                  <a16:creationId xmlns:a16="http://schemas.microsoft.com/office/drawing/2014/main" id="{AC08809B-ABA3-463A-B091-DF151B5F19A3}"/>
                </a:ext>
              </a:extLst>
            </p:cNvPr>
            <p:cNvSpPr txBox="1"/>
            <p:nvPr/>
          </p:nvSpPr>
          <p:spPr>
            <a:xfrm>
              <a:off x="1272516" y="4347613"/>
              <a:ext cx="1958388" cy="669516"/>
            </a:xfrm>
            <a:prstGeom prst="rect">
              <a:avLst/>
            </a:prstGeom>
            <a:noFill/>
          </p:spPr>
          <p:txBody>
            <a:bodyPr wrap="square" rtlCol="0">
              <a:spAutoFit/>
            </a:bodyPr>
            <a:lstStyle/>
            <a:p>
              <a:r>
                <a:rPr lang="en-US" sz="1600" dirty="0">
                  <a:solidFill>
                    <a:srgbClr val="FFFF00"/>
                  </a:solidFill>
                </a:rPr>
                <a:t>ToF: Cerenkov </a:t>
              </a:r>
              <a:br>
                <a:rPr lang="en-US" sz="1600" dirty="0">
                  <a:solidFill>
                    <a:srgbClr val="FFFF00"/>
                  </a:solidFill>
                </a:rPr>
              </a:br>
              <a:r>
                <a:rPr lang="en-US" sz="1600" dirty="0">
                  <a:solidFill>
                    <a:srgbClr val="FFFF00"/>
                  </a:solidFill>
                </a:rPr>
                <a:t>4 Trains × 4 Bars</a:t>
              </a:r>
            </a:p>
            <a:p>
              <a:r>
                <a:rPr lang="el-GR" sz="1600" i="1" dirty="0">
                  <a:solidFill>
                    <a:srgbClr val="FFFF00"/>
                  </a:solidFill>
                </a:rPr>
                <a:t>σ</a:t>
              </a:r>
              <a:r>
                <a:rPr lang="en-US" sz="1600" i="1" baseline="-25000" dirty="0">
                  <a:solidFill>
                    <a:srgbClr val="FFFF00"/>
                  </a:solidFill>
                </a:rPr>
                <a:t>t</a:t>
              </a:r>
              <a:r>
                <a:rPr lang="en-US" sz="1600" dirty="0">
                  <a:solidFill>
                    <a:srgbClr val="FFFF00"/>
                  </a:solidFill>
                </a:rPr>
                <a:t>≃30 ps/Bar</a:t>
              </a:r>
            </a:p>
          </p:txBody>
        </p:sp>
      </p:grpSp>
      <p:pic>
        <p:nvPicPr>
          <p:cNvPr id="36" name="Picture 35">
            <a:extLst>
              <a:ext uri="{FF2B5EF4-FFF2-40B4-BE49-F238E27FC236}">
                <a16:creationId xmlns:a16="http://schemas.microsoft.com/office/drawing/2014/main" id="{2F61F619-BD14-4100-8856-97A0BE7A70D4}"/>
              </a:ext>
            </a:extLst>
          </p:cNvPr>
          <p:cNvPicPr>
            <a:picLocks noChangeAspect="1"/>
          </p:cNvPicPr>
          <p:nvPr/>
        </p:nvPicPr>
        <p:blipFill>
          <a:blip r:embed="rId5"/>
          <a:stretch>
            <a:fillRect/>
          </a:stretch>
        </p:blipFill>
        <p:spPr>
          <a:xfrm>
            <a:off x="830447" y="1093040"/>
            <a:ext cx="5265553" cy="3939445"/>
          </a:xfrm>
          <a:prstGeom prst="rect">
            <a:avLst/>
          </a:prstGeom>
        </p:spPr>
      </p:pic>
      <p:sp>
        <p:nvSpPr>
          <p:cNvPr id="34" name="Obdélník 7">
            <a:extLst>
              <a:ext uri="{FF2B5EF4-FFF2-40B4-BE49-F238E27FC236}">
                <a16:creationId xmlns:a16="http://schemas.microsoft.com/office/drawing/2014/main" id="{CCF7CDF2-E01E-4C11-A008-8FB7F412FF57}"/>
              </a:ext>
            </a:extLst>
          </p:cNvPr>
          <p:cNvSpPr/>
          <p:nvPr/>
        </p:nvSpPr>
        <p:spPr>
          <a:xfrm>
            <a:off x="1120298" y="5433780"/>
            <a:ext cx="10533973" cy="2197525"/>
          </a:xfrm>
          <a:prstGeom prst="rect">
            <a:avLst/>
          </a:prstGeom>
        </p:spPr>
        <p:txBody>
          <a:bodyPr wrap="square" numCol="2">
            <a:spAutoFit/>
          </a:bodyPr>
          <a:lstStyle/>
          <a:p>
            <a:pPr marL="380990" indent="-380990">
              <a:lnSpc>
                <a:spcPct val="80000"/>
              </a:lnSpc>
              <a:buFont typeface="Wingdings" panose="05000000000000000000" pitchFamily="2" charset="2"/>
              <a:buChar char="§"/>
            </a:pPr>
            <a:r>
              <a:rPr lang="en-US" altLang="en-US" dirty="0">
                <a:solidFill>
                  <a:srgbClr val="FF0000"/>
                </a:solidFill>
              </a:rPr>
              <a:t>resolution 10 </a:t>
            </a:r>
            <a:r>
              <a:rPr lang="en-US" altLang="en-US" dirty="0" err="1">
                <a:solidFill>
                  <a:srgbClr val="FF0000"/>
                </a:solidFill>
              </a:rPr>
              <a:t>ps</a:t>
            </a:r>
            <a:r>
              <a:rPr lang="en-US" altLang="en-US" dirty="0">
                <a:solidFill>
                  <a:srgbClr val="002060"/>
                </a:solidFill>
              </a:rPr>
              <a:t> or better </a:t>
            </a:r>
            <a:r>
              <a:rPr lang="en-US" altLang="en-US" sz="1600" dirty="0">
                <a:solidFill>
                  <a:srgbClr val="002060"/>
                </a:solidFill>
              </a:rPr>
              <a:t>for higher pileup</a:t>
            </a:r>
            <a:br>
              <a:rPr lang="en-US" altLang="en-US" dirty="0">
                <a:solidFill>
                  <a:srgbClr val="002060"/>
                </a:solidFill>
              </a:rPr>
            </a:br>
            <a:br>
              <a:rPr lang="en-US" altLang="en-US" sz="800" dirty="0">
                <a:solidFill>
                  <a:srgbClr val="002060"/>
                </a:solidFill>
              </a:rPr>
            </a:br>
            <a:r>
              <a:rPr lang="en-US" altLang="en-US" sz="1600" dirty="0">
                <a:solidFill>
                  <a:srgbClr val="002060"/>
                </a:solidFill>
              </a:rPr>
              <a:t>30 </a:t>
            </a:r>
            <a:r>
              <a:rPr lang="en-US" altLang="en-US" sz="1600" dirty="0" err="1">
                <a:solidFill>
                  <a:srgbClr val="002060"/>
                </a:solidFill>
              </a:rPr>
              <a:t>ps</a:t>
            </a:r>
            <a:r>
              <a:rPr lang="en-US" altLang="en-US" sz="1600" dirty="0">
                <a:solidFill>
                  <a:srgbClr val="002060"/>
                </a:solidFill>
              </a:rPr>
              <a:t> for 1-st phase</a:t>
            </a:r>
            <a:endParaRPr lang="en-US" altLang="en-US" dirty="0">
              <a:solidFill>
                <a:srgbClr val="002060"/>
              </a:solidFill>
            </a:endParaRPr>
          </a:p>
          <a:p>
            <a:pPr marL="380990" indent="-380990">
              <a:lnSpc>
                <a:spcPct val="80000"/>
              </a:lnSpc>
              <a:buFont typeface="Wingdings" panose="05000000000000000000" pitchFamily="2" charset="2"/>
              <a:buChar char="§"/>
            </a:pPr>
            <a:endParaRPr lang="en-US" altLang="en-US" sz="700" dirty="0">
              <a:solidFill>
                <a:srgbClr val="002060"/>
              </a:solidFill>
            </a:endParaRPr>
          </a:p>
          <a:p>
            <a:pPr marL="380990" indent="-380990">
              <a:lnSpc>
                <a:spcPct val="80000"/>
              </a:lnSpc>
              <a:buFont typeface="Wingdings" panose="05000000000000000000" pitchFamily="2" charset="2"/>
              <a:buChar char="§"/>
            </a:pPr>
            <a:r>
              <a:rPr lang="en-US" altLang="en-US" dirty="0">
                <a:solidFill>
                  <a:srgbClr val="002060"/>
                </a:solidFill>
              </a:rPr>
              <a:t>acceptance over full range of tracker</a:t>
            </a:r>
          </a:p>
          <a:p>
            <a:pPr marL="380990" indent="-380990">
              <a:lnSpc>
                <a:spcPct val="80000"/>
              </a:lnSpc>
              <a:buFont typeface="Wingdings" panose="05000000000000000000" pitchFamily="2" charset="2"/>
              <a:buChar char="§"/>
            </a:pPr>
            <a:endParaRPr lang="en-US" altLang="en-US" sz="700" dirty="0">
              <a:solidFill>
                <a:srgbClr val="002060"/>
              </a:solidFill>
            </a:endParaRPr>
          </a:p>
          <a:p>
            <a:pPr marL="380990" indent="-380990">
              <a:lnSpc>
                <a:spcPct val="80000"/>
              </a:lnSpc>
              <a:buFont typeface="Wingdings" panose="05000000000000000000" pitchFamily="2" charset="2"/>
              <a:buChar char="§"/>
            </a:pPr>
            <a:r>
              <a:rPr lang="en-US" altLang="en-US" dirty="0">
                <a:solidFill>
                  <a:srgbClr val="002060"/>
                </a:solidFill>
              </a:rPr>
              <a:t>near 100% efficiency</a:t>
            </a:r>
          </a:p>
          <a:p>
            <a:pPr marL="380990" indent="-380990">
              <a:lnSpc>
                <a:spcPct val="80000"/>
              </a:lnSpc>
              <a:buFont typeface="Wingdings" panose="05000000000000000000" pitchFamily="2" charset="2"/>
              <a:buChar char="§"/>
            </a:pPr>
            <a:endParaRPr lang="en-US" altLang="en-US" dirty="0">
              <a:solidFill>
                <a:srgbClr val="002060"/>
              </a:solidFill>
            </a:endParaRPr>
          </a:p>
          <a:p>
            <a:pPr marL="380990" indent="-380990">
              <a:lnSpc>
                <a:spcPct val="80000"/>
              </a:lnSpc>
              <a:buFont typeface="Wingdings" panose="05000000000000000000" pitchFamily="2" charset="2"/>
              <a:buChar char="§"/>
            </a:pPr>
            <a:endParaRPr lang="en-US" altLang="en-US" dirty="0">
              <a:solidFill>
                <a:srgbClr val="002060"/>
              </a:solidFill>
            </a:endParaRPr>
          </a:p>
          <a:p>
            <a:pPr marL="380990" indent="-380990">
              <a:lnSpc>
                <a:spcPct val="80000"/>
              </a:lnSpc>
              <a:buFont typeface="Wingdings" panose="05000000000000000000" pitchFamily="2" charset="2"/>
              <a:buChar char="§"/>
            </a:pPr>
            <a:endParaRPr lang="en-US" altLang="en-US" dirty="0">
              <a:solidFill>
                <a:srgbClr val="002060"/>
              </a:solidFill>
            </a:endParaRPr>
          </a:p>
          <a:p>
            <a:pPr marL="380990" indent="-380990">
              <a:lnSpc>
                <a:spcPct val="80000"/>
              </a:lnSpc>
              <a:buFont typeface="Wingdings" panose="05000000000000000000" pitchFamily="2" charset="2"/>
              <a:buChar char="§"/>
            </a:pPr>
            <a:endParaRPr lang="en-US" altLang="en-US" dirty="0">
              <a:solidFill>
                <a:srgbClr val="002060"/>
              </a:solidFill>
            </a:endParaRPr>
          </a:p>
          <a:p>
            <a:pPr marL="380990" indent="-380990">
              <a:lnSpc>
                <a:spcPct val="80000"/>
              </a:lnSpc>
              <a:buFont typeface="Wingdings" panose="05000000000000000000" pitchFamily="2" charset="2"/>
              <a:buChar char="§"/>
            </a:pPr>
            <a:endParaRPr lang="en-US" altLang="en-US" sz="700" dirty="0">
              <a:solidFill>
                <a:srgbClr val="002060"/>
              </a:solidFill>
            </a:endParaRPr>
          </a:p>
          <a:p>
            <a:pPr marL="380990" indent="-380990">
              <a:lnSpc>
                <a:spcPct val="80000"/>
              </a:lnSpc>
              <a:buFont typeface="Wingdings" panose="05000000000000000000" pitchFamily="2" charset="2"/>
              <a:buChar char="§"/>
            </a:pPr>
            <a:r>
              <a:rPr lang="en-US" altLang="en-US" dirty="0">
                <a:solidFill>
                  <a:srgbClr val="002060"/>
                </a:solidFill>
              </a:rPr>
              <a:t>segmentation for multi-proton timing </a:t>
            </a:r>
          </a:p>
          <a:p>
            <a:pPr marL="380990" indent="-380990">
              <a:lnSpc>
                <a:spcPct val="80000"/>
              </a:lnSpc>
              <a:buFont typeface="Wingdings" panose="05000000000000000000" pitchFamily="2" charset="2"/>
              <a:buChar char="§"/>
            </a:pPr>
            <a:endParaRPr lang="en-US" altLang="en-US" sz="700" dirty="0">
              <a:solidFill>
                <a:srgbClr val="002060"/>
              </a:solidFill>
            </a:endParaRPr>
          </a:p>
          <a:p>
            <a:pPr marL="380990" indent="-380990">
              <a:lnSpc>
                <a:spcPct val="80000"/>
              </a:lnSpc>
              <a:buFont typeface="Wingdings" panose="05000000000000000000" pitchFamily="2" charset="2"/>
              <a:buChar char="§"/>
            </a:pPr>
            <a:r>
              <a:rPr lang="en-US" altLang="en-US" dirty="0">
                <a:solidFill>
                  <a:srgbClr val="FF0000"/>
                </a:solidFill>
              </a:rPr>
              <a:t>high rate capability, ~ 5 MHz/segment</a:t>
            </a:r>
          </a:p>
          <a:p>
            <a:pPr marL="380990" indent="-380990">
              <a:lnSpc>
                <a:spcPct val="80000"/>
              </a:lnSpc>
              <a:buFont typeface="Wingdings" panose="05000000000000000000" pitchFamily="2" charset="2"/>
              <a:buChar char="§"/>
            </a:pPr>
            <a:endParaRPr lang="en-US" altLang="en-US" sz="700" dirty="0">
              <a:solidFill>
                <a:srgbClr val="0070C0"/>
              </a:solidFill>
            </a:endParaRPr>
          </a:p>
          <a:p>
            <a:pPr marL="380990" indent="-380990">
              <a:lnSpc>
                <a:spcPct val="80000"/>
              </a:lnSpc>
              <a:buFont typeface="Wingdings" panose="05000000000000000000" pitchFamily="2" charset="2"/>
              <a:buChar char="§"/>
            </a:pPr>
            <a:r>
              <a:rPr lang="en-US" altLang="en-US" dirty="0">
                <a:solidFill>
                  <a:srgbClr val="002060"/>
                </a:solidFill>
              </a:rPr>
              <a:t>L1 trigger capability</a:t>
            </a:r>
          </a:p>
          <a:p>
            <a:pPr marL="380990" indent="-380990">
              <a:lnSpc>
                <a:spcPct val="80000"/>
              </a:lnSpc>
              <a:buFont typeface="Wingdings" panose="05000000000000000000" pitchFamily="2" charset="2"/>
              <a:buChar char="§"/>
            </a:pPr>
            <a:endParaRPr lang="en-US" altLang="en-US" sz="700" dirty="0">
              <a:solidFill>
                <a:srgbClr val="002060"/>
              </a:solidFill>
            </a:endParaRPr>
          </a:p>
          <a:p>
            <a:pPr marL="380990" indent="-380990">
              <a:lnSpc>
                <a:spcPct val="80000"/>
              </a:lnSpc>
              <a:buFont typeface="Wingdings" panose="05000000000000000000" pitchFamily="2" charset="2"/>
              <a:buChar char="§"/>
            </a:pPr>
            <a:r>
              <a:rPr lang="en-US" altLang="en-US" dirty="0">
                <a:solidFill>
                  <a:srgbClr val="002060"/>
                </a:solidFill>
              </a:rPr>
              <a:t>radiation hardness</a:t>
            </a:r>
          </a:p>
        </p:txBody>
      </p:sp>
      <p:sp>
        <p:nvSpPr>
          <p:cNvPr id="6" name="TextBox 5">
            <a:extLst>
              <a:ext uri="{FF2B5EF4-FFF2-40B4-BE49-F238E27FC236}">
                <a16:creationId xmlns:a16="http://schemas.microsoft.com/office/drawing/2014/main" id="{646FCAEC-00A1-49B6-9FA3-30D816FE0FF2}"/>
              </a:ext>
            </a:extLst>
          </p:cNvPr>
          <p:cNvSpPr txBox="1"/>
          <p:nvPr/>
        </p:nvSpPr>
        <p:spPr>
          <a:xfrm>
            <a:off x="8981541" y="5931252"/>
            <a:ext cx="3210439" cy="369332"/>
          </a:xfrm>
          <a:prstGeom prst="rect">
            <a:avLst/>
          </a:prstGeom>
          <a:noFill/>
        </p:spPr>
        <p:txBody>
          <a:bodyPr wrap="square" rtlCol="0">
            <a:spAutoFit/>
          </a:bodyPr>
          <a:lstStyle/>
          <a:p>
            <a:r>
              <a:rPr lang="en-US" dirty="0">
                <a:solidFill>
                  <a:schemeClr val="accent6">
                    <a:lumMod val="75000"/>
                  </a:schemeClr>
                </a:solidFill>
              </a:rPr>
              <a:t>MCP-PMT high rates capabilities</a:t>
            </a:r>
          </a:p>
        </p:txBody>
      </p:sp>
      <p:sp>
        <p:nvSpPr>
          <p:cNvPr id="37" name="TextBox 36">
            <a:extLst>
              <a:ext uri="{FF2B5EF4-FFF2-40B4-BE49-F238E27FC236}">
                <a16:creationId xmlns:a16="http://schemas.microsoft.com/office/drawing/2014/main" id="{DC1BE007-FE4F-4A7F-9D3D-61A60A6F5571}"/>
              </a:ext>
            </a:extLst>
          </p:cNvPr>
          <p:cNvSpPr txBox="1"/>
          <p:nvPr/>
        </p:nvSpPr>
        <p:spPr>
          <a:xfrm>
            <a:off x="3089332" y="5156534"/>
            <a:ext cx="3210439" cy="369332"/>
          </a:xfrm>
          <a:prstGeom prst="rect">
            <a:avLst/>
          </a:prstGeom>
          <a:noFill/>
        </p:spPr>
        <p:txBody>
          <a:bodyPr wrap="square" rtlCol="0">
            <a:spAutoFit/>
          </a:bodyPr>
          <a:lstStyle/>
          <a:p>
            <a:r>
              <a:rPr lang="en-US" dirty="0">
                <a:solidFill>
                  <a:srgbClr val="7030A0"/>
                </a:solidFill>
              </a:rPr>
              <a:t>not possible with current design</a:t>
            </a:r>
          </a:p>
        </p:txBody>
      </p:sp>
    </p:spTree>
    <p:extLst>
      <p:ext uri="{BB962C8B-B14F-4D97-AF65-F5344CB8AC3E}">
        <p14:creationId xmlns:p14="http://schemas.microsoft.com/office/powerpoint/2010/main" val="999805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rot="16200000">
            <a:off x="-277870" y="1265782"/>
            <a:ext cx="929185" cy="365125"/>
          </a:xfrm>
        </p:spPr>
        <p:txBody>
          <a:bodyPr/>
          <a:lstStyle/>
          <a:p>
            <a:r>
              <a:rPr lang="en-US"/>
              <a:t>25.02.2020</a:t>
            </a:r>
            <a:endParaRPr lang="en-US" dirty="0"/>
          </a:p>
        </p:txBody>
      </p:sp>
      <p:sp>
        <p:nvSpPr>
          <p:cNvPr id="5" name="Footer Placeholder 4"/>
          <p:cNvSpPr>
            <a:spLocks noGrp="1"/>
          </p:cNvSpPr>
          <p:nvPr>
            <p:ph type="ftr" sz="quarter" idx="11"/>
          </p:nvPr>
        </p:nvSpPr>
        <p:spPr/>
        <p:txBody>
          <a:bodyPr/>
          <a:lstStyle/>
          <a:p>
            <a:r>
              <a:rPr lang="en-US"/>
              <a:t>T. Sykora, ATLAS Forward Proton Time-of-Flight Detector,  LHC Run2 performance and experiences, INSTR, Novosibirsk 2020</a:t>
            </a:r>
          </a:p>
        </p:txBody>
      </p:sp>
      <p:sp>
        <p:nvSpPr>
          <p:cNvPr id="6" name="Slide Number Placeholder 5"/>
          <p:cNvSpPr>
            <a:spLocks noGrp="1"/>
          </p:cNvSpPr>
          <p:nvPr>
            <p:ph type="sldNum" sz="quarter" idx="12"/>
          </p:nvPr>
        </p:nvSpPr>
        <p:spPr>
          <a:xfrm>
            <a:off x="11554508" y="6320560"/>
            <a:ext cx="496610" cy="436704"/>
          </a:xfrm>
        </p:spPr>
        <p:txBody>
          <a:bodyPr/>
          <a:lstStyle/>
          <a:p>
            <a:fld id="{C7191ECE-B0C9-420B-8840-F101B7D8F39A}" type="slidenum">
              <a:rPr lang="en-US" smtClean="0"/>
              <a:t>8</a:t>
            </a:fld>
            <a:endParaRPr lang="en-US" dirty="0"/>
          </a:p>
        </p:txBody>
      </p:sp>
      <p:sp>
        <p:nvSpPr>
          <p:cNvPr id="8" name="Title 7">
            <a:extLst>
              <a:ext uri="{FF2B5EF4-FFF2-40B4-BE49-F238E27FC236}">
                <a16:creationId xmlns:a16="http://schemas.microsoft.com/office/drawing/2014/main" id="{BC7F63BA-87D5-481E-A473-70CD27C0C4F5}"/>
              </a:ext>
            </a:extLst>
          </p:cNvPr>
          <p:cNvSpPr>
            <a:spLocks noGrp="1"/>
          </p:cNvSpPr>
          <p:nvPr>
            <p:ph type="title"/>
          </p:nvPr>
        </p:nvSpPr>
        <p:spPr/>
        <p:txBody>
          <a:bodyPr>
            <a:normAutofit/>
          </a:bodyPr>
          <a:lstStyle/>
          <a:p>
            <a:r>
              <a:rPr lang="en-US" dirty="0">
                <a:solidFill>
                  <a:srgbClr val="0070C0"/>
                </a:solidFill>
              </a:rPr>
              <a:t> </a:t>
            </a:r>
            <a:r>
              <a:rPr lang="en-US" dirty="0" err="1">
                <a:solidFill>
                  <a:srgbClr val="0070C0"/>
                </a:solidFill>
              </a:rPr>
              <a:t>ToF</a:t>
            </a:r>
            <a:r>
              <a:rPr lang="en-US" dirty="0">
                <a:solidFill>
                  <a:srgbClr val="0070C0"/>
                </a:solidFill>
              </a:rPr>
              <a:t> performance as measured in beam tests</a:t>
            </a:r>
            <a:endParaRPr lang="en-US" dirty="0"/>
          </a:p>
        </p:txBody>
      </p:sp>
      <p:sp>
        <p:nvSpPr>
          <p:cNvPr id="2" name="TextBox 1"/>
          <p:cNvSpPr txBox="1"/>
          <p:nvPr/>
        </p:nvSpPr>
        <p:spPr>
          <a:xfrm>
            <a:off x="613627" y="3321610"/>
            <a:ext cx="1585370" cy="646331"/>
          </a:xfrm>
          <a:prstGeom prst="rect">
            <a:avLst/>
          </a:prstGeom>
          <a:noFill/>
        </p:spPr>
        <p:txBody>
          <a:bodyPr wrap="none" rtlCol="0">
            <a:spAutoFit/>
          </a:bodyPr>
          <a:lstStyle/>
          <a:p>
            <a:r>
              <a:rPr lang="en-US" dirty="0"/>
              <a:t>oscilloscope</a:t>
            </a:r>
          </a:p>
          <a:p>
            <a:r>
              <a:rPr lang="en-US" dirty="0"/>
              <a:t>measurements</a:t>
            </a:r>
          </a:p>
        </p:txBody>
      </p:sp>
      <p:grpSp>
        <p:nvGrpSpPr>
          <p:cNvPr id="13" name="Group 12">
            <a:extLst>
              <a:ext uri="{FF2B5EF4-FFF2-40B4-BE49-F238E27FC236}">
                <a16:creationId xmlns:a16="http://schemas.microsoft.com/office/drawing/2014/main" id="{7EA8DEDE-F3C5-4EA0-8423-2FFF89529D5F}"/>
              </a:ext>
            </a:extLst>
          </p:cNvPr>
          <p:cNvGrpSpPr/>
          <p:nvPr/>
        </p:nvGrpSpPr>
        <p:grpSpPr>
          <a:xfrm>
            <a:off x="285157" y="4101970"/>
            <a:ext cx="4871390" cy="2613050"/>
            <a:chOff x="182565" y="4144214"/>
            <a:chExt cx="4871390" cy="2613050"/>
          </a:xfrm>
        </p:grpSpPr>
        <p:pic>
          <p:nvPicPr>
            <p:cNvPr id="3" name="Picture 2"/>
            <p:cNvPicPr>
              <a:picLocks noChangeAspect="1"/>
            </p:cNvPicPr>
            <p:nvPr/>
          </p:nvPicPr>
          <p:blipFill>
            <a:blip r:embed="rId2"/>
            <a:stretch>
              <a:fillRect/>
            </a:stretch>
          </p:blipFill>
          <p:spPr>
            <a:xfrm>
              <a:off x="771456" y="4144214"/>
              <a:ext cx="4282499" cy="2613050"/>
            </a:xfrm>
            <a:prstGeom prst="rect">
              <a:avLst/>
            </a:prstGeom>
          </p:spPr>
        </p:pic>
        <mc:AlternateContent xmlns:mc="http://schemas.openxmlformats.org/markup-compatibility/2006" xmlns:a14="http://schemas.microsoft.com/office/drawing/2010/main">
          <mc:Choice Requires="a14">
            <p:sp>
              <p:nvSpPr>
                <p:cNvPr id="14" name="Nadpis 1"/>
                <p:cNvSpPr txBox="1">
                  <a:spLocks/>
                </p:cNvSpPr>
                <p:nvPr/>
              </p:nvSpPr>
              <p:spPr>
                <a:xfrm>
                  <a:off x="182565" y="5888800"/>
                  <a:ext cx="3932256" cy="5164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latin typeface="+mn-lt"/>
                    </a:rPr>
                    <a:t>the hunt for </a:t>
                  </a:r>
                  <a14:m>
                    <m:oMath xmlns:m="http://schemas.openxmlformats.org/officeDocument/2006/math">
                      <m:rad>
                        <m:radPr>
                          <m:degHide m:val="on"/>
                          <m:ctrlPr>
                            <a:rPr lang="en-US" sz="2000" i="1">
                              <a:solidFill>
                                <a:srgbClr val="00B0F0"/>
                              </a:solidFill>
                              <a:latin typeface="Cambria Math" panose="02040503050406030204" pitchFamily="18" charset="0"/>
                            </a:rPr>
                          </m:ctrlPr>
                        </m:radPr>
                        <m:deg/>
                        <m:e>
                          <m:r>
                            <a:rPr lang="en-US" sz="2000" i="1">
                              <a:solidFill>
                                <a:srgbClr val="00B0F0"/>
                              </a:solidFill>
                              <a:latin typeface="Cambria Math" panose="02040503050406030204" pitchFamily="18" charset="0"/>
                            </a:rPr>
                            <m:t>𝑁</m:t>
                          </m:r>
                        </m:e>
                      </m:rad>
                    </m:oMath>
                  </a14:m>
                  <a:r>
                    <a:rPr lang="en-US" sz="1800" dirty="0">
                      <a:solidFill>
                        <a:srgbClr val="C00000"/>
                      </a:solidFill>
                      <a:latin typeface="+mn-lt"/>
                    </a:rPr>
                    <a:t> </a:t>
                  </a:r>
                  <a:endParaRPr lang="en-US" sz="3600" dirty="0">
                    <a:solidFill>
                      <a:srgbClr val="C00000"/>
                    </a:solidFill>
                    <a:latin typeface="+mn-lt"/>
                  </a:endParaRPr>
                </a:p>
              </p:txBody>
            </p:sp>
          </mc:Choice>
          <mc:Fallback xmlns="">
            <p:sp>
              <p:nvSpPr>
                <p:cNvPr id="14" name="Nadpis 1"/>
                <p:cNvSpPr txBox="1">
                  <a:spLocks noRot="1" noChangeAspect="1" noMove="1" noResize="1" noEditPoints="1" noAdjustHandles="1" noChangeArrowheads="1" noChangeShapeType="1" noTextEdit="1"/>
                </p:cNvSpPr>
                <p:nvPr/>
              </p:nvSpPr>
              <p:spPr>
                <a:xfrm>
                  <a:off x="182565" y="5888800"/>
                  <a:ext cx="3932256" cy="516424"/>
                </a:xfrm>
                <a:prstGeom prst="rect">
                  <a:avLst/>
                </a:prstGeom>
                <a:blipFill>
                  <a:blip r:embed="rId3"/>
                  <a:stretch>
                    <a:fillRect b="-12941"/>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3C006582-24D0-41E5-B2A8-AA0C86D06892}"/>
              </a:ext>
            </a:extLst>
          </p:cNvPr>
          <p:cNvGrpSpPr/>
          <p:nvPr/>
        </p:nvGrpSpPr>
        <p:grpSpPr>
          <a:xfrm>
            <a:off x="5814128" y="3965318"/>
            <a:ext cx="5662311" cy="2886353"/>
            <a:chOff x="6095139" y="3911075"/>
            <a:chExt cx="5662311" cy="2886353"/>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139" y="3911075"/>
              <a:ext cx="2857444" cy="2886353"/>
            </a:xfrm>
            <a:prstGeom prst="rect">
              <a:avLst/>
            </a:prstGeom>
          </p:spPr>
        </p:pic>
        <p:sp>
          <p:nvSpPr>
            <p:cNvPr id="17" name="TextBox 16"/>
            <p:cNvSpPr txBox="1"/>
            <p:nvPr/>
          </p:nvSpPr>
          <p:spPr>
            <a:xfrm>
              <a:off x="9049634" y="5685347"/>
              <a:ext cx="2166203" cy="923330"/>
            </a:xfrm>
            <a:prstGeom prst="rect">
              <a:avLst/>
            </a:prstGeom>
            <a:noFill/>
          </p:spPr>
          <p:txBody>
            <a:bodyPr wrap="square" rtlCol="0">
              <a:spAutoFit/>
            </a:bodyPr>
            <a:lstStyle/>
            <a:p>
              <a:r>
                <a:rPr lang="en-US" dirty="0"/>
                <a:t>final resolution after trigger subtraction  – </a:t>
              </a:r>
              <a:r>
                <a:rPr lang="en-US" b="1" dirty="0">
                  <a:solidFill>
                    <a:srgbClr val="00B050"/>
                  </a:solidFill>
                </a:rPr>
                <a:t>20.6</a:t>
              </a:r>
              <a:r>
                <a:rPr lang="en-US" b="1" dirty="0">
                  <a:solidFill>
                    <a:srgbClr val="FF0000"/>
                  </a:solidFill>
                </a:rPr>
                <a:t> </a:t>
              </a:r>
              <a:r>
                <a:rPr lang="en-US" b="1" dirty="0" err="1">
                  <a:solidFill>
                    <a:srgbClr val="00B050"/>
                  </a:solidFill>
                </a:rPr>
                <a:t>ps</a:t>
              </a:r>
              <a:endParaRPr lang="en-US" b="1" dirty="0">
                <a:solidFill>
                  <a:srgbClr val="00B050"/>
                </a:solidFill>
              </a:endParaRPr>
            </a:p>
          </p:txBody>
        </p:sp>
        <p:sp>
          <p:nvSpPr>
            <p:cNvPr id="19" name="TextBox 18"/>
            <p:cNvSpPr txBox="1"/>
            <p:nvPr/>
          </p:nvSpPr>
          <p:spPr>
            <a:xfrm>
              <a:off x="8900006" y="4216445"/>
              <a:ext cx="2857444" cy="276999"/>
            </a:xfrm>
            <a:prstGeom prst="rect">
              <a:avLst/>
            </a:prstGeom>
            <a:noFill/>
          </p:spPr>
          <p:txBody>
            <a:bodyPr wrap="square" rtlCol="0">
              <a:spAutoFit/>
            </a:bodyPr>
            <a:lstStyle/>
            <a:p>
              <a:r>
                <a:rPr lang="en-US" sz="1200" dirty="0"/>
                <a:t>HPTDC included (RCE), trigger included</a:t>
              </a:r>
            </a:p>
          </p:txBody>
        </p:sp>
      </p:grpSp>
      <p:grpSp>
        <p:nvGrpSpPr>
          <p:cNvPr id="18" name="Group 17">
            <a:extLst>
              <a:ext uri="{FF2B5EF4-FFF2-40B4-BE49-F238E27FC236}">
                <a16:creationId xmlns:a16="http://schemas.microsoft.com/office/drawing/2014/main" id="{D9E1029D-2116-4E11-8B1D-E93610F1182F}"/>
              </a:ext>
            </a:extLst>
          </p:cNvPr>
          <p:cNvGrpSpPr/>
          <p:nvPr/>
        </p:nvGrpSpPr>
        <p:grpSpPr>
          <a:xfrm>
            <a:off x="855333" y="807421"/>
            <a:ext cx="6023849" cy="1281845"/>
            <a:chOff x="448394" y="1767813"/>
            <a:chExt cx="6023849" cy="1281845"/>
          </a:xfrm>
        </p:grpSpPr>
        <p:cxnSp>
          <p:nvCxnSpPr>
            <p:cNvPr id="21" name="Straight Arrow Connector 20">
              <a:extLst>
                <a:ext uri="{FF2B5EF4-FFF2-40B4-BE49-F238E27FC236}">
                  <a16:creationId xmlns:a16="http://schemas.microsoft.com/office/drawing/2014/main" id="{A6DD1C74-F5CB-479F-A4FC-3AF58682FAD1}"/>
                </a:ext>
              </a:extLst>
            </p:cNvPr>
            <p:cNvCxnSpPr>
              <a:cxnSpLocks/>
            </p:cNvCxnSpPr>
            <p:nvPr/>
          </p:nvCxnSpPr>
          <p:spPr>
            <a:xfrm>
              <a:off x="527517" y="2074029"/>
              <a:ext cx="4517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E77C9A5-B752-4826-85FA-8C611C9683B0}"/>
                </a:ext>
              </a:extLst>
            </p:cNvPr>
            <p:cNvSpPr/>
            <p:nvPr/>
          </p:nvSpPr>
          <p:spPr>
            <a:xfrm>
              <a:off x="979285" y="1837113"/>
              <a:ext cx="611769" cy="48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bars</a:t>
              </a:r>
            </a:p>
          </p:txBody>
        </p:sp>
        <p:cxnSp>
          <p:nvCxnSpPr>
            <p:cNvPr id="23" name="Straight Arrow Connector 22">
              <a:extLst>
                <a:ext uri="{FF2B5EF4-FFF2-40B4-BE49-F238E27FC236}">
                  <a16:creationId xmlns:a16="http://schemas.microsoft.com/office/drawing/2014/main" id="{7A1AD488-3459-4314-BB67-CD66FDF49D45}"/>
                </a:ext>
              </a:extLst>
            </p:cNvPr>
            <p:cNvCxnSpPr>
              <a:cxnSpLocks/>
              <a:stCxn id="22" idx="3"/>
              <a:endCxn id="24" idx="1"/>
            </p:cNvCxnSpPr>
            <p:nvPr/>
          </p:nvCxnSpPr>
          <p:spPr>
            <a:xfrm>
              <a:off x="1591054" y="2079622"/>
              <a:ext cx="2252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B989BEE-4EC6-4407-9661-D90656A027FC}"/>
                </a:ext>
              </a:extLst>
            </p:cNvPr>
            <p:cNvSpPr/>
            <p:nvPr/>
          </p:nvSpPr>
          <p:spPr>
            <a:xfrm>
              <a:off x="1816332" y="1837113"/>
              <a:ext cx="645730" cy="48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PMT</a:t>
              </a:r>
            </a:p>
          </p:txBody>
        </p:sp>
        <p:cxnSp>
          <p:nvCxnSpPr>
            <p:cNvPr id="25" name="Straight Arrow Connector 24">
              <a:extLst>
                <a:ext uri="{FF2B5EF4-FFF2-40B4-BE49-F238E27FC236}">
                  <a16:creationId xmlns:a16="http://schemas.microsoft.com/office/drawing/2014/main" id="{9984D550-DAD6-4126-BF38-24D3898FDB9D}"/>
                </a:ext>
              </a:extLst>
            </p:cNvPr>
            <p:cNvCxnSpPr>
              <a:cxnSpLocks/>
              <a:stCxn id="24" idx="3"/>
              <a:endCxn id="26" idx="1"/>
            </p:cNvCxnSpPr>
            <p:nvPr/>
          </p:nvCxnSpPr>
          <p:spPr>
            <a:xfrm>
              <a:off x="2462062" y="2079622"/>
              <a:ext cx="2252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F55F0D8-8545-436B-9F48-2530CBB3FB1F}"/>
                </a:ext>
              </a:extLst>
            </p:cNvPr>
            <p:cNvSpPr/>
            <p:nvPr/>
          </p:nvSpPr>
          <p:spPr>
            <a:xfrm>
              <a:off x="2687340" y="1837113"/>
              <a:ext cx="1257498" cy="48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PA-a + PA-b</a:t>
              </a:r>
            </a:p>
          </p:txBody>
        </p:sp>
        <p:cxnSp>
          <p:nvCxnSpPr>
            <p:cNvPr id="27" name="Straight Arrow Connector 26">
              <a:extLst>
                <a:ext uri="{FF2B5EF4-FFF2-40B4-BE49-F238E27FC236}">
                  <a16:creationId xmlns:a16="http://schemas.microsoft.com/office/drawing/2014/main" id="{84EBDF0E-BB1E-4E23-8976-F99712BE5989}"/>
                </a:ext>
              </a:extLst>
            </p:cNvPr>
            <p:cNvCxnSpPr>
              <a:cxnSpLocks/>
              <a:stCxn id="26" idx="3"/>
              <a:endCxn id="28" idx="1"/>
            </p:cNvCxnSpPr>
            <p:nvPr/>
          </p:nvCxnSpPr>
          <p:spPr>
            <a:xfrm>
              <a:off x="3944838" y="2079622"/>
              <a:ext cx="2524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6B71840-222A-4AF7-BE91-D753F8ED1FB4}"/>
                </a:ext>
              </a:extLst>
            </p:cNvPr>
            <p:cNvSpPr/>
            <p:nvPr/>
          </p:nvSpPr>
          <p:spPr>
            <a:xfrm>
              <a:off x="4197287" y="1837113"/>
              <a:ext cx="611769" cy="48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PA-c</a:t>
              </a:r>
            </a:p>
          </p:txBody>
        </p:sp>
        <p:cxnSp>
          <p:nvCxnSpPr>
            <p:cNvPr id="29" name="Straight Arrow Connector 28">
              <a:extLst>
                <a:ext uri="{FF2B5EF4-FFF2-40B4-BE49-F238E27FC236}">
                  <a16:creationId xmlns:a16="http://schemas.microsoft.com/office/drawing/2014/main" id="{E7F6214B-1621-4A0E-8FA1-77FFDFE83BE0}"/>
                </a:ext>
              </a:extLst>
            </p:cNvPr>
            <p:cNvCxnSpPr>
              <a:cxnSpLocks/>
              <a:stCxn id="28" idx="3"/>
              <a:endCxn id="30" idx="1"/>
            </p:cNvCxnSpPr>
            <p:nvPr/>
          </p:nvCxnSpPr>
          <p:spPr>
            <a:xfrm>
              <a:off x="4809056" y="2079622"/>
              <a:ext cx="2201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52CE762-FD59-48D4-92EA-CA839B92CC19}"/>
                </a:ext>
              </a:extLst>
            </p:cNvPr>
            <p:cNvSpPr/>
            <p:nvPr/>
          </p:nvSpPr>
          <p:spPr>
            <a:xfrm>
              <a:off x="5029201" y="1837113"/>
              <a:ext cx="579003" cy="48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CFD</a:t>
              </a:r>
            </a:p>
          </p:txBody>
        </p:sp>
        <p:cxnSp>
          <p:nvCxnSpPr>
            <p:cNvPr id="31" name="Straight Arrow Connector 30">
              <a:extLst>
                <a:ext uri="{FF2B5EF4-FFF2-40B4-BE49-F238E27FC236}">
                  <a16:creationId xmlns:a16="http://schemas.microsoft.com/office/drawing/2014/main" id="{62593661-D6B0-4433-97C9-10C8B2DF61F2}"/>
                </a:ext>
              </a:extLst>
            </p:cNvPr>
            <p:cNvCxnSpPr>
              <a:cxnSpLocks/>
              <a:stCxn id="30" idx="3"/>
              <a:endCxn id="32" idx="1"/>
            </p:cNvCxnSpPr>
            <p:nvPr/>
          </p:nvCxnSpPr>
          <p:spPr>
            <a:xfrm>
              <a:off x="5608204" y="2079622"/>
              <a:ext cx="2522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1006A04-9E5A-40E4-98D6-2DF336A0AB5F}"/>
                </a:ext>
              </a:extLst>
            </p:cNvPr>
            <p:cNvSpPr/>
            <p:nvPr/>
          </p:nvSpPr>
          <p:spPr>
            <a:xfrm>
              <a:off x="5860474" y="1837113"/>
              <a:ext cx="611769" cy="4850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TDC</a:t>
              </a:r>
            </a:p>
          </p:txBody>
        </p:sp>
        <p:cxnSp>
          <p:nvCxnSpPr>
            <p:cNvPr id="33" name="Straight Arrow Connector 32">
              <a:extLst>
                <a:ext uri="{FF2B5EF4-FFF2-40B4-BE49-F238E27FC236}">
                  <a16:creationId xmlns:a16="http://schemas.microsoft.com/office/drawing/2014/main" id="{DFA1FE19-26D6-4663-A6A2-D256C6A7164F}"/>
                </a:ext>
              </a:extLst>
            </p:cNvPr>
            <p:cNvCxnSpPr>
              <a:cxnSpLocks/>
              <a:stCxn id="28" idx="2"/>
              <a:endCxn id="34" idx="0"/>
            </p:cNvCxnSpPr>
            <p:nvPr/>
          </p:nvCxnSpPr>
          <p:spPr>
            <a:xfrm>
              <a:off x="4503172" y="2322131"/>
              <a:ext cx="249" cy="242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5A85660-58FC-4AF5-8CF7-39CDDE0A20A8}"/>
                </a:ext>
              </a:extLst>
            </p:cNvPr>
            <p:cNvSpPr/>
            <p:nvPr/>
          </p:nvSpPr>
          <p:spPr>
            <a:xfrm>
              <a:off x="4031674" y="2564640"/>
              <a:ext cx="943494" cy="4850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scope</a:t>
              </a:r>
            </a:p>
          </p:txBody>
        </p:sp>
        <p:sp>
          <p:nvSpPr>
            <p:cNvPr id="35" name="TextBox 34">
              <a:extLst>
                <a:ext uri="{FF2B5EF4-FFF2-40B4-BE49-F238E27FC236}">
                  <a16:creationId xmlns:a16="http://schemas.microsoft.com/office/drawing/2014/main" id="{6EF058C0-F7F5-4238-8482-D8B94C6F5581}"/>
                </a:ext>
              </a:extLst>
            </p:cNvPr>
            <p:cNvSpPr txBox="1"/>
            <p:nvPr/>
          </p:nvSpPr>
          <p:spPr>
            <a:xfrm>
              <a:off x="448394" y="1767813"/>
              <a:ext cx="1901029" cy="830997"/>
            </a:xfrm>
            <a:prstGeom prst="rect">
              <a:avLst/>
            </a:prstGeom>
            <a:noFill/>
          </p:spPr>
          <p:txBody>
            <a:bodyPr wrap="square" rtlCol="0">
              <a:spAutoFit/>
            </a:bodyPr>
            <a:lstStyle/>
            <a:p>
              <a:endParaRPr lang="en-US" dirty="0"/>
            </a:p>
            <a:p>
              <a:r>
                <a:rPr lang="el-GR" dirty="0">
                  <a:solidFill>
                    <a:srgbClr val="FF0000"/>
                  </a:solidFill>
                </a:rPr>
                <a:t>π</a:t>
              </a:r>
              <a:r>
                <a:rPr lang="en-US" dirty="0"/>
                <a:t> </a:t>
              </a:r>
              <a:br>
                <a:rPr lang="en-US" dirty="0"/>
              </a:br>
              <a:r>
                <a:rPr lang="en-US" sz="1200" dirty="0"/>
                <a:t>(SPS, 40/120 GeV)</a:t>
              </a:r>
              <a:endParaRPr lang="en-US" dirty="0"/>
            </a:p>
          </p:txBody>
        </p:sp>
        <p:sp>
          <p:nvSpPr>
            <p:cNvPr id="36" name="Rectangle 35">
              <a:extLst>
                <a:ext uri="{FF2B5EF4-FFF2-40B4-BE49-F238E27FC236}">
                  <a16:creationId xmlns:a16="http://schemas.microsoft.com/office/drawing/2014/main" id="{F93037BE-963C-4981-A778-739E835B26A7}"/>
                </a:ext>
              </a:extLst>
            </p:cNvPr>
            <p:cNvSpPr/>
            <p:nvPr/>
          </p:nvSpPr>
          <p:spPr>
            <a:xfrm>
              <a:off x="5860473" y="2564640"/>
              <a:ext cx="611769" cy="4850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RCE</a:t>
              </a:r>
            </a:p>
          </p:txBody>
        </p:sp>
        <p:cxnSp>
          <p:nvCxnSpPr>
            <p:cNvPr id="37" name="Straight Arrow Connector 36">
              <a:extLst>
                <a:ext uri="{FF2B5EF4-FFF2-40B4-BE49-F238E27FC236}">
                  <a16:creationId xmlns:a16="http://schemas.microsoft.com/office/drawing/2014/main" id="{369498FB-0DDB-4FD5-90BF-E842F7092B25}"/>
                </a:ext>
              </a:extLst>
            </p:cNvPr>
            <p:cNvCxnSpPr>
              <a:cxnSpLocks/>
              <a:stCxn id="32" idx="2"/>
              <a:endCxn id="36" idx="0"/>
            </p:cNvCxnSpPr>
            <p:nvPr/>
          </p:nvCxnSpPr>
          <p:spPr>
            <a:xfrm flipH="1">
              <a:off x="6166358" y="2322131"/>
              <a:ext cx="1" cy="242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50E53CD-B000-4898-9822-5EE9270B3C5E}"/>
              </a:ext>
            </a:extLst>
          </p:cNvPr>
          <p:cNvGrpSpPr/>
          <p:nvPr/>
        </p:nvGrpSpPr>
        <p:grpSpPr>
          <a:xfrm>
            <a:off x="459430" y="1211816"/>
            <a:ext cx="11414389" cy="2740181"/>
            <a:chOff x="459430" y="1211816"/>
            <a:chExt cx="11414389" cy="2740181"/>
          </a:xfrm>
        </p:grpSpPr>
        <p:pic>
          <p:nvPicPr>
            <p:cNvPr id="9" name="Picture 8"/>
            <p:cNvPicPr>
              <a:picLocks noChangeAspect="1"/>
            </p:cNvPicPr>
            <p:nvPr/>
          </p:nvPicPr>
          <p:blipFill>
            <a:blip r:embed="rId5"/>
            <a:stretch>
              <a:fillRect/>
            </a:stretch>
          </p:blipFill>
          <p:spPr>
            <a:xfrm>
              <a:off x="2326089" y="1216357"/>
              <a:ext cx="4216027" cy="2676386"/>
            </a:xfrm>
            <a:prstGeom prst="rect">
              <a:avLst/>
            </a:prstGeom>
          </p:spPr>
        </p:pic>
        <p:grpSp>
          <p:nvGrpSpPr>
            <p:cNvPr id="38" name="Group 37">
              <a:extLst>
                <a:ext uri="{FF2B5EF4-FFF2-40B4-BE49-F238E27FC236}">
                  <a16:creationId xmlns:a16="http://schemas.microsoft.com/office/drawing/2014/main" id="{A9F647CC-C813-42C8-ABEE-27674E22A5DA}"/>
                </a:ext>
              </a:extLst>
            </p:cNvPr>
            <p:cNvGrpSpPr/>
            <p:nvPr/>
          </p:nvGrpSpPr>
          <p:grpSpPr>
            <a:xfrm>
              <a:off x="6883339" y="1211816"/>
              <a:ext cx="4742010" cy="2675538"/>
              <a:chOff x="6883339" y="1211816"/>
              <a:chExt cx="4742010" cy="2675538"/>
            </a:xfrm>
          </p:grpSpPr>
          <p:pic>
            <p:nvPicPr>
              <p:cNvPr id="11" name="Picture 10"/>
              <p:cNvPicPr>
                <a:picLocks noChangeAspect="1"/>
              </p:cNvPicPr>
              <p:nvPr/>
            </p:nvPicPr>
            <p:blipFill>
              <a:blip r:embed="rId6"/>
              <a:stretch>
                <a:fillRect/>
              </a:stretch>
            </p:blipFill>
            <p:spPr>
              <a:xfrm>
                <a:off x="6883339" y="1211816"/>
                <a:ext cx="4742010" cy="2675538"/>
              </a:xfrm>
              <a:prstGeom prst="rect">
                <a:avLst/>
              </a:prstGeom>
            </p:spPr>
          </p:pic>
          <p:sp>
            <p:nvSpPr>
              <p:cNvPr id="12" name="Rounded Rectangle 11"/>
              <p:cNvSpPr/>
              <p:nvPr/>
            </p:nvSpPr>
            <p:spPr>
              <a:xfrm>
                <a:off x="7535487" y="1807160"/>
                <a:ext cx="1238198" cy="24192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52488" y="1211816"/>
                <a:ext cx="1274618" cy="3260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39">
              <a:extLst>
                <a:ext uri="{FF2B5EF4-FFF2-40B4-BE49-F238E27FC236}">
                  <a16:creationId xmlns:a16="http://schemas.microsoft.com/office/drawing/2014/main" id="{D98DF379-E391-4548-9AA7-A55E059B49C5}"/>
                </a:ext>
              </a:extLst>
            </p:cNvPr>
            <p:cNvCxnSpPr/>
            <p:nvPr/>
          </p:nvCxnSpPr>
          <p:spPr>
            <a:xfrm>
              <a:off x="459430" y="3951997"/>
              <a:ext cx="11414389"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54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CD43D-F7C4-4D2B-BA07-04FCE944C103}"/>
              </a:ext>
            </a:extLst>
          </p:cNvPr>
          <p:cNvSpPr>
            <a:spLocks noGrp="1"/>
          </p:cNvSpPr>
          <p:nvPr>
            <p:ph type="dt" sz="half" idx="10"/>
          </p:nvPr>
        </p:nvSpPr>
        <p:spPr/>
        <p:txBody>
          <a:bodyPr/>
          <a:lstStyle/>
          <a:p>
            <a:r>
              <a:rPr lang="en-US"/>
              <a:t>25.02.2020</a:t>
            </a:r>
            <a:endParaRPr lang="en-US" dirty="0"/>
          </a:p>
        </p:txBody>
      </p:sp>
      <p:sp>
        <p:nvSpPr>
          <p:cNvPr id="3" name="Footer Placeholder 2">
            <a:extLst>
              <a:ext uri="{FF2B5EF4-FFF2-40B4-BE49-F238E27FC236}">
                <a16:creationId xmlns:a16="http://schemas.microsoft.com/office/drawing/2014/main" id="{C391A0E5-E652-482A-85B8-69A6DF1CBB15}"/>
              </a:ext>
            </a:extLst>
          </p:cNvPr>
          <p:cNvSpPr>
            <a:spLocks noGrp="1"/>
          </p:cNvSpPr>
          <p:nvPr>
            <p:ph type="ftr" sz="quarter" idx="11"/>
          </p:nvPr>
        </p:nvSpPr>
        <p:spPr/>
        <p:txBody>
          <a:bodyPr/>
          <a:lstStyle/>
          <a:p>
            <a:r>
              <a:rPr lang="en-US"/>
              <a:t>T. Sykora, ATLAS Forward Proton Time-of-Flight Detector,  LHC Run2 performance and experiences, INSTR, Novosibirsk 2020</a:t>
            </a:r>
            <a:endParaRPr lang="en-US" dirty="0"/>
          </a:p>
        </p:txBody>
      </p:sp>
      <p:sp>
        <p:nvSpPr>
          <p:cNvPr id="4" name="Slide Number Placeholder 3">
            <a:extLst>
              <a:ext uri="{FF2B5EF4-FFF2-40B4-BE49-F238E27FC236}">
                <a16:creationId xmlns:a16="http://schemas.microsoft.com/office/drawing/2014/main" id="{66396C63-4D6E-41D3-8449-573B10FEE9F5}"/>
              </a:ext>
            </a:extLst>
          </p:cNvPr>
          <p:cNvSpPr>
            <a:spLocks noGrp="1"/>
          </p:cNvSpPr>
          <p:nvPr>
            <p:ph type="sldNum" sz="quarter" idx="12"/>
          </p:nvPr>
        </p:nvSpPr>
        <p:spPr/>
        <p:txBody>
          <a:bodyPr/>
          <a:lstStyle/>
          <a:p>
            <a:fld id="{28141B4B-62BF-4A58-8D4E-85A0F89F3BD4}" type="slidenum">
              <a:rPr lang="en-US" smtClean="0"/>
              <a:pPr/>
              <a:t>9</a:t>
            </a:fld>
            <a:endParaRPr lang="en-US" dirty="0"/>
          </a:p>
        </p:txBody>
      </p:sp>
      <p:sp>
        <p:nvSpPr>
          <p:cNvPr id="5" name="Title 4">
            <a:extLst>
              <a:ext uri="{FF2B5EF4-FFF2-40B4-BE49-F238E27FC236}">
                <a16:creationId xmlns:a16="http://schemas.microsoft.com/office/drawing/2014/main" id="{C8395AD2-DFC0-4D1B-9C64-4E673CE8007C}"/>
              </a:ext>
            </a:extLst>
          </p:cNvPr>
          <p:cNvSpPr>
            <a:spLocks noGrp="1"/>
          </p:cNvSpPr>
          <p:nvPr>
            <p:ph type="title"/>
          </p:nvPr>
        </p:nvSpPr>
        <p:spPr/>
        <p:txBody>
          <a:bodyPr/>
          <a:lstStyle/>
          <a:p>
            <a:r>
              <a:rPr lang="en-US" dirty="0">
                <a:solidFill>
                  <a:srgbClr val="0070C0"/>
                </a:solidFill>
              </a:rPr>
              <a:t> </a:t>
            </a:r>
            <a:r>
              <a:rPr lang="en-US" dirty="0" err="1">
                <a:solidFill>
                  <a:srgbClr val="0070C0"/>
                </a:solidFill>
              </a:rPr>
              <a:t>ToF</a:t>
            </a:r>
            <a:r>
              <a:rPr lang="en-US" dirty="0">
                <a:solidFill>
                  <a:srgbClr val="0070C0"/>
                </a:solidFill>
              </a:rPr>
              <a:t> components</a:t>
            </a:r>
          </a:p>
        </p:txBody>
      </p:sp>
      <p:sp>
        <p:nvSpPr>
          <p:cNvPr id="6" name="TextovéPole 2">
            <a:extLst>
              <a:ext uri="{FF2B5EF4-FFF2-40B4-BE49-F238E27FC236}">
                <a16:creationId xmlns:a16="http://schemas.microsoft.com/office/drawing/2014/main" id="{374EC5D0-7AC7-4784-96E4-B8935860749E}"/>
              </a:ext>
            </a:extLst>
          </p:cNvPr>
          <p:cNvSpPr txBox="1"/>
          <p:nvPr/>
        </p:nvSpPr>
        <p:spPr>
          <a:xfrm>
            <a:off x="981450" y="1770302"/>
            <a:ext cx="6865084" cy="3570208"/>
          </a:xfrm>
          <a:prstGeom prst="rect">
            <a:avLst/>
          </a:prstGeom>
          <a:noFill/>
        </p:spPr>
        <p:txBody>
          <a:bodyPr wrap="none" rtlCol="0">
            <a:spAutoFit/>
          </a:bodyPr>
          <a:lstStyle/>
          <a:p>
            <a:r>
              <a:rPr lang="en-US" dirty="0">
                <a:solidFill>
                  <a:srgbClr val="002060"/>
                </a:solidFill>
              </a:rPr>
              <a:t>contributions to time resolution </a:t>
            </a:r>
          </a:p>
          <a:p>
            <a:endParaRPr lang="en-US" sz="700" dirty="0">
              <a:solidFill>
                <a:srgbClr val="002060"/>
              </a:solidFill>
            </a:endParaRPr>
          </a:p>
          <a:p>
            <a:r>
              <a:rPr lang="en-US" dirty="0">
                <a:solidFill>
                  <a:srgbClr val="002060"/>
                </a:solidFill>
              </a:rPr>
              <a:t>MCP-PMT			&lt; 10 </a:t>
            </a:r>
            <a:r>
              <a:rPr lang="en-US" dirty="0" err="1">
                <a:solidFill>
                  <a:srgbClr val="002060"/>
                </a:solidFill>
              </a:rPr>
              <a:t>ps</a:t>
            </a:r>
            <a:r>
              <a:rPr lang="en-US" dirty="0">
                <a:solidFill>
                  <a:srgbClr val="002060"/>
                </a:solidFill>
              </a:rPr>
              <a:t> (low rates, see below)</a:t>
            </a:r>
          </a:p>
          <a:p>
            <a:endParaRPr lang="en-US" sz="700" dirty="0">
              <a:solidFill>
                <a:srgbClr val="002060"/>
              </a:solidFill>
            </a:endParaRPr>
          </a:p>
          <a:p>
            <a:endParaRPr lang="en-US" dirty="0">
              <a:solidFill>
                <a:srgbClr val="002060"/>
              </a:solidFill>
            </a:endParaRPr>
          </a:p>
          <a:p>
            <a:r>
              <a:rPr lang="en-US" dirty="0" err="1">
                <a:solidFill>
                  <a:srgbClr val="002060"/>
                </a:solidFill>
              </a:rPr>
              <a:t>PAa</a:t>
            </a:r>
            <a:r>
              <a:rPr lang="en-US" dirty="0">
                <a:solidFill>
                  <a:srgbClr val="002060"/>
                </a:solidFill>
              </a:rPr>
              <a:t> (first layer of preamps)	</a:t>
            </a:r>
          </a:p>
          <a:p>
            <a:r>
              <a:rPr lang="en-US" dirty="0" err="1">
                <a:solidFill>
                  <a:srgbClr val="002060"/>
                </a:solidFill>
              </a:rPr>
              <a:t>PAb</a:t>
            </a:r>
            <a:r>
              <a:rPr lang="en-US" dirty="0">
                <a:solidFill>
                  <a:srgbClr val="002060"/>
                </a:solidFill>
              </a:rPr>
              <a:t> (second layer) 			3-4 </a:t>
            </a:r>
            <a:r>
              <a:rPr lang="en-US" dirty="0" err="1">
                <a:solidFill>
                  <a:srgbClr val="002060"/>
                </a:solidFill>
              </a:rPr>
              <a:t>ps</a:t>
            </a:r>
            <a:endParaRPr lang="en-US" dirty="0">
              <a:solidFill>
                <a:srgbClr val="002060"/>
              </a:solidFill>
            </a:endParaRPr>
          </a:p>
          <a:p>
            <a:endParaRPr lang="en-US" sz="700" dirty="0">
              <a:solidFill>
                <a:srgbClr val="002060"/>
              </a:solidFill>
            </a:endParaRPr>
          </a:p>
          <a:p>
            <a:r>
              <a:rPr lang="en-US" dirty="0">
                <a:solidFill>
                  <a:srgbClr val="002060"/>
                </a:solidFill>
              </a:rPr>
              <a:t>CFD (constant fraction discriminator)	5 </a:t>
            </a:r>
            <a:r>
              <a:rPr lang="en-US" dirty="0" err="1">
                <a:solidFill>
                  <a:srgbClr val="002060"/>
                </a:solidFill>
              </a:rPr>
              <a:t>ps</a:t>
            </a:r>
            <a:r>
              <a:rPr lang="en-US" dirty="0">
                <a:solidFill>
                  <a:srgbClr val="002060"/>
                </a:solidFill>
              </a:rPr>
              <a:t>			</a:t>
            </a:r>
          </a:p>
          <a:p>
            <a:endParaRPr lang="en-US" dirty="0">
              <a:solidFill>
                <a:srgbClr val="002060"/>
              </a:solidFill>
            </a:endParaRPr>
          </a:p>
          <a:p>
            <a:r>
              <a:rPr lang="en-US" dirty="0">
                <a:solidFill>
                  <a:srgbClr val="002060"/>
                </a:solidFill>
              </a:rPr>
              <a:t>HPTDC (high performance TDC)	15-17 (-25; can be corrected) </a:t>
            </a:r>
            <a:r>
              <a:rPr lang="en-US" dirty="0" err="1">
                <a:solidFill>
                  <a:srgbClr val="002060"/>
                </a:solidFill>
              </a:rPr>
              <a:t>ps</a:t>
            </a:r>
            <a:endParaRPr lang="en-US" dirty="0">
              <a:solidFill>
                <a:srgbClr val="002060"/>
              </a:solidFill>
            </a:endParaRPr>
          </a:p>
          <a:p>
            <a:r>
              <a:rPr lang="en-US" dirty="0" err="1">
                <a:solidFill>
                  <a:srgbClr val="002060"/>
                </a:solidFill>
              </a:rPr>
              <a:t>picoTDC</a:t>
            </a:r>
            <a:r>
              <a:rPr lang="en-US" dirty="0">
                <a:solidFill>
                  <a:srgbClr val="002060"/>
                </a:solidFill>
              </a:rPr>
              <a:t>				&lt; 6 </a:t>
            </a:r>
            <a:r>
              <a:rPr lang="en-US" dirty="0" err="1">
                <a:solidFill>
                  <a:srgbClr val="002060"/>
                </a:solidFill>
              </a:rPr>
              <a:t>ps</a:t>
            </a:r>
            <a:r>
              <a:rPr lang="en-US" dirty="0">
                <a:solidFill>
                  <a:srgbClr val="002060"/>
                </a:solidFill>
              </a:rPr>
              <a:t>		</a:t>
            </a:r>
          </a:p>
          <a:p>
            <a:endParaRPr lang="en-US" sz="700" dirty="0">
              <a:solidFill>
                <a:srgbClr val="002060"/>
              </a:solidFill>
            </a:endParaRPr>
          </a:p>
          <a:p>
            <a:endParaRPr lang="en-US" dirty="0">
              <a:solidFill>
                <a:srgbClr val="002060"/>
              </a:solidFill>
            </a:endParaRPr>
          </a:p>
          <a:p>
            <a:r>
              <a:rPr lang="en-US" dirty="0">
                <a:solidFill>
                  <a:srgbClr val="002060"/>
                </a:solidFill>
              </a:rPr>
              <a:t>reference clock (synchronization)	6 </a:t>
            </a:r>
            <a:r>
              <a:rPr lang="en-US" dirty="0" err="1">
                <a:solidFill>
                  <a:srgbClr val="002060"/>
                </a:solidFill>
              </a:rPr>
              <a:t>ps</a:t>
            </a:r>
            <a:r>
              <a:rPr lang="en-US" dirty="0">
                <a:solidFill>
                  <a:srgbClr val="002060"/>
                </a:solidFill>
              </a:rPr>
              <a:t> (conservative)</a:t>
            </a:r>
          </a:p>
        </p:txBody>
      </p:sp>
      <p:sp>
        <p:nvSpPr>
          <p:cNvPr id="7" name="Left Brace 6">
            <a:extLst>
              <a:ext uri="{FF2B5EF4-FFF2-40B4-BE49-F238E27FC236}">
                <a16:creationId xmlns:a16="http://schemas.microsoft.com/office/drawing/2014/main" id="{8183573E-E277-4268-9D6B-026BEA4FE71F}"/>
              </a:ext>
            </a:extLst>
          </p:cNvPr>
          <p:cNvSpPr/>
          <p:nvPr/>
        </p:nvSpPr>
        <p:spPr>
          <a:xfrm rot="10800000">
            <a:off x="7600873" y="2109850"/>
            <a:ext cx="507421" cy="328401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dirty="0"/>
          </a:p>
        </p:txBody>
      </p:sp>
      <p:sp>
        <p:nvSpPr>
          <p:cNvPr id="8" name="Arrow: Right 7">
            <a:extLst>
              <a:ext uri="{FF2B5EF4-FFF2-40B4-BE49-F238E27FC236}">
                <a16:creationId xmlns:a16="http://schemas.microsoft.com/office/drawing/2014/main" id="{5C899A1F-32DA-49B3-8BEC-194AEC71EFB5}"/>
              </a:ext>
            </a:extLst>
          </p:cNvPr>
          <p:cNvSpPr/>
          <p:nvPr/>
        </p:nvSpPr>
        <p:spPr>
          <a:xfrm>
            <a:off x="8209145" y="3609125"/>
            <a:ext cx="507422" cy="28547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13B552-3DD9-451E-9674-35E5C83B0D55}"/>
              </a:ext>
            </a:extLst>
          </p:cNvPr>
          <p:cNvSpPr txBox="1"/>
          <p:nvPr/>
        </p:nvSpPr>
        <p:spPr>
          <a:xfrm>
            <a:off x="8945482" y="3514506"/>
            <a:ext cx="3474719" cy="1585049"/>
          </a:xfrm>
          <a:prstGeom prst="rect">
            <a:avLst/>
          </a:prstGeom>
          <a:noFill/>
        </p:spPr>
        <p:txBody>
          <a:bodyPr wrap="square" rtlCol="0">
            <a:spAutoFit/>
          </a:bodyPr>
          <a:lstStyle/>
          <a:p>
            <a:r>
              <a:rPr lang="en-US" dirty="0"/>
              <a:t>time resolution limited by</a:t>
            </a:r>
            <a:br>
              <a:rPr lang="en-US" dirty="0"/>
            </a:br>
            <a:endParaRPr lang="en-US" dirty="0"/>
          </a:p>
          <a:p>
            <a:pPr marL="342900" indent="-342900">
              <a:buAutoNum type="arabicParenR"/>
            </a:pPr>
            <a:r>
              <a:rPr lang="en-US" dirty="0">
                <a:solidFill>
                  <a:srgbClr val="7030A0"/>
                </a:solidFill>
              </a:rPr>
              <a:t>bar design</a:t>
            </a:r>
          </a:p>
          <a:p>
            <a:pPr marL="342900" indent="-342900">
              <a:buAutoNum type="arabicParenR"/>
            </a:pPr>
            <a:endParaRPr lang="en-US" sz="700" dirty="0"/>
          </a:p>
          <a:p>
            <a:pPr marL="342900" indent="-342900">
              <a:buAutoNum type="arabicParenR"/>
            </a:pPr>
            <a:r>
              <a:rPr lang="en-US" dirty="0">
                <a:solidFill>
                  <a:schemeClr val="accent6">
                    <a:lumMod val="75000"/>
                  </a:schemeClr>
                </a:solidFill>
              </a:rPr>
              <a:t>MCP-PMT rate capability</a:t>
            </a:r>
            <a:br>
              <a:rPr lang="en-US" dirty="0"/>
            </a:br>
            <a:r>
              <a:rPr lang="en-US" dirty="0"/>
              <a:t>  </a:t>
            </a:r>
          </a:p>
        </p:txBody>
      </p:sp>
    </p:spTree>
    <p:extLst>
      <p:ext uri="{BB962C8B-B14F-4D97-AF65-F5344CB8AC3E}">
        <p14:creationId xmlns:p14="http://schemas.microsoft.com/office/powerpoint/2010/main" val="3193523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4676</TotalTime>
  <Words>2371</Words>
  <Application>Microsoft Office PowerPoint</Application>
  <PresentationFormat>Widescreen</PresentationFormat>
  <Paragraphs>366</Paragraphs>
  <Slides>26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Arial Narrow</vt:lpstr>
      <vt:lpstr>Arial Unicode MS</vt:lpstr>
      <vt:lpstr>Calibri</vt:lpstr>
      <vt:lpstr>Calibri Light</vt:lpstr>
      <vt:lpstr>Cambria Math</vt:lpstr>
      <vt:lpstr>DejaVu Sans</vt:lpstr>
      <vt:lpstr>Segoe UI Light</vt:lpstr>
      <vt:lpstr>Shruti</vt:lpstr>
      <vt:lpstr>Symbol</vt:lpstr>
      <vt:lpstr>Times New Roman</vt:lpstr>
      <vt:lpstr>Wingdings</vt:lpstr>
      <vt:lpstr>Office Theme</vt:lpstr>
      <vt:lpstr>PowerPoint Presentation</vt:lpstr>
      <vt:lpstr> abstract</vt:lpstr>
      <vt:lpstr> outline</vt:lpstr>
      <vt:lpstr> AFP – physics and ToF subdetector</vt:lpstr>
      <vt:lpstr> AFP – location</vt:lpstr>
      <vt:lpstr> AFP – design</vt:lpstr>
      <vt:lpstr> AFP ToF design in 2017</vt:lpstr>
      <vt:lpstr> ToF performance as measured in beam tests</vt:lpstr>
      <vt:lpstr> ToF components</vt:lpstr>
      <vt:lpstr> MCP-PMT – operability in vacuum </vt:lpstr>
      <vt:lpstr> MCP-PMT – crosstalk (√N)</vt:lpstr>
      <vt:lpstr>MCP-PMT – crosstalk modelling</vt:lpstr>
      <vt:lpstr> MCP-PMT and high rates, Photonis, XPM85212</vt:lpstr>
      <vt:lpstr> MCP-PMT and high rates, Hamamatsu, R10754-07-M16</vt:lpstr>
      <vt:lpstr> MCP-PMT and high rates recovery</vt:lpstr>
      <vt:lpstr> detector new design</vt:lpstr>
      <vt:lpstr> AFP insertions 2017</vt:lpstr>
      <vt:lpstr> LQBars – glued vs monolithic solution</vt:lpstr>
      <vt:lpstr> LQBars – irradiated vs non irradiated, timing </vt:lpstr>
      <vt:lpstr> irradiated vs non-irradiated – efficiencies</vt:lpstr>
      <vt:lpstr> LQBars – glued vs monolithic - timing</vt:lpstr>
      <vt:lpstr> ToF in 2017 – timing</vt:lpstr>
      <vt:lpstr> ToF in 2017 – z-vertex reconstruction</vt:lpstr>
      <vt:lpstr>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Sykora</dc:creator>
  <cp:lastModifiedBy>Tom Sykora</cp:lastModifiedBy>
  <cp:revision>122</cp:revision>
  <dcterms:created xsi:type="dcterms:W3CDTF">2020-02-14T17:43:45Z</dcterms:created>
  <dcterms:modified xsi:type="dcterms:W3CDTF">2020-02-26T01:54:25Z</dcterms:modified>
</cp:coreProperties>
</file>