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4"/>
  </p:notesMasterIdLst>
  <p:sldIdLst>
    <p:sldId id="269" r:id="rId5"/>
    <p:sldId id="290" r:id="rId6"/>
    <p:sldId id="270" r:id="rId7"/>
    <p:sldId id="284" r:id="rId8"/>
    <p:sldId id="264" r:id="rId9"/>
    <p:sldId id="265" r:id="rId10"/>
    <p:sldId id="266" r:id="rId11"/>
    <p:sldId id="257" r:id="rId12"/>
    <p:sldId id="259" r:id="rId13"/>
    <p:sldId id="267" r:id="rId14"/>
    <p:sldId id="260" r:id="rId15"/>
    <p:sldId id="261" r:id="rId16"/>
    <p:sldId id="268" r:id="rId17"/>
    <p:sldId id="262" r:id="rId18"/>
    <p:sldId id="256" r:id="rId19"/>
    <p:sldId id="282" r:id="rId20"/>
    <p:sldId id="287" r:id="rId21"/>
    <p:sldId id="286" r:id="rId22"/>
    <p:sldId id="285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EC3A2B-A48E-4653-9620-998D16EC1DE9}" v="9" dt="2020-02-24T06:33:00.9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024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35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28473" userId="b7b3461c-3535-472b-ba30-0ff34ec7218d" providerId="ADAL" clId="{FFEC3A2B-A48E-4653-9620-998D16EC1DE9}"/>
    <pc:docChg chg="custSel addSld delSld modSld">
      <pc:chgData name="m28473" userId="b7b3461c-3535-472b-ba30-0ff34ec7218d" providerId="ADAL" clId="{FFEC3A2B-A48E-4653-9620-998D16EC1DE9}" dt="2020-02-24T06:33:04.435" v="34" actId="2696"/>
      <pc:docMkLst>
        <pc:docMk/>
      </pc:docMkLst>
      <pc:sldChg chg="modSp">
        <pc:chgData name="m28473" userId="b7b3461c-3535-472b-ba30-0ff34ec7218d" providerId="ADAL" clId="{FFEC3A2B-A48E-4653-9620-998D16EC1DE9}" dt="2020-02-24T06:31:08.085" v="31" actId="122"/>
        <pc:sldMkLst>
          <pc:docMk/>
          <pc:sldMk cId="2722819601" sldId="269"/>
        </pc:sldMkLst>
        <pc:spChg chg="mod">
          <ac:chgData name="m28473" userId="b7b3461c-3535-472b-ba30-0ff34ec7218d" providerId="ADAL" clId="{FFEC3A2B-A48E-4653-9620-998D16EC1DE9}" dt="2020-02-24T06:31:08.085" v="31" actId="122"/>
          <ac:spMkLst>
            <pc:docMk/>
            <pc:sldMk cId="2722819601" sldId="269"/>
            <ac:spMk id="4" creationId="{00000000-0000-0000-0000-000000000000}"/>
          </ac:spMkLst>
        </pc:spChg>
      </pc:sldChg>
      <pc:sldChg chg="addSp add">
        <pc:chgData name="m28473" userId="b7b3461c-3535-472b-ba30-0ff34ec7218d" providerId="ADAL" clId="{FFEC3A2B-A48E-4653-9620-998D16EC1DE9}" dt="2020-02-21T09:59:46.521" v="1"/>
        <pc:sldMkLst>
          <pc:docMk/>
          <pc:sldMk cId="3533817111" sldId="286"/>
        </pc:sldMkLst>
        <pc:spChg chg="add">
          <ac:chgData name="m28473" userId="b7b3461c-3535-472b-ba30-0ff34ec7218d" providerId="ADAL" clId="{FFEC3A2B-A48E-4653-9620-998D16EC1DE9}" dt="2020-02-21T09:59:46.521" v="1"/>
          <ac:spMkLst>
            <pc:docMk/>
            <pc:sldMk cId="3533817111" sldId="286"/>
            <ac:spMk id="9" creationId="{05064DAA-CA3D-438A-90D5-9EEF202B943F}"/>
          </ac:spMkLst>
        </pc:spChg>
        <pc:spChg chg="add">
          <ac:chgData name="m28473" userId="b7b3461c-3535-472b-ba30-0ff34ec7218d" providerId="ADAL" clId="{FFEC3A2B-A48E-4653-9620-998D16EC1DE9}" dt="2020-02-21T09:59:46.521" v="1"/>
          <ac:spMkLst>
            <pc:docMk/>
            <pc:sldMk cId="3533817111" sldId="286"/>
            <ac:spMk id="10" creationId="{429429FF-B172-411D-8AED-B71CC40ABED2}"/>
          </ac:spMkLst>
        </pc:spChg>
        <pc:spChg chg="add">
          <ac:chgData name="m28473" userId="b7b3461c-3535-472b-ba30-0ff34ec7218d" providerId="ADAL" clId="{FFEC3A2B-A48E-4653-9620-998D16EC1DE9}" dt="2020-02-21T09:59:46.521" v="1"/>
          <ac:spMkLst>
            <pc:docMk/>
            <pc:sldMk cId="3533817111" sldId="286"/>
            <ac:spMk id="11" creationId="{FEC4C481-0408-47E0-9F70-44526DA6D75B}"/>
          </ac:spMkLst>
        </pc:spChg>
        <pc:picChg chg="add">
          <ac:chgData name="m28473" userId="b7b3461c-3535-472b-ba30-0ff34ec7218d" providerId="ADAL" clId="{FFEC3A2B-A48E-4653-9620-998D16EC1DE9}" dt="2020-02-21T09:59:46.521" v="1"/>
          <ac:picMkLst>
            <pc:docMk/>
            <pc:sldMk cId="3533817111" sldId="286"/>
            <ac:picMk id="5" creationId="{426F8DE1-3045-4CD4-BFC5-E2FEE8FD1E2C}"/>
          </ac:picMkLst>
        </pc:picChg>
        <pc:picChg chg="add">
          <ac:chgData name="m28473" userId="b7b3461c-3535-472b-ba30-0ff34ec7218d" providerId="ADAL" clId="{FFEC3A2B-A48E-4653-9620-998D16EC1DE9}" dt="2020-02-21T09:59:46.521" v="1"/>
          <ac:picMkLst>
            <pc:docMk/>
            <pc:sldMk cId="3533817111" sldId="286"/>
            <ac:picMk id="6" creationId="{A2686DE7-230D-4B8A-9761-08A2DE87DA2C}"/>
          </ac:picMkLst>
        </pc:picChg>
        <pc:picChg chg="add">
          <ac:chgData name="m28473" userId="b7b3461c-3535-472b-ba30-0ff34ec7218d" providerId="ADAL" clId="{FFEC3A2B-A48E-4653-9620-998D16EC1DE9}" dt="2020-02-21T09:59:46.521" v="1"/>
          <ac:picMkLst>
            <pc:docMk/>
            <pc:sldMk cId="3533817111" sldId="286"/>
            <ac:picMk id="7" creationId="{93D5880D-A6DC-451F-86A6-F07FC40E63FD}"/>
          </ac:picMkLst>
        </pc:picChg>
        <pc:picChg chg="add">
          <ac:chgData name="m28473" userId="b7b3461c-3535-472b-ba30-0ff34ec7218d" providerId="ADAL" clId="{FFEC3A2B-A48E-4653-9620-998D16EC1DE9}" dt="2020-02-21T09:59:46.521" v="1"/>
          <ac:picMkLst>
            <pc:docMk/>
            <pc:sldMk cId="3533817111" sldId="286"/>
            <ac:picMk id="8" creationId="{1BB5F637-54A0-40EA-808B-D28D151C08C6}"/>
          </ac:picMkLst>
        </pc:picChg>
      </pc:sldChg>
      <pc:sldChg chg="addSp modSp add">
        <pc:chgData name="m28473" userId="b7b3461c-3535-472b-ba30-0ff34ec7218d" providerId="ADAL" clId="{FFEC3A2B-A48E-4653-9620-998D16EC1DE9}" dt="2020-02-21T10:00:24.340" v="18" actId="1076"/>
        <pc:sldMkLst>
          <pc:docMk/>
          <pc:sldMk cId="2848119942" sldId="287"/>
        </pc:sldMkLst>
        <pc:spChg chg="add mod">
          <ac:chgData name="m28473" userId="b7b3461c-3535-472b-ba30-0ff34ec7218d" providerId="ADAL" clId="{FFEC3A2B-A48E-4653-9620-998D16EC1DE9}" dt="2020-02-21T10:00:24.340" v="18" actId="1076"/>
          <ac:spMkLst>
            <pc:docMk/>
            <pc:sldMk cId="2848119942" sldId="287"/>
            <ac:spMk id="5" creationId="{DB3199DA-7B43-4D2F-9E17-1D176B9DCFD3}"/>
          </ac:spMkLst>
        </pc:spChg>
      </pc:sldChg>
      <pc:sldChg chg="add">
        <pc:chgData name="m28473" userId="b7b3461c-3535-472b-ba30-0ff34ec7218d" providerId="ADAL" clId="{FFEC3A2B-A48E-4653-9620-998D16EC1DE9}" dt="2020-02-24T06:32:29.995" v="32"/>
        <pc:sldMkLst>
          <pc:docMk/>
          <pc:sldMk cId="1955672779" sldId="290"/>
        </pc:sldMkLst>
      </pc:sldChg>
      <pc:sldChg chg="add del">
        <pc:chgData name="m28473" userId="b7b3461c-3535-472b-ba30-0ff34ec7218d" providerId="ADAL" clId="{FFEC3A2B-A48E-4653-9620-998D16EC1DE9}" dt="2020-02-24T06:33:04.435" v="34" actId="2696"/>
        <pc:sldMkLst>
          <pc:docMk/>
          <pc:sldMk cId="1244585617" sldId="291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83DE8-A297-409C-91D9-9CF36DD27303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CDB05-3299-487C-91A1-DF9E9759F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5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24.02.2020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Instrumentation for Colliding Beam Physics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6AD2-E2F7-42CD-B60B-5143196D3A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851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24.02.2020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Instrumentation for Colliding Beam Physics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6AD2-E2F7-42CD-B60B-5143196D3A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312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24.02.2020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Instrumentation for Colliding Beam Physics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6AD2-E2F7-42CD-B60B-5143196D3A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998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24.02.2020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Instrumentation for Colliding Beam Physics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6AD2-E2F7-42CD-B60B-5143196D3A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357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24.02.2020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Instrumentation for Colliding Beam Physics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6AD2-E2F7-42CD-B60B-5143196D3A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01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24.02.2020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Instrumentation for Colliding Beam Physics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6AD2-E2F7-42CD-B60B-5143196D3A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24.02.2020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Instrumentation for Colliding Beam Physics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6AD2-E2F7-42CD-B60B-5143196D3A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087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24.02.2020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Instrumentation for Colliding Beam Physics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6AD2-E2F7-42CD-B60B-5143196D3A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908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24.02.2020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Instrumentation for Colliding Beam Physics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6AD2-E2F7-42CD-B60B-5143196D3A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161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24.02.2020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Instrumentation for Colliding Beam Physics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6AD2-E2F7-42CD-B60B-5143196D3A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398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24.02.2020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Instrumentation for Colliding Beam Physics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6AD2-E2F7-42CD-B60B-5143196D3A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019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24.02.2020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Instrumentation for Colliding Beam Physics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B6AD2-E2F7-42CD-B60B-5143196D3A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170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luka.org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3109" y="1346665"/>
            <a:ext cx="8060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Simulations of physics background in Super c-tau factory detector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8604" y="3552446"/>
            <a:ext cx="62170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L.Shekhtman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Budker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INP, Novosibirsk State University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3C21DAAA-F73C-4AD4-A3A0-2523A3BB2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24.02.2020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397AF06-BAF2-4AA8-A28B-C0E7120E0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Instrumentation for Colliding Beam Physics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0F37FD-8FD3-4DC5-92B5-C0853B7BE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6AD2-E2F7-42CD-B60B-5143196D3A4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819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4DD91FC-9C80-4A5B-B758-D2EB286206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3" t="18445" r="2785" b="18222"/>
          <a:stretch/>
        </p:blipFill>
        <p:spPr>
          <a:xfrm>
            <a:off x="4716781" y="1421166"/>
            <a:ext cx="3939791" cy="381918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91F36FF-B18E-42D6-A6E6-B04449EDB3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374" y="1734283"/>
            <a:ext cx="3205096" cy="31929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5EF174-4D1E-463E-86DD-6E9A21E175B5}"/>
              </a:ext>
            </a:extLst>
          </p:cNvPr>
          <p:cNvSpPr txBox="1"/>
          <p:nvPr/>
        </p:nvSpPr>
        <p:spPr>
          <a:xfrm>
            <a:off x="4753793" y="1248146"/>
            <a:ext cx="3794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Electrons &amp; positrons (TPC)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50A3EB-23D3-4747-8554-92392496596F}"/>
              </a:ext>
            </a:extLst>
          </p:cNvPr>
          <p:cNvSpPr txBox="1"/>
          <p:nvPr/>
        </p:nvSpPr>
        <p:spPr>
          <a:xfrm>
            <a:off x="7571511" y="5055684"/>
            <a:ext cx="681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Z, cm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189C49-07B2-4210-84FA-85222DA808B9}"/>
              </a:ext>
            </a:extLst>
          </p:cNvPr>
          <p:cNvSpPr txBox="1"/>
          <p:nvPr/>
        </p:nvSpPr>
        <p:spPr>
          <a:xfrm>
            <a:off x="8169144" y="1372223"/>
            <a:ext cx="97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1/cm</a:t>
            </a:r>
            <a:r>
              <a:rPr lang="en-US" sz="2000" baseline="30000" dirty="0"/>
              <a:t>2</a:t>
            </a:r>
            <a:r>
              <a:rPr lang="en-US" sz="2000" dirty="0"/>
              <a:t>s</a:t>
            </a:r>
            <a:endParaRPr lang="ru-RU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258260-B96F-48A7-A3A5-E16640856B27}"/>
              </a:ext>
            </a:extLst>
          </p:cNvPr>
          <p:cNvSpPr txBox="1"/>
          <p:nvPr/>
        </p:nvSpPr>
        <p:spPr>
          <a:xfrm rot="16200000">
            <a:off x="4298834" y="1739823"/>
            <a:ext cx="704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R, cm</a:t>
            </a:r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72816E-82A3-48B3-B595-9A9287C6125A}"/>
              </a:ext>
            </a:extLst>
          </p:cNvPr>
          <p:cNvSpPr txBox="1"/>
          <p:nvPr/>
        </p:nvSpPr>
        <p:spPr>
          <a:xfrm>
            <a:off x="702803" y="551663"/>
            <a:ext cx="6123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e+e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fluence (Z-R map), comparison of new and old simulations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F8EE38-0F47-4B27-9508-FEDFD5331793}"/>
              </a:ext>
            </a:extLst>
          </p:cNvPr>
          <p:cNvSpPr txBox="1"/>
          <p:nvPr/>
        </p:nvSpPr>
        <p:spPr>
          <a:xfrm>
            <a:off x="921957" y="5432711"/>
            <a:ext cx="2241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2x10</a:t>
            </a:r>
            <a:r>
              <a:rPr lang="en-US" baseline="30000" dirty="0"/>
              <a:t>6</a:t>
            </a:r>
            <a:r>
              <a:rPr lang="en-US" dirty="0"/>
              <a:t> source particles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0A176E-EB04-4888-ADFE-3CBACCFD9F4B}"/>
              </a:ext>
            </a:extLst>
          </p:cNvPr>
          <p:cNvSpPr txBox="1"/>
          <p:nvPr/>
        </p:nvSpPr>
        <p:spPr>
          <a:xfrm>
            <a:off x="5530359" y="5399666"/>
            <a:ext cx="2241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2x10</a:t>
            </a:r>
            <a:r>
              <a:rPr lang="en-US" baseline="30000" dirty="0"/>
              <a:t>5</a:t>
            </a:r>
            <a:r>
              <a:rPr lang="en-US" dirty="0"/>
              <a:t> source particles</a:t>
            </a:r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A8867C6-712C-4165-B255-EF21D600B8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2" t="10381" b="7076"/>
          <a:stretch/>
        </p:blipFill>
        <p:spPr>
          <a:xfrm>
            <a:off x="9940" y="1353239"/>
            <a:ext cx="4600510" cy="4151521"/>
          </a:xfrm>
          <a:prstGeom prst="rect">
            <a:avLst/>
          </a:prstGeom>
        </p:spPr>
      </p:pic>
      <p:sp>
        <p:nvSpPr>
          <p:cNvPr id="9" name="Дата 8">
            <a:extLst>
              <a:ext uri="{FF2B5EF4-FFF2-40B4-BE49-F238E27FC236}">
                <a16:creationId xmlns:a16="http://schemas.microsoft.com/office/drawing/2014/main" id="{2E178FDB-8282-4D00-9381-21EB26642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24.02.2020</a:t>
            </a:r>
          </a:p>
        </p:txBody>
      </p:sp>
      <p:sp>
        <p:nvSpPr>
          <p:cNvPr id="12" name="Нижний колонтитул 11">
            <a:extLst>
              <a:ext uri="{FF2B5EF4-FFF2-40B4-BE49-F238E27FC236}">
                <a16:creationId xmlns:a16="http://schemas.microsoft.com/office/drawing/2014/main" id="{05FD6404-3E4F-41B4-8BFF-2E86A4E10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Instrumentation for Colliding Beam Physics</a:t>
            </a:r>
            <a:endParaRPr lang="ru-RU"/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55645EA6-6078-46DF-AF2A-6DAC2D5D5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6AD2-E2F7-42CD-B60B-5143196D3A4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329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ABE352-EA70-4854-ACDD-BF4197CA95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2" t="4152" r="10769" b="3835"/>
          <a:stretch/>
        </p:blipFill>
        <p:spPr>
          <a:xfrm>
            <a:off x="5539153" y="1507187"/>
            <a:ext cx="3474307" cy="38090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38FB45-9720-42A5-94AB-CB56CE3316FC}"/>
              </a:ext>
            </a:extLst>
          </p:cNvPr>
          <p:cNvSpPr txBox="1"/>
          <p:nvPr/>
        </p:nvSpPr>
        <p:spPr>
          <a:xfrm>
            <a:off x="5539153" y="944933"/>
            <a:ext cx="3704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Spectra in Inner Tracker volume</a:t>
            </a:r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482FDB-CC00-4AA4-8121-9228A817DB55}"/>
              </a:ext>
            </a:extLst>
          </p:cNvPr>
          <p:cNvSpPr txBox="1"/>
          <p:nvPr/>
        </p:nvSpPr>
        <p:spPr>
          <a:xfrm>
            <a:off x="597005" y="445864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Z-X map of photon fluence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1D1ED69-B72F-4BAE-A15F-06F4BD0DE2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2" t="10577" r="-1057" b="6110"/>
          <a:stretch/>
        </p:blipFill>
        <p:spPr>
          <a:xfrm>
            <a:off x="130539" y="944933"/>
            <a:ext cx="5276257" cy="4968133"/>
          </a:xfrm>
          <a:prstGeom prst="rect">
            <a:avLst/>
          </a:prstGeom>
        </p:spPr>
      </p:pic>
      <p:sp>
        <p:nvSpPr>
          <p:cNvPr id="3" name="Дата 2">
            <a:extLst>
              <a:ext uri="{FF2B5EF4-FFF2-40B4-BE49-F238E27FC236}">
                <a16:creationId xmlns:a16="http://schemas.microsoft.com/office/drawing/2014/main" id="{A519EDF7-2ACE-4039-94A1-E11C6A6F1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24.02.2020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248882-8032-4A48-9025-8514EE498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Instrumentation for Colliding Beam Physics</a:t>
            </a:r>
            <a:endParaRPr lang="ru-RU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CCFD5772-EF8D-476F-A4A1-2B4468BE7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6AD2-E2F7-42CD-B60B-5143196D3A4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156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FC570A3-F2D3-4E83-BB4D-F334926528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2" t="12520" r="-1321" b="7314"/>
          <a:stretch/>
        </p:blipFill>
        <p:spPr>
          <a:xfrm>
            <a:off x="211597" y="1332000"/>
            <a:ext cx="4068000" cy="365756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1369919-9017-4EF3-A085-F59F38019F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9" t="7403" r="3024" b="4846"/>
          <a:stretch/>
        </p:blipFill>
        <p:spPr>
          <a:xfrm>
            <a:off x="513907" y="1572685"/>
            <a:ext cx="3072810" cy="29567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B6E39B-DB39-41A8-A03D-AB4043ACEF32}"/>
              </a:ext>
            </a:extLst>
          </p:cNvPr>
          <p:cNvSpPr txBox="1"/>
          <p:nvPr/>
        </p:nvSpPr>
        <p:spPr>
          <a:xfrm>
            <a:off x="581891" y="506321"/>
            <a:ext cx="4102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Electrons and positrons in the region of IT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7C0231-17F0-4CCD-9ECD-BB6A8F4E9A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378" y="874784"/>
            <a:ext cx="4570840" cy="4397127"/>
          </a:xfrm>
          <a:prstGeom prst="rect">
            <a:avLst/>
          </a:prstGeom>
        </p:spPr>
      </p:pic>
      <p:sp>
        <p:nvSpPr>
          <p:cNvPr id="6" name="Дата 5">
            <a:extLst>
              <a:ext uri="{FF2B5EF4-FFF2-40B4-BE49-F238E27FC236}">
                <a16:creationId xmlns:a16="http://schemas.microsoft.com/office/drawing/2014/main" id="{BDEB723B-E1D4-4E70-A026-81A0BC483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24.02.2020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6681EE91-DED9-45EF-9BB9-8E73D4AB4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Instrumentation for Colliding Beam Physics</a:t>
            </a:r>
            <a:endParaRPr lang="ru-RU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C55B1A09-BC1E-406E-976C-50F04858F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6AD2-E2F7-42CD-B60B-5143196D3A4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255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23D457-D121-4159-B9F2-433FC808F6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6" t="20308" r="6997" b="21026"/>
          <a:stretch/>
        </p:blipFill>
        <p:spPr>
          <a:xfrm>
            <a:off x="4929404" y="1306185"/>
            <a:ext cx="3662933" cy="34919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902142-4984-4F61-94EC-D666ACB9BE7E}"/>
              </a:ext>
            </a:extLst>
          </p:cNvPr>
          <p:cNvSpPr txBox="1"/>
          <p:nvPr/>
        </p:nvSpPr>
        <p:spPr>
          <a:xfrm>
            <a:off x="801045" y="415636"/>
            <a:ext cx="3929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of  new and old simulations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7EC029C-9D26-4081-BBE3-16F8055955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04" y="1195900"/>
            <a:ext cx="4062664" cy="37388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DC8A76-D35D-4B6D-9E77-09E774F5B80B}"/>
              </a:ext>
            </a:extLst>
          </p:cNvPr>
          <p:cNvSpPr txBox="1"/>
          <p:nvPr/>
        </p:nvSpPr>
        <p:spPr>
          <a:xfrm>
            <a:off x="1652953" y="4987346"/>
            <a:ext cx="165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simulation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F66F82-43A5-4150-B580-F853EEF1C24F}"/>
              </a:ext>
            </a:extLst>
          </p:cNvPr>
          <p:cNvSpPr txBox="1"/>
          <p:nvPr/>
        </p:nvSpPr>
        <p:spPr>
          <a:xfrm>
            <a:off x="5979246" y="4973630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 simulation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020701-1779-4B19-B084-F5E44D8CD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24.02.2020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9D19E54-52CF-4346-9E5C-FC51DB4AC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Instrumentation for Colliding Beam Physics</a:t>
            </a: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30F6400-68B6-4E50-9C12-0AFBBF398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6AD2-E2F7-42CD-B60B-5143196D3A4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165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A635EDE-5D72-42A5-A7B3-FFBFB4ABC1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9" t="12520" r="-1446" b="6570"/>
          <a:stretch/>
        </p:blipFill>
        <p:spPr>
          <a:xfrm>
            <a:off x="921955" y="1065541"/>
            <a:ext cx="5766011" cy="538815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7D26A9-E845-48C7-BE2C-E04AEFC8C4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3" t="7950" r="1877" b="4612"/>
          <a:stretch/>
        </p:blipFill>
        <p:spPr>
          <a:xfrm>
            <a:off x="1405038" y="1428300"/>
            <a:ext cx="4353415" cy="42923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356A50-2555-443B-9413-9991F4003B87}"/>
              </a:ext>
            </a:extLst>
          </p:cNvPr>
          <p:cNvSpPr txBox="1"/>
          <p:nvPr/>
        </p:nvSpPr>
        <p:spPr>
          <a:xfrm>
            <a:off x="861501" y="581891"/>
            <a:ext cx="2601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Absorbed dose 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/year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7D23D46-DDF5-42C0-BE68-94C080F20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24.02.2020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D7FEEE-2668-4623-9C42-8A9CAC6CA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Instrumentation for Colliding Beam Physics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A12DEB-5540-4564-AF91-0C23BA344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6AD2-E2F7-42CD-B60B-5143196D3A4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443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CD0639D-EDEE-4A2B-9287-0B9DB0C662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1" t="10041" r="-3305" b="7670"/>
          <a:stretch/>
        </p:blipFill>
        <p:spPr>
          <a:xfrm>
            <a:off x="1753229" y="1133554"/>
            <a:ext cx="5894481" cy="557708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246851-C051-4D89-9100-459437B10D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3" t="7950" r="1877" b="4612"/>
          <a:stretch/>
        </p:blipFill>
        <p:spPr>
          <a:xfrm>
            <a:off x="2255275" y="1682464"/>
            <a:ext cx="4332388" cy="43631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73B60B-5654-4F7D-9CBE-2AD3FD4DC40F}"/>
              </a:ext>
            </a:extLst>
          </p:cNvPr>
          <p:cNvSpPr txBox="1"/>
          <p:nvPr/>
        </p:nvSpPr>
        <p:spPr>
          <a:xfrm>
            <a:off x="921957" y="309838"/>
            <a:ext cx="520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1-MeV neutron equivalent fluence for Si in n/cm</a:t>
            </a:r>
            <a:r>
              <a:rPr lang="en-US" baseline="30000" dirty="0"/>
              <a:t>2</a:t>
            </a:r>
            <a:r>
              <a:rPr lang="en-US" dirty="0"/>
              <a:t>year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AB72A98-2CF5-40F5-B61F-34A736C49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24.02.2020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B3F6FA-44BA-4167-A321-63D6DE5C6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Instrumentation for Colliding Beam Physics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83D7DB-D12F-46B6-89B2-70C22DDED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6AD2-E2F7-42CD-B60B-5143196D3A4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886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7009" y="815771"/>
            <a:ext cx="8380752" cy="423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Crossed geometry of VP and final focus assembly according to the available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drawing are realized in FLUKA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of simulations with new geometry are very similar to old ones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Charge particles rate  in the region of Inner Tracker 10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10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cm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This result is used for further studies of the TPC option (ion space charge impact)</a:t>
            </a:r>
            <a:endParaRPr lang="en-US" sz="20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MeV n-equivalent fluence for Si is below 10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n/cm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Absorbed dose is below 100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/y (rad-tolerant electronics needed)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C214F818-B90E-4DDD-AD09-F557033D1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24.02.2020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EF650B-A7CF-4A5F-8B2D-A227ECBD9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Instrumentation for Colliding Beam Physics</a:t>
            </a: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7C563AB-9FEB-4116-B039-CCF05F087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6AD2-E2F7-42CD-B60B-5143196D3A4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850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9D2222-84D1-408D-ADD6-534276E87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24.02.2020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6A7284B-DE47-4AA1-892B-DF8F0BD85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Instrumentation for Colliding Beam Physics</a:t>
            </a: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60A3F5A-F1A1-462F-9185-147E67ABB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6AD2-E2F7-42CD-B60B-5143196D3A46}" type="slidenum">
              <a:rPr lang="ru-RU" smtClean="0"/>
              <a:t>17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3199DA-7B43-4D2F-9E17-1D176B9DCFD3}"/>
              </a:ext>
            </a:extLst>
          </p:cNvPr>
          <p:cNvSpPr txBox="1"/>
          <p:nvPr/>
        </p:nvSpPr>
        <p:spPr>
          <a:xfrm>
            <a:off x="3272192" y="2743200"/>
            <a:ext cx="21357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Backup slides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48119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6AE624E-B67C-4A6E-A7FB-8E86B5F8A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24.02.2020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4DDE074-3EB1-4CC1-8F50-1BE8F7E98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Instrumentation for Colliding Beam Physics</a:t>
            </a: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285B6CF-1AD9-4FE1-BBF9-9039C7677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6AD2-E2F7-42CD-B60B-5143196D3A46}" type="slidenum">
              <a:rPr lang="ru-RU" smtClean="0"/>
              <a:t>18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26F8DE1-3045-4CD4-BFC5-E2FEE8FD1E2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9" t="23720" r="12653" b="23471"/>
          <a:stretch/>
        </p:blipFill>
        <p:spPr bwMode="auto">
          <a:xfrm rot="16200000">
            <a:off x="1035367" y="1659254"/>
            <a:ext cx="3533775" cy="35394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2686DE7-230D-4B8A-9761-08A2DE87DA2C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2" t="18905" r="749" b="18270"/>
          <a:stretch/>
        </p:blipFill>
        <p:spPr bwMode="auto">
          <a:xfrm>
            <a:off x="4769571" y="1354937"/>
            <a:ext cx="4183811" cy="41481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3D5880D-A6DC-451F-86A6-F07FC40E63FD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8" t="76865" r="8912" b="21131"/>
          <a:stretch/>
        </p:blipFill>
        <p:spPr bwMode="auto">
          <a:xfrm rot="16200000">
            <a:off x="-1040396" y="3352275"/>
            <a:ext cx="3631724" cy="1189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BB5F637-54A0-40EA-808B-D28D151C08C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6" t="21772" r="88624" b="20720"/>
          <a:stretch/>
        </p:blipFill>
        <p:spPr bwMode="auto">
          <a:xfrm rot="5400000">
            <a:off x="2570253" y="3402530"/>
            <a:ext cx="345057" cy="38560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064DAA-CA3D-438A-90D5-9EEF202B943F}"/>
              </a:ext>
            </a:extLst>
          </p:cNvPr>
          <p:cNvSpPr txBox="1"/>
          <p:nvPr/>
        </p:nvSpPr>
        <p:spPr>
          <a:xfrm>
            <a:off x="3940327" y="5503062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Z, mm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9429FF-B172-411D-8AED-B71CC40ABED2}"/>
              </a:ext>
            </a:extLst>
          </p:cNvPr>
          <p:cNvSpPr txBox="1"/>
          <p:nvPr/>
        </p:nvSpPr>
        <p:spPr>
          <a:xfrm>
            <a:off x="589332" y="109622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R, mm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C4C481-0408-47E0-9F70-44526DA6D75B}"/>
              </a:ext>
            </a:extLst>
          </p:cNvPr>
          <p:cNvSpPr txBox="1"/>
          <p:nvPr/>
        </p:nvSpPr>
        <p:spPr>
          <a:xfrm>
            <a:off x="2134417" y="462619"/>
            <a:ext cx="5072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Energy deposition in TPC after 2000 bunch crossings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3817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E2929BE3-0D08-4AA4-AF5C-ED2F699FAE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7374815"/>
              </p:ext>
            </p:extLst>
          </p:nvPr>
        </p:nvGraphicFramePr>
        <p:xfrm>
          <a:off x="3570437" y="586077"/>
          <a:ext cx="6110112" cy="4320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Graph" r:id="rId3" imgW="4276800" imgH="3024720" progId="Origin50.Graph">
                  <p:embed/>
                </p:oleObj>
              </mc:Choice>
              <mc:Fallback>
                <p:oleObj name="Graph" r:id="rId3" imgW="4276800" imgH="3024720" progId="Origin50.Graph">
                  <p:embed/>
                  <p:pic>
                    <p:nvPicPr>
                      <p:cNvPr id="2" name="Объект 1">
                        <a:extLst>
                          <a:ext uri="{FF2B5EF4-FFF2-40B4-BE49-F238E27FC236}">
                            <a16:creationId xmlns:a16="http://schemas.microsoft.com/office/drawing/2014/main" id="{E2929BE3-0D08-4AA4-AF5C-ED2F699FAE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70437" y="586077"/>
                        <a:ext cx="6110112" cy="43206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E2FF936-FD59-44EE-8BA7-92A50494C5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7709179"/>
              </p:ext>
            </p:extLst>
          </p:nvPr>
        </p:nvGraphicFramePr>
        <p:xfrm>
          <a:off x="-337214" y="491208"/>
          <a:ext cx="4613939" cy="3262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Graph" r:id="rId5" imgW="4276800" imgH="3024720" progId="Origin50.Graph">
                  <p:embed/>
                </p:oleObj>
              </mc:Choice>
              <mc:Fallback>
                <p:oleObj name="Graph" r:id="rId5" imgW="4276800" imgH="3024720" progId="Origin50.Graph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DE2FF936-FD59-44EE-8BA7-92A50494C5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337214" y="491208"/>
                        <a:ext cx="4613939" cy="3262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23DEAAD9-D1E0-44EB-A779-E3ED1AE077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5005150"/>
              </p:ext>
            </p:extLst>
          </p:nvPr>
        </p:nvGraphicFramePr>
        <p:xfrm>
          <a:off x="-263842" y="3489476"/>
          <a:ext cx="4540567" cy="3210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Graph" r:id="rId7" imgW="4276800" imgH="3024720" progId="Origin50.Graph">
                  <p:embed/>
                </p:oleObj>
              </mc:Choice>
              <mc:Fallback>
                <p:oleObj name="Graph" r:id="rId7" imgW="4276800" imgH="3024720" progId="Origin50.Graph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23DEAAD9-D1E0-44EB-A779-E3ED1AE077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263842" y="3489476"/>
                        <a:ext cx="4540567" cy="32107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2788581-4B60-4520-937C-DB88C9192D36}"/>
              </a:ext>
            </a:extLst>
          </p:cNvPr>
          <p:cNvSpPr txBox="1"/>
          <p:nvPr/>
        </p:nvSpPr>
        <p:spPr>
          <a:xfrm>
            <a:off x="830580" y="157767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 sections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dependances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7DB8896-132F-4904-9408-D68552C7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24.02.2020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02241447-5D4C-4040-A02B-2823FD425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Instrumentation for Colliding Beam Physics</a:t>
            </a:r>
            <a:endParaRPr lang="ru-RU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2755EE2F-4102-4F8F-8ABE-F3832DA0B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6AD2-E2F7-42CD-B60B-5143196D3A4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968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E67EB82-6302-4B1D-AFBA-44325EB74B85}"/>
              </a:ext>
            </a:extLst>
          </p:cNvPr>
          <p:cNvSpPr txBox="1"/>
          <p:nvPr/>
        </p:nvSpPr>
        <p:spPr>
          <a:xfrm>
            <a:off x="605467" y="1217781"/>
            <a:ext cx="522149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specifications: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2E = 3 ÷ 6 GeV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Crab waist collision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Peak luminosity 10</a:t>
            </a:r>
            <a:r>
              <a:rPr lang="en-US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cm</a:t>
            </a:r>
            <a:r>
              <a:rPr lang="en-US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Longitudinal polarization of electron beam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4AB0C17-7E96-4A1F-929D-92A4ECF67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7787" y="41660"/>
            <a:ext cx="3188086" cy="317833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7EC676-529E-445C-9AE3-00DD229A78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4" t="17678" r="13405" b="23"/>
          <a:stretch/>
        </p:blipFill>
        <p:spPr>
          <a:xfrm>
            <a:off x="871868" y="3029550"/>
            <a:ext cx="5441066" cy="342279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275007E-0B1B-4A22-819F-5691BDC496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" t="1741" r="84556" b="75300"/>
          <a:stretch/>
        </p:blipFill>
        <p:spPr>
          <a:xfrm>
            <a:off x="16701" y="11573"/>
            <a:ext cx="855167" cy="9035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4BDFC1-5F71-43BB-B02E-48E9FFD3BABA}"/>
              </a:ext>
            </a:extLst>
          </p:cNvPr>
          <p:cNvSpPr txBox="1"/>
          <p:nvPr/>
        </p:nvSpPr>
        <p:spPr>
          <a:xfrm>
            <a:off x="971600" y="405657"/>
            <a:ext cx="5341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Novosibirsk Super Charm-Tau Factory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8D0B563-C116-4D15-A68D-C2C20A5A8C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82" y="1397082"/>
            <a:ext cx="7224598" cy="4063836"/>
          </a:xfrm>
          <a:prstGeom prst="rect">
            <a:avLst/>
          </a:prstGeom>
        </p:spPr>
      </p:pic>
      <p:sp>
        <p:nvSpPr>
          <p:cNvPr id="10" name="Дата 9">
            <a:extLst>
              <a:ext uri="{FF2B5EF4-FFF2-40B4-BE49-F238E27FC236}">
                <a16:creationId xmlns:a16="http://schemas.microsoft.com/office/drawing/2014/main" id="{6CCABC4B-2D48-47E1-B439-1DA851773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24.02.2020</a:t>
            </a:r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id="{CAE6BA18-F372-4E9D-B1C2-356E9791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Instrumentation for Colliding Beam Physics</a:t>
            </a:r>
            <a:endParaRPr lang="ru-RU"/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2B12F715-27F3-498F-9648-116B23B86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908C1-60E8-4C99-96BB-2CAFC04E346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67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838" y="884713"/>
            <a:ext cx="8698324" cy="508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luminosity background sources: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Two-photon processes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Symbol" panose="05050102010706020507" pitchFamily="18" charset="2"/>
                <a:cs typeface="Times New Roman" panose="02020603050405020304" pitchFamily="18" charset="0"/>
                <a:sym typeface="Symbol"/>
              </a:rPr>
              <a:t>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en-US" sz="2000" baseline="30000" dirty="0">
                <a:latin typeface="Symbol" panose="05050102010706020507" pitchFamily="18" charset="2"/>
                <a:cs typeface="Times New Roman" panose="02020603050405020304" pitchFamily="18" charset="0"/>
              </a:rPr>
              <a:t>*</a:t>
            </a:r>
            <a:r>
              <a:rPr lang="en-US" sz="2000" dirty="0"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en-US" sz="2000" baseline="30000" dirty="0">
                <a:latin typeface="Symbol" panose="05050102010706020507" pitchFamily="18" charset="2"/>
                <a:cs typeface="Times New Roman" panose="02020603050405020304" pitchFamily="18" charset="0"/>
              </a:rPr>
              <a:t>*</a:t>
            </a:r>
            <a:r>
              <a:rPr lang="en-US" sz="2000" dirty="0">
                <a:latin typeface="Symbol" panose="05050102010706020507" pitchFamily="18" charset="2"/>
                <a:cs typeface="Times New Roman" panose="02020603050405020304" pitchFamily="18" charset="0"/>
                <a:sym typeface="Symbol"/>
              </a:rPr>
              <a:t>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e</a:t>
            </a:r>
            <a:r>
              <a:rPr lang="en-US" sz="2000" baseline="30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+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e</a:t>
            </a:r>
            <a:r>
              <a:rPr lang="en-US" sz="2000" baseline="30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e</a:t>
            </a:r>
            <a:r>
              <a:rPr lang="en-US" sz="2000" baseline="30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+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e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-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E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e+e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-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&gt;2MeV) -  2.9mb   (at 3 GeV per beam), DIAG36</a:t>
            </a:r>
          </a:p>
          <a:p>
            <a:pPr algn="just"/>
            <a:endParaRPr lang="ru-RU" sz="2000" baseline="30000" dirty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pPr marL="514350" indent="-514350" algn="just">
              <a:buAutoNum type="arabicPeriod" startAt="2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Radiative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Bha-Bha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e</a:t>
            </a:r>
            <a:r>
              <a:rPr lang="en-US" sz="2000" baseline="30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+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e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-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sz="2000" dirty="0">
                <a:latin typeface="Symbol" panose="05050102010706020507" pitchFamily="18" charset="2"/>
                <a:cs typeface="Times New Roman" panose="02020603050405020304" pitchFamily="18" charset="0"/>
                <a:sym typeface="Symbol"/>
              </a:rPr>
              <a:t>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e</a:t>
            </a:r>
            <a:r>
              <a:rPr lang="en-US" sz="2000" baseline="30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+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e</a:t>
            </a:r>
            <a:r>
              <a:rPr lang="en-US" sz="2000" baseline="30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-</a:t>
            </a:r>
            <a:r>
              <a:rPr lang="en-US" sz="2000" dirty="0" err="1">
                <a:latin typeface="Symbol" panose="05050102010706020507" pitchFamily="18" charset="2"/>
                <a:cs typeface="Times New Roman" panose="02020603050405020304" pitchFamily="18" charset="0"/>
                <a:sym typeface="Symbol"/>
              </a:rPr>
              <a:t>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(n</a:t>
            </a:r>
            <a:r>
              <a:rPr lang="en-US" sz="2000" dirty="0">
                <a:latin typeface="Symbol" panose="05050102010706020507" pitchFamily="18" charset="2"/>
                <a:cs typeface="Times New Roman" panose="02020603050405020304" pitchFamily="18" charset="0"/>
                <a:sym typeface="Symbol"/>
              </a:rPr>
              <a:t>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) (</a:t>
            </a:r>
            <a:r>
              <a:rPr lang="en-US" sz="2000" dirty="0">
                <a:latin typeface="Symbol" panose="05050102010706020507" pitchFamily="18" charset="2"/>
                <a:cs typeface="Times New Roman" panose="02020603050405020304" pitchFamily="18" charset="0"/>
                <a:sym typeface="Symbol"/>
              </a:rPr>
              <a:t>q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&gt;5mrad),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E</a:t>
            </a:r>
            <a:r>
              <a:rPr lang="en-US" sz="2000" dirty="0" err="1">
                <a:latin typeface="Symbol" panose="05050102010706020507" pitchFamily="18" charset="2"/>
                <a:cs typeface="Times New Roman" panose="02020603050405020304" pitchFamily="18" charset="0"/>
                <a:sym typeface="Symbol"/>
              </a:rPr>
              <a:t>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&gt;1MeV)  - 1.2mb (at 3 GeV per beam), BHWIDE</a:t>
            </a:r>
          </a:p>
          <a:p>
            <a:pPr algn="just"/>
            <a:endParaRPr lang="en-US" sz="2000" dirty="0"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Average number of particles with </a:t>
            </a:r>
            <a:r>
              <a:rPr lang="en-US" sz="2000" dirty="0">
                <a:latin typeface="Symbol" panose="05050102010706020507" pitchFamily="18" charset="2"/>
                <a:cs typeface="Times New Roman" panose="02020603050405020304" pitchFamily="18" charset="0"/>
                <a:sym typeface="Symbol"/>
              </a:rPr>
              <a:t>q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&gt;5mrad – ~1.9 per event (primary electrons and positrons in two-photon processes were removed from the source) </a:t>
            </a: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With 10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35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cm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-2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s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-1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- ~4x10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8</a:t>
            </a:r>
            <a:r>
              <a:rPr lang="ru-RU" sz="20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background events per second</a:t>
            </a:r>
          </a:p>
          <a:p>
            <a:pPr algn="just"/>
            <a:endParaRPr lang="en-US" sz="2000" baseline="30000" dirty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If frequency of bunch crossings is 2x10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8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 - ~2 events per crossing, ~4 background particles with </a:t>
            </a:r>
            <a:r>
              <a:rPr lang="en-US" sz="2000" dirty="0">
                <a:latin typeface="Symbol" panose="05050102010706020507" pitchFamily="18" charset="2"/>
                <a:cs typeface="Times New Roman" panose="02020603050405020304" pitchFamily="18" charset="0"/>
                <a:sym typeface="Symbol"/>
              </a:rPr>
              <a:t>q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&gt;5mrad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A605A61-6AF1-46C7-85E3-7FE0C7A49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24.02.2020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1DB47FC-2DE7-47F1-B4BB-0A0293624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Instrumentation for Colliding Beam Physics</a:t>
            </a: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788B55D-2833-4C1C-BB44-EDA1387F5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6AD2-E2F7-42CD-B60B-5143196D3A4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982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3C77F4C-2A49-494B-91CC-C5B5B65CB8F8}"/>
              </a:ext>
            </a:extLst>
          </p:cNvPr>
          <p:cNvSpPr/>
          <p:nvPr/>
        </p:nvSpPr>
        <p:spPr>
          <a:xfrm>
            <a:off x="294723" y="1043180"/>
            <a:ext cx="875859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conditions of the simulation: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Magnetic field was calculated by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A.Bragin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“standard” coil, 1.5T in central part (as in old simulation)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order to turn the source particles in accordance with the crossed VP, they were transferred to the system with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≈-0.03.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 of background particles fluxes is performed with FLUKA package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FLAIR interface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http://www.fluka.org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Particles transport threshold is set to 0.1 MeV for all particles except of electrons-positrons and photons: 10 MeV in concrete walls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electrons and photons), 1 MeV (0.1MeV for photons) in other regions, production threshold in the walls is 10 MeV (electrons and photons).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53086F6-E87F-44F0-8FCE-DEFAC6004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24.02.2020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9EB1E94-C7AA-49EF-89DF-C6A174888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Instrumentation for Colliding Beam Physics</a:t>
            </a: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179C51C-1489-4A1E-B2A0-03D0F5738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6AD2-E2F7-42CD-B60B-5143196D3A4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658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5F2833F-742E-4266-8311-27D86AB2CF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15" b="4836"/>
          <a:stretch/>
        </p:blipFill>
        <p:spPr>
          <a:xfrm>
            <a:off x="351609" y="564887"/>
            <a:ext cx="8675301" cy="57282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7D514E-DF9A-41E2-BBCC-C9F371ED21EB}"/>
              </a:ext>
            </a:extLst>
          </p:cNvPr>
          <p:cNvSpPr txBox="1"/>
          <p:nvPr/>
        </p:nvSpPr>
        <p:spPr>
          <a:xfrm>
            <a:off x="351609" y="82737"/>
            <a:ext cx="229646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Crossed vacuum pipe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79942D-8392-48AD-A29F-D2B975001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24.02.2020</a:t>
            </a:r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id="{D9936DB6-9DD4-44D6-8F4B-8D4664257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Instrumentation for Colliding Beam Physics</a:t>
            </a:r>
            <a:endParaRPr lang="ru-RU"/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C6611966-2C58-41B3-A691-389BA7068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6AD2-E2F7-42CD-B60B-5143196D3A46}" type="slidenum">
              <a:rPr lang="ru-RU" smtClean="0"/>
              <a:t>5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7A43C98-6225-4F9F-8D17-457334B1F2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5" t="19667" r="12810" b="4278"/>
          <a:stretch/>
        </p:blipFill>
        <p:spPr>
          <a:xfrm>
            <a:off x="1121738" y="545068"/>
            <a:ext cx="7135041" cy="567080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D1A9742-5ED5-4E9C-BE8F-FAD0CB102D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5" t="17614" r="12727" b="4142"/>
          <a:stretch/>
        </p:blipFill>
        <p:spPr>
          <a:xfrm>
            <a:off x="1540216" y="584007"/>
            <a:ext cx="6975134" cy="569510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7808FAD-D8FB-4C13-BAC9-D9C29EE6061F}"/>
              </a:ext>
            </a:extLst>
          </p:cNvPr>
          <p:cNvSpPr txBox="1"/>
          <p:nvPr/>
        </p:nvSpPr>
        <p:spPr>
          <a:xfrm>
            <a:off x="5979843" y="922284"/>
            <a:ext cx="204241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Tilted view with cut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6EA684-1488-4845-833E-A35AF102413C}"/>
              </a:ext>
            </a:extLst>
          </p:cNvPr>
          <p:cNvSpPr txBox="1"/>
          <p:nvPr/>
        </p:nvSpPr>
        <p:spPr>
          <a:xfrm>
            <a:off x="365496" y="5900583"/>
            <a:ext cx="183255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Z-X cross-section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84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1E121B-F78C-49A6-BDC0-9CC880077C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3" t="16672" r="11938" b="5445"/>
          <a:stretch/>
        </p:blipFill>
        <p:spPr>
          <a:xfrm>
            <a:off x="220776" y="511022"/>
            <a:ext cx="7608301" cy="62240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DCC07C-E0E7-4C0F-B6B2-E9E9E8247DCC}"/>
              </a:ext>
            </a:extLst>
          </p:cNvPr>
          <p:cNvSpPr txBox="1"/>
          <p:nvPr/>
        </p:nvSpPr>
        <p:spPr>
          <a:xfrm>
            <a:off x="3982552" y="657461"/>
            <a:ext cx="44832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Expanded view of the interaction region of VP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4FE8ED-6397-46FA-9DC3-B064BB81D0A2}"/>
              </a:ext>
            </a:extLst>
          </p:cNvPr>
          <p:cNvSpPr txBox="1"/>
          <p:nvPr/>
        </p:nvSpPr>
        <p:spPr>
          <a:xfrm>
            <a:off x="1866145" y="5099829"/>
            <a:ext cx="1178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Final focus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594FC9-BF9F-4C91-9FE5-25E00A137217}"/>
              </a:ext>
            </a:extLst>
          </p:cNvPr>
          <p:cNvSpPr txBox="1"/>
          <p:nvPr/>
        </p:nvSpPr>
        <p:spPr>
          <a:xfrm>
            <a:off x="748146" y="126883"/>
            <a:ext cx="229646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Crossed vacuum pipe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2BF1921-9F92-42E0-AB20-D61E1C3598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5" t="17441" r="11860" b="5446"/>
          <a:stretch/>
        </p:blipFill>
        <p:spPr>
          <a:xfrm>
            <a:off x="1124031" y="511022"/>
            <a:ext cx="7758193" cy="6267034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32444607-36FE-4F88-B246-F980D6924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24.02.2020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CAFCAD0-481B-4754-BBD2-58D58FF31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Instrumentation for Colliding Beam Physics</a:t>
            </a:r>
            <a:endParaRPr lang="ru-RU"/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2F8B9AAA-58D9-4EB1-9364-AC754D6C3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6AD2-E2F7-42CD-B60B-5143196D3A4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75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5B961F-1FE0-4353-A78F-D1D8048FB6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8" t="16672" r="12093" b="5445"/>
          <a:stretch/>
        </p:blipFill>
        <p:spPr>
          <a:xfrm>
            <a:off x="1144155" y="839356"/>
            <a:ext cx="6972089" cy="57344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239619-E975-48EF-8F9B-EEC0F778A9DD}"/>
              </a:ext>
            </a:extLst>
          </p:cNvPr>
          <p:cNvSpPr txBox="1"/>
          <p:nvPr/>
        </p:nvSpPr>
        <p:spPr>
          <a:xfrm>
            <a:off x="1896813" y="362737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view of the model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3B5394-12F4-4F15-9F21-4911790E9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24.02.2020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8E6565-6DD2-4BC4-8BA4-BC609052E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Instrumentation for Colliding Beam Physics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18D06A-3CDB-4911-9384-E0B66F395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6AD2-E2F7-42CD-B60B-5143196D3A4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763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BFB13AD-A68F-4663-B7B4-8468B9CC97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3" t="11088" b="7810"/>
          <a:stretch/>
        </p:blipFill>
        <p:spPr>
          <a:xfrm>
            <a:off x="4519102" y="1042664"/>
            <a:ext cx="4070668" cy="370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A7A59C9-78AC-4820-B8D9-DA42B4649F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9" t="12312" b="7303"/>
          <a:stretch/>
        </p:blipFill>
        <p:spPr>
          <a:xfrm>
            <a:off x="226712" y="1075290"/>
            <a:ext cx="4124000" cy="370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7AB603-22B0-47FB-8501-051D02EAB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3" t="7950" r="1877" b="4612"/>
          <a:stretch/>
        </p:blipFill>
        <p:spPr>
          <a:xfrm>
            <a:off x="540000" y="1346389"/>
            <a:ext cx="3182090" cy="298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FE2F375-4396-4C5F-A5A7-CAA04E5441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3" t="7950" r="1877" b="4612"/>
          <a:stretch/>
        </p:blipFill>
        <p:spPr>
          <a:xfrm>
            <a:off x="4795552" y="1347364"/>
            <a:ext cx="3199512" cy="29850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08A0C1-630B-44B6-941F-C55A81C637C7}"/>
              </a:ext>
            </a:extLst>
          </p:cNvPr>
          <p:cNvSpPr txBox="1"/>
          <p:nvPr/>
        </p:nvSpPr>
        <p:spPr>
          <a:xfrm>
            <a:off x="554231" y="324952"/>
            <a:ext cx="7225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of “all particles” Z-X (-5cm &lt;Y&lt;5cm) and Z-R maps (2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&gt;φ&gt;0)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909787-2EC0-4593-AB40-1839E94FE803}"/>
              </a:ext>
            </a:extLst>
          </p:cNvPr>
          <p:cNvSpPr txBox="1"/>
          <p:nvPr/>
        </p:nvSpPr>
        <p:spPr>
          <a:xfrm>
            <a:off x="944628" y="5169005"/>
            <a:ext cx="72635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Maps of all particles fluence in units of track length per cubic cm per second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Statistics – 2x10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source particles (10 runs, 200000 source particles each)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2350D13-5EFD-40CA-BA57-61C2C435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24.02.2020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4BA994-B7A8-49E2-8389-AAC20E7A4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Instrumentation for Colliding Beam Physics</a:t>
            </a:r>
            <a:endParaRPr lang="ru-RU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39AD34F9-77AA-4771-8713-B62C4B30C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6AD2-E2F7-42CD-B60B-5143196D3A4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52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89326E2-A55B-4E9F-9F7F-D9E00497A329}"/>
              </a:ext>
            </a:extLst>
          </p:cNvPr>
          <p:cNvSpPr txBox="1"/>
          <p:nvPr/>
        </p:nvSpPr>
        <p:spPr>
          <a:xfrm>
            <a:off x="755702" y="634790"/>
            <a:ext cx="5194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of Z-X map and Z-R map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e+e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fluence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3227E92-6961-46D8-8250-3A25B58730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0" t="12170" r="-1074" b="6487"/>
          <a:stretch/>
        </p:blipFill>
        <p:spPr>
          <a:xfrm>
            <a:off x="202826" y="1275907"/>
            <a:ext cx="4319554" cy="403885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3AFD561-77A6-4B1A-9239-33FC75934C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8" t="11661" b="6653"/>
          <a:stretch/>
        </p:blipFill>
        <p:spPr>
          <a:xfrm>
            <a:off x="4572000" y="1275907"/>
            <a:ext cx="4255596" cy="410498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8831155-179A-476D-90F2-A4FCEDFCC3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9" t="11661" r="42" b="7308"/>
          <a:stretch/>
        </p:blipFill>
        <p:spPr>
          <a:xfrm>
            <a:off x="1031774" y="162050"/>
            <a:ext cx="6981211" cy="653389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Дата 1">
            <a:extLst>
              <a:ext uri="{FF2B5EF4-FFF2-40B4-BE49-F238E27FC236}">
                <a16:creationId xmlns:a16="http://schemas.microsoft.com/office/drawing/2014/main" id="{32B00548-44A7-425C-95B0-25841EF5B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24.02.2020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3820504-5C54-483C-8512-D70135CA7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Instrumentation for Colliding Beam Physics</a:t>
            </a: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04305A7-4FA1-4E3D-A374-8B3E25A8E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6AD2-E2F7-42CD-B60B-5143196D3A4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90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EA707E5599124D87D60D1C3ADC0240" ma:contentTypeVersion="10" ma:contentTypeDescription="Create a new document." ma:contentTypeScope="" ma:versionID="d9f1b6ac3d415dc332748419085a70fb">
  <xsd:schema xmlns:xsd="http://www.w3.org/2001/XMLSchema" xmlns:xs="http://www.w3.org/2001/XMLSchema" xmlns:p="http://schemas.microsoft.com/office/2006/metadata/properties" xmlns:ns3="42205dd8-b641-4a92-9056-ea48efd18a2c" targetNamespace="http://schemas.microsoft.com/office/2006/metadata/properties" ma:root="true" ma:fieldsID="12a5dd2e3ee3d66cd60d0db9a0eccbb9" ns3:_="">
    <xsd:import namespace="42205dd8-b641-4a92-9056-ea48efd18a2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205dd8-b641-4a92-9056-ea48efd18a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37111C3-F667-4915-AAEE-DC62E25465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205dd8-b641-4a92-9056-ea48efd18a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505CAC1-28AF-49A4-BA85-9DB427042F27}">
  <ds:schemaRefs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42205dd8-b641-4a92-9056-ea48efd18a2c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3DE0FAD-01F2-4C0C-AFB6-F3B81E510C4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1491</TotalTime>
  <Words>713</Words>
  <Application>Microsoft Office PowerPoint</Application>
  <PresentationFormat>Экран (4:3)</PresentationFormat>
  <Paragraphs>128</Paragraphs>
  <Slides>19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Symbol</vt:lpstr>
      <vt:lpstr>Times New Roman</vt:lpstr>
      <vt:lpstr>Wingdings</vt:lpstr>
      <vt:lpstr>Тема Office</vt:lpstr>
      <vt:lpstr>Graph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m28473</dc:creator>
  <cp:lastModifiedBy>m28473</cp:lastModifiedBy>
  <cp:revision>1</cp:revision>
  <dcterms:created xsi:type="dcterms:W3CDTF">2019-09-09T11:15:08Z</dcterms:created>
  <dcterms:modified xsi:type="dcterms:W3CDTF">2020-02-24T06:33:05Z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0x01010047EA707E5599124D87D60D1C3ADC0240</vt:lpwstr>
  </property>
</Properties>
</file>