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BB77"/>
    <a:srgbClr val="83DDB0"/>
    <a:srgbClr val="EAEFC5"/>
    <a:srgbClr val="D7F5B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29" y="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6F35EC-2C7C-4453-BD53-4B8358A86E3C}" type="datetimeFigureOut">
              <a:rPr lang="ru-RU" smtClean="0"/>
              <a:t>06.07.2020</a:t>
            </a:fld>
            <a:endParaRPr lang="ru-RU"/>
          </a:p>
        </p:txBody>
      </p:sp>
      <p:sp>
        <p:nvSpPr>
          <p:cNvPr id="4" name="Образ слайда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482792-AA29-4A4B-85AC-04EEC8E37064}" type="slidenum">
              <a:rPr lang="ru-RU" smtClean="0"/>
              <a:t>‹#›</a:t>
            </a:fld>
            <a:endParaRPr lang="ru-RU"/>
          </a:p>
        </p:txBody>
      </p:sp>
    </p:spTree>
    <p:extLst>
      <p:ext uri="{BB962C8B-B14F-4D97-AF65-F5344CB8AC3E}">
        <p14:creationId xmlns:p14="http://schemas.microsoft.com/office/powerpoint/2010/main" val="24891994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B482792-AA29-4A4B-85AC-04EEC8E37064}" type="slidenum">
              <a:rPr lang="ru-RU" smtClean="0"/>
              <a:t>1</a:t>
            </a:fld>
            <a:endParaRPr lang="ru-RU"/>
          </a:p>
        </p:txBody>
      </p:sp>
    </p:spTree>
    <p:extLst>
      <p:ext uri="{BB962C8B-B14F-4D97-AF65-F5344CB8AC3E}">
        <p14:creationId xmlns:p14="http://schemas.microsoft.com/office/powerpoint/2010/main" val="2585603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ru-RU"/>
              <a:t>Образец заголовка</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53590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10434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3731877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526734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ru-RU"/>
              <a:t>Образец заголовка</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CA9B95E-E3B9-4A7A-9CFC-4448FEB87731}" type="datetimeFigureOut">
              <a:rPr lang="ru-RU" smtClean="0"/>
              <a:t>06.07.2020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3094720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2557746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ru-RU"/>
              <a:t>Образец заголовка</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ru-RU"/>
              <a:t>Образец текста</a:t>
            </a:r>
          </a:p>
        </p:txBody>
      </p:sp>
      <p:sp>
        <p:nvSpPr>
          <p:cNvPr id="4" name="Content Placeholder 3"/>
          <p:cNvSpPr>
            <a:spLocks noGrp="1"/>
          </p:cNvSpPr>
          <p:nvPr>
            <p:ph sz="half" idx="2"/>
          </p:nvPr>
        </p:nvSpPr>
        <p:spPr>
          <a:xfrm>
            <a:off x="2085368" y="15635264"/>
            <a:ext cx="12807832" cy="2299711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ru-RU"/>
              <a:t>Образец текста</a:t>
            </a:r>
          </a:p>
        </p:txBody>
      </p:sp>
      <p:sp>
        <p:nvSpPr>
          <p:cNvPr id="6" name="Content Placeholder 5"/>
          <p:cNvSpPr>
            <a:spLocks noGrp="1"/>
          </p:cNvSpPr>
          <p:nvPr>
            <p:ph sz="quarter" idx="4"/>
          </p:nvPr>
        </p:nvSpPr>
        <p:spPr>
          <a:xfrm>
            <a:off x="15326828" y="15635264"/>
            <a:ext cx="12870909" cy="2299711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CA9B95E-E3B9-4A7A-9CFC-4448FEB87731}" type="datetimeFigureOut">
              <a:rPr lang="ru-RU" smtClean="0"/>
              <a:t>06.07.2020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69722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CA9B95E-E3B9-4A7A-9CFC-4448FEB87731}" type="datetimeFigureOut">
              <a:rPr lang="ru-RU" smtClean="0"/>
              <a:t>06.07.2020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440703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9B95E-E3B9-4A7A-9CFC-4448FEB87731}" type="datetimeFigureOut">
              <a:rPr lang="ru-RU" smtClean="0"/>
              <a:t>06.07.2020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200139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ru-RU"/>
              <a:t>Образец заголовка</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ru-RU"/>
              <a:t>Образец текста</a:t>
            </a:r>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64749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ru-RU"/>
              <a:t>Вставка рисунка</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ru-RU"/>
              <a:t>Образец текста</a:t>
            </a:r>
          </a:p>
        </p:txBody>
      </p:sp>
      <p:sp>
        <p:nvSpPr>
          <p:cNvPr id="5" name="Date Placeholder 4"/>
          <p:cNvSpPr>
            <a:spLocks noGrp="1"/>
          </p:cNvSpPr>
          <p:nvPr>
            <p:ph type="dt" sz="half" idx="10"/>
          </p:nvPr>
        </p:nvSpPr>
        <p:spPr/>
        <p:txBody>
          <a:bodyPr/>
          <a:lstStyle/>
          <a:p>
            <a:fld id="{0CA9B95E-E3B9-4A7A-9CFC-4448FEB87731}" type="datetimeFigureOut">
              <a:rPr lang="ru-RU" smtClean="0"/>
              <a:t>06.07.2020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D2A92C0-7509-4C75-A2A6-0CACC6A0DC00}" type="slidenum">
              <a:rPr lang="ru-RU" smtClean="0"/>
              <a:t>‹#›</a:t>
            </a:fld>
            <a:endParaRPr lang="ru-RU"/>
          </a:p>
        </p:txBody>
      </p:sp>
    </p:spTree>
    <p:extLst>
      <p:ext uri="{BB962C8B-B14F-4D97-AF65-F5344CB8AC3E}">
        <p14:creationId xmlns:p14="http://schemas.microsoft.com/office/powerpoint/2010/main" val="1074347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0CA9B95E-E3B9-4A7A-9CFC-4448FEB87731}" type="datetimeFigureOut">
              <a:rPr lang="ru-RU" smtClean="0"/>
              <a:t>06.07.2020</a:t>
            </a:fld>
            <a:endParaRPr lang="ru-RU"/>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AD2A92C0-7509-4C75-A2A6-0CACC6A0DC00}" type="slidenum">
              <a:rPr lang="ru-RU" smtClean="0"/>
              <a:t>‹#›</a:t>
            </a:fld>
            <a:endParaRPr lang="ru-RU"/>
          </a:p>
        </p:txBody>
      </p:sp>
    </p:spTree>
    <p:extLst>
      <p:ext uri="{BB962C8B-B14F-4D97-AF65-F5344CB8AC3E}">
        <p14:creationId xmlns:p14="http://schemas.microsoft.com/office/powerpoint/2010/main" val="40707167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100000">
              <a:srgbClr val="33BB77"/>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B650B13-4E08-4ED4-8970-8D06135F4A2E}"/>
              </a:ext>
            </a:extLst>
          </p:cNvPr>
          <p:cNvSpPr txBox="1"/>
          <p:nvPr/>
        </p:nvSpPr>
        <p:spPr>
          <a:xfrm>
            <a:off x="5568457" y="381839"/>
            <a:ext cx="20890519" cy="2123658"/>
          </a:xfrm>
          <a:prstGeom prst="rect">
            <a:avLst/>
          </a:prstGeom>
          <a:noFill/>
        </p:spPr>
        <p:txBody>
          <a:bodyPr wrap="square" rtlCol="0">
            <a:spAutoFit/>
          </a:bodyPr>
          <a:lstStyle/>
          <a:p>
            <a:pPr algn="ctr"/>
            <a:r>
              <a:rPr lang="en-US" sz="6600" b="1" dirty="0">
                <a:solidFill>
                  <a:srgbClr val="FF0000"/>
                </a:solidFill>
                <a:latin typeface="Arial" panose="020B0604020202020204" pitchFamily="34" charset="0"/>
                <a:cs typeface="Arial" panose="020B0604020202020204" pitchFamily="34" charset="0"/>
              </a:rPr>
              <a:t>Monitoring system of Novosibirsk FEL optical channel state using 1-Wire devices</a:t>
            </a:r>
            <a:endParaRPr lang="ru-RU" sz="6600" b="1" dirty="0">
              <a:solidFill>
                <a:srgbClr val="FF0000"/>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D7C94000-03A1-42A3-B6EB-2754DB542FF4}"/>
              </a:ext>
            </a:extLst>
          </p:cNvPr>
          <p:cNvSpPr txBox="1"/>
          <p:nvPr/>
        </p:nvSpPr>
        <p:spPr>
          <a:xfrm>
            <a:off x="8351844" y="3022884"/>
            <a:ext cx="14606954" cy="1323439"/>
          </a:xfrm>
          <a:prstGeom prst="rect">
            <a:avLst/>
          </a:prstGeom>
          <a:noFill/>
        </p:spPr>
        <p:txBody>
          <a:bodyPr wrap="square" rtlCol="0">
            <a:spAutoFit/>
          </a:bodyPr>
          <a:lstStyle/>
          <a:p>
            <a:r>
              <a:rPr lang="en-US" sz="4000" i="1" dirty="0" err="1">
                <a:latin typeface="Arial" panose="020B0604020202020204" pitchFamily="34" charset="0"/>
                <a:cs typeface="Arial" panose="020B0604020202020204" pitchFamily="34" charset="0"/>
              </a:rPr>
              <a:t>Bykov</a:t>
            </a:r>
            <a:r>
              <a:rPr lang="en-US" sz="4000" i="1" dirty="0">
                <a:latin typeface="Arial" panose="020B0604020202020204" pitchFamily="34" charset="0"/>
                <a:cs typeface="Arial" panose="020B0604020202020204" pitchFamily="34" charset="0"/>
              </a:rPr>
              <a:t> E.V, Gorbachev Y.I, </a:t>
            </a:r>
            <a:r>
              <a:rPr lang="en-US" sz="4000" i="1" dirty="0" err="1">
                <a:latin typeface="Arial" panose="020B0604020202020204" pitchFamily="34" charset="0"/>
                <a:cs typeface="Arial" panose="020B0604020202020204" pitchFamily="34" charset="0"/>
              </a:rPr>
              <a:t>Serednyakov</a:t>
            </a:r>
            <a:r>
              <a:rPr lang="en-US" sz="4000" i="1" dirty="0">
                <a:latin typeface="Arial" panose="020B0604020202020204" pitchFamily="34" charset="0"/>
                <a:cs typeface="Arial" panose="020B0604020202020204" pitchFamily="34" charset="0"/>
              </a:rPr>
              <a:t> S.S., </a:t>
            </a:r>
            <a:r>
              <a:rPr lang="en-US" sz="4000" i="1" dirty="0" err="1">
                <a:latin typeface="Arial" panose="020B0604020202020204" pitchFamily="34" charset="0"/>
                <a:cs typeface="Arial" panose="020B0604020202020204" pitchFamily="34" charset="0"/>
              </a:rPr>
              <a:t>Tararyshkin</a:t>
            </a:r>
            <a:r>
              <a:rPr lang="en-US" sz="4000" i="1" dirty="0">
                <a:latin typeface="Arial" panose="020B0604020202020204" pitchFamily="34" charset="0"/>
                <a:cs typeface="Arial" panose="020B0604020202020204" pitchFamily="34" charset="0"/>
              </a:rPr>
              <a:t> S.V.</a:t>
            </a:r>
          </a:p>
          <a:p>
            <a:pPr algn="ctr"/>
            <a:r>
              <a:rPr lang="en-US" sz="4000" dirty="0">
                <a:effectLst>
                  <a:outerShdw blurRad="50800" dist="38100" dir="2700000" algn="tl" rotWithShape="0">
                    <a:prstClr val="black">
                      <a:alpha val="40000"/>
                    </a:prstClr>
                  </a:outerShdw>
                </a:effectLst>
                <a:latin typeface="Arial" pitchFamily="34" charset="0"/>
                <a:cs typeface="Arial" pitchFamily="34" charset="0"/>
              </a:rPr>
              <a:t>BINP SB RAS, Novosibirsk, Russia</a:t>
            </a:r>
            <a:endParaRPr lang="ru-RU" sz="4000" i="1" dirty="0">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E5031A6B-9CA9-4D70-BACF-CDA7F8F37059}"/>
              </a:ext>
            </a:extLst>
          </p:cNvPr>
          <p:cNvSpPr txBox="1"/>
          <p:nvPr/>
        </p:nvSpPr>
        <p:spPr>
          <a:xfrm>
            <a:off x="609604" y="5963708"/>
            <a:ext cx="13856676" cy="6649064"/>
          </a:xfrm>
          <a:prstGeom prst="rect">
            <a:avLst/>
          </a:prstGeom>
          <a:noFill/>
        </p:spPr>
        <p:txBody>
          <a:bodyPr wrap="square" rtlCol="0">
            <a:spAutoFit/>
          </a:bodyPr>
          <a:lstStyle/>
          <a:p>
            <a:pPr algn="just">
              <a:lnSpc>
                <a:spcPct val="150000"/>
              </a:lnSpc>
            </a:pPr>
            <a:r>
              <a:rPr lang="en-US" sz="3200" b="1" i="1" dirty="0">
                <a:latin typeface="Arial" panose="020B0604020202020204" pitchFamily="34" charset="0"/>
                <a:cs typeface="Arial" panose="020B0604020202020204" pitchFamily="34" charset="0"/>
              </a:rPr>
              <a:t>Abstract</a:t>
            </a:r>
            <a:r>
              <a:rPr lang="en-US" sz="3200" dirty="0">
                <a:latin typeface="Arial" panose="020B0604020202020204" pitchFamily="34" charset="0"/>
                <a:cs typeface="Arial" panose="020B0604020202020204" pitchFamily="34" charset="0"/>
              </a:rPr>
              <a:t>	</a:t>
            </a:r>
          </a:p>
          <a:p>
            <a:pPr algn="just">
              <a:lnSpc>
                <a:spcPct val="150000"/>
              </a:lnSpc>
            </a:pPr>
            <a:r>
              <a:rPr lang="en-US" sz="3200" dirty="0">
                <a:latin typeface="Arial" panose="020B0604020202020204" pitchFamily="34" charset="0"/>
                <a:cs typeface="Arial" panose="020B0604020202020204" pitchFamily="34" charset="0"/>
              </a:rPr>
              <a:t>The Free Electron Laser(FEL) is currently operated at Novosibirsk. Whole facility is based on multi-turn microtron-</a:t>
            </a:r>
            <a:r>
              <a:rPr lang="en-US" sz="3200" dirty="0" err="1">
                <a:latin typeface="Arial" panose="020B0604020202020204" pitchFamily="34" charset="0"/>
                <a:cs typeface="Arial" panose="020B0604020202020204" pitchFamily="34" charset="0"/>
              </a:rPr>
              <a:t>recuperator</a:t>
            </a:r>
            <a:r>
              <a:rPr lang="en-US" sz="3200" dirty="0">
                <a:latin typeface="Arial" panose="020B0604020202020204" pitchFamily="34" charset="0"/>
                <a:cs typeface="Arial" panose="020B0604020202020204" pitchFamily="34" charset="0"/>
              </a:rPr>
              <a:t> and assume operation in three different modes with its own wavelength range of radiation. To ensure the successful conduction of experiments with this radiation, some diagnostic systems, displaying parameters of radiation and state of optical channel, delivering it to user stations are required. The description of recently developed such system, its structure and usage are presented in this article.</a:t>
            </a:r>
            <a:endParaRPr lang="ru-RU" sz="3200" dirty="0">
              <a:latin typeface="Arial" panose="020B0604020202020204" pitchFamily="34" charset="0"/>
              <a:cs typeface="Arial" panose="020B0604020202020204" pitchFamily="34" charset="0"/>
            </a:endParaRPr>
          </a:p>
        </p:txBody>
      </p:sp>
      <p:pic>
        <p:nvPicPr>
          <p:cNvPr id="11" name="Рисунок 10">
            <a:extLst>
              <a:ext uri="{FF2B5EF4-FFF2-40B4-BE49-F238E27FC236}">
                <a16:creationId xmlns:a16="http://schemas.microsoft.com/office/drawing/2014/main" id="{2D643A66-7819-4F75-8085-4D77342005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6587" y="247553"/>
            <a:ext cx="1844946" cy="1924149"/>
          </a:xfrm>
          <a:prstGeom prst="rect">
            <a:avLst/>
          </a:prstGeom>
        </p:spPr>
      </p:pic>
      <p:sp>
        <p:nvSpPr>
          <p:cNvPr id="2" name="TextBox 1">
            <a:extLst>
              <a:ext uri="{FF2B5EF4-FFF2-40B4-BE49-F238E27FC236}">
                <a16:creationId xmlns:a16="http://schemas.microsoft.com/office/drawing/2014/main" id="{717F20A8-5729-4580-8E53-A0FE42F80A3C}"/>
              </a:ext>
            </a:extLst>
          </p:cNvPr>
          <p:cNvSpPr txBox="1"/>
          <p:nvPr/>
        </p:nvSpPr>
        <p:spPr>
          <a:xfrm>
            <a:off x="16384205" y="11340484"/>
            <a:ext cx="9906004" cy="646331"/>
          </a:xfrm>
          <a:prstGeom prst="rect">
            <a:avLst/>
          </a:prstGeom>
          <a:noFill/>
        </p:spPr>
        <p:txBody>
          <a:bodyPr wrap="square" rtlCol="0">
            <a:spAutoFit/>
          </a:bodyPr>
          <a:lstStyle/>
          <a:p>
            <a:r>
              <a:rPr lang="en-US" sz="3600" dirty="0"/>
              <a:t>1.Novosibirsk FEL Optical channel</a:t>
            </a:r>
            <a:endParaRPr lang="ru-RU" sz="3600" dirty="0"/>
          </a:p>
        </p:txBody>
      </p:sp>
      <p:sp>
        <p:nvSpPr>
          <p:cNvPr id="12" name="TextBox 11">
            <a:extLst>
              <a:ext uri="{FF2B5EF4-FFF2-40B4-BE49-F238E27FC236}">
                <a16:creationId xmlns:a16="http://schemas.microsoft.com/office/drawing/2014/main" id="{EB516F82-0549-41C3-B337-E0CC4B1AC496}"/>
              </a:ext>
            </a:extLst>
          </p:cNvPr>
          <p:cNvSpPr txBox="1"/>
          <p:nvPr/>
        </p:nvSpPr>
        <p:spPr>
          <a:xfrm>
            <a:off x="996642" y="13229772"/>
            <a:ext cx="12412752" cy="5324535"/>
          </a:xfrm>
          <a:prstGeom prst="rect">
            <a:avLst/>
          </a:prstGeom>
          <a:noFill/>
        </p:spPr>
        <p:txBody>
          <a:bodyPr wrap="square" rtlCol="0">
            <a:spAutoFit/>
          </a:bodyPr>
          <a:lstStyle/>
          <a:p>
            <a:r>
              <a:rPr lang="en-US" sz="3600" dirty="0"/>
              <a:t>2.Main Electrical and mechanical devices used to measure and transfer mirrors and shutters:</a:t>
            </a:r>
          </a:p>
          <a:p>
            <a:endParaRPr lang="en-US" sz="3600" dirty="0"/>
          </a:p>
          <a:p>
            <a:pPr marL="571500" indent="-571500">
              <a:buFont typeface="Arial" panose="020B0604020202020204" pitchFamily="34" charset="0"/>
              <a:buChar char="•"/>
            </a:pPr>
            <a:r>
              <a:rPr lang="en-US" sz="2800" dirty="0"/>
              <a:t>Reed switches and 2-contact microswitches – used to represent states of optical objects, by means of changing of state of</a:t>
            </a:r>
            <a:r>
              <a:rPr lang="ru-RU" sz="2800" dirty="0"/>
              <a:t> </a:t>
            </a:r>
            <a:r>
              <a:rPr lang="en-US" sz="2800" dirty="0"/>
              <a:t>electric circuit(open or closed) </a:t>
            </a:r>
          </a:p>
          <a:p>
            <a:pPr marL="571500" indent="-571500">
              <a:buFont typeface="Arial" panose="020B0604020202020204" pitchFamily="34" charset="0"/>
              <a:buChar char="•"/>
            </a:pPr>
            <a:r>
              <a:rPr lang="en-US" sz="2800" dirty="0"/>
              <a:t>DS2408 1wire 8-channel addressable switch – used to measure states of optical channel objects and represent them as bits input register values</a:t>
            </a:r>
          </a:p>
          <a:p>
            <a:pPr marL="571500" indent="-571500">
              <a:buFont typeface="Arial" panose="020B0604020202020204" pitchFamily="34" charset="0"/>
              <a:buChar char="•"/>
            </a:pPr>
            <a:r>
              <a:rPr lang="en-US" sz="2800" dirty="0"/>
              <a:t>Raspberry PI – used to run Epics Channel Access server, which read values of DS2408 registers from OWFS server, and  represents them as EPICS Process Variables </a:t>
            </a:r>
          </a:p>
          <a:p>
            <a:endParaRPr lang="ru-RU" sz="3600" dirty="0"/>
          </a:p>
        </p:txBody>
      </p:sp>
      <p:pic>
        <p:nvPicPr>
          <p:cNvPr id="14" name="Рисунок 13">
            <a:extLst>
              <a:ext uri="{FF2B5EF4-FFF2-40B4-BE49-F238E27FC236}">
                <a16:creationId xmlns:a16="http://schemas.microsoft.com/office/drawing/2014/main" id="{606E1984-D9A3-43A7-865B-AA5FE11356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7279" y="18614561"/>
            <a:ext cx="12412753" cy="6222304"/>
          </a:xfrm>
          <a:prstGeom prst="rect">
            <a:avLst/>
          </a:prstGeom>
        </p:spPr>
      </p:pic>
      <p:pic>
        <p:nvPicPr>
          <p:cNvPr id="4" name="Рисунок 3">
            <a:extLst>
              <a:ext uri="{FF2B5EF4-FFF2-40B4-BE49-F238E27FC236}">
                <a16:creationId xmlns:a16="http://schemas.microsoft.com/office/drawing/2014/main" id="{52B90FC0-59D1-4C66-BA84-5E336328848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13716" y="11906313"/>
            <a:ext cx="12920332" cy="9260346"/>
          </a:xfrm>
          <a:prstGeom prst="rect">
            <a:avLst/>
          </a:prstGeom>
        </p:spPr>
      </p:pic>
      <p:sp>
        <p:nvSpPr>
          <p:cNvPr id="6" name="TextBox 5">
            <a:extLst>
              <a:ext uri="{FF2B5EF4-FFF2-40B4-BE49-F238E27FC236}">
                <a16:creationId xmlns:a16="http://schemas.microsoft.com/office/drawing/2014/main" id="{5DD8A5E6-A716-4C7B-9DB8-9F7F3245AF53}"/>
              </a:ext>
            </a:extLst>
          </p:cNvPr>
          <p:cNvSpPr txBox="1"/>
          <p:nvPr/>
        </p:nvSpPr>
        <p:spPr>
          <a:xfrm>
            <a:off x="16103597" y="22199595"/>
            <a:ext cx="12830451" cy="3908762"/>
          </a:xfrm>
          <a:prstGeom prst="rect">
            <a:avLst/>
          </a:prstGeom>
          <a:noFill/>
        </p:spPr>
        <p:txBody>
          <a:bodyPr wrap="square" rtlCol="0">
            <a:spAutoFit/>
          </a:bodyPr>
          <a:lstStyle/>
          <a:p>
            <a:r>
              <a:rPr lang="en-US" sz="3600" dirty="0"/>
              <a:t>3.Main software modules, used to transfer measured states</a:t>
            </a:r>
          </a:p>
          <a:p>
            <a:endParaRPr lang="en-US" sz="3600" dirty="0"/>
          </a:p>
          <a:p>
            <a:pPr marL="571500" indent="-571500">
              <a:buFont typeface="Arial" panose="020B0604020202020204" pitchFamily="34" charset="0"/>
              <a:buChar char="•"/>
            </a:pPr>
            <a:r>
              <a:rPr lang="en-US" sz="3600" dirty="0"/>
              <a:t> </a:t>
            </a:r>
            <a:r>
              <a:rPr lang="en-US" sz="2800" b="1" dirty="0"/>
              <a:t>OWFS server </a:t>
            </a:r>
            <a:r>
              <a:rPr lang="en-US" sz="2800" dirty="0"/>
              <a:t>– scanning 1Wire bus, reading values of all found devices(DS2408)</a:t>
            </a:r>
          </a:p>
          <a:p>
            <a:pPr marL="571500" indent="-571500">
              <a:buFont typeface="Arial" panose="020B0604020202020204" pitchFamily="34" charset="0"/>
              <a:buChar char="•"/>
            </a:pPr>
            <a:r>
              <a:rPr lang="en-US" sz="2800" dirty="0"/>
              <a:t> </a:t>
            </a:r>
            <a:r>
              <a:rPr lang="en-US" sz="2800" b="1" dirty="0" err="1"/>
              <a:t>OWCas</a:t>
            </a:r>
            <a:r>
              <a:rPr lang="en-US" sz="2800" b="1" dirty="0"/>
              <a:t> server </a:t>
            </a:r>
            <a:r>
              <a:rPr lang="en-US" sz="2800" dirty="0"/>
              <a:t>– reading DS2408 input register values from OWFS server,</a:t>
            </a:r>
            <a:r>
              <a:rPr lang="ru-RU" sz="2800" dirty="0"/>
              <a:t> </a:t>
            </a:r>
            <a:r>
              <a:rPr lang="en-US" sz="2800" dirty="0"/>
              <a:t>representing them as values of EPICS Channel Access Process Variables(PVs)</a:t>
            </a:r>
          </a:p>
          <a:p>
            <a:pPr marL="571500" indent="-571500">
              <a:buFont typeface="Arial" panose="020B0604020202020204" pitchFamily="34" charset="0"/>
              <a:buChar char="•"/>
            </a:pPr>
            <a:r>
              <a:rPr lang="en-US" sz="2800" b="1" dirty="0"/>
              <a:t>Portable Epics Channel Access</a:t>
            </a:r>
            <a:r>
              <a:rPr lang="en-US" sz="2800" dirty="0"/>
              <a:t> server and client modules in main Optical system control application – used to transfer DS2408 values to all computers in FEL control LAN, and user stations </a:t>
            </a:r>
            <a:endParaRPr lang="ru-RU" sz="2800" dirty="0"/>
          </a:p>
        </p:txBody>
      </p:sp>
      <p:pic>
        <p:nvPicPr>
          <p:cNvPr id="8" name="Рисунок 7">
            <a:extLst>
              <a:ext uri="{FF2B5EF4-FFF2-40B4-BE49-F238E27FC236}">
                <a16:creationId xmlns:a16="http://schemas.microsoft.com/office/drawing/2014/main" id="{940AF6BE-E99A-4B22-BDD4-5C946C6504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978915" y="26965603"/>
            <a:ext cx="11049000" cy="7762875"/>
          </a:xfrm>
          <a:prstGeom prst="rect">
            <a:avLst/>
          </a:prstGeom>
        </p:spPr>
      </p:pic>
      <p:sp>
        <p:nvSpPr>
          <p:cNvPr id="13" name="TextBox 12">
            <a:extLst>
              <a:ext uri="{FF2B5EF4-FFF2-40B4-BE49-F238E27FC236}">
                <a16:creationId xmlns:a16="http://schemas.microsoft.com/office/drawing/2014/main" id="{759FA59A-AA5B-4CF4-9D01-44B15DD1CCDF}"/>
              </a:ext>
            </a:extLst>
          </p:cNvPr>
          <p:cNvSpPr txBox="1"/>
          <p:nvPr/>
        </p:nvSpPr>
        <p:spPr>
          <a:xfrm>
            <a:off x="812802" y="26440751"/>
            <a:ext cx="12026299" cy="1200329"/>
          </a:xfrm>
          <a:prstGeom prst="rect">
            <a:avLst/>
          </a:prstGeom>
          <a:noFill/>
        </p:spPr>
        <p:txBody>
          <a:bodyPr wrap="square" rtlCol="0">
            <a:spAutoFit/>
          </a:bodyPr>
          <a:lstStyle/>
          <a:p>
            <a:r>
              <a:rPr lang="en-US" sz="3600" dirty="0"/>
              <a:t>4.Optical Channel state picture on Optical system control application main window</a:t>
            </a:r>
            <a:endParaRPr lang="ru-RU" sz="3600" dirty="0"/>
          </a:p>
        </p:txBody>
      </p:sp>
      <p:sp>
        <p:nvSpPr>
          <p:cNvPr id="15" name="TextBox 14">
            <a:extLst>
              <a:ext uri="{FF2B5EF4-FFF2-40B4-BE49-F238E27FC236}">
                <a16:creationId xmlns:a16="http://schemas.microsoft.com/office/drawing/2014/main" id="{F75F6AA5-C7B7-48D6-95EA-62B6874A03D0}"/>
              </a:ext>
            </a:extLst>
          </p:cNvPr>
          <p:cNvSpPr txBox="1"/>
          <p:nvPr/>
        </p:nvSpPr>
        <p:spPr>
          <a:xfrm>
            <a:off x="16265674" y="6942592"/>
            <a:ext cx="12668374" cy="4062651"/>
          </a:xfrm>
          <a:prstGeom prst="rect">
            <a:avLst/>
          </a:prstGeom>
          <a:noFill/>
        </p:spPr>
        <p:txBody>
          <a:bodyPr wrap="square" rtlCol="0">
            <a:spAutoFit/>
          </a:bodyPr>
          <a:lstStyle/>
          <a:p>
            <a:r>
              <a:rPr lang="en-US" sz="3600" dirty="0"/>
              <a:t>The main purposes of this system are:</a:t>
            </a:r>
          </a:p>
          <a:p>
            <a:endParaRPr lang="en-US" sz="3600" dirty="0"/>
          </a:p>
          <a:p>
            <a:pPr marL="571500" indent="-571500">
              <a:buFont typeface="Arial" panose="020B0604020202020204" pitchFamily="34" charset="0"/>
              <a:buChar char="•"/>
            </a:pPr>
            <a:r>
              <a:rPr lang="en-US" sz="2800" dirty="0"/>
              <a:t>Control of state the main optical channel objects (mirrors, shutters)</a:t>
            </a:r>
          </a:p>
          <a:p>
            <a:pPr marL="571500" indent="-571500">
              <a:buFont typeface="Arial" panose="020B0604020202020204" pitchFamily="34" charset="0"/>
              <a:buChar char="•"/>
            </a:pPr>
            <a:r>
              <a:rPr lang="en-US" sz="2800" dirty="0"/>
              <a:t>Inform operators and FEL users, on which FEL stage radiation optical channel is currently switched</a:t>
            </a:r>
          </a:p>
          <a:p>
            <a:pPr marL="571500" indent="-571500">
              <a:buFont typeface="Arial" panose="020B0604020202020204" pitchFamily="34" charset="0"/>
              <a:buChar char="•"/>
            </a:pPr>
            <a:r>
              <a:rPr lang="en-US" sz="2800" dirty="0"/>
              <a:t>Display all track of FEL radiation propagation from its source(undulator) to final point</a:t>
            </a:r>
          </a:p>
          <a:p>
            <a:pPr marL="571500" indent="-571500">
              <a:buFont typeface="Arial" panose="020B0604020202020204" pitchFamily="34" charset="0"/>
              <a:buChar char="•"/>
            </a:pPr>
            <a:r>
              <a:rPr lang="en-US" sz="2800" dirty="0"/>
              <a:t>Inform user if FEL radiation exists on his table or not </a:t>
            </a:r>
          </a:p>
          <a:p>
            <a:endParaRPr lang="ru-RU" dirty="0"/>
          </a:p>
        </p:txBody>
      </p:sp>
      <p:pic>
        <p:nvPicPr>
          <p:cNvPr id="7" name="Рисунок 6">
            <a:extLst>
              <a:ext uri="{FF2B5EF4-FFF2-40B4-BE49-F238E27FC236}">
                <a16:creationId xmlns:a16="http://schemas.microsoft.com/office/drawing/2014/main" id="{1510E0EF-C6F4-4A02-8CD8-E0EE44633BC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6782" y="28165799"/>
            <a:ext cx="11586571" cy="6306413"/>
          </a:xfrm>
          <a:prstGeom prst="rect">
            <a:avLst/>
          </a:prstGeom>
        </p:spPr>
      </p:pic>
    </p:spTree>
    <p:extLst>
      <p:ext uri="{BB962C8B-B14F-4D97-AF65-F5344CB8AC3E}">
        <p14:creationId xmlns:p14="http://schemas.microsoft.com/office/powerpoint/2010/main" val="2699877947"/>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263</TotalTime>
  <Words>389</Words>
  <Application>Microsoft Office PowerPoint</Application>
  <PresentationFormat>Произвольный</PresentationFormat>
  <Paragraphs>24</Paragraphs>
  <Slides>1</Slides>
  <Notes>1</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Calibri Light</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home</dc:creator>
  <cp:lastModifiedBy>home</cp:lastModifiedBy>
  <cp:revision>22</cp:revision>
  <dcterms:created xsi:type="dcterms:W3CDTF">2020-05-08T10:53:18Z</dcterms:created>
  <dcterms:modified xsi:type="dcterms:W3CDTF">2020-07-06T11:02:19Z</dcterms:modified>
</cp:coreProperties>
</file>