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73" r:id="rId4"/>
    <p:sldId id="279" r:id="rId5"/>
    <p:sldId id="280" r:id="rId6"/>
    <p:sldId id="27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6441" autoAdjust="0"/>
  </p:normalViewPr>
  <p:slideViewPr>
    <p:cSldViewPr>
      <p:cViewPr varScale="1">
        <p:scale>
          <a:sx n="79" d="100"/>
          <a:sy n="79" d="100"/>
        </p:scale>
        <p:origin x="-9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974738-D95E-45F8-A787-896DDFCC7A42}" type="datetimeFigureOut">
              <a:rPr lang="ru-RU" smtClean="0"/>
              <a:t>12.07.2020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0AF57-2FF9-49FB-A5E4-EE182407674B}" type="slidenum">
              <a:rPr lang="ru-RU" smtClean="0"/>
              <a:t>‹#›</a:t>
            </a:fld>
            <a:endParaRPr lang="ru-RU"/>
          </a:p>
        </p:txBody>
      </p:sp>
    </p:spTree>
    <p:extLst>
      <p:ext uri="{BB962C8B-B14F-4D97-AF65-F5344CB8AC3E}">
        <p14:creationId xmlns:p14="http://schemas.microsoft.com/office/powerpoint/2010/main" val="229102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AD0AF57-2FF9-49FB-A5E4-EE182407674B}" type="slidenum">
              <a:rPr lang="ru-RU" smtClean="0"/>
              <a:t>2</a:t>
            </a:fld>
            <a:endParaRPr lang="ru-RU"/>
          </a:p>
        </p:txBody>
      </p:sp>
    </p:spTree>
    <p:extLst>
      <p:ext uri="{BB962C8B-B14F-4D97-AF65-F5344CB8AC3E}">
        <p14:creationId xmlns:p14="http://schemas.microsoft.com/office/powerpoint/2010/main" val="41887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12.07.2020</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12.07.2020</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12.07.2020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12.07.2020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12.07.2020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12.07.2020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12.07.2020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645024"/>
            <a:ext cx="6629400" cy="1219201"/>
          </a:xfrm>
        </p:spPr>
        <p:txBody>
          <a:bodyPr>
            <a:normAutofit fontScale="90000"/>
          </a:bodyPr>
          <a:lstStyle/>
          <a:p>
            <a:r>
              <a:rPr lang="en-US" b="1" i="1" dirty="0" smtClean="0"/>
              <a:t>Calculation </a:t>
            </a:r>
            <a:r>
              <a:rPr lang="en-US" b="1" i="1" dirty="0"/>
              <a:t>of thermal loads of x-ray mirror optics of a synchrotron radiation source </a:t>
            </a:r>
            <a:r>
              <a:rPr lang="en-US" b="1" i="1" dirty="0" smtClean="0"/>
              <a:t>SKIF</a:t>
            </a:r>
            <a:r>
              <a:rPr lang="ru-RU" dirty="0"/>
              <a:t/>
            </a:r>
            <a:br>
              <a:rPr lang="ru-RU" dirty="0"/>
            </a:br>
            <a:endParaRPr lang="ru-RU" dirty="0"/>
          </a:p>
        </p:txBody>
      </p:sp>
      <p:sp>
        <p:nvSpPr>
          <p:cNvPr id="3" name="TextBox 2"/>
          <p:cNvSpPr txBox="1"/>
          <p:nvPr/>
        </p:nvSpPr>
        <p:spPr>
          <a:xfrm>
            <a:off x="8244408" y="188640"/>
            <a:ext cx="385042" cy="523220"/>
          </a:xfrm>
          <a:prstGeom prst="rect">
            <a:avLst/>
          </a:prstGeom>
          <a:noFill/>
        </p:spPr>
        <p:txBody>
          <a:bodyPr wrap="none" rtlCol="0">
            <a:spAutoFit/>
          </a:bodyPr>
          <a:lstStyle/>
          <a:p>
            <a:r>
              <a:rPr lang="ru-RU" sz="2800" b="1" dirty="0" smtClean="0"/>
              <a:t>1</a:t>
            </a:r>
            <a:endParaRPr lang="ru-RU" sz="2800" b="1" dirty="0"/>
          </a:p>
        </p:txBody>
      </p:sp>
      <p:sp>
        <p:nvSpPr>
          <p:cNvPr id="10" name="Прямоугольник 9"/>
          <p:cNvSpPr/>
          <p:nvPr/>
        </p:nvSpPr>
        <p:spPr>
          <a:xfrm>
            <a:off x="971600" y="5507940"/>
            <a:ext cx="6696744" cy="369332"/>
          </a:xfrm>
          <a:prstGeom prst="rect">
            <a:avLst/>
          </a:prstGeom>
        </p:spPr>
        <p:txBody>
          <a:bodyPr wrap="square">
            <a:spAutoFit/>
          </a:bodyPr>
          <a:lstStyle/>
          <a:p>
            <a:pPr marL="342900" indent="-342900" algn="just"/>
            <a:r>
              <a:rPr lang="en-US" dirty="0" smtClean="0">
                <a:latin typeface="Book Antiqua" pitchFamily="18" charset="0"/>
                <a:cs typeface="Times New Roman" pitchFamily="18" charset="0"/>
              </a:rPr>
              <a:t>B</a:t>
            </a:r>
            <a:r>
              <a:rPr lang="en-US" dirty="0">
                <a:latin typeface="Book Antiqua" pitchFamily="18" charset="0"/>
                <a:cs typeface="Times New Roman" pitchFamily="18" charset="0"/>
              </a:rPr>
              <a:t>. </a:t>
            </a:r>
            <a:r>
              <a:rPr lang="en-US" dirty="0" err="1" smtClean="0">
                <a:latin typeface="Book Antiqua" pitchFamily="18" charset="0"/>
                <a:cs typeface="Times New Roman" pitchFamily="18" charset="0"/>
              </a:rPr>
              <a:t>Tolochko</a:t>
            </a:r>
            <a:r>
              <a:rPr lang="en-US" dirty="0">
                <a:latin typeface="Book Antiqua" pitchFamily="18" charset="0"/>
                <a:cs typeface="Times New Roman" pitchFamily="18" charset="0"/>
              </a:rPr>
              <a:t>,</a:t>
            </a:r>
            <a:r>
              <a:rPr lang="en-US" dirty="0" smtClean="0">
                <a:latin typeface="Book Antiqua" pitchFamily="18" charset="0"/>
                <a:cs typeface="Times New Roman" pitchFamily="18" charset="0"/>
              </a:rPr>
              <a:t> </a:t>
            </a:r>
            <a:r>
              <a:rPr lang="en-US" dirty="0">
                <a:latin typeface="Book Antiqua" pitchFamily="18" charset="0"/>
                <a:cs typeface="Times New Roman" pitchFamily="18" charset="0"/>
              </a:rPr>
              <a:t>N. </a:t>
            </a:r>
            <a:r>
              <a:rPr lang="en-US" dirty="0" err="1" smtClean="0">
                <a:latin typeface="Book Antiqua" pitchFamily="18" charset="0"/>
                <a:cs typeface="Times New Roman" pitchFamily="18" charset="0"/>
              </a:rPr>
              <a:t>Razumov</a:t>
            </a:r>
            <a:r>
              <a:rPr lang="en-US" dirty="0" smtClean="0">
                <a:latin typeface="Book Antiqua" pitchFamily="18" charset="0"/>
                <a:cs typeface="Times New Roman" pitchFamily="18" charset="0"/>
              </a:rPr>
              <a:t>.</a:t>
            </a:r>
            <a:endParaRPr lang="en-US" dirty="0">
              <a:latin typeface="Book Antiqua" pitchFamily="18" charset="0"/>
              <a:cs typeface="Times New Roman" pitchFamily="18" charset="0"/>
            </a:endParaRPr>
          </a:p>
        </p:txBody>
      </p:sp>
      <p:sp>
        <p:nvSpPr>
          <p:cNvPr id="11" name="Прямоугольник 10"/>
          <p:cNvSpPr/>
          <p:nvPr/>
        </p:nvSpPr>
        <p:spPr>
          <a:xfrm>
            <a:off x="665492" y="201414"/>
            <a:ext cx="7290883" cy="923330"/>
          </a:xfrm>
          <a:prstGeom prst="rect">
            <a:avLst/>
          </a:prstGeom>
        </p:spPr>
        <p:txBody>
          <a:bodyPr wrap="square">
            <a:spAutoFit/>
          </a:bodyPr>
          <a:lstStyle/>
          <a:p>
            <a:r>
              <a:rPr lang="en-US" dirty="0">
                <a:latin typeface="Book Antiqua" pitchFamily="18" charset="0"/>
              </a:rPr>
              <a:t>Institute of Solid State Chemistry and </a:t>
            </a:r>
            <a:r>
              <a:rPr lang="en-US" dirty="0" err="1">
                <a:latin typeface="Book Antiqua" pitchFamily="18" charset="0"/>
              </a:rPr>
              <a:t>Mechanochemistry</a:t>
            </a:r>
            <a:r>
              <a:rPr lang="en-US" dirty="0">
                <a:latin typeface="Book Antiqua" pitchFamily="18" charset="0"/>
              </a:rPr>
              <a:t> of the Siberian Branch of the RAS, 18, </a:t>
            </a:r>
            <a:r>
              <a:rPr lang="en-US" dirty="0" err="1">
                <a:latin typeface="Book Antiqua" pitchFamily="18" charset="0"/>
              </a:rPr>
              <a:t>Kutateladze</a:t>
            </a:r>
            <a:r>
              <a:rPr lang="en-US" dirty="0">
                <a:latin typeface="Book Antiqua" pitchFamily="18" charset="0"/>
              </a:rPr>
              <a:t> str., Novosibirsk, Russia, 630128</a:t>
            </a:r>
          </a:p>
        </p:txBody>
      </p:sp>
    </p:spTree>
    <p:extLst>
      <p:ext uri="{BB962C8B-B14F-4D97-AF65-F5344CB8AC3E}">
        <p14:creationId xmlns:p14="http://schemas.microsoft.com/office/powerpoint/2010/main" val="1986421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426128" y="408372"/>
            <a:ext cx="8260672" cy="1039427"/>
          </a:xfrm>
        </p:spPr>
        <p:txBody>
          <a:bodyPr>
            <a:normAutofit fontScale="90000"/>
          </a:bodyPr>
          <a:lstStyle/>
          <a:p>
            <a:r>
              <a:rPr lang="en-US" dirty="0" smtClean="0"/>
              <a:t/>
            </a:r>
            <a:br>
              <a:rPr lang="en-US" dirty="0" smtClean="0"/>
            </a:br>
            <a:r>
              <a:rPr lang="en-US" b="1" dirty="0">
                <a:latin typeface="Times New Roman" pitchFamily="18" charset="0"/>
                <a:cs typeface="Times New Roman" pitchFamily="18" charset="0"/>
              </a:rPr>
              <a:t>Abstract</a:t>
            </a:r>
            <a:r>
              <a:rPr lang="ru-RU" dirty="0"/>
              <a:t/>
            </a:r>
            <a:br>
              <a:rPr lang="ru-RU" dirty="0"/>
            </a:br>
            <a:endParaRPr lang="ru-RU" dirty="0"/>
          </a:p>
        </p:txBody>
      </p:sp>
      <p:sp>
        <p:nvSpPr>
          <p:cNvPr id="8" name="TextBox 7"/>
          <p:cNvSpPr txBox="1"/>
          <p:nvPr/>
        </p:nvSpPr>
        <p:spPr>
          <a:xfrm>
            <a:off x="8244408" y="188640"/>
            <a:ext cx="385042" cy="523220"/>
          </a:xfrm>
          <a:prstGeom prst="rect">
            <a:avLst/>
          </a:prstGeom>
          <a:noFill/>
        </p:spPr>
        <p:txBody>
          <a:bodyPr wrap="none" rtlCol="0">
            <a:spAutoFit/>
          </a:bodyPr>
          <a:lstStyle/>
          <a:p>
            <a:r>
              <a:rPr lang="ru-RU" sz="2800" b="1" dirty="0" smtClean="0"/>
              <a:t>2</a:t>
            </a:r>
            <a:endParaRPr lang="ru-RU" sz="2800" b="1" dirty="0"/>
          </a:p>
        </p:txBody>
      </p:sp>
      <p:sp>
        <p:nvSpPr>
          <p:cNvPr id="9" name="Прямоугольник 8"/>
          <p:cNvSpPr/>
          <p:nvPr/>
        </p:nvSpPr>
        <p:spPr>
          <a:xfrm>
            <a:off x="755576" y="1556792"/>
            <a:ext cx="7801866" cy="5078313"/>
          </a:xfrm>
          <a:prstGeom prst="rect">
            <a:avLst/>
          </a:prstGeom>
        </p:spPr>
        <p:txBody>
          <a:bodyPr wrap="square">
            <a:spAutoFit/>
          </a:bodyPr>
          <a:lstStyle/>
          <a:p>
            <a:r>
              <a:rPr lang="en-US" dirty="0"/>
              <a:t>The work is devoted to the problem of the occurrence of large thermal loads on x-ray optics when it is irradiated with a 69 kW synchrotron radiation beam from a superconducting wiggler installed on a SKIF synchrotron radiation source</a:t>
            </a:r>
            <a:r>
              <a:rPr lang="en-US" dirty="0" smtClean="0"/>
              <a:t>.</a:t>
            </a:r>
            <a:br>
              <a:rPr lang="en-US" dirty="0" smtClean="0"/>
            </a:br>
            <a:endParaRPr lang="en-US" dirty="0" smtClean="0"/>
          </a:p>
          <a:p>
            <a:r>
              <a:rPr lang="en-US" dirty="0" smtClean="0"/>
              <a:t> The </a:t>
            </a:r>
            <a:r>
              <a:rPr lang="en-US" dirty="0"/>
              <a:t>task of this work was: </a:t>
            </a:r>
            <a:endParaRPr lang="en-US" dirty="0" smtClean="0"/>
          </a:p>
          <a:p>
            <a:pPr marL="342900" indent="-342900">
              <a:buAutoNum type="arabicParenR"/>
            </a:pPr>
            <a:r>
              <a:rPr lang="en-US" dirty="0" smtClean="0"/>
              <a:t>calculation </a:t>
            </a:r>
            <a:r>
              <a:rPr lang="en-US" dirty="0"/>
              <a:t>of the thermal load on X-ray mirror optics when it is irradiated with a synchrotron radiation beam with a power of about </a:t>
            </a:r>
            <a:r>
              <a:rPr lang="en-US" dirty="0" smtClean="0"/>
              <a:t>69 </a:t>
            </a:r>
            <a:r>
              <a:rPr lang="en-US" dirty="0"/>
              <a:t>kW, which leads to a temperature gradient and, accordingly, to mechanical thermal stresses, which lead to geometric distortions of X-ray mirrors; </a:t>
            </a:r>
            <a:endParaRPr lang="en-US" dirty="0" smtClean="0"/>
          </a:p>
          <a:p>
            <a:pPr marL="342900" indent="-342900">
              <a:buAutoNum type="arabicParenR"/>
            </a:pPr>
            <a:r>
              <a:rPr lang="en-US" dirty="0" smtClean="0"/>
              <a:t>choosing </a:t>
            </a:r>
            <a:r>
              <a:rPr lang="en-US" dirty="0"/>
              <a:t>the geometry of the cooling system; </a:t>
            </a:r>
          </a:p>
          <a:p>
            <a:pPr marL="342900" indent="-342900">
              <a:buAutoNum type="arabicParenR"/>
            </a:pPr>
            <a:r>
              <a:rPr lang="en-US" dirty="0" smtClean="0"/>
              <a:t>choosing </a:t>
            </a:r>
            <a:r>
              <a:rPr lang="en-US" dirty="0"/>
              <a:t>a refrigerant for the cooling system; </a:t>
            </a:r>
            <a:endParaRPr lang="en-US" dirty="0" smtClean="0"/>
          </a:p>
          <a:p>
            <a:pPr marL="342900" indent="-342900">
              <a:buAutoNum type="arabicParenR"/>
            </a:pPr>
            <a:r>
              <a:rPr lang="en-US" dirty="0" smtClean="0"/>
              <a:t>optimization </a:t>
            </a:r>
            <a:r>
              <a:rPr lang="en-US" dirty="0"/>
              <a:t>of the exposure time of x-ray mirror optics of the experimental station "Fast processes"; </a:t>
            </a:r>
            <a:endParaRPr lang="en-US" dirty="0" smtClean="0"/>
          </a:p>
          <a:p>
            <a:pPr marL="342900" indent="-342900">
              <a:buAutoNum type="arabicParenR"/>
            </a:pPr>
            <a:r>
              <a:rPr lang="en-US" dirty="0" smtClean="0"/>
              <a:t>conducting </a:t>
            </a:r>
            <a:r>
              <a:rPr lang="en-US" dirty="0"/>
              <a:t>test (calibration) experiments to study the heating of elements of X-ray mirror optics on beams of synchrotron radiation from the wiggler of the VEPP-4 accelerator.</a:t>
            </a:r>
            <a:endParaRPr lang="ru-RU" dirty="0"/>
          </a:p>
        </p:txBody>
      </p:sp>
    </p:spTree>
    <p:extLst>
      <p:ext uri="{BB962C8B-B14F-4D97-AF65-F5344CB8AC3E}">
        <p14:creationId xmlns:p14="http://schemas.microsoft.com/office/powerpoint/2010/main" val="53793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Method of simulating</a:t>
            </a:r>
            <a:endParaRPr lang="ru-RU" dirty="0"/>
          </a:p>
        </p:txBody>
      </p:sp>
      <p:sp>
        <p:nvSpPr>
          <p:cNvPr id="5" name="TextBox 4"/>
          <p:cNvSpPr txBox="1"/>
          <p:nvPr/>
        </p:nvSpPr>
        <p:spPr>
          <a:xfrm>
            <a:off x="8244408" y="188640"/>
            <a:ext cx="385042" cy="523220"/>
          </a:xfrm>
          <a:prstGeom prst="rect">
            <a:avLst/>
          </a:prstGeom>
          <a:noFill/>
        </p:spPr>
        <p:txBody>
          <a:bodyPr wrap="none" rtlCol="0">
            <a:spAutoFit/>
          </a:bodyPr>
          <a:lstStyle/>
          <a:p>
            <a:r>
              <a:rPr lang="en-US" sz="2800" b="1" dirty="0"/>
              <a:t>3</a:t>
            </a:r>
            <a:endParaRPr lang="ru-RU" sz="2800" b="1" dirty="0"/>
          </a:p>
        </p:txBody>
      </p:sp>
      <p:sp>
        <p:nvSpPr>
          <p:cNvPr id="7" name="Прямоугольник 6"/>
          <p:cNvSpPr/>
          <p:nvPr/>
        </p:nvSpPr>
        <p:spPr>
          <a:xfrm>
            <a:off x="467544" y="1629955"/>
            <a:ext cx="8161906" cy="5078313"/>
          </a:xfrm>
          <a:prstGeom prst="rect">
            <a:avLst/>
          </a:prstGeom>
        </p:spPr>
        <p:txBody>
          <a:bodyPr wrap="square">
            <a:spAutoFit/>
          </a:bodyPr>
          <a:lstStyle/>
          <a:p>
            <a:pPr marL="342900" indent="-342900">
              <a:buAutoNum type="arabicParenR"/>
            </a:pPr>
            <a:r>
              <a:rPr lang="en-US" dirty="0" smtClean="0"/>
              <a:t>In </a:t>
            </a:r>
            <a:r>
              <a:rPr lang="en-US" dirty="0"/>
              <a:t>the calculation of the beam characteristics, such as power, divergence, and spatial distribution, emission spectrum, the SPECTRA program was used</a:t>
            </a:r>
            <a:r>
              <a:rPr lang="en-US" dirty="0" smtClean="0"/>
              <a:t>.</a:t>
            </a:r>
          </a:p>
          <a:p>
            <a:pPr marL="342900" indent="-342900">
              <a:buAutoNum type="arabicParenR"/>
            </a:pPr>
            <a:r>
              <a:rPr lang="en-US" dirty="0" smtClean="0"/>
              <a:t>To </a:t>
            </a:r>
            <a:r>
              <a:rPr lang="en-US" dirty="0"/>
              <a:t>calculate the passage of synchrotron radiation through the material of filters and mirrors, as well as to calculate the reflected spectrum from the mirror at the angle of total external reflection, the XOP 2.3 program was used</a:t>
            </a:r>
            <a:r>
              <a:rPr lang="en-US" dirty="0" smtClean="0"/>
              <a:t>.</a:t>
            </a:r>
          </a:p>
          <a:p>
            <a:pPr marL="342900" indent="-342900">
              <a:buAutoNum type="arabicParenR"/>
            </a:pPr>
            <a:r>
              <a:rPr lang="en-US" dirty="0" smtClean="0"/>
              <a:t>Using </a:t>
            </a:r>
            <a:r>
              <a:rPr lang="en-US" dirty="0"/>
              <a:t>the data obtained, the distribution of the thermal power of the beam in the near-surface layer of the mirror was simulated. </a:t>
            </a:r>
            <a:endParaRPr lang="en-US" dirty="0" smtClean="0"/>
          </a:p>
          <a:p>
            <a:pPr marL="342900" indent="-342900">
              <a:buAutoNum type="arabicParenR"/>
            </a:pPr>
            <a:r>
              <a:rPr lang="en-US" dirty="0" smtClean="0"/>
              <a:t>Using </a:t>
            </a:r>
            <a:r>
              <a:rPr lang="en-US" dirty="0"/>
              <a:t>the obtained distribution and the ANSYS Workbench program, the local heating of the X-ray mirror under various modeling conditions was calculated, which made it possible to construct a map of the temperature distribution over the mirror surface</a:t>
            </a:r>
            <a:r>
              <a:rPr lang="en-US" dirty="0" smtClean="0"/>
              <a:t>.</a:t>
            </a:r>
          </a:p>
          <a:p>
            <a:pPr marL="342900" indent="-342900">
              <a:buFontTx/>
              <a:buAutoNum type="arabicParenR"/>
            </a:pPr>
            <a:r>
              <a:rPr lang="en-US" dirty="0"/>
              <a:t>A control experiment was carried out to measure the surface temperature of a mirror when irradiated with a SI beam from a VEPP-4 wiggler. This made it possible to verify the calculations performed by the ANSYS Workbench codes. </a:t>
            </a:r>
            <a:endParaRPr lang="ru-RU" dirty="0"/>
          </a:p>
          <a:p>
            <a:endParaRPr lang="ru-RU" dirty="0"/>
          </a:p>
        </p:txBody>
      </p:sp>
    </p:spTree>
    <p:extLst>
      <p:ext uri="{BB962C8B-B14F-4D97-AF65-F5344CB8AC3E}">
        <p14:creationId xmlns:p14="http://schemas.microsoft.com/office/powerpoint/2010/main" val="3669079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243408"/>
            <a:ext cx="8260672" cy="1039427"/>
          </a:xfrm>
        </p:spPr>
        <p:txBody>
          <a:bodyPr/>
          <a:lstStyle/>
          <a:p>
            <a:r>
              <a:rPr lang="en-US" b="1" dirty="0">
                <a:latin typeface="Times New Roman" pitchFamily="18" charset="0"/>
                <a:cs typeface="Times New Roman" pitchFamily="18" charset="0"/>
              </a:rPr>
              <a:t>results</a:t>
            </a:r>
            <a:endParaRPr lang="ru-RU" dirty="0"/>
          </a:p>
        </p:txBody>
      </p:sp>
      <p:sp>
        <p:nvSpPr>
          <p:cNvPr id="3" name="Объект 2"/>
          <p:cNvSpPr>
            <a:spLocks noGrp="1"/>
          </p:cNvSpPr>
          <p:nvPr>
            <p:ph idx="1"/>
          </p:nvPr>
        </p:nvSpPr>
        <p:spPr>
          <a:xfrm>
            <a:off x="457200" y="548680"/>
            <a:ext cx="8229600" cy="1172344"/>
          </a:xfrm>
        </p:spPr>
        <p:txBody>
          <a:bodyPr>
            <a:normAutofit lnSpcReduction="10000"/>
          </a:bodyPr>
          <a:lstStyle/>
          <a:p>
            <a:r>
              <a:rPr lang="en-US" sz="1800" dirty="0"/>
              <a:t>In the case of VEPP-4M, the mirror was cooled convectively by air. For the SKIF wiggler, computer simulation of radiation heating of a mirror was calculated for various cases, both of the cooling geometry and of various refrigerants, including liquid nitrogen.</a:t>
            </a:r>
            <a:endParaRPr lang="ru-RU" sz="1800" dirty="0"/>
          </a:p>
          <a:p>
            <a:endParaRPr lang="ru-RU"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88840"/>
            <a:ext cx="8820472" cy="184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923928" y="1619508"/>
            <a:ext cx="1159292" cy="369332"/>
          </a:xfrm>
          <a:prstGeom prst="rect">
            <a:avLst/>
          </a:prstGeom>
        </p:spPr>
        <p:txBody>
          <a:bodyPr wrap="none">
            <a:spAutoFit/>
          </a:bodyPr>
          <a:lstStyle/>
          <a:p>
            <a:r>
              <a:rPr lang="en-US" dirty="0"/>
              <a:t>VEPP-4M</a:t>
            </a:r>
            <a:endParaRPr lang="ru-RU" dirty="0"/>
          </a:p>
        </p:txBody>
      </p:sp>
      <p:sp>
        <p:nvSpPr>
          <p:cNvPr id="5" name="TextBox 4"/>
          <p:cNvSpPr txBox="1"/>
          <p:nvPr/>
        </p:nvSpPr>
        <p:spPr>
          <a:xfrm>
            <a:off x="8100392" y="1916832"/>
            <a:ext cx="894797" cy="369332"/>
          </a:xfrm>
          <a:prstGeom prst="rect">
            <a:avLst/>
          </a:prstGeom>
          <a:noFill/>
        </p:spPr>
        <p:txBody>
          <a:bodyPr wrap="none" rtlCol="0">
            <a:spAutoFit/>
          </a:bodyPr>
          <a:lstStyle/>
          <a:p>
            <a:r>
              <a:rPr lang="en-US" dirty="0" smtClean="0"/>
              <a:t>10 sec</a:t>
            </a:r>
            <a:endParaRPr lang="ru-RU" dirty="0"/>
          </a:p>
        </p:txBody>
      </p:sp>
      <p:sp>
        <p:nvSpPr>
          <p:cNvPr id="7" name="TextBox 6"/>
          <p:cNvSpPr txBox="1"/>
          <p:nvPr/>
        </p:nvSpPr>
        <p:spPr>
          <a:xfrm>
            <a:off x="6037691" y="1916832"/>
            <a:ext cx="766557" cy="369332"/>
          </a:xfrm>
          <a:prstGeom prst="rect">
            <a:avLst/>
          </a:prstGeom>
          <a:noFill/>
        </p:spPr>
        <p:txBody>
          <a:bodyPr wrap="none" rtlCol="0">
            <a:spAutoFit/>
          </a:bodyPr>
          <a:lstStyle/>
          <a:p>
            <a:r>
              <a:rPr lang="en-US" dirty="0"/>
              <a:t>8</a:t>
            </a:r>
            <a:r>
              <a:rPr lang="en-US" dirty="0" smtClean="0"/>
              <a:t> sec</a:t>
            </a:r>
            <a:endParaRPr lang="ru-RU" dirty="0"/>
          </a:p>
        </p:txBody>
      </p:sp>
      <p:sp>
        <p:nvSpPr>
          <p:cNvPr id="8" name="TextBox 7"/>
          <p:cNvSpPr txBox="1"/>
          <p:nvPr/>
        </p:nvSpPr>
        <p:spPr>
          <a:xfrm>
            <a:off x="467544" y="1916832"/>
            <a:ext cx="766557" cy="369332"/>
          </a:xfrm>
          <a:prstGeom prst="rect">
            <a:avLst/>
          </a:prstGeom>
          <a:noFill/>
        </p:spPr>
        <p:txBody>
          <a:bodyPr wrap="none" rtlCol="0">
            <a:spAutoFit/>
          </a:bodyPr>
          <a:lstStyle/>
          <a:p>
            <a:r>
              <a:rPr lang="en-US" dirty="0" smtClean="0"/>
              <a:t>1 sec</a:t>
            </a:r>
            <a:endParaRPr lang="ru-RU" dirty="0"/>
          </a:p>
        </p:txBody>
      </p:sp>
      <p:sp>
        <p:nvSpPr>
          <p:cNvPr id="9" name="TextBox 8"/>
          <p:cNvSpPr txBox="1"/>
          <p:nvPr/>
        </p:nvSpPr>
        <p:spPr>
          <a:xfrm>
            <a:off x="3589419" y="1916832"/>
            <a:ext cx="766557" cy="369332"/>
          </a:xfrm>
          <a:prstGeom prst="rect">
            <a:avLst/>
          </a:prstGeom>
          <a:noFill/>
        </p:spPr>
        <p:txBody>
          <a:bodyPr wrap="none" rtlCol="0">
            <a:spAutoFit/>
          </a:bodyPr>
          <a:lstStyle/>
          <a:p>
            <a:r>
              <a:rPr lang="en-US" dirty="0"/>
              <a:t>5</a:t>
            </a:r>
            <a:r>
              <a:rPr lang="en-US" dirty="0" smtClean="0"/>
              <a:t> sec</a:t>
            </a:r>
            <a:endParaRPr lang="ru-RU" dirty="0"/>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796" y="4725144"/>
            <a:ext cx="8796692" cy="1916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2502024" y="4139788"/>
            <a:ext cx="5094312" cy="369332"/>
          </a:xfrm>
          <a:prstGeom prst="rect">
            <a:avLst/>
          </a:prstGeom>
        </p:spPr>
        <p:txBody>
          <a:bodyPr wrap="square">
            <a:spAutoFit/>
          </a:bodyPr>
          <a:lstStyle/>
          <a:p>
            <a:r>
              <a:rPr lang="en-US" dirty="0" smtClean="0"/>
              <a:t>SKIF </a:t>
            </a:r>
            <a:r>
              <a:rPr lang="en-US" dirty="0"/>
              <a:t>mirror when cooled </a:t>
            </a:r>
            <a:r>
              <a:rPr lang="en-US" dirty="0" smtClean="0"/>
              <a:t>by </a:t>
            </a:r>
            <a:r>
              <a:rPr lang="en-US" dirty="0"/>
              <a:t>water.</a:t>
            </a:r>
            <a:endParaRPr lang="ru-RU" dirty="0"/>
          </a:p>
        </p:txBody>
      </p:sp>
      <p:sp>
        <p:nvSpPr>
          <p:cNvPr id="10" name="TextBox 9"/>
          <p:cNvSpPr txBox="1"/>
          <p:nvPr/>
        </p:nvSpPr>
        <p:spPr>
          <a:xfrm>
            <a:off x="2005243" y="4715852"/>
            <a:ext cx="766557" cy="369332"/>
          </a:xfrm>
          <a:prstGeom prst="rect">
            <a:avLst/>
          </a:prstGeom>
          <a:noFill/>
        </p:spPr>
        <p:txBody>
          <a:bodyPr wrap="none" rtlCol="0">
            <a:spAutoFit/>
          </a:bodyPr>
          <a:lstStyle/>
          <a:p>
            <a:r>
              <a:rPr lang="en-US" dirty="0" smtClean="0"/>
              <a:t>2 sec</a:t>
            </a:r>
            <a:endParaRPr lang="ru-RU" dirty="0"/>
          </a:p>
        </p:txBody>
      </p:sp>
      <p:sp>
        <p:nvSpPr>
          <p:cNvPr id="13" name="TextBox 12"/>
          <p:cNvSpPr txBox="1"/>
          <p:nvPr/>
        </p:nvSpPr>
        <p:spPr>
          <a:xfrm>
            <a:off x="4813555" y="4729535"/>
            <a:ext cx="766557" cy="369332"/>
          </a:xfrm>
          <a:prstGeom prst="rect">
            <a:avLst/>
          </a:prstGeom>
          <a:noFill/>
        </p:spPr>
        <p:txBody>
          <a:bodyPr wrap="none" rtlCol="0">
            <a:spAutoFit/>
          </a:bodyPr>
          <a:lstStyle/>
          <a:p>
            <a:r>
              <a:rPr lang="en-US" dirty="0" smtClean="0"/>
              <a:t>5 sec</a:t>
            </a:r>
            <a:endParaRPr lang="ru-RU" dirty="0"/>
          </a:p>
        </p:txBody>
      </p:sp>
      <p:sp>
        <p:nvSpPr>
          <p:cNvPr id="14" name="TextBox 13"/>
          <p:cNvSpPr txBox="1"/>
          <p:nvPr/>
        </p:nvSpPr>
        <p:spPr>
          <a:xfrm>
            <a:off x="6845555" y="4715852"/>
            <a:ext cx="894797" cy="369332"/>
          </a:xfrm>
          <a:prstGeom prst="rect">
            <a:avLst/>
          </a:prstGeom>
          <a:noFill/>
        </p:spPr>
        <p:txBody>
          <a:bodyPr wrap="none" rtlCol="0">
            <a:spAutoFit/>
          </a:bodyPr>
          <a:lstStyle/>
          <a:p>
            <a:r>
              <a:rPr lang="en-US" dirty="0" smtClean="0"/>
              <a:t>10 sec</a:t>
            </a:r>
            <a:endParaRPr lang="ru-RU" dirty="0"/>
          </a:p>
        </p:txBody>
      </p:sp>
      <p:sp>
        <p:nvSpPr>
          <p:cNvPr id="16" name="TextBox 15"/>
          <p:cNvSpPr txBox="1"/>
          <p:nvPr/>
        </p:nvSpPr>
        <p:spPr>
          <a:xfrm>
            <a:off x="8316416" y="116632"/>
            <a:ext cx="385042" cy="523220"/>
          </a:xfrm>
          <a:prstGeom prst="rect">
            <a:avLst/>
          </a:prstGeom>
          <a:noFill/>
        </p:spPr>
        <p:txBody>
          <a:bodyPr wrap="none" rtlCol="0">
            <a:spAutoFit/>
          </a:bodyPr>
          <a:lstStyle/>
          <a:p>
            <a:r>
              <a:rPr lang="en-US" sz="2800" b="1" dirty="0" smtClean="0"/>
              <a:t>4</a:t>
            </a:r>
            <a:endParaRPr lang="ru-RU" sz="2800" b="1" dirty="0"/>
          </a:p>
        </p:txBody>
      </p:sp>
    </p:spTree>
    <p:extLst>
      <p:ext uri="{BB962C8B-B14F-4D97-AF65-F5344CB8AC3E}">
        <p14:creationId xmlns:p14="http://schemas.microsoft.com/office/powerpoint/2010/main" val="1399556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324528" cy="7173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95536" y="4110962"/>
            <a:ext cx="5976664" cy="274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808" y="240940"/>
            <a:ext cx="6048672" cy="347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Стрелка влево 3"/>
          <p:cNvSpPr/>
          <p:nvPr/>
        </p:nvSpPr>
        <p:spPr>
          <a:xfrm>
            <a:off x="6732240" y="6597352"/>
            <a:ext cx="2160240" cy="2606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31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23528" y="3376135"/>
            <a:ext cx="2189163"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431541" y="1379546"/>
            <a:ext cx="1656184" cy="1754326"/>
          </a:xfrm>
          <a:prstGeom prst="rect">
            <a:avLst/>
          </a:prstGeom>
        </p:spPr>
        <p:txBody>
          <a:bodyPr wrap="square">
            <a:spAutoFit/>
          </a:bodyPr>
          <a:lstStyle/>
          <a:p>
            <a:r>
              <a:rPr lang="en-US" dirty="0"/>
              <a:t>SKIF mirror when cooled </a:t>
            </a:r>
            <a:r>
              <a:rPr lang="en-US" dirty="0" smtClean="0"/>
              <a:t>by </a:t>
            </a:r>
            <a:r>
              <a:rPr lang="en-US" dirty="0"/>
              <a:t>liquid nitrogen.</a:t>
            </a:r>
            <a:endParaRPr lang="ru-RU" dirty="0"/>
          </a:p>
          <a:p>
            <a:endParaRPr lang="ru-RU" dirty="0"/>
          </a:p>
        </p:txBody>
      </p:sp>
      <p:sp>
        <p:nvSpPr>
          <p:cNvPr id="7" name="Прямоугольник 6"/>
          <p:cNvSpPr/>
          <p:nvPr/>
        </p:nvSpPr>
        <p:spPr>
          <a:xfrm>
            <a:off x="6565613" y="4869160"/>
            <a:ext cx="2614899" cy="1200329"/>
          </a:xfrm>
          <a:prstGeom prst="rect">
            <a:avLst/>
          </a:prstGeom>
        </p:spPr>
        <p:txBody>
          <a:bodyPr wrap="square">
            <a:spAutoFit/>
          </a:bodyPr>
          <a:lstStyle/>
          <a:p>
            <a:r>
              <a:rPr lang="en-US" dirty="0"/>
              <a:t>The SKIF mirror is cooled by liquid nitrogen for 10 microseconds</a:t>
            </a:r>
            <a:endParaRPr lang="ru-RU" dirty="0"/>
          </a:p>
        </p:txBody>
      </p:sp>
      <p:sp>
        <p:nvSpPr>
          <p:cNvPr id="12" name="TextBox 11"/>
          <p:cNvSpPr txBox="1"/>
          <p:nvPr/>
        </p:nvSpPr>
        <p:spPr>
          <a:xfrm>
            <a:off x="8435430" y="44624"/>
            <a:ext cx="385042" cy="523220"/>
          </a:xfrm>
          <a:prstGeom prst="rect">
            <a:avLst/>
          </a:prstGeom>
          <a:noFill/>
        </p:spPr>
        <p:txBody>
          <a:bodyPr wrap="none" rtlCol="0">
            <a:spAutoFit/>
          </a:bodyPr>
          <a:lstStyle/>
          <a:p>
            <a:r>
              <a:rPr lang="en-US" sz="2800" b="1" dirty="0" smtClean="0"/>
              <a:t>5</a:t>
            </a:r>
            <a:endParaRPr lang="ru-RU" sz="2800" b="1" dirty="0"/>
          </a:p>
        </p:txBody>
      </p:sp>
      <p:pic>
        <p:nvPicPr>
          <p:cNvPr id="1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23528" y="404664"/>
            <a:ext cx="2189163"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Стрелка влево 10"/>
          <p:cNvSpPr/>
          <p:nvPr/>
        </p:nvSpPr>
        <p:spPr>
          <a:xfrm>
            <a:off x="6732240" y="4149080"/>
            <a:ext cx="2160240" cy="2606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84327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latin typeface="Times New Roman" pitchFamily="18" charset="0"/>
                <a:cs typeface="Times New Roman" pitchFamily="18" charset="0"/>
              </a:rPr>
              <a:t>Conclusion</a:t>
            </a:r>
            <a:endParaRPr lang="ru-RU" dirty="0"/>
          </a:p>
        </p:txBody>
      </p:sp>
      <p:sp>
        <p:nvSpPr>
          <p:cNvPr id="3" name="Объект 2"/>
          <p:cNvSpPr>
            <a:spLocks noGrp="1"/>
          </p:cNvSpPr>
          <p:nvPr>
            <p:ph idx="1"/>
          </p:nvPr>
        </p:nvSpPr>
        <p:spPr/>
        <p:txBody>
          <a:bodyPr>
            <a:normAutofit/>
          </a:bodyPr>
          <a:lstStyle/>
          <a:p>
            <a:r>
              <a:rPr lang="en-US" dirty="0"/>
              <a:t>The thermal load on the VEPP-4M mirror is calculated</a:t>
            </a:r>
            <a:r>
              <a:rPr lang="en-US" dirty="0" smtClean="0"/>
              <a:t>;</a:t>
            </a:r>
          </a:p>
          <a:p>
            <a:r>
              <a:rPr lang="en-US" dirty="0" smtClean="0"/>
              <a:t>Experiment </a:t>
            </a:r>
            <a:r>
              <a:rPr lang="en-US" dirty="0"/>
              <a:t>with the dimension of the heating mirror at the VEPP-4M is held</a:t>
            </a:r>
            <a:r>
              <a:rPr lang="en-US" dirty="0" smtClean="0"/>
              <a:t>;</a:t>
            </a:r>
          </a:p>
          <a:p>
            <a:r>
              <a:rPr lang="en-US" dirty="0" smtClean="0"/>
              <a:t>Based </a:t>
            </a:r>
            <a:r>
              <a:rPr lang="en-US" dirty="0"/>
              <a:t>on these data, conclusions are made about the reliability of </a:t>
            </a:r>
            <a:r>
              <a:rPr lang="en-US" dirty="0" smtClean="0"/>
              <a:t>simulating </a:t>
            </a:r>
            <a:r>
              <a:rPr lang="en-US" dirty="0"/>
              <a:t>the heating of the mirror on the </a:t>
            </a:r>
            <a:r>
              <a:rPr lang="en-US" dirty="0" smtClean="0"/>
              <a:t>SKIF.</a:t>
            </a:r>
          </a:p>
          <a:p>
            <a:r>
              <a:rPr lang="en-US" dirty="0" smtClean="0"/>
              <a:t>The </a:t>
            </a:r>
            <a:r>
              <a:rPr lang="en-US" dirty="0"/>
              <a:t>conclusion is made about the applicability of x-ray focusing mirrors on the channels of </a:t>
            </a:r>
            <a:r>
              <a:rPr lang="en-US" dirty="0" smtClean="0"/>
              <a:t>SR </a:t>
            </a:r>
            <a:r>
              <a:rPr lang="en-US" dirty="0"/>
              <a:t>output from a wiggler with a field of 4 T for the station </a:t>
            </a:r>
            <a:r>
              <a:rPr lang="en-US" dirty="0" smtClean="0"/>
              <a:t>“Fast </a:t>
            </a:r>
            <a:r>
              <a:rPr lang="en-US" dirty="0"/>
              <a:t>processes</a:t>
            </a:r>
            <a:r>
              <a:rPr lang="en-US" dirty="0" smtClean="0"/>
              <a:t>".</a:t>
            </a:r>
            <a:endParaRPr lang="ru-RU" dirty="0"/>
          </a:p>
        </p:txBody>
      </p:sp>
      <p:sp>
        <p:nvSpPr>
          <p:cNvPr id="4" name="TextBox 3"/>
          <p:cNvSpPr txBox="1"/>
          <p:nvPr/>
        </p:nvSpPr>
        <p:spPr>
          <a:xfrm>
            <a:off x="8532440" y="44624"/>
            <a:ext cx="385042" cy="523220"/>
          </a:xfrm>
          <a:prstGeom prst="rect">
            <a:avLst/>
          </a:prstGeom>
          <a:noFill/>
        </p:spPr>
        <p:txBody>
          <a:bodyPr wrap="none" rtlCol="0">
            <a:spAutoFit/>
          </a:bodyPr>
          <a:lstStyle/>
          <a:p>
            <a:r>
              <a:rPr lang="en-US" sz="2800" b="1" dirty="0"/>
              <a:t>6</a:t>
            </a:r>
            <a:endParaRPr lang="ru-RU" sz="2800" b="1" dirty="0"/>
          </a:p>
        </p:txBody>
      </p:sp>
    </p:spTree>
    <p:extLst>
      <p:ext uri="{BB962C8B-B14F-4D97-AF65-F5344CB8AC3E}">
        <p14:creationId xmlns:p14="http://schemas.microsoft.com/office/powerpoint/2010/main" val="3693089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1121</TotalTime>
  <Words>439</Words>
  <Application>Microsoft Office PowerPoint</Application>
  <PresentationFormat>Экран (4:3)</PresentationFormat>
  <Paragraphs>42</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Аптека</vt:lpstr>
      <vt:lpstr>Calculation of thermal loads of x-ray mirror optics of a synchrotron radiation source SKIF </vt:lpstr>
      <vt:lpstr> Abstract </vt:lpstr>
      <vt:lpstr>Method of simulating</vt:lpstr>
      <vt:lpstr>results</vt:lpstr>
      <vt:lpstr>Презентация PowerPoint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Расчет тепловых нагрузок рентгеновской зеркальной оптики</dc:title>
  <dc:creator>Николай</dc:creator>
  <cp:lastModifiedBy>Николай</cp:lastModifiedBy>
  <cp:revision>59</cp:revision>
  <dcterms:created xsi:type="dcterms:W3CDTF">2020-04-28T18:26:21Z</dcterms:created>
  <dcterms:modified xsi:type="dcterms:W3CDTF">2020-07-11T23:07:48Z</dcterms:modified>
</cp:coreProperties>
</file>