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5" r:id="rId4"/>
    <p:sldId id="258" r:id="rId5"/>
    <p:sldId id="260" r:id="rId6"/>
    <p:sldId id="276" r:id="rId7"/>
    <p:sldId id="261" r:id="rId8"/>
    <p:sldId id="263" r:id="rId9"/>
    <p:sldId id="265" r:id="rId10"/>
    <p:sldId id="274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298448"/>
            <a:ext cx="8080248" cy="3255264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of synchrotron radiation to study the surface atomic structure of 2D materials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4670246"/>
            <a:ext cx="8235351" cy="91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Speaker: </a:t>
            </a:r>
            <a:r>
              <a:rPr lang="ru-RU" baseline="30000" dirty="0" smtClean="0"/>
              <a:t>1</a:t>
            </a:r>
            <a:r>
              <a:rPr lang="en-US" dirty="0" err="1" smtClean="0"/>
              <a:t>I.A.Arkhandeev</a:t>
            </a:r>
            <a:endParaRPr lang="en-US" dirty="0" smtClean="0"/>
          </a:p>
          <a:p>
            <a:r>
              <a:rPr lang="en-US" dirty="0" smtClean="0"/>
              <a:t>Co-authors: </a:t>
            </a:r>
            <a:r>
              <a:rPr lang="en-US" baseline="30000" dirty="0" smtClean="0"/>
              <a:t>2</a:t>
            </a:r>
            <a:r>
              <a:rPr lang="en-US" dirty="0" smtClean="0"/>
              <a:t>I.I.Ogorodnikov</a:t>
            </a:r>
            <a:r>
              <a:rPr lang="en-US" dirty="0" smtClean="0"/>
              <a:t>, </a:t>
            </a:r>
            <a:r>
              <a:rPr lang="ru-RU" baseline="30000" dirty="0"/>
              <a:t>1 </a:t>
            </a:r>
            <a:r>
              <a:rPr lang="en-US" dirty="0" err="1" smtClean="0"/>
              <a:t>T.V.Kuznetsova</a:t>
            </a:r>
            <a:r>
              <a:rPr lang="en-US" dirty="0" smtClean="0"/>
              <a:t>, </a:t>
            </a:r>
            <a:r>
              <a:rPr lang="en-US" baseline="30000" dirty="0" smtClean="0"/>
              <a:t>2</a:t>
            </a:r>
            <a:r>
              <a:rPr lang="en-US" dirty="0" smtClean="0"/>
              <a:t>M.V.Kuznetsov</a:t>
            </a:r>
            <a:r>
              <a:rPr lang="en-US" dirty="0" smtClean="0"/>
              <a:t>, </a:t>
            </a:r>
            <a:r>
              <a:rPr lang="en-US" baseline="30000" dirty="0" smtClean="0"/>
              <a:t>3</a:t>
            </a:r>
            <a:r>
              <a:rPr lang="en-US" dirty="0" smtClean="0"/>
              <a:t>L.V.Yashina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545" y="433916"/>
            <a:ext cx="2937692" cy="5966883"/>
          </a:xfrm>
          <a:prstGeom prst="rect">
            <a:avLst/>
          </a:prstGeom>
        </p:spPr>
      </p:pic>
      <p:pic>
        <p:nvPicPr>
          <p:cNvPr id="4" name="Picture 4" descr="I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1328" y="904794"/>
            <a:ext cx="1628942" cy="141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monosov Moscow State University | Stanislav Puga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14429" r="14320" b="14460"/>
          <a:stretch/>
        </p:blipFill>
        <p:spPr bwMode="auto">
          <a:xfrm>
            <a:off x="9812355" y="4293831"/>
            <a:ext cx="1738937" cy="17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184" y="2484248"/>
            <a:ext cx="2008414" cy="1524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317727" y="664162"/>
            <a:ext cx="513601" cy="63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1</a:t>
            </a:r>
            <a:endParaRPr lang="ru-RU" sz="2800" b="1" i="1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317726" y="2328145"/>
            <a:ext cx="513601" cy="63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2</a:t>
            </a:r>
            <a:endParaRPr lang="ru-RU" sz="2800" b="1" i="1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317726" y="4266118"/>
            <a:ext cx="513601" cy="63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chemeClr val="accent1"/>
                </a:solidFill>
                <a:latin typeface="Century" panose="020406040505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61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72" y="1156122"/>
            <a:ext cx="3193666" cy="4601183"/>
          </a:xfrm>
        </p:spPr>
        <p:txBody>
          <a:bodyPr/>
          <a:lstStyle/>
          <a:p>
            <a:r>
              <a:rPr lang="en-US" dirty="0" smtClean="0"/>
              <a:t>Bismuth Chalcogenides:</a:t>
            </a:r>
            <a:br>
              <a:rPr lang="en-US" dirty="0" smtClean="0"/>
            </a:br>
            <a:r>
              <a:rPr lang="en-US" dirty="0" smtClean="0"/>
              <a:t>Bi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 (X = Se, Te) </a:t>
            </a:r>
            <a:endParaRPr lang="ru-RU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91" y="962525"/>
            <a:ext cx="3565535" cy="2671491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952874" y="3795490"/>
            <a:ext cx="3753852" cy="1961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/>
              <a:t>One quintuple layer (QL): X – Bi – X – Bi – X</a:t>
            </a:r>
            <a:r>
              <a:rPr lang="en-US" dirty="0"/>
              <a:t>. </a:t>
            </a:r>
            <a:r>
              <a:rPr lang="en-US" dirty="0" smtClean="0"/>
              <a:t>Quintuple layers slabs are </a:t>
            </a:r>
            <a:r>
              <a:rPr lang="en-US" dirty="0"/>
              <a:t>linked by </a:t>
            </a:r>
            <a:r>
              <a:rPr lang="en-US" dirty="0" smtClean="0"/>
              <a:t>weak van </a:t>
            </a:r>
            <a:r>
              <a:rPr lang="en-US" dirty="0"/>
              <a:t>der Waals </a:t>
            </a:r>
            <a:r>
              <a:rPr lang="en-US" dirty="0" smtClean="0"/>
              <a:t>forces.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78" y="747609"/>
            <a:ext cx="4617504" cy="5360114"/>
          </a:xfr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810883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10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75" y="1138351"/>
            <a:ext cx="3201482" cy="4601183"/>
          </a:xfrm>
        </p:spPr>
        <p:txBody>
          <a:bodyPr/>
          <a:lstStyle/>
          <a:p>
            <a:r>
              <a:rPr lang="en-US" dirty="0" smtClean="0"/>
              <a:t>Step I: Experimental diffraction patterns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864108"/>
            <a:ext cx="7924800" cy="2227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experiments were performed at the Bessie II synchrotron center (Germany) using a toroidal electron analyzer. The result of </a:t>
            </a:r>
            <a:r>
              <a:rPr lang="en-US" dirty="0" smtClean="0"/>
              <a:t>XPD is </a:t>
            </a:r>
            <a:r>
              <a:rPr lang="en-US" dirty="0"/>
              <a:t>a diffraction pattern for which the azimuthal angle is graded vertically and the azimuthal angle is graded horizontally. For convenience, the scan is converted to a stereographic representation. This gives certain advantages: determination of the symmetry of the diffraction pattern and the angles of the main scattering maxima.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36" y="3091543"/>
            <a:ext cx="5968395" cy="3139133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776377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11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28" y="1123837"/>
            <a:ext cx="3128910" cy="4601183"/>
          </a:xfrm>
        </p:spPr>
        <p:txBody>
          <a:bodyPr/>
          <a:lstStyle/>
          <a:p>
            <a:r>
              <a:rPr lang="en-US" dirty="0" smtClean="0"/>
              <a:t>Step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: </a:t>
            </a:r>
            <a:r>
              <a:rPr lang="en-US" dirty="0" smtClean="0"/>
              <a:t>from experiment to</a:t>
            </a:r>
            <a:r>
              <a:rPr lang="ru-RU" dirty="0" smtClean="0"/>
              <a:t> </a:t>
            </a:r>
            <a:r>
              <a:rPr lang="en-US" dirty="0" smtClean="0"/>
              <a:t>holography by</a:t>
            </a:r>
            <a:r>
              <a:rPr lang="ru-RU" dirty="0" smtClean="0"/>
              <a:t> </a:t>
            </a:r>
            <a:r>
              <a:rPr lang="en-US" dirty="0" smtClean="0"/>
              <a:t>SPEA-MEM algorithm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087" y="449258"/>
            <a:ext cx="8007047" cy="239485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Using an experimental diffraction pattern, </a:t>
            </a:r>
            <a:r>
              <a:rPr lang="en-US" dirty="0" smtClean="0"/>
              <a:t>we </a:t>
            </a:r>
            <a:r>
              <a:rPr lang="en-US" dirty="0"/>
              <a:t>can t</a:t>
            </a:r>
            <a:r>
              <a:rPr lang="en-US" dirty="0" smtClean="0"/>
              <a:t>ransform XPD-pattern </a:t>
            </a:r>
            <a:r>
              <a:rPr lang="en-US" dirty="0"/>
              <a:t>to the atomic structure. Certain holographic algorithms are used for this purpose. Currently, we can safely distinguish </a:t>
            </a:r>
            <a:r>
              <a:rPr lang="en-US" dirty="0" smtClean="0"/>
              <a:t>SPEA-MEM </a:t>
            </a:r>
            <a:r>
              <a:rPr lang="en-US" dirty="0"/>
              <a:t>algorithm proposed by the Matsushita </a:t>
            </a:r>
            <a:r>
              <a:rPr lang="en-US" dirty="0" smtClean="0"/>
              <a:t>group* </a:t>
            </a:r>
            <a:r>
              <a:rPr lang="en-US" dirty="0"/>
              <a:t>and continuously developing to this day. Here, the experimental </a:t>
            </a:r>
            <a:r>
              <a:rPr lang="en-US" dirty="0" smtClean="0"/>
              <a:t>diffraction pattern </a:t>
            </a:r>
            <a:r>
              <a:rPr lang="en-US" dirty="0"/>
              <a:t>is taken as </a:t>
            </a:r>
            <a:r>
              <a:rPr lang="en-US" dirty="0" smtClean="0"/>
              <a:t>a </a:t>
            </a:r>
            <a:r>
              <a:rPr lang="en-US" dirty="0"/>
              <a:t>hologram, and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087" y="2310670"/>
            <a:ext cx="2224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reconstruction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environment is the solution of the inverse problem.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828" y="2310670"/>
            <a:ext cx="5835801" cy="3897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138848"/>
            <a:ext cx="12102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</a:t>
            </a:r>
            <a:r>
              <a:rPr lang="ru-RU" dirty="0" smtClean="0"/>
              <a:t>F</a:t>
            </a:r>
            <a:r>
              <a:rPr lang="ru-RU" dirty="0"/>
              <a:t>. </a:t>
            </a:r>
            <a:r>
              <a:rPr lang="ru-RU" dirty="0" err="1"/>
              <a:t>Matsui</a:t>
            </a:r>
            <a:r>
              <a:rPr lang="ru-RU" dirty="0"/>
              <a:t>, T. </a:t>
            </a:r>
            <a:r>
              <a:rPr lang="ru-RU" dirty="0" err="1"/>
              <a:t>Matsushita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H.Daimon</a:t>
            </a:r>
            <a:r>
              <a:rPr lang="ru-RU" dirty="0"/>
              <a:t>. </a:t>
            </a:r>
            <a:r>
              <a:rPr lang="ru-RU" dirty="0" err="1"/>
              <a:t>Holographic</a:t>
            </a:r>
            <a:r>
              <a:rPr lang="ru-RU" dirty="0"/>
              <a:t> </a:t>
            </a:r>
            <a:r>
              <a:rPr lang="ru-RU" dirty="0" err="1"/>
              <a:t>Reconstruction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Photoelectron</a:t>
            </a:r>
            <a:r>
              <a:rPr lang="ru-RU" dirty="0"/>
              <a:t> </a:t>
            </a:r>
            <a:r>
              <a:rPr lang="ru-RU" dirty="0" err="1"/>
              <a:t>Diffraction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 smtClean="0"/>
              <a:t>Its</a:t>
            </a:r>
            <a:r>
              <a:rPr lang="en-US" dirty="0" smtClean="0"/>
              <a:t> </a:t>
            </a:r>
            <a:r>
              <a:rPr lang="ru-RU" dirty="0" err="1" smtClean="0"/>
              <a:t>Circular</a:t>
            </a:r>
            <a:r>
              <a:rPr lang="ru-RU" dirty="0" smtClean="0"/>
              <a:t> </a:t>
            </a:r>
            <a:r>
              <a:rPr lang="ru-RU" dirty="0" err="1"/>
              <a:t>Dichroism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Local</a:t>
            </a:r>
            <a:r>
              <a:rPr lang="ru-RU" dirty="0"/>
              <a:t> </a:t>
            </a:r>
            <a:r>
              <a:rPr lang="ru-RU" dirty="0" err="1"/>
              <a:t>Structure</a:t>
            </a:r>
            <a:r>
              <a:rPr lang="ru-RU" dirty="0"/>
              <a:t> </a:t>
            </a:r>
            <a:r>
              <a:rPr lang="ru-RU" dirty="0" err="1"/>
              <a:t>Probing</a:t>
            </a:r>
            <a:r>
              <a:rPr lang="ru-RU" dirty="0"/>
              <a:t>.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Physical</a:t>
            </a:r>
            <a:r>
              <a:rPr lang="ru-RU" dirty="0"/>
              <a:t> </a:t>
            </a:r>
            <a:r>
              <a:rPr lang="ru-RU" dirty="0" err="1"/>
              <a:t>Society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Japan</a:t>
            </a:r>
            <a:r>
              <a:rPr lang="ru-RU" dirty="0"/>
              <a:t> 87 (2018) 061004.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-1"/>
            <a:ext cx="897147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12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14" y="1058235"/>
            <a:ext cx="3143424" cy="4601183"/>
          </a:xfrm>
        </p:spPr>
        <p:txBody>
          <a:bodyPr/>
          <a:lstStyle/>
          <a:p>
            <a:r>
              <a:rPr lang="en-US" dirty="0" smtClean="0"/>
              <a:t>Step III</a:t>
            </a:r>
            <a:r>
              <a:rPr lang="ru-RU" dirty="0" smtClean="0"/>
              <a:t>: </a:t>
            </a:r>
            <a:r>
              <a:rPr lang="en-US" dirty="0" smtClean="0"/>
              <a:t>result of photoelectron holography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834" r="2987" b="8049"/>
          <a:stretch/>
        </p:blipFill>
        <p:spPr>
          <a:xfrm>
            <a:off x="3873260" y="534836"/>
            <a:ext cx="7453223" cy="5647982"/>
          </a:xfr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715992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13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71" y="1123836"/>
            <a:ext cx="3186967" cy="4601183"/>
          </a:xfrm>
        </p:spPr>
        <p:txBody>
          <a:bodyPr>
            <a:normAutofit/>
          </a:bodyPr>
          <a:lstStyle/>
          <a:p>
            <a:r>
              <a:rPr lang="en-US" dirty="0" smtClean="0"/>
              <a:t>Step</a:t>
            </a:r>
            <a:r>
              <a:rPr lang="ru-RU" dirty="0" smtClean="0"/>
              <a:t> </a:t>
            </a:r>
            <a:r>
              <a:rPr lang="en-US" dirty="0" smtClean="0"/>
              <a:t>IV: verifying results by modeling theoretical patterns. EDAC-algorithm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086" y="864107"/>
            <a:ext cx="7541382" cy="20836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As a </a:t>
            </a:r>
            <a:r>
              <a:rPr lang="en-US" dirty="0" smtClean="0"/>
              <a:t>result</a:t>
            </a:r>
            <a:r>
              <a:rPr lang="ru-RU" dirty="0" smtClean="0"/>
              <a:t> </a:t>
            </a:r>
            <a:r>
              <a:rPr lang="en-US" dirty="0" smtClean="0"/>
              <a:t>of photoelectron holography, a</a:t>
            </a:r>
            <a:r>
              <a:rPr lang="ru-RU" dirty="0" smtClean="0"/>
              <a:t> </a:t>
            </a:r>
            <a:r>
              <a:rPr lang="en-US" dirty="0" smtClean="0"/>
              <a:t>set </a:t>
            </a:r>
            <a:r>
              <a:rPr lang="en-US" dirty="0"/>
              <a:t>of atom locations is obtained. After that, the obtained data must be verified by performing a simulation of </a:t>
            </a:r>
            <a:r>
              <a:rPr lang="en-US" dirty="0" smtClean="0"/>
              <a:t>the theoretical </a:t>
            </a:r>
            <a:r>
              <a:rPr lang="en-US" dirty="0"/>
              <a:t>diffraction </a:t>
            </a:r>
            <a:r>
              <a:rPr lang="en-US" dirty="0" smtClean="0"/>
              <a:t>pattern. To do this we can use </a:t>
            </a:r>
            <a:r>
              <a:rPr lang="en-US" dirty="0"/>
              <a:t>the </a:t>
            </a:r>
            <a:r>
              <a:rPr lang="en-US" dirty="0" smtClean="0"/>
              <a:t>EDAC</a:t>
            </a:r>
            <a:r>
              <a:rPr lang="ru-RU" dirty="0" smtClean="0"/>
              <a:t>*</a:t>
            </a:r>
            <a:r>
              <a:rPr lang="en-US" dirty="0" smtClean="0"/>
              <a:t> </a:t>
            </a:r>
            <a:r>
              <a:rPr lang="en-US" dirty="0"/>
              <a:t>algorithm. </a:t>
            </a:r>
            <a:r>
              <a:rPr lang="en-US" dirty="0" smtClean="0"/>
              <a:t>EDAC </a:t>
            </a:r>
            <a:r>
              <a:rPr lang="en-US" dirty="0"/>
              <a:t>is one of the reliable programs that </a:t>
            </a:r>
            <a:endParaRPr lang="en-US" dirty="0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472" y="2453662"/>
            <a:ext cx="5700044" cy="3331482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643086" y="2124356"/>
            <a:ext cx="3516839" cy="1806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/>
              <a:t>allows to do this. To do this, it’s necessary to build an atomic cluster with certain calculation parameters set.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59237" y="6488668"/>
            <a:ext cx="6932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*García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Abajo, Van Hove, and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Fadley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Phys. Rev. B 63, 75404 (2001)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-1"/>
            <a:ext cx="854015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14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modeling diffraction patterns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516873"/>
            <a:ext cx="7315200" cy="381472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-1"/>
            <a:ext cx="854015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15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14" y="1123836"/>
            <a:ext cx="3143424" cy="4601183"/>
          </a:xfrm>
        </p:spPr>
        <p:txBody>
          <a:bodyPr/>
          <a:lstStyle/>
          <a:p>
            <a:r>
              <a:rPr lang="en-US" dirty="0" smtClean="0"/>
              <a:t>Step</a:t>
            </a:r>
            <a:r>
              <a:rPr lang="ru-RU" dirty="0" smtClean="0"/>
              <a:t> </a:t>
            </a:r>
            <a:r>
              <a:rPr lang="en-US" dirty="0" smtClean="0"/>
              <a:t>V</a:t>
            </a:r>
            <a:r>
              <a:rPr lang="ru-RU" dirty="0" smtClean="0"/>
              <a:t>:</a:t>
            </a:r>
            <a:r>
              <a:rPr lang="en-US" dirty="0" smtClean="0"/>
              <a:t> R-factor analyses.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3733" y="864108"/>
            <a:ext cx="8009467" cy="512064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Comparison of experimental and theoretical </a:t>
            </a:r>
            <a:r>
              <a:rPr lang="en-US" dirty="0" smtClean="0"/>
              <a:t>XPD </a:t>
            </a:r>
            <a:r>
              <a:rPr lang="en-US" dirty="0"/>
              <a:t>patterns is based on the so-called R-factor of divergence. The lower this parameter, the better the theory and experiment agree and, consequently, the model cluster most accurately describes the studied surface.</a:t>
            </a:r>
            <a:endParaRPr lang="ru-RU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-1"/>
            <a:ext cx="897147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16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19" y="1123836"/>
            <a:ext cx="2947482" cy="460118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663" y="864108"/>
            <a:ext cx="7832558" cy="5120640"/>
          </a:xfrm>
        </p:spPr>
        <p:txBody>
          <a:bodyPr/>
          <a:lstStyle/>
          <a:p>
            <a:pPr algn="just"/>
            <a:r>
              <a:rPr lang="en-US" dirty="0"/>
              <a:t>Structural study of the surface is well achieved by the combined use of x-ray photoelectron diffraction and holography methods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Obtaining </a:t>
            </a:r>
            <a:r>
              <a:rPr lang="en-US" dirty="0"/>
              <a:t>diffraction patterns is most effective in a synchrotron center because of the radiation characteristics (the possibility of varying energies, high radiation intensity, different types of polarizations, etc</a:t>
            </a:r>
            <a:r>
              <a:rPr lang="en-US" dirty="0" smtClean="0"/>
              <a:t>.).</a:t>
            </a:r>
          </a:p>
          <a:p>
            <a:pPr algn="just"/>
            <a:r>
              <a:rPr lang="en-US" dirty="0" smtClean="0"/>
              <a:t>Thus</a:t>
            </a:r>
            <a:r>
              <a:rPr lang="en-US" dirty="0"/>
              <a:t>, synchrotron radiation </a:t>
            </a:r>
            <a:r>
              <a:rPr lang="en-US" dirty="0" smtClean="0"/>
              <a:t>can help </a:t>
            </a:r>
            <a:r>
              <a:rPr lang="en-US" dirty="0"/>
              <a:t>effectively study the atomic structure of the surface.</a:t>
            </a:r>
            <a:endParaRPr lang="ru-RU" dirty="0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-1"/>
            <a:ext cx="836762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17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522133" cy="46011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Acknowledgements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6226" y="864108"/>
            <a:ext cx="7936302" cy="304023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reported study was funded by RFBR, project number 19-29-12061 and was carried out within the state assignment of Ministry of Science and Higher Education of the Russian Federation (theme “Spin” No. АААА-А18-118020290104-2).</a:t>
            </a:r>
            <a:endParaRPr lang="ru-RU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РФФИ: новые темы конкурса 2017 года проектов ориентированных  фундаментальных научных исследований по актуальным междисциплинарным темам  | Новости сибирской на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2990956"/>
            <a:ext cx="6914846" cy="30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-1"/>
            <a:ext cx="905774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18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123837"/>
            <a:ext cx="3187700" cy="4601183"/>
          </a:xfrm>
        </p:spPr>
        <p:txBody>
          <a:bodyPr/>
          <a:lstStyle/>
          <a:p>
            <a:r>
              <a:rPr lang="en-US" dirty="0" smtClean="0"/>
              <a:t>What does the surface mean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842" y="993734"/>
            <a:ext cx="7990131" cy="11563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characteristic size of the surface depth is only a few atomic layers </a:t>
            </a:r>
            <a:r>
              <a:rPr lang="en-US" dirty="0" smtClean="0"/>
              <a:t>(~</a:t>
            </a:r>
            <a:r>
              <a:rPr lang="en-US" dirty="0"/>
              <a:t>n</a:t>
            </a:r>
            <a:r>
              <a:rPr lang="en-US" dirty="0" smtClean="0"/>
              <a:t>m</a:t>
            </a:r>
            <a:r>
              <a:rPr lang="en-US" dirty="0"/>
              <a:t>). In addition, there are structures where the surface is important in terms of definition: thin (10 nm – 1 µm) and ultra-thin (1-10 </a:t>
            </a:r>
            <a:r>
              <a:rPr lang="en-US" dirty="0" smtClean="0"/>
              <a:t>nm</a:t>
            </a:r>
            <a:r>
              <a:rPr lang="en-US" dirty="0"/>
              <a:t>) films, </a:t>
            </a:r>
            <a:r>
              <a:rPr lang="en-US" dirty="0" smtClean="0"/>
              <a:t>multilayer structures and others.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21269" y="2301597"/>
            <a:ext cx="4502884" cy="383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26" y="2301597"/>
            <a:ext cx="4462944" cy="36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-1"/>
            <a:ext cx="60384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depth of analysis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92859" y="569342"/>
                <a:ext cx="7940842" cy="269278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The inelastic mean free path (IMFP) of </a:t>
                </a:r>
                <a:r>
                  <a:rPr lang="en-US" dirty="0"/>
                  <a:t>a photoelectron is a criterion that determines the depth of analytical information selection. For most materials in the range of kinetic energies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:r>
                  <a:rPr lang="en-US" dirty="0"/>
                  <a:t>200-1500 eV, i.e. in the operating energy range for </a:t>
                </a:r>
                <a:r>
                  <a:rPr lang="en-US" dirty="0" smtClean="0"/>
                  <a:t>XPD, </a:t>
                </a:r>
                <a:r>
                  <a:rPr lang="en-US" dirty="0"/>
                  <a:t>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are 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The sensitivity of the surface is rigidly related to the IMFP</a:t>
                </a:r>
                <a:r>
                  <a:rPr lang="en-US" dirty="0" smtClean="0"/>
                  <a:t>, </a:t>
                </a:r>
                <a:r>
                  <a:rPr lang="en-US" dirty="0"/>
                  <a:t>which has a pronounced </a:t>
                </a:r>
                <a:r>
                  <a:rPr lang="en-US" dirty="0" smtClean="0"/>
                  <a:t>minimum: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2859" y="569342"/>
                <a:ext cx="7940842" cy="2692783"/>
              </a:xfrm>
              <a:blipFill>
                <a:blip r:embed="rId2"/>
                <a:stretch>
                  <a:fillRect l="-767" r="-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022" y="3065880"/>
            <a:ext cx="5137484" cy="3096704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-1"/>
            <a:ext cx="60384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insulators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534" y="698416"/>
            <a:ext cx="8242380" cy="196011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Insulating bulk but metallic surface due to strong spin-orbit </a:t>
            </a:r>
            <a:r>
              <a:rPr lang="en-US" dirty="0" smtClean="0"/>
              <a:t>interaction and time reversal symmetry.</a:t>
            </a:r>
            <a:endParaRPr lang="en-US" dirty="0"/>
          </a:p>
          <a:p>
            <a:pPr algn="just"/>
            <a:r>
              <a:rPr lang="en-US" dirty="0" smtClean="0"/>
              <a:t>Unique </a:t>
            </a:r>
            <a:r>
              <a:rPr lang="en-US" dirty="0"/>
              <a:t>surface state that make surface conducting, with linear </a:t>
            </a:r>
            <a:r>
              <a:rPr lang="en-US" dirty="0" smtClean="0"/>
              <a:t>dispersion forming </a:t>
            </a:r>
            <a:r>
              <a:rPr lang="en-US" dirty="0"/>
              <a:t>a Dirac Cone with a crossing point at the Fermi level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Topological insulato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87" y="2658534"/>
            <a:ext cx="3024690" cy="27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682154" y="1853536"/>
            <a:ext cx="4980760" cy="370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Helical spin structure with the spin of the electron perpendicular to its momentum.</a:t>
            </a:r>
          </a:p>
          <a:p>
            <a:pPr algn="just"/>
            <a:r>
              <a:rPr lang="en-US" dirty="0" smtClean="0"/>
              <a:t>Electrons in this surface state are protected against scattering.</a:t>
            </a:r>
          </a:p>
          <a:p>
            <a:pPr algn="just"/>
            <a:r>
              <a:rPr lang="en-US" dirty="0" smtClean="0"/>
              <a:t>Very promising for </a:t>
            </a:r>
            <a:r>
              <a:rPr lang="en-US" dirty="0" err="1" smtClean="0"/>
              <a:t>spintronics</a:t>
            </a:r>
            <a:r>
              <a:rPr lang="en-US" dirty="0" smtClean="0"/>
              <a:t> or quantum computing applications (memory devices, spin field-effect transistors,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-1"/>
            <a:ext cx="60384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research methods</a:t>
            </a:r>
            <a:r>
              <a:rPr lang="ru-RU" dirty="0" smtClean="0"/>
              <a:t>: </a:t>
            </a:r>
            <a:r>
              <a:rPr lang="en-US" dirty="0" smtClean="0"/>
              <a:t>STM &amp; AFM</a:t>
            </a:r>
            <a:endParaRPr lang="ru-RU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-1"/>
            <a:ext cx="60384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878" y="1976615"/>
            <a:ext cx="5576122" cy="451912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606800" y="1976615"/>
            <a:ext cx="3505200" cy="178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dirty="0" smtClean="0"/>
              <a:t>as mentioned earlier, it is necessary to explore the underlying levels, which is not available to these methods.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800" y="864108"/>
            <a:ext cx="8026400" cy="1782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referring to the surface and its research methods, we often refer to scanning tunneling microscopy (STM) and atomic force microscopy (AFM). These methods have incomparable advantages, since they </a:t>
            </a:r>
            <a:r>
              <a:rPr lang="en-US" dirty="0" smtClean="0"/>
              <a:t>reproduce </a:t>
            </a:r>
            <a:r>
              <a:rPr lang="en-US" dirty="0"/>
              <a:t>the highest-level image. However, </a:t>
            </a:r>
            <a:endParaRPr lang="en-US" dirty="0" smtClean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13505" y="6462012"/>
            <a:ext cx="8778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*Figure taken from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conductscience.com/scanning-tunneling-microscope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endParaRPr lang="en-US" alt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research </a:t>
            </a:r>
            <a:r>
              <a:rPr lang="en-US" dirty="0" smtClean="0"/>
              <a:t>methods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9475" y="864108"/>
            <a:ext cx="5522494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also a </a:t>
            </a:r>
            <a:r>
              <a:rPr lang="en-US" dirty="0" smtClean="0"/>
              <a:t>lot of </a:t>
            </a:r>
            <a:r>
              <a:rPr lang="en-US" dirty="0"/>
              <a:t>surface research methods currently available</a:t>
            </a:r>
            <a:r>
              <a:rPr lang="en-US" dirty="0" smtClean="0"/>
              <a:t>:</a:t>
            </a:r>
          </a:p>
          <a:p>
            <a:r>
              <a:rPr lang="en-US" dirty="0"/>
              <a:t>Absorption methods: NEXAFS/XANES/EXAFS. </a:t>
            </a:r>
          </a:p>
          <a:p>
            <a:r>
              <a:rPr lang="en-US" dirty="0" smtClean="0"/>
              <a:t>Electron spectroscopies methods: XPS, UPS, Auger.</a:t>
            </a:r>
          </a:p>
          <a:p>
            <a:r>
              <a:rPr lang="en-US" dirty="0" smtClean="0"/>
              <a:t>Angle-resolved photoemission spectroscopy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81" y="288758"/>
            <a:ext cx="3227319" cy="643009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60384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329771" y="6457890"/>
            <a:ext cx="8778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*Figure </a:t>
            </a:r>
            <a:r>
              <a:rPr lang="en-US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taken from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DOI: 10.7868/S0044451018040120</a:t>
            </a:r>
            <a:endParaRPr lang="en-US" alt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photoelectron diffraction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215" y="864108"/>
            <a:ext cx="8005313" cy="512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XPD is a powerful method that has long been trusted. Let's briefly recall the modes in which x-ray diffraction can be performed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r>
              <a:rPr lang="en-US" b="1" i="1" u="sng" dirty="0" smtClean="0"/>
              <a:t>Angle scanning</a:t>
            </a:r>
            <a:r>
              <a:rPr lang="ru-RU" b="1" i="1" u="sng" dirty="0" smtClean="0"/>
              <a:t> </a:t>
            </a:r>
            <a:r>
              <a:rPr lang="en-US" b="1" i="1" u="sng" dirty="0" smtClean="0"/>
              <a:t>XPD </a:t>
            </a:r>
            <a:r>
              <a:rPr lang="en-US" dirty="0"/>
              <a:t>– the full diffraction pattern is captured at a certain energy. This can also be done on a laboratory electron spectrometer, but the diffraction pattern obtained in this way usually has a longer experiment time, because the photon intensity is much higher in synchrotron centers</a:t>
            </a:r>
            <a:r>
              <a:rPr lang="en-US" dirty="0" smtClean="0"/>
              <a:t>.</a:t>
            </a:r>
          </a:p>
          <a:p>
            <a:pPr algn="just"/>
            <a:r>
              <a:rPr lang="en-US" b="1" i="1" u="sng" dirty="0"/>
              <a:t>Energy scanning XPD</a:t>
            </a:r>
            <a:r>
              <a:rPr lang="en-US" dirty="0" smtClean="0"/>
              <a:t>. Using </a:t>
            </a:r>
            <a:r>
              <a:rPr lang="en-US" dirty="0"/>
              <a:t>this method, diffraction is available when the energy changes, i.e. </a:t>
            </a:r>
            <a:r>
              <a:rPr lang="en-US" dirty="0" smtClean="0"/>
              <a:t>on a synchrotron </a:t>
            </a:r>
            <a:r>
              <a:rPr lang="en-US" dirty="0"/>
              <a:t>centers such as Bessy II. This type of experiment cannot be performed in a laboratory</a:t>
            </a:r>
            <a:r>
              <a:rPr lang="en-US" dirty="0" smtClean="0"/>
              <a:t>.</a:t>
            </a:r>
          </a:p>
          <a:p>
            <a:pPr algn="just"/>
            <a:r>
              <a:rPr lang="en-US" b="1" i="1" u="sng" dirty="0"/>
              <a:t>Angle scanning XPD with various energies.</a:t>
            </a:r>
            <a:r>
              <a:rPr lang="en-US" dirty="0" smtClean="0"/>
              <a:t> </a:t>
            </a:r>
            <a:r>
              <a:rPr lang="en-US" dirty="0"/>
              <a:t>This method of performing diffraction is the most informative, since it combines both types of scanning. This is especially useful when performing diffraction in different energy ranges: low energy-medium energy – high energy.</a:t>
            </a:r>
            <a:endParaRPr lang="ru-RU" dirty="0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-1"/>
            <a:ext cx="60384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r>
              <a:rPr lang="ru-RU" dirty="0" smtClean="0"/>
              <a:t> </a:t>
            </a:r>
            <a:r>
              <a:rPr lang="en-US" dirty="0" smtClean="0"/>
              <a:t>of XPD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4853" y="806050"/>
            <a:ext cx="7959684" cy="3214407"/>
          </a:xfrm>
        </p:spPr>
        <p:txBody>
          <a:bodyPr/>
          <a:lstStyle/>
          <a:p>
            <a:pPr algn="just"/>
            <a:r>
              <a:rPr lang="en-US" dirty="0"/>
              <a:t>Chemical sensitivity to surface conditions;</a:t>
            </a:r>
          </a:p>
          <a:p>
            <a:pPr algn="just"/>
            <a:r>
              <a:rPr lang="en-US" dirty="0"/>
              <a:t>Sensitivity to the local atomic structure;</a:t>
            </a:r>
            <a:endParaRPr lang="ru-RU" dirty="0"/>
          </a:p>
          <a:p>
            <a:pPr algn="just"/>
            <a:r>
              <a:rPr lang="en-US" dirty="0"/>
              <a:t>XPD method analysis depth more than 10 layers </a:t>
            </a:r>
            <a:r>
              <a:rPr lang="ru-RU" dirty="0"/>
              <a:t>(</a:t>
            </a:r>
            <a:r>
              <a:rPr lang="en-US" dirty="0"/>
              <a:t>~20 Å);</a:t>
            </a:r>
          </a:p>
          <a:p>
            <a:pPr algn="just"/>
            <a:r>
              <a:rPr lang="en-US" dirty="0"/>
              <a:t>The accuracy of the determination of interatomic distances is better than</a:t>
            </a:r>
            <a:r>
              <a:rPr lang="ru-RU" dirty="0"/>
              <a:t> </a:t>
            </a:r>
            <a:r>
              <a:rPr lang="ru-RU" dirty="0" smtClean="0"/>
              <a:t>0,05 </a:t>
            </a:r>
            <a:r>
              <a:rPr lang="en-US" dirty="0"/>
              <a:t>Å;</a:t>
            </a:r>
          </a:p>
          <a:p>
            <a:pPr algn="just"/>
            <a:r>
              <a:rPr lang="en-US" dirty="0"/>
              <a:t>the possibility of an experiment in the laboratory (only angle-scanned </a:t>
            </a:r>
            <a:r>
              <a:rPr lang="en-US" dirty="0" smtClean="0"/>
              <a:t>XPD</a:t>
            </a:r>
            <a:r>
              <a:rPr lang="en-US" dirty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20" y="3204295"/>
            <a:ext cx="4592561" cy="301498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60384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8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26660" y="6457890"/>
            <a:ext cx="10133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*Figure </a:t>
            </a:r>
            <a:r>
              <a:rPr lang="en-US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taken from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Stefan </a:t>
            </a:r>
            <a:r>
              <a:rPr lang="en-US" alt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Hüfner</a:t>
            </a:r>
            <a:r>
              <a:rPr lang="en-US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Photoelectron Spectroscopy: Principles and Application</a:t>
            </a:r>
            <a:endParaRPr lang="en-US" alt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85" y="1123836"/>
            <a:ext cx="3307919" cy="4601183"/>
          </a:xfrm>
        </p:spPr>
        <p:txBody>
          <a:bodyPr/>
          <a:lstStyle/>
          <a:p>
            <a:r>
              <a:rPr lang="en-US" dirty="0"/>
              <a:t>XPD pattern </a:t>
            </a:r>
            <a:r>
              <a:rPr lang="en-US" dirty="0" smtClean="0"/>
              <a:t>as </a:t>
            </a:r>
            <a:r>
              <a:rPr lang="en-US" dirty="0"/>
              <a:t>a </a:t>
            </a:r>
            <a:r>
              <a:rPr lang="en-US" dirty="0" smtClean="0"/>
              <a:t>prerequisite for photoelectron holography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8400" y="864108"/>
            <a:ext cx="7874000" cy="512064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results of x-ray photoelectron diffraction </a:t>
            </a:r>
            <a:r>
              <a:rPr lang="en-US" dirty="0" smtClean="0"/>
              <a:t>is </a:t>
            </a:r>
            <a:r>
              <a:rPr lang="en-US" dirty="0"/>
              <a:t>a diffraction pattern.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en-US" dirty="0" smtClean="0"/>
              <a:t>The </a:t>
            </a:r>
            <a:r>
              <a:rPr lang="en-US" dirty="0"/>
              <a:t>phenomenon we know as photoelectron diffraction can be interpreted as photoelectron holography. A </a:t>
            </a:r>
            <a:r>
              <a:rPr lang="en-US" dirty="0" smtClean="0"/>
              <a:t>two</a:t>
            </a:r>
            <a:r>
              <a:rPr lang="ru-RU" dirty="0" smtClean="0"/>
              <a:t>-</a:t>
            </a:r>
            <a:r>
              <a:rPr lang="en-US" dirty="0" smtClean="0"/>
              <a:t>dimensional </a:t>
            </a:r>
            <a:r>
              <a:rPr lang="en-US" dirty="0"/>
              <a:t>photoelectron diffraction pattern is a hologram which can be reconstructed to create an "image" of the three-dimensional crystal structure of a solid surface</a:t>
            </a:r>
            <a:r>
              <a:rPr lang="en-US" dirty="0" smtClean="0"/>
              <a:t>.</a:t>
            </a:r>
            <a:r>
              <a:rPr lang="ru-RU" dirty="0" smtClean="0"/>
              <a:t>»*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To perform reconstruction it’s necessary to use holographic algorithms</a:t>
            </a:r>
            <a:r>
              <a:rPr lang="en-US" dirty="0"/>
              <a:t>. At first, specialists used the Fourier transform. But currently there are more advanced algorithms.</a:t>
            </a:r>
            <a:endParaRPr lang="en-US" dirty="0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8038" y="17511"/>
            <a:ext cx="891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Synchrotron Radiation to Study the Surface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tomic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tructure of 2D Materials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13505" y="6462012"/>
            <a:ext cx="8778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alt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J.J.Barton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Photoelectron holography. </a:t>
            </a:r>
            <a:r>
              <a:rPr lang="en-US" alt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Phys.Rev.Lett</a:t>
            </a:r>
            <a:r>
              <a:rPr lang="en-U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61,1356.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60384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9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2272</TotalTime>
  <Words>1417</Words>
  <Application>Microsoft Office PowerPoint</Application>
  <PresentationFormat>Широкоэкранный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Cambria Math</vt:lpstr>
      <vt:lpstr>Century</vt:lpstr>
      <vt:lpstr>Corbel</vt:lpstr>
      <vt:lpstr>Wingdings 2</vt:lpstr>
      <vt:lpstr>Рамка</vt:lpstr>
      <vt:lpstr>Application of synchrotron radiation to study the surface atomic structure of 2D materials</vt:lpstr>
      <vt:lpstr>What does the surface mean?</vt:lpstr>
      <vt:lpstr>The depth of analysis</vt:lpstr>
      <vt:lpstr>Topological insulators</vt:lpstr>
      <vt:lpstr>Surface research methods: STM &amp; AFM</vt:lpstr>
      <vt:lpstr>Surface research methods</vt:lpstr>
      <vt:lpstr>X-Ray photoelectron diffraction</vt:lpstr>
      <vt:lpstr>Key features of XPD</vt:lpstr>
      <vt:lpstr>XPD pattern as a prerequisite for photoelectron holography</vt:lpstr>
      <vt:lpstr>Bismuth Chalcogenides: Bi2X3 (X = Se, Te) </vt:lpstr>
      <vt:lpstr>Step I: Experimental diffraction patterns</vt:lpstr>
      <vt:lpstr>Step II: from experiment to holography by SPEA-MEM algorithm</vt:lpstr>
      <vt:lpstr>Step III: result of photoelectron holography</vt:lpstr>
      <vt:lpstr>Step IV: verifying results by modeling theoretical patterns. EDAC-algorithm </vt:lpstr>
      <vt:lpstr>Result of modeling diffraction patterns</vt:lpstr>
      <vt:lpstr>Step V: R-factor analyses. </vt:lpstr>
      <vt:lpstr>Conclusion</vt:lpstr>
      <vt:lpstr>Acknowledgements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Архандеев</dc:creator>
  <cp:lastModifiedBy>Игорь Архандеев</cp:lastModifiedBy>
  <cp:revision>95</cp:revision>
  <dcterms:created xsi:type="dcterms:W3CDTF">2020-06-29T11:48:32Z</dcterms:created>
  <dcterms:modified xsi:type="dcterms:W3CDTF">2020-07-07T14:13:09Z</dcterms:modified>
</cp:coreProperties>
</file>