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66" r:id="rId3"/>
    <p:sldId id="309" r:id="rId4"/>
    <p:sldId id="306" r:id="rId5"/>
    <p:sldId id="307" r:id="rId6"/>
    <p:sldId id="292" r:id="rId7"/>
    <p:sldId id="296" r:id="rId8"/>
    <p:sldId id="320" r:id="rId9"/>
    <p:sldId id="260" r:id="rId10"/>
    <p:sldId id="310" r:id="rId11"/>
    <p:sldId id="311" r:id="rId12"/>
    <p:sldId id="301" r:id="rId13"/>
    <p:sldId id="316" r:id="rId14"/>
    <p:sldId id="317" r:id="rId15"/>
    <p:sldId id="318" r:id="rId16"/>
    <p:sldId id="319" r:id="rId17"/>
    <p:sldId id="297" r:id="rId18"/>
    <p:sldId id="321" r:id="rId19"/>
    <p:sldId id="322" r:id="rId20"/>
    <p:sldId id="323" r:id="rId21"/>
    <p:sldId id="276" r:id="rId22"/>
    <p:sldId id="273" r:id="rId23"/>
    <p:sldId id="325" r:id="rId24"/>
    <p:sldId id="328" r:id="rId25"/>
    <p:sldId id="32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4CF6AB3-D094-42D5-9952-17875BC8677C}">
          <p14:sldIdLst>
            <p14:sldId id="315"/>
            <p14:sldId id="266"/>
            <p14:sldId id="309"/>
            <p14:sldId id="306"/>
            <p14:sldId id="307"/>
            <p14:sldId id="292"/>
            <p14:sldId id="296"/>
            <p14:sldId id="320"/>
            <p14:sldId id="260"/>
            <p14:sldId id="310"/>
            <p14:sldId id="311"/>
            <p14:sldId id="301"/>
            <p14:sldId id="316"/>
            <p14:sldId id="317"/>
            <p14:sldId id="318"/>
            <p14:sldId id="319"/>
            <p14:sldId id="297"/>
            <p14:sldId id="321"/>
            <p14:sldId id="322"/>
            <p14:sldId id="323"/>
          </p14:sldIdLst>
        </p14:section>
        <p14:section name="Раздел без заголовка" id="{31521A25-9E83-41B1-855F-147C5AE0BD94}">
          <p14:sldIdLst>
            <p14:sldId id="276"/>
            <p14:sldId id="273"/>
            <p14:sldId id="325"/>
            <p14:sldId id="328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B45CB"/>
    <a:srgbClr val="FFCC66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andexDisk\StudyWork\MAD-X\SKIF008\IBS_008_v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andexDisk\StudyWork\MAD-X\SKIF008\IBS_008_v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07146265807683"/>
          <c:y val="9.5239122571467799E-2"/>
          <c:w val="0.80027141493676923"/>
          <c:h val="0.72074007180619648"/>
        </c:manualLayout>
      </c:layout>
      <c:scatterChart>
        <c:scatterStyle val="smoothMarker"/>
        <c:varyColors val="0"/>
        <c:ser>
          <c:idx val="0"/>
          <c:order val="0"/>
          <c:tx>
            <c:v>10%, RF1</c:v>
          </c:tx>
          <c:spPr>
            <a:ln w="28575"/>
          </c:spPr>
          <c:marker>
            <c:symbol val="none"/>
          </c:marker>
          <c:xVal>
            <c:numRef>
              <c:f>'DD 3%'!$D$4:$T$4</c:f>
              <c:numCache>
                <c:formatCode>0.00E+00</c:formatCode>
                <c:ptCount val="17"/>
                <c:pt idx="0">
                  <c:v>9.9999999999999985E-3</c:v>
                </c:pt>
                <c:pt idx="1">
                  <c:v>9.9999999999999992E-2</c:v>
                </c:pt>
                <c:pt idx="2">
                  <c:v>0.19999999999999998</c:v>
                </c:pt>
                <c:pt idx="3">
                  <c:v>0.3</c:v>
                </c:pt>
                <c:pt idx="4">
                  <c:v>0.39999999999999997</c:v>
                </c:pt>
                <c:pt idx="5">
                  <c:v>0.51</c:v>
                </c:pt>
                <c:pt idx="6">
                  <c:v>1.02</c:v>
                </c:pt>
                <c:pt idx="7">
                  <c:v>1.53</c:v>
                </c:pt>
                <c:pt idx="8">
                  <c:v>2.04</c:v>
                </c:pt>
                <c:pt idx="9">
                  <c:v>2.5500000000000003</c:v>
                </c:pt>
                <c:pt idx="10">
                  <c:v>3.06</c:v>
                </c:pt>
                <c:pt idx="11">
                  <c:v>3.5700000000000003</c:v>
                </c:pt>
                <c:pt idx="12">
                  <c:v>4.08</c:v>
                </c:pt>
                <c:pt idx="13">
                  <c:v>4.59</c:v>
                </c:pt>
                <c:pt idx="14">
                  <c:v>5.1000000000000005</c:v>
                </c:pt>
                <c:pt idx="15">
                  <c:v>7.6499999999999995</c:v>
                </c:pt>
                <c:pt idx="16">
                  <c:v>10.200000000000001</c:v>
                </c:pt>
              </c:numCache>
            </c:numRef>
          </c:xVal>
          <c:yVal>
            <c:numRef>
              <c:f>'DD 3%'!$D$16:$W$16</c:f>
              <c:numCache>
                <c:formatCode>0.00E+00</c:formatCode>
                <c:ptCount val="20"/>
                <c:pt idx="0">
                  <c:v>1.04384337277752</c:v>
                </c:pt>
                <c:pt idx="1">
                  <c:v>1.2944533992679099</c:v>
                </c:pt>
                <c:pt idx="2">
                  <c:v>1.4685273943874499</c:v>
                </c:pt>
                <c:pt idx="3">
                  <c:v>1.60131978094156</c:v>
                </c:pt>
                <c:pt idx="4">
                  <c:v>1.7113424308438401</c:v>
                </c:pt>
                <c:pt idx="5">
                  <c:v>1.8154080925382501</c:v>
                </c:pt>
                <c:pt idx="6">
                  <c:v>2.1754323815268002</c:v>
                </c:pt>
                <c:pt idx="7">
                  <c:v>2.4354169240965602</c:v>
                </c:pt>
                <c:pt idx="8">
                  <c:v>2.6452236515180201</c:v>
                </c:pt>
                <c:pt idx="9">
                  <c:v>2.8238620011438398</c:v>
                </c:pt>
                <c:pt idx="10">
                  <c:v>2.9808955867209401</c:v>
                </c:pt>
                <c:pt idx="11">
                  <c:v>3.12190299938417</c:v>
                </c:pt>
                <c:pt idx="12">
                  <c:v>3.2504587157018499</c:v>
                </c:pt>
                <c:pt idx="13">
                  <c:v>3.3690079173880498</c:v>
                </c:pt>
                <c:pt idx="14">
                  <c:v>3.4793061566661501</c:v>
                </c:pt>
                <c:pt idx="15">
                  <c:v>3.9438587425843799</c:v>
                </c:pt>
                <c:pt idx="16" formatCode="General">
                  <c:v>4.3155328780101803</c:v>
                </c:pt>
              </c:numCache>
            </c:numRef>
          </c:yVal>
          <c:smooth val="1"/>
        </c:ser>
        <c:ser>
          <c:idx val="1"/>
          <c:order val="1"/>
          <c:tx>
            <c:v>10%, RF1+3</c:v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'DD 3%'!$Z$4:$AP$4</c:f>
              <c:numCache>
                <c:formatCode>0.00E+00</c:formatCode>
                <c:ptCount val="17"/>
                <c:pt idx="0">
                  <c:v>9.9999999999999985E-3</c:v>
                </c:pt>
                <c:pt idx="1">
                  <c:v>9.9999999999999992E-2</c:v>
                </c:pt>
                <c:pt idx="2">
                  <c:v>0.19999999999999998</c:v>
                </c:pt>
                <c:pt idx="3">
                  <c:v>0.3</c:v>
                </c:pt>
                <c:pt idx="4">
                  <c:v>0.39999999999999997</c:v>
                </c:pt>
                <c:pt idx="5">
                  <c:v>0.51</c:v>
                </c:pt>
                <c:pt idx="6">
                  <c:v>1.02</c:v>
                </c:pt>
                <c:pt idx="7">
                  <c:v>1.53</c:v>
                </c:pt>
                <c:pt idx="8">
                  <c:v>2.04</c:v>
                </c:pt>
                <c:pt idx="9">
                  <c:v>2.5500000000000003</c:v>
                </c:pt>
                <c:pt idx="10">
                  <c:v>3.06</c:v>
                </c:pt>
                <c:pt idx="11">
                  <c:v>3.5700000000000003</c:v>
                </c:pt>
                <c:pt idx="12">
                  <c:v>4.08</c:v>
                </c:pt>
                <c:pt idx="13">
                  <c:v>4.59</c:v>
                </c:pt>
                <c:pt idx="14">
                  <c:v>5.1000000000000005</c:v>
                </c:pt>
                <c:pt idx="15">
                  <c:v>7.6499999999999995</c:v>
                </c:pt>
                <c:pt idx="16">
                  <c:v>10.200000000000001</c:v>
                </c:pt>
              </c:numCache>
            </c:numRef>
          </c:xVal>
          <c:yVal>
            <c:numRef>
              <c:f>'DD 3%'!$Z$16:$AP$16</c:f>
              <c:numCache>
                <c:formatCode>0.00E+00</c:formatCode>
                <c:ptCount val="17"/>
                <c:pt idx="0">
                  <c:v>1.0152881721337099</c:v>
                </c:pt>
                <c:pt idx="1">
                  <c:v>1.1271957051030901</c:v>
                </c:pt>
                <c:pt idx="2">
                  <c:v>1.21918706142134</c:v>
                </c:pt>
                <c:pt idx="3">
                  <c:v>1.2944533992679099</c:v>
                </c:pt>
                <c:pt idx="4">
                  <c:v>1.3592243716058801</c:v>
                </c:pt>
                <c:pt idx="5">
                  <c:v>1.4220485204439299</c:v>
                </c:pt>
                <c:pt idx="6">
                  <c:v>1.6474944177323601</c:v>
                </c:pt>
                <c:pt idx="7">
                  <c:v>1.8154080925382501</c:v>
                </c:pt>
                <c:pt idx="8">
                  <c:v>1.95290266166641</c:v>
                </c:pt>
                <c:pt idx="9">
                  <c:v>2.0710002177182698</c:v>
                </c:pt>
                <c:pt idx="10">
                  <c:v>2.1754323815268002</c:v>
                </c:pt>
                <c:pt idx="11">
                  <c:v>2.26961328654613</c:v>
                </c:pt>
                <c:pt idx="12">
                  <c:v>2.35576297429875</c:v>
                </c:pt>
                <c:pt idx="13">
                  <c:v>2.4354169240965602</c:v>
                </c:pt>
                <c:pt idx="14">
                  <c:v>2.5096870871229502</c:v>
                </c:pt>
                <c:pt idx="15">
                  <c:v>2.8238620011438398</c:v>
                </c:pt>
                <c:pt idx="16">
                  <c:v>3.0764315267670002</c:v>
                </c:pt>
              </c:numCache>
            </c:numRef>
          </c:yVal>
          <c:smooth val="1"/>
        </c:ser>
        <c:ser>
          <c:idx val="2"/>
          <c:order val="2"/>
          <c:tx>
            <c:v>100%, RF1</c:v>
          </c:tx>
          <c:spPr>
            <a:ln w="28575">
              <a:solidFill>
                <a:schemeClr val="accent1"/>
              </a:solidFill>
              <a:prstDash val="sysDash"/>
            </a:ln>
          </c:spPr>
          <c:marker>
            <c:symbol val="none"/>
          </c:marker>
          <c:xVal>
            <c:numRef>
              <c:f>'DD 3%'!$D$52:$T$52</c:f>
              <c:numCache>
                <c:formatCode>0.00E+00</c:formatCode>
                <c:ptCount val="17"/>
                <c:pt idx="0">
                  <c:v>9.9999999999999985E-3</c:v>
                </c:pt>
                <c:pt idx="1">
                  <c:v>9.9999999999999992E-2</c:v>
                </c:pt>
                <c:pt idx="2">
                  <c:v>0.19999999999999998</c:v>
                </c:pt>
                <c:pt idx="3">
                  <c:v>0.3</c:v>
                </c:pt>
                <c:pt idx="4">
                  <c:v>0.39999999999999997</c:v>
                </c:pt>
                <c:pt idx="5">
                  <c:v>0.51</c:v>
                </c:pt>
                <c:pt idx="6">
                  <c:v>1.02</c:v>
                </c:pt>
                <c:pt idx="7">
                  <c:v>1.53</c:v>
                </c:pt>
                <c:pt idx="8">
                  <c:v>2.04</c:v>
                </c:pt>
                <c:pt idx="9">
                  <c:v>2.5500000000000003</c:v>
                </c:pt>
                <c:pt idx="10">
                  <c:v>3.06</c:v>
                </c:pt>
                <c:pt idx="11">
                  <c:v>3.5700000000000003</c:v>
                </c:pt>
                <c:pt idx="12">
                  <c:v>4.08</c:v>
                </c:pt>
                <c:pt idx="13">
                  <c:v>4.59</c:v>
                </c:pt>
                <c:pt idx="14">
                  <c:v>5.1000000000000005</c:v>
                </c:pt>
                <c:pt idx="15">
                  <c:v>7.6499999999999995</c:v>
                </c:pt>
                <c:pt idx="16">
                  <c:v>10.200000000000001</c:v>
                </c:pt>
              </c:numCache>
            </c:numRef>
          </c:xVal>
          <c:yVal>
            <c:numRef>
              <c:f>'DD 3%'!$D$64:$W$64</c:f>
              <c:numCache>
                <c:formatCode>0.00E+00</c:formatCode>
                <c:ptCount val="20"/>
                <c:pt idx="0" formatCode="General">
                  <c:v>1.0314508637920501</c:v>
                </c:pt>
                <c:pt idx="1">
                  <c:v>1.2373323990279399</c:v>
                </c:pt>
                <c:pt idx="2">
                  <c:v>1.3935777504892599</c:v>
                </c:pt>
                <c:pt idx="3">
                  <c:v>1.5171193250268999</c:v>
                </c:pt>
                <c:pt idx="4">
                  <c:v>1.6215508311289</c:v>
                </c:pt>
                <c:pt idx="5">
                  <c:v>1.72169488977077</c:v>
                </c:pt>
                <c:pt idx="6">
                  <c:v>2.0755791517234501</c:v>
                </c:pt>
                <c:pt idx="7">
                  <c:v>2.3361562233226301</c:v>
                </c:pt>
                <c:pt idx="8">
                  <c:v>2.5485787984077302</c:v>
                </c:pt>
                <c:pt idx="9">
                  <c:v>2.7306236771682602</c:v>
                </c:pt>
                <c:pt idx="10">
                  <c:v>2.8913955780546798</c:v>
                </c:pt>
                <c:pt idx="11">
                  <c:v>3.0362696189029501</c:v>
                </c:pt>
                <c:pt idx="12">
                  <c:v>3.16872055823689</c:v>
                </c:pt>
                <c:pt idx="13">
                  <c:v>3.2911418450050798</c:v>
                </c:pt>
                <c:pt idx="14">
                  <c:v>3.4052615296177602</c:v>
                </c:pt>
                <c:pt idx="15">
                  <c:v>3.8878543613833099</c:v>
                </c:pt>
                <c:pt idx="16">
                  <c:v>4.2757738917617099</c:v>
                </c:pt>
              </c:numCache>
            </c:numRef>
          </c:yVal>
          <c:smooth val="1"/>
        </c:ser>
        <c:ser>
          <c:idx val="3"/>
          <c:order val="3"/>
          <c:tx>
            <c:v>100%, RF1+3</c:v>
          </c:tx>
          <c:spPr>
            <a:ln w="28575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'DD 3%'!$Z$52:$AP$52</c:f>
              <c:numCache>
                <c:formatCode>0.00E+00</c:formatCode>
                <c:ptCount val="17"/>
                <c:pt idx="0">
                  <c:v>9.9999999999999985E-3</c:v>
                </c:pt>
                <c:pt idx="1">
                  <c:v>9.9999999999999992E-2</c:v>
                </c:pt>
                <c:pt idx="2">
                  <c:v>0.19999999999999998</c:v>
                </c:pt>
                <c:pt idx="3">
                  <c:v>0.3</c:v>
                </c:pt>
                <c:pt idx="4">
                  <c:v>0.39999999999999997</c:v>
                </c:pt>
                <c:pt idx="5">
                  <c:v>0.51</c:v>
                </c:pt>
                <c:pt idx="6">
                  <c:v>1.02</c:v>
                </c:pt>
                <c:pt idx="7">
                  <c:v>1.53</c:v>
                </c:pt>
                <c:pt idx="8">
                  <c:v>2.04</c:v>
                </c:pt>
                <c:pt idx="9">
                  <c:v>2.5500000000000003</c:v>
                </c:pt>
                <c:pt idx="10">
                  <c:v>3.06</c:v>
                </c:pt>
                <c:pt idx="11">
                  <c:v>3.5700000000000003</c:v>
                </c:pt>
                <c:pt idx="12">
                  <c:v>4.08</c:v>
                </c:pt>
                <c:pt idx="13">
                  <c:v>4.59</c:v>
                </c:pt>
                <c:pt idx="14">
                  <c:v>5.1000000000000005</c:v>
                </c:pt>
                <c:pt idx="15">
                  <c:v>7.6499999999999995</c:v>
                </c:pt>
                <c:pt idx="16">
                  <c:v>10.200000000000001</c:v>
                </c:pt>
              </c:numCache>
            </c:numRef>
          </c:xVal>
          <c:yVal>
            <c:numRef>
              <c:f>'DD 3%'!$Z$64:$AP$64</c:f>
              <c:numCache>
                <c:formatCode>General</c:formatCode>
                <c:ptCount val="17"/>
                <c:pt idx="0">
                  <c:v>1.0107718227322899</c:v>
                </c:pt>
                <c:pt idx="1">
                  <c:v>1.09637446826481</c:v>
                </c:pt>
                <c:pt idx="2" formatCode="0.00E+00">
                  <c:v>1.17234009164332</c:v>
                </c:pt>
                <c:pt idx="3" formatCode="0.00E+00">
                  <c:v>1.2373323990279399</c:v>
                </c:pt>
                <c:pt idx="4" formatCode="0.00E+00">
                  <c:v>1.2945692064936101</c:v>
                </c:pt>
                <c:pt idx="5" formatCode="0.00E+00">
                  <c:v>1.3511362739670201</c:v>
                </c:pt>
                <c:pt idx="6" formatCode="0.00E+00">
                  <c:v>1.5607464501666899</c:v>
                </c:pt>
                <c:pt idx="7" formatCode="0.00E+00">
                  <c:v>1.72169488977077</c:v>
                </c:pt>
                <c:pt idx="8" formatCode="0.00E+00">
                  <c:v>1.85565717801334</c:v>
                </c:pt>
                <c:pt idx="9" formatCode="0.00E+00">
                  <c:v>1.97195153104919</c:v>
                </c:pt>
                <c:pt idx="10" formatCode="0.00E+00">
                  <c:v>2.0755791517234501</c:v>
                </c:pt>
                <c:pt idx="11" formatCode="0.00E+00">
                  <c:v>2.1695830489026098</c:v>
                </c:pt>
                <c:pt idx="12" formatCode="0.00E+00">
                  <c:v>2.2559730599300001</c:v>
                </c:pt>
                <c:pt idx="13" formatCode="0.00E+00">
                  <c:v>2.3361562233226301</c:v>
                </c:pt>
                <c:pt idx="14" formatCode="0.00E+00">
                  <c:v>2.4111614851971601</c:v>
                </c:pt>
                <c:pt idx="15" formatCode="0.00E+00">
                  <c:v>2.7306236771682602</c:v>
                </c:pt>
                <c:pt idx="16" formatCode="0.00E+00">
                  <c:v>2.9895024914597901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519728"/>
        <c:axId val="410522080"/>
      </c:scatterChart>
      <c:valAx>
        <c:axId val="410519728"/>
        <c:scaling>
          <c:orientation val="minMax"/>
          <c:max val="0.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Beam</a:t>
                </a:r>
                <a:r>
                  <a:rPr lang="en-US" baseline="0" dirty="0" smtClean="0"/>
                  <a:t> current</a:t>
                </a:r>
                <a:r>
                  <a:rPr lang="ru-RU" dirty="0" smtClean="0"/>
                  <a:t>,</a:t>
                </a:r>
                <a:r>
                  <a:rPr lang="ru-RU" baseline="0" dirty="0" smtClean="0"/>
                  <a:t> </a:t>
                </a:r>
                <a:r>
                  <a:rPr lang="ru-RU" baseline="0" dirty="0"/>
                  <a:t>мА</a:t>
                </a:r>
                <a:endParaRPr lang="ru-RU" dirty="0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410522080"/>
        <c:crosses val="autoZero"/>
        <c:crossBetween val="midCat"/>
        <c:dispUnits>
          <c:custUnit val="1.0000000000000002E-3"/>
        </c:dispUnits>
      </c:valAx>
      <c:valAx>
        <c:axId val="410522080"/>
        <c:scaling>
          <c:orientation val="minMax"/>
          <c:max val="2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Ex_ibs/Exc</a:t>
                </a:r>
                <a:endParaRPr lang="ru-RU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410519728"/>
        <c:crosses val="autoZero"/>
        <c:crossBetween val="midCat"/>
      </c:valAx>
    </c:plotArea>
    <c:legend>
      <c:legendPos val="tr"/>
      <c:layout>
        <c:manualLayout>
          <c:xMode val="edge"/>
          <c:yMode val="edge"/>
          <c:x val="0.16487365265019721"/>
          <c:y val="0.11618445762311197"/>
          <c:w val="0.30110134713823755"/>
          <c:h val="0.279481302135846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8506995000636"/>
          <c:y val="9.5239122571467799E-2"/>
          <c:w val="0.83752569075693917"/>
          <c:h val="0.73414077616140816"/>
        </c:manualLayout>
      </c:layout>
      <c:scatterChart>
        <c:scatterStyle val="lineMarker"/>
        <c:varyColors val="0"/>
        <c:ser>
          <c:idx val="0"/>
          <c:order val="0"/>
          <c:tx>
            <c:v>10%, RF1</c:v>
          </c:tx>
          <c:spPr>
            <a:ln w="28575">
              <a:noFill/>
            </a:ln>
          </c:spPr>
          <c:marker>
            <c:symbol val="none"/>
          </c:marker>
          <c:trendline>
            <c:name>10%, RF1</c:name>
            <c:spPr>
              <a:ln w="25400">
                <a:solidFill>
                  <a:srgbClr val="0070C0"/>
                </a:solidFill>
              </a:ln>
            </c:spPr>
            <c:trendlineType val="power"/>
            <c:dispRSqr val="0"/>
            <c:dispEq val="0"/>
          </c:trendline>
          <c:xVal>
            <c:numRef>
              <c:f>'DD 3%'!$D$4:$T$4</c:f>
              <c:numCache>
                <c:formatCode>0.00E+00</c:formatCode>
                <c:ptCount val="17"/>
                <c:pt idx="0">
                  <c:v>9.9999999999999985E-3</c:v>
                </c:pt>
                <c:pt idx="1">
                  <c:v>9.9999999999999992E-2</c:v>
                </c:pt>
                <c:pt idx="2">
                  <c:v>0.19999999999999998</c:v>
                </c:pt>
                <c:pt idx="3">
                  <c:v>0.3</c:v>
                </c:pt>
                <c:pt idx="4">
                  <c:v>0.39999999999999997</c:v>
                </c:pt>
                <c:pt idx="5">
                  <c:v>0.51</c:v>
                </c:pt>
                <c:pt idx="6">
                  <c:v>1.02</c:v>
                </c:pt>
                <c:pt idx="7">
                  <c:v>1.53</c:v>
                </c:pt>
                <c:pt idx="8">
                  <c:v>2.04</c:v>
                </c:pt>
                <c:pt idx="9">
                  <c:v>2.5500000000000003</c:v>
                </c:pt>
                <c:pt idx="10">
                  <c:v>3.06</c:v>
                </c:pt>
                <c:pt idx="11">
                  <c:v>3.5700000000000003</c:v>
                </c:pt>
                <c:pt idx="12">
                  <c:v>4.08</c:v>
                </c:pt>
                <c:pt idx="13">
                  <c:v>4.59</c:v>
                </c:pt>
                <c:pt idx="14">
                  <c:v>5.1000000000000005</c:v>
                </c:pt>
                <c:pt idx="15">
                  <c:v>7.6499999999999995</c:v>
                </c:pt>
                <c:pt idx="16">
                  <c:v>10.200000000000001</c:v>
                </c:pt>
              </c:numCache>
            </c:numRef>
          </c:xVal>
          <c:yVal>
            <c:numRef>
              <c:f>'DD 3%'!$D$29:$T$29</c:f>
              <c:numCache>
                <c:formatCode>0.00E+00</c:formatCode>
                <c:ptCount val="17"/>
                <c:pt idx="0">
                  <c:v>85.045911733043596</c:v>
                </c:pt>
                <c:pt idx="1">
                  <c:v>10.122320743919101</c:v>
                </c:pt>
                <c:pt idx="2">
                  <c:v>5.64185326318397</c:v>
                </c:pt>
                <c:pt idx="3">
                  <c:v>4.0626012741932902</c:v>
                </c:pt>
                <c:pt idx="4">
                  <c:v>3.2369268470636201</c:v>
                </c:pt>
                <c:pt idx="5">
                  <c:v>2.6813463746899702</c:v>
                </c:pt>
                <c:pt idx="6">
                  <c:v>1.5928468644624401</c:v>
                </c:pt>
                <c:pt idx="7">
                  <c:v>1.1864501696233201</c:v>
                </c:pt>
                <c:pt idx="8">
                  <c:v>0.96650036972201303</c:v>
                </c:pt>
                <c:pt idx="9">
                  <c:v>0.82608409597282195</c:v>
                </c:pt>
                <c:pt idx="10">
                  <c:v>0.72754100434503899</c:v>
                </c:pt>
                <c:pt idx="11">
                  <c:v>0.65398992926093102</c:v>
                </c:pt>
                <c:pt idx="12">
                  <c:v>0.59666084731286895</c:v>
                </c:pt>
                <c:pt idx="13">
                  <c:v>0.55051511894310401</c:v>
                </c:pt>
                <c:pt idx="14">
                  <c:v>0.51243744921965895</c:v>
                </c:pt>
                <c:pt idx="15">
                  <c:v>0.38997519091704003</c:v>
                </c:pt>
                <c:pt idx="16" formatCode="General">
                  <c:v>0.322076765335159</c:v>
                </c:pt>
              </c:numCache>
            </c:numRef>
          </c:yVal>
          <c:smooth val="0"/>
        </c:ser>
        <c:ser>
          <c:idx val="1"/>
          <c:order val="1"/>
          <c:tx>
            <c:v>10%, RF1+3</c:v>
          </c:tx>
          <c:spPr>
            <a:ln w="28575">
              <a:noFill/>
            </a:ln>
          </c:spPr>
          <c:marker>
            <c:symbol val="none"/>
          </c:marker>
          <c:trendline>
            <c:name>10%, RF1+3</c:name>
            <c:spPr>
              <a:ln w="25400">
                <a:solidFill>
                  <a:srgbClr val="FF0000"/>
                </a:solidFill>
              </a:ln>
            </c:spPr>
            <c:trendlineType val="power"/>
            <c:dispRSqr val="0"/>
            <c:dispEq val="0"/>
          </c:trendline>
          <c:xVal>
            <c:numRef>
              <c:f>'DD 3%'!$Z$4:$AP$4</c:f>
              <c:numCache>
                <c:formatCode>0.00E+00</c:formatCode>
                <c:ptCount val="17"/>
                <c:pt idx="0">
                  <c:v>9.9999999999999985E-3</c:v>
                </c:pt>
                <c:pt idx="1">
                  <c:v>9.9999999999999992E-2</c:v>
                </c:pt>
                <c:pt idx="2">
                  <c:v>0.19999999999999998</c:v>
                </c:pt>
                <c:pt idx="3">
                  <c:v>0.3</c:v>
                </c:pt>
                <c:pt idx="4">
                  <c:v>0.39999999999999997</c:v>
                </c:pt>
                <c:pt idx="5">
                  <c:v>0.51</c:v>
                </c:pt>
                <c:pt idx="6">
                  <c:v>1.02</c:v>
                </c:pt>
                <c:pt idx="7">
                  <c:v>1.53</c:v>
                </c:pt>
                <c:pt idx="8">
                  <c:v>2.04</c:v>
                </c:pt>
                <c:pt idx="9">
                  <c:v>2.5500000000000003</c:v>
                </c:pt>
                <c:pt idx="10">
                  <c:v>3.06</c:v>
                </c:pt>
                <c:pt idx="11">
                  <c:v>3.5700000000000003</c:v>
                </c:pt>
                <c:pt idx="12">
                  <c:v>4.08</c:v>
                </c:pt>
                <c:pt idx="13">
                  <c:v>4.59</c:v>
                </c:pt>
                <c:pt idx="14">
                  <c:v>5.1000000000000005</c:v>
                </c:pt>
                <c:pt idx="15">
                  <c:v>7.6499999999999995</c:v>
                </c:pt>
                <c:pt idx="16">
                  <c:v>10.200000000000001</c:v>
                </c:pt>
              </c:numCache>
            </c:numRef>
          </c:xVal>
          <c:yVal>
            <c:numRef>
              <c:f>'DD 3%'!$Z$29:$AP$29</c:f>
              <c:numCache>
                <c:formatCode>0.00E+00</c:formatCode>
                <c:ptCount val="17"/>
                <c:pt idx="0">
                  <c:v>249.74533409622299</c:v>
                </c:pt>
                <c:pt idx="1">
                  <c:v>27.104652168317099</c:v>
                </c:pt>
                <c:pt idx="2">
                  <c:v>14.443947394924299</c:v>
                </c:pt>
                <c:pt idx="3">
                  <c:v>10.122320743919101</c:v>
                </c:pt>
                <c:pt idx="4">
                  <c:v>7.9133465467287403</c:v>
                </c:pt>
                <c:pt idx="5">
                  <c:v>6.4534472668646599</c:v>
                </c:pt>
                <c:pt idx="6">
                  <c:v>3.6781095440236098</c:v>
                </c:pt>
                <c:pt idx="7">
                  <c:v>2.6813463746899702</c:v>
                </c:pt>
                <c:pt idx="8">
                  <c:v>2.15401392298019</c:v>
                </c:pt>
                <c:pt idx="9">
                  <c:v>1.82264385633528</c:v>
                </c:pt>
                <c:pt idx="10">
                  <c:v>1.5928468644624401</c:v>
                </c:pt>
                <c:pt idx="11">
                  <c:v>1.4229434864995301</c:v>
                </c:pt>
                <c:pt idx="12">
                  <c:v>1.29153597236157</c:v>
                </c:pt>
                <c:pt idx="13">
                  <c:v>1.1864501696233201</c:v>
                </c:pt>
                <c:pt idx="14">
                  <c:v>1.100220991701</c:v>
                </c:pt>
                <c:pt idx="15">
                  <c:v>0.82608409597282195</c:v>
                </c:pt>
                <c:pt idx="16">
                  <c:v>0.67637393461664796</c:v>
                </c:pt>
              </c:numCache>
            </c:numRef>
          </c:yVal>
          <c:smooth val="0"/>
        </c:ser>
        <c:ser>
          <c:idx val="2"/>
          <c:order val="2"/>
          <c:tx>
            <c:v>100%, RF1</c:v>
          </c:tx>
          <c:spPr>
            <a:ln w="28575">
              <a:noFill/>
            </a:ln>
          </c:spPr>
          <c:marker>
            <c:symbol val="none"/>
          </c:marker>
          <c:trendline>
            <c:name>100%, RF1</c:name>
            <c:spPr>
              <a:ln w="31750">
                <a:solidFill>
                  <a:srgbClr val="0070C0"/>
                </a:solidFill>
                <a:prstDash val="sysDash"/>
              </a:ln>
            </c:spPr>
            <c:trendlineType val="power"/>
            <c:dispRSqr val="0"/>
            <c:dispEq val="0"/>
          </c:trendline>
          <c:xVal>
            <c:numRef>
              <c:f>'DD 3%'!$D$52:$T$52</c:f>
              <c:numCache>
                <c:formatCode>0.00E+00</c:formatCode>
                <c:ptCount val="17"/>
                <c:pt idx="0">
                  <c:v>9.9999999999999985E-3</c:v>
                </c:pt>
                <c:pt idx="1">
                  <c:v>9.9999999999999992E-2</c:v>
                </c:pt>
                <c:pt idx="2">
                  <c:v>0.19999999999999998</c:v>
                </c:pt>
                <c:pt idx="3">
                  <c:v>0.3</c:v>
                </c:pt>
                <c:pt idx="4">
                  <c:v>0.39999999999999997</c:v>
                </c:pt>
                <c:pt idx="5">
                  <c:v>0.51</c:v>
                </c:pt>
                <c:pt idx="6">
                  <c:v>1.02</c:v>
                </c:pt>
                <c:pt idx="7">
                  <c:v>1.53</c:v>
                </c:pt>
                <c:pt idx="8">
                  <c:v>2.04</c:v>
                </c:pt>
                <c:pt idx="9">
                  <c:v>2.5500000000000003</c:v>
                </c:pt>
                <c:pt idx="10">
                  <c:v>3.06</c:v>
                </c:pt>
                <c:pt idx="11">
                  <c:v>3.5700000000000003</c:v>
                </c:pt>
                <c:pt idx="12">
                  <c:v>4.08</c:v>
                </c:pt>
                <c:pt idx="13">
                  <c:v>4.59</c:v>
                </c:pt>
                <c:pt idx="14">
                  <c:v>5.1000000000000005</c:v>
                </c:pt>
                <c:pt idx="15">
                  <c:v>7.6499999999999995</c:v>
                </c:pt>
                <c:pt idx="16">
                  <c:v>10.200000000000001</c:v>
                </c:pt>
              </c:numCache>
            </c:numRef>
          </c:xVal>
          <c:yVal>
            <c:numRef>
              <c:f>'DD 3%'!$D$77:$T$77</c:f>
              <c:numCache>
                <c:formatCode>0.00E+00</c:formatCode>
                <c:ptCount val="17"/>
                <c:pt idx="0">
                  <c:v>211.96695724123001</c:v>
                </c:pt>
                <c:pt idx="1">
                  <c:v>22.4961131491368</c:v>
                </c:pt>
                <c:pt idx="2">
                  <c:v>11.738396503608699</c:v>
                </c:pt>
                <c:pt idx="3">
                  <c:v>8.0846378326659796</c:v>
                </c:pt>
                <c:pt idx="4">
                  <c:v>6.2285087397762604</c:v>
                </c:pt>
                <c:pt idx="5">
                  <c:v>5.0099906946666497</c:v>
                </c:pt>
                <c:pt idx="6">
                  <c:v>2.7296491571630099</c:v>
                </c:pt>
                <c:pt idx="7">
                  <c:v>1.9332153354514501</c:v>
                </c:pt>
                <c:pt idx="8">
                  <c:v>1.5209152443635701</c:v>
                </c:pt>
                <c:pt idx="9">
                  <c:v>1.2663795611230699</c:v>
                </c:pt>
                <c:pt idx="10">
                  <c:v>1.0924798542368299</c:v>
                </c:pt>
                <c:pt idx="11">
                  <c:v>0.96554750876765005</c:v>
                </c:pt>
                <c:pt idx="12">
                  <c:v>0.86847491046416303</c:v>
                </c:pt>
                <c:pt idx="13">
                  <c:v>0.79161946340216804</c:v>
                </c:pt>
                <c:pt idx="14">
                  <c:v>0.72911882486673796</c:v>
                </c:pt>
                <c:pt idx="15">
                  <c:v>0.53433484606618198</c:v>
                </c:pt>
                <c:pt idx="16">
                  <c:v>0.430953183372636</c:v>
                </c:pt>
              </c:numCache>
            </c:numRef>
          </c:yVal>
          <c:smooth val="0"/>
        </c:ser>
        <c:ser>
          <c:idx val="3"/>
          <c:order val="3"/>
          <c:tx>
            <c:v>100%, RF1+3</c:v>
          </c:tx>
          <c:spPr>
            <a:ln w="28575">
              <a:noFill/>
            </a:ln>
          </c:spPr>
          <c:marker>
            <c:symbol val="none"/>
          </c:marker>
          <c:trendline>
            <c:name>100%, RF1+3</c:name>
            <c:spPr>
              <a:ln w="25400">
                <a:solidFill>
                  <a:srgbClr val="FF0000"/>
                </a:solidFill>
                <a:prstDash val="sysDash"/>
              </a:ln>
            </c:spPr>
            <c:trendlineType val="power"/>
            <c:dispRSqr val="0"/>
            <c:dispEq val="0"/>
          </c:trendline>
          <c:xVal>
            <c:numRef>
              <c:f>'DD 3%'!$Z$52:$AP$52</c:f>
              <c:numCache>
                <c:formatCode>0.00E+00</c:formatCode>
                <c:ptCount val="17"/>
                <c:pt idx="0">
                  <c:v>9.9999999999999985E-3</c:v>
                </c:pt>
                <c:pt idx="1">
                  <c:v>9.9999999999999992E-2</c:v>
                </c:pt>
                <c:pt idx="2">
                  <c:v>0.19999999999999998</c:v>
                </c:pt>
                <c:pt idx="3">
                  <c:v>0.3</c:v>
                </c:pt>
                <c:pt idx="4">
                  <c:v>0.39999999999999997</c:v>
                </c:pt>
                <c:pt idx="5">
                  <c:v>0.51</c:v>
                </c:pt>
                <c:pt idx="6">
                  <c:v>1.02</c:v>
                </c:pt>
                <c:pt idx="7">
                  <c:v>1.53</c:v>
                </c:pt>
                <c:pt idx="8">
                  <c:v>2.04</c:v>
                </c:pt>
                <c:pt idx="9">
                  <c:v>2.5500000000000003</c:v>
                </c:pt>
                <c:pt idx="10">
                  <c:v>3.06</c:v>
                </c:pt>
                <c:pt idx="11">
                  <c:v>3.5700000000000003</c:v>
                </c:pt>
                <c:pt idx="12">
                  <c:v>4.08</c:v>
                </c:pt>
                <c:pt idx="13">
                  <c:v>4.59</c:v>
                </c:pt>
                <c:pt idx="14">
                  <c:v>5.1000000000000005</c:v>
                </c:pt>
                <c:pt idx="15">
                  <c:v>7.6499999999999995</c:v>
                </c:pt>
                <c:pt idx="16">
                  <c:v>10.200000000000001</c:v>
                </c:pt>
              </c:numCache>
            </c:numRef>
          </c:xVal>
          <c:yVal>
            <c:numRef>
              <c:f>'DD 3%'!$Z$77:$AP$77</c:f>
              <c:numCache>
                <c:formatCode>0.00E+00</c:formatCode>
                <c:ptCount val="17"/>
                <c:pt idx="0">
                  <c:v>631.951938293127</c:v>
                </c:pt>
                <c:pt idx="1">
                  <c:v>64.824959422120202</c:v>
                </c:pt>
                <c:pt idx="2">
                  <c:v>33.131258403831403</c:v>
                </c:pt>
                <c:pt idx="3">
                  <c:v>22.4961131491368</c:v>
                </c:pt>
                <c:pt idx="4">
                  <c:v>17.1415610202525</c:v>
                </c:pt>
                <c:pt idx="5">
                  <c:v>13.6531612522211</c:v>
                </c:pt>
                <c:pt idx="6">
                  <c:v>7.2144838550853203</c:v>
                </c:pt>
                <c:pt idx="7">
                  <c:v>5.0099906946666497</c:v>
                </c:pt>
                <c:pt idx="8">
                  <c:v>3.8838649867355501</c:v>
                </c:pt>
                <c:pt idx="9">
                  <c:v>3.1957720958039801</c:v>
                </c:pt>
                <c:pt idx="10">
                  <c:v>2.7296491571630099</c:v>
                </c:pt>
                <c:pt idx="11">
                  <c:v>2.3918939259688998</c:v>
                </c:pt>
                <c:pt idx="12">
                  <c:v>2.13524651918289</c:v>
                </c:pt>
                <c:pt idx="13">
                  <c:v>1.9332153354514501</c:v>
                </c:pt>
                <c:pt idx="14">
                  <c:v>1.7697728989894601</c:v>
                </c:pt>
                <c:pt idx="15">
                  <c:v>1.2663795611230699</c:v>
                </c:pt>
                <c:pt idx="16">
                  <c:v>1.00390214024792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522472"/>
        <c:axId val="410523648"/>
      </c:scatterChart>
      <c:valAx>
        <c:axId val="410522472"/>
        <c:scaling>
          <c:orientation val="minMax"/>
          <c:max val="0.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Beam</a:t>
                </a:r>
                <a:r>
                  <a:rPr lang="en-US" baseline="0" dirty="0" smtClean="0"/>
                  <a:t> current</a:t>
                </a:r>
                <a:r>
                  <a:rPr lang="ru-RU" dirty="0" smtClean="0"/>
                  <a:t>,</a:t>
                </a:r>
                <a:r>
                  <a:rPr lang="ru-RU" baseline="0" dirty="0" smtClean="0"/>
                  <a:t> </a:t>
                </a:r>
                <a:r>
                  <a:rPr lang="en-US" baseline="0" dirty="0" smtClean="0"/>
                  <a:t>mA</a:t>
                </a:r>
                <a:endParaRPr lang="ru-RU" dirty="0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410523648"/>
        <c:crosses val="autoZero"/>
        <c:crossBetween val="midCat"/>
        <c:dispUnits>
          <c:custUnit val="1.0000000000000002E-3"/>
        </c:dispUnits>
      </c:valAx>
      <c:valAx>
        <c:axId val="410523648"/>
        <c:scaling>
          <c:orientation val="minMax"/>
          <c:max val="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Время жизни,</a:t>
                </a:r>
                <a:r>
                  <a:rPr lang="ru-RU" baseline="0"/>
                  <a:t> ч</a:t>
                </a:r>
                <a:endParaRPr lang="ru-RU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410522472"/>
        <c:crosses val="autoZero"/>
        <c:crossBetween val="midCat"/>
        <c:majorUnit val="5"/>
      </c:valAx>
    </c:plotArea>
    <c:legend>
      <c:legendPos val="t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7918258247491392"/>
          <c:y val="0.10775956284153004"/>
          <c:w val="0.31762345381083062"/>
          <c:h val="0.2992443738492630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5161-7EB6-4296-A1F0-61074E7970AC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D22C-AEE9-45C3-A0CC-F934139A7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5161-7EB6-4296-A1F0-61074E7970AC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D22C-AEE9-45C3-A0CC-F934139A7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29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5161-7EB6-4296-A1F0-61074E7970AC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D22C-AEE9-45C3-A0CC-F934139A7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2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5161-7EB6-4296-A1F0-61074E7970AC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D22C-AEE9-45C3-A0CC-F934139A7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40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5161-7EB6-4296-A1F0-61074E7970AC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D22C-AEE9-45C3-A0CC-F934139A7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5161-7EB6-4296-A1F0-61074E7970AC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D22C-AEE9-45C3-A0CC-F934139A7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11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5161-7EB6-4296-A1F0-61074E7970AC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D22C-AEE9-45C3-A0CC-F934139A7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4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5161-7EB6-4296-A1F0-61074E7970AC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D22C-AEE9-45C3-A0CC-F934139A7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5161-7EB6-4296-A1F0-61074E7970AC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D22C-AEE9-45C3-A0CC-F934139A7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3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5161-7EB6-4296-A1F0-61074E7970AC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D22C-AEE9-45C3-A0CC-F934139A7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8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C5161-7EB6-4296-A1F0-61074E7970AC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D22C-AEE9-45C3-A0CC-F934139A7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7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C5161-7EB6-4296-A1F0-61074E7970AC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2D22C-AEE9-45C3-A0CC-F934139A7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90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emf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218198" y="452306"/>
            <a:ext cx="5723740" cy="25299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ru-RU" sz="44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Storage ring for Novosibirsk low emittance light source SKIF</a:t>
            </a:r>
            <a:endParaRPr lang="ru-RU" altLang="ru-RU" sz="4400" b="1" dirty="0" smtClean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8198" y="3870255"/>
            <a:ext cx="4905569" cy="22529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ru-RU" sz="36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E. Levichev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ru-RU" sz="2000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ru-RU" sz="2000" dirty="0" smtClean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ru-RU" sz="2000" dirty="0" err="1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Budker</a:t>
            </a:r>
            <a:r>
              <a:rPr lang="en-US" altLang="ru-RU" sz="20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Institute of Nuclear Physics Novosibirsk, Russia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ru-RU" sz="2000" dirty="0" smtClean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ru-RU" sz="20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SKIF Session, 1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en-US" altLang="ru-RU" sz="20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July 2020</a:t>
            </a:r>
            <a:endParaRPr lang="ru-RU" altLang="ru-RU" sz="2000" dirty="0" smtClean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95133"/>
            <a:ext cx="12192000" cy="355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242701"/>
            <a:ext cx="12192000" cy="355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66" y="0"/>
            <a:ext cx="4377801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973667" y="2243667"/>
            <a:ext cx="3606800" cy="84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45964" y="3564467"/>
            <a:ext cx="3606800" cy="84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1166" y="4885267"/>
            <a:ext cx="4377801" cy="84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2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453353" y="794472"/>
            <a:ext cx="149977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Квадруполь</a:t>
            </a:r>
          </a:p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30 мм</a:t>
            </a:r>
          </a:p>
          <a:p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0 Т/м</a:t>
            </a:r>
          </a:p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300 А х 10 витков</a:t>
            </a:r>
          </a:p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8 </a:t>
            </a:r>
            <a:r>
              <a:rPr lang="en-US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mm SR gap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0985" y="265840"/>
            <a:ext cx="9482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Dynamic aperture scan for one super-period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66" y="1470019"/>
            <a:ext cx="7499486" cy="34978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492" y="967656"/>
            <a:ext cx="3364375" cy="30181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3593" y="5100945"/>
            <a:ext cx="6332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cs typeface="Arial" panose="020B0604020202020204" pitchFamily="34" charset="0"/>
              </a:rPr>
              <a:t>Betatron</a:t>
            </a:r>
            <a:r>
              <a:rPr lang="en-US" sz="2000" dirty="0" smtClean="0">
                <a:cs typeface="Arial" panose="020B0604020202020204" pitchFamily="34" charset="0"/>
              </a:rPr>
              <a:t> tunes, phase advances between chromatic </a:t>
            </a:r>
            <a:r>
              <a:rPr lang="en-US" sz="2000" dirty="0" err="1" smtClean="0">
                <a:cs typeface="Arial" panose="020B0604020202020204" pitchFamily="34" charset="0"/>
              </a:rPr>
              <a:t>sextupoles</a:t>
            </a:r>
            <a:r>
              <a:rPr lang="en-US" sz="2000" dirty="0" smtClean="0">
                <a:cs typeface="Arial" panose="020B0604020202020204" pitchFamily="34" charset="0"/>
              </a:rPr>
              <a:t> and their strength were carefully adjusted to maximize dynamic aperture and momentum acceptance.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1328" y="967656"/>
            <a:ext cx="3196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Tunes are for one super-period. </a:t>
            </a:r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4169256" y="1059989"/>
            <a:ext cx="181154" cy="18466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91783" y="972557"/>
            <a:ext cx="1966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Chosen tune point 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8305800" y="4041259"/>
            <a:ext cx="3180551" cy="2539329"/>
            <a:chOff x="8078484" y="4073138"/>
            <a:chExt cx="3453157" cy="278486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/>
            <a:srcRect r="19191"/>
            <a:stretch/>
          </p:blipFill>
          <p:spPr>
            <a:xfrm>
              <a:off x="8078484" y="4073138"/>
              <a:ext cx="2801719" cy="2784861"/>
            </a:xfrm>
            <a:prstGeom prst="rect">
              <a:avLst/>
            </a:prstGeom>
          </p:spPr>
        </p:pic>
        <p:sp>
          <p:nvSpPr>
            <p:cNvPr id="14" name="5-конечная звезда 13"/>
            <p:cNvSpPr/>
            <p:nvPr/>
          </p:nvSpPr>
          <p:spPr>
            <a:xfrm>
              <a:off x="9416735" y="5516443"/>
              <a:ext cx="181154" cy="184666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77700" y="4407903"/>
              <a:ext cx="653941" cy="2401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80985" y="265840"/>
            <a:ext cx="9828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Dynamic aperture and momentum acceptance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03" y="1126802"/>
            <a:ext cx="6613767" cy="22896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93236" y="1357634"/>
            <a:ext cx="789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RF off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52869" y="1336843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RF on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23" y="3348509"/>
            <a:ext cx="6562445" cy="22177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69654" y="3510444"/>
            <a:ext cx="789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RF off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10759" y="3510444"/>
            <a:ext cx="769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RF on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2859" y="5566288"/>
            <a:ext cx="68858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Survival plots. Red is stable during 1000 revolutions. </a:t>
            </a:r>
            <a:r>
              <a:rPr lang="en-US" sz="2000" dirty="0" smtClean="0"/>
              <a:t>Only two sextupole families are enough to get sufficient dynamic aperture and momentum acceptance.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298" y="1007985"/>
            <a:ext cx="3655087" cy="2902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099" y="3849106"/>
            <a:ext cx="4055895" cy="2590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769" y="6267552"/>
            <a:ext cx="2685506" cy="344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5321" y="5478998"/>
            <a:ext cx="1742219" cy="37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453353" y="794472"/>
            <a:ext cx="149977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Квадруполь</a:t>
            </a:r>
          </a:p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30 мм</a:t>
            </a:r>
          </a:p>
          <a:p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0 Т/м</a:t>
            </a:r>
          </a:p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300 А х 10 витков</a:t>
            </a:r>
          </a:p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8 </a:t>
            </a:r>
            <a:r>
              <a:rPr lang="en-US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mm SR gap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0985" y="265840"/>
            <a:ext cx="3788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Insertion devices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985" y="1041913"/>
            <a:ext cx="1113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To extend the spectrum in the hard X-ray region, we plan to use superconducting IDs.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1571765"/>
            <a:ext cx="7900987" cy="18317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3651726"/>
            <a:ext cx="5319713" cy="2295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348" y="3804126"/>
            <a:ext cx="6207650" cy="16917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8924" y="6194972"/>
            <a:ext cx="1954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Optics with 1 SCW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4516" y="5840195"/>
            <a:ext cx="187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Before correction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57216" y="5854781"/>
            <a:ext cx="172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After correction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03434" y="5577450"/>
            <a:ext cx="5774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For baseline lattice, the emittance does not depend on IDs.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453353" y="794472"/>
            <a:ext cx="149977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Квадруполь</a:t>
            </a:r>
          </a:p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30 мм</a:t>
            </a:r>
          </a:p>
          <a:p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0 Т/м</a:t>
            </a:r>
          </a:p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300 А х 10 витков</a:t>
            </a:r>
          </a:p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8 </a:t>
            </a:r>
            <a:r>
              <a:rPr lang="en-US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mm SR gap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0985" y="265840"/>
            <a:ext cx="5878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IDs, alternative drift optics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985" y="1041913"/>
            <a:ext cx="9843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Low </a:t>
            </a:r>
            <a:r>
              <a:rPr lang="en-US" sz="2000" dirty="0" smtClean="0"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sz="2000" baseline="-25000" dirty="0" smtClean="0"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sz="2000" dirty="0" smtClean="0">
                <a:cs typeface="Arial" panose="020B0604020202020204" pitchFamily="34" charset="0"/>
                <a:sym typeface="Symbol" panose="05050102010706020507" pitchFamily="18" charset="2"/>
              </a:rPr>
              <a:t> in the wiggler section allows additional emittance reduction. For beta control we need quadrupole triplets instead of doublets.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" y="1879541"/>
            <a:ext cx="3223260" cy="27222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75" y="1879541"/>
            <a:ext cx="6025092" cy="19046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467" y="4173465"/>
            <a:ext cx="6217707" cy="22189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4503" y="4911922"/>
            <a:ext cx="3842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Strong field IDs influence the DA (through the optical symmetry breaking). Mitigation of such influence is under way.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7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80985" y="265840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IBS bare lattice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985" y="1041913"/>
            <a:ext cx="9843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Arial" panose="020B0604020202020204" pitchFamily="34" charset="0"/>
              </a:rPr>
              <a:t>400 </a:t>
            </a:r>
            <a:r>
              <a:rPr lang="en-US" sz="2000" dirty="0" smtClean="0">
                <a:cs typeface="Arial" panose="020B0604020202020204" pitchFamily="34" charset="0"/>
              </a:rPr>
              <a:t>mA in 510 bunches, U</a:t>
            </a:r>
            <a:r>
              <a:rPr lang="en-US" sz="2000" baseline="-25000" dirty="0" smtClean="0">
                <a:cs typeface="Arial" panose="020B0604020202020204" pitchFamily="34" charset="0"/>
              </a:rPr>
              <a:t>0</a:t>
            </a:r>
            <a:r>
              <a:rPr lang="en-US" sz="2000" dirty="0" smtClean="0">
                <a:cs typeface="Arial" panose="020B0604020202020204" pitchFamily="34" charset="0"/>
              </a:rPr>
              <a:t>=534 </a:t>
            </a:r>
            <a:r>
              <a:rPr lang="en-US" sz="2000" dirty="0" err="1" smtClean="0">
                <a:cs typeface="Arial" panose="020B0604020202020204" pitchFamily="34" charset="0"/>
              </a:rPr>
              <a:t>keV</a:t>
            </a:r>
            <a:r>
              <a:rPr lang="en-US" sz="2000" dirty="0" smtClean="0">
                <a:cs typeface="Arial" panose="020B0604020202020204" pitchFamily="34" charset="0"/>
              </a:rPr>
              <a:t>/turn, V</a:t>
            </a:r>
            <a:r>
              <a:rPr lang="en-US" sz="2000" baseline="-25000" dirty="0" smtClean="0">
                <a:cs typeface="Arial" panose="020B0604020202020204" pitchFamily="34" charset="0"/>
              </a:rPr>
              <a:t>RF</a:t>
            </a:r>
            <a:r>
              <a:rPr lang="en-US" sz="2000" dirty="0" smtClean="0">
                <a:cs typeface="Arial" panose="020B0604020202020204" pitchFamily="34" charset="0"/>
              </a:rPr>
              <a:t>=0.845 MV (</a:t>
            </a:r>
            <a:r>
              <a:rPr lang="en-US" sz="2000" dirty="0" smtClean="0">
                <a:cs typeface="Arial" panose="020B0604020202020204" pitchFamily="34" charset="0"/>
                <a:sym typeface="Symbol" panose="05050102010706020507" pitchFamily="18" charset="2"/>
              </a:rPr>
              <a:t>E/E=3%)</a:t>
            </a:r>
          </a:p>
          <a:p>
            <a:r>
              <a:rPr lang="en-US" sz="2000" dirty="0" smtClean="0">
                <a:cs typeface="Arial" panose="020B0604020202020204" pitchFamily="34" charset="0"/>
                <a:sym typeface="Symbol" panose="05050102010706020507" pitchFamily="18" charset="2"/>
              </a:rPr>
              <a:t>RF1 – main accelerating system, RF1+3 – third harmonic RF elongate the bunch threefold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26" y="1793518"/>
            <a:ext cx="4574407" cy="2072778"/>
          </a:xfrm>
          <a:prstGeom prst="rect">
            <a:avLst/>
          </a:prstGeom>
        </p:spPr>
      </p:pic>
      <p:graphicFrame>
        <p:nvGraphicFramePr>
          <p:cNvPr id="6" name="Диаграмма 5" title="Ex_ibs/Exc"/>
          <p:cNvGraphicFramePr/>
          <p:nvPr>
            <p:extLst>
              <p:ext uri="{D42A27DB-BD31-4B8C-83A1-F6EECF244321}">
                <p14:modId xmlns:p14="http://schemas.microsoft.com/office/powerpoint/2010/main" val="1572811264"/>
              </p:ext>
            </p:extLst>
          </p:nvPr>
        </p:nvGraphicFramePr>
        <p:xfrm>
          <a:off x="817099" y="3910015"/>
          <a:ext cx="4137660" cy="258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 title="Ex_ibs/Exc"/>
          <p:cNvGraphicFramePr/>
          <p:nvPr>
            <p:extLst>
              <p:ext uri="{D42A27DB-BD31-4B8C-83A1-F6EECF244321}">
                <p14:modId xmlns:p14="http://schemas.microsoft.com/office/powerpoint/2010/main" val="3022979656"/>
              </p:ext>
            </p:extLst>
          </p:nvPr>
        </p:nvGraphicFramePr>
        <p:xfrm>
          <a:off x="4858839" y="4039555"/>
          <a:ext cx="4161790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36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80985" y="265840"/>
            <a:ext cx="292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IBS with IDs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984" y="969713"/>
            <a:ext cx="7497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  <a:sym typeface="Symbol" panose="05050102010706020507" pitchFamily="18" charset="2"/>
              </a:rPr>
              <a:t>“Geometrical” brightness (depends on the electron beam parameters):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64" y="1423308"/>
            <a:ext cx="4661482" cy="621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68" y="1978446"/>
            <a:ext cx="5350208" cy="6215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4785" y="2645878"/>
            <a:ext cx="662574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400 mA in 510 bunches,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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10%, </a:t>
            </a:r>
            <a:r>
              <a:rPr lang="en-US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“geometrical brightness” for</a:t>
            </a:r>
            <a:r>
              <a:rPr lang="ru-RU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= 1 Å </a:t>
            </a:r>
            <a:r>
              <a:rPr lang="en-US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= 10 Å.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938" y="3491998"/>
            <a:ext cx="5895440" cy="3132136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7968595" y="781482"/>
            <a:ext cx="3254693" cy="2857494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6"/>
          <a:stretch>
            <a:fillRect/>
          </a:stretch>
        </p:blipFill>
        <p:spPr>
          <a:xfrm>
            <a:off x="8097881" y="3809787"/>
            <a:ext cx="3125407" cy="276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0985" y="265840"/>
            <a:ext cx="6955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Emittance and lifetime with IBS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16079" y="1203427"/>
                <a:ext cx="9478296" cy="5079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20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For bare baseline lattice with </a:t>
                </a:r>
                <a:r>
                  <a:rPr lang="ru-RU" sz="20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400</a:t>
                </a:r>
                <a:r>
                  <a:rPr lang="en-US" sz="20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mA in </a:t>
                </a:r>
                <a:r>
                  <a:rPr lang="ru-RU" sz="20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510 </a:t>
                </a:r>
                <a:r>
                  <a:rPr lang="en-US" sz="20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bunches</a:t>
                </a:r>
                <a:r>
                  <a:rPr lang="ru-RU" sz="20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, 10</a:t>
                </a:r>
                <a:r>
                  <a:rPr lang="ru-RU" sz="2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% </a:t>
                </a:r>
                <a:r>
                  <a:rPr lang="en-US" sz="20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coupling, </a:t>
                </a:r>
                <a:r>
                  <a:rPr lang="ru-RU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</a:t>
                </a:r>
                <a:r>
                  <a:rPr lang="ru-RU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ru-RU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%</a:t>
                </a:r>
                <a:r>
                  <a:rPr lang="en-US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energy acceptance</a:t>
                </a:r>
                <a:r>
                  <a:rPr lang="ru-RU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RF</a:t>
                </a:r>
                <a:r>
                  <a:rPr lang="ru-RU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 0.845 МВ</a:t>
                </a:r>
                <a:r>
                  <a:rPr lang="ru-RU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horizontal emittance increases from 73 pm to </a:t>
                </a:r>
                <a:r>
                  <a:rPr lang="ru-RU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113 </a:t>
                </a:r>
                <a:r>
                  <a:rPr lang="en-US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pm. </a:t>
                </a:r>
                <a:r>
                  <a:rPr lang="en-US" sz="2000" dirty="0" err="1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Touschek</a:t>
                </a:r>
                <a:r>
                  <a:rPr lang="en-US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lifetime is </a:t>
                </a:r>
                <a:r>
                  <a:rPr lang="ru-RU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3.2 </a:t>
                </a:r>
                <a:r>
                  <a:rPr lang="en-US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hours</a:t>
                </a:r>
                <a:r>
                  <a:rPr lang="ru-RU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Threefold bunch elongation reduces the emittance to </a:t>
                </a:r>
                <a:r>
                  <a:rPr lang="ru-RU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90 </a:t>
                </a:r>
                <a:r>
                  <a:rPr lang="en-US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pm and increases </a:t>
                </a:r>
                <a:r>
                  <a:rPr lang="en-US" sz="2000" dirty="0" err="1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Touschek</a:t>
                </a:r>
                <a:r>
                  <a:rPr lang="en-US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lifetime up to </a:t>
                </a:r>
                <a:r>
                  <a:rPr lang="ru-RU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7.9 </a:t>
                </a:r>
                <a:r>
                  <a:rPr lang="en-US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hours</a:t>
                </a:r>
                <a:r>
                  <a:rPr lang="ru-RU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ru-RU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100 %</a:t>
                </a:r>
                <a:r>
                  <a:rPr lang="en-US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coupling provides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=50÷60</m:t>
                    </m:r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pm</a:t>
                </a:r>
                <a:r>
                  <a:rPr lang="ru-RU" sz="20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doubles lifetime. However, the “geometrical” brightness reduces by factor 1.5</a:t>
                </a:r>
                <a:r>
                  <a:rPr lang="en-US" sz="20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2 (for the radiation wavelength region </a:t>
                </a:r>
                <a:r>
                  <a:rPr lang="ru-RU" sz="20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dirty="0" smtClean="0"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</a:t>
                </a:r>
                <a:r>
                  <a:rPr lang="en-US" sz="2000" dirty="0" smtClean="0"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10</a:t>
                </a:r>
                <a:r>
                  <a:rPr lang="ru-RU" sz="20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Å</a:t>
                </a:r>
                <a:r>
                  <a:rPr lang="en-US" sz="20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r>
                  <a:rPr lang="ru-RU" sz="20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20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“premium” configuration (</a:t>
                </a:r>
                <a:r>
                  <a:rPr lang="ru-RU" sz="20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0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SCU + 2 SCW) </a:t>
                </a:r>
                <a:r>
                  <a:rPr lang="ru-RU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</a:t>
                </a:r>
                <a:r>
                  <a:rPr lang="en-US" sz="2000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TIBS 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lang="ru-RU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hours for </a:t>
                </a:r>
                <a:r>
                  <a:rPr lang="en-US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000" baseline="-25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RF</a:t>
                </a:r>
                <a:r>
                  <a:rPr lang="ru-RU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1.4 МВ </a:t>
                </a:r>
                <a:r>
                  <a:rPr lang="ru-RU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without coherent losses and other collective effects</a:t>
                </a:r>
                <a:r>
                  <a:rPr lang="ru-RU" sz="2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0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20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For “premium” configuration, 10% coupling, threefold bunch elongation and 400 mA in 510 bunches the minimum horizontal emittance is 78.9 pm.</a:t>
                </a:r>
                <a:endParaRPr lang="ru-RU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800"/>
                  </a:spcAft>
                  <a:buFont typeface="Symbol" panose="05050102010706020507" pitchFamily="18" charset="2"/>
                  <a:buChar char=""/>
                </a:pPr>
                <a:r>
                  <a:rPr lang="en-US" sz="2000" dirty="0" smtClean="0"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For </a:t>
                </a:r>
                <a:r>
                  <a:rPr lang="en-US" sz="2000" dirty="0"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the radiation wavelength region </a:t>
                </a:r>
                <a:r>
                  <a:rPr lang="ru-RU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dirty="0"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</a:t>
                </a:r>
                <a:r>
                  <a:rPr lang="en-US" sz="2000" dirty="0"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10</a:t>
                </a:r>
                <a:r>
                  <a:rPr lang="ru-RU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Å </a:t>
                </a:r>
                <a:r>
                  <a:rPr lang="en-US" sz="20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maximum “geometrical” brightness is for the coupling range</a:t>
                </a:r>
                <a:r>
                  <a:rPr lang="ru-RU" sz="20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</a:t>
                </a:r>
                <a:r>
                  <a: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:r>
                  <a:rPr lang="ru-RU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0.5</a:t>
                </a:r>
                <a:r>
                  <a:rPr lang="ru-RU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</a:t>
                </a:r>
                <a:r>
                  <a:rPr lang="ru-RU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5%.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79" y="1203427"/>
                <a:ext cx="9478296" cy="5079852"/>
              </a:xfrm>
              <a:prstGeom prst="rect">
                <a:avLst/>
              </a:prstGeom>
              <a:blipFill rotWithShape="0">
                <a:blip r:embed="rId2"/>
                <a:stretch>
                  <a:fillRect l="-707" t="-480" r="-643" b="-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2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0985" y="265840"/>
            <a:ext cx="6340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Collective instabilities issues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156" y="968595"/>
            <a:ext cx="11164211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low-emittance storage ring has specific features in its design, like a strong lattice, low dispersion and momentum compaction, narrow apertures and consequently a larger geometric impedance, and other, potentially leading to limitation of the beam intensity.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22526"/>
              </p:ext>
            </p:extLst>
          </p:nvPr>
        </p:nvGraphicFramePr>
        <p:xfrm>
          <a:off x="1089516" y="2006442"/>
          <a:ext cx="9239796" cy="2185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2242"/>
                <a:gridCol w="2725783"/>
                <a:gridCol w="383177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Impedance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Beam Effects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Possible Cures/Remedies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Longitudinal broad-band impedance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Uncontrolled bunch lengthening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Microwave instability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Controlled bunch lengthening using passive/active harmonic cavities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Transverse broad-band impedance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Head-tail instability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Transverse mode coupling instability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Bunch length control (see above</a:t>
                      </a:r>
                      <a:r>
                        <a:rPr lang="en-US" sz="1200" dirty="0" smtClean="0">
                          <a:effectLst/>
                        </a:rPr>
                        <a:t>). Chromatic </a:t>
                      </a:r>
                      <a:r>
                        <a:rPr lang="en-US" sz="1200" dirty="0">
                          <a:effectLst/>
                        </a:rPr>
                        <a:t>head-tail </a:t>
                      </a:r>
                      <a:r>
                        <a:rPr lang="en-US" sz="1200" dirty="0" smtClean="0">
                          <a:effectLst/>
                        </a:rPr>
                        <a:t>damping. Feedback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Longitudinal narrow -band impedance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Longitudinal coupled-bunch instability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HOM </a:t>
                      </a:r>
                      <a:r>
                        <a:rPr lang="en-US" sz="1200" dirty="0" smtClean="0">
                          <a:effectLst/>
                        </a:rPr>
                        <a:t>dampers. HOM </a:t>
                      </a:r>
                      <a:r>
                        <a:rPr lang="en-US" sz="1200" dirty="0">
                          <a:effectLst/>
                        </a:rPr>
                        <a:t>frequency </a:t>
                      </a:r>
                      <a:r>
                        <a:rPr lang="en-US" sz="1200" dirty="0" smtClean="0">
                          <a:effectLst/>
                        </a:rPr>
                        <a:t>shifters. Control </a:t>
                      </a:r>
                      <a:r>
                        <a:rPr lang="en-US" sz="1200" dirty="0">
                          <a:effectLst/>
                        </a:rPr>
                        <a:t>of RF cavity </a:t>
                      </a:r>
                      <a:r>
                        <a:rPr lang="en-US" sz="1200" dirty="0" smtClean="0">
                          <a:effectLst/>
                        </a:rPr>
                        <a:t>temperature. Feedback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Transverse narrow -band impedance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Transverse coupled-bunch instability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Bunch length </a:t>
                      </a:r>
                      <a:r>
                        <a:rPr lang="en-US" sz="1200" dirty="0" smtClean="0">
                          <a:effectLst/>
                        </a:rPr>
                        <a:t>control. Chromatic </a:t>
                      </a:r>
                      <a:r>
                        <a:rPr lang="en-US" sz="1200" dirty="0">
                          <a:effectLst/>
                        </a:rPr>
                        <a:t>head-tail </a:t>
                      </a:r>
                      <a:r>
                        <a:rPr lang="en-US" sz="1200" dirty="0" smtClean="0">
                          <a:effectLst/>
                        </a:rPr>
                        <a:t>damping.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Nonlinear </a:t>
                      </a:r>
                      <a:r>
                        <a:rPr lang="en-US" sz="1200" dirty="0" err="1" smtClean="0">
                          <a:effectLst/>
                        </a:rPr>
                        <a:t>decoherence</a:t>
                      </a:r>
                      <a:r>
                        <a:rPr lang="en-US" sz="1200" dirty="0" smtClean="0">
                          <a:effectLst/>
                        </a:rPr>
                        <a:t>. Feedback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Ion-related effects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Transverse coupled-bunch instability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Emittance growth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Better </a:t>
                      </a:r>
                      <a:r>
                        <a:rPr lang="en-US" sz="1200" dirty="0" smtClean="0">
                          <a:effectLst/>
                        </a:rPr>
                        <a:t>vacuum. Bunch </a:t>
                      </a:r>
                      <a:r>
                        <a:rPr lang="en-US" sz="1200" dirty="0">
                          <a:effectLst/>
                        </a:rPr>
                        <a:t>train </a:t>
                      </a:r>
                      <a:r>
                        <a:rPr lang="en-US" sz="1200" dirty="0" smtClean="0">
                          <a:effectLst/>
                        </a:rPr>
                        <a:t>shaping. Feedback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0985" y="4248219"/>
            <a:ext cx="10682249" cy="197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comprehensive study of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collective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effects in SKIF is under way. The preliminary assessment of the upper bounds for critical impedance elements is compatible with the design beam intensity, keeping in mind that ~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3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-fold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bunch lengthening seems to be acceptable for this light source.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evaluation of the machine impedance budget should be a constant concern.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 experience with bunch-by-bunch feedback systems must be studied and implemented.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assistance welcome!</a:t>
            </a:r>
            <a:endParaRPr lang="en-US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680985" y="265840"/>
            <a:ext cx="380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COD correction I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690" y="952708"/>
            <a:ext cx="11116573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Even small COD in strong </a:t>
            </a:r>
            <a:r>
              <a:rPr lang="en-US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sextupoles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generates significant optical and coupling errors reducing the dynamic aperture.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 algorithm to corrects the orbit, optics and coupling is as following: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Distribute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random displacement in all elements (transverse 85 um and 150 um, longitudinal 1 mm, rotation around all three axes 200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rad)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Correct the COD at 1416=224 BPMs using 128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teering magnets (96 in sextupoles plus 32 individual)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Correct the beta-functions beating and tune point using 256 </a:t>
            </a:r>
            <a:r>
              <a:rPr lang="en-US" u="sng" dirty="0" smtClean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gradient correctors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in </a:t>
            </a:r>
            <a:r>
              <a:rPr lang="en-US" dirty="0" err="1" smtClean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sextupoles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(!)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Correct the coupling using 256 skew-gradient correctors in </a:t>
            </a:r>
            <a:r>
              <a:rPr lang="en-US" dirty="0" err="1" smtClean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sextupoles</a:t>
            </a: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5" y="4080956"/>
            <a:ext cx="5191850" cy="15146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71443" y="5857431"/>
                <a:ext cx="4995022" cy="343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𝐸𝑓𝑓𝑒𝑐𝑡𝑖𝑣𝑒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𝑑𝑖𝑠𝑝𝑙𝑎𝑐𝑒𝑚𝑒𝑛𝑡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≈85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43" y="5857431"/>
                <a:ext cx="4995022" cy="343107"/>
              </a:xfrm>
              <a:prstGeom prst="rect">
                <a:avLst/>
              </a:prstGeom>
              <a:blipFill rotWithShape="0">
                <a:blip r:embed="rId3"/>
                <a:stretch>
                  <a:fillRect l="-1221" r="-244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868" y="3232324"/>
            <a:ext cx="4675196" cy="348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680985" y="265840"/>
            <a:ext cx="3980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COD correction II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66" y="912171"/>
            <a:ext cx="6881969" cy="3017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771" y="3588589"/>
            <a:ext cx="4291338" cy="2941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66" y="4095828"/>
            <a:ext cx="7104456" cy="2547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569" y="486682"/>
            <a:ext cx="4220332" cy="292075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192750" y="726775"/>
            <a:ext cx="1031460" cy="336905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50946" y="4742159"/>
            <a:ext cx="3313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 envelop of the corrected orbit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1949" y="1719016"/>
            <a:ext cx="108736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Beam energy</a:t>
            </a:r>
            <a:r>
              <a:rPr lang="ru-RU" sz="2400" dirty="0" smtClean="0">
                <a:cs typeface="Arial" panose="020B0604020202020204" pitchFamily="34" charset="0"/>
              </a:rPr>
              <a:t> 3 </a:t>
            </a:r>
            <a:r>
              <a:rPr lang="en-US" sz="2400" dirty="0" smtClean="0">
                <a:cs typeface="Arial" panose="020B0604020202020204" pitchFamily="34" charset="0"/>
              </a:rPr>
              <a:t>GeV</a:t>
            </a:r>
            <a:r>
              <a:rPr lang="ru-RU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(short construction term)</a:t>
            </a:r>
            <a:endParaRPr lang="ru-RU" sz="24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Circumference</a:t>
            </a:r>
            <a:r>
              <a:rPr lang="ru-RU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&lt; </a:t>
            </a:r>
            <a:r>
              <a:rPr lang="ru-RU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50</a:t>
            </a:r>
            <a:r>
              <a:rPr lang="ru-RU" sz="2400" dirty="0" smtClean="0">
                <a:cs typeface="Arial" panose="020B0604020202020204" pitchFamily="34" charset="0"/>
              </a:rPr>
              <a:t>0 </a:t>
            </a:r>
            <a:r>
              <a:rPr lang="en-US" sz="2400" dirty="0" smtClean="0">
                <a:cs typeface="Arial" panose="020B0604020202020204" pitchFamily="34" charset="0"/>
              </a:rPr>
              <a:t>m 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(available ground area)</a:t>
            </a:r>
            <a:endParaRPr lang="ru-RU" sz="24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Natural horizontal emittance</a:t>
            </a:r>
            <a:r>
              <a:rPr lang="ru-RU" sz="2400" dirty="0" smtClean="0">
                <a:cs typeface="Arial" panose="020B0604020202020204" pitchFamily="34" charset="0"/>
              </a:rPr>
              <a:t> </a:t>
            </a:r>
            <a:r>
              <a:rPr lang="ru-RU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en-US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ru-RU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ru-RU" sz="2400" dirty="0" smtClean="0">
                <a:cs typeface="Arial" panose="020B0604020202020204" pitchFamily="34" charset="0"/>
              </a:rPr>
              <a:t>0 </a:t>
            </a:r>
            <a:r>
              <a:rPr lang="en-US" sz="2400" dirty="0" smtClean="0">
                <a:cs typeface="Arial" panose="020B0604020202020204" pitchFamily="34" charset="0"/>
              </a:rPr>
              <a:t>pm (zero current, zero coupling, no IDs)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Injection complex </a:t>
            </a:r>
            <a:r>
              <a:rPr lang="fr-FR" sz="2400" i="1" dirty="0"/>
              <a:t>à </a:t>
            </a:r>
            <a:r>
              <a:rPr lang="fr-FR" sz="2400" i="1" dirty="0" smtClean="0"/>
              <a:t>la </a:t>
            </a:r>
            <a:r>
              <a:rPr lang="fr-FR" sz="2400" dirty="0" smtClean="0"/>
              <a:t>NSLS II (150-200 MeV linac and full energy small size booster synchrotron) 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(short construction term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Traditional off-axis horizontal plane</a:t>
            </a:r>
            <a:r>
              <a:rPr lang="fr-FR" sz="2400" dirty="0" smtClean="0">
                <a:cs typeface="Arial" panose="020B0604020202020204" pitchFamily="34" charset="0"/>
              </a:rPr>
              <a:t> injection with four-kicker bump </a:t>
            </a:r>
            <a:r>
              <a:rPr lang="fr-FR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(reliability)</a:t>
            </a:r>
            <a:endParaRPr lang="ru-RU" sz="2400" dirty="0" smtClean="0">
              <a:solidFill>
                <a:srgbClr val="FF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Sufficient number of beamlines 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(users requirements)</a:t>
            </a:r>
            <a:endParaRPr lang="ru-RU" sz="2400" dirty="0" smtClean="0">
              <a:solidFill>
                <a:srgbClr val="FF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From wigglers and undulators (straight sections)</a:t>
            </a:r>
            <a:endParaRPr lang="ru-RU" sz="2400" dirty="0" smtClean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Hard X-ray from strong field dipoles</a:t>
            </a:r>
            <a:endParaRPr lang="ru-RU" sz="2400" dirty="0" smtClean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Soft X-ray and VUV from weak field magnets</a:t>
            </a:r>
            <a:endParaRPr lang="ru-RU" sz="2400" dirty="0" smtClean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Simple, robust, proven solution when possible </a:t>
            </a:r>
            <a:r>
              <a:rPr lang="fr-FR" sz="2400" dirty="0">
                <a:solidFill>
                  <a:srgbClr val="FF0000"/>
                </a:solidFill>
                <a:cs typeface="Arial" panose="020B0604020202020204" pitchFamily="34" charset="0"/>
              </a:rPr>
              <a:t>(reliability</a:t>
            </a:r>
            <a:r>
              <a:rPr lang="fr-FR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r>
              <a:rPr lang="en-US" sz="24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(short construction term</a:t>
            </a:r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endParaRPr lang="fr-FR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0985" y="265840"/>
            <a:ext cx="6494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Specifications and constraints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680985" y="265840"/>
            <a:ext cx="3659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Multipole errors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7" y="1391709"/>
            <a:ext cx="4598458" cy="19306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5215" y="1022377"/>
            <a:ext cx="272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Random quadrupole errors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577" y="355187"/>
            <a:ext cx="1482712" cy="1892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266" y="355187"/>
            <a:ext cx="1865312" cy="15116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05" y="3402541"/>
            <a:ext cx="4506914" cy="21798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22942" y="3132112"/>
            <a:ext cx="1300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10</a:t>
            </a:r>
            <a:r>
              <a:rPr lang="en-US" sz="1600" baseline="300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-3</a:t>
            </a:r>
            <a:endParaRPr lang="en-US" sz="1600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unacceptable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67543" y="3132112"/>
            <a:ext cx="1085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10</a:t>
            </a:r>
            <a:r>
              <a:rPr lang="en-US" sz="1600" baseline="300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-4</a:t>
            </a:r>
            <a:endParaRPr lang="en-US" sz="1600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acceptable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4361" y="2224319"/>
            <a:ext cx="2679157" cy="22120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7831" y="2224319"/>
            <a:ext cx="2703809" cy="21960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9968" y="4443094"/>
            <a:ext cx="2733132" cy="227852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54027" y="5826941"/>
            <a:ext cx="4848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Preliminary results. Work in progress.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64134" y="2270000"/>
            <a:ext cx="1969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cs typeface="Times New Roman" panose="02020603050405020304" pitchFamily="18" charset="0"/>
              </a:rPr>
              <a:t>Errors in dipoles and quads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272256" y="2266987"/>
            <a:ext cx="1969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cs typeface="Times New Roman" panose="02020603050405020304" pitchFamily="18" charset="0"/>
              </a:rPr>
              <a:t>Errors in sextupoles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061761" y="4466080"/>
            <a:ext cx="1969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cs typeface="Times New Roman" panose="02020603050405020304" pitchFamily="18" charset="0"/>
              </a:rPr>
              <a:t>Errors in all magnets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880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0985" y="265840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Magnets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34294" y="4792503"/>
            <a:ext cx="1203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Sextupoles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39176" y="2706897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Quadrupoles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97259" y="710785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Dipoles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80" y="1063329"/>
            <a:ext cx="7773485" cy="15527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80" y="3064688"/>
            <a:ext cx="7164692" cy="16533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45" y="5189749"/>
            <a:ext cx="5334744" cy="12098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3063" y="265840"/>
            <a:ext cx="2075438" cy="20741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6799" y="2514216"/>
            <a:ext cx="3241058" cy="23445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0718" y="4977169"/>
            <a:ext cx="3666641" cy="1640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8569" y="440062"/>
            <a:ext cx="1901909" cy="21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01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98" y="664234"/>
            <a:ext cx="10820553" cy="61210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0985" y="265840"/>
            <a:ext cx="2351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RF system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56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0985" y="265840"/>
            <a:ext cx="7340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Vacuum system: basic approaches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4867" y="1535181"/>
            <a:ext cx="10033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508"/>
              </a:spcBef>
              <a:spcAft>
                <a:spcPts val="508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Vacuum </a:t>
            </a:r>
            <a:r>
              <a:rPr lang="en-US" sz="2000" dirty="0"/>
              <a:t>lifetime: &gt; 10h (dynamic pressure of CO ≤ 2.5 </a:t>
            </a:r>
            <a:r>
              <a:rPr lang="en-US" sz="2000" dirty="0" err="1" smtClean="0"/>
              <a:t>nTorr</a:t>
            </a:r>
            <a:r>
              <a:rPr lang="en-US" sz="2000" dirty="0" smtClean="0"/>
              <a:t>).</a:t>
            </a:r>
          </a:p>
          <a:p>
            <a:pPr marL="285750" indent="-285750" algn="just">
              <a:spcBef>
                <a:spcPts val="508"/>
              </a:spcBef>
              <a:spcAft>
                <a:spcPts val="508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Absorption </a:t>
            </a:r>
            <a:r>
              <a:rPr lang="en-US" sz="2000" dirty="0"/>
              <a:t>of 200 kW </a:t>
            </a:r>
            <a:r>
              <a:rPr lang="en-US" sz="2000" dirty="0" smtClean="0"/>
              <a:t>of SR.</a:t>
            </a:r>
            <a:endParaRPr lang="en-US" sz="2000" dirty="0"/>
          </a:p>
          <a:p>
            <a:pPr marL="285750" indent="-285750" algn="just">
              <a:spcBef>
                <a:spcPts val="508"/>
              </a:spcBef>
              <a:spcAft>
                <a:spcPts val="508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Low </a:t>
            </a:r>
            <a:r>
              <a:rPr lang="en-US" sz="2000" dirty="0"/>
              <a:t>impedance </a:t>
            </a:r>
            <a:r>
              <a:rPr lang="en-US" sz="2000" dirty="0" smtClean="0"/>
              <a:t>design.</a:t>
            </a:r>
          </a:p>
          <a:p>
            <a:pPr marL="285750" indent="-285750" algn="just">
              <a:spcBef>
                <a:spcPts val="508"/>
              </a:spcBef>
              <a:spcAft>
                <a:spcPts val="508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</a:t>
            </a:r>
            <a:r>
              <a:rPr lang="en-US" sz="2000" dirty="0" smtClean="0"/>
              <a:t>aterial</a:t>
            </a:r>
            <a:r>
              <a:rPr lang="en-US" sz="2000" dirty="0"/>
              <a:t>: aluminum alloys </a:t>
            </a:r>
            <a:r>
              <a:rPr lang="en-US" sz="2000" dirty="0" smtClean="0"/>
              <a:t>6063.</a:t>
            </a:r>
            <a:endParaRPr lang="en-US" sz="2000" dirty="0"/>
          </a:p>
          <a:p>
            <a:pPr marL="285750" indent="-285750" algn="just">
              <a:spcBef>
                <a:spcPts val="508"/>
              </a:spcBef>
              <a:spcAft>
                <a:spcPts val="508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Connections like in </a:t>
            </a:r>
            <a:r>
              <a:rPr lang="en-US" sz="2000" dirty="0" err="1" smtClean="0"/>
              <a:t>SuperKEKB</a:t>
            </a:r>
            <a:r>
              <a:rPr lang="en-US" sz="2000" dirty="0" smtClean="0"/>
              <a:t>, compensators like in PEPII type, </a:t>
            </a:r>
            <a:r>
              <a:rPr lang="en-US" sz="2000" dirty="0"/>
              <a:t>BPMs </a:t>
            </a:r>
            <a:r>
              <a:rPr lang="en-US" sz="2000" dirty="0" smtClean="0"/>
              <a:t>like in MAX4/SIRIUS/Diamond.</a:t>
            </a:r>
            <a:endParaRPr lang="en-US" sz="2000" dirty="0"/>
          </a:p>
          <a:p>
            <a:pPr marL="285750" indent="-285750" algn="just">
              <a:spcBef>
                <a:spcPts val="508"/>
              </a:spcBef>
              <a:spcAft>
                <a:spcPts val="508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C</a:t>
            </a:r>
            <a:r>
              <a:rPr lang="en-US" sz="2000" dirty="0" err="1" smtClean="0"/>
              <a:t>ryo</a:t>
            </a:r>
            <a:r>
              <a:rPr lang="en-US" sz="2000" dirty="0" smtClean="0"/>
              <a:t>-pump </a:t>
            </a:r>
            <a:r>
              <a:rPr lang="en-US" sz="2000" dirty="0"/>
              <a:t>or distributed </a:t>
            </a:r>
            <a:r>
              <a:rPr lang="en-US" sz="2000" dirty="0" smtClean="0"/>
              <a:t>NEG coating in the narrow aperture straight sections.  </a:t>
            </a:r>
          </a:p>
          <a:p>
            <a:pPr marL="285750" indent="-285750" algn="just">
              <a:spcBef>
                <a:spcPts val="508"/>
              </a:spcBef>
              <a:spcAft>
                <a:spcPts val="508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Lumped </a:t>
            </a:r>
            <a:r>
              <a:rPr lang="en-US" sz="2000" dirty="0"/>
              <a:t>compact combined pumps </a:t>
            </a:r>
            <a:r>
              <a:rPr lang="en-US" sz="2000" dirty="0" smtClean="0"/>
              <a:t>in the arcs. </a:t>
            </a:r>
            <a:r>
              <a:rPr lang="en-US" sz="2000" dirty="0"/>
              <a:t>Expected conditioning time </a:t>
            </a:r>
            <a:r>
              <a:rPr lang="en-US" sz="2000" dirty="0" smtClean="0"/>
              <a:t>3÷6 </a:t>
            </a:r>
            <a:r>
              <a:rPr lang="en-US" sz="2000" dirty="0"/>
              <a:t>months. </a:t>
            </a:r>
            <a:r>
              <a:rPr lang="en-US" sz="2000" dirty="0" smtClean="0"/>
              <a:t>Advantage </a:t>
            </a:r>
            <a:r>
              <a:rPr lang="en-US" sz="2000" dirty="0"/>
              <a:t>in compare </a:t>
            </a:r>
            <a:r>
              <a:rPr lang="en-US" sz="2000" dirty="0" smtClean="0"/>
              <a:t>to the </a:t>
            </a:r>
            <a:r>
              <a:rPr lang="en-US" sz="2000" dirty="0"/>
              <a:t>NEG coating </a:t>
            </a:r>
            <a:r>
              <a:rPr lang="en-US" sz="2000" dirty="0" smtClean="0"/>
              <a:t>is unbaked system, </a:t>
            </a:r>
            <a:r>
              <a:rPr lang="en-US" sz="2000" dirty="0"/>
              <a:t>less sensitive to micro-leaks, low wall impedance.</a:t>
            </a:r>
            <a:endParaRPr lang="en-US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033250"/>
              </p:ext>
            </p:extLst>
          </p:nvPr>
        </p:nvGraphicFramePr>
        <p:xfrm>
          <a:off x="7812038" y="1679574"/>
          <a:ext cx="3897312" cy="1146174"/>
        </p:xfrm>
        <a:graphic>
          <a:graphicData uri="http://schemas.openxmlformats.org/drawingml/2006/table">
            <a:tbl>
              <a:tblPr firstRow="1" firstCol="1" bandRow="1"/>
              <a:tblGrid>
                <a:gridCol w="2673781"/>
                <a:gridCol w="1223531"/>
              </a:tblGrid>
              <a:tr h="27446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Process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Lifetime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[h]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Elastic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(Rutherford)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Inelastic (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bremsstrahlung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7722" y="1050191"/>
            <a:ext cx="2745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Vacuum lifetime for 1 </a:t>
            </a:r>
            <a:r>
              <a:rPr lang="en-US" dirty="0" err="1" smtClean="0"/>
              <a:t>nTorr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738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0985" y="265840"/>
            <a:ext cx="505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Vacuum system design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885411"/>
              </p:ext>
            </p:extLst>
          </p:nvPr>
        </p:nvGraphicFramePr>
        <p:xfrm>
          <a:off x="446616" y="1308628"/>
          <a:ext cx="6360584" cy="3070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051"/>
                <a:gridCol w="1896533"/>
              </a:tblGrid>
              <a:tr h="3457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Inner diameter of beam pipe, </a:t>
                      </a:r>
                      <a:r>
                        <a:rPr lang="en-US" sz="1600" b="0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[mm]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3" marB="4571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3" marB="4571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57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distance between pumps, 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</a:rPr>
                        <a:t>L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[m]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3" marB="4571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3" marB="45713"/>
                </a:tc>
              </a:tr>
              <a:tr h="3457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Total number of lumped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pumps per arc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3" marB="4571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3" marB="45713"/>
                </a:tc>
              </a:tr>
              <a:tr h="3457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Pumping speed of one pump for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CO [l/s]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3" marB="4571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120 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3" marB="45713"/>
                </a:tc>
              </a:tr>
              <a:tr h="34579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Average photon flux [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ph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/s/m] at I=0.4A, E=3 GeV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3" marB="4571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2E18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3" marB="45713"/>
                </a:tc>
              </a:tr>
              <a:tr h="323802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Initial/final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desorp.coeff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. [mol./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ph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] for CO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3" marB="4571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1E-2/0.8E-6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3" marB="45713"/>
                </a:tc>
              </a:tr>
              <a:tr h="323802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Average photon dose for conditioning [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ph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/m]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774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1.4E25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(777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Ah)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3" marB="45713"/>
                </a:tc>
              </a:tr>
              <a:tr h="323802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Lifetime at I=0.4 A during conditioning [h]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774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3" marB="45713"/>
                </a:tc>
              </a:tr>
              <a:tr h="32380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Calculated conditioning duration [s] (worst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case)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3" marB="4571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8E6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(~3 months)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3" marB="45713"/>
                </a:tc>
              </a:tr>
            </a:tbl>
          </a:graphicData>
        </a:graphic>
      </p:graphicFrame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0" y="2243666"/>
            <a:ext cx="2458508" cy="202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664" y="228913"/>
            <a:ext cx="3131181" cy="20408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049" y="1813562"/>
            <a:ext cx="2339941" cy="23346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3547" y="964625"/>
            <a:ext cx="219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Design requirements: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1040" y="4573835"/>
            <a:ext cx="6360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400" dirty="0" smtClean="0"/>
              <a:t>Status: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All profiles </a:t>
            </a:r>
            <a:r>
              <a:rPr lang="en-US" sz="1400" dirty="0"/>
              <a:t>are defined. BINP is ready for ordering.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B</a:t>
            </a:r>
            <a:r>
              <a:rPr lang="en-US" sz="1400" dirty="0" smtClean="0"/>
              <a:t>eam </a:t>
            </a:r>
            <a:r>
              <a:rPr lang="en-US" sz="1400" dirty="0"/>
              <a:t>pipes are defined by BPMs </a:t>
            </a:r>
            <a:r>
              <a:rPr lang="en-US" sz="1400" dirty="0" smtClean="0"/>
              <a:t>and </a:t>
            </a:r>
            <a:r>
              <a:rPr lang="en-US" sz="1400" dirty="0"/>
              <a:t>e-</a:t>
            </a:r>
            <a:r>
              <a:rPr lang="en-US" sz="1400" dirty="0" err="1"/>
              <a:t>ph</a:t>
            </a:r>
            <a:r>
              <a:rPr lang="en-US" sz="1400" dirty="0"/>
              <a:t> beams branching  </a:t>
            </a:r>
            <a:r>
              <a:rPr lang="en-US" sz="1400" dirty="0" smtClean="0"/>
              <a:t>points positioning.</a:t>
            </a:r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Universal port and flange connections are designed.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Design of smooth flange connection for prototyping is </a:t>
            </a:r>
            <a:r>
              <a:rPr lang="en-US" sz="1400" dirty="0" smtClean="0"/>
              <a:t>completed.</a:t>
            </a: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Bellow units is </a:t>
            </a:r>
            <a:r>
              <a:rPr lang="en-US" sz="1400" dirty="0"/>
              <a:t>based on </a:t>
            </a:r>
            <a:r>
              <a:rPr lang="en-US" sz="1400" dirty="0" smtClean="0"/>
              <a:t>the PEP-II design.</a:t>
            </a: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Parameters of crotch-absorbers are defined. Design </a:t>
            </a:r>
            <a:r>
              <a:rPr lang="en-US" sz="1400" dirty="0" smtClean="0"/>
              <a:t>follows the </a:t>
            </a:r>
            <a:r>
              <a:rPr lang="en-US" sz="1400" dirty="0"/>
              <a:t>ESRF </a:t>
            </a:r>
            <a:r>
              <a:rPr lang="en-US" sz="1400" dirty="0" smtClean="0"/>
              <a:t>absorbers.</a:t>
            </a:r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Beam pipe gate valves (32 pieces) with RF contacts will be BINP design.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97" y="4732280"/>
            <a:ext cx="2648936" cy="176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85296" y="4563003"/>
            <a:ext cx="13605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Universal port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230046" y="3707252"/>
            <a:ext cx="11976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Basic profile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02820" y="3810940"/>
            <a:ext cx="17834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Profile in sextupole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86624" y="298355"/>
            <a:ext cx="727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Flange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5329" y="4467309"/>
            <a:ext cx="2412586" cy="202893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699903" y="4587925"/>
            <a:ext cx="1938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Profile in </a:t>
            </a:r>
            <a:r>
              <a:rPr lang="en-US" sz="1600" dirty="0" smtClean="0">
                <a:solidFill>
                  <a:srgbClr val="0070C0"/>
                </a:solidFill>
              </a:rPr>
              <a:t>quadrupole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82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8176" y="1161260"/>
            <a:ext cx="101975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Design of the new Novosibirsk 4</a:t>
            </a:r>
            <a:r>
              <a:rPr lang="en-US" sz="2400" baseline="30000" dirty="0" smtClean="0">
                <a:cs typeface="Arial" panose="020B0604020202020204" pitchFamily="34" charset="0"/>
              </a:rPr>
              <a:t>th</a:t>
            </a:r>
            <a:r>
              <a:rPr lang="en-US" sz="2400" dirty="0" smtClean="0">
                <a:cs typeface="Arial" panose="020B0604020202020204" pitchFamily="34" charset="0"/>
              </a:rPr>
              <a:t> generation light source SKIF provides natural emittance 73 pm for 3 GeV beam energy and </a:t>
            </a:r>
            <a:r>
              <a:rPr lang="ru-RU" sz="2400" dirty="0" smtClean="0">
                <a:cs typeface="Arial" panose="020B0604020202020204" pitchFamily="34" charset="0"/>
              </a:rPr>
              <a:t>476 </a:t>
            </a:r>
            <a:r>
              <a:rPr lang="en-US" sz="2400" dirty="0" smtClean="0">
                <a:cs typeface="Arial" panose="020B0604020202020204" pitchFamily="34" charset="0"/>
              </a:rPr>
              <a:t>m orbit length.</a:t>
            </a:r>
            <a:endParaRPr lang="ru-RU" sz="24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Only two </a:t>
            </a:r>
            <a:r>
              <a:rPr lang="en-US" sz="2400" dirty="0" err="1" smtClean="0">
                <a:cs typeface="Arial" panose="020B0604020202020204" pitchFamily="34" charset="0"/>
              </a:rPr>
              <a:t>sextupole</a:t>
            </a:r>
            <a:r>
              <a:rPr lang="en-US" sz="2400" dirty="0" smtClean="0">
                <a:cs typeface="Arial" panose="020B0604020202020204" pitchFamily="34" charset="0"/>
              </a:rPr>
              <a:t> families provide dynamic aperture and momentum acceptance sufficient for good beam lifetime and tradition well-proven injection.</a:t>
            </a:r>
            <a:endParaRPr lang="en-US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SKIF has </a:t>
            </a:r>
            <a:r>
              <a:rPr lang="ru-RU" sz="2400" dirty="0" smtClean="0">
                <a:cs typeface="Arial" panose="020B0604020202020204" pitchFamily="34" charset="0"/>
              </a:rPr>
              <a:t>16 </a:t>
            </a:r>
            <a:r>
              <a:rPr lang="en-US" sz="2400" dirty="0" smtClean="0">
                <a:cs typeface="Arial" panose="020B0604020202020204" pitchFamily="34" charset="0"/>
              </a:rPr>
              <a:t>6-m-long straight sections</a:t>
            </a:r>
            <a:r>
              <a:rPr lang="ru-RU" sz="2400" dirty="0" smtClean="0">
                <a:cs typeface="Arial" panose="020B0604020202020204" pitchFamily="34" charset="0"/>
              </a:rPr>
              <a:t> (14 </a:t>
            </a:r>
            <a:r>
              <a:rPr lang="en-US" sz="2400" dirty="0" smtClean="0">
                <a:cs typeface="Arial" panose="020B0604020202020204" pitchFamily="34" charset="0"/>
              </a:rPr>
              <a:t>are for</a:t>
            </a:r>
            <a:r>
              <a:rPr lang="ru-RU" sz="2400" dirty="0" smtClean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IDs</a:t>
            </a:r>
            <a:r>
              <a:rPr lang="ru-RU" sz="2400" dirty="0" smtClean="0">
                <a:cs typeface="Arial" panose="020B0604020202020204" pitchFamily="34" charset="0"/>
              </a:rPr>
              <a:t>)</a:t>
            </a:r>
            <a:r>
              <a:rPr lang="ru-RU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  <a:r>
              <a:rPr lang="en-US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 Optical functions in the straight sections are optimized to accommodate strong field IDs.</a:t>
            </a:r>
            <a:endParaRPr lang="ru-RU" sz="2400" dirty="0" smtClean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30 </a:t>
            </a:r>
            <a:r>
              <a:rPr lang="en-US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beam lines are foreseen: </a:t>
            </a:r>
            <a:r>
              <a:rPr lang="ru-RU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14 </a:t>
            </a:r>
            <a:r>
              <a:rPr lang="en-US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are from</a:t>
            </a:r>
            <a:r>
              <a:rPr lang="ru-RU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IDs</a:t>
            </a:r>
            <a:r>
              <a:rPr lang="ru-RU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, 8 </a:t>
            </a:r>
            <a:r>
              <a:rPr lang="en-US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high field permanent magnets</a:t>
            </a:r>
            <a:r>
              <a:rPr lang="ru-RU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 (</a:t>
            </a:r>
            <a:r>
              <a:rPr lang="en-US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2.1</a:t>
            </a:r>
            <a:r>
              <a:rPr lang="ru-RU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 Т) </a:t>
            </a:r>
            <a:r>
              <a:rPr lang="en-US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and</a:t>
            </a:r>
            <a:r>
              <a:rPr lang="ru-RU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 8 </a:t>
            </a:r>
            <a:r>
              <a:rPr lang="en-US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from regular cell magnets</a:t>
            </a:r>
            <a:r>
              <a:rPr lang="ru-RU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 (0.5 Т).</a:t>
            </a:r>
            <a:endParaRPr lang="ru-RU" sz="24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Magnet types are minimized for the cost and production time saving</a:t>
            </a:r>
            <a:r>
              <a:rPr lang="ru-RU" sz="2400" dirty="0" smtClean="0">
                <a:cs typeface="Arial" panose="020B0604020202020204" pitchFamily="34" charset="0"/>
              </a:rPr>
              <a:t>.</a:t>
            </a:r>
            <a:endParaRPr lang="en-US" sz="24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For all major systems the R&amp;D is completed and design stage is started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We would highly appreciate collaboration with mature SR labs all over the world!</a:t>
            </a:r>
            <a:endParaRPr lang="ru-RU" sz="2400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0985" y="265840"/>
            <a:ext cx="2800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Conclusions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2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0985" y="265840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Configuration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614969" y="397827"/>
            <a:ext cx="7052098" cy="59267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6082" y="1973956"/>
            <a:ext cx="4348887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Linear accelerator with maximum energy 200 MeV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Small size booster synchrotron with maximum energy 3 GeV and orbit length 158.7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Electron storage ring 16-fold symmetry with 3 GeV energy and 476 m circumference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73330" y="716996"/>
            <a:ext cx="2505715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To complete construction and to start operation before the main building and ring, the injection facility is in separate building.</a:t>
            </a:r>
            <a:endParaRPr lang="ru-RU" sz="14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10844981" y="1818587"/>
            <a:ext cx="334297" cy="88528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0985" y="265840"/>
            <a:ext cx="4198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asic cell choice (I)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687" y="870788"/>
            <a:ext cx="62201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We need very low emittance but also low strength of quadrupoles and </a:t>
            </a:r>
            <a:r>
              <a:rPr lang="en-US" sz="2000" dirty="0" err="1" smtClean="0">
                <a:cs typeface="Arial" panose="020B0604020202020204" pitchFamily="34" charset="0"/>
              </a:rPr>
              <a:t>sextupoles</a:t>
            </a:r>
            <a:r>
              <a:rPr lang="en-US" sz="2000" dirty="0" smtClean="0">
                <a:cs typeface="Arial" panose="020B0604020202020204" pitchFamily="34" charset="0"/>
              </a:rPr>
              <a:t> and large dynamic aperture. A simple and compact magnet arrangement for low emittance allows 4 optical solutions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899" y="461979"/>
            <a:ext cx="3559055" cy="1776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7221"/>
            <a:ext cx="2942978" cy="2668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978" y="2226093"/>
            <a:ext cx="2794471" cy="2590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127" y="2238155"/>
            <a:ext cx="2781460" cy="25784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989" y="2166196"/>
            <a:ext cx="2962973" cy="27102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34" y="4904444"/>
            <a:ext cx="8444041" cy="1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0985" y="265840"/>
            <a:ext cx="6660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Basic cell choice (II) Solution 1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66" y="859701"/>
            <a:ext cx="3754825" cy="25281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829" y="912171"/>
            <a:ext cx="3703979" cy="24274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808" y="958167"/>
            <a:ext cx="3629592" cy="238147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45415" y="3335869"/>
            <a:ext cx="2845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Emittance for four solutions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78552" y="2524515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TME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32152" y="3339638"/>
            <a:ext cx="3609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Chromaticity (x, y) for four solutions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48021" y="2335693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TME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003860" y="2335693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TME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203373" y="958167"/>
            <a:ext cx="328779" cy="34069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872983" y="912171"/>
            <a:ext cx="328779" cy="34069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88" y="4071039"/>
            <a:ext cx="2784764" cy="18582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8552" y="4148153"/>
            <a:ext cx="2655260" cy="176028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3316" y="4135954"/>
            <a:ext cx="2867646" cy="19010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7195" y="4135954"/>
            <a:ext cx="2960353" cy="2005401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1963835" y="2501845"/>
            <a:ext cx="328779" cy="34069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105470" y="3364504"/>
            <a:ext cx="328779" cy="34069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81546" y="3364504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Our choice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870046" y="6206207"/>
            <a:ext cx="575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D y n a m </a:t>
            </a:r>
            <a:r>
              <a:rPr lang="en-US" dirty="0" err="1" smtClean="0">
                <a:cs typeface="Arial" panose="020B0604020202020204" pitchFamily="34" charset="0"/>
              </a:rPr>
              <a:t>i</a:t>
            </a:r>
            <a:r>
              <a:rPr lang="en-US" dirty="0" smtClean="0">
                <a:cs typeface="Arial" panose="020B0604020202020204" pitchFamily="34" charset="0"/>
              </a:rPr>
              <a:t> c    a p e r t u r e s    f o r    f o u r    s o l u t </a:t>
            </a:r>
            <a:r>
              <a:rPr lang="en-US" dirty="0" err="1" smtClean="0">
                <a:cs typeface="Arial" panose="020B0604020202020204" pitchFamily="34" charset="0"/>
              </a:rPr>
              <a:t>i</a:t>
            </a:r>
            <a:r>
              <a:rPr lang="en-US" dirty="0" smtClean="0">
                <a:cs typeface="Arial" panose="020B0604020202020204" pitchFamily="34" charset="0"/>
              </a:rPr>
              <a:t> o n s 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9872983" y="5195746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TME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141482" y="4926828"/>
            <a:ext cx="1016050" cy="101311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80985" y="265840"/>
            <a:ext cx="3429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SKIF basic cell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4" y="1092928"/>
            <a:ext cx="6704020" cy="32340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20" y="4507747"/>
            <a:ext cx="5363596" cy="15748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208" y="4583824"/>
            <a:ext cx="5078367" cy="149873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806044" y="1432686"/>
            <a:ext cx="5008420" cy="255454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BD: low field (0.55 T) low gradient (-7.9 T/m)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BD1: </a:t>
            </a:r>
            <a:r>
              <a:rPr lang="en-US" sz="2000" dirty="0">
                <a:cs typeface="Arial" panose="020B0604020202020204" pitchFamily="34" charset="0"/>
              </a:rPr>
              <a:t>low field (</a:t>
            </a:r>
            <a:r>
              <a:rPr lang="en-US" sz="2000" dirty="0" smtClean="0">
                <a:cs typeface="Arial" panose="020B0604020202020204" pitchFamily="34" charset="0"/>
              </a:rPr>
              <a:t>0.53 </a:t>
            </a:r>
            <a:r>
              <a:rPr lang="en-US" sz="2000" dirty="0">
                <a:cs typeface="Arial" panose="020B0604020202020204" pitchFamily="34" charset="0"/>
              </a:rPr>
              <a:t>T) low gradient </a:t>
            </a:r>
            <a:r>
              <a:rPr lang="en-US" sz="2000" dirty="0" smtClean="0">
                <a:cs typeface="Arial" panose="020B0604020202020204" pitchFamily="34" charset="0"/>
              </a:rPr>
              <a:t>(-10.7 </a:t>
            </a:r>
            <a:r>
              <a:rPr lang="en-US" sz="2000" dirty="0">
                <a:cs typeface="Arial" panose="020B0604020202020204" pitchFamily="34" charset="0"/>
              </a:rPr>
              <a:t>T/m</a:t>
            </a:r>
            <a:r>
              <a:rPr lang="en-US" sz="2000" dirty="0" smtClean="0">
                <a:cs typeface="Arial" panose="020B0604020202020204" pitchFamily="34" charset="0"/>
              </a:rPr>
              <a:t>)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BS: high field (2 T) flat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QB: shifted (-5 mm) quad (51 T/m) 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(reverse bend)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SX: </a:t>
            </a:r>
            <a:r>
              <a:rPr lang="en-US" sz="2000" dirty="0" err="1" smtClean="0">
                <a:cs typeface="Arial" panose="020B0604020202020204" pitchFamily="34" charset="0"/>
              </a:rPr>
              <a:t>hor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sextupole</a:t>
            </a:r>
            <a:r>
              <a:rPr lang="en-US" sz="2000" dirty="0" smtClean="0">
                <a:cs typeface="Arial" panose="020B0604020202020204" pitchFamily="34" charset="0"/>
              </a:rPr>
              <a:t> (2313 T/m</a:t>
            </a:r>
            <a:r>
              <a:rPr lang="en-US" sz="2000" baseline="30000" dirty="0" smtClean="0">
                <a:cs typeface="Arial" panose="020B0604020202020204" pitchFamily="34" charset="0"/>
              </a:rPr>
              <a:t>2</a:t>
            </a:r>
            <a:r>
              <a:rPr lang="en-US" sz="2000" dirty="0" smtClean="0">
                <a:cs typeface="Arial" panose="020B0604020202020204" pitchFamily="34" charset="0"/>
              </a:rPr>
              <a:t>)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SY: </a:t>
            </a:r>
            <a:r>
              <a:rPr lang="en-US" sz="2000" dirty="0" err="1" smtClean="0">
                <a:cs typeface="Arial" panose="020B0604020202020204" pitchFamily="34" charset="0"/>
              </a:rPr>
              <a:t>ver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sextupole</a:t>
            </a:r>
            <a:r>
              <a:rPr lang="en-US" sz="2000" dirty="0" smtClean="0">
                <a:cs typeface="Arial" panose="020B0604020202020204" pitchFamily="34" charset="0"/>
              </a:rPr>
              <a:t> (-2379 T/m</a:t>
            </a:r>
            <a:r>
              <a:rPr lang="en-US" sz="2000" baseline="30000" dirty="0" smtClean="0">
                <a:cs typeface="Arial" panose="020B0604020202020204" pitchFamily="34" charset="0"/>
              </a:rPr>
              <a:t>2</a:t>
            </a:r>
            <a:r>
              <a:rPr lang="en-US" sz="2000" dirty="0" smtClean="0">
                <a:cs typeface="Arial" panose="020B0604020202020204" pitchFamily="34" charset="0"/>
              </a:rPr>
              <a:t>)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37593" y="6263319"/>
            <a:ext cx="4079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low </a:t>
            </a:r>
            <a:r>
              <a:rPr lang="en-US" dirty="0" smtClean="0">
                <a:cs typeface="Arial" panose="020B0604020202020204" pitchFamily="34" charset="0"/>
              </a:rPr>
              <a:t>field magnet cell (4 per super-period)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537402" y="6154730"/>
            <a:ext cx="4146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high field magnet cell (1 per super-period)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841286" y="2021013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modified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80985" y="265840"/>
            <a:ext cx="7827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Super-period optics and parameters 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899" y="912171"/>
            <a:ext cx="4103069" cy="54375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44" y="1765831"/>
            <a:ext cx="7207555" cy="38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840"/>
            <a:ext cx="12033642" cy="59973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0985" y="265840"/>
            <a:ext cx="4544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Super-period layout 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15130047">
            <a:off x="2894183" y="2923368"/>
            <a:ext cx="373626" cy="1877648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 rot="14985992">
            <a:off x="4678738" y="2256843"/>
            <a:ext cx="373626" cy="1877648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 rot="14898969">
            <a:off x="6430118" y="1628873"/>
            <a:ext cx="373626" cy="1785768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14689126">
            <a:off x="7978742" y="1023329"/>
            <a:ext cx="373626" cy="1612026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 rot="14501861">
            <a:off x="9404512" y="355673"/>
            <a:ext cx="373626" cy="1512954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0464194">
            <a:off x="2005713" y="3197305"/>
            <a:ext cx="1698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Cell 1 (low field)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20464194">
            <a:off x="3721293" y="2606885"/>
            <a:ext cx="1698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Cell 2 (low field)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20284429">
            <a:off x="5565083" y="1954890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Cell 3 (high field)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0170975">
            <a:off x="7135855" y="1253163"/>
            <a:ext cx="1698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Cell 4 (low field)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9918550">
            <a:off x="8549081" y="572799"/>
            <a:ext cx="1698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Cell 5 (low field)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20535602">
            <a:off x="531136" y="4106700"/>
            <a:ext cx="1067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Matching</a:t>
            </a:r>
          </a:p>
          <a:p>
            <a:pPr algn="ctr"/>
            <a:r>
              <a:rPr lang="en-US" dirty="0" smtClean="0">
                <a:cs typeface="Arial" panose="020B0604020202020204" pitchFamily="34" charset="0"/>
              </a:rPr>
              <a:t>section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19890599">
            <a:off x="10252959" y="165637"/>
            <a:ext cx="1067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Matching</a:t>
            </a:r>
          </a:p>
          <a:p>
            <a:pPr algn="ctr"/>
            <a:r>
              <a:rPr lang="en-US" dirty="0" smtClean="0">
                <a:cs typeface="Arial" panose="020B0604020202020204" pitchFamily="34" charset="0"/>
              </a:rPr>
              <a:t>section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6941574" y="3396852"/>
            <a:ext cx="855407" cy="93068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117966" y="4329794"/>
            <a:ext cx="14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cs typeface="Arial" panose="020B0604020202020204" pitchFamily="34" charset="0"/>
              </a:rPr>
              <a:t>High field dipole (blue)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4307041" y="4205591"/>
            <a:ext cx="855407" cy="93068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734744" y="5120439"/>
            <a:ext cx="1166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cs typeface="Arial" panose="020B0604020202020204" pitchFamily="34" charset="0"/>
              </a:rPr>
              <a:t>Sextupole </a:t>
            </a:r>
          </a:p>
          <a:p>
            <a:pPr algn="ctr"/>
            <a:r>
              <a:rPr lang="en-US" dirty="0" smtClean="0">
                <a:cs typeface="Arial" panose="020B0604020202020204" pitchFamily="34" charset="0"/>
              </a:rPr>
              <a:t>(yellow)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9395952" y="2160846"/>
            <a:ext cx="855407" cy="93068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9776704" y="3036059"/>
            <a:ext cx="14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cs typeface="Arial" panose="020B0604020202020204" pitchFamily="34" charset="0"/>
              </a:rPr>
              <a:t>Reversed magnet (orange)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H="1" flipV="1">
            <a:off x="2230479" y="4978264"/>
            <a:ext cx="855407" cy="93068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508526" y="5843759"/>
            <a:ext cx="1465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cs typeface="Arial" panose="020B0604020202020204" pitchFamily="34" charset="0"/>
              </a:rPr>
              <a:t>Normal quad </a:t>
            </a:r>
          </a:p>
          <a:p>
            <a:pPr algn="ctr"/>
            <a:r>
              <a:rPr lang="en-US" dirty="0" smtClean="0">
                <a:cs typeface="Arial" panose="020B0604020202020204" pitchFamily="34" charset="0"/>
              </a:rPr>
              <a:t>(red)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 flipV="1">
            <a:off x="8218477" y="2640443"/>
            <a:ext cx="855407" cy="93068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471379" y="3465493"/>
            <a:ext cx="14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cs typeface="Arial" panose="020B0604020202020204" pitchFamily="34" charset="0"/>
              </a:rPr>
              <a:t>Low field dipole (dark blue)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5337249" y="3546247"/>
            <a:ext cx="855407" cy="93068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835825" y="4423335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cs typeface="Arial" panose="020B0604020202020204" pitchFamily="34" charset="0"/>
              </a:rPr>
              <a:t>Pump</a:t>
            </a:r>
          </a:p>
        </p:txBody>
      </p:sp>
    </p:spTree>
    <p:extLst>
      <p:ext uri="{BB962C8B-B14F-4D97-AF65-F5344CB8AC3E}">
        <p14:creationId xmlns:p14="http://schemas.microsoft.com/office/powerpoint/2010/main" val="37194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453353" y="794472"/>
            <a:ext cx="149977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Квадруполь</a:t>
            </a:r>
          </a:p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30 мм</a:t>
            </a:r>
          </a:p>
          <a:p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0 Т/м</a:t>
            </a:r>
          </a:p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300 А х 10 витков</a:t>
            </a:r>
          </a:p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8 </a:t>
            </a:r>
            <a:r>
              <a:rPr lang="en-US" sz="1400" dirty="0" smtClean="0">
                <a:solidFill>
                  <a:schemeClr val="bg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mm SR gap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0985" y="265840"/>
            <a:ext cx="5173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Chromaticity correction</a:t>
            </a:r>
            <a:endParaRPr lang="en-US" sz="3600" b="1" dirty="0">
              <a:solidFill>
                <a:srgbClr val="0070C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53" y="1004852"/>
            <a:ext cx="2362530" cy="5048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53" y="1775037"/>
            <a:ext cx="10402752" cy="1105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917" y="3405513"/>
            <a:ext cx="8583223" cy="15432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9779" y="5120257"/>
            <a:ext cx="9472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We use only two </a:t>
            </a:r>
            <a:r>
              <a:rPr lang="en-US" sz="2000" dirty="0" err="1" smtClean="0">
                <a:cs typeface="Arial" panose="020B0604020202020204" pitchFamily="34" charset="0"/>
              </a:rPr>
              <a:t>sextupole</a:t>
            </a:r>
            <a:r>
              <a:rPr lang="en-US" sz="2000" dirty="0" smtClean="0">
                <a:cs typeface="Arial" panose="020B0604020202020204" pitchFamily="34" charset="0"/>
              </a:rPr>
              <a:t> families to compensate natural chromaticity and optimize dynamic aperture and momentum acceptance. No other multipoles (</a:t>
            </a:r>
            <a:r>
              <a:rPr lang="en-US" sz="2000" dirty="0" err="1" smtClean="0">
                <a:cs typeface="Arial" panose="020B0604020202020204" pitchFamily="34" charset="0"/>
              </a:rPr>
              <a:t>octupoles</a:t>
            </a:r>
            <a:r>
              <a:rPr lang="en-US" sz="2000" dirty="0" smtClean="0">
                <a:cs typeface="Arial" panose="020B0604020202020204" pitchFamily="34" charset="0"/>
              </a:rPr>
              <a:t> or harmonic </a:t>
            </a:r>
            <a:r>
              <a:rPr lang="en-US" sz="2000" dirty="0" err="1" smtClean="0">
                <a:cs typeface="Arial" panose="020B0604020202020204" pitchFamily="34" charset="0"/>
              </a:rPr>
              <a:t>sextupoles</a:t>
            </a:r>
            <a:r>
              <a:rPr lang="en-US" sz="2000" dirty="0" smtClean="0">
                <a:cs typeface="Arial" panose="020B0604020202020204" pitchFamily="34" charset="0"/>
              </a:rPr>
              <a:t>) are applied.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47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7354</TotalTime>
  <Words>1719</Words>
  <Application>Microsoft Office PowerPoint</Application>
  <PresentationFormat>Широкоэкранный</PresentationFormat>
  <Paragraphs>232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 Unicode MS</vt:lpstr>
      <vt:lpstr>Arial</vt:lpstr>
      <vt:lpstr>Book Antiqua</vt:lpstr>
      <vt:lpstr>Calibri</vt:lpstr>
      <vt:lpstr>Calibri Light</vt:lpstr>
      <vt:lpstr>Cambria Math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levichev</dc:creator>
  <cp:lastModifiedBy>levichev</cp:lastModifiedBy>
  <cp:revision>449</cp:revision>
  <dcterms:created xsi:type="dcterms:W3CDTF">2018-12-26T05:23:04Z</dcterms:created>
  <dcterms:modified xsi:type="dcterms:W3CDTF">2020-07-15T05:36:27Z</dcterms:modified>
</cp:coreProperties>
</file>