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85" r:id="rId4"/>
    <p:sldId id="286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79" r:id="rId14"/>
    <p:sldId id="257" r:id="rId15"/>
    <p:sldId id="284" r:id="rId16"/>
    <p:sldId id="265" r:id="rId17"/>
    <p:sldId id="266" r:id="rId18"/>
    <p:sldId id="273" r:id="rId19"/>
    <p:sldId id="267" r:id="rId20"/>
    <p:sldId id="270" r:id="rId21"/>
    <p:sldId id="26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5F404-89DC-445E-9BBC-52580B4FF6CB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0ACF6-38D8-472B-B9B3-F7861A8BF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7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0ACF6-38D8-472B-B9B3-F7861A8BFB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0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sdfasdf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asdfasdfa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110C-FFF0-47FC-97D5-1BCAA7453A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8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0ACF6-38D8-472B-B9B3-F7861A8BFBE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9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877-DBC4-4A69-8092-2ADF564C031F}" type="datetime1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86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D019-0095-4D63-AFBC-D5E36CCF02A9}" type="datetime1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1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B4CC-5B93-41B5-81CB-0C411AB62DF7}" type="datetime1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6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B9E-7D3F-4A07-A45A-F462CD3418CC}" type="datetime1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4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7886-F21A-45AB-81FF-F012AF758BBD}" type="datetime1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7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8E0B-B30E-4F61-8F44-465AC4641E47}" type="datetime1">
              <a:rPr lang="ru-RU" smtClean="0"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5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1192-5840-4C03-86BD-F605F33B9F07}" type="datetime1">
              <a:rPr lang="ru-RU" smtClean="0"/>
              <a:t>06.09.2016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DB6E-497C-4C5B-B23C-5C4BB38E9395}" type="datetime1">
              <a:rPr lang="ru-RU" smtClean="0"/>
              <a:t>06.09.2016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0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7A2E-E1B8-4E79-9241-CFC5E7B94993}" type="datetime1">
              <a:rPr lang="ru-RU" smtClean="0"/>
              <a:t>06.09.2016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6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B14D-1199-4D16-8660-38582D14875B}" type="datetime1">
              <a:rPr lang="ru-RU" smtClean="0"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3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366B-F666-49D4-94B1-BE0BE1EB4E9A}" type="datetime1">
              <a:rPr lang="ru-RU" smtClean="0"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BD7AE-C749-4801-9B1A-53D3D57AD08B}" type="datetime1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8BEB-0CE9-4729-8A64-295F2ABBA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9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ECL DAQ status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Vladimir ZHULANOV, </a:t>
            </a:r>
            <a:r>
              <a:rPr lang="en-US" dirty="0" err="1" smtClean="0"/>
              <a:t>Budker</a:t>
            </a:r>
            <a:r>
              <a:rPr lang="en-US" dirty="0" smtClean="0"/>
              <a:t> INP</a:t>
            </a:r>
          </a:p>
          <a:p>
            <a:pPr algn="r"/>
            <a:r>
              <a:rPr lang="en-US" smtClean="0"/>
              <a:t>06.09.2016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</a:t>
            </a:r>
            <a:r>
              <a:rPr lang="en-US" dirty="0" err="1" smtClean="0"/>
              <a:t>ShaperDSPs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78380" y="2676247"/>
            <a:ext cx="1066800" cy="48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</a:t>
            </a:r>
          </a:p>
          <a:p>
            <a:pPr algn="ctr"/>
            <a:r>
              <a:rPr lang="en-US" dirty="0" smtClean="0"/>
              <a:t>BUF # 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56460" y="2453799"/>
            <a:ext cx="3642360" cy="39025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78380" y="3164086"/>
            <a:ext cx="1066800" cy="4878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</a:t>
            </a:r>
          </a:p>
          <a:p>
            <a:pPr algn="ctr"/>
            <a:r>
              <a:rPr lang="en-US" dirty="0" smtClean="0"/>
              <a:t>BUF # 1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638300" y="2920166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638300" y="3408005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6812" y="297942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ShaperDSP</a:t>
            </a:r>
            <a:r>
              <a:rPr lang="en-US" dirty="0" smtClean="0"/>
              <a:t> #1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78380" y="3788767"/>
            <a:ext cx="1066800" cy="48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</a:t>
            </a:r>
          </a:p>
          <a:p>
            <a:pPr algn="ctr"/>
            <a:r>
              <a:rPr lang="en-US" dirty="0" smtClean="0"/>
              <a:t>BUF # 2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78380" y="4276606"/>
            <a:ext cx="1066800" cy="4878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</a:t>
            </a:r>
          </a:p>
          <a:p>
            <a:pPr algn="ctr"/>
            <a:r>
              <a:rPr lang="en-US" dirty="0" smtClean="0"/>
              <a:t>BUF # 2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638300" y="4032686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638300" y="4520525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6812" y="409194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ShaperDSP</a:t>
            </a:r>
            <a:r>
              <a:rPr lang="en-US" dirty="0" smtClean="0"/>
              <a:t> #2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78380" y="5283637"/>
            <a:ext cx="1066800" cy="48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</a:t>
            </a:r>
          </a:p>
          <a:p>
            <a:pPr algn="ctr"/>
            <a:r>
              <a:rPr lang="en-US" dirty="0" smtClean="0"/>
              <a:t>BUF # 12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278380" y="5771476"/>
            <a:ext cx="1066800" cy="4878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</a:t>
            </a:r>
          </a:p>
          <a:p>
            <a:pPr algn="ctr"/>
            <a:r>
              <a:rPr lang="en-US" dirty="0" smtClean="0"/>
              <a:t>BUF # 12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638300" y="5527556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638300" y="6015395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6812" y="5586810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ShaperDSP</a:t>
            </a:r>
            <a:r>
              <a:rPr lang="en-US" dirty="0" smtClean="0"/>
              <a:t> #12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559948" y="4563239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316730" y="2741255"/>
            <a:ext cx="1009650" cy="977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</a:t>
            </a:r>
          </a:p>
          <a:p>
            <a:pPr algn="ctr"/>
            <a:r>
              <a:rPr lang="en-US" dirty="0" smtClean="0"/>
              <a:t>ETH</a:t>
            </a:r>
            <a:br>
              <a:rPr lang="en-US" dirty="0" smtClean="0"/>
            </a:br>
            <a:r>
              <a:rPr lang="en-US" dirty="0" smtClean="0"/>
              <a:t>I/F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stCxn id="30" idx="1"/>
            <a:endCxn id="5" idx="3"/>
          </p:cNvCxnSpPr>
          <p:nvPr/>
        </p:nvCxnSpPr>
        <p:spPr>
          <a:xfrm flipH="1" flipV="1">
            <a:off x="3345180" y="2920167"/>
            <a:ext cx="971550" cy="309741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0" idx="1"/>
            <a:endCxn id="13" idx="3"/>
          </p:cNvCxnSpPr>
          <p:nvPr/>
        </p:nvCxnSpPr>
        <p:spPr>
          <a:xfrm flipH="1">
            <a:off x="3345180" y="3229908"/>
            <a:ext cx="971550" cy="178098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0" idx="1"/>
            <a:endCxn id="19" idx="3"/>
          </p:cNvCxnSpPr>
          <p:nvPr/>
        </p:nvCxnSpPr>
        <p:spPr>
          <a:xfrm flipH="1">
            <a:off x="3345180" y="3229908"/>
            <a:ext cx="971550" cy="80277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0" idx="3"/>
            <a:endCxn id="30" idx="1"/>
          </p:cNvCxnSpPr>
          <p:nvPr/>
        </p:nvCxnSpPr>
        <p:spPr>
          <a:xfrm flipV="1">
            <a:off x="3345180" y="3229908"/>
            <a:ext cx="971550" cy="1290618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4" idx="3"/>
            <a:endCxn id="30" idx="1"/>
          </p:cNvCxnSpPr>
          <p:nvPr/>
        </p:nvCxnSpPr>
        <p:spPr>
          <a:xfrm flipV="1">
            <a:off x="3345180" y="3229908"/>
            <a:ext cx="971550" cy="229764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5" idx="3"/>
            <a:endCxn id="30" idx="1"/>
          </p:cNvCxnSpPr>
          <p:nvPr/>
        </p:nvCxnSpPr>
        <p:spPr>
          <a:xfrm flipV="1">
            <a:off x="3345180" y="3229908"/>
            <a:ext cx="971550" cy="2785488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Двойная стрелка влево/вправо 46"/>
          <p:cNvSpPr/>
          <p:nvPr/>
        </p:nvSpPr>
        <p:spPr>
          <a:xfrm>
            <a:off x="5326380" y="3140254"/>
            <a:ext cx="2026920" cy="217904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024146" y="2856002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61235" y="2073335"/>
            <a:ext cx="18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EclCollector</a:t>
            </a:r>
            <a:r>
              <a:rPr lang="en-US" dirty="0" smtClean="0"/>
              <a:t> FPGA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7459980" y="2376190"/>
            <a:ext cx="4456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very first version (no belle2link) we</a:t>
            </a:r>
          </a:p>
          <a:p>
            <a:r>
              <a:rPr lang="en-US" dirty="0" smtClean="0"/>
              <a:t>used Ethernet interface with low level access:</a:t>
            </a:r>
          </a:p>
          <a:p>
            <a:r>
              <a:rPr lang="en-US" dirty="0" smtClean="0"/>
              <a:t>no packet decoding on Collector side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23260" y="156210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design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3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78380" y="2676247"/>
            <a:ext cx="1066800" cy="48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</a:p>
          <a:p>
            <a:pPr algn="ctr"/>
            <a:r>
              <a:rPr lang="en-US" sz="1600" dirty="0" smtClean="0"/>
              <a:t>BUF # 1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56460" y="2453799"/>
            <a:ext cx="3642360" cy="39025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78380" y="3164086"/>
            <a:ext cx="1066800" cy="4878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OUT</a:t>
            </a:r>
          </a:p>
          <a:p>
            <a:pPr algn="ctr"/>
            <a:r>
              <a:rPr lang="en-US" sz="1600" dirty="0" smtClean="0"/>
              <a:t>BUF # 1</a:t>
            </a:r>
            <a:endParaRPr lang="ru-RU" sz="16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638300" y="2920166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638300" y="3408005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6812" y="297942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ShaperDSP</a:t>
            </a:r>
            <a:r>
              <a:rPr lang="en-US" dirty="0" smtClean="0"/>
              <a:t> #1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78380" y="3788767"/>
            <a:ext cx="1066800" cy="48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</a:p>
          <a:p>
            <a:pPr algn="ctr"/>
            <a:r>
              <a:rPr lang="en-US" sz="1600" dirty="0" smtClean="0"/>
              <a:t>BUF # 2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78380" y="4276606"/>
            <a:ext cx="1066800" cy="4878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OUT</a:t>
            </a:r>
          </a:p>
          <a:p>
            <a:pPr algn="ctr"/>
            <a:r>
              <a:rPr lang="en-US" sz="1600" dirty="0" smtClean="0"/>
              <a:t>BUF # 2</a:t>
            </a:r>
            <a:endParaRPr lang="ru-RU" sz="16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638300" y="4032686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638300" y="4520525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6812" y="409194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ShaperDSP</a:t>
            </a:r>
            <a:r>
              <a:rPr lang="en-US" dirty="0" smtClean="0"/>
              <a:t> #2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78380" y="5283637"/>
            <a:ext cx="1066800" cy="48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</a:p>
          <a:p>
            <a:pPr algn="ctr"/>
            <a:r>
              <a:rPr lang="en-US" sz="1600" dirty="0" smtClean="0"/>
              <a:t>BUF # 12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278380" y="5771476"/>
            <a:ext cx="1066800" cy="4878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OUT</a:t>
            </a:r>
          </a:p>
          <a:p>
            <a:pPr algn="ctr"/>
            <a:r>
              <a:rPr lang="en-US" sz="1600" dirty="0" smtClean="0"/>
              <a:t>BUF # 12</a:t>
            </a:r>
            <a:endParaRPr lang="ru-RU" sz="16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638300" y="5527556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638300" y="6015395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6812" y="5586810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ShaperDSP</a:t>
            </a:r>
            <a:r>
              <a:rPr lang="en-US" dirty="0" smtClean="0"/>
              <a:t> #12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559948" y="4563239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316730" y="2741255"/>
            <a:ext cx="1009650" cy="9773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Embedded</a:t>
            </a:r>
            <a:br>
              <a:rPr lang="en-US" sz="1400" dirty="0" smtClean="0"/>
            </a:br>
            <a:r>
              <a:rPr lang="en-US" sz="1400" dirty="0" smtClean="0"/>
              <a:t>CPU</a:t>
            </a:r>
            <a:endParaRPr lang="ru-RU" sz="1400" dirty="0"/>
          </a:p>
        </p:txBody>
      </p:sp>
      <p:cxnSp>
        <p:nvCxnSpPr>
          <p:cNvPr id="36" name="Прямая со стрелкой 35"/>
          <p:cNvCxnSpPr>
            <a:stCxn id="30" idx="1"/>
            <a:endCxn id="5" idx="3"/>
          </p:cNvCxnSpPr>
          <p:nvPr/>
        </p:nvCxnSpPr>
        <p:spPr>
          <a:xfrm flipH="1" flipV="1">
            <a:off x="3345180" y="2920167"/>
            <a:ext cx="971550" cy="309741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0" idx="1"/>
            <a:endCxn id="13" idx="3"/>
          </p:cNvCxnSpPr>
          <p:nvPr/>
        </p:nvCxnSpPr>
        <p:spPr>
          <a:xfrm flipH="1">
            <a:off x="3345180" y="3229908"/>
            <a:ext cx="971550" cy="178098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0" idx="1"/>
            <a:endCxn id="19" idx="3"/>
          </p:cNvCxnSpPr>
          <p:nvPr/>
        </p:nvCxnSpPr>
        <p:spPr>
          <a:xfrm flipH="1">
            <a:off x="3345180" y="3229908"/>
            <a:ext cx="971550" cy="80277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0" idx="3"/>
            <a:endCxn id="30" idx="1"/>
          </p:cNvCxnSpPr>
          <p:nvPr/>
        </p:nvCxnSpPr>
        <p:spPr>
          <a:xfrm flipV="1">
            <a:off x="3345180" y="3229908"/>
            <a:ext cx="971550" cy="1290618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4" idx="3"/>
            <a:endCxn id="30" idx="1"/>
          </p:cNvCxnSpPr>
          <p:nvPr/>
        </p:nvCxnSpPr>
        <p:spPr>
          <a:xfrm flipV="1">
            <a:off x="3345180" y="3229908"/>
            <a:ext cx="971550" cy="229764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5" idx="3"/>
            <a:endCxn id="30" idx="1"/>
          </p:cNvCxnSpPr>
          <p:nvPr/>
        </p:nvCxnSpPr>
        <p:spPr>
          <a:xfrm flipV="1">
            <a:off x="3345180" y="3229908"/>
            <a:ext cx="971550" cy="2785488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Двойная стрелка влево/вправо 46"/>
          <p:cNvSpPr/>
          <p:nvPr/>
        </p:nvSpPr>
        <p:spPr>
          <a:xfrm>
            <a:off x="5326380" y="3140254"/>
            <a:ext cx="2026920" cy="217904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024146" y="2856002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61235" y="2073335"/>
            <a:ext cx="18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EclCollector</a:t>
            </a:r>
            <a:r>
              <a:rPr lang="en-US" dirty="0" smtClean="0"/>
              <a:t> FPGA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7459981" y="2376190"/>
            <a:ext cx="3992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intermediate version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data merger was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decoding packets from Shapers moved from remote PC to embedded CPU</a:t>
            </a:r>
          </a:p>
          <a:p>
            <a:endParaRPr lang="en-US" dirty="0"/>
          </a:p>
          <a:p>
            <a:r>
              <a:rPr lang="en-US" dirty="0" smtClean="0"/>
              <a:t>Drawback: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 read from shapers while Event data merger is active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no Shapers monitoring during RUN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3223260" y="1562100"/>
            <a:ext cx="206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Intermediate design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6730" y="4329440"/>
            <a:ext cx="1009650" cy="1776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data merger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5" idx="3"/>
            <a:endCxn id="3" idx="1"/>
          </p:cNvCxnSpPr>
          <p:nvPr/>
        </p:nvCxnSpPr>
        <p:spPr>
          <a:xfrm>
            <a:off x="3345180" y="2920167"/>
            <a:ext cx="971550" cy="22974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9" idx="3"/>
            <a:endCxn id="3" idx="1"/>
          </p:cNvCxnSpPr>
          <p:nvPr/>
        </p:nvCxnSpPr>
        <p:spPr>
          <a:xfrm>
            <a:off x="3345180" y="4032687"/>
            <a:ext cx="971550" cy="118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4" idx="3"/>
            <a:endCxn id="3" idx="1"/>
          </p:cNvCxnSpPr>
          <p:nvPr/>
        </p:nvCxnSpPr>
        <p:spPr>
          <a:xfrm flipV="1">
            <a:off x="3345180" y="5217656"/>
            <a:ext cx="971550" cy="309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Двойная стрелка влево/вправо 42"/>
          <p:cNvSpPr/>
          <p:nvPr/>
        </p:nvSpPr>
        <p:spPr>
          <a:xfrm>
            <a:off x="5326380" y="5168126"/>
            <a:ext cx="2026920" cy="217904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024146" y="488387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Belle2link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78380" y="2676247"/>
            <a:ext cx="1066800" cy="48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</a:p>
          <a:p>
            <a:pPr algn="ctr"/>
            <a:r>
              <a:rPr lang="en-US" sz="1600" dirty="0" smtClean="0"/>
              <a:t>BUF # 1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56460" y="2453799"/>
            <a:ext cx="3642360" cy="39025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78380" y="3164086"/>
            <a:ext cx="1066800" cy="4878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OUT</a:t>
            </a:r>
          </a:p>
          <a:p>
            <a:pPr algn="ctr"/>
            <a:r>
              <a:rPr lang="en-US" sz="1600" dirty="0" smtClean="0"/>
              <a:t>BUF # 1</a:t>
            </a:r>
            <a:endParaRPr lang="ru-RU" sz="16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638300" y="2920166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638300" y="3408005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6812" y="297942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ShaperDSP</a:t>
            </a:r>
            <a:r>
              <a:rPr lang="en-US" dirty="0" smtClean="0"/>
              <a:t> #1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78380" y="3788767"/>
            <a:ext cx="1066800" cy="48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</a:p>
          <a:p>
            <a:pPr algn="ctr"/>
            <a:r>
              <a:rPr lang="en-US" sz="1600" dirty="0" smtClean="0"/>
              <a:t>BUF # 2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78380" y="4276606"/>
            <a:ext cx="1066800" cy="4878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OUT</a:t>
            </a:r>
          </a:p>
          <a:p>
            <a:pPr algn="ctr"/>
            <a:r>
              <a:rPr lang="en-US" sz="1600" dirty="0" smtClean="0"/>
              <a:t>BUF # 2</a:t>
            </a:r>
            <a:endParaRPr lang="ru-RU" sz="16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638300" y="4032686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638300" y="4520525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6812" y="409194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ShaperDSP</a:t>
            </a:r>
            <a:r>
              <a:rPr lang="en-US" dirty="0" smtClean="0"/>
              <a:t> #2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78380" y="5283637"/>
            <a:ext cx="1066800" cy="48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</a:p>
          <a:p>
            <a:pPr algn="ctr"/>
            <a:r>
              <a:rPr lang="en-US" sz="1600" dirty="0" smtClean="0"/>
              <a:t>BUF # 12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278380" y="5771476"/>
            <a:ext cx="1066800" cy="4878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OUT</a:t>
            </a:r>
          </a:p>
          <a:p>
            <a:pPr algn="ctr"/>
            <a:r>
              <a:rPr lang="en-US" sz="1600" dirty="0" smtClean="0"/>
              <a:t>BUF # 12</a:t>
            </a:r>
            <a:endParaRPr lang="ru-RU" sz="16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638300" y="5527556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638300" y="6015395"/>
            <a:ext cx="64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6812" y="5586810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ShaperDSP</a:t>
            </a:r>
            <a:r>
              <a:rPr lang="en-US" dirty="0" smtClean="0"/>
              <a:t> #12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559948" y="4563239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316730" y="2741255"/>
            <a:ext cx="1009650" cy="9773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Embedded</a:t>
            </a:r>
            <a:br>
              <a:rPr lang="en-US" sz="1400" dirty="0" smtClean="0"/>
            </a:br>
            <a:r>
              <a:rPr lang="en-US" sz="1400" dirty="0" smtClean="0"/>
              <a:t>CPU</a:t>
            </a:r>
            <a:endParaRPr lang="ru-RU" sz="1400" dirty="0"/>
          </a:p>
        </p:txBody>
      </p:sp>
      <p:cxnSp>
        <p:nvCxnSpPr>
          <p:cNvPr id="36" name="Прямая со стрелкой 35"/>
          <p:cNvCxnSpPr>
            <a:stCxn id="30" idx="1"/>
            <a:endCxn id="5" idx="3"/>
          </p:cNvCxnSpPr>
          <p:nvPr/>
        </p:nvCxnSpPr>
        <p:spPr>
          <a:xfrm flipH="1" flipV="1">
            <a:off x="3345180" y="2920167"/>
            <a:ext cx="971550" cy="309741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0" idx="1"/>
            <a:endCxn id="13" idx="3"/>
          </p:cNvCxnSpPr>
          <p:nvPr/>
        </p:nvCxnSpPr>
        <p:spPr>
          <a:xfrm flipH="1">
            <a:off x="3345180" y="3229908"/>
            <a:ext cx="971550" cy="178098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0" idx="1"/>
            <a:endCxn id="19" idx="3"/>
          </p:cNvCxnSpPr>
          <p:nvPr/>
        </p:nvCxnSpPr>
        <p:spPr>
          <a:xfrm flipH="1">
            <a:off x="3345180" y="3229908"/>
            <a:ext cx="971550" cy="80277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0" idx="3"/>
            <a:endCxn id="30" idx="1"/>
          </p:cNvCxnSpPr>
          <p:nvPr/>
        </p:nvCxnSpPr>
        <p:spPr>
          <a:xfrm flipV="1">
            <a:off x="3345180" y="3229908"/>
            <a:ext cx="971550" cy="1290618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4" idx="3"/>
            <a:endCxn id="30" idx="1"/>
          </p:cNvCxnSpPr>
          <p:nvPr/>
        </p:nvCxnSpPr>
        <p:spPr>
          <a:xfrm flipV="1">
            <a:off x="3345180" y="3229908"/>
            <a:ext cx="971550" cy="229764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5" idx="3"/>
            <a:endCxn id="30" idx="1"/>
          </p:cNvCxnSpPr>
          <p:nvPr/>
        </p:nvCxnSpPr>
        <p:spPr>
          <a:xfrm flipV="1">
            <a:off x="3345180" y="3229908"/>
            <a:ext cx="971550" cy="2785488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Двойная стрелка влево/вправо 46"/>
          <p:cNvSpPr/>
          <p:nvPr/>
        </p:nvSpPr>
        <p:spPr>
          <a:xfrm>
            <a:off x="5326380" y="3140254"/>
            <a:ext cx="2026920" cy="217904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024146" y="2856002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61235" y="2073335"/>
            <a:ext cx="18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EclCollector</a:t>
            </a:r>
            <a:r>
              <a:rPr lang="en-US" dirty="0" smtClean="0"/>
              <a:t> FPGA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7459981" y="2376190"/>
            <a:ext cx="3992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current version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Packets for Read </a:t>
            </a:r>
            <a:r>
              <a:rPr lang="en-US" dirty="0" err="1" smtClean="0"/>
              <a:t>ShaperDSP</a:t>
            </a:r>
            <a:r>
              <a:rPr lang="en-US" dirty="0" smtClean="0"/>
              <a:t> registers/memories is implemented in Merger’s logic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Full access to </a:t>
            </a:r>
            <a:r>
              <a:rPr lang="en-US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ShaperDSP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internals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during RUNs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23260" y="1562100"/>
            <a:ext cx="26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Advanced (current) design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6730" y="4329440"/>
            <a:ext cx="1009650" cy="1776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Event data merger</a:t>
            </a:r>
          </a:p>
          <a:p>
            <a:pPr algn="ctr"/>
            <a:r>
              <a:rPr lang="en-US" sz="1600" dirty="0" smtClean="0"/>
              <a:t>+</a:t>
            </a:r>
            <a:br>
              <a:rPr lang="en-US" sz="1600" dirty="0" smtClean="0"/>
            </a:br>
            <a:r>
              <a:rPr lang="en-US" sz="1600" dirty="0" smtClean="0"/>
              <a:t>all packets decoder</a:t>
            </a:r>
            <a:endParaRPr lang="ru-RU" sz="1600" dirty="0"/>
          </a:p>
        </p:txBody>
      </p:sp>
      <p:cxnSp>
        <p:nvCxnSpPr>
          <p:cNvPr id="10" name="Прямая со стрелкой 9"/>
          <p:cNvCxnSpPr>
            <a:stCxn id="5" idx="3"/>
            <a:endCxn id="3" idx="1"/>
          </p:cNvCxnSpPr>
          <p:nvPr/>
        </p:nvCxnSpPr>
        <p:spPr>
          <a:xfrm>
            <a:off x="3345180" y="2920167"/>
            <a:ext cx="971550" cy="22974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9" idx="3"/>
            <a:endCxn id="3" idx="1"/>
          </p:cNvCxnSpPr>
          <p:nvPr/>
        </p:nvCxnSpPr>
        <p:spPr>
          <a:xfrm>
            <a:off x="3345180" y="4032687"/>
            <a:ext cx="971550" cy="118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4" idx="3"/>
            <a:endCxn id="3" idx="1"/>
          </p:cNvCxnSpPr>
          <p:nvPr/>
        </p:nvCxnSpPr>
        <p:spPr>
          <a:xfrm flipV="1">
            <a:off x="3345180" y="5217656"/>
            <a:ext cx="971550" cy="309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Двойная стрелка влево/вправо 42"/>
          <p:cNvSpPr/>
          <p:nvPr/>
        </p:nvSpPr>
        <p:spPr>
          <a:xfrm>
            <a:off x="5326380" y="5168126"/>
            <a:ext cx="2026920" cy="217904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024146" y="488387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Belle2link</a:t>
            </a:r>
          </a:p>
        </p:txBody>
      </p:sp>
      <p:sp>
        <p:nvSpPr>
          <p:cNvPr id="7" name="Стрелка вниз 6"/>
          <p:cNvSpPr/>
          <p:nvPr/>
        </p:nvSpPr>
        <p:spPr>
          <a:xfrm flipV="1">
            <a:off x="4423411" y="3731398"/>
            <a:ext cx="233982" cy="598042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82651" y="3865111"/>
            <a:ext cx="148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Decoded data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 initialization using only b2link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0173" y="2495554"/>
            <a:ext cx="5218327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reghs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fee32 0x00B0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A7000000 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set Flash-memory address</a:t>
            </a:r>
            <a:endParaRPr lang="ru-RU" sz="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reghs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fee32 0x00B2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FFF      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set active </a:t>
            </a:r>
            <a:r>
              <a:rPr lang="en-US" sz="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ShaperDSP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mask</a:t>
            </a:r>
            <a:endParaRPr lang="ru-RU" sz="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reghs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fee32 0x00B8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downloading </a:t>
            </a:r>
            <a:r>
              <a:rPr lang="en-US" sz="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ShaperDSP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firmware</a:t>
            </a:r>
            <a:endParaRPr lang="ru-RU" sz="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er_code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wait completion of operation</a:t>
            </a:r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 $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er_code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!= 00000000 )</a:t>
            </a: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er_code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`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reghs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fee32 0x00B8 |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'{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($0,array," ");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[3]}'`</a:t>
            </a:r>
          </a:p>
          <a:p>
            <a:r>
              <a:rPr lang="ru-RU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er_code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`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reghs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fee32 0x00B9 |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'{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($0,array," ");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[3]}'`</a:t>
            </a: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ru-RU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er_code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operation status: 00000000 - OK</a:t>
            </a:r>
            <a:endParaRPr lang="ru-RU" sz="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8174" y="249555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972065" y="1969719"/>
            <a:ext cx="312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Download </a:t>
            </a:r>
            <a:r>
              <a:rPr lang="en-US" dirty="0" err="1" smtClean="0"/>
              <a:t>ShaperDSP</a:t>
            </a:r>
            <a:r>
              <a:rPr lang="en-US" dirty="0" smtClean="0"/>
              <a:t> firmware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2495554"/>
            <a:ext cx="5480050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reghs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fee32 0x00B0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AA000000 </a:t>
            </a:r>
            <a:r>
              <a:rPr lang="en-US" sz="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set Flash-memory address</a:t>
            </a:r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reghs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fee32 0x00B2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002      </a:t>
            </a:r>
            <a:r>
              <a:rPr lang="en-US" sz="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set active </a:t>
            </a:r>
            <a:r>
              <a:rPr lang="en-US" sz="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ShaperDSP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mask</a:t>
            </a:r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reghs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fee32 0x00B8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downloading </a:t>
            </a:r>
            <a:r>
              <a:rPr lang="en-US" sz="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ShaperDSP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coeficients</a:t>
            </a:r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er_code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 completion of operation</a:t>
            </a:r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 $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er_code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!= 00000000 )</a:t>
            </a: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er_code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`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reghs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-$SLOT fee32 0x00B8 |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'{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($0,array," ");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[3]}'`</a:t>
            </a:r>
          </a:p>
          <a:p>
            <a:r>
              <a:rPr lang="ru-RU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er_code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`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reghs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-$SLOT fee32 0x00B9 |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'{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($0,array," ");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[3]}'`</a:t>
            </a: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ru-RU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er_code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 operation 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status: </a:t>
            </a:r>
            <a:r>
              <a:rPr lang="en-US" sz="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00000000 - OK</a:t>
            </a:r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4572" y="1969719"/>
            <a:ext cx="327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Download </a:t>
            </a:r>
            <a:r>
              <a:rPr lang="en-US" dirty="0" err="1" smtClean="0"/>
              <a:t>ShaperDSP</a:t>
            </a:r>
            <a:r>
              <a:rPr lang="en-US" dirty="0" smtClean="0"/>
              <a:t> </a:t>
            </a:r>
            <a:r>
              <a:rPr lang="en-US" dirty="0" err="1" smtClean="0"/>
              <a:t>coeficients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17514" y="4565467"/>
            <a:ext cx="6096000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REG_NUM     =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0303                          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ShaperDSP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register number</a:t>
            </a:r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REG_WDATA   =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0BB8                          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ShaperDSP</a:t>
            </a:r>
            <a:r>
              <a:rPr lang="en-US" sz="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register 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 to be written</a:t>
            </a:r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reghs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fee32 0x00B0 0x${REG_NUM}${REG_WDATA}</a:t>
            </a:r>
          </a:p>
          <a:p>
            <a:endParaRPr lang="en-US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reghs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fee32 0x00B2 0x${SH_MASK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active </a:t>
            </a:r>
            <a:r>
              <a:rPr lang="en-US" sz="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ShaperDSP</a:t>
            </a:r>
            <a:r>
              <a:rPr lang="en-US" sz="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mask</a:t>
            </a:r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reghs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fee32 0x00B8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0x4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US" sz="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write </a:t>
            </a:r>
            <a:r>
              <a:rPr lang="en-US" sz="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ShaperDSP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register</a:t>
            </a:r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er_code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 completion of operation</a:t>
            </a:r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 $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er_code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!= 00000000 )</a:t>
            </a: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er_code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`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reghs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-$SLOT fee32 0x00B8 |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'{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($0,array," ");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[3]}'`</a:t>
            </a: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er_code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`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reghs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-$SLOT fee32 0x00B9 |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'{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($0,array," ");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[3]}'`</a:t>
            </a:r>
          </a:p>
          <a:p>
            <a:r>
              <a:rPr lang="ru-RU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ru-RU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ru-RU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er_code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operation status: 00000000 - </a:t>
            </a:r>
            <a:r>
              <a:rPr lang="en-US" sz="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  <a:endParaRPr lang="ru-RU" sz="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62498" y="4196135"/>
            <a:ext cx="263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Write </a:t>
            </a:r>
            <a:r>
              <a:rPr lang="en-US" dirty="0" err="1" smtClean="0"/>
              <a:t>ShaperDSP</a:t>
            </a:r>
            <a:r>
              <a:rPr lang="en-US" dirty="0" smtClean="0"/>
              <a:t> registers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20814" y="1548244"/>
            <a:ext cx="791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 recently done only with Ethernet interface can be done now with b2link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9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43911"/>
          </a:xfrm>
        </p:spPr>
        <p:txBody>
          <a:bodyPr/>
          <a:lstStyle/>
          <a:p>
            <a:r>
              <a:rPr lang="en-US" dirty="0" smtClean="0"/>
              <a:t>ECL DAQ works smoothly with all 52 </a:t>
            </a:r>
            <a:r>
              <a:rPr lang="en-US" dirty="0" err="1" smtClean="0"/>
              <a:t>EclCollectors</a:t>
            </a:r>
            <a:r>
              <a:rPr lang="en-US" dirty="0" smtClean="0"/>
              <a:t> connected but in process of continuous improvements</a:t>
            </a:r>
          </a:p>
          <a:p>
            <a:r>
              <a:rPr lang="en-US" dirty="0" smtClean="0"/>
              <a:t>Initialization and verification modules in CBASF TBD</a:t>
            </a:r>
          </a:p>
          <a:p>
            <a:r>
              <a:rPr lang="en-US" dirty="0" smtClean="0"/>
              <a:t>Strip excessive header information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Thank you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0.7 ns instability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844675"/>
            <a:ext cx="48768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6850" y="1434584"/>
            <a:ext cx="550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shift of the calibration pulse after </a:t>
            </a:r>
            <a:r>
              <a:rPr lang="en-US" dirty="0" err="1" smtClean="0"/>
              <a:t>EclCollector</a:t>
            </a:r>
            <a:r>
              <a:rPr lang="en-US" dirty="0" smtClean="0"/>
              <a:t> reset</a:t>
            </a:r>
            <a:endParaRPr lang="ru-RU" dirty="0"/>
          </a:p>
        </p:txBody>
      </p:sp>
      <p:sp>
        <p:nvSpPr>
          <p:cNvPr id="7" name="Левая фигурная скобка 6"/>
          <p:cNvSpPr/>
          <p:nvPr/>
        </p:nvSpPr>
        <p:spPr>
          <a:xfrm rot="5400000">
            <a:off x="5566665" y="4208838"/>
            <a:ext cx="222250" cy="341119"/>
          </a:xfrm>
          <a:prstGeom prst="lef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753100" y="4268272"/>
            <a:ext cx="1333500" cy="49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2800" y="4317484"/>
            <a:ext cx="5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3945106"/>
            <a:ext cx="370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 channels served by 1 </a:t>
            </a:r>
            <a:r>
              <a:rPr lang="en-US" dirty="0" err="1" smtClean="0"/>
              <a:t>EclCollector</a:t>
            </a:r>
            <a:endParaRPr lang="en-US" dirty="0" smtClean="0"/>
          </a:p>
          <a:p>
            <a:r>
              <a:rPr lang="en-US" dirty="0" smtClean="0"/>
              <a:t>= single calibration pulse generator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8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17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390768" y="3031525"/>
            <a:ext cx="1383957" cy="1252153"/>
            <a:chOff x="2677297" y="2718488"/>
            <a:chExt cx="1383957" cy="125215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677297" y="2718488"/>
              <a:ext cx="807308" cy="12521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DAC</a:t>
              </a:r>
              <a:endParaRPr lang="ru-RU" dirty="0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3146853" y="3056240"/>
              <a:ext cx="1252153" cy="57664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Стрелка вправо 8"/>
          <p:cNvSpPr/>
          <p:nvPr/>
        </p:nvSpPr>
        <p:spPr>
          <a:xfrm>
            <a:off x="2850292" y="3187709"/>
            <a:ext cx="1525549" cy="6121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850292" y="3132901"/>
            <a:ext cx="15255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77819" y="2790974"/>
            <a:ext cx="133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CLOCK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843554" y="4160108"/>
            <a:ext cx="15472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46510" y="3827237"/>
            <a:ext cx="73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4071040" y="4196569"/>
            <a:ext cx="402106" cy="952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87610" y="5098811"/>
            <a:ext cx="161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jitter-free clock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311316" y="2446638"/>
            <a:ext cx="1532238" cy="1837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414654" y="3132901"/>
            <a:ext cx="865032" cy="18015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496065" y="4160108"/>
            <a:ext cx="950445" cy="774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3486" y="4967414"/>
            <a:ext cx="3029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between “data clock”</a:t>
            </a:r>
          </a:p>
          <a:p>
            <a:r>
              <a:rPr lang="en-US" dirty="0" smtClean="0"/>
              <a:t>and “CONV” signals can drift</a:t>
            </a:r>
          </a:p>
          <a:p>
            <a:r>
              <a:rPr lang="en-US" dirty="0" smtClean="0"/>
              <a:t>up to 1 DAC conversion period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605198" y="2837140"/>
            <a:ext cx="45536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DAC has 4 sample pipeline and smart logic</a:t>
            </a:r>
          </a:p>
          <a:p>
            <a:r>
              <a:rPr lang="en-US" dirty="0" smtClean="0"/>
              <a:t>to provide the continuous conversion with</a:t>
            </a:r>
          </a:p>
          <a:p>
            <a:r>
              <a:rPr lang="en-US" dirty="0" smtClean="0"/>
              <a:t>no strict requirements for input data interface.</a:t>
            </a:r>
          </a:p>
          <a:p>
            <a:endParaRPr lang="en-US" dirty="0"/>
          </a:p>
          <a:p>
            <a:r>
              <a:rPr lang="en-US" dirty="0" smtClean="0"/>
              <a:t>After reset this logic falls to unpredicted state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unpredicted extra test pulse delay of 0.7 ns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Disabling the logic for auto data-capture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solved the instability problem</a:t>
            </a:r>
            <a:endParaRPr lang="en-US" dirty="0" smtClean="0"/>
          </a:p>
        </p:txBody>
      </p:sp>
      <p:cxnSp>
        <p:nvCxnSpPr>
          <p:cNvPr id="31" name="Прямая со стрелкой 30"/>
          <p:cNvCxnSpPr>
            <a:stCxn id="6" idx="0"/>
          </p:cNvCxnSpPr>
          <p:nvPr/>
        </p:nvCxnSpPr>
        <p:spPr>
          <a:xfrm flipV="1">
            <a:off x="5774725" y="3657600"/>
            <a:ext cx="698032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9440" y="3316439"/>
            <a:ext cx="68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</a:t>
            </a:r>
          </a:p>
          <a:p>
            <a:r>
              <a:rPr lang="en-US" dirty="0" smtClean="0"/>
              <a:t>pulse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2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800224"/>
            <a:ext cx="4657725" cy="4657725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5934075" y="3629025"/>
            <a:ext cx="857250" cy="171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2700" y="3345418"/>
            <a:ext cx="264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time shift after Update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9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threshold – original design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19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" y="1775511"/>
            <a:ext cx="7541758" cy="3760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4482" y="1960606"/>
            <a:ext cx="38361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Original</a:t>
            </a:r>
            <a:r>
              <a:rPr lang="en-US" dirty="0" smtClean="0"/>
              <a:t> HIT threshold:</a:t>
            </a:r>
            <a:br>
              <a:rPr lang="en-US" dirty="0" smtClean="0"/>
            </a:br>
            <a:r>
              <a:rPr lang="en-US" dirty="0" smtClean="0"/>
              <a:t>If average of two samples at peak is less than set threshold then the processing of this channel is skipped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Process only channels with hits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dirty="0"/>
          </a:p>
          <a:p>
            <a:r>
              <a:rPr lang="en-US" dirty="0" smtClean="0"/>
              <a:t>Drawback : due to baseline drift we had to set this threshold too low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effectively no threshold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3928090" y="2207740"/>
            <a:ext cx="124926" cy="345989"/>
          </a:xfrm>
          <a:prstGeom prst="righ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4151870" y="2380735"/>
            <a:ext cx="3462613" cy="329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096000" y="2537817"/>
            <a:ext cx="1518483" cy="295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9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Electronics status</a:t>
            </a:r>
          </a:p>
          <a:p>
            <a:r>
              <a:rPr lang="en-US" dirty="0" smtClean="0"/>
              <a:t>ECL data format</a:t>
            </a:r>
          </a:p>
          <a:p>
            <a:r>
              <a:rPr lang="en-US" dirty="0" err="1" smtClean="0"/>
              <a:t>ShaperDSP</a:t>
            </a:r>
            <a:r>
              <a:rPr lang="en-US" dirty="0" smtClean="0"/>
              <a:t> access &amp; initialization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threshold – differential design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20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" y="1775511"/>
            <a:ext cx="7541758" cy="3760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4482" y="1960606"/>
            <a:ext cx="38361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Differential</a:t>
            </a:r>
            <a:r>
              <a:rPr lang="en-US" dirty="0" smtClean="0"/>
              <a:t> HIT threshold:</a:t>
            </a:r>
            <a:br>
              <a:rPr lang="en-US" dirty="0" smtClean="0"/>
            </a:br>
            <a:r>
              <a:rPr lang="en-US" dirty="0" smtClean="0"/>
              <a:t>average of two samples and peak</a:t>
            </a:r>
          </a:p>
          <a:p>
            <a:r>
              <a:rPr lang="en-US" dirty="0" smtClean="0"/>
              <a:t>and average of 4 samples at baseline</a:t>
            </a:r>
          </a:p>
          <a:p>
            <a:r>
              <a:rPr lang="en-US" dirty="0" smtClean="0"/>
              <a:t>are compared to the set threshold</a:t>
            </a:r>
          </a:p>
          <a:p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 Immune to baseline drifts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" y="1690687"/>
            <a:ext cx="7406735" cy="3845139"/>
          </a:xfrm>
          <a:prstGeom prst="rect">
            <a:avLst/>
          </a:prstGeom>
        </p:spPr>
      </p:pic>
      <p:sp>
        <p:nvSpPr>
          <p:cNvPr id="9" name="Правая фигурная скобка 8"/>
          <p:cNvSpPr/>
          <p:nvPr/>
        </p:nvSpPr>
        <p:spPr>
          <a:xfrm>
            <a:off x="3891920" y="2141837"/>
            <a:ext cx="124926" cy="345989"/>
          </a:xfrm>
          <a:prstGeom prst="righ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4151870" y="2314831"/>
            <a:ext cx="3462614" cy="98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авая фигурная скобка 11"/>
          <p:cNvSpPr/>
          <p:nvPr/>
        </p:nvSpPr>
        <p:spPr>
          <a:xfrm>
            <a:off x="3072256" y="4633783"/>
            <a:ext cx="124926" cy="345989"/>
          </a:xfrm>
          <a:prstGeom prst="righ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277500" y="3328086"/>
            <a:ext cx="4336983" cy="1421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94320" y="4815499"/>
            <a:ext cx="155856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38525" y="2259245"/>
            <a:ext cx="43338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672840" y="2240280"/>
            <a:ext cx="0" cy="257521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2825230" y="3443368"/>
            <a:ext cx="147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 threshold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updates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b2tt part in </a:t>
            </a:r>
            <a:r>
              <a:rPr lang="en-US" dirty="0" err="1" smtClean="0"/>
              <a:t>EclCollector</a:t>
            </a:r>
            <a:r>
              <a:rPr lang="en-US" dirty="0" smtClean="0"/>
              <a:t> updated to v0.48</a:t>
            </a:r>
          </a:p>
          <a:p>
            <a:r>
              <a:rPr lang="en-US" dirty="0" smtClean="0"/>
              <a:t>No spurious LINK state for not connected Shaper interfaces</a:t>
            </a:r>
          </a:p>
          <a:p>
            <a:r>
              <a:rPr lang="en-US" dirty="0" err="1" smtClean="0"/>
              <a:t>ShaperDSP</a:t>
            </a:r>
            <a:r>
              <a:rPr lang="en-US" dirty="0" smtClean="0"/>
              <a:t> coefficients verification</a:t>
            </a:r>
          </a:p>
          <a:p>
            <a:r>
              <a:rPr lang="en-US" dirty="0" smtClean="0"/>
              <a:t>Access to </a:t>
            </a:r>
            <a:r>
              <a:rPr lang="en-US" dirty="0" err="1" smtClean="0"/>
              <a:t>ShaperDSP</a:t>
            </a:r>
            <a:r>
              <a:rPr lang="en-US" dirty="0" smtClean="0"/>
              <a:t> internals through belle2link </a:t>
            </a:r>
            <a:r>
              <a:rPr lang="en-US" dirty="0" smtClean="0">
                <a:sym typeface="Wingdings" panose="05000000000000000000" pitchFamily="2" charset="2"/>
              </a:rPr>
              <a:t> All initialization (except uploading data to flash-memory) can be performed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using only belle2link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76275" y="2653680"/>
            <a:ext cx="1224136" cy="144016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ShaperDSP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3875" y="2501280"/>
            <a:ext cx="1224136" cy="144016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ShaperDSP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7C7B-2F13-41ED-841B-870727474F42}" type="slidenum">
              <a:rPr lang="en-US" smtClean="0"/>
              <a:t>3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 electronics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7768" y="1690688"/>
            <a:ext cx="1656186" cy="2805058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ECLCollector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1475" y="2348880"/>
            <a:ext cx="1224136" cy="144016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ShaperDSP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300412" y="3068960"/>
            <a:ext cx="707357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816080" y="2208792"/>
            <a:ext cx="936104" cy="847307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FTSW</a:t>
            </a:r>
          </a:p>
        </p:txBody>
      </p:sp>
      <p:cxnSp>
        <p:nvCxnSpPr>
          <p:cNvPr id="13" name="Прямая со стрелкой 12"/>
          <p:cNvCxnSpPr>
            <a:stCxn id="11" idx="1"/>
          </p:cNvCxnSpPr>
          <p:nvPr/>
        </p:nvCxnSpPr>
        <p:spPr>
          <a:xfrm flipH="1" flipV="1">
            <a:off x="5663954" y="2632445"/>
            <a:ext cx="1152126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472266" y="3221360"/>
            <a:ext cx="2536838" cy="18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COPPER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3758" y="234888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itchFamily="34" charset="0"/>
                <a:cs typeface="Arial" pitchFamily="34" charset="0"/>
              </a:rPr>
              <a:t>TTD</a:t>
            </a:r>
          </a:p>
        </p:txBody>
      </p:sp>
      <p:cxnSp>
        <p:nvCxnSpPr>
          <p:cNvPr id="19" name="Прямая со стрелкой 18"/>
          <p:cNvCxnSpPr>
            <a:endCxn id="22" idx="1"/>
          </p:cNvCxnSpPr>
          <p:nvPr/>
        </p:nvCxnSpPr>
        <p:spPr>
          <a:xfrm>
            <a:off x="5663954" y="3645024"/>
            <a:ext cx="2808312" cy="328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74185" y="331357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itchFamily="34" charset="0"/>
                <a:cs typeface="Arial" pitchFamily="34" charset="0"/>
              </a:rPr>
              <a:t>belle2link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472266" y="3506246"/>
            <a:ext cx="936104" cy="343262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HSLB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472266" y="3854268"/>
            <a:ext cx="936104" cy="343262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HSLB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72266" y="4572300"/>
            <a:ext cx="936104" cy="343262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TTRX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6276" y="5157192"/>
            <a:ext cx="8196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Electronics for all 52 crates has been installed and connected to DAQ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PreAmps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only for barrel part are connected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Stable DAQ operation with random TR=30 kHz. And continuous stable work during &gt;20 hours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Zhulanov //ECL DAQ status// B2GM 2014/02/06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48675" y="4209071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itchFamily="34" charset="0"/>
                <a:cs typeface="Arial" pitchFamily="34" charset="0"/>
              </a:rPr>
              <a:t>12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ShaperDSPb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r>
              <a:rPr lang="en-US" sz="1400" i="1" dirty="0">
                <a:latin typeface="Arial" pitchFamily="34" charset="0"/>
                <a:cs typeface="Arial" pitchFamily="34" charset="0"/>
              </a:rPr>
              <a:t>Modules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092" y="1541986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 X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00200" y="1359568"/>
            <a:ext cx="6328611" cy="3661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4</a:t>
            </a:fld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8" y="1368534"/>
            <a:ext cx="6632399" cy="3973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5491" y="2128618"/>
            <a:ext cx="5876595" cy="40435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7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 Data format – overall structure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963367"/>
              </p:ext>
            </p:extLst>
          </p:nvPr>
        </p:nvGraphicFramePr>
        <p:xfrm>
          <a:off x="314350" y="2507831"/>
          <a:ext cx="214389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8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EclCollector</a:t>
                      </a:r>
                      <a:r>
                        <a:rPr lang="en-US" baseline="0" dirty="0" smtClean="0"/>
                        <a:t> header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ShaperDSP#1 data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ShaperDSP#2 data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ShaperDSP#3 data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ShaperDSP#12 data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945392"/>
              </p:ext>
            </p:extLst>
          </p:nvPr>
        </p:nvGraphicFramePr>
        <p:xfrm>
          <a:off x="3835400" y="1955341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  <a:gridCol w="25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31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30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29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19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9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ru-RU" sz="800" dirty="0"/>
                    </a:p>
                  </a:txBody>
                  <a:tcPr/>
                </a:tc>
              </a:tr>
              <a:tr h="370840">
                <a:tc gridSpan="19"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reserved</a:t>
                      </a:r>
                      <a:endParaRPr lang="ru-RU" sz="1200" i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12">
                  <a:txBody>
                    <a:bodyPr/>
                    <a:lstStyle/>
                    <a:p>
                      <a:r>
                        <a:rPr lang="en-US" sz="1200" baseline="0" dirty="0" smtClean="0"/>
                        <a:t>SHAPER_DSP_DATA_MASK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H="1">
            <a:off x="8468496" y="2957384"/>
            <a:ext cx="3130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781535" y="2508637"/>
            <a:ext cx="0" cy="44874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49173" y="2697021"/>
            <a:ext cx="3075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ADC_DATA_ENCODED flag</a:t>
            </a:r>
          </a:p>
          <a:p>
            <a:r>
              <a:rPr lang="en-US" dirty="0" smtClean="0"/>
              <a:t>b12=1: ADC data encoded</a:t>
            </a:r>
          </a:p>
          <a:p>
            <a:r>
              <a:rPr lang="en-US" dirty="0" smtClean="0"/>
              <a:t>b12=0: ADC data in raw format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9614263" y="3936552"/>
            <a:ext cx="592446" cy="5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187970" y="2692341"/>
            <a:ext cx="18607" cy="124421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15350" y="3759457"/>
            <a:ext cx="37323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SHAPER_DSP_DATA_MASK </a:t>
            </a:r>
          </a:p>
          <a:p>
            <a:r>
              <a:rPr lang="en-US" dirty="0" smtClean="0"/>
              <a:t>b11=1: ShaperDSP#12 data presented</a:t>
            </a:r>
            <a:br>
              <a:rPr lang="en-US" dirty="0" smtClean="0"/>
            </a:br>
            <a:r>
              <a:rPr lang="en-US" dirty="0" smtClean="0"/>
              <a:t>b11=0: ShaperDSP#12 </a:t>
            </a:r>
            <a:r>
              <a:rPr lang="en-US" dirty="0"/>
              <a:t>data </a:t>
            </a:r>
            <a:r>
              <a:rPr lang="en-US" dirty="0" smtClean="0"/>
              <a:t>omitted</a:t>
            </a:r>
          </a:p>
          <a:p>
            <a:r>
              <a:rPr lang="en-US" dirty="0" smtClean="0"/>
              <a:t>b10=1</a:t>
            </a:r>
            <a:r>
              <a:rPr lang="en-US" dirty="0"/>
              <a:t>: </a:t>
            </a:r>
            <a:r>
              <a:rPr lang="en-US" dirty="0" smtClean="0"/>
              <a:t>ShaperDSP#11 </a:t>
            </a:r>
            <a:r>
              <a:rPr lang="en-US" dirty="0"/>
              <a:t>data presented</a:t>
            </a:r>
          </a:p>
          <a:p>
            <a:r>
              <a:rPr lang="en-US" dirty="0" smtClean="0"/>
              <a:t>b10=0</a:t>
            </a:r>
            <a:r>
              <a:rPr lang="en-US" dirty="0"/>
              <a:t>: </a:t>
            </a:r>
            <a:r>
              <a:rPr lang="en-US" dirty="0" smtClean="0"/>
              <a:t>ShaperDSP#11 </a:t>
            </a:r>
            <a:r>
              <a:rPr lang="en-US" dirty="0"/>
              <a:t>data </a:t>
            </a:r>
            <a:r>
              <a:rPr lang="en-US" dirty="0" smtClean="0"/>
              <a:t>omitted</a:t>
            </a:r>
          </a:p>
          <a:p>
            <a:r>
              <a:rPr lang="en-US" dirty="0" smtClean="0"/>
              <a:t>…</a:t>
            </a:r>
            <a:endParaRPr lang="ru-RU" dirty="0"/>
          </a:p>
          <a:p>
            <a:r>
              <a:rPr lang="en-US" dirty="0" smtClean="0"/>
              <a:t>b0=1</a:t>
            </a:r>
            <a:r>
              <a:rPr lang="en-US" dirty="0"/>
              <a:t>: </a:t>
            </a:r>
            <a:r>
              <a:rPr lang="en-US" dirty="0" smtClean="0"/>
              <a:t>ShaperDSP#1 </a:t>
            </a:r>
            <a:r>
              <a:rPr lang="en-US" dirty="0"/>
              <a:t>data presented</a:t>
            </a:r>
          </a:p>
          <a:p>
            <a:r>
              <a:rPr lang="en-US" dirty="0" smtClean="0"/>
              <a:t>b0=0</a:t>
            </a:r>
            <a:r>
              <a:rPr lang="en-US" dirty="0"/>
              <a:t>: </a:t>
            </a:r>
            <a:r>
              <a:rPr lang="en-US" dirty="0" smtClean="0"/>
              <a:t>ShaperDSP#1 </a:t>
            </a:r>
            <a:r>
              <a:rPr lang="en-US" dirty="0"/>
              <a:t>data </a:t>
            </a:r>
            <a:r>
              <a:rPr lang="en-US" dirty="0" smtClean="0"/>
              <a:t>omitted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>
            <a:endCxn id="7" idx="1"/>
          </p:cNvCxnSpPr>
          <p:nvPr/>
        </p:nvCxnSpPr>
        <p:spPr>
          <a:xfrm flipV="1">
            <a:off x="2458247" y="2326181"/>
            <a:ext cx="1377153" cy="17788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471350" y="2692342"/>
            <a:ext cx="1364050" cy="18676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65905" y="3905799"/>
            <a:ext cx="2785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ShaperDSP</a:t>
            </a:r>
            <a:r>
              <a:rPr lang="en-US" dirty="0" smtClean="0"/>
              <a:t> data presented </a:t>
            </a:r>
          </a:p>
          <a:p>
            <a:r>
              <a:rPr lang="en-US" dirty="0" smtClean="0"/>
              <a:t>only for those </a:t>
            </a:r>
            <a:r>
              <a:rPr lang="en-US" dirty="0" err="1" smtClean="0"/>
              <a:t>ShapersDSPs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marked in corresponding </a:t>
            </a:r>
          </a:p>
          <a:p>
            <a:r>
              <a:rPr lang="en-US" dirty="0" smtClean="0"/>
              <a:t>position here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 flipV="1">
            <a:off x="2471351" y="3711769"/>
            <a:ext cx="1094422" cy="32043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252754" y="3936552"/>
            <a:ext cx="662464" cy="19131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6423" y="2072640"/>
            <a:ext cx="242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Overall packet structure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2679" y="1574989"/>
            <a:ext cx="200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EclCollector</a:t>
            </a:r>
            <a:r>
              <a:rPr lang="en-US" dirty="0" smtClean="0">
                <a:solidFill>
                  <a:srgbClr val="FF0000"/>
                </a:solidFill>
              </a:rPr>
              <a:t> header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H="1" flipV="1">
            <a:off x="1699527" y="4791535"/>
            <a:ext cx="191589" cy="6141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06286" y="5573486"/>
            <a:ext cx="428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ShaperDSP</a:t>
            </a:r>
            <a:r>
              <a:rPr lang="en-US" dirty="0" smtClean="0"/>
              <a:t> data format see in the next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0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6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ECL Data format – </a:t>
            </a:r>
            <a:r>
              <a:rPr lang="en-US" dirty="0" err="1" smtClean="0"/>
              <a:t>ShaperDSP</a:t>
            </a:r>
            <a:r>
              <a:rPr lang="en-US" dirty="0" smtClean="0"/>
              <a:t> data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567349"/>
              </p:ext>
            </p:extLst>
          </p:nvPr>
        </p:nvGraphicFramePr>
        <p:xfrm>
          <a:off x="200295" y="1690688"/>
          <a:ext cx="11153504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116"/>
                <a:gridCol w="2785888"/>
                <a:gridCol w="2666500"/>
                <a:gridCol w="2666500"/>
                <a:gridCol w="26665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b31…b24</a:t>
                      </a:r>
                      <a:endParaRPr lang="ru-RU" sz="1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b23…b16</a:t>
                      </a:r>
                      <a:endParaRPr lang="ru-RU" sz="1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b15…b8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b7…b0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PCK_ID</a:t>
                      </a:r>
                      <a:r>
                        <a:rPr lang="en-US" sz="1000" dirty="0" smtClean="0"/>
                        <a:t/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(debug</a:t>
                      </a:r>
                      <a:r>
                        <a:rPr lang="en-US" sz="1000" baseline="0" dirty="0" smtClean="0"/>
                        <a:t> reasons)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0x10 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(magic number)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00" dirty="0" smtClean="0"/>
                        <a:t>b[15..0] – </a:t>
                      </a:r>
                      <a:r>
                        <a:rPr lang="en-US" sz="1000" b="1" dirty="0" smtClean="0"/>
                        <a:t>PCKT_LEN</a:t>
                      </a:r>
                      <a:r>
                        <a:rPr lang="en-US" sz="1000" dirty="0" smtClean="0"/>
                        <a:t/>
                      </a:r>
                      <a:br>
                        <a:rPr lang="en-US" sz="1000" dirty="0" smtClean="0"/>
                      </a:br>
                      <a:r>
                        <a:rPr lang="en-US" sz="1000" dirty="0" err="1" smtClean="0"/>
                        <a:t>ShaperDSP</a:t>
                      </a:r>
                      <a:r>
                        <a:rPr lang="en-US" sz="1000" baseline="0" dirty="0" smtClean="0"/>
                        <a:t> packet length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b[28…24] – </a:t>
                      </a:r>
                      <a:r>
                        <a:rPr lang="en-US" sz="1000" b="1" dirty="0" smtClean="0"/>
                        <a:t>ADC_NUM</a:t>
                      </a:r>
                    </a:p>
                    <a:p>
                      <a:r>
                        <a:rPr lang="en-US" sz="1000" dirty="0" smtClean="0"/>
                        <a:t>Channels</a:t>
                      </a:r>
                      <a:r>
                        <a:rPr lang="en-US" sz="1000" baseline="0" dirty="0" smtClean="0"/>
                        <a:t> # with raw ADC data presented = weight (number of ‘1’s) of the </a:t>
                      </a:r>
                      <a:r>
                        <a:rPr lang="en-US" sz="1000" dirty="0" smtClean="0"/>
                        <a:t>ADC_MASK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b[22…16] – </a:t>
                      </a:r>
                      <a:r>
                        <a:rPr lang="en-US" sz="1000" b="1" dirty="0" smtClean="0"/>
                        <a:t>SAMPLES_NUM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b[12…8] – </a:t>
                      </a:r>
                      <a:r>
                        <a:rPr lang="en-US" sz="1000" b="1" dirty="0" smtClean="0"/>
                        <a:t>DSP_NUM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Channels</a:t>
                      </a:r>
                      <a:r>
                        <a:rPr lang="en-US" sz="1000" baseline="0" dirty="0" smtClean="0"/>
                        <a:t> # with DSP data presented  = weight (number of ‘1’s) of the DSP</a:t>
                      </a:r>
                      <a:r>
                        <a:rPr lang="en-US" sz="1000" dirty="0" smtClean="0"/>
                        <a:t>_MASK</a:t>
                      </a:r>
                      <a:endParaRPr lang="ru-RU" sz="1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b[7…0]</a:t>
                      </a:r>
                      <a:r>
                        <a:rPr lang="en-US" sz="1000" baseline="0" dirty="0" smtClean="0"/>
                        <a:t> – </a:t>
                      </a:r>
                      <a:r>
                        <a:rPr lang="en-US" sz="1000" b="1" baseline="0" dirty="0" smtClean="0"/>
                        <a:t>TRG_PHASE</a:t>
                      </a:r>
                      <a:r>
                        <a:rPr lang="en-US" sz="1000" baseline="0" dirty="0" smtClean="0"/>
                        <a:t/>
                      </a:r>
                      <a:br>
                        <a:rPr lang="en-US" sz="1000" baseline="0" dirty="0" smtClean="0"/>
                      </a:br>
                      <a:r>
                        <a:rPr lang="en-US" sz="1000" baseline="0" dirty="0" smtClean="0"/>
                        <a:t>Trigger phase within ADC conversion period. </a:t>
                      </a:r>
                      <a:r>
                        <a:rPr lang="el-GR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= 4 ns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00" dirty="0" smtClean="0"/>
                        <a:t>b[31..16] – </a:t>
                      </a:r>
                      <a:r>
                        <a:rPr lang="en-US" sz="1000" b="1" dirty="0" smtClean="0"/>
                        <a:t>DSP_MASK</a:t>
                      </a:r>
                      <a:r>
                        <a:rPr lang="en-US" sz="1000" dirty="0" smtClean="0"/>
                        <a:t/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Reconstructed (DSP) data present only for those</a:t>
                      </a:r>
                      <a:r>
                        <a:rPr lang="en-US" sz="1000" baseline="0" dirty="0" smtClean="0"/>
                        <a:t> channels marked in this mask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00" dirty="0" smtClean="0"/>
                        <a:t>b[15..0] –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="1" baseline="0" dirty="0" smtClean="0"/>
                        <a:t>TRG_TAG</a:t>
                      </a:r>
                    </a:p>
                    <a:p>
                      <a:r>
                        <a:rPr lang="en-US" sz="1000" b="0" baseline="0" dirty="0" smtClean="0"/>
                        <a:t>Trigger TAG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i="1" dirty="0" smtClean="0"/>
                        <a:t>reserved</a:t>
                      </a:r>
                      <a:endParaRPr lang="ru-RU" sz="10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00" dirty="0" smtClean="0"/>
                        <a:t>b[31..16] – </a:t>
                      </a:r>
                      <a:r>
                        <a:rPr lang="en-US" sz="1000" b="1" dirty="0" smtClean="0"/>
                        <a:t>ADC_MASK</a:t>
                      </a:r>
                      <a:r>
                        <a:rPr lang="en-US" sz="1000" dirty="0" smtClean="0"/>
                        <a:t/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ADC data present only for those</a:t>
                      </a:r>
                      <a:r>
                        <a:rPr lang="en-US" sz="1000" baseline="0" dirty="0" smtClean="0"/>
                        <a:t> channels marked in this mask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 … 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DSP</a:t>
                      </a:r>
                      <a:r>
                        <a:rPr lang="en-US" sz="1000" baseline="0" dirty="0" smtClean="0"/>
                        <a:t> data: </a:t>
                      </a:r>
                      <a:r>
                        <a:rPr lang="en-US" sz="1000" b="1" dirty="0" smtClean="0"/>
                        <a:t>DSP_NUM</a:t>
                      </a:r>
                      <a:r>
                        <a:rPr lang="en-US" sz="1000" baseline="0" dirty="0" smtClean="0"/>
                        <a:t> words</a:t>
                      </a:r>
                      <a:endParaRPr lang="en-US" sz="1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ADC data: </a:t>
                      </a:r>
                      <a:r>
                        <a:rPr lang="en-US" sz="1000" b="1" dirty="0" smtClean="0"/>
                        <a:t>ADC_NUM </a:t>
                      </a:r>
                      <a:r>
                        <a:rPr lang="en-US" sz="1000" b="0" dirty="0" smtClean="0"/>
                        <a:t>x</a:t>
                      </a:r>
                      <a:r>
                        <a:rPr lang="en-US" sz="1000" b="1" dirty="0" smtClean="0"/>
                        <a:t> SAMPLES_NUM</a:t>
                      </a:r>
                      <a:r>
                        <a:rPr lang="en-US" sz="1000" dirty="0" smtClean="0"/>
                        <a:t> if</a:t>
                      </a:r>
                      <a:r>
                        <a:rPr lang="en-US" sz="1000" baseline="0" dirty="0" smtClean="0"/>
                        <a:t> encoding not enabled, much less otherwise</a:t>
                      </a:r>
                      <a:endParaRPr lang="ru-RU" sz="1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295" y="4441371"/>
            <a:ext cx="236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DSP data for 1 channel: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8304358"/>
                  </p:ext>
                </p:extLst>
              </p:nvPr>
            </p:nvGraphicFramePr>
            <p:xfrm>
              <a:off x="2825206" y="4441371"/>
              <a:ext cx="8128000" cy="11089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31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30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29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28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27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26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25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24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23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22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21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20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19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18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17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16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15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14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13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12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11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10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9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8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7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6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5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4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3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0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b[31…30]</a:t>
                          </a:r>
                          <a:endParaRPr lang="ru-RU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gridSpan="12"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b[29..18]</a:t>
                          </a:r>
                          <a:r>
                            <a:rPr lang="en-US" sz="1200" baseline="0" dirty="0" smtClean="0"/>
                            <a:t> – reconstructed TIME,</a:t>
                          </a:r>
                        </a:p>
                        <a:p>
                          <a:r>
                            <a:rPr lang="en-US" sz="1200" baseline="0" dirty="0" smtClean="0"/>
                            <a:t>signed integer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12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baseline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200" b="0" i="1" baseline="0" smtClean="0">
                                      <a:latin typeface="Cambria Math" panose="02040503050406030204" pitchFamily="18" charset="0"/>
                                    </a:rPr>
                                    <m:t>𝑃𝑢𝑙𝑠𝑒</m:t>
                                  </m:r>
                                </m:sub>
                              </m:sSub>
                              <m:r>
                                <a:rPr lang="en-US" sz="1200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baseline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200" b="0" i="1" baseline="0" smtClean="0">
                                      <a:latin typeface="Cambria Math" panose="02040503050406030204" pitchFamily="18" charset="0"/>
                                    </a:rPr>
                                    <m:t>𝑇𝑟𝑖𝑔𝑔𝑒𝑟</m:t>
                                  </m:r>
                                </m:sub>
                              </m:sSub>
                              <m:r>
                                <a:rPr lang="en-US" sz="12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200" baseline="0" dirty="0" smtClean="0"/>
                            <a:t>, LSB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4∗</m:t>
                                      </m:r>
                                      <m:r>
                                        <a:rPr lang="en-US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𝑅𝐹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200" baseline="0" dirty="0" smtClean="0"/>
                            <a:t> 0.5 ns</a:t>
                          </a:r>
                          <a:endParaRPr lang="ru-RU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gridSpan="18"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b[17..0]</a:t>
                          </a:r>
                          <a:r>
                            <a:rPr lang="en-US" sz="1200" baseline="0" dirty="0" smtClean="0"/>
                            <a:t> – reconstructed AMPLITUDE, 1 LSB = ~50 </a:t>
                          </a:r>
                          <a:r>
                            <a:rPr lang="en-US" sz="1200" baseline="0" dirty="0" err="1" smtClean="0"/>
                            <a:t>keV</a:t>
                          </a:r>
                          <a:endParaRPr lang="en-US" sz="1200" baseline="0" dirty="0" smtClean="0"/>
                        </a:p>
                        <a:p>
                          <a:r>
                            <a:rPr lang="en-US" sz="1200" baseline="0" dirty="0" smtClean="0"/>
                            <a:t>unsigned </a:t>
                          </a:r>
                          <a:r>
                            <a:rPr lang="en-US" sz="1200" baseline="0" dirty="0" smtClean="0"/>
                            <a:t>integer with offset -128</a:t>
                          </a:r>
                          <a:endParaRPr lang="ru-RU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8304358"/>
                  </p:ext>
                </p:extLst>
              </p:nvPr>
            </p:nvGraphicFramePr>
            <p:xfrm>
              <a:off x="2825206" y="4441371"/>
              <a:ext cx="8128000" cy="11089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  <a:gridCol w="25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31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30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29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28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27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26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25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24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23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22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21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20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19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18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17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16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15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14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13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12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11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10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9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8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7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6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5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4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3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2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1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/>
                            <a:t>0</a:t>
                          </a:r>
                          <a:endParaRPr lang="ru-RU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8124">
                    <a:tc gridSpan="2"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b[31…30]</a:t>
                          </a:r>
                          <a:endParaRPr lang="ru-RU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gridSpan="1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766" t="-50820" r="-150100" b="-163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gridSpan="18"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b[17..0]</a:t>
                          </a:r>
                          <a:r>
                            <a:rPr lang="en-US" sz="1200" baseline="0" dirty="0" smtClean="0"/>
                            <a:t> – reconstructed AMPLITUDE, 1 LSB = ~50 </a:t>
                          </a:r>
                          <a:r>
                            <a:rPr lang="en-US" sz="1200" baseline="0" dirty="0" err="1" smtClean="0"/>
                            <a:t>keV</a:t>
                          </a:r>
                          <a:endParaRPr lang="en-US" sz="1200" baseline="0" dirty="0" smtClean="0"/>
                        </a:p>
                        <a:p>
                          <a:r>
                            <a:rPr lang="en-US" sz="1200" baseline="0" dirty="0" smtClean="0"/>
                            <a:t>unsigned </a:t>
                          </a:r>
                          <a:r>
                            <a:rPr lang="en-US" sz="1200" baseline="0" dirty="0" smtClean="0"/>
                            <a:t>integer with offset -128</a:t>
                          </a:r>
                          <a:endParaRPr lang="ru-RU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Прямоугольник 9"/>
          <p:cNvSpPr/>
          <p:nvPr/>
        </p:nvSpPr>
        <p:spPr>
          <a:xfrm>
            <a:off x="4380148" y="1277592"/>
            <a:ext cx="1675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ShaperDSP</a:t>
            </a:r>
            <a:r>
              <a:rPr lang="en-US" dirty="0" smtClean="0">
                <a:solidFill>
                  <a:srgbClr val="FF0000"/>
                </a:solidFill>
              </a:rPr>
              <a:t> data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2964215" y="5411326"/>
            <a:ext cx="232158" cy="510177"/>
          </a:xfrm>
          <a:prstGeom prst="righ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11" idx="1"/>
          </p:cNvCxnSpPr>
          <p:nvPr/>
        </p:nvCxnSpPr>
        <p:spPr>
          <a:xfrm flipH="1">
            <a:off x="3074126" y="5782494"/>
            <a:ext cx="6168" cy="22642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074126" y="6008914"/>
            <a:ext cx="26125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74720" y="5683831"/>
                <a:ext cx="462434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Quality flags: 	0 – Calculation OK, good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1,2 – Calculation errors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3 </a:t>
                </a:r>
                <a:r>
                  <a:rPr lang="en-US" dirty="0"/>
                  <a:t>– </a:t>
                </a:r>
                <a:r>
                  <a:rPr lang="en-US" dirty="0" smtClean="0"/>
                  <a:t>Calculation </a:t>
                </a:r>
                <a:r>
                  <a:rPr lang="en-US" dirty="0"/>
                  <a:t>OK, </a:t>
                </a:r>
                <a:r>
                  <a:rPr lang="en-US" dirty="0" smtClean="0"/>
                  <a:t>bad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20" y="5683831"/>
                <a:ext cx="462434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054" t="-3289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3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7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ECL Data </a:t>
            </a:r>
            <a:r>
              <a:rPr lang="en-US" dirty="0"/>
              <a:t>format </a:t>
            </a:r>
            <a:r>
              <a:rPr lang="en-US" dirty="0" smtClean="0"/>
              <a:t>– </a:t>
            </a:r>
            <a:r>
              <a:rPr lang="en-US" dirty="0" err="1" smtClean="0"/>
              <a:t>ShaperDSP</a:t>
            </a:r>
            <a:r>
              <a:rPr lang="en-US" dirty="0" smtClean="0"/>
              <a:t> data – raw format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348708"/>
              </p:ext>
            </p:extLst>
          </p:nvPr>
        </p:nvGraphicFramePr>
        <p:xfrm>
          <a:off x="838200" y="1828958"/>
          <a:ext cx="236700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311"/>
                <a:gridCol w="1326694"/>
              </a:tblGrid>
              <a:tr h="1968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b[31…18]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b[17…0]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5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reserved</a:t>
                      </a:r>
                      <a:endParaRPr lang="ru-RU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</a:t>
                      </a:r>
                      <a:r>
                        <a:rPr lang="en-US" sz="1200" baseline="0" dirty="0" smtClean="0"/>
                        <a:t>#1, Sample #0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5">
                <a:tc>
                  <a:txBody>
                    <a:bodyPr/>
                    <a:lstStyle/>
                    <a:p>
                      <a:pPr algn="ctr"/>
                      <a:r>
                        <a:rPr lang="en-US" sz="1200" i="1" smtClean="0"/>
                        <a:t>reserved</a:t>
                      </a:r>
                      <a:endParaRPr lang="ru-RU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Ch</a:t>
                      </a:r>
                      <a:r>
                        <a:rPr lang="en-US" sz="1200" baseline="0" dirty="0" smtClean="0"/>
                        <a:t>#1, Sample #1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99">
                <a:tc>
                  <a:txBody>
                    <a:bodyPr/>
                    <a:lstStyle/>
                    <a:p>
                      <a:pPr algn="ctr"/>
                      <a:r>
                        <a:rPr lang="en-US" sz="1200" i="1" smtClean="0"/>
                        <a:t>reserved</a:t>
                      </a:r>
                      <a:endParaRPr lang="ru-RU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5">
                <a:tc>
                  <a:txBody>
                    <a:bodyPr/>
                    <a:lstStyle/>
                    <a:p>
                      <a:pPr algn="ctr"/>
                      <a:r>
                        <a:rPr lang="en-US" sz="1200" i="1" smtClean="0"/>
                        <a:t>reserved</a:t>
                      </a:r>
                      <a:endParaRPr lang="ru-RU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Ch</a:t>
                      </a:r>
                      <a:r>
                        <a:rPr lang="en-US" sz="1200" baseline="0" dirty="0" smtClean="0"/>
                        <a:t>#1, Sample #N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5">
                <a:tc>
                  <a:txBody>
                    <a:bodyPr/>
                    <a:lstStyle/>
                    <a:p>
                      <a:pPr algn="ctr"/>
                      <a:r>
                        <a:rPr lang="en-US" sz="1200" i="1" smtClean="0"/>
                        <a:t>reserved</a:t>
                      </a:r>
                      <a:endParaRPr lang="ru-RU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Ch</a:t>
                      </a:r>
                      <a:r>
                        <a:rPr lang="en-US" sz="1200" baseline="0" dirty="0" smtClean="0"/>
                        <a:t>#2, Sample #0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5">
                <a:tc>
                  <a:txBody>
                    <a:bodyPr/>
                    <a:lstStyle/>
                    <a:p>
                      <a:pPr algn="ctr"/>
                      <a:r>
                        <a:rPr lang="en-US" sz="1200" i="1" smtClean="0"/>
                        <a:t>reserved</a:t>
                      </a:r>
                      <a:endParaRPr lang="ru-RU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Ch</a:t>
                      </a:r>
                      <a:r>
                        <a:rPr lang="en-US" sz="1200" baseline="0" dirty="0" smtClean="0"/>
                        <a:t>#2, Sample #1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99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reserved</a:t>
                      </a:r>
                      <a:endParaRPr lang="ru-RU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>
            <a:off x="3334979" y="2080266"/>
            <a:ext cx="290355" cy="1130718"/>
          </a:xfrm>
          <a:prstGeom prst="righ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80156" y="2080266"/>
            <a:ext cx="738664" cy="113255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dirty="0" smtClean="0"/>
              <a:t>Ch#1</a:t>
            </a:r>
            <a:br>
              <a:rPr lang="en-US" sz="1200" dirty="0" smtClean="0"/>
            </a:br>
            <a:r>
              <a:rPr lang="en-US" sz="1200" b="1" dirty="0" smtClean="0"/>
              <a:t>SAMPLES_NUM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samples </a:t>
            </a:r>
            <a:endParaRPr lang="ru-RU" sz="1200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098653" y="2080267"/>
            <a:ext cx="265344" cy="1943252"/>
          </a:xfrm>
          <a:prstGeom prst="righ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63997" y="1996847"/>
            <a:ext cx="553998" cy="20266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b="1" dirty="0" smtClean="0"/>
              <a:t>ADC_NUM x SAMPLES_NUM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samples 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59610" y="2056822"/>
            <a:ext cx="4316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ineffective way of encoding!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14 bits of 32 are not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Usually ADC values are within narrow region around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ADC data encoding see next slide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2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8" y="2221642"/>
            <a:ext cx="3709092" cy="266339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252151" y="2561968"/>
            <a:ext cx="2042984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29049" y="4427838"/>
            <a:ext cx="2862648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718486" y="2561968"/>
            <a:ext cx="0" cy="18658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4357" y="4058506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 </a:t>
            </a:r>
            <a:r>
              <a:rPr lang="en-US" dirty="0" smtClean="0"/>
              <a:t>= 2245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93773" y="2060020"/>
            <a:ext cx="126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= 2750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56455" y="2978070"/>
            <a:ext cx="461665" cy="97815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diff = 505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1680735" y="3674076"/>
            <a:ext cx="684154" cy="13435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7165" y="4990192"/>
            <a:ext cx="3431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bits enough to encode any offset</a:t>
            </a:r>
          </a:p>
          <a:p>
            <a:r>
              <a:rPr lang="en-US" dirty="0" smtClean="0"/>
              <a:t>relative to the common base line.</a:t>
            </a:r>
          </a:p>
          <a:p>
            <a:r>
              <a:rPr lang="en-US" dirty="0" smtClean="0"/>
              <a:t>Even less bits for smaller pulses!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600018"/>
              </p:ext>
            </p:extLst>
          </p:nvPr>
        </p:nvGraphicFramePr>
        <p:xfrm>
          <a:off x="5239265" y="2192360"/>
          <a:ext cx="6699423" cy="229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1978"/>
                <a:gridCol w="1186249"/>
                <a:gridCol w="1087394"/>
                <a:gridCol w="771749"/>
                <a:gridCol w="859344"/>
                <a:gridCol w="19827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word#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contents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b[31…23]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b[22…18]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WIDTH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             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b[17…0]</a:t>
                      </a:r>
                    </a:p>
                    <a:p>
                      <a:r>
                        <a:rPr lang="en-US" dirty="0" smtClean="0"/>
                        <a:t>BASELINE</a:t>
                      </a:r>
                      <a:br>
                        <a:rPr lang="en-US" dirty="0" smtClean="0"/>
                      </a:b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2245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b[17…9]</a:t>
                      </a: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27</a:t>
                      </a:r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b[8…0]</a:t>
                      </a: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22</a:t>
                      </a:r>
                      <a:endParaRPr lang="ru-RU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 flipH="1" flipV="1">
            <a:off x="7039785" y="2798482"/>
            <a:ext cx="980540" cy="4406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209556" y="3340440"/>
            <a:ext cx="379420" cy="2145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209556" y="3340440"/>
            <a:ext cx="1977082" cy="2145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209556" y="4703064"/>
            <a:ext cx="299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#0 = 2252 = 2245 + 7 </a:t>
            </a:r>
          </a:p>
          <a:p>
            <a:r>
              <a:rPr lang="en-US" dirty="0"/>
              <a:t>Sample </a:t>
            </a:r>
            <a:r>
              <a:rPr lang="en-US" dirty="0" smtClean="0"/>
              <a:t>#1 </a:t>
            </a:r>
            <a:r>
              <a:rPr lang="en-US" dirty="0"/>
              <a:t>= </a:t>
            </a:r>
            <a:r>
              <a:rPr lang="en-US" dirty="0" smtClean="0"/>
              <a:t>2267 </a:t>
            </a:r>
            <a:r>
              <a:rPr lang="en-US" dirty="0"/>
              <a:t>= 2245 + </a:t>
            </a:r>
            <a:r>
              <a:rPr lang="en-US" dirty="0" smtClean="0"/>
              <a:t>22</a:t>
            </a:r>
          </a:p>
          <a:p>
            <a:r>
              <a:rPr lang="en-US" dirty="0"/>
              <a:t>Sample </a:t>
            </a:r>
            <a:r>
              <a:rPr lang="en-US" dirty="0" smtClean="0"/>
              <a:t>#2 </a:t>
            </a:r>
            <a:r>
              <a:rPr lang="en-US" dirty="0"/>
              <a:t>= </a:t>
            </a:r>
            <a:r>
              <a:rPr lang="en-US" dirty="0" smtClean="0"/>
              <a:t>2272 </a:t>
            </a:r>
            <a:r>
              <a:rPr lang="en-US" dirty="0"/>
              <a:t>= 2245 + </a:t>
            </a:r>
            <a:r>
              <a:rPr lang="en-US" dirty="0" smtClean="0"/>
              <a:t>27</a:t>
            </a:r>
          </a:p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398522" y="4885038"/>
            <a:ext cx="3421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BASELIND, WIDTH and OFFSETS</a:t>
            </a:r>
          </a:p>
          <a:p>
            <a:r>
              <a:rPr lang="en-US" dirty="0" smtClean="0"/>
              <a:t>are encoded in common bitstream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stCxn id="34" idx="0"/>
          </p:cNvCxnSpPr>
          <p:nvPr/>
        </p:nvCxnSpPr>
        <p:spPr>
          <a:xfrm flipV="1">
            <a:off x="6109279" y="4488520"/>
            <a:ext cx="349186" cy="39651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0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data size estimations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8BEB-0CE9-4729-8A64-295F2ABBAF1D}" type="slidenum">
              <a:rPr lang="ru-RU" smtClean="0"/>
              <a:t>9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416" y="1334530"/>
                <a:ext cx="6596036" cy="401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Event data size = 1 (</a:t>
                </a:r>
                <a:r>
                  <a:rPr lang="en-US" dirty="0" err="1" smtClean="0"/>
                  <a:t>EclCollector</a:t>
                </a:r>
                <a:r>
                  <a:rPr lang="en-US" dirty="0" smtClean="0"/>
                  <a:t> header) 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𝑁𝑈𝑀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𝐷𝐴𝑇𝐴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𝑆𝐼𝑍𝐸</m:t>
                        </m:r>
                      </m:e>
                    </m:nary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16" y="1334530"/>
                <a:ext cx="6596036" cy="401585"/>
              </a:xfrm>
              <a:prstGeom prst="rect">
                <a:avLst/>
              </a:prstGeom>
              <a:blipFill rotWithShape="0">
                <a:blip r:embed="rId2"/>
                <a:stretch>
                  <a:fillRect l="-832" t="-103030" b="-169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95416" y="1888998"/>
                <a:ext cx="8254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𝐷𝐴𝑇𝐴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𝑆𝐼𝑍𝐸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= 4 (</a:t>
                </a:r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ShaperDSP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header) + DSP_NUM + ADC_NUM * SAMPLES_NUM</a:t>
                </a:r>
                <a:endParaRPr lang="ru-R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16" y="1888998"/>
                <a:ext cx="825476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4876798" y="2176166"/>
            <a:ext cx="0" cy="3404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91680" y="2436681"/>
            <a:ext cx="2970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word for every hit channel</a:t>
            </a:r>
            <a:br>
              <a:rPr lang="en-US" dirty="0" smtClean="0"/>
            </a:br>
            <a:r>
              <a:rPr lang="en-US" dirty="0" smtClean="0"/>
              <a:t>16 words * occupancy (&lt;30%)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6759146" y="2193496"/>
            <a:ext cx="0" cy="8895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58033" y="3071360"/>
            <a:ext cx="512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496 words = </a:t>
            </a:r>
            <a:r>
              <a:rPr lang="en-US" dirty="0"/>
              <a:t>16 channels </a:t>
            </a:r>
            <a:r>
              <a:rPr lang="en-US" dirty="0" smtClean="0"/>
              <a:t>* 31 samples (no encoding)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160108" y="3438240"/>
            <a:ext cx="716690" cy="636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21697" y="3319868"/>
            <a:ext cx="2069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regular runs</a:t>
            </a:r>
          </a:p>
          <a:p>
            <a:r>
              <a:rPr lang="en-US" dirty="0" smtClean="0"/>
              <a:t>appended only to</a:t>
            </a:r>
          </a:p>
          <a:p>
            <a:r>
              <a:rPr lang="en-US" dirty="0" smtClean="0"/>
              <a:t>1/100 events or less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416" y="4280543"/>
            <a:ext cx="104205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Thus, for occupancy 30% and 1/100 ratio of events with raw ADC data we have average event size:</a:t>
            </a:r>
          </a:p>
          <a:p>
            <a:endParaRPr lang="en-US" dirty="0"/>
          </a:p>
          <a:p>
            <a:r>
              <a:rPr lang="en-US" dirty="0" smtClean="0"/>
              <a:t>S = 1 + 12 * (4 + 16*0.3 + 140 * 1/100) = 1 + 12 * (4+4.8+1.4) ~= 123 words.    </a:t>
            </a:r>
            <a:r>
              <a:rPr lang="en-US" b="1" dirty="0" smtClean="0">
                <a:solidFill>
                  <a:srgbClr val="00B050"/>
                </a:solidFill>
              </a:rPr>
              <a:t>MIN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MAX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00B050"/>
                </a:solidFill>
              </a:rPr>
              <a:t>49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3841</a:t>
            </a:r>
            <a:r>
              <a:rPr lang="en-US" dirty="0" smtClean="0"/>
              <a:t> words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49 out of 123 words are headers!!! </a:t>
            </a:r>
          </a:p>
          <a:p>
            <a:r>
              <a:rPr lang="en-US" dirty="0" smtClean="0"/>
              <a:t>We should think on how much of this we can strip and where (on </a:t>
            </a:r>
            <a:r>
              <a:rPr lang="en-US" dirty="0" err="1" smtClean="0"/>
              <a:t>EclCollector</a:t>
            </a:r>
            <a:r>
              <a:rPr lang="en-US" dirty="0"/>
              <a:t>?</a:t>
            </a:r>
            <a:r>
              <a:rPr lang="en-US" dirty="0" smtClean="0"/>
              <a:t>/ on Copper?)</a:t>
            </a:r>
          </a:p>
          <a:p>
            <a:r>
              <a:rPr lang="en-US" dirty="0" smtClean="0"/>
              <a:t>Looking at the headers I see that this number (49) can be reduced to 14, </a:t>
            </a:r>
          </a:p>
          <a:p>
            <a:r>
              <a:rPr lang="en-US" dirty="0" smtClean="0"/>
              <a:t>so the average Event size can be reduced to 88 words.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4872681" y="3145614"/>
            <a:ext cx="189470" cy="585252"/>
          </a:xfrm>
          <a:prstGeom prst="lef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041782" y="3470063"/>
            <a:ext cx="679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140 words </a:t>
            </a:r>
            <a:r>
              <a:rPr lang="en-US" dirty="0"/>
              <a:t>~</a:t>
            </a:r>
            <a:r>
              <a:rPr lang="en-US" dirty="0" smtClean="0"/>
              <a:t>= </a:t>
            </a:r>
            <a:r>
              <a:rPr lang="en-US" dirty="0"/>
              <a:t>16 channels </a:t>
            </a:r>
            <a:r>
              <a:rPr lang="en-US" dirty="0" smtClean="0"/>
              <a:t>* 8.7 words (av. # of words with encoding)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0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1496</Words>
  <Application>Microsoft Office PowerPoint</Application>
  <PresentationFormat>Широкоэкранный</PresentationFormat>
  <Paragraphs>432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Тема Office</vt:lpstr>
      <vt:lpstr>ECL DAQ status</vt:lpstr>
      <vt:lpstr>Outline</vt:lpstr>
      <vt:lpstr>ECL electronics</vt:lpstr>
      <vt:lpstr>Презентация PowerPoint</vt:lpstr>
      <vt:lpstr>ECL Data format – overall structure</vt:lpstr>
      <vt:lpstr>ECL Data format – ShaperDSP data</vt:lpstr>
      <vt:lpstr>ECL Data format – ShaperDSP data – raw format</vt:lpstr>
      <vt:lpstr>Презентация PowerPoint</vt:lpstr>
      <vt:lpstr>Event data size estimations</vt:lpstr>
      <vt:lpstr>Access to ShaperDSPs</vt:lpstr>
      <vt:lpstr>Презентация PowerPoint</vt:lpstr>
      <vt:lpstr>Презентация PowerPoint</vt:lpstr>
      <vt:lpstr>ECL initialization using only b2link</vt:lpstr>
      <vt:lpstr>Conclusion</vt:lpstr>
      <vt:lpstr>Презентация PowerPoint</vt:lpstr>
      <vt:lpstr>Calibration 0.7 ns instability </vt:lpstr>
      <vt:lpstr>Презентация PowerPoint</vt:lpstr>
      <vt:lpstr>Презентация PowerPoint</vt:lpstr>
      <vt:lpstr>HIT threshold – original design</vt:lpstr>
      <vt:lpstr>HIT threshold – differential design</vt:lpstr>
      <vt:lpstr>Minor updates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 DAQ status</dc:title>
  <dc:creator>Vladimir</dc:creator>
  <cp:lastModifiedBy>Vladimir</cp:lastModifiedBy>
  <cp:revision>117</cp:revision>
  <dcterms:created xsi:type="dcterms:W3CDTF">2016-03-25T03:48:53Z</dcterms:created>
  <dcterms:modified xsi:type="dcterms:W3CDTF">2016-09-06T02:53:46Z</dcterms:modified>
</cp:coreProperties>
</file>