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1"/>
  </p:notesMasterIdLst>
  <p:sldIdLst>
    <p:sldId id="256" r:id="rId2"/>
    <p:sldId id="277" r:id="rId3"/>
    <p:sldId id="257" r:id="rId4"/>
    <p:sldId id="258" r:id="rId5"/>
    <p:sldId id="265" r:id="rId6"/>
    <p:sldId id="260" r:id="rId7"/>
    <p:sldId id="261" r:id="rId8"/>
    <p:sldId id="259" r:id="rId9"/>
    <p:sldId id="266" r:id="rId10"/>
    <p:sldId id="268" r:id="rId11"/>
    <p:sldId id="263" r:id="rId12"/>
    <p:sldId id="262" r:id="rId13"/>
    <p:sldId id="281" r:id="rId14"/>
    <p:sldId id="279" r:id="rId15"/>
    <p:sldId id="280" r:id="rId16"/>
    <p:sldId id="269" r:id="rId17"/>
    <p:sldId id="272" r:id="rId18"/>
    <p:sldId id="271" r:id="rId19"/>
    <p:sldId id="284" r:id="rId20"/>
  </p:sldIdLst>
  <p:sldSz cx="9144000" cy="6858000" type="screen4x3"/>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F4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73" autoAdjust="0"/>
    <p:restoredTop sz="94630" autoAdjust="0"/>
  </p:normalViewPr>
  <p:slideViewPr>
    <p:cSldViewPr>
      <p:cViewPr varScale="1">
        <p:scale>
          <a:sx n="157" d="100"/>
          <a:sy n="157" d="100"/>
        </p:scale>
        <p:origin x="1770" y="13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H:\PSI%20total\conferences\OpenSys%202016\vyach\materials\scatter%20energy%20vs%20FHF%20mod%20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xVal>
            <c:numRef>
              <c:f>Лист1!$Y$42:$Y$105</c:f>
              <c:numCache>
                <c:formatCode>General</c:formatCode>
                <c:ptCount val="64"/>
                <c:pt idx="0">
                  <c:v>60.588000000000008</c:v>
                </c:pt>
                <c:pt idx="1">
                  <c:v>118.93200000000002</c:v>
                </c:pt>
                <c:pt idx="2">
                  <c:v>125.66400000000002</c:v>
                </c:pt>
                <c:pt idx="3">
                  <c:v>142.494</c:v>
                </c:pt>
                <c:pt idx="4">
                  <c:v>148.10400000000001</c:v>
                </c:pt>
                <c:pt idx="5">
                  <c:v>153.71400000000003</c:v>
                </c:pt>
                <c:pt idx="6">
                  <c:v>161.56800000000001</c:v>
                </c:pt>
                <c:pt idx="7">
                  <c:v>161.56800000000001</c:v>
                </c:pt>
                <c:pt idx="8">
                  <c:v>163.81200000000001</c:v>
                </c:pt>
                <c:pt idx="9">
                  <c:v>164.93400000000003</c:v>
                </c:pt>
                <c:pt idx="10">
                  <c:v>166.05600000000001</c:v>
                </c:pt>
                <c:pt idx="11">
                  <c:v>168.3</c:v>
                </c:pt>
                <c:pt idx="12">
                  <c:v>182.88600000000002</c:v>
                </c:pt>
                <c:pt idx="13">
                  <c:v>185.13000000000002</c:v>
                </c:pt>
                <c:pt idx="14">
                  <c:v>185.13000000000002</c:v>
                </c:pt>
                <c:pt idx="16">
                  <c:v>186.25200000000001</c:v>
                </c:pt>
                <c:pt idx="17">
                  <c:v>187.37400000000002</c:v>
                </c:pt>
                <c:pt idx="18">
                  <c:v>187.37400000000002</c:v>
                </c:pt>
                <c:pt idx="19">
                  <c:v>188.49600000000001</c:v>
                </c:pt>
                <c:pt idx="20">
                  <c:v>190.74</c:v>
                </c:pt>
                <c:pt idx="21">
                  <c:v>195.22800000000001</c:v>
                </c:pt>
                <c:pt idx="22">
                  <c:v>195.22800000000001</c:v>
                </c:pt>
                <c:pt idx="23">
                  <c:v>197.47200000000001</c:v>
                </c:pt>
                <c:pt idx="24">
                  <c:v>198.59400000000002</c:v>
                </c:pt>
                <c:pt idx="26">
                  <c:v>206.44800000000001</c:v>
                </c:pt>
                <c:pt idx="27">
                  <c:v>215.42400000000004</c:v>
                </c:pt>
                <c:pt idx="28">
                  <c:v>217.66800000000003</c:v>
                </c:pt>
                <c:pt idx="30">
                  <c:v>236.74200000000002</c:v>
                </c:pt>
                <c:pt idx="31">
                  <c:v>238.98600000000002</c:v>
                </c:pt>
                <c:pt idx="32">
                  <c:v>241.23000000000002</c:v>
                </c:pt>
                <c:pt idx="35">
                  <c:v>244.59600000000003</c:v>
                </c:pt>
                <c:pt idx="36">
                  <c:v>245.71800000000002</c:v>
                </c:pt>
                <c:pt idx="37">
                  <c:v>246.84000000000003</c:v>
                </c:pt>
                <c:pt idx="39">
                  <c:v>251.32800000000003</c:v>
                </c:pt>
                <c:pt idx="40">
                  <c:v>251.32800000000003</c:v>
                </c:pt>
                <c:pt idx="41">
                  <c:v>255.81600000000003</c:v>
                </c:pt>
                <c:pt idx="42">
                  <c:v>255.81600000000003</c:v>
                </c:pt>
                <c:pt idx="43">
                  <c:v>256.93800000000005</c:v>
                </c:pt>
                <c:pt idx="44">
                  <c:v>258.06</c:v>
                </c:pt>
                <c:pt idx="45">
                  <c:v>260.30400000000003</c:v>
                </c:pt>
                <c:pt idx="46">
                  <c:v>260.30400000000003</c:v>
                </c:pt>
                <c:pt idx="47">
                  <c:v>262.548</c:v>
                </c:pt>
                <c:pt idx="48">
                  <c:v>264.79200000000003</c:v>
                </c:pt>
                <c:pt idx="49">
                  <c:v>267.036</c:v>
                </c:pt>
                <c:pt idx="50">
                  <c:v>268.15800000000002</c:v>
                </c:pt>
                <c:pt idx="51">
                  <c:v>270.40200000000004</c:v>
                </c:pt>
                <c:pt idx="52">
                  <c:v>270.40200000000004</c:v>
                </c:pt>
                <c:pt idx="53">
                  <c:v>271.524</c:v>
                </c:pt>
                <c:pt idx="54">
                  <c:v>273.76800000000003</c:v>
                </c:pt>
                <c:pt idx="55">
                  <c:v>274.89000000000004</c:v>
                </c:pt>
                <c:pt idx="56">
                  <c:v>280.5</c:v>
                </c:pt>
                <c:pt idx="57">
                  <c:v>282.74400000000003</c:v>
                </c:pt>
                <c:pt idx="58">
                  <c:v>287.23200000000003</c:v>
                </c:pt>
                <c:pt idx="59">
                  <c:v>287.23200000000003</c:v>
                </c:pt>
                <c:pt idx="60">
                  <c:v>288.35400000000004</c:v>
                </c:pt>
                <c:pt idx="61">
                  <c:v>290.59800000000001</c:v>
                </c:pt>
                <c:pt idx="62">
                  <c:v>291.72000000000003</c:v>
                </c:pt>
                <c:pt idx="63">
                  <c:v>300.69600000000003</c:v>
                </c:pt>
              </c:numCache>
            </c:numRef>
          </c:xVal>
          <c:yVal>
            <c:numRef>
              <c:f>Лист1!$J$42:$J$105</c:f>
              <c:numCache>
                <c:formatCode>General</c:formatCode>
                <c:ptCount val="64"/>
                <c:pt idx="0">
                  <c:v>1.5248853928571411</c:v>
                </c:pt>
                <c:pt idx="1">
                  <c:v>1.349578833333323</c:v>
                </c:pt>
                <c:pt idx="2">
                  <c:v>1.8034289999999957</c:v>
                </c:pt>
                <c:pt idx="3">
                  <c:v>0.76106616190476339</c:v>
                </c:pt>
                <c:pt idx="4">
                  <c:v>1.8353938428571448</c:v>
                </c:pt>
                <c:pt idx="5">
                  <c:v>0.67096491428571425</c:v>
                </c:pt>
                <c:pt idx="6">
                  <c:v>-3.4969599999999011E-2</c:v>
                </c:pt>
                <c:pt idx="7">
                  <c:v>0.66291813809523892</c:v>
                </c:pt>
                <c:pt idx="8">
                  <c:v>0.77418937142856992</c:v>
                </c:pt>
                <c:pt idx="9">
                  <c:v>0.25788240476190427</c:v>
                </c:pt>
                <c:pt idx="10">
                  <c:v>-6.852699999999756E-3</c:v>
                </c:pt>
                <c:pt idx="11">
                  <c:v>0.96530659047619305</c:v>
                </c:pt>
                <c:pt idx="12">
                  <c:v>6.2007030047618947</c:v>
                </c:pt>
                <c:pt idx="13">
                  <c:v>16.18369290952381</c:v>
                </c:pt>
                <c:pt idx="14">
                  <c:v>39.552942385714253</c:v>
                </c:pt>
                <c:pt idx="16">
                  <c:v>2.7779599642857145</c:v>
                </c:pt>
                <c:pt idx="17">
                  <c:v>0.519348814285713</c:v>
                </c:pt>
                <c:pt idx="18">
                  <c:v>19.904745038095246</c:v>
                </c:pt>
                <c:pt idx="19">
                  <c:v>9.5741210761904796</c:v>
                </c:pt>
                <c:pt idx="20">
                  <c:v>42.991352647619074</c:v>
                </c:pt>
                <c:pt idx="21">
                  <c:v>20.311200295238116</c:v>
                </c:pt>
                <c:pt idx="22">
                  <c:v>4.0038553928571536</c:v>
                </c:pt>
                <c:pt idx="23">
                  <c:v>2.6006368333333487</c:v>
                </c:pt>
                <c:pt idx="24">
                  <c:v>79.10419303333336</c:v>
                </c:pt>
                <c:pt idx="26">
                  <c:v>2.7594993190476238</c:v>
                </c:pt>
                <c:pt idx="27">
                  <c:v>0.47226462380952106</c:v>
                </c:pt>
                <c:pt idx="28">
                  <c:v>141.64120453333337</c:v>
                </c:pt>
                <c:pt idx="30">
                  <c:v>152.94038971428569</c:v>
                </c:pt>
                <c:pt idx="31">
                  <c:v>10.178193984761915</c:v>
                </c:pt>
                <c:pt idx="32">
                  <c:v>153.1174352380952</c:v>
                </c:pt>
                <c:pt idx="35">
                  <c:v>230.4823298095238</c:v>
                </c:pt>
                <c:pt idx="36">
                  <c:v>101.36338226666675</c:v>
                </c:pt>
                <c:pt idx="37">
                  <c:v>90.689414533333292</c:v>
                </c:pt>
                <c:pt idx="39">
                  <c:v>215.58385023809529</c:v>
                </c:pt>
                <c:pt idx="40">
                  <c:v>227.4513807619046</c:v>
                </c:pt>
                <c:pt idx="41">
                  <c:v>190.0115287619046</c:v>
                </c:pt>
                <c:pt idx="42">
                  <c:v>270.80064476190483</c:v>
                </c:pt>
                <c:pt idx="43">
                  <c:v>248.15468276190458</c:v>
                </c:pt>
                <c:pt idx="44">
                  <c:v>134.1481913333341</c:v>
                </c:pt>
                <c:pt idx="45">
                  <c:v>282.18645285714297</c:v>
                </c:pt>
                <c:pt idx="46">
                  <c:v>248.36446619047607</c:v>
                </c:pt>
                <c:pt idx="47">
                  <c:v>322.21141828571422</c:v>
                </c:pt>
                <c:pt idx="48">
                  <c:v>138.88872038095309</c:v>
                </c:pt>
                <c:pt idx="49">
                  <c:v>373.0783455238095</c:v>
                </c:pt>
                <c:pt idx="50">
                  <c:v>304.18801971428485</c:v>
                </c:pt>
                <c:pt idx="51">
                  <c:v>311.54144085714256</c:v>
                </c:pt>
                <c:pt idx="52">
                  <c:v>211.72296704761891</c:v>
                </c:pt>
                <c:pt idx="53">
                  <c:v>343.97617961904609</c:v>
                </c:pt>
                <c:pt idx="54">
                  <c:v>338.27286676190494</c:v>
                </c:pt>
                <c:pt idx="55">
                  <c:v>335.08234304761822</c:v>
                </c:pt>
                <c:pt idx="56">
                  <c:v>339.63277714285579</c:v>
                </c:pt>
                <c:pt idx="57">
                  <c:v>485.18163028571462</c:v>
                </c:pt>
                <c:pt idx="58">
                  <c:v>234.22160980952384</c:v>
                </c:pt>
                <c:pt idx="59">
                  <c:v>489.44995971428546</c:v>
                </c:pt>
                <c:pt idx="60">
                  <c:v>336.02911333333236</c:v>
                </c:pt>
                <c:pt idx="61">
                  <c:v>327.23255904761811</c:v>
                </c:pt>
                <c:pt idx="62">
                  <c:v>343.1425914285702</c:v>
                </c:pt>
                <c:pt idx="63">
                  <c:v>390.64333971428584</c:v>
                </c:pt>
              </c:numCache>
            </c:numRef>
          </c:yVal>
          <c:smooth val="0"/>
          <c:extLst>
            <c:ext xmlns:c16="http://schemas.microsoft.com/office/drawing/2014/chart" uri="{C3380CC4-5D6E-409C-BE32-E72D297353CC}">
              <c16:uniqueId val="{00000000-0A11-47B7-8493-F24C8542DFE2}"/>
            </c:ext>
          </c:extLst>
        </c:ser>
        <c:dLbls>
          <c:showLegendKey val="0"/>
          <c:showVal val="0"/>
          <c:showCatName val="0"/>
          <c:showSerName val="0"/>
          <c:showPercent val="0"/>
          <c:showBubbleSize val="0"/>
        </c:dLbls>
        <c:axId val="123448704"/>
        <c:axId val="125377152"/>
      </c:scatterChart>
      <c:valAx>
        <c:axId val="123448704"/>
        <c:scaling>
          <c:orientation val="minMax"/>
        </c:scaling>
        <c:delete val="0"/>
        <c:axPos val="b"/>
        <c:title>
          <c:tx>
            <c:rich>
              <a:bodyPr rot="0" vert="horz"/>
              <a:lstStyle/>
              <a:p>
                <a:pPr>
                  <a:defRPr/>
                </a:pPr>
                <a:r>
                  <a:rPr lang="en-US" sz="2400"/>
                  <a:t>heat flux [MJm</a:t>
                </a:r>
                <a:r>
                  <a:rPr lang="en-US" sz="2400" baseline="30000"/>
                  <a:t>–2</a:t>
                </a:r>
                <a:r>
                  <a:rPr lang="en-US" sz="2400"/>
                  <a:t> s</a:t>
                </a:r>
                <a:r>
                  <a:rPr lang="en-US" sz="2400" baseline="30000"/>
                  <a:t>–1/2</a:t>
                </a:r>
                <a:r>
                  <a:rPr lang="en-US"/>
                  <a:t>]</a:t>
                </a:r>
                <a:endParaRPr lang="ru-RU"/>
              </a:p>
            </c:rich>
          </c:tx>
          <c:layout>
            <c:manualLayout>
              <c:xMode val="edge"/>
              <c:yMode val="edge"/>
              <c:x val="0.43415097345034348"/>
              <c:y val="0.90801519699479505"/>
            </c:manualLayout>
          </c:layout>
          <c:overlay val="0"/>
          <c:spPr>
            <a:noFill/>
            <a:ln>
              <a:noFill/>
            </a:ln>
            <a:effectLst/>
          </c:spPr>
        </c:title>
        <c:numFmt formatCode="General" sourceLinked="1"/>
        <c:majorTickMark val="in"/>
        <c:minorTickMark val="in"/>
        <c:tickLblPos val="nextTo"/>
        <c:spPr>
          <a:noFill/>
          <a:ln w="9525" cap="flat" cmpd="sng" algn="ctr">
            <a:solidFill>
              <a:schemeClr val="tx1">
                <a:lumMod val="25000"/>
                <a:lumOff val="75000"/>
              </a:schemeClr>
            </a:solidFill>
            <a:round/>
          </a:ln>
          <a:effectLst/>
        </c:spPr>
        <c:txPr>
          <a:bodyPr rot="-60000000" vert="horz"/>
          <a:lstStyle/>
          <a:p>
            <a:pPr>
              <a:defRPr/>
            </a:pPr>
            <a:endParaRPr lang="ru-RU"/>
          </a:p>
        </c:txPr>
        <c:crossAx val="125377152"/>
        <c:crosses val="autoZero"/>
        <c:crossBetween val="midCat"/>
      </c:valAx>
      <c:valAx>
        <c:axId val="1253771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sz="2400"/>
                  <a:t>Scattered energy [a.u</a:t>
                </a:r>
                <a:r>
                  <a:rPr lang="en-US"/>
                  <a:t>.]</a:t>
                </a:r>
                <a:endParaRPr lang="ru-RU"/>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ru-RU"/>
          </a:p>
        </c:txPr>
        <c:crossAx val="123448704"/>
        <c:crosses val="autoZero"/>
        <c:crossBetween val="midCat"/>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2000"/>
      </a:pPr>
      <a:endParaRPr lang="ru-RU"/>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BC17B2B1-FF59-445E-821D-4062BE097276}" type="datetimeFigureOut">
              <a:rPr lang="ru-RU" smtClean="0"/>
              <a:t>18.08.2016</a:t>
            </a:fld>
            <a:endParaRPr lang="ru-RU"/>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49CD4F29-CD09-4360-8EFD-07F827F69E51}" type="slidenum">
              <a:rPr lang="ru-RU" smtClean="0"/>
              <a:t>‹#›</a:t>
            </a:fld>
            <a:endParaRPr lang="ru-RU"/>
          </a:p>
        </p:txBody>
      </p:sp>
    </p:spTree>
    <p:extLst>
      <p:ext uri="{BB962C8B-B14F-4D97-AF65-F5344CB8AC3E}">
        <p14:creationId xmlns:p14="http://schemas.microsoft.com/office/powerpoint/2010/main" val="2899215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a:p>
        </p:txBody>
      </p:sp>
      <p:sp>
        <p:nvSpPr>
          <p:cNvPr id="4" name="Slide Number Placeholder 3"/>
          <p:cNvSpPr>
            <a:spLocks noGrp="1"/>
          </p:cNvSpPr>
          <p:nvPr>
            <p:ph type="sldNum" sz="quarter" idx="10"/>
          </p:nvPr>
        </p:nvSpPr>
        <p:spPr/>
        <p:txBody>
          <a:bodyPr/>
          <a:lstStyle/>
          <a:p>
            <a:fld id="{49CD4F29-CD09-4360-8EFD-07F827F69E51}" type="slidenum">
              <a:rPr lang="ru-RU" smtClean="0"/>
              <a:t>1</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a:p>
        </p:txBody>
      </p:sp>
      <p:sp>
        <p:nvSpPr>
          <p:cNvPr id="4" name="Slide Number Placeholder 3"/>
          <p:cNvSpPr>
            <a:spLocks noGrp="1"/>
          </p:cNvSpPr>
          <p:nvPr>
            <p:ph type="sldNum" sz="quarter" idx="10"/>
          </p:nvPr>
        </p:nvSpPr>
        <p:spPr/>
        <p:txBody>
          <a:bodyPr/>
          <a:lstStyle/>
          <a:p>
            <a:fld id="{49CD4F29-CD09-4360-8EFD-07F827F69E51}" type="slidenum">
              <a:rPr lang="ru-RU" smtClean="0"/>
              <a:t>11</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a:p>
        </p:txBody>
      </p:sp>
      <p:sp>
        <p:nvSpPr>
          <p:cNvPr id="4" name="Slide Number Placeholder 3"/>
          <p:cNvSpPr>
            <a:spLocks noGrp="1"/>
          </p:cNvSpPr>
          <p:nvPr>
            <p:ph type="sldNum" sz="quarter" idx="10"/>
          </p:nvPr>
        </p:nvSpPr>
        <p:spPr/>
        <p:txBody>
          <a:bodyPr/>
          <a:lstStyle/>
          <a:p>
            <a:fld id="{49CD4F29-CD09-4360-8EFD-07F827F69E51}" type="slidenum">
              <a:rPr lang="ru-RU" smtClean="0"/>
              <a:t>12</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a:p>
        </p:txBody>
      </p:sp>
      <p:sp>
        <p:nvSpPr>
          <p:cNvPr id="4" name="Slide Number Placeholder 3"/>
          <p:cNvSpPr>
            <a:spLocks noGrp="1"/>
          </p:cNvSpPr>
          <p:nvPr>
            <p:ph type="sldNum" sz="quarter" idx="10"/>
          </p:nvPr>
        </p:nvSpPr>
        <p:spPr/>
        <p:txBody>
          <a:bodyPr/>
          <a:lstStyle/>
          <a:p>
            <a:fld id="{49CD4F29-CD09-4360-8EFD-07F827F69E51}" type="slidenum">
              <a:rPr lang="ru-RU" smtClean="0"/>
              <a:t>3</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a:p>
        </p:txBody>
      </p:sp>
      <p:sp>
        <p:nvSpPr>
          <p:cNvPr id="4" name="Slide Number Placeholder 3"/>
          <p:cNvSpPr>
            <a:spLocks noGrp="1"/>
          </p:cNvSpPr>
          <p:nvPr>
            <p:ph type="sldNum" sz="quarter" idx="10"/>
          </p:nvPr>
        </p:nvSpPr>
        <p:spPr/>
        <p:txBody>
          <a:bodyPr/>
          <a:lstStyle/>
          <a:p>
            <a:fld id="{49CD4F29-CD09-4360-8EFD-07F827F69E51}" type="slidenum">
              <a:rPr lang="ru-RU" smtClean="0"/>
              <a:t>4</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dirty="0"/>
          </a:p>
        </p:txBody>
      </p:sp>
      <p:sp>
        <p:nvSpPr>
          <p:cNvPr id="4" name="Slide Number Placeholder 3"/>
          <p:cNvSpPr>
            <a:spLocks noGrp="1"/>
          </p:cNvSpPr>
          <p:nvPr>
            <p:ph type="sldNum" sz="quarter" idx="10"/>
          </p:nvPr>
        </p:nvSpPr>
        <p:spPr/>
        <p:txBody>
          <a:bodyPr/>
          <a:lstStyle/>
          <a:p>
            <a:fld id="{49CD4F29-CD09-4360-8EFD-07F827F69E51}" type="slidenum">
              <a:rPr lang="ru-RU" smtClean="0"/>
              <a:t>5</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a:p>
        </p:txBody>
      </p:sp>
      <p:sp>
        <p:nvSpPr>
          <p:cNvPr id="4" name="Slide Number Placeholder 3"/>
          <p:cNvSpPr>
            <a:spLocks noGrp="1"/>
          </p:cNvSpPr>
          <p:nvPr>
            <p:ph type="sldNum" sz="quarter" idx="10"/>
          </p:nvPr>
        </p:nvSpPr>
        <p:spPr/>
        <p:txBody>
          <a:bodyPr/>
          <a:lstStyle/>
          <a:p>
            <a:fld id="{49CD4F29-CD09-4360-8EFD-07F827F69E51}" type="slidenum">
              <a:rPr lang="ru-RU" smtClean="0"/>
              <a:t>6</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a:p>
        </p:txBody>
      </p:sp>
      <p:sp>
        <p:nvSpPr>
          <p:cNvPr id="4" name="Slide Number Placeholder 3"/>
          <p:cNvSpPr>
            <a:spLocks noGrp="1"/>
          </p:cNvSpPr>
          <p:nvPr>
            <p:ph type="sldNum" sz="quarter" idx="10"/>
          </p:nvPr>
        </p:nvSpPr>
        <p:spPr/>
        <p:txBody>
          <a:bodyPr/>
          <a:lstStyle/>
          <a:p>
            <a:fld id="{49CD4F29-CD09-4360-8EFD-07F827F69E51}" type="slidenum">
              <a:rPr lang="ru-RU" smtClean="0"/>
              <a:t>7</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a:p>
        </p:txBody>
      </p:sp>
      <p:sp>
        <p:nvSpPr>
          <p:cNvPr id="4" name="Slide Number Placeholder 3"/>
          <p:cNvSpPr>
            <a:spLocks noGrp="1"/>
          </p:cNvSpPr>
          <p:nvPr>
            <p:ph type="sldNum" sz="quarter" idx="10"/>
          </p:nvPr>
        </p:nvSpPr>
        <p:spPr/>
        <p:txBody>
          <a:bodyPr/>
          <a:lstStyle/>
          <a:p>
            <a:fld id="{49CD4F29-CD09-4360-8EFD-07F827F69E51}" type="slidenum">
              <a:rPr lang="ru-RU" smtClean="0"/>
              <a:t>8</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a:p>
        </p:txBody>
      </p:sp>
      <p:sp>
        <p:nvSpPr>
          <p:cNvPr id="4" name="Slide Number Placeholder 3"/>
          <p:cNvSpPr>
            <a:spLocks noGrp="1"/>
          </p:cNvSpPr>
          <p:nvPr>
            <p:ph type="sldNum" sz="quarter" idx="10"/>
          </p:nvPr>
        </p:nvSpPr>
        <p:spPr/>
        <p:txBody>
          <a:bodyPr/>
          <a:lstStyle/>
          <a:p>
            <a:fld id="{49CD4F29-CD09-4360-8EFD-07F827F69E51}" type="slidenum">
              <a:rPr lang="ru-RU" smtClean="0"/>
              <a:t>9</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a:p>
        </p:txBody>
      </p:sp>
      <p:sp>
        <p:nvSpPr>
          <p:cNvPr id="4" name="Slide Number Placeholder 3"/>
          <p:cNvSpPr>
            <a:spLocks noGrp="1"/>
          </p:cNvSpPr>
          <p:nvPr>
            <p:ph type="sldNum" sz="quarter" idx="10"/>
          </p:nvPr>
        </p:nvSpPr>
        <p:spPr/>
        <p:txBody>
          <a:bodyPr/>
          <a:lstStyle/>
          <a:p>
            <a:fld id="{49CD4F29-CD09-4360-8EFD-07F827F69E51}" type="slidenum">
              <a:rPr lang="ru-RU" smtClean="0"/>
              <a:t>10</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E132E3F-A9B0-444D-9A76-04A4C33241CD}" type="datetime1">
              <a:rPr lang="ru-RU" smtClean="0"/>
              <a:t>18.08.2016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C303224-EE2D-4E5B-B1E2-2415A76FA3FC}" type="slidenum">
              <a:rPr lang="ru-RU" smtClean="0"/>
              <a:pPr/>
              <a:t>‹#›</a:t>
            </a:fld>
            <a:endParaRPr lang="ru-RU"/>
          </a:p>
        </p:txBody>
      </p:sp>
    </p:spTree>
    <p:extLst>
      <p:ext uri="{BB962C8B-B14F-4D97-AF65-F5344CB8AC3E}">
        <p14:creationId xmlns:p14="http://schemas.microsoft.com/office/powerpoint/2010/main" val="3474711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D3B8B4B-DE4F-4C4E-89FB-54C5565D30F8}" type="datetime1">
              <a:rPr lang="ru-RU" smtClean="0"/>
              <a:t>18.08.2016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C303224-EE2D-4E5B-B1E2-2415A76FA3FC}" type="slidenum">
              <a:rPr lang="ru-RU" smtClean="0"/>
              <a:pPr/>
              <a:t>‹#›</a:t>
            </a:fld>
            <a:endParaRPr lang="ru-RU"/>
          </a:p>
        </p:txBody>
      </p:sp>
    </p:spTree>
    <p:extLst>
      <p:ext uri="{BB962C8B-B14F-4D97-AF65-F5344CB8AC3E}">
        <p14:creationId xmlns:p14="http://schemas.microsoft.com/office/powerpoint/2010/main" val="1521645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8D8F824-4262-47B8-A47F-8A64A8A7CB73}" type="datetime1">
              <a:rPr lang="ru-RU" smtClean="0"/>
              <a:t>18.08.2016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C303224-EE2D-4E5B-B1E2-2415A76FA3FC}" type="slidenum">
              <a:rPr lang="ru-RU" smtClean="0"/>
              <a:pPr/>
              <a:t>‹#›</a:t>
            </a:fld>
            <a:endParaRPr lang="ru-RU"/>
          </a:p>
        </p:txBody>
      </p:sp>
    </p:spTree>
    <p:extLst>
      <p:ext uri="{BB962C8B-B14F-4D97-AF65-F5344CB8AC3E}">
        <p14:creationId xmlns:p14="http://schemas.microsoft.com/office/powerpoint/2010/main" val="1937512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9FFD906-67B7-45B1-9B8A-4BCE24A7DBC5}" type="datetime1">
              <a:rPr lang="ru-RU" smtClean="0"/>
              <a:t>18.08.2016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C303224-EE2D-4E5B-B1E2-2415A76FA3FC}" type="slidenum">
              <a:rPr lang="ru-RU" smtClean="0"/>
              <a:pPr/>
              <a:t>‹#›</a:t>
            </a:fld>
            <a:endParaRPr lang="ru-RU"/>
          </a:p>
        </p:txBody>
      </p:sp>
    </p:spTree>
    <p:extLst>
      <p:ext uri="{BB962C8B-B14F-4D97-AF65-F5344CB8AC3E}">
        <p14:creationId xmlns:p14="http://schemas.microsoft.com/office/powerpoint/2010/main" val="1612139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7F1F5F2-8D6B-4B13-97D9-99B99B5E98DC}" type="datetime1">
              <a:rPr lang="ru-RU" smtClean="0"/>
              <a:t>18.08.2016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C303224-EE2D-4E5B-B1E2-2415A76FA3FC}" type="slidenum">
              <a:rPr lang="ru-RU" smtClean="0"/>
              <a:pPr/>
              <a:t>‹#›</a:t>
            </a:fld>
            <a:endParaRPr lang="ru-RU"/>
          </a:p>
        </p:txBody>
      </p:sp>
    </p:spTree>
    <p:extLst>
      <p:ext uri="{BB962C8B-B14F-4D97-AF65-F5344CB8AC3E}">
        <p14:creationId xmlns:p14="http://schemas.microsoft.com/office/powerpoint/2010/main" val="151947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FBD1D00E-E658-4B1D-B9E8-D9C7F895E804}" type="datetime1">
              <a:rPr lang="ru-RU" smtClean="0"/>
              <a:t>18.08.2016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C303224-EE2D-4E5B-B1E2-2415A76FA3FC}" type="slidenum">
              <a:rPr lang="ru-RU" smtClean="0"/>
              <a:pPr/>
              <a:t>‹#›</a:t>
            </a:fld>
            <a:endParaRPr lang="ru-RU"/>
          </a:p>
        </p:txBody>
      </p:sp>
    </p:spTree>
    <p:extLst>
      <p:ext uri="{BB962C8B-B14F-4D97-AF65-F5344CB8AC3E}">
        <p14:creationId xmlns:p14="http://schemas.microsoft.com/office/powerpoint/2010/main" val="1956303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4699822-6151-495C-ACB9-836AC0A09FF8}" type="datetime1">
              <a:rPr lang="ru-RU" smtClean="0"/>
              <a:t>18.08.2016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C303224-EE2D-4E5B-B1E2-2415A76FA3FC}" type="slidenum">
              <a:rPr lang="ru-RU" smtClean="0"/>
              <a:pPr/>
              <a:t>‹#›</a:t>
            </a:fld>
            <a:endParaRPr lang="ru-RU"/>
          </a:p>
        </p:txBody>
      </p:sp>
    </p:spTree>
    <p:extLst>
      <p:ext uri="{BB962C8B-B14F-4D97-AF65-F5344CB8AC3E}">
        <p14:creationId xmlns:p14="http://schemas.microsoft.com/office/powerpoint/2010/main" val="967918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274C7B85-2F3C-4B83-8BE6-A1DA6876BD43}" type="datetime1">
              <a:rPr lang="ru-RU" smtClean="0"/>
              <a:t>18.08.2016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C303224-EE2D-4E5B-B1E2-2415A76FA3FC}" type="slidenum">
              <a:rPr lang="ru-RU" smtClean="0"/>
              <a:pPr/>
              <a:t>‹#›</a:t>
            </a:fld>
            <a:endParaRPr lang="ru-RU"/>
          </a:p>
        </p:txBody>
      </p:sp>
    </p:spTree>
    <p:extLst>
      <p:ext uri="{BB962C8B-B14F-4D97-AF65-F5344CB8AC3E}">
        <p14:creationId xmlns:p14="http://schemas.microsoft.com/office/powerpoint/2010/main" val="1917719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8A215C2-8ED9-486D-88B0-BA63812E0A9D}" type="datetime1">
              <a:rPr lang="ru-RU" smtClean="0"/>
              <a:t>18.08.2016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C303224-EE2D-4E5B-B1E2-2415A76FA3FC}" type="slidenum">
              <a:rPr lang="ru-RU" smtClean="0"/>
              <a:pPr/>
              <a:t>‹#›</a:t>
            </a:fld>
            <a:endParaRPr lang="ru-RU"/>
          </a:p>
        </p:txBody>
      </p:sp>
    </p:spTree>
    <p:extLst>
      <p:ext uri="{BB962C8B-B14F-4D97-AF65-F5344CB8AC3E}">
        <p14:creationId xmlns:p14="http://schemas.microsoft.com/office/powerpoint/2010/main" val="1216985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9FEE3F6-D986-4A92-B37D-2D43561D72D5}" type="datetime1">
              <a:rPr lang="ru-RU" smtClean="0"/>
              <a:t>18.08.2016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C303224-EE2D-4E5B-B1E2-2415A76FA3FC}" type="slidenum">
              <a:rPr lang="ru-RU" smtClean="0"/>
              <a:pPr/>
              <a:t>‹#›</a:t>
            </a:fld>
            <a:endParaRPr lang="ru-RU"/>
          </a:p>
        </p:txBody>
      </p:sp>
    </p:spTree>
    <p:extLst>
      <p:ext uri="{BB962C8B-B14F-4D97-AF65-F5344CB8AC3E}">
        <p14:creationId xmlns:p14="http://schemas.microsoft.com/office/powerpoint/2010/main" val="1288143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D223C0B-E371-4766-8286-8D03535451F2}" type="datetime1">
              <a:rPr lang="ru-RU" smtClean="0"/>
              <a:t>18.08.2016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C303224-EE2D-4E5B-B1E2-2415A76FA3FC}" type="slidenum">
              <a:rPr lang="ru-RU" smtClean="0"/>
              <a:pPr/>
              <a:t>‹#›</a:t>
            </a:fld>
            <a:endParaRPr lang="ru-RU"/>
          </a:p>
        </p:txBody>
      </p:sp>
    </p:spTree>
    <p:extLst>
      <p:ext uri="{BB962C8B-B14F-4D97-AF65-F5344CB8AC3E}">
        <p14:creationId xmlns:p14="http://schemas.microsoft.com/office/powerpoint/2010/main" val="1154193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354E62-712F-41E3-8979-20F1FC70B0C6}" type="datetime1">
              <a:rPr lang="ru-RU" smtClean="0"/>
              <a:t>18.08.2016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303224-EE2D-4E5B-B1E2-2415A76FA3FC}" type="slidenum">
              <a:rPr lang="ru-RU" smtClean="0"/>
              <a:pPr/>
              <a:t>‹#›</a:t>
            </a:fld>
            <a:endParaRPr lang="ru-RU"/>
          </a:p>
        </p:txBody>
      </p:sp>
    </p:spTree>
    <p:extLst>
      <p:ext uri="{BB962C8B-B14F-4D97-AF65-F5344CB8AC3E}">
        <p14:creationId xmlns:p14="http://schemas.microsoft.com/office/powerpoint/2010/main" val="37949188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indico.inp.nsk.su/event/5/manage/genera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24.png"/><Relationship Id="rId4" Type="http://schemas.microsoft.com/office/2007/relationships/hdphoto" Target="../media/hdphoto10.wdp"/></Relationships>
</file>

<file path=ppt/slides/_rels/slide1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microsoft.com/office/2007/relationships/hdphoto" Target="../media/hdphoto13.wdp"/><Relationship Id="rId7" Type="http://schemas.microsoft.com/office/2007/relationships/hdphoto" Target="../media/hdphoto15.wdp"/><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png"/><Relationship Id="rId5" Type="http://schemas.microsoft.com/office/2007/relationships/hdphoto" Target="../media/hdphoto14.wdp"/><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jpeg"/><Relationship Id="rId7"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jpe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microsoft.com/office/2007/relationships/hdphoto" Target="../media/hdphoto5.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15.png"/><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18939" y="620688"/>
            <a:ext cx="8424936" cy="2308324"/>
          </a:xfrm>
          <a:prstGeom prst="rect">
            <a:avLst/>
          </a:prstGeom>
        </p:spPr>
        <p:txBody>
          <a:bodyPr wrap="square">
            <a:spAutoFit/>
          </a:bodyPr>
          <a:lstStyle/>
          <a:p>
            <a:pPr algn="ctr"/>
            <a:r>
              <a:rPr lang="en-US" sz="3600" b="1" dirty="0" smtClean="0">
                <a:solidFill>
                  <a:schemeClr val="tx2">
                    <a:lumMod val="75000"/>
                  </a:schemeClr>
                </a:solidFill>
              </a:rPr>
              <a:t>Novel </a:t>
            </a:r>
            <a:r>
              <a:rPr lang="en-US" sz="3600" b="1" dirty="0">
                <a:solidFill>
                  <a:schemeClr val="tx2">
                    <a:lumMod val="75000"/>
                  </a:schemeClr>
                </a:solidFill>
              </a:rPr>
              <a:t>Electron Beam Based Test Facility for Observation of Dynamics of Tungsten Erosion under Intense ELM-like Heat Loads</a:t>
            </a:r>
            <a:endParaRPr lang="ru-RU" sz="3600" b="1" dirty="0">
              <a:solidFill>
                <a:schemeClr val="tx2">
                  <a:lumMod val="75000"/>
                </a:schemeClr>
              </a:solidFill>
            </a:endParaRPr>
          </a:p>
          <a:p>
            <a:pPr algn="ctr"/>
            <a:endParaRPr lang="ru-RU" sz="3600" b="1" dirty="0">
              <a:solidFill>
                <a:schemeClr val="tx2">
                  <a:lumMod val="75000"/>
                </a:schemeClr>
              </a:solidFill>
            </a:endParaRPr>
          </a:p>
        </p:txBody>
      </p:sp>
      <p:sp>
        <p:nvSpPr>
          <p:cNvPr id="6" name="TextBox 5"/>
          <p:cNvSpPr txBox="1"/>
          <p:nvPr/>
        </p:nvSpPr>
        <p:spPr>
          <a:xfrm>
            <a:off x="323528" y="5661248"/>
            <a:ext cx="8496944" cy="646331"/>
          </a:xfrm>
          <a:prstGeom prst="rect">
            <a:avLst/>
          </a:prstGeom>
          <a:noFill/>
        </p:spPr>
        <p:txBody>
          <a:bodyPr wrap="square" rtlCol="0">
            <a:spAutoFit/>
          </a:bodyPr>
          <a:lstStyle/>
          <a:p>
            <a:pPr algn="ctr"/>
            <a:r>
              <a:rPr lang="en-US" b="1" dirty="0" smtClean="0">
                <a:solidFill>
                  <a:schemeClr val="tx2">
                    <a:lumMod val="60000"/>
                    <a:lumOff val="40000"/>
                  </a:schemeClr>
                </a:solidFill>
                <a:hlinkClick r:id="rId3"/>
              </a:rPr>
              <a:t>11th </a:t>
            </a:r>
            <a:r>
              <a:rPr lang="en-US" b="1" dirty="0">
                <a:solidFill>
                  <a:schemeClr val="tx2">
                    <a:lumMod val="60000"/>
                    <a:lumOff val="40000"/>
                  </a:schemeClr>
                </a:solidFill>
                <a:hlinkClick r:id="rId3"/>
              </a:rPr>
              <a:t>International Conference on Open Magnetic Systems for Plasma Confinement </a:t>
            </a:r>
            <a:r>
              <a:rPr lang="en-US" b="1" dirty="0" smtClean="0">
                <a:solidFill>
                  <a:schemeClr val="tx2">
                    <a:lumMod val="60000"/>
                    <a:lumOff val="40000"/>
                  </a:schemeClr>
                </a:solidFill>
                <a:hlinkClick r:id="rId3"/>
              </a:rPr>
              <a:t> </a:t>
            </a:r>
          </a:p>
          <a:p>
            <a:pPr algn="ctr"/>
            <a:r>
              <a:rPr lang="en-US" b="1" dirty="0" smtClean="0">
                <a:solidFill>
                  <a:schemeClr val="tx2">
                    <a:lumMod val="60000"/>
                    <a:lumOff val="40000"/>
                  </a:schemeClr>
                </a:solidFill>
                <a:hlinkClick r:id="rId3"/>
              </a:rPr>
              <a:t>       </a:t>
            </a:r>
            <a:r>
              <a:rPr lang="en-US" b="1" dirty="0">
                <a:solidFill>
                  <a:schemeClr val="tx2">
                    <a:lumMod val="60000"/>
                    <a:lumOff val="40000"/>
                  </a:schemeClr>
                </a:solidFill>
                <a:hlinkClick r:id="rId3"/>
              </a:rPr>
              <a:t>  </a:t>
            </a:r>
            <a:r>
              <a:rPr lang="en-US" b="1" dirty="0" smtClean="0">
                <a:solidFill>
                  <a:schemeClr val="tx2">
                    <a:lumMod val="60000"/>
                    <a:lumOff val="40000"/>
                  </a:schemeClr>
                </a:solidFill>
                <a:hlinkClick r:id="rId3"/>
              </a:rPr>
              <a:t>11 </a:t>
            </a:r>
            <a:r>
              <a:rPr lang="en-US" b="1" dirty="0">
                <a:solidFill>
                  <a:schemeClr val="tx2">
                    <a:lumMod val="60000"/>
                    <a:lumOff val="40000"/>
                  </a:schemeClr>
                </a:solidFill>
                <a:hlinkClick r:id="rId3"/>
              </a:rPr>
              <a:t>Aug </a:t>
            </a:r>
            <a:endParaRPr lang="ru-RU" b="1" dirty="0">
              <a:solidFill>
                <a:schemeClr val="tx2">
                  <a:lumMod val="60000"/>
                  <a:lumOff val="40000"/>
                </a:schemeClr>
              </a:solidFill>
            </a:endParaRPr>
          </a:p>
        </p:txBody>
      </p:sp>
      <p:sp>
        <p:nvSpPr>
          <p:cNvPr id="7" name="Прямоугольник 6"/>
          <p:cNvSpPr/>
          <p:nvPr/>
        </p:nvSpPr>
        <p:spPr>
          <a:xfrm>
            <a:off x="323528" y="2675402"/>
            <a:ext cx="8280920" cy="1200329"/>
          </a:xfrm>
          <a:prstGeom prst="rect">
            <a:avLst/>
          </a:prstGeom>
        </p:spPr>
        <p:txBody>
          <a:bodyPr wrap="square">
            <a:spAutoFit/>
          </a:bodyPr>
          <a:lstStyle/>
          <a:p>
            <a:pPr algn="ctr">
              <a:spcAft>
                <a:spcPts val="0"/>
              </a:spcAft>
            </a:pPr>
            <a:r>
              <a:rPr lang="en-US" u="sng" dirty="0">
                <a:solidFill>
                  <a:srgbClr val="000000"/>
                </a:solidFill>
                <a:latin typeface="Times New Roman" panose="02020603050405020304" pitchFamily="18" charset="0"/>
                <a:ea typeface="MS Mincho" panose="02020609040205080304" pitchFamily="49" charset="-128"/>
                <a:cs typeface="Palatino"/>
              </a:rPr>
              <a:t>L.N. </a:t>
            </a:r>
            <a:r>
              <a:rPr lang="en-US" u="sng" dirty="0" err="1" smtClean="0">
                <a:solidFill>
                  <a:srgbClr val="000000"/>
                </a:solidFill>
                <a:latin typeface="Times New Roman" panose="02020603050405020304" pitchFamily="18" charset="0"/>
                <a:ea typeface="MS Mincho" panose="02020609040205080304" pitchFamily="49" charset="-128"/>
                <a:cs typeface="Palatino"/>
              </a:rPr>
              <a:t>Vyacheslavov</a:t>
            </a:r>
            <a:r>
              <a:rPr lang="en-US" baseline="30000" dirty="0" err="1" smtClean="0">
                <a:solidFill>
                  <a:srgbClr val="000000"/>
                </a:solidFill>
                <a:latin typeface="Times New Roman" panose="02020603050405020304" pitchFamily="18" charset="0"/>
                <a:ea typeface="MS Mincho" panose="02020609040205080304" pitchFamily="49" charset="-128"/>
                <a:cs typeface="Palatino"/>
              </a:rPr>
              <a:t>a,b</a:t>
            </a:r>
            <a:r>
              <a:rPr lang="en-US" dirty="0" smtClean="0">
                <a:solidFill>
                  <a:srgbClr val="000000"/>
                </a:solidFill>
                <a:effectLst/>
                <a:latin typeface="Times New Roman" panose="02020603050405020304" pitchFamily="18" charset="0"/>
                <a:ea typeface="MS Mincho" panose="02020609040205080304" pitchFamily="49" charset="-128"/>
                <a:cs typeface="Palatino"/>
              </a:rPr>
              <a:t>, A.S. </a:t>
            </a:r>
            <a:r>
              <a:rPr lang="en-US" dirty="0" err="1" smtClean="0">
                <a:solidFill>
                  <a:srgbClr val="000000"/>
                </a:solidFill>
                <a:effectLst/>
                <a:latin typeface="Times New Roman" panose="02020603050405020304" pitchFamily="18" charset="0"/>
                <a:ea typeface="MS Mincho" panose="02020609040205080304" pitchFamily="49" charset="-128"/>
                <a:cs typeface="Palatino"/>
              </a:rPr>
              <a:t>Arakcheev</a:t>
            </a:r>
            <a:r>
              <a:rPr lang="en-US" baseline="30000" dirty="0" err="1" smtClean="0">
                <a:solidFill>
                  <a:srgbClr val="000000"/>
                </a:solidFill>
                <a:effectLst/>
                <a:latin typeface="Times New Roman" panose="02020603050405020304" pitchFamily="18" charset="0"/>
                <a:ea typeface="MS Mincho" panose="02020609040205080304" pitchFamily="49" charset="-128"/>
                <a:cs typeface="Palatino"/>
              </a:rPr>
              <a:t>a,b,c</a:t>
            </a:r>
            <a:r>
              <a:rPr lang="en-US" dirty="0" smtClean="0">
                <a:solidFill>
                  <a:srgbClr val="000000"/>
                </a:solidFill>
                <a:effectLst/>
                <a:latin typeface="Times New Roman" panose="02020603050405020304" pitchFamily="18" charset="0"/>
                <a:ea typeface="MS Mincho" panose="02020609040205080304" pitchFamily="49" charset="-128"/>
                <a:cs typeface="Palatino"/>
              </a:rPr>
              <a:t>, A.V. </a:t>
            </a:r>
            <a:r>
              <a:rPr lang="en-US" dirty="0" err="1" smtClean="0">
                <a:solidFill>
                  <a:srgbClr val="000000"/>
                </a:solidFill>
                <a:effectLst/>
                <a:latin typeface="Times New Roman" panose="02020603050405020304" pitchFamily="18" charset="0"/>
                <a:ea typeface="MS Mincho" panose="02020609040205080304" pitchFamily="49" charset="-128"/>
                <a:cs typeface="Palatino"/>
              </a:rPr>
              <a:t>Burdakov</a:t>
            </a:r>
            <a:r>
              <a:rPr lang="en-US" baseline="30000" dirty="0" err="1" smtClean="0">
                <a:solidFill>
                  <a:srgbClr val="000000"/>
                </a:solidFill>
                <a:effectLst/>
                <a:latin typeface="Times New Roman" panose="02020603050405020304" pitchFamily="18" charset="0"/>
                <a:ea typeface="MS Mincho" panose="02020609040205080304" pitchFamily="49" charset="-128"/>
                <a:cs typeface="Palatino"/>
              </a:rPr>
              <a:t>a,c</a:t>
            </a:r>
            <a:r>
              <a:rPr lang="en-US" dirty="0" smtClean="0">
                <a:solidFill>
                  <a:srgbClr val="000000"/>
                </a:solidFill>
                <a:effectLst/>
                <a:latin typeface="Times New Roman" panose="02020603050405020304" pitchFamily="18" charset="0"/>
                <a:ea typeface="MS Mincho" panose="02020609040205080304" pitchFamily="49" charset="-128"/>
                <a:cs typeface="Palatino"/>
              </a:rPr>
              <a:t>, I.V. </a:t>
            </a:r>
            <a:r>
              <a:rPr lang="en-US" dirty="0" err="1" smtClean="0">
                <a:solidFill>
                  <a:srgbClr val="000000"/>
                </a:solidFill>
                <a:effectLst/>
                <a:latin typeface="Times New Roman" panose="02020603050405020304" pitchFamily="18" charset="0"/>
                <a:ea typeface="MS Mincho" panose="02020609040205080304" pitchFamily="49" charset="-128"/>
                <a:cs typeface="Palatino"/>
              </a:rPr>
              <a:t>Kandaurov</a:t>
            </a:r>
            <a:r>
              <a:rPr lang="en-US" baseline="30000" dirty="0" err="1" smtClean="0">
                <a:solidFill>
                  <a:srgbClr val="000000"/>
                </a:solidFill>
                <a:effectLst/>
                <a:latin typeface="Times New Roman" panose="02020603050405020304" pitchFamily="18" charset="0"/>
                <a:ea typeface="MS Mincho" panose="02020609040205080304" pitchFamily="49" charset="-128"/>
                <a:cs typeface="Palatino"/>
              </a:rPr>
              <a:t>a</a:t>
            </a:r>
            <a:r>
              <a:rPr lang="en-US" dirty="0" smtClean="0">
                <a:solidFill>
                  <a:srgbClr val="000000"/>
                </a:solidFill>
                <a:effectLst/>
                <a:latin typeface="Times New Roman" panose="02020603050405020304" pitchFamily="18" charset="0"/>
                <a:ea typeface="MS Mincho" panose="02020609040205080304" pitchFamily="49" charset="-128"/>
                <a:cs typeface="Palatino"/>
              </a:rPr>
              <a:t>, A.A. </a:t>
            </a:r>
            <a:r>
              <a:rPr lang="en-US" dirty="0" err="1" smtClean="0">
                <a:solidFill>
                  <a:srgbClr val="000000"/>
                </a:solidFill>
                <a:effectLst/>
                <a:latin typeface="Times New Roman" panose="02020603050405020304" pitchFamily="18" charset="0"/>
                <a:ea typeface="MS Mincho" panose="02020609040205080304" pitchFamily="49" charset="-128"/>
                <a:cs typeface="Palatino"/>
              </a:rPr>
              <a:t>Kasatov</a:t>
            </a:r>
            <a:r>
              <a:rPr lang="en-US" baseline="30000" dirty="0" err="1" smtClean="0">
                <a:solidFill>
                  <a:srgbClr val="000000"/>
                </a:solidFill>
                <a:effectLst/>
                <a:latin typeface="Times New Roman" panose="02020603050405020304" pitchFamily="18" charset="0"/>
                <a:ea typeface="MS Mincho" panose="02020609040205080304" pitchFamily="49" charset="-128"/>
                <a:cs typeface="Palatino"/>
              </a:rPr>
              <a:t>a,b</a:t>
            </a:r>
            <a:r>
              <a:rPr lang="en-US" dirty="0" smtClean="0">
                <a:solidFill>
                  <a:srgbClr val="000000"/>
                </a:solidFill>
                <a:effectLst/>
                <a:latin typeface="Times New Roman" panose="02020603050405020304" pitchFamily="18" charset="0"/>
                <a:ea typeface="MS Mincho" panose="02020609040205080304" pitchFamily="49" charset="-128"/>
                <a:cs typeface="Palatino"/>
              </a:rPr>
              <a:t>, V.V. </a:t>
            </a:r>
            <a:r>
              <a:rPr lang="en-US" dirty="0" err="1" smtClean="0">
                <a:solidFill>
                  <a:srgbClr val="000000"/>
                </a:solidFill>
                <a:effectLst/>
                <a:latin typeface="Times New Roman" panose="02020603050405020304" pitchFamily="18" charset="0"/>
                <a:ea typeface="MS Mincho" panose="02020609040205080304" pitchFamily="49" charset="-128"/>
                <a:cs typeface="Palatino"/>
              </a:rPr>
              <a:t>Kurkuchekov</a:t>
            </a:r>
            <a:r>
              <a:rPr lang="en-US" baseline="30000" dirty="0" err="1" smtClean="0">
                <a:solidFill>
                  <a:srgbClr val="000000"/>
                </a:solidFill>
                <a:effectLst/>
                <a:latin typeface="Times New Roman" panose="02020603050405020304" pitchFamily="18" charset="0"/>
                <a:ea typeface="MS Mincho" panose="02020609040205080304" pitchFamily="49" charset="-128"/>
                <a:cs typeface="Palatino"/>
              </a:rPr>
              <a:t>a,b</a:t>
            </a:r>
            <a:r>
              <a:rPr lang="en-US" dirty="0" smtClean="0">
                <a:solidFill>
                  <a:srgbClr val="000000"/>
                </a:solidFill>
                <a:effectLst/>
                <a:latin typeface="Times New Roman" panose="02020603050405020304" pitchFamily="18" charset="0"/>
                <a:ea typeface="MS Mincho" panose="02020609040205080304" pitchFamily="49" charset="-128"/>
                <a:cs typeface="Palatino"/>
              </a:rPr>
              <a:t>, </a:t>
            </a:r>
            <a:r>
              <a:rPr lang="en-US" dirty="0">
                <a:solidFill>
                  <a:srgbClr val="000000"/>
                </a:solidFill>
                <a:latin typeface="Times New Roman" panose="02020603050405020304" pitchFamily="18" charset="0"/>
                <a:ea typeface="MS Mincho" panose="02020609040205080304" pitchFamily="49" charset="-128"/>
                <a:cs typeface="Palatino"/>
              </a:rPr>
              <a:t>K.I. </a:t>
            </a:r>
            <a:r>
              <a:rPr lang="en-US" dirty="0" err="1" smtClean="0">
                <a:solidFill>
                  <a:srgbClr val="000000"/>
                </a:solidFill>
                <a:latin typeface="Times New Roman" panose="02020603050405020304" pitchFamily="18" charset="0"/>
                <a:ea typeface="MS Mincho" panose="02020609040205080304" pitchFamily="49" charset="-128"/>
                <a:cs typeface="Palatino"/>
              </a:rPr>
              <a:t>Mekler</a:t>
            </a:r>
            <a:r>
              <a:rPr lang="en-US" baseline="30000" dirty="0" err="1" smtClean="0">
                <a:solidFill>
                  <a:srgbClr val="000000"/>
                </a:solidFill>
                <a:latin typeface="Times New Roman" panose="02020603050405020304" pitchFamily="18" charset="0"/>
                <a:ea typeface="MS Mincho" panose="02020609040205080304" pitchFamily="49" charset="-128"/>
                <a:cs typeface="Palatino"/>
              </a:rPr>
              <a:t>a</a:t>
            </a:r>
            <a:r>
              <a:rPr lang="en-US" dirty="0" smtClean="0">
                <a:solidFill>
                  <a:srgbClr val="000000"/>
                </a:solidFill>
                <a:latin typeface="Times New Roman" panose="02020603050405020304" pitchFamily="18" charset="0"/>
                <a:ea typeface="MS Mincho" panose="02020609040205080304" pitchFamily="49" charset="-128"/>
                <a:cs typeface="Palatino"/>
              </a:rPr>
              <a:t>,</a:t>
            </a:r>
            <a:r>
              <a:rPr lang="en-US" baseline="30000" dirty="0" smtClean="0">
                <a:solidFill>
                  <a:srgbClr val="000000"/>
                </a:solidFill>
                <a:latin typeface="Times New Roman" panose="02020603050405020304" pitchFamily="18" charset="0"/>
                <a:ea typeface="MS Mincho" panose="02020609040205080304" pitchFamily="49" charset="-128"/>
                <a:cs typeface="Palatino"/>
              </a:rPr>
              <a:t> </a:t>
            </a:r>
            <a:r>
              <a:rPr lang="en-US" dirty="0" smtClean="0">
                <a:solidFill>
                  <a:srgbClr val="000000"/>
                </a:solidFill>
                <a:latin typeface="Times New Roman" panose="02020603050405020304" pitchFamily="18" charset="0"/>
                <a:ea typeface="MS Mincho" panose="02020609040205080304" pitchFamily="49" charset="-128"/>
                <a:cs typeface="Palatino"/>
              </a:rPr>
              <a:t>V.A</a:t>
            </a:r>
            <a:r>
              <a:rPr lang="en-US" dirty="0" smtClean="0">
                <a:solidFill>
                  <a:srgbClr val="000000"/>
                </a:solidFill>
                <a:effectLst/>
                <a:latin typeface="Times New Roman" panose="02020603050405020304" pitchFamily="18" charset="0"/>
                <a:ea typeface="MS Mincho" panose="02020609040205080304" pitchFamily="49" charset="-128"/>
                <a:cs typeface="Palatino"/>
              </a:rPr>
              <a:t>. </a:t>
            </a:r>
            <a:r>
              <a:rPr lang="en-US" dirty="0" err="1" smtClean="0">
                <a:solidFill>
                  <a:srgbClr val="000000"/>
                </a:solidFill>
                <a:effectLst/>
                <a:latin typeface="Times New Roman" panose="02020603050405020304" pitchFamily="18" charset="0"/>
                <a:ea typeface="MS Mincho" panose="02020609040205080304" pitchFamily="49" charset="-128"/>
                <a:cs typeface="Palatino"/>
              </a:rPr>
              <a:t>Popov</a:t>
            </a:r>
            <a:r>
              <a:rPr lang="en-US" baseline="30000" dirty="0" err="1" smtClean="0">
                <a:solidFill>
                  <a:srgbClr val="000000"/>
                </a:solidFill>
                <a:effectLst/>
                <a:latin typeface="Times New Roman" panose="02020603050405020304" pitchFamily="18" charset="0"/>
                <a:ea typeface="MS Mincho" panose="02020609040205080304" pitchFamily="49" charset="-128"/>
                <a:cs typeface="Palatino"/>
              </a:rPr>
              <a:t>a,b</a:t>
            </a:r>
            <a:r>
              <a:rPr lang="en-US" dirty="0" smtClean="0">
                <a:solidFill>
                  <a:srgbClr val="000000"/>
                </a:solidFill>
                <a:effectLst/>
                <a:latin typeface="Times New Roman" panose="02020603050405020304" pitchFamily="18" charset="0"/>
                <a:ea typeface="MS Mincho" panose="02020609040205080304" pitchFamily="49" charset="-128"/>
                <a:cs typeface="Palatino"/>
              </a:rPr>
              <a:t>, A.A. </a:t>
            </a:r>
            <a:r>
              <a:rPr lang="en-US" dirty="0" err="1" smtClean="0">
                <a:solidFill>
                  <a:srgbClr val="000000"/>
                </a:solidFill>
                <a:effectLst/>
                <a:latin typeface="Times New Roman" panose="02020603050405020304" pitchFamily="18" charset="0"/>
                <a:ea typeface="MS Mincho" panose="02020609040205080304" pitchFamily="49" charset="-128"/>
                <a:cs typeface="Palatino"/>
              </a:rPr>
              <a:t>Shoshin</a:t>
            </a:r>
            <a:r>
              <a:rPr lang="en-US" baseline="30000" dirty="0" err="1" smtClean="0">
                <a:solidFill>
                  <a:srgbClr val="000000"/>
                </a:solidFill>
                <a:effectLst/>
                <a:latin typeface="Times New Roman" panose="02020603050405020304" pitchFamily="18" charset="0"/>
                <a:ea typeface="MS Mincho" panose="02020609040205080304" pitchFamily="49" charset="-128"/>
                <a:cs typeface="Palatino"/>
              </a:rPr>
              <a:t>a,b</a:t>
            </a:r>
            <a:r>
              <a:rPr lang="en-US" dirty="0" smtClean="0">
                <a:solidFill>
                  <a:srgbClr val="000000"/>
                </a:solidFill>
                <a:effectLst/>
                <a:latin typeface="Times New Roman" panose="02020603050405020304" pitchFamily="18" charset="0"/>
                <a:ea typeface="MS Mincho" panose="02020609040205080304" pitchFamily="49" charset="-128"/>
                <a:cs typeface="Palatino"/>
              </a:rPr>
              <a:t>, D.I. </a:t>
            </a:r>
            <a:r>
              <a:rPr lang="en-US" dirty="0" err="1" smtClean="0">
                <a:solidFill>
                  <a:srgbClr val="000000"/>
                </a:solidFill>
                <a:effectLst/>
                <a:latin typeface="Times New Roman" panose="02020603050405020304" pitchFamily="18" charset="0"/>
                <a:ea typeface="MS Mincho" panose="02020609040205080304" pitchFamily="49" charset="-128"/>
                <a:cs typeface="Palatino"/>
              </a:rPr>
              <a:t>Skovorodin</a:t>
            </a:r>
            <a:r>
              <a:rPr lang="en-US" baseline="30000" dirty="0" err="1" smtClean="0">
                <a:solidFill>
                  <a:srgbClr val="000000"/>
                </a:solidFill>
                <a:effectLst/>
                <a:latin typeface="Times New Roman" panose="02020603050405020304" pitchFamily="18" charset="0"/>
                <a:ea typeface="MS Mincho" panose="02020609040205080304" pitchFamily="49" charset="-128"/>
                <a:cs typeface="Palatino"/>
              </a:rPr>
              <a:t>a,b</a:t>
            </a:r>
            <a:r>
              <a:rPr lang="en-US" dirty="0" smtClean="0">
                <a:solidFill>
                  <a:srgbClr val="000000"/>
                </a:solidFill>
                <a:effectLst/>
                <a:latin typeface="Times New Roman" panose="02020603050405020304" pitchFamily="18" charset="0"/>
                <a:ea typeface="MS Mincho" panose="02020609040205080304" pitchFamily="49" charset="-128"/>
                <a:cs typeface="Palatino"/>
              </a:rPr>
              <a:t>, </a:t>
            </a:r>
            <a:r>
              <a:rPr lang="en-US" dirty="0" err="1" smtClean="0">
                <a:solidFill>
                  <a:srgbClr val="000000"/>
                </a:solidFill>
                <a:effectLst/>
                <a:latin typeface="Times New Roman" panose="02020603050405020304" pitchFamily="18" charset="0"/>
                <a:ea typeface="MS Mincho" panose="02020609040205080304" pitchFamily="49" charset="-128"/>
                <a:cs typeface="Palatino"/>
              </a:rPr>
              <a:t>Yu.A</a:t>
            </a:r>
            <a:r>
              <a:rPr lang="en-US" dirty="0" smtClean="0">
                <a:solidFill>
                  <a:srgbClr val="000000"/>
                </a:solidFill>
                <a:effectLst/>
                <a:latin typeface="Times New Roman" panose="02020603050405020304" pitchFamily="18" charset="0"/>
                <a:ea typeface="MS Mincho" panose="02020609040205080304" pitchFamily="49" charset="-128"/>
                <a:cs typeface="Palatino"/>
              </a:rPr>
              <a:t>. </a:t>
            </a:r>
            <a:r>
              <a:rPr lang="en-US" dirty="0" err="1" smtClean="0">
                <a:solidFill>
                  <a:srgbClr val="000000"/>
                </a:solidFill>
                <a:effectLst/>
                <a:latin typeface="Times New Roman" panose="02020603050405020304" pitchFamily="18" charset="0"/>
                <a:ea typeface="MS Mincho" panose="02020609040205080304" pitchFamily="49" charset="-128"/>
                <a:cs typeface="Palatino"/>
              </a:rPr>
              <a:t>Trunev</a:t>
            </a:r>
            <a:r>
              <a:rPr lang="en-US" baseline="30000" dirty="0" err="1" smtClean="0">
                <a:solidFill>
                  <a:srgbClr val="000000"/>
                </a:solidFill>
                <a:effectLst/>
                <a:latin typeface="Times New Roman" panose="02020603050405020304" pitchFamily="18" charset="0"/>
                <a:ea typeface="MS Mincho" panose="02020609040205080304" pitchFamily="49" charset="-128"/>
                <a:cs typeface="Palatino"/>
              </a:rPr>
              <a:t>a,b</a:t>
            </a:r>
            <a:r>
              <a:rPr lang="en-US" dirty="0" smtClean="0">
                <a:solidFill>
                  <a:srgbClr val="000000"/>
                </a:solidFill>
                <a:effectLst/>
                <a:latin typeface="Times New Roman" panose="02020603050405020304" pitchFamily="18" charset="0"/>
                <a:ea typeface="MS Mincho" panose="02020609040205080304" pitchFamily="49" charset="-128"/>
                <a:cs typeface="Palatino"/>
              </a:rPr>
              <a:t>, </a:t>
            </a:r>
            <a:r>
              <a:rPr lang="en-US" dirty="0">
                <a:solidFill>
                  <a:srgbClr val="000000"/>
                </a:solidFill>
                <a:latin typeface="Times New Roman" panose="02020603050405020304" pitchFamily="18" charset="0"/>
                <a:ea typeface="MS Mincho" panose="02020609040205080304" pitchFamily="49" charset="-128"/>
                <a:cs typeface="Palatino"/>
              </a:rPr>
              <a:t>A.A. </a:t>
            </a:r>
            <a:r>
              <a:rPr lang="en-US" dirty="0" err="1" smtClean="0">
                <a:solidFill>
                  <a:srgbClr val="000000"/>
                </a:solidFill>
                <a:latin typeface="Times New Roman" panose="02020603050405020304" pitchFamily="18" charset="0"/>
                <a:ea typeface="MS Mincho" panose="02020609040205080304" pitchFamily="49" charset="-128"/>
                <a:cs typeface="Palatino"/>
              </a:rPr>
              <a:t>Vasilyev</a:t>
            </a:r>
            <a:r>
              <a:rPr lang="en-US" baseline="30000" dirty="0" err="1" smtClean="0">
                <a:solidFill>
                  <a:srgbClr val="000000"/>
                </a:solidFill>
                <a:latin typeface="Times New Roman" panose="02020603050405020304" pitchFamily="18" charset="0"/>
                <a:ea typeface="MS Mincho" panose="02020609040205080304" pitchFamily="49" charset="-128"/>
                <a:cs typeface="Palatino"/>
              </a:rPr>
              <a:t>a,b</a:t>
            </a:r>
            <a:endParaRPr lang="en-US" baseline="30000" dirty="0" smtClean="0">
              <a:solidFill>
                <a:srgbClr val="000000"/>
              </a:solidFill>
              <a:latin typeface="Times New Roman" panose="02020603050405020304" pitchFamily="18" charset="0"/>
              <a:ea typeface="MS Mincho" panose="02020609040205080304" pitchFamily="49" charset="-128"/>
              <a:cs typeface="Palatino"/>
            </a:endParaRPr>
          </a:p>
          <a:p>
            <a:pPr algn="ctr">
              <a:spcAft>
                <a:spcPts val="0"/>
              </a:spcAft>
            </a:pPr>
            <a:endParaRPr lang="ru-RU" dirty="0">
              <a:solidFill>
                <a:srgbClr val="000000"/>
              </a:solidFill>
              <a:effectLst/>
              <a:latin typeface="Palatino"/>
              <a:ea typeface="MS Mincho" panose="02020609040205080304" pitchFamily="49" charset="-128"/>
              <a:cs typeface="Palatino"/>
            </a:endParaRPr>
          </a:p>
        </p:txBody>
      </p:sp>
      <p:sp>
        <p:nvSpPr>
          <p:cNvPr id="8" name="Прямоугольник 7"/>
          <p:cNvSpPr/>
          <p:nvPr/>
        </p:nvSpPr>
        <p:spPr>
          <a:xfrm>
            <a:off x="-133136" y="3933056"/>
            <a:ext cx="8208912" cy="830997"/>
          </a:xfrm>
          <a:prstGeom prst="rect">
            <a:avLst/>
          </a:prstGeom>
        </p:spPr>
        <p:txBody>
          <a:bodyPr wrap="square">
            <a:spAutoFit/>
          </a:bodyPr>
          <a:lstStyle/>
          <a:p>
            <a:pPr algn="ctr">
              <a:spcAft>
                <a:spcPts val="0"/>
              </a:spcAft>
            </a:pPr>
            <a:r>
              <a:rPr lang="en-US" sz="1600" i="1" baseline="30000" dirty="0" err="1" smtClean="0">
                <a:solidFill>
                  <a:srgbClr val="000000"/>
                </a:solidFill>
                <a:effectLst/>
                <a:latin typeface="Times New Roman" panose="02020603050405020304" pitchFamily="18" charset="0"/>
                <a:ea typeface="MS Mincho" panose="02020609040205080304" pitchFamily="49" charset="-128"/>
                <a:cs typeface="Palatino"/>
              </a:rPr>
              <a:t>a.</a:t>
            </a:r>
            <a:r>
              <a:rPr lang="en-US" sz="1600" i="1" dirty="0" err="1" smtClean="0">
                <a:solidFill>
                  <a:srgbClr val="000000"/>
                </a:solidFill>
                <a:effectLst/>
                <a:latin typeface="Times New Roman" panose="02020603050405020304" pitchFamily="18" charset="0"/>
                <a:ea typeface="MS Mincho" panose="02020609040205080304" pitchFamily="49" charset="-128"/>
                <a:cs typeface="Palatino"/>
              </a:rPr>
              <a:t>Budker</a:t>
            </a:r>
            <a:r>
              <a:rPr lang="en-US" sz="1600" i="1" dirty="0" smtClean="0">
                <a:solidFill>
                  <a:srgbClr val="000000"/>
                </a:solidFill>
                <a:effectLst/>
                <a:latin typeface="Times New Roman" panose="02020603050405020304" pitchFamily="18" charset="0"/>
                <a:ea typeface="MS Mincho" panose="02020609040205080304" pitchFamily="49" charset="-128"/>
                <a:cs typeface="Palatino"/>
              </a:rPr>
              <a:t> Institute of Nuclear Physic SB RAS,</a:t>
            </a:r>
            <a:r>
              <a:rPr lang="en-GB" sz="1600" i="1" dirty="0" smtClean="0">
                <a:solidFill>
                  <a:srgbClr val="000000"/>
                </a:solidFill>
                <a:effectLst/>
                <a:latin typeface="Times New Roman" panose="02020603050405020304" pitchFamily="18" charset="0"/>
                <a:ea typeface="MS Mincho" panose="02020609040205080304" pitchFamily="49" charset="-128"/>
                <a:cs typeface="Palatino"/>
              </a:rPr>
              <a:t> Novosibirsk</a:t>
            </a:r>
            <a:r>
              <a:rPr lang="en-US" sz="1600" i="1" dirty="0" smtClean="0">
                <a:solidFill>
                  <a:srgbClr val="000000"/>
                </a:solidFill>
                <a:effectLst/>
                <a:latin typeface="Times New Roman" panose="02020603050405020304" pitchFamily="18" charset="0"/>
                <a:ea typeface="MS Mincho" panose="02020609040205080304" pitchFamily="49" charset="-128"/>
                <a:cs typeface="Palatino"/>
              </a:rPr>
              <a:t>, 630090, Russia</a:t>
            </a:r>
            <a:endParaRPr lang="ru-RU" sz="1600" dirty="0" smtClean="0">
              <a:solidFill>
                <a:srgbClr val="000000"/>
              </a:solidFill>
              <a:effectLst/>
              <a:latin typeface="Palatino"/>
              <a:ea typeface="MS Mincho" panose="02020609040205080304" pitchFamily="49" charset="-128"/>
              <a:cs typeface="Palatino"/>
            </a:endParaRPr>
          </a:p>
          <a:p>
            <a:pPr algn="ctr">
              <a:spcAft>
                <a:spcPts val="0"/>
              </a:spcAft>
            </a:pPr>
            <a:r>
              <a:rPr lang="en-GB" sz="1600" i="1" baseline="30000" dirty="0" err="1" smtClean="0">
                <a:solidFill>
                  <a:srgbClr val="000000"/>
                </a:solidFill>
                <a:effectLst/>
                <a:latin typeface="Times New Roman" panose="02020603050405020304" pitchFamily="18" charset="0"/>
                <a:ea typeface="MS Mincho" panose="02020609040205080304" pitchFamily="49" charset="-128"/>
                <a:cs typeface="Palatino"/>
              </a:rPr>
              <a:t>b.</a:t>
            </a:r>
            <a:r>
              <a:rPr lang="en-GB" sz="1600" i="1" dirty="0" err="1" smtClean="0">
                <a:solidFill>
                  <a:srgbClr val="000000"/>
                </a:solidFill>
                <a:effectLst/>
                <a:latin typeface="Times New Roman" panose="02020603050405020304" pitchFamily="18" charset="0"/>
                <a:ea typeface="MS Mincho" panose="02020609040205080304" pitchFamily="49" charset="-128"/>
                <a:cs typeface="Palatino"/>
              </a:rPr>
              <a:t>Novosibirsk</a:t>
            </a:r>
            <a:r>
              <a:rPr lang="en-GB" sz="1600" i="1" dirty="0" smtClean="0">
                <a:solidFill>
                  <a:srgbClr val="000000"/>
                </a:solidFill>
                <a:effectLst/>
                <a:latin typeface="Times New Roman" panose="02020603050405020304" pitchFamily="18" charset="0"/>
                <a:ea typeface="MS Mincho" panose="02020609040205080304" pitchFamily="49" charset="-128"/>
                <a:cs typeface="Palatino"/>
              </a:rPr>
              <a:t> State University, Novosibirsk, 630090, Russia</a:t>
            </a:r>
            <a:endParaRPr lang="ru-RU" sz="1600" dirty="0" smtClean="0">
              <a:solidFill>
                <a:srgbClr val="000000"/>
              </a:solidFill>
              <a:effectLst/>
              <a:latin typeface="Palatino"/>
              <a:ea typeface="MS Mincho" panose="02020609040205080304" pitchFamily="49" charset="-128"/>
              <a:cs typeface="Palatino"/>
            </a:endParaRPr>
          </a:p>
          <a:p>
            <a:pPr algn="ctr">
              <a:spcAft>
                <a:spcPts val="0"/>
              </a:spcAft>
            </a:pPr>
            <a:r>
              <a:rPr lang="en-US" sz="1600" i="1" baseline="30000" dirty="0" smtClean="0">
                <a:solidFill>
                  <a:srgbClr val="000000"/>
                </a:solidFill>
                <a:effectLst/>
                <a:latin typeface="Times New Roman" panose="02020603050405020304" pitchFamily="18" charset="0"/>
                <a:ea typeface="MS Mincho" panose="02020609040205080304" pitchFamily="49" charset="-128"/>
                <a:cs typeface="Palatino"/>
              </a:rPr>
              <a:t>c.</a:t>
            </a:r>
            <a:r>
              <a:rPr lang="en-GB" sz="1600" i="1" dirty="0" smtClean="0">
                <a:solidFill>
                  <a:srgbClr val="000000"/>
                </a:solidFill>
                <a:effectLst/>
                <a:latin typeface="Times New Roman" panose="02020603050405020304" pitchFamily="18" charset="0"/>
                <a:ea typeface="MS Mincho" panose="02020609040205080304" pitchFamily="49" charset="-128"/>
                <a:cs typeface="Palatino"/>
              </a:rPr>
              <a:t>Novosibirsk State Technical University, Novosibirsk, 630092, Russia</a:t>
            </a:r>
            <a:endParaRPr lang="ru-RU" sz="1600" dirty="0">
              <a:solidFill>
                <a:srgbClr val="000000"/>
              </a:solidFill>
              <a:effectLst/>
              <a:latin typeface="Palatino"/>
              <a:ea typeface="MS Mincho" panose="02020609040205080304" pitchFamily="49" charset="-128"/>
              <a:cs typeface="Palatino"/>
            </a:endParaRPr>
          </a:p>
        </p:txBody>
      </p:sp>
    </p:spTree>
    <p:extLst>
      <p:ext uri="{BB962C8B-B14F-4D97-AF65-F5344CB8AC3E}">
        <p14:creationId xmlns:p14="http://schemas.microsoft.com/office/powerpoint/2010/main" val="37833403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7441" y="116632"/>
            <a:ext cx="8280920" cy="461665"/>
          </a:xfrm>
          <a:prstGeom prst="rect">
            <a:avLst/>
          </a:prstGeom>
          <a:solidFill>
            <a:schemeClr val="tx2">
              <a:lumMod val="60000"/>
              <a:lumOff val="40000"/>
            </a:schemeClr>
          </a:solidFill>
        </p:spPr>
        <p:txBody>
          <a:bodyPr wrap="square" rtlCol="0">
            <a:spAutoFit/>
          </a:bodyPr>
          <a:lstStyle/>
          <a:p>
            <a:pPr algn="ctr"/>
            <a:r>
              <a:rPr lang="en-US" sz="2400" b="1" dirty="0" smtClean="0">
                <a:solidFill>
                  <a:schemeClr val="bg1"/>
                </a:solidFill>
              </a:rPr>
              <a:t>Geometry of small angle scattering  near the target surface</a:t>
            </a:r>
            <a:endParaRPr lang="ru-RU" sz="2400" b="1" dirty="0">
              <a:solidFill>
                <a:schemeClr val="bg1"/>
              </a:solidFill>
            </a:endParaRPr>
          </a:p>
        </p:txBody>
      </p:sp>
      <p:pic>
        <p:nvPicPr>
          <p:cNvPr id="3" name="Picture 5"/>
          <p:cNvPicPr>
            <a:picLocks noChangeAspect="1" noChangeArrowheads="1"/>
          </p:cNvPicPr>
          <p:nvPr/>
        </p:nvPicPr>
        <p:blipFill>
          <a:blip r:embed="rId3" cstate="print"/>
          <a:srcRect/>
          <a:stretch>
            <a:fillRect/>
          </a:stretch>
        </p:blipFill>
        <p:spPr bwMode="auto">
          <a:xfrm>
            <a:off x="683568" y="1052736"/>
            <a:ext cx="4282504" cy="1490861"/>
          </a:xfrm>
          <a:prstGeom prst="rect">
            <a:avLst/>
          </a:prstGeom>
          <a:noFill/>
          <a:ln w="9525">
            <a:noFill/>
            <a:miter lim="800000"/>
            <a:headEnd/>
            <a:tailEnd/>
          </a:ln>
          <a:effectLst/>
        </p:spPr>
      </p:pic>
      <p:sp>
        <p:nvSpPr>
          <p:cNvPr id="4" name="TextBox 3"/>
          <p:cNvSpPr txBox="1"/>
          <p:nvPr/>
        </p:nvSpPr>
        <p:spPr>
          <a:xfrm>
            <a:off x="5148064" y="1124744"/>
            <a:ext cx="3384376" cy="648072"/>
          </a:xfrm>
          <a:prstGeom prst="rect">
            <a:avLst/>
          </a:prstGeom>
          <a:noFill/>
        </p:spPr>
        <p:txBody>
          <a:bodyPr wrap="square" rtlCol="0">
            <a:spAutoFit/>
          </a:bodyPr>
          <a:lstStyle/>
          <a:p>
            <a:r>
              <a:rPr lang="en-US" dirty="0" err="1" smtClean="0"/>
              <a:t>Fraunhofer</a:t>
            </a:r>
            <a:r>
              <a:rPr lang="en-US" dirty="0" smtClean="0"/>
              <a:t> diffraction from an opaque spherical particle</a:t>
            </a:r>
            <a:endParaRPr lang="ru-RU" dirty="0"/>
          </a:p>
        </p:txBody>
      </p:sp>
      <p:sp>
        <p:nvSpPr>
          <p:cNvPr id="11" name="TextBox 10"/>
          <p:cNvSpPr txBox="1"/>
          <p:nvPr/>
        </p:nvSpPr>
        <p:spPr>
          <a:xfrm>
            <a:off x="1043608" y="2996952"/>
            <a:ext cx="2016224" cy="400110"/>
          </a:xfrm>
          <a:prstGeom prst="rect">
            <a:avLst/>
          </a:prstGeom>
          <a:noFill/>
        </p:spPr>
        <p:txBody>
          <a:bodyPr wrap="square" rtlCol="0">
            <a:spAutoFit/>
          </a:bodyPr>
          <a:lstStyle/>
          <a:p>
            <a:r>
              <a:rPr lang="en-US" sz="2000" b="1" u="sng" dirty="0" smtClean="0">
                <a:solidFill>
                  <a:srgbClr val="0070C0"/>
                </a:solidFill>
              </a:rPr>
              <a:t>side view</a:t>
            </a:r>
            <a:endParaRPr lang="ru-RU" sz="2000" b="1" u="sng" dirty="0">
              <a:solidFill>
                <a:srgbClr val="0070C0"/>
              </a:solidFill>
            </a:endParaRPr>
          </a:p>
        </p:txBody>
      </p:sp>
      <p:sp>
        <p:nvSpPr>
          <p:cNvPr id="12" name="TextBox 11"/>
          <p:cNvSpPr txBox="1"/>
          <p:nvPr/>
        </p:nvSpPr>
        <p:spPr>
          <a:xfrm>
            <a:off x="5652120" y="2924944"/>
            <a:ext cx="2016224" cy="400110"/>
          </a:xfrm>
          <a:prstGeom prst="rect">
            <a:avLst/>
          </a:prstGeom>
          <a:noFill/>
        </p:spPr>
        <p:txBody>
          <a:bodyPr wrap="square" rtlCol="0">
            <a:spAutoFit/>
          </a:bodyPr>
          <a:lstStyle/>
          <a:p>
            <a:r>
              <a:rPr lang="en-US" sz="2000" b="1" u="sng" dirty="0" smtClean="0">
                <a:solidFill>
                  <a:srgbClr val="0070C0"/>
                </a:solidFill>
              </a:rPr>
              <a:t>top view</a:t>
            </a:r>
            <a:endParaRPr lang="ru-RU" sz="2000" b="1" u="sng" dirty="0" smtClean="0">
              <a:solidFill>
                <a:srgbClr val="0070C0"/>
              </a:solidFill>
            </a:endParaRPr>
          </a:p>
        </p:txBody>
      </p:sp>
      <p:sp>
        <p:nvSpPr>
          <p:cNvPr id="7" name="Teardrop 6"/>
          <p:cNvSpPr/>
          <p:nvPr/>
        </p:nvSpPr>
        <p:spPr>
          <a:xfrm rot="7715431">
            <a:off x="1111624" y="3788344"/>
            <a:ext cx="1399274" cy="1274175"/>
          </a:xfrm>
          <a:prstGeom prst="teardrop">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Rectangle 4"/>
          <p:cNvSpPr/>
          <p:nvPr/>
        </p:nvSpPr>
        <p:spPr>
          <a:xfrm>
            <a:off x="1080648" y="5213529"/>
            <a:ext cx="1640402" cy="26522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Flowchart: Terminator 5"/>
          <p:cNvSpPr/>
          <p:nvPr/>
        </p:nvSpPr>
        <p:spPr>
          <a:xfrm>
            <a:off x="0" y="4594683"/>
            <a:ext cx="3988635" cy="176813"/>
          </a:xfrm>
          <a:prstGeom prst="flowChartTermina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3" name="Group 12"/>
          <p:cNvGrpSpPr/>
          <p:nvPr/>
        </p:nvGrpSpPr>
        <p:grpSpPr>
          <a:xfrm>
            <a:off x="4436017" y="3933055"/>
            <a:ext cx="3988635" cy="1634099"/>
            <a:chOff x="4427984" y="4797152"/>
            <a:chExt cx="3851920" cy="1368152"/>
          </a:xfrm>
        </p:grpSpPr>
        <p:sp>
          <p:nvSpPr>
            <p:cNvPr id="10" name="Rectangle 9"/>
            <p:cNvSpPr/>
            <p:nvPr/>
          </p:nvSpPr>
          <p:spPr>
            <a:xfrm>
              <a:off x="5580112" y="4797152"/>
              <a:ext cx="1584176" cy="1368152"/>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Oval 7"/>
            <p:cNvSpPr/>
            <p:nvPr/>
          </p:nvSpPr>
          <p:spPr>
            <a:xfrm>
              <a:off x="5724127" y="4797152"/>
              <a:ext cx="1408152" cy="1296144"/>
            </a:xfrm>
            <a:prstGeom prst="ellips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Flowchart: Terminator 8"/>
            <p:cNvSpPr/>
            <p:nvPr/>
          </p:nvSpPr>
          <p:spPr>
            <a:xfrm>
              <a:off x="4427984" y="5373216"/>
              <a:ext cx="3851920" cy="144016"/>
            </a:xfrm>
            <a:prstGeom prst="flowChartTermina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4" name="TextBox 13"/>
          <p:cNvSpPr txBox="1"/>
          <p:nvPr/>
        </p:nvSpPr>
        <p:spPr>
          <a:xfrm>
            <a:off x="3317561" y="5213529"/>
            <a:ext cx="1565839" cy="453441"/>
          </a:xfrm>
          <a:prstGeom prst="rect">
            <a:avLst/>
          </a:prstGeom>
          <a:noFill/>
        </p:spPr>
        <p:txBody>
          <a:bodyPr wrap="square" rtlCol="0">
            <a:spAutoFit/>
          </a:bodyPr>
          <a:lstStyle/>
          <a:p>
            <a:r>
              <a:rPr lang="en-US" dirty="0" smtClean="0"/>
              <a:t>laser beam</a:t>
            </a:r>
            <a:endParaRPr lang="ru-RU" dirty="0"/>
          </a:p>
        </p:txBody>
      </p:sp>
      <p:sp>
        <p:nvSpPr>
          <p:cNvPr id="15" name="TextBox 14"/>
          <p:cNvSpPr txBox="1"/>
          <p:nvPr/>
        </p:nvSpPr>
        <p:spPr>
          <a:xfrm>
            <a:off x="3168433" y="6009187"/>
            <a:ext cx="1714966" cy="453441"/>
          </a:xfrm>
          <a:prstGeom prst="rect">
            <a:avLst/>
          </a:prstGeom>
          <a:noFill/>
        </p:spPr>
        <p:txBody>
          <a:bodyPr wrap="square" rtlCol="0">
            <a:spAutoFit/>
          </a:bodyPr>
          <a:lstStyle/>
          <a:p>
            <a:r>
              <a:rPr lang="en-US" dirty="0" smtClean="0"/>
              <a:t>tungsten target</a:t>
            </a:r>
            <a:endParaRPr lang="ru-RU" dirty="0"/>
          </a:p>
        </p:txBody>
      </p:sp>
      <p:cxnSp>
        <p:nvCxnSpPr>
          <p:cNvPr id="17" name="Straight Arrow Connector 16"/>
          <p:cNvCxnSpPr>
            <a:stCxn id="15" idx="3"/>
          </p:cNvCxnSpPr>
          <p:nvPr/>
        </p:nvCxnSpPr>
        <p:spPr>
          <a:xfrm flipV="1">
            <a:off x="4883399" y="5301935"/>
            <a:ext cx="745637" cy="933972"/>
          </a:xfrm>
          <a:prstGeom prst="straightConnector1">
            <a:avLst/>
          </a:prstGeom>
          <a:ln w="38100">
            <a:solidFill>
              <a:schemeClr val="accent3">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5" idx="1"/>
          </p:cNvCxnSpPr>
          <p:nvPr/>
        </p:nvCxnSpPr>
        <p:spPr>
          <a:xfrm rot="10800000">
            <a:off x="2646487" y="5478748"/>
            <a:ext cx="521946" cy="757159"/>
          </a:xfrm>
          <a:prstGeom prst="straightConnector1">
            <a:avLst/>
          </a:prstGeom>
          <a:ln w="38100">
            <a:solidFill>
              <a:schemeClr val="accent3">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4585145" y="4859903"/>
            <a:ext cx="447382" cy="442033"/>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6200000" flipV="1">
            <a:off x="2951820" y="4977172"/>
            <a:ext cx="576064" cy="72008"/>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795615" y="3356992"/>
            <a:ext cx="2087785" cy="453441"/>
          </a:xfrm>
          <a:prstGeom prst="rect">
            <a:avLst/>
          </a:prstGeom>
          <a:noFill/>
        </p:spPr>
        <p:txBody>
          <a:bodyPr wrap="square" rtlCol="0">
            <a:spAutoFit/>
          </a:bodyPr>
          <a:lstStyle/>
          <a:p>
            <a:r>
              <a:rPr lang="en-US" dirty="0" smtClean="0"/>
              <a:t>ablation plume</a:t>
            </a:r>
            <a:endParaRPr lang="ru-RU" dirty="0"/>
          </a:p>
        </p:txBody>
      </p:sp>
      <p:cxnSp>
        <p:nvCxnSpPr>
          <p:cNvPr id="33" name="Straight Arrow Connector 32"/>
          <p:cNvCxnSpPr/>
          <p:nvPr/>
        </p:nvCxnSpPr>
        <p:spPr>
          <a:xfrm>
            <a:off x="4361453" y="3710618"/>
            <a:ext cx="1491275" cy="618846"/>
          </a:xfrm>
          <a:prstGeom prst="straightConnector1">
            <a:avLst/>
          </a:prstGeom>
          <a:ln w="38100">
            <a:solidFill>
              <a:schemeClr val="accent3">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rot="10800000" flipV="1">
            <a:off x="2422796" y="3710618"/>
            <a:ext cx="447382" cy="353626"/>
          </a:xfrm>
          <a:prstGeom prst="straightConnector1">
            <a:avLst/>
          </a:prstGeom>
          <a:ln w="38100">
            <a:solidFill>
              <a:schemeClr val="accent3">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5400000" flipH="1" flipV="1">
            <a:off x="889993" y="4948462"/>
            <a:ext cx="530439" cy="1644"/>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85883" y="4771496"/>
            <a:ext cx="969329" cy="453441"/>
          </a:xfrm>
          <a:prstGeom prst="rect">
            <a:avLst/>
          </a:prstGeom>
          <a:noFill/>
        </p:spPr>
        <p:txBody>
          <a:bodyPr wrap="square" rtlCol="0">
            <a:spAutoFit/>
          </a:bodyPr>
          <a:lstStyle/>
          <a:p>
            <a:r>
              <a:rPr lang="en-US" dirty="0" smtClean="0"/>
              <a:t>5-7 mm</a:t>
            </a:r>
            <a:endParaRPr lang="ru-RU" dirty="0"/>
          </a:p>
        </p:txBody>
      </p:sp>
      <p:cxnSp>
        <p:nvCxnSpPr>
          <p:cNvPr id="48" name="Straight Arrow Connector 47"/>
          <p:cNvCxnSpPr/>
          <p:nvPr/>
        </p:nvCxnSpPr>
        <p:spPr>
          <a:xfrm>
            <a:off x="5629037" y="6097594"/>
            <a:ext cx="1640402" cy="195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5319614" y="5876578"/>
            <a:ext cx="6188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6960017" y="5876578"/>
            <a:ext cx="618846"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5852728" y="5567155"/>
            <a:ext cx="1565839" cy="453441"/>
          </a:xfrm>
          <a:prstGeom prst="rect">
            <a:avLst/>
          </a:prstGeom>
          <a:noFill/>
        </p:spPr>
        <p:txBody>
          <a:bodyPr wrap="square" rtlCol="0">
            <a:spAutoFit/>
          </a:bodyPr>
          <a:lstStyle/>
          <a:p>
            <a:r>
              <a:rPr lang="en-US" dirty="0" smtClean="0"/>
              <a:t>25x25 mm</a:t>
            </a:r>
            <a:endParaRPr lang="ru-RU" dirty="0"/>
          </a:p>
        </p:txBody>
      </p:sp>
      <p:cxnSp>
        <p:nvCxnSpPr>
          <p:cNvPr id="59" name="Straight Arrow Connector 58"/>
          <p:cNvCxnSpPr/>
          <p:nvPr/>
        </p:nvCxnSpPr>
        <p:spPr>
          <a:xfrm flipV="1">
            <a:off x="1453467" y="4506277"/>
            <a:ext cx="2460604" cy="88407"/>
          </a:xfrm>
          <a:prstGeom prst="straightConnector1">
            <a:avLst/>
          </a:prstGeom>
          <a:ln w="19050">
            <a:solidFill>
              <a:srgbClr val="00B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6150983" y="4417870"/>
            <a:ext cx="2535167" cy="176813"/>
          </a:xfrm>
          <a:prstGeom prst="straightConnector1">
            <a:avLst/>
          </a:prstGeom>
          <a:ln w="19050">
            <a:solidFill>
              <a:srgbClr val="00B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6225547" y="4683090"/>
            <a:ext cx="2386040" cy="176813"/>
          </a:xfrm>
          <a:prstGeom prst="straightConnector1">
            <a:avLst/>
          </a:prstGeom>
          <a:ln w="19050">
            <a:solidFill>
              <a:srgbClr val="00B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1826286" y="4771496"/>
            <a:ext cx="2386040" cy="176813"/>
          </a:xfrm>
          <a:prstGeom prst="straightConnector1">
            <a:avLst/>
          </a:prstGeom>
          <a:ln w="19050">
            <a:solidFill>
              <a:srgbClr val="00B05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7567694" y="3710618"/>
            <a:ext cx="1900850" cy="453441"/>
          </a:xfrm>
          <a:prstGeom prst="rect">
            <a:avLst/>
          </a:prstGeom>
          <a:noFill/>
        </p:spPr>
        <p:txBody>
          <a:bodyPr wrap="square" rtlCol="0">
            <a:spAutoFit/>
          </a:bodyPr>
          <a:lstStyle/>
          <a:p>
            <a:r>
              <a:rPr lang="en-US" dirty="0" smtClean="0">
                <a:solidFill>
                  <a:srgbClr val="00B050"/>
                </a:solidFill>
              </a:rPr>
              <a:t>scattered light</a:t>
            </a:r>
            <a:endParaRPr lang="ru-RU" dirty="0">
              <a:solidFill>
                <a:srgbClr val="00B050"/>
              </a:solidFill>
            </a:endParaRPr>
          </a:p>
        </p:txBody>
      </p:sp>
      <p:sp>
        <p:nvSpPr>
          <p:cNvPr id="70" name="TextBox 69"/>
          <p:cNvSpPr txBox="1"/>
          <p:nvPr/>
        </p:nvSpPr>
        <p:spPr>
          <a:xfrm>
            <a:off x="2944742" y="3975838"/>
            <a:ext cx="1900850" cy="453441"/>
          </a:xfrm>
          <a:prstGeom prst="rect">
            <a:avLst/>
          </a:prstGeom>
          <a:noFill/>
        </p:spPr>
        <p:txBody>
          <a:bodyPr wrap="square" rtlCol="0">
            <a:spAutoFit/>
          </a:bodyPr>
          <a:lstStyle/>
          <a:p>
            <a:r>
              <a:rPr lang="en-US" dirty="0" smtClean="0">
                <a:solidFill>
                  <a:srgbClr val="00B050"/>
                </a:solidFill>
              </a:rPr>
              <a:t>scattered light</a:t>
            </a:r>
            <a:endParaRPr lang="ru-RU" dirty="0">
              <a:solidFill>
                <a:srgbClr val="00B050"/>
              </a:solidFill>
            </a:endParaRPr>
          </a:p>
        </p:txBody>
      </p:sp>
      <p:cxnSp>
        <p:nvCxnSpPr>
          <p:cNvPr id="72" name="Straight Arrow Connector 71"/>
          <p:cNvCxnSpPr/>
          <p:nvPr/>
        </p:nvCxnSpPr>
        <p:spPr>
          <a:xfrm rot="5400000">
            <a:off x="3960949" y="4594836"/>
            <a:ext cx="353626" cy="1644"/>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rot="5400000">
            <a:off x="7689959" y="4240235"/>
            <a:ext cx="353626" cy="1644"/>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6" name="Номер слайда 15"/>
          <p:cNvSpPr>
            <a:spLocks noGrp="1"/>
          </p:cNvSpPr>
          <p:nvPr>
            <p:ph type="sldNum" sz="quarter" idx="12"/>
          </p:nvPr>
        </p:nvSpPr>
        <p:spPr/>
        <p:txBody>
          <a:bodyPr/>
          <a:lstStyle/>
          <a:p>
            <a:fld id="{2C303224-EE2D-4E5B-B1E2-2415A76FA3FC}" type="slidenum">
              <a:rPr lang="ru-RU" smtClean="0"/>
              <a:pPr/>
              <a:t>10</a:t>
            </a:fld>
            <a:r>
              <a:rPr lang="en-US" dirty="0" smtClean="0"/>
              <a:t>/18</a:t>
            </a:r>
            <a:endParaRPr lang="ru-RU" dirty="0"/>
          </a:p>
          <a:p>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ppt_x"/>
                                          </p:val>
                                        </p:tav>
                                        <p:tav tm="100000">
                                          <p:val>
                                            <p:strVal val="#ppt_x"/>
                                          </p:val>
                                        </p:tav>
                                      </p:tavLst>
                                    </p:anim>
                                    <p:anim calcmode="lin" valueType="num">
                                      <p:cBhvr additive="base">
                                        <p:cTn id="32" dur="500" fill="hold"/>
                                        <p:tgtEl>
                                          <p:spTgt spid="3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500" fill="hold"/>
                                        <p:tgtEl>
                                          <p:spTgt spid="44"/>
                                        </p:tgtEl>
                                        <p:attrNameLst>
                                          <p:attrName>ppt_x</p:attrName>
                                        </p:attrNameLst>
                                      </p:cBhvr>
                                      <p:tavLst>
                                        <p:tav tm="0">
                                          <p:val>
                                            <p:strVal val="#ppt_x"/>
                                          </p:val>
                                        </p:tav>
                                        <p:tav tm="100000">
                                          <p:val>
                                            <p:strVal val="#ppt_x"/>
                                          </p:val>
                                        </p:tav>
                                      </p:tavLst>
                                    </p:anim>
                                    <p:anim calcmode="lin" valueType="num">
                                      <p:cBhvr additive="base">
                                        <p:cTn id="36" dur="500" fill="hold"/>
                                        <p:tgtEl>
                                          <p:spTgt spid="4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500" fill="hold"/>
                                        <p:tgtEl>
                                          <p:spTgt spid="46"/>
                                        </p:tgtEl>
                                        <p:attrNameLst>
                                          <p:attrName>ppt_x</p:attrName>
                                        </p:attrNameLst>
                                      </p:cBhvr>
                                      <p:tavLst>
                                        <p:tav tm="0">
                                          <p:val>
                                            <p:strVal val="#ppt_x"/>
                                          </p:val>
                                        </p:tav>
                                        <p:tav tm="100000">
                                          <p:val>
                                            <p:strVal val="#ppt_x"/>
                                          </p:val>
                                        </p:tav>
                                      </p:tavLst>
                                    </p:anim>
                                    <p:anim calcmode="lin" valueType="num">
                                      <p:cBhvr additive="base">
                                        <p:cTn id="40" dur="500" fill="hold"/>
                                        <p:tgtEl>
                                          <p:spTgt spid="46"/>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9"/>
                                        </p:tgtEl>
                                        <p:attrNameLst>
                                          <p:attrName>style.visibility</p:attrName>
                                        </p:attrNameLst>
                                      </p:cBhvr>
                                      <p:to>
                                        <p:strVal val="visible"/>
                                      </p:to>
                                    </p:set>
                                    <p:anim calcmode="lin" valueType="num">
                                      <p:cBhvr additive="base">
                                        <p:cTn id="43" dur="500" fill="hold"/>
                                        <p:tgtEl>
                                          <p:spTgt spid="59"/>
                                        </p:tgtEl>
                                        <p:attrNameLst>
                                          <p:attrName>ppt_x</p:attrName>
                                        </p:attrNameLst>
                                      </p:cBhvr>
                                      <p:tavLst>
                                        <p:tav tm="0">
                                          <p:val>
                                            <p:strVal val="#ppt_x"/>
                                          </p:val>
                                        </p:tav>
                                        <p:tav tm="100000">
                                          <p:val>
                                            <p:strVal val="#ppt_x"/>
                                          </p:val>
                                        </p:tav>
                                      </p:tavLst>
                                    </p:anim>
                                    <p:anim calcmode="lin" valueType="num">
                                      <p:cBhvr additive="base">
                                        <p:cTn id="44" dur="500" fill="hold"/>
                                        <p:tgtEl>
                                          <p:spTgt spid="59"/>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4"/>
                                        </p:tgtEl>
                                        <p:attrNameLst>
                                          <p:attrName>style.visibility</p:attrName>
                                        </p:attrNameLst>
                                      </p:cBhvr>
                                      <p:to>
                                        <p:strVal val="visible"/>
                                      </p:to>
                                    </p:set>
                                    <p:anim calcmode="lin" valueType="num">
                                      <p:cBhvr additive="base">
                                        <p:cTn id="47" dur="500" fill="hold"/>
                                        <p:tgtEl>
                                          <p:spTgt spid="64"/>
                                        </p:tgtEl>
                                        <p:attrNameLst>
                                          <p:attrName>ppt_x</p:attrName>
                                        </p:attrNameLst>
                                      </p:cBhvr>
                                      <p:tavLst>
                                        <p:tav tm="0">
                                          <p:val>
                                            <p:strVal val="#ppt_x"/>
                                          </p:val>
                                        </p:tav>
                                        <p:tav tm="100000">
                                          <p:val>
                                            <p:strVal val="#ppt_x"/>
                                          </p:val>
                                        </p:tav>
                                      </p:tavLst>
                                    </p:anim>
                                    <p:anim calcmode="lin" valueType="num">
                                      <p:cBhvr additive="base">
                                        <p:cTn id="48" dur="500" fill="hold"/>
                                        <p:tgtEl>
                                          <p:spTgt spid="6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2"/>
                                        </p:tgtEl>
                                        <p:attrNameLst>
                                          <p:attrName>style.visibility</p:attrName>
                                        </p:attrNameLst>
                                      </p:cBhvr>
                                      <p:to>
                                        <p:strVal val="visible"/>
                                      </p:to>
                                    </p:set>
                                    <p:anim calcmode="lin" valueType="num">
                                      <p:cBhvr additive="base">
                                        <p:cTn id="51" dur="500" fill="hold"/>
                                        <p:tgtEl>
                                          <p:spTgt spid="72"/>
                                        </p:tgtEl>
                                        <p:attrNameLst>
                                          <p:attrName>ppt_x</p:attrName>
                                        </p:attrNameLst>
                                      </p:cBhvr>
                                      <p:tavLst>
                                        <p:tav tm="0">
                                          <p:val>
                                            <p:strVal val="#ppt_x"/>
                                          </p:val>
                                        </p:tav>
                                        <p:tav tm="100000">
                                          <p:val>
                                            <p:strVal val="#ppt_x"/>
                                          </p:val>
                                        </p:tav>
                                      </p:tavLst>
                                    </p:anim>
                                    <p:anim calcmode="lin" valueType="num">
                                      <p:cBhvr additive="base">
                                        <p:cTn id="52" dur="500" fill="hold"/>
                                        <p:tgtEl>
                                          <p:spTgt spid="72"/>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additive="base">
                                        <p:cTn id="55" dur="500" fill="hold"/>
                                        <p:tgtEl>
                                          <p:spTgt spid="32"/>
                                        </p:tgtEl>
                                        <p:attrNameLst>
                                          <p:attrName>ppt_x</p:attrName>
                                        </p:attrNameLst>
                                      </p:cBhvr>
                                      <p:tavLst>
                                        <p:tav tm="0">
                                          <p:val>
                                            <p:strVal val="#ppt_x"/>
                                          </p:val>
                                        </p:tav>
                                        <p:tav tm="100000">
                                          <p:val>
                                            <p:strVal val="#ppt_x"/>
                                          </p:val>
                                        </p:tav>
                                      </p:tavLst>
                                    </p:anim>
                                    <p:anim calcmode="lin" valueType="num">
                                      <p:cBhvr additive="base">
                                        <p:cTn id="56" dur="500" fill="hold"/>
                                        <p:tgtEl>
                                          <p:spTgt spid="3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70"/>
                                        </p:tgtEl>
                                        <p:attrNameLst>
                                          <p:attrName>style.visibility</p:attrName>
                                        </p:attrNameLst>
                                      </p:cBhvr>
                                      <p:to>
                                        <p:strVal val="visible"/>
                                      </p:to>
                                    </p:set>
                                    <p:anim calcmode="lin" valueType="num">
                                      <p:cBhvr additive="base">
                                        <p:cTn id="59" dur="500" fill="hold"/>
                                        <p:tgtEl>
                                          <p:spTgt spid="70"/>
                                        </p:tgtEl>
                                        <p:attrNameLst>
                                          <p:attrName>ppt_x</p:attrName>
                                        </p:attrNameLst>
                                      </p:cBhvr>
                                      <p:tavLst>
                                        <p:tav tm="0">
                                          <p:val>
                                            <p:strVal val="#ppt_x"/>
                                          </p:val>
                                        </p:tav>
                                        <p:tav tm="100000">
                                          <p:val>
                                            <p:strVal val="#ppt_x"/>
                                          </p:val>
                                        </p:tav>
                                      </p:tavLst>
                                    </p:anim>
                                    <p:anim calcmode="lin" valueType="num">
                                      <p:cBhvr additive="base">
                                        <p:cTn id="60" dur="500" fill="hold"/>
                                        <p:tgtEl>
                                          <p:spTgt spid="70"/>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ppt_x"/>
                                          </p:val>
                                        </p:tav>
                                        <p:tav tm="100000">
                                          <p:val>
                                            <p:strVal val="#ppt_x"/>
                                          </p:val>
                                        </p:tav>
                                      </p:tavLst>
                                    </p:anim>
                                    <p:anim calcmode="lin" valueType="num">
                                      <p:cBhvr additive="base">
                                        <p:cTn id="64" dur="500" fill="hold"/>
                                        <p:tgtEl>
                                          <p:spTgt spid="14"/>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cBhvr additive="base">
                                        <p:cTn id="73" dur="500" fill="hold"/>
                                        <p:tgtEl>
                                          <p:spTgt spid="12"/>
                                        </p:tgtEl>
                                        <p:attrNameLst>
                                          <p:attrName>ppt_x</p:attrName>
                                        </p:attrNameLst>
                                      </p:cBhvr>
                                      <p:tavLst>
                                        <p:tav tm="0">
                                          <p:val>
                                            <p:strVal val="#ppt_x"/>
                                          </p:val>
                                        </p:tav>
                                        <p:tav tm="100000">
                                          <p:val>
                                            <p:strVal val="#ppt_x"/>
                                          </p:val>
                                        </p:tav>
                                      </p:tavLst>
                                    </p:anim>
                                    <p:anim calcmode="lin" valueType="num">
                                      <p:cBhvr additive="base">
                                        <p:cTn id="74" dur="500" fill="hold"/>
                                        <p:tgtEl>
                                          <p:spTgt spid="12"/>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13"/>
                                        </p:tgtEl>
                                        <p:attrNameLst>
                                          <p:attrName>style.visibility</p:attrName>
                                        </p:attrNameLst>
                                      </p:cBhvr>
                                      <p:to>
                                        <p:strVal val="visible"/>
                                      </p:to>
                                    </p:set>
                                    <p:anim calcmode="lin" valueType="num">
                                      <p:cBhvr additive="base">
                                        <p:cTn id="77" dur="500" fill="hold"/>
                                        <p:tgtEl>
                                          <p:spTgt spid="13"/>
                                        </p:tgtEl>
                                        <p:attrNameLst>
                                          <p:attrName>ppt_x</p:attrName>
                                        </p:attrNameLst>
                                      </p:cBhvr>
                                      <p:tavLst>
                                        <p:tav tm="0">
                                          <p:val>
                                            <p:strVal val="#ppt_x"/>
                                          </p:val>
                                        </p:tav>
                                        <p:tav tm="100000">
                                          <p:val>
                                            <p:strVal val="#ppt_x"/>
                                          </p:val>
                                        </p:tav>
                                      </p:tavLst>
                                    </p:anim>
                                    <p:anim calcmode="lin" valueType="num">
                                      <p:cBhvr additive="base">
                                        <p:cTn id="78" dur="500" fill="hold"/>
                                        <p:tgtEl>
                                          <p:spTgt spid="13"/>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17"/>
                                        </p:tgtEl>
                                        <p:attrNameLst>
                                          <p:attrName>style.visibility</p:attrName>
                                        </p:attrNameLst>
                                      </p:cBhvr>
                                      <p:to>
                                        <p:strVal val="visible"/>
                                      </p:to>
                                    </p:set>
                                    <p:anim calcmode="lin" valueType="num">
                                      <p:cBhvr additive="base">
                                        <p:cTn id="81" dur="500" fill="hold"/>
                                        <p:tgtEl>
                                          <p:spTgt spid="17"/>
                                        </p:tgtEl>
                                        <p:attrNameLst>
                                          <p:attrName>ppt_x</p:attrName>
                                        </p:attrNameLst>
                                      </p:cBhvr>
                                      <p:tavLst>
                                        <p:tav tm="0">
                                          <p:val>
                                            <p:strVal val="#ppt_x"/>
                                          </p:val>
                                        </p:tav>
                                        <p:tav tm="100000">
                                          <p:val>
                                            <p:strVal val="#ppt_x"/>
                                          </p:val>
                                        </p:tav>
                                      </p:tavLst>
                                    </p:anim>
                                    <p:anim calcmode="lin" valueType="num">
                                      <p:cBhvr additive="base">
                                        <p:cTn id="82" dur="500" fill="hold"/>
                                        <p:tgtEl>
                                          <p:spTgt spid="17"/>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7"/>
                                        </p:tgtEl>
                                        <p:attrNameLst>
                                          <p:attrName>style.visibility</p:attrName>
                                        </p:attrNameLst>
                                      </p:cBhvr>
                                      <p:to>
                                        <p:strVal val="visible"/>
                                      </p:to>
                                    </p:set>
                                    <p:anim calcmode="lin" valueType="num">
                                      <p:cBhvr additive="base">
                                        <p:cTn id="85" dur="500" fill="hold"/>
                                        <p:tgtEl>
                                          <p:spTgt spid="27"/>
                                        </p:tgtEl>
                                        <p:attrNameLst>
                                          <p:attrName>ppt_x</p:attrName>
                                        </p:attrNameLst>
                                      </p:cBhvr>
                                      <p:tavLst>
                                        <p:tav tm="0">
                                          <p:val>
                                            <p:strVal val="#ppt_x"/>
                                          </p:val>
                                        </p:tav>
                                        <p:tav tm="100000">
                                          <p:val>
                                            <p:strVal val="#ppt_x"/>
                                          </p:val>
                                        </p:tav>
                                      </p:tavLst>
                                    </p:anim>
                                    <p:anim calcmode="lin" valueType="num">
                                      <p:cBhvr additive="base">
                                        <p:cTn id="86" dur="500" fill="hold"/>
                                        <p:tgtEl>
                                          <p:spTgt spid="27"/>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33"/>
                                        </p:tgtEl>
                                        <p:attrNameLst>
                                          <p:attrName>style.visibility</p:attrName>
                                        </p:attrNameLst>
                                      </p:cBhvr>
                                      <p:to>
                                        <p:strVal val="visible"/>
                                      </p:to>
                                    </p:set>
                                    <p:anim calcmode="lin" valueType="num">
                                      <p:cBhvr additive="base">
                                        <p:cTn id="89" dur="500" fill="hold"/>
                                        <p:tgtEl>
                                          <p:spTgt spid="33"/>
                                        </p:tgtEl>
                                        <p:attrNameLst>
                                          <p:attrName>ppt_x</p:attrName>
                                        </p:attrNameLst>
                                      </p:cBhvr>
                                      <p:tavLst>
                                        <p:tav tm="0">
                                          <p:val>
                                            <p:strVal val="#ppt_x"/>
                                          </p:val>
                                        </p:tav>
                                        <p:tav tm="100000">
                                          <p:val>
                                            <p:strVal val="#ppt_x"/>
                                          </p:val>
                                        </p:tav>
                                      </p:tavLst>
                                    </p:anim>
                                    <p:anim calcmode="lin" valueType="num">
                                      <p:cBhvr additive="base">
                                        <p:cTn id="90" dur="500" fill="hold"/>
                                        <p:tgtEl>
                                          <p:spTgt spid="33"/>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48"/>
                                        </p:tgtEl>
                                        <p:attrNameLst>
                                          <p:attrName>style.visibility</p:attrName>
                                        </p:attrNameLst>
                                      </p:cBhvr>
                                      <p:to>
                                        <p:strVal val="visible"/>
                                      </p:to>
                                    </p:set>
                                    <p:anim calcmode="lin" valueType="num">
                                      <p:cBhvr additive="base">
                                        <p:cTn id="93" dur="500" fill="hold"/>
                                        <p:tgtEl>
                                          <p:spTgt spid="48"/>
                                        </p:tgtEl>
                                        <p:attrNameLst>
                                          <p:attrName>ppt_x</p:attrName>
                                        </p:attrNameLst>
                                      </p:cBhvr>
                                      <p:tavLst>
                                        <p:tav tm="0">
                                          <p:val>
                                            <p:strVal val="#ppt_x"/>
                                          </p:val>
                                        </p:tav>
                                        <p:tav tm="100000">
                                          <p:val>
                                            <p:strVal val="#ppt_x"/>
                                          </p:val>
                                        </p:tav>
                                      </p:tavLst>
                                    </p:anim>
                                    <p:anim calcmode="lin" valueType="num">
                                      <p:cBhvr additive="base">
                                        <p:cTn id="94" dur="500" fill="hold"/>
                                        <p:tgtEl>
                                          <p:spTgt spid="48"/>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53"/>
                                        </p:tgtEl>
                                        <p:attrNameLst>
                                          <p:attrName>style.visibility</p:attrName>
                                        </p:attrNameLst>
                                      </p:cBhvr>
                                      <p:to>
                                        <p:strVal val="visible"/>
                                      </p:to>
                                    </p:set>
                                    <p:anim calcmode="lin" valueType="num">
                                      <p:cBhvr additive="base">
                                        <p:cTn id="97" dur="500" fill="hold"/>
                                        <p:tgtEl>
                                          <p:spTgt spid="53"/>
                                        </p:tgtEl>
                                        <p:attrNameLst>
                                          <p:attrName>ppt_x</p:attrName>
                                        </p:attrNameLst>
                                      </p:cBhvr>
                                      <p:tavLst>
                                        <p:tav tm="0">
                                          <p:val>
                                            <p:strVal val="#ppt_x"/>
                                          </p:val>
                                        </p:tav>
                                        <p:tav tm="100000">
                                          <p:val>
                                            <p:strVal val="#ppt_x"/>
                                          </p:val>
                                        </p:tav>
                                      </p:tavLst>
                                    </p:anim>
                                    <p:anim calcmode="lin" valueType="num">
                                      <p:cBhvr additive="base">
                                        <p:cTn id="98" dur="500" fill="hold"/>
                                        <p:tgtEl>
                                          <p:spTgt spid="53"/>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55"/>
                                        </p:tgtEl>
                                        <p:attrNameLst>
                                          <p:attrName>style.visibility</p:attrName>
                                        </p:attrNameLst>
                                      </p:cBhvr>
                                      <p:to>
                                        <p:strVal val="visible"/>
                                      </p:to>
                                    </p:set>
                                    <p:anim calcmode="lin" valueType="num">
                                      <p:cBhvr additive="base">
                                        <p:cTn id="101" dur="500" fill="hold"/>
                                        <p:tgtEl>
                                          <p:spTgt spid="55"/>
                                        </p:tgtEl>
                                        <p:attrNameLst>
                                          <p:attrName>ppt_x</p:attrName>
                                        </p:attrNameLst>
                                      </p:cBhvr>
                                      <p:tavLst>
                                        <p:tav tm="0">
                                          <p:val>
                                            <p:strVal val="#ppt_x"/>
                                          </p:val>
                                        </p:tav>
                                        <p:tav tm="100000">
                                          <p:val>
                                            <p:strVal val="#ppt_x"/>
                                          </p:val>
                                        </p:tav>
                                      </p:tavLst>
                                    </p:anim>
                                    <p:anim calcmode="lin" valueType="num">
                                      <p:cBhvr additive="base">
                                        <p:cTn id="102" dur="500" fill="hold"/>
                                        <p:tgtEl>
                                          <p:spTgt spid="55"/>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57"/>
                                        </p:tgtEl>
                                        <p:attrNameLst>
                                          <p:attrName>style.visibility</p:attrName>
                                        </p:attrNameLst>
                                      </p:cBhvr>
                                      <p:to>
                                        <p:strVal val="visible"/>
                                      </p:to>
                                    </p:set>
                                    <p:anim calcmode="lin" valueType="num">
                                      <p:cBhvr additive="base">
                                        <p:cTn id="105" dur="500" fill="hold"/>
                                        <p:tgtEl>
                                          <p:spTgt spid="57"/>
                                        </p:tgtEl>
                                        <p:attrNameLst>
                                          <p:attrName>ppt_x</p:attrName>
                                        </p:attrNameLst>
                                      </p:cBhvr>
                                      <p:tavLst>
                                        <p:tav tm="0">
                                          <p:val>
                                            <p:strVal val="#ppt_x"/>
                                          </p:val>
                                        </p:tav>
                                        <p:tav tm="100000">
                                          <p:val>
                                            <p:strVal val="#ppt_x"/>
                                          </p:val>
                                        </p:tav>
                                      </p:tavLst>
                                    </p:anim>
                                    <p:anim calcmode="lin" valueType="num">
                                      <p:cBhvr additive="base">
                                        <p:cTn id="106" dur="500" fill="hold"/>
                                        <p:tgtEl>
                                          <p:spTgt spid="57"/>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60"/>
                                        </p:tgtEl>
                                        <p:attrNameLst>
                                          <p:attrName>style.visibility</p:attrName>
                                        </p:attrNameLst>
                                      </p:cBhvr>
                                      <p:to>
                                        <p:strVal val="visible"/>
                                      </p:to>
                                    </p:set>
                                    <p:anim calcmode="lin" valueType="num">
                                      <p:cBhvr additive="base">
                                        <p:cTn id="109" dur="500" fill="hold"/>
                                        <p:tgtEl>
                                          <p:spTgt spid="60"/>
                                        </p:tgtEl>
                                        <p:attrNameLst>
                                          <p:attrName>ppt_x</p:attrName>
                                        </p:attrNameLst>
                                      </p:cBhvr>
                                      <p:tavLst>
                                        <p:tav tm="0">
                                          <p:val>
                                            <p:strVal val="#ppt_x"/>
                                          </p:val>
                                        </p:tav>
                                        <p:tav tm="100000">
                                          <p:val>
                                            <p:strVal val="#ppt_x"/>
                                          </p:val>
                                        </p:tav>
                                      </p:tavLst>
                                    </p:anim>
                                    <p:anim calcmode="lin" valueType="num">
                                      <p:cBhvr additive="base">
                                        <p:cTn id="110" dur="500" fill="hold"/>
                                        <p:tgtEl>
                                          <p:spTgt spid="60"/>
                                        </p:tgtEl>
                                        <p:attrNameLst>
                                          <p:attrName>ppt_y</p:attrName>
                                        </p:attrNameLst>
                                      </p:cBhvr>
                                      <p:tavLst>
                                        <p:tav tm="0">
                                          <p:val>
                                            <p:strVal val="1+#ppt_h/2"/>
                                          </p:val>
                                        </p:tav>
                                        <p:tav tm="100000">
                                          <p:val>
                                            <p:strVal val="#ppt_y"/>
                                          </p:val>
                                        </p:tav>
                                      </p:tavLst>
                                    </p:anim>
                                  </p:childTnLst>
                                </p:cTn>
                              </p:par>
                              <p:par>
                                <p:cTn id="111" presetID="2" presetClass="entr" presetSubtype="4" fill="hold" nodeType="withEffect">
                                  <p:stCondLst>
                                    <p:cond delay="0"/>
                                  </p:stCondLst>
                                  <p:childTnLst>
                                    <p:set>
                                      <p:cBhvr>
                                        <p:cTn id="112" dur="1" fill="hold">
                                          <p:stCondLst>
                                            <p:cond delay="0"/>
                                          </p:stCondLst>
                                        </p:cTn>
                                        <p:tgtEl>
                                          <p:spTgt spid="61"/>
                                        </p:tgtEl>
                                        <p:attrNameLst>
                                          <p:attrName>style.visibility</p:attrName>
                                        </p:attrNameLst>
                                      </p:cBhvr>
                                      <p:to>
                                        <p:strVal val="visible"/>
                                      </p:to>
                                    </p:set>
                                    <p:anim calcmode="lin" valueType="num">
                                      <p:cBhvr additive="base">
                                        <p:cTn id="113" dur="500" fill="hold"/>
                                        <p:tgtEl>
                                          <p:spTgt spid="61"/>
                                        </p:tgtEl>
                                        <p:attrNameLst>
                                          <p:attrName>ppt_x</p:attrName>
                                        </p:attrNameLst>
                                      </p:cBhvr>
                                      <p:tavLst>
                                        <p:tav tm="0">
                                          <p:val>
                                            <p:strVal val="#ppt_x"/>
                                          </p:val>
                                        </p:tav>
                                        <p:tav tm="100000">
                                          <p:val>
                                            <p:strVal val="#ppt_x"/>
                                          </p:val>
                                        </p:tav>
                                      </p:tavLst>
                                    </p:anim>
                                    <p:anim calcmode="lin" valueType="num">
                                      <p:cBhvr additive="base">
                                        <p:cTn id="114" dur="500" fill="hold"/>
                                        <p:tgtEl>
                                          <p:spTgt spid="61"/>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69"/>
                                        </p:tgtEl>
                                        <p:attrNameLst>
                                          <p:attrName>style.visibility</p:attrName>
                                        </p:attrNameLst>
                                      </p:cBhvr>
                                      <p:to>
                                        <p:strVal val="visible"/>
                                      </p:to>
                                    </p:set>
                                    <p:anim calcmode="lin" valueType="num">
                                      <p:cBhvr additive="base">
                                        <p:cTn id="117" dur="500" fill="hold"/>
                                        <p:tgtEl>
                                          <p:spTgt spid="69"/>
                                        </p:tgtEl>
                                        <p:attrNameLst>
                                          <p:attrName>ppt_x</p:attrName>
                                        </p:attrNameLst>
                                      </p:cBhvr>
                                      <p:tavLst>
                                        <p:tav tm="0">
                                          <p:val>
                                            <p:strVal val="#ppt_x"/>
                                          </p:val>
                                        </p:tav>
                                        <p:tav tm="100000">
                                          <p:val>
                                            <p:strVal val="#ppt_x"/>
                                          </p:val>
                                        </p:tav>
                                      </p:tavLst>
                                    </p:anim>
                                    <p:anim calcmode="lin" valueType="num">
                                      <p:cBhvr additive="base">
                                        <p:cTn id="118" dur="500" fill="hold"/>
                                        <p:tgtEl>
                                          <p:spTgt spid="69"/>
                                        </p:tgtEl>
                                        <p:attrNameLst>
                                          <p:attrName>ppt_y</p:attrName>
                                        </p:attrNameLst>
                                      </p:cBhvr>
                                      <p:tavLst>
                                        <p:tav tm="0">
                                          <p:val>
                                            <p:strVal val="1+#ppt_h/2"/>
                                          </p:val>
                                        </p:tav>
                                        <p:tav tm="100000">
                                          <p:val>
                                            <p:strVal val="#ppt_y"/>
                                          </p:val>
                                        </p:tav>
                                      </p:tavLst>
                                    </p:anim>
                                  </p:childTnLst>
                                </p:cTn>
                              </p:par>
                              <p:par>
                                <p:cTn id="119" presetID="2" presetClass="entr" presetSubtype="4" fill="hold" nodeType="withEffect">
                                  <p:stCondLst>
                                    <p:cond delay="0"/>
                                  </p:stCondLst>
                                  <p:childTnLst>
                                    <p:set>
                                      <p:cBhvr>
                                        <p:cTn id="120" dur="1" fill="hold">
                                          <p:stCondLst>
                                            <p:cond delay="0"/>
                                          </p:stCondLst>
                                        </p:cTn>
                                        <p:tgtEl>
                                          <p:spTgt spid="74"/>
                                        </p:tgtEl>
                                        <p:attrNameLst>
                                          <p:attrName>style.visibility</p:attrName>
                                        </p:attrNameLst>
                                      </p:cBhvr>
                                      <p:to>
                                        <p:strVal val="visible"/>
                                      </p:to>
                                    </p:set>
                                    <p:anim calcmode="lin" valueType="num">
                                      <p:cBhvr additive="base">
                                        <p:cTn id="121" dur="500" fill="hold"/>
                                        <p:tgtEl>
                                          <p:spTgt spid="74"/>
                                        </p:tgtEl>
                                        <p:attrNameLst>
                                          <p:attrName>ppt_x</p:attrName>
                                        </p:attrNameLst>
                                      </p:cBhvr>
                                      <p:tavLst>
                                        <p:tav tm="0">
                                          <p:val>
                                            <p:strVal val="#ppt_x"/>
                                          </p:val>
                                        </p:tav>
                                        <p:tav tm="100000">
                                          <p:val>
                                            <p:strVal val="#ppt_x"/>
                                          </p:val>
                                        </p:tav>
                                      </p:tavLst>
                                    </p:anim>
                                    <p:anim calcmode="lin" valueType="num">
                                      <p:cBhvr additive="base">
                                        <p:cTn id="122"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7" grpId="0" animBg="1"/>
      <p:bldP spid="5" grpId="0" animBg="1"/>
      <p:bldP spid="6" grpId="0" animBg="1"/>
      <p:bldP spid="14" grpId="0"/>
      <p:bldP spid="15" grpId="0"/>
      <p:bldP spid="32" grpId="0"/>
      <p:bldP spid="46" grpId="0"/>
      <p:bldP spid="57" grpId="0"/>
      <p:bldP spid="69" grpId="0"/>
      <p:bldP spid="7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506" y="116632"/>
            <a:ext cx="8852982" cy="830997"/>
          </a:xfrm>
          <a:prstGeom prst="rect">
            <a:avLst/>
          </a:prstGeom>
          <a:solidFill>
            <a:schemeClr val="tx2">
              <a:lumMod val="60000"/>
              <a:lumOff val="40000"/>
            </a:schemeClr>
          </a:solidFill>
        </p:spPr>
        <p:txBody>
          <a:bodyPr wrap="square" rtlCol="0">
            <a:spAutoFit/>
          </a:bodyPr>
          <a:lstStyle/>
          <a:p>
            <a:pPr algn="ctr"/>
            <a:r>
              <a:rPr lang="en-US" sz="2400" b="1" dirty="0" smtClean="0">
                <a:solidFill>
                  <a:schemeClr val="bg1"/>
                </a:solidFill>
              </a:rPr>
              <a:t>Small angle scattering  of continuous laser light permits observation of dynamics of particle flow from the tungsten surface</a:t>
            </a:r>
            <a:endParaRPr lang="ru-RU" sz="2400" b="1" dirty="0">
              <a:solidFill>
                <a:schemeClr val="bg1"/>
              </a:solidFill>
            </a:endParaRPr>
          </a:p>
        </p:txBody>
      </p:sp>
      <p:pic>
        <p:nvPicPr>
          <p:cNvPr id="6152" name="Picture 8"/>
          <p:cNvPicPr>
            <a:picLocks noChangeAspect="1" noChangeArrowheads="1"/>
          </p:cNvPicPr>
          <p:nvPr/>
        </p:nvPicPr>
        <p:blipFill>
          <a:blip r:embed="rId3" cstate="print"/>
          <a:srcRect r="4040"/>
          <a:stretch>
            <a:fillRect/>
          </a:stretch>
        </p:blipFill>
        <p:spPr bwMode="auto">
          <a:xfrm>
            <a:off x="4634814" y="2420888"/>
            <a:ext cx="4510178" cy="3963839"/>
          </a:xfrm>
          <a:prstGeom prst="rect">
            <a:avLst/>
          </a:prstGeom>
          <a:noFill/>
          <a:ln w="9525">
            <a:noFill/>
            <a:miter lim="800000"/>
            <a:headEnd/>
            <a:tailEnd/>
          </a:ln>
          <a:effectLst/>
        </p:spPr>
      </p:pic>
      <p:pic>
        <p:nvPicPr>
          <p:cNvPr id="6151" name="Picture 7"/>
          <p:cNvPicPr>
            <a:picLocks noChangeAspect="1" noChangeArrowheads="1"/>
          </p:cNvPicPr>
          <p:nvPr/>
        </p:nvPicPr>
        <p:blipFill>
          <a:blip r:embed="rId4" cstate="print"/>
          <a:srcRect r="4581"/>
          <a:stretch>
            <a:fillRect/>
          </a:stretch>
        </p:blipFill>
        <p:spPr bwMode="auto">
          <a:xfrm>
            <a:off x="111506" y="2276872"/>
            <a:ext cx="4499992" cy="3987105"/>
          </a:xfrm>
          <a:prstGeom prst="rect">
            <a:avLst/>
          </a:prstGeom>
          <a:noFill/>
          <a:ln w="9525">
            <a:noFill/>
            <a:miter lim="800000"/>
            <a:headEnd/>
            <a:tailEnd/>
          </a:ln>
          <a:effectLst/>
        </p:spPr>
      </p:pic>
      <p:sp>
        <p:nvSpPr>
          <p:cNvPr id="3" name="TextBox 2"/>
          <p:cNvSpPr txBox="1"/>
          <p:nvPr/>
        </p:nvSpPr>
        <p:spPr>
          <a:xfrm>
            <a:off x="878873" y="1597442"/>
            <a:ext cx="2808312" cy="646331"/>
          </a:xfrm>
          <a:prstGeom prst="rect">
            <a:avLst/>
          </a:prstGeom>
          <a:noFill/>
        </p:spPr>
        <p:txBody>
          <a:bodyPr wrap="square" rtlCol="0">
            <a:spAutoFit/>
          </a:bodyPr>
          <a:lstStyle/>
          <a:p>
            <a:r>
              <a:rPr lang="en-US" dirty="0" smtClean="0"/>
              <a:t>Medium heat flux (F=100MJ/m</a:t>
            </a:r>
            <a:r>
              <a:rPr lang="en-US" baseline="30000" dirty="0" smtClean="0"/>
              <a:t>2</a:t>
            </a:r>
            <a:r>
              <a:rPr lang="en-US" dirty="0" smtClean="0"/>
              <a:t>s</a:t>
            </a:r>
            <a:r>
              <a:rPr lang="en-US" baseline="30000" dirty="0" smtClean="0"/>
              <a:t>0.5</a:t>
            </a:r>
            <a:r>
              <a:rPr lang="en-US" dirty="0" smtClean="0"/>
              <a:t>)</a:t>
            </a:r>
            <a:endParaRPr lang="ru-RU" dirty="0"/>
          </a:p>
        </p:txBody>
      </p:sp>
      <p:sp>
        <p:nvSpPr>
          <p:cNvPr id="6" name="TextBox 5"/>
          <p:cNvSpPr txBox="1"/>
          <p:nvPr/>
        </p:nvSpPr>
        <p:spPr>
          <a:xfrm>
            <a:off x="5220072" y="1630541"/>
            <a:ext cx="2808312" cy="646331"/>
          </a:xfrm>
          <a:prstGeom prst="rect">
            <a:avLst/>
          </a:prstGeom>
          <a:noFill/>
        </p:spPr>
        <p:txBody>
          <a:bodyPr wrap="square" rtlCol="0">
            <a:spAutoFit/>
          </a:bodyPr>
          <a:lstStyle/>
          <a:p>
            <a:r>
              <a:rPr lang="en-US" dirty="0" smtClean="0"/>
              <a:t>High heat flux (F=170MJ/m</a:t>
            </a:r>
            <a:r>
              <a:rPr lang="en-US" baseline="30000" dirty="0" smtClean="0"/>
              <a:t>2</a:t>
            </a:r>
            <a:r>
              <a:rPr lang="en-US" dirty="0" smtClean="0"/>
              <a:t>s</a:t>
            </a:r>
            <a:r>
              <a:rPr lang="en-US" baseline="30000" dirty="0" smtClean="0"/>
              <a:t>0.5</a:t>
            </a:r>
            <a:r>
              <a:rPr lang="en-US" dirty="0" smtClean="0"/>
              <a:t>)</a:t>
            </a:r>
            <a:endParaRPr lang="ru-RU" dirty="0"/>
          </a:p>
        </p:txBody>
      </p:sp>
      <p:sp>
        <p:nvSpPr>
          <p:cNvPr id="4" name="TextBox 3"/>
          <p:cNvSpPr txBox="1"/>
          <p:nvPr/>
        </p:nvSpPr>
        <p:spPr>
          <a:xfrm>
            <a:off x="2843808" y="1197770"/>
            <a:ext cx="3240360" cy="369332"/>
          </a:xfrm>
          <a:prstGeom prst="rect">
            <a:avLst/>
          </a:prstGeom>
          <a:noFill/>
        </p:spPr>
        <p:txBody>
          <a:bodyPr wrap="square" rtlCol="0">
            <a:spAutoFit/>
          </a:bodyPr>
          <a:lstStyle/>
          <a:p>
            <a:r>
              <a:rPr lang="en-US" dirty="0" smtClean="0"/>
              <a:t>Scattering signal waveforms</a:t>
            </a:r>
            <a:endParaRPr lang="ru-RU" dirty="0"/>
          </a:p>
        </p:txBody>
      </p:sp>
      <p:sp>
        <p:nvSpPr>
          <p:cNvPr id="5" name="Номер слайда 4"/>
          <p:cNvSpPr>
            <a:spLocks noGrp="1"/>
          </p:cNvSpPr>
          <p:nvPr>
            <p:ph type="sldNum" sz="quarter" idx="12"/>
          </p:nvPr>
        </p:nvSpPr>
        <p:spPr/>
        <p:txBody>
          <a:bodyPr/>
          <a:lstStyle/>
          <a:p>
            <a:fld id="{2C303224-EE2D-4E5B-B1E2-2415A76FA3FC}" type="slidenum">
              <a:rPr lang="ru-RU" smtClean="0"/>
              <a:pPr/>
              <a:t>11</a:t>
            </a:fld>
            <a:r>
              <a:rPr lang="en-US" dirty="0" smtClean="0"/>
              <a:t>/18</a:t>
            </a:r>
            <a:endParaRPr lang="ru-RU" dirty="0"/>
          </a:p>
          <a:p>
            <a:endParaRPr lang="ru-RU" dirty="0"/>
          </a:p>
        </p:txBody>
      </p:sp>
      <p:sp>
        <p:nvSpPr>
          <p:cNvPr id="7" name="TextBox 6"/>
          <p:cNvSpPr txBox="1"/>
          <p:nvPr/>
        </p:nvSpPr>
        <p:spPr>
          <a:xfrm>
            <a:off x="2817540" y="5021768"/>
            <a:ext cx="648072" cy="307777"/>
          </a:xfrm>
          <a:prstGeom prst="rect">
            <a:avLst/>
          </a:prstGeom>
          <a:noFill/>
        </p:spPr>
        <p:txBody>
          <a:bodyPr wrap="square" rtlCol="0">
            <a:spAutoFit/>
          </a:bodyPr>
          <a:lstStyle/>
          <a:p>
            <a:r>
              <a:rPr lang="en-US" sz="1400" dirty="0" smtClean="0">
                <a:solidFill>
                  <a:srgbClr val="0070C0"/>
                </a:solidFill>
              </a:rPr>
              <a:t>x5</a:t>
            </a:r>
            <a:endParaRPr lang="ru-RU" sz="1400" dirty="0">
              <a:solidFill>
                <a:srgbClr val="0070C0"/>
              </a:solidFill>
            </a:endParaRPr>
          </a:p>
        </p:txBody>
      </p:sp>
      <p:sp>
        <p:nvSpPr>
          <p:cNvPr id="16" name="TextBox 15"/>
          <p:cNvSpPr txBox="1"/>
          <p:nvPr/>
        </p:nvSpPr>
        <p:spPr>
          <a:xfrm>
            <a:off x="6444208" y="5392538"/>
            <a:ext cx="648072" cy="307777"/>
          </a:xfrm>
          <a:prstGeom prst="rect">
            <a:avLst/>
          </a:prstGeom>
          <a:noFill/>
        </p:spPr>
        <p:txBody>
          <a:bodyPr wrap="square" rtlCol="0">
            <a:spAutoFit/>
          </a:bodyPr>
          <a:lstStyle/>
          <a:p>
            <a:r>
              <a:rPr lang="en-US" sz="1400" dirty="0" smtClean="0">
                <a:solidFill>
                  <a:srgbClr val="0070C0"/>
                </a:solidFill>
              </a:rPr>
              <a:t>x5</a:t>
            </a:r>
            <a:endParaRPr lang="ru-RU" sz="1400" dirty="0">
              <a:solidFill>
                <a:srgbClr val="0070C0"/>
              </a:solidFill>
            </a:endParaRPr>
          </a:p>
        </p:txBody>
      </p:sp>
      <p:sp>
        <p:nvSpPr>
          <p:cNvPr id="17" name="TextBox 16"/>
          <p:cNvSpPr txBox="1"/>
          <p:nvPr/>
        </p:nvSpPr>
        <p:spPr>
          <a:xfrm>
            <a:off x="6624228" y="4629844"/>
            <a:ext cx="503903" cy="307777"/>
          </a:xfrm>
          <a:prstGeom prst="rect">
            <a:avLst/>
          </a:prstGeom>
          <a:noFill/>
        </p:spPr>
        <p:txBody>
          <a:bodyPr wrap="square" rtlCol="0">
            <a:spAutoFit/>
          </a:bodyPr>
          <a:lstStyle/>
          <a:p>
            <a:r>
              <a:rPr lang="en-US" sz="1400" dirty="0" smtClean="0"/>
              <a:t>x20</a:t>
            </a:r>
            <a:endParaRPr lang="ru-RU" sz="1400" dirty="0"/>
          </a:p>
        </p:txBody>
      </p:sp>
    </p:spTree>
    <p:extLst>
      <p:ext uri="{BB962C8B-B14F-4D97-AF65-F5344CB8AC3E}">
        <p14:creationId xmlns:p14="http://schemas.microsoft.com/office/powerpoint/2010/main" val="27763518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7440" y="116632"/>
            <a:ext cx="8603031" cy="461665"/>
          </a:xfrm>
          <a:prstGeom prst="rect">
            <a:avLst/>
          </a:prstGeom>
          <a:solidFill>
            <a:schemeClr val="tx2">
              <a:lumMod val="60000"/>
              <a:lumOff val="40000"/>
            </a:schemeClr>
          </a:solidFill>
        </p:spPr>
        <p:txBody>
          <a:bodyPr wrap="square" rtlCol="0">
            <a:spAutoFit/>
          </a:bodyPr>
          <a:lstStyle/>
          <a:p>
            <a:r>
              <a:rPr lang="en-US" sz="2400" b="1" dirty="0" smtClean="0">
                <a:solidFill>
                  <a:schemeClr val="bg1"/>
                </a:solidFill>
              </a:rPr>
              <a:t>Ejection of tungsten particles greatly increases with the heat flux </a:t>
            </a:r>
            <a:endParaRPr lang="ru-RU" dirty="0"/>
          </a:p>
        </p:txBody>
      </p:sp>
      <p:sp>
        <p:nvSpPr>
          <p:cNvPr id="13" name="TextBox 12"/>
          <p:cNvSpPr txBox="1"/>
          <p:nvPr/>
        </p:nvSpPr>
        <p:spPr>
          <a:xfrm>
            <a:off x="107504" y="578297"/>
            <a:ext cx="8928992" cy="369332"/>
          </a:xfrm>
          <a:prstGeom prst="rect">
            <a:avLst/>
          </a:prstGeom>
          <a:noFill/>
        </p:spPr>
        <p:txBody>
          <a:bodyPr wrap="square" rtlCol="0">
            <a:spAutoFit/>
          </a:bodyPr>
          <a:lstStyle/>
          <a:p>
            <a:r>
              <a:rPr lang="en-US" dirty="0" smtClean="0"/>
              <a:t>CCD images of particles ejection with exposition of 10µs 40-50 </a:t>
            </a:r>
            <a:r>
              <a:rPr lang="en-US" dirty="0"/>
              <a:t>µ</a:t>
            </a:r>
            <a:r>
              <a:rPr lang="en-US" dirty="0" smtClean="0"/>
              <a:t>s after the heat termination</a:t>
            </a:r>
            <a:endParaRPr lang="ru-RU" dirty="0"/>
          </a:p>
        </p:txBody>
      </p:sp>
      <p:grpSp>
        <p:nvGrpSpPr>
          <p:cNvPr id="15" name="Группа 14"/>
          <p:cNvGrpSpPr/>
          <p:nvPr/>
        </p:nvGrpSpPr>
        <p:grpSpPr>
          <a:xfrm>
            <a:off x="217441" y="1012637"/>
            <a:ext cx="4012479" cy="1395105"/>
            <a:chOff x="217441" y="1012637"/>
            <a:chExt cx="4012479" cy="1395105"/>
          </a:xfrm>
        </p:grpSpPr>
        <p:grpSp>
          <p:nvGrpSpPr>
            <p:cNvPr id="9" name="Группа 8"/>
            <p:cNvGrpSpPr/>
            <p:nvPr/>
          </p:nvGrpSpPr>
          <p:grpSpPr>
            <a:xfrm>
              <a:off x="217441" y="1023442"/>
              <a:ext cx="4012479" cy="1384300"/>
              <a:chOff x="238773" y="1124744"/>
              <a:chExt cx="4012479" cy="138430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38773" y="1124744"/>
                <a:ext cx="4012479"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Прямая соединительная линия 4"/>
              <p:cNvCxnSpPr/>
              <p:nvPr/>
            </p:nvCxnSpPr>
            <p:spPr>
              <a:xfrm>
                <a:off x="539552" y="2237264"/>
                <a:ext cx="3456384" cy="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11560" y="1171943"/>
                <a:ext cx="576064" cy="307777"/>
              </a:xfrm>
              <a:prstGeom prst="rect">
                <a:avLst/>
              </a:prstGeom>
              <a:noFill/>
            </p:spPr>
            <p:txBody>
              <a:bodyPr wrap="square" rtlCol="0">
                <a:spAutoFit/>
              </a:bodyPr>
              <a:lstStyle/>
              <a:p>
                <a:r>
                  <a:rPr lang="en-US" sz="1400" dirty="0" smtClean="0">
                    <a:solidFill>
                      <a:schemeClr val="bg1"/>
                    </a:solidFill>
                  </a:rPr>
                  <a:t>1mm</a:t>
                </a:r>
                <a:endParaRPr lang="ru-RU" sz="1400" dirty="0">
                  <a:solidFill>
                    <a:schemeClr val="bg1"/>
                  </a:solidFill>
                </a:endParaRPr>
              </a:p>
            </p:txBody>
          </p:sp>
          <p:sp>
            <p:nvSpPr>
              <p:cNvPr id="11" name="TextBox 10"/>
              <p:cNvSpPr txBox="1"/>
              <p:nvPr/>
            </p:nvSpPr>
            <p:spPr>
              <a:xfrm>
                <a:off x="1336948" y="2232045"/>
                <a:ext cx="1794892" cy="276999"/>
              </a:xfrm>
              <a:prstGeom prst="rect">
                <a:avLst/>
              </a:prstGeom>
              <a:noFill/>
            </p:spPr>
            <p:txBody>
              <a:bodyPr wrap="square" rtlCol="0">
                <a:spAutoFit/>
              </a:bodyPr>
              <a:lstStyle/>
              <a:p>
                <a:r>
                  <a:rPr lang="en-US" sz="1200" dirty="0" smtClean="0">
                    <a:solidFill>
                      <a:schemeClr val="bg1"/>
                    </a:solidFill>
                  </a:rPr>
                  <a:t>target surface</a:t>
                </a:r>
                <a:endParaRPr lang="ru-RU" sz="1200" dirty="0">
                  <a:solidFill>
                    <a:schemeClr val="bg1"/>
                  </a:solidFill>
                </a:endParaRPr>
              </a:p>
            </p:txBody>
          </p:sp>
          <p:cxnSp>
            <p:nvCxnSpPr>
              <p:cNvPr id="8" name="Прямая со стрелкой 7"/>
              <p:cNvCxnSpPr/>
              <p:nvPr/>
            </p:nvCxnSpPr>
            <p:spPr>
              <a:xfrm flipV="1">
                <a:off x="2339752" y="2254341"/>
                <a:ext cx="72008" cy="209963"/>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14" name="Прямоугольник 13"/>
            <p:cNvSpPr/>
            <p:nvPr/>
          </p:nvSpPr>
          <p:spPr>
            <a:xfrm>
              <a:off x="2361316" y="1012637"/>
              <a:ext cx="1638590" cy="307777"/>
            </a:xfrm>
            <a:prstGeom prst="rect">
              <a:avLst/>
            </a:prstGeom>
          </p:spPr>
          <p:txBody>
            <a:bodyPr wrap="none">
              <a:spAutoFit/>
            </a:bodyPr>
            <a:lstStyle/>
            <a:p>
              <a:r>
                <a:rPr lang="en-US" altLang="ru-RU" sz="1400" b="1" dirty="0">
                  <a:solidFill>
                    <a:srgbClr val="FFFF00"/>
                  </a:solidFill>
                  <a:latin typeface="Arial" panose="020B0604020202020204" pitchFamily="34" charset="0"/>
                  <a:cs typeface="Arial" panose="020B0604020202020204" pitchFamily="34" charset="0"/>
                </a:rPr>
                <a:t>F</a:t>
              </a:r>
              <a:r>
                <a:rPr lang="en-US" altLang="ru-RU" sz="1400" b="1" dirty="0" smtClean="0">
                  <a:solidFill>
                    <a:srgbClr val="FFFF00"/>
                  </a:solidFill>
                  <a:latin typeface="Arial" panose="020B0604020202020204" pitchFamily="34" charset="0"/>
                  <a:cs typeface="Arial" panose="020B0604020202020204" pitchFamily="34" charset="0"/>
                </a:rPr>
                <a:t> =120 </a:t>
              </a:r>
              <a:r>
                <a:rPr lang="en-US" altLang="ru-RU" sz="1400" b="1" dirty="0">
                  <a:solidFill>
                    <a:srgbClr val="FFFF00"/>
                  </a:solidFill>
                  <a:latin typeface="Arial" panose="020B0604020202020204" pitchFamily="34" charset="0"/>
                  <a:cs typeface="Arial" panose="020B0604020202020204" pitchFamily="34" charset="0"/>
                </a:rPr>
                <a:t>MJ/m</a:t>
              </a:r>
              <a:r>
                <a:rPr lang="en-US" altLang="ru-RU" sz="1400" b="1" baseline="30000" dirty="0">
                  <a:solidFill>
                    <a:srgbClr val="FFFF00"/>
                  </a:solidFill>
                  <a:latin typeface="Arial" panose="020B0604020202020204" pitchFamily="34" charset="0"/>
                  <a:cs typeface="Arial" panose="020B0604020202020204" pitchFamily="34" charset="0"/>
                </a:rPr>
                <a:t>2</a:t>
              </a:r>
              <a:r>
                <a:rPr lang="en-US" altLang="ru-RU" sz="1400" b="1" dirty="0">
                  <a:solidFill>
                    <a:srgbClr val="FFFF00"/>
                  </a:solidFill>
                  <a:latin typeface="Arial" panose="020B0604020202020204" pitchFamily="34" charset="0"/>
                  <a:cs typeface="Arial" panose="020B0604020202020204" pitchFamily="34" charset="0"/>
                </a:rPr>
                <a:t>/s</a:t>
              </a:r>
              <a:r>
                <a:rPr lang="en-US" altLang="ru-RU" sz="1400" b="1" baseline="30000" dirty="0">
                  <a:solidFill>
                    <a:srgbClr val="FFFF00"/>
                  </a:solidFill>
                  <a:latin typeface="Arial" panose="020B0604020202020204" pitchFamily="34" charset="0"/>
                  <a:cs typeface="Arial" panose="020B0604020202020204" pitchFamily="34" charset="0"/>
                </a:rPr>
                <a:t>0.5</a:t>
              </a:r>
              <a:endParaRPr lang="ru-RU" sz="1400" dirty="0">
                <a:solidFill>
                  <a:srgbClr val="FFFF00"/>
                </a:solidFill>
              </a:endParaRPr>
            </a:p>
          </p:txBody>
        </p:sp>
      </p:grpSp>
      <p:grpSp>
        <p:nvGrpSpPr>
          <p:cNvPr id="16" name="Группа 15"/>
          <p:cNvGrpSpPr/>
          <p:nvPr/>
        </p:nvGrpSpPr>
        <p:grpSpPr>
          <a:xfrm>
            <a:off x="4490070" y="999674"/>
            <a:ext cx="3886507" cy="1351946"/>
            <a:chOff x="4490070" y="999674"/>
            <a:chExt cx="3886507" cy="1351946"/>
          </a:xfrm>
        </p:grpSpPr>
        <p:grpSp>
          <p:nvGrpSpPr>
            <p:cNvPr id="12" name="Группа 11"/>
            <p:cNvGrpSpPr/>
            <p:nvPr/>
          </p:nvGrpSpPr>
          <p:grpSpPr>
            <a:xfrm>
              <a:off x="4490070" y="999674"/>
              <a:ext cx="3886507" cy="1351946"/>
              <a:chOff x="4499992" y="1124744"/>
              <a:chExt cx="3886507" cy="1351946"/>
            </a:xfrm>
          </p:grpSpPr>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499992" y="1124744"/>
                <a:ext cx="3886507" cy="1351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499992" y="1148512"/>
                <a:ext cx="576064" cy="307777"/>
              </a:xfrm>
              <a:prstGeom prst="rect">
                <a:avLst/>
              </a:prstGeom>
              <a:noFill/>
            </p:spPr>
            <p:txBody>
              <a:bodyPr wrap="square" rtlCol="0">
                <a:spAutoFit/>
              </a:bodyPr>
              <a:lstStyle/>
              <a:p>
                <a:r>
                  <a:rPr lang="en-US" sz="1400" dirty="0" smtClean="0">
                    <a:solidFill>
                      <a:schemeClr val="bg1"/>
                    </a:solidFill>
                  </a:rPr>
                  <a:t>1mm</a:t>
                </a:r>
                <a:endParaRPr lang="ru-RU" sz="1400" dirty="0">
                  <a:solidFill>
                    <a:schemeClr val="bg1"/>
                  </a:solidFill>
                </a:endParaRPr>
              </a:p>
            </p:txBody>
          </p:sp>
        </p:grpSp>
        <p:sp>
          <p:nvSpPr>
            <p:cNvPr id="18" name="Прямоугольник 17"/>
            <p:cNvSpPr/>
            <p:nvPr/>
          </p:nvSpPr>
          <p:spPr>
            <a:xfrm>
              <a:off x="6569672" y="999674"/>
              <a:ext cx="1638590" cy="307777"/>
            </a:xfrm>
            <a:prstGeom prst="rect">
              <a:avLst/>
            </a:prstGeom>
          </p:spPr>
          <p:txBody>
            <a:bodyPr wrap="none">
              <a:spAutoFit/>
            </a:bodyPr>
            <a:lstStyle/>
            <a:p>
              <a:r>
                <a:rPr lang="en-US" altLang="ru-RU" sz="1400" b="1" dirty="0">
                  <a:solidFill>
                    <a:srgbClr val="FFFF00"/>
                  </a:solidFill>
                  <a:latin typeface="Arial" panose="020B0604020202020204" pitchFamily="34" charset="0"/>
                  <a:cs typeface="Arial" panose="020B0604020202020204" pitchFamily="34" charset="0"/>
                </a:rPr>
                <a:t>F</a:t>
              </a:r>
              <a:r>
                <a:rPr lang="en-US" altLang="ru-RU" sz="1400" b="1" dirty="0" smtClean="0">
                  <a:solidFill>
                    <a:srgbClr val="FFFF00"/>
                  </a:solidFill>
                  <a:latin typeface="Arial" panose="020B0604020202020204" pitchFamily="34" charset="0"/>
                  <a:cs typeface="Arial" panose="020B0604020202020204" pitchFamily="34" charset="0"/>
                </a:rPr>
                <a:t> =210 </a:t>
              </a:r>
              <a:r>
                <a:rPr lang="en-US" altLang="ru-RU" sz="1400" b="1" dirty="0">
                  <a:solidFill>
                    <a:srgbClr val="FFFF00"/>
                  </a:solidFill>
                  <a:latin typeface="Arial" panose="020B0604020202020204" pitchFamily="34" charset="0"/>
                  <a:cs typeface="Arial" panose="020B0604020202020204" pitchFamily="34" charset="0"/>
                </a:rPr>
                <a:t>MJ/m</a:t>
              </a:r>
              <a:r>
                <a:rPr lang="en-US" altLang="ru-RU" sz="1400" b="1" baseline="30000" dirty="0">
                  <a:solidFill>
                    <a:srgbClr val="FFFF00"/>
                  </a:solidFill>
                  <a:latin typeface="Arial" panose="020B0604020202020204" pitchFamily="34" charset="0"/>
                  <a:cs typeface="Arial" panose="020B0604020202020204" pitchFamily="34" charset="0"/>
                </a:rPr>
                <a:t>2</a:t>
              </a:r>
              <a:r>
                <a:rPr lang="en-US" altLang="ru-RU" sz="1400" b="1" dirty="0">
                  <a:solidFill>
                    <a:srgbClr val="FFFF00"/>
                  </a:solidFill>
                  <a:latin typeface="Arial" panose="020B0604020202020204" pitchFamily="34" charset="0"/>
                  <a:cs typeface="Arial" panose="020B0604020202020204" pitchFamily="34" charset="0"/>
                </a:rPr>
                <a:t>/s</a:t>
              </a:r>
              <a:r>
                <a:rPr lang="en-US" altLang="ru-RU" sz="1400" b="1" baseline="30000" dirty="0">
                  <a:solidFill>
                    <a:srgbClr val="FFFF00"/>
                  </a:solidFill>
                  <a:latin typeface="Arial" panose="020B0604020202020204" pitchFamily="34" charset="0"/>
                  <a:cs typeface="Arial" panose="020B0604020202020204" pitchFamily="34" charset="0"/>
                </a:rPr>
                <a:t>0.5</a:t>
              </a:r>
              <a:endParaRPr lang="ru-RU" sz="1400" dirty="0">
                <a:solidFill>
                  <a:srgbClr val="FFFF00"/>
                </a:solidFill>
              </a:endParaRPr>
            </a:p>
          </p:txBody>
        </p:sp>
      </p:grpSp>
      <p:sp>
        <p:nvSpPr>
          <p:cNvPr id="17" name="TextBox 16"/>
          <p:cNvSpPr txBox="1"/>
          <p:nvPr/>
        </p:nvSpPr>
        <p:spPr>
          <a:xfrm>
            <a:off x="878260" y="2492896"/>
            <a:ext cx="7078116" cy="369332"/>
          </a:xfrm>
          <a:prstGeom prst="rect">
            <a:avLst/>
          </a:prstGeom>
          <a:noFill/>
        </p:spPr>
        <p:txBody>
          <a:bodyPr wrap="square" rtlCol="0">
            <a:spAutoFit/>
          </a:bodyPr>
          <a:lstStyle/>
          <a:p>
            <a:r>
              <a:rPr lang="en-US" dirty="0" smtClean="0"/>
              <a:t>Energy of light scattered on tungsten particles vs intensity of heat load</a:t>
            </a:r>
            <a:endParaRPr lang="ru-RU" dirty="0"/>
          </a:p>
        </p:txBody>
      </p:sp>
      <p:graphicFrame>
        <p:nvGraphicFramePr>
          <p:cNvPr id="19" name="Диаграмма 18"/>
          <p:cNvGraphicFramePr>
            <a:graphicFrameLocks/>
          </p:cNvGraphicFramePr>
          <p:nvPr>
            <p:extLst>
              <p:ext uri="{D42A27DB-BD31-4B8C-83A1-F6EECF244321}">
                <p14:modId xmlns:p14="http://schemas.microsoft.com/office/powerpoint/2010/main" val="3744977799"/>
              </p:ext>
            </p:extLst>
          </p:nvPr>
        </p:nvGraphicFramePr>
        <p:xfrm>
          <a:off x="1166292" y="3068960"/>
          <a:ext cx="6410408" cy="3289166"/>
        </p:xfrm>
        <a:graphic>
          <a:graphicData uri="http://schemas.openxmlformats.org/drawingml/2006/chart">
            <c:chart xmlns:c="http://schemas.openxmlformats.org/drawingml/2006/chart" xmlns:r="http://schemas.openxmlformats.org/officeDocument/2006/relationships" r:id="rId7"/>
          </a:graphicData>
        </a:graphic>
      </p:graphicFrame>
      <p:sp>
        <p:nvSpPr>
          <p:cNvPr id="3" name="Номер слайда 2"/>
          <p:cNvSpPr>
            <a:spLocks noGrp="1"/>
          </p:cNvSpPr>
          <p:nvPr>
            <p:ph type="sldNum" sz="quarter" idx="12"/>
          </p:nvPr>
        </p:nvSpPr>
        <p:spPr/>
        <p:txBody>
          <a:bodyPr/>
          <a:lstStyle/>
          <a:p>
            <a:fld id="{2C303224-EE2D-4E5B-B1E2-2415A76FA3FC}" type="slidenum">
              <a:rPr lang="ru-RU" smtClean="0"/>
              <a:pPr/>
              <a:t>12</a:t>
            </a:fld>
            <a:r>
              <a:rPr lang="en-US" dirty="0" smtClean="0"/>
              <a:t>/18</a:t>
            </a:r>
            <a:endParaRPr lang="ru-RU" dirty="0"/>
          </a:p>
          <a:p>
            <a:endParaRPr lang="ru-RU" dirty="0"/>
          </a:p>
        </p:txBody>
      </p:sp>
    </p:spTree>
    <p:extLst>
      <p:ext uri="{BB962C8B-B14F-4D97-AF65-F5344CB8AC3E}">
        <p14:creationId xmlns:p14="http://schemas.microsoft.com/office/powerpoint/2010/main" val="368621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Graphic spid="19"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C303224-EE2D-4E5B-B1E2-2415A76FA3FC}" type="slidenum">
              <a:rPr lang="ru-RU" smtClean="0"/>
              <a:pPr/>
              <a:t>13</a:t>
            </a:fld>
            <a:r>
              <a:rPr lang="en-US" dirty="0" smtClean="0"/>
              <a:t>/18</a:t>
            </a:r>
            <a:endParaRPr lang="ru-RU" dirty="0"/>
          </a:p>
        </p:txBody>
      </p:sp>
      <p:sp>
        <p:nvSpPr>
          <p:cNvPr id="3" name="TextBox 2"/>
          <p:cNvSpPr txBox="1"/>
          <p:nvPr/>
        </p:nvSpPr>
        <p:spPr>
          <a:xfrm>
            <a:off x="0" y="116632"/>
            <a:ext cx="9144000" cy="461665"/>
          </a:xfrm>
          <a:prstGeom prst="rect">
            <a:avLst/>
          </a:prstGeom>
          <a:solidFill>
            <a:schemeClr val="tx2">
              <a:lumMod val="60000"/>
              <a:lumOff val="40000"/>
            </a:schemeClr>
          </a:solidFill>
        </p:spPr>
        <p:txBody>
          <a:bodyPr wrap="square" rtlCol="0">
            <a:spAutoFit/>
          </a:bodyPr>
          <a:lstStyle/>
          <a:p>
            <a:pPr algn="ctr"/>
            <a:r>
              <a:rPr lang="en-US" sz="2400" b="1" dirty="0" smtClean="0">
                <a:solidFill>
                  <a:schemeClr val="bg1"/>
                </a:solidFill>
              </a:rPr>
              <a:t>Particles size  increases vs time according to laser light scattering data</a:t>
            </a:r>
            <a:endParaRPr lang="ru-RU" sz="2400" b="1" dirty="0">
              <a:solidFill>
                <a:schemeClr val="bg1"/>
              </a:solidFill>
            </a:endParaRPr>
          </a:p>
        </p:txBody>
      </p:sp>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922338" y="1458913"/>
            <a:ext cx="7297737" cy="3938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11560" y="5517232"/>
            <a:ext cx="7992888" cy="369332"/>
          </a:xfrm>
          <a:prstGeom prst="rect">
            <a:avLst/>
          </a:prstGeom>
          <a:noFill/>
        </p:spPr>
        <p:txBody>
          <a:bodyPr wrap="square" rtlCol="0">
            <a:spAutoFit/>
          </a:bodyPr>
          <a:lstStyle/>
          <a:p>
            <a:r>
              <a:rPr lang="en-US" dirty="0" smtClean="0"/>
              <a:t>In assumption that each moment laser beam is crossed by particles of similar size</a:t>
            </a:r>
            <a:endParaRPr lang="ru-RU" dirty="0"/>
          </a:p>
        </p:txBody>
      </p:sp>
    </p:spTree>
    <p:extLst>
      <p:ext uri="{BB962C8B-B14F-4D97-AF65-F5344CB8AC3E}">
        <p14:creationId xmlns:p14="http://schemas.microsoft.com/office/powerpoint/2010/main" val="4744559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C303224-EE2D-4E5B-B1E2-2415A76FA3FC}" type="slidenum">
              <a:rPr lang="ru-RU" smtClean="0"/>
              <a:pPr/>
              <a:t>14</a:t>
            </a:fld>
            <a:r>
              <a:rPr lang="en-US" dirty="0" smtClean="0"/>
              <a:t>/18</a:t>
            </a:r>
            <a:endParaRPr lang="ru-RU" dirty="0"/>
          </a:p>
        </p:txBody>
      </p:sp>
      <p:sp>
        <p:nvSpPr>
          <p:cNvPr id="3" name="TextBox 2"/>
          <p:cNvSpPr txBox="1"/>
          <p:nvPr/>
        </p:nvSpPr>
        <p:spPr>
          <a:xfrm>
            <a:off x="217440" y="116632"/>
            <a:ext cx="8603031" cy="461665"/>
          </a:xfrm>
          <a:prstGeom prst="rect">
            <a:avLst/>
          </a:prstGeom>
          <a:solidFill>
            <a:schemeClr val="tx2">
              <a:lumMod val="60000"/>
              <a:lumOff val="40000"/>
            </a:schemeClr>
          </a:solidFill>
        </p:spPr>
        <p:txBody>
          <a:bodyPr wrap="square" rtlCol="0">
            <a:spAutoFit/>
          </a:bodyPr>
          <a:lstStyle/>
          <a:p>
            <a:r>
              <a:rPr lang="en-US" sz="2400" b="1" dirty="0" smtClean="0">
                <a:solidFill>
                  <a:schemeClr val="bg1"/>
                </a:solidFill>
              </a:rPr>
              <a:t>Fast imaging of droplet ejection from the tungsten surface</a:t>
            </a:r>
            <a:endParaRPr lang="ru-RU"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296" y="1054698"/>
            <a:ext cx="2142131" cy="2446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785" y="1053954"/>
            <a:ext cx="3168352" cy="2311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152" y="910406"/>
            <a:ext cx="2734984" cy="2649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17440" y="3940943"/>
            <a:ext cx="2670520" cy="2241639"/>
          </a:xfrm>
          <a:prstGeom prst="rect">
            <a:avLst/>
          </a:prstGeom>
          <a:noFill/>
        </p:spPr>
        <p:txBody>
          <a:bodyPr wrap="square" rtlCol="0">
            <a:spAutoFit/>
          </a:bodyPr>
          <a:lstStyle/>
          <a:p>
            <a:pPr lvl="0" fontAlgn="base">
              <a:spcBef>
                <a:spcPct val="0"/>
              </a:spcBef>
              <a:spcAft>
                <a:spcPts val="1000"/>
              </a:spcAft>
            </a:pPr>
            <a:r>
              <a:rPr lang="en-US" altLang="ru-RU" sz="1600" b="1" dirty="0" err="1">
                <a:latin typeface="Arial" panose="020B0604020202020204" pitchFamily="34" charset="0"/>
                <a:cs typeface="Arial" panose="020B0604020202020204" pitchFamily="34" charset="0"/>
              </a:rPr>
              <a:t>T</a:t>
            </a:r>
            <a:r>
              <a:rPr lang="en-US" altLang="ru-RU" sz="1600" b="1" baseline="-25000" dirty="0" err="1">
                <a:latin typeface="Arial" panose="020B0604020202020204" pitchFamily="34" charset="0"/>
                <a:cs typeface="Arial" panose="020B0604020202020204" pitchFamily="34" charset="0"/>
              </a:rPr>
              <a:t>exp</a:t>
            </a:r>
            <a:r>
              <a:rPr lang="en-US" altLang="ru-RU" sz="1600" b="1" dirty="0">
                <a:latin typeface="Arial" panose="020B0604020202020204" pitchFamily="34" charset="0"/>
                <a:cs typeface="Arial" panose="020B0604020202020204" pitchFamily="34" charset="0"/>
              </a:rPr>
              <a:t> = [170, </a:t>
            </a:r>
            <a:r>
              <a:rPr lang="en-US" altLang="ru-RU" sz="1600" b="1" dirty="0" smtClean="0">
                <a:latin typeface="Arial" panose="020B0604020202020204" pitchFamily="34" charset="0"/>
                <a:cs typeface="Arial" panose="020B0604020202020204" pitchFamily="34" charset="0"/>
              </a:rPr>
              <a:t>172] </a:t>
            </a:r>
            <a:r>
              <a:rPr lang="en-US" altLang="ru-RU" sz="1600" b="1" dirty="0">
                <a:latin typeface="Arial" panose="020B0604020202020204" pitchFamily="34" charset="0"/>
                <a:cs typeface="Arial" panose="020B0604020202020204" pitchFamily="34" charset="0"/>
              </a:rPr>
              <a:t>µs, </a:t>
            </a:r>
            <a:endParaRPr lang="en-US" altLang="ru-RU" sz="1600" b="1" dirty="0" smtClean="0">
              <a:latin typeface="Arial" panose="020B0604020202020204" pitchFamily="34" charset="0"/>
              <a:cs typeface="Arial" panose="020B0604020202020204" pitchFamily="34" charset="0"/>
            </a:endParaRPr>
          </a:p>
          <a:p>
            <a:pPr lvl="0" fontAlgn="base">
              <a:spcBef>
                <a:spcPct val="0"/>
              </a:spcBef>
              <a:spcAft>
                <a:spcPts val="1000"/>
              </a:spcAft>
            </a:pPr>
            <a:r>
              <a:rPr lang="en-US" altLang="ru-RU" sz="1600" b="1" dirty="0" err="1" smtClean="0">
                <a:latin typeface="Arial" panose="020B0604020202020204" pitchFamily="34" charset="0"/>
                <a:cs typeface="Arial" panose="020B0604020202020204" pitchFamily="34" charset="0"/>
              </a:rPr>
              <a:t>T</a:t>
            </a:r>
            <a:r>
              <a:rPr lang="en-US" altLang="ru-RU" sz="1600" b="1" baseline="-25000" dirty="0" err="1" smtClean="0">
                <a:latin typeface="Arial" panose="020B0604020202020204" pitchFamily="34" charset="0"/>
                <a:cs typeface="Arial" panose="020B0604020202020204" pitchFamily="34" charset="0"/>
              </a:rPr>
              <a:t>beam</a:t>
            </a:r>
            <a:r>
              <a:rPr lang="en-US" altLang="ru-RU" sz="1600" b="1" dirty="0" smtClean="0">
                <a:latin typeface="Arial" panose="020B0604020202020204" pitchFamily="34" charset="0"/>
                <a:cs typeface="Arial" panose="020B0604020202020204" pitchFamily="34" charset="0"/>
              </a:rPr>
              <a:t> </a:t>
            </a:r>
            <a:r>
              <a:rPr lang="en-US" altLang="ru-RU" sz="1600" b="1" dirty="0">
                <a:latin typeface="Arial" panose="020B0604020202020204" pitchFamily="34" charset="0"/>
                <a:cs typeface="Arial" panose="020B0604020202020204" pitchFamily="34" charset="0"/>
              </a:rPr>
              <a:t>= 125 µs</a:t>
            </a:r>
          </a:p>
          <a:p>
            <a:pPr lvl="0" fontAlgn="base">
              <a:spcBef>
                <a:spcPct val="0"/>
              </a:spcBef>
              <a:spcAft>
                <a:spcPts val="1000"/>
              </a:spcAft>
            </a:pPr>
            <a:r>
              <a:rPr lang="en-US" altLang="ru-RU" sz="1600" b="1" dirty="0" smtClean="0">
                <a:latin typeface="Arial" panose="020B0604020202020204" pitchFamily="34" charset="0"/>
                <a:cs typeface="Arial" panose="020B0604020202020204" pitchFamily="34" charset="0"/>
              </a:rPr>
              <a:t>19 </a:t>
            </a:r>
            <a:r>
              <a:rPr lang="en-US" altLang="ru-RU" sz="1600" b="1" dirty="0">
                <a:latin typeface="Arial" panose="020B0604020202020204" pitchFamily="34" charset="0"/>
                <a:cs typeface="Arial" panose="020B0604020202020204" pitchFamily="34" charset="0"/>
              </a:rPr>
              <a:t>GW/m</a:t>
            </a:r>
            <a:r>
              <a:rPr lang="en-US" altLang="ru-RU" sz="1600" b="1" baseline="30000" dirty="0">
                <a:latin typeface="Arial" panose="020B0604020202020204" pitchFamily="34" charset="0"/>
                <a:cs typeface="Arial" panose="020B0604020202020204" pitchFamily="34" charset="0"/>
              </a:rPr>
              <a:t>2</a:t>
            </a:r>
            <a:r>
              <a:rPr lang="en-US" altLang="ru-RU" sz="1600" b="1" dirty="0">
                <a:latin typeface="Arial" panose="020B0604020202020204" pitchFamily="34" charset="0"/>
                <a:cs typeface="Arial" panose="020B0604020202020204" pitchFamily="34" charset="0"/>
              </a:rPr>
              <a:t>, </a:t>
            </a:r>
            <a:endParaRPr lang="en-US" altLang="ru-RU" sz="1600" b="1" dirty="0" smtClean="0">
              <a:latin typeface="Arial" panose="020B0604020202020204" pitchFamily="34" charset="0"/>
              <a:cs typeface="Arial" panose="020B0604020202020204" pitchFamily="34" charset="0"/>
            </a:endParaRPr>
          </a:p>
          <a:p>
            <a:pPr lvl="0" fontAlgn="base">
              <a:spcBef>
                <a:spcPct val="0"/>
              </a:spcBef>
              <a:spcAft>
                <a:spcPts val="1000"/>
              </a:spcAft>
            </a:pPr>
            <a:r>
              <a:rPr lang="en-US" altLang="ru-RU" sz="1600" b="1" dirty="0" smtClean="0">
                <a:latin typeface="Arial" panose="020B0604020202020204" pitchFamily="34" charset="0"/>
                <a:cs typeface="Arial" panose="020B0604020202020204" pitchFamily="34" charset="0"/>
              </a:rPr>
              <a:t>2.3 </a:t>
            </a:r>
            <a:r>
              <a:rPr lang="en-US" altLang="ru-RU" sz="1600" b="1" dirty="0">
                <a:latin typeface="Arial" panose="020B0604020202020204" pitchFamily="34" charset="0"/>
                <a:cs typeface="Arial" panose="020B0604020202020204" pitchFamily="34" charset="0"/>
              </a:rPr>
              <a:t>MJ/m</a:t>
            </a:r>
            <a:r>
              <a:rPr lang="en-US" altLang="ru-RU" sz="1600" b="1" baseline="30000" dirty="0">
                <a:latin typeface="Arial" panose="020B0604020202020204" pitchFamily="34" charset="0"/>
                <a:cs typeface="Arial" panose="020B0604020202020204" pitchFamily="34" charset="0"/>
              </a:rPr>
              <a:t>2</a:t>
            </a:r>
            <a:r>
              <a:rPr lang="en-US" altLang="ru-RU" sz="1600" b="1" dirty="0" smtClean="0">
                <a:latin typeface="Arial" panose="020B0604020202020204" pitchFamily="34" charset="0"/>
                <a:cs typeface="Arial" panose="020B0604020202020204" pitchFamily="34" charset="0"/>
              </a:rPr>
              <a:t>,</a:t>
            </a:r>
          </a:p>
          <a:p>
            <a:pPr lvl="0" fontAlgn="base">
              <a:spcBef>
                <a:spcPct val="0"/>
              </a:spcBef>
              <a:spcAft>
                <a:spcPts val="1000"/>
              </a:spcAft>
            </a:pPr>
            <a:r>
              <a:rPr lang="en-US" altLang="ru-RU" sz="1600" b="1" dirty="0" smtClean="0">
                <a:latin typeface="Arial" panose="020B0604020202020204" pitchFamily="34" charset="0"/>
                <a:cs typeface="Arial" panose="020B0604020202020204" pitchFamily="34" charset="0"/>
              </a:rPr>
              <a:t> 210 </a:t>
            </a:r>
            <a:r>
              <a:rPr lang="en-US" altLang="ru-RU" sz="1600" b="1" dirty="0">
                <a:latin typeface="Arial" panose="020B0604020202020204" pitchFamily="34" charset="0"/>
                <a:cs typeface="Arial" panose="020B0604020202020204" pitchFamily="34" charset="0"/>
              </a:rPr>
              <a:t>MJ/m</a:t>
            </a:r>
            <a:r>
              <a:rPr lang="en-US" altLang="ru-RU" sz="1600" b="1" baseline="30000" dirty="0">
                <a:latin typeface="Arial" panose="020B0604020202020204" pitchFamily="34" charset="0"/>
                <a:cs typeface="Arial" panose="020B0604020202020204" pitchFamily="34" charset="0"/>
              </a:rPr>
              <a:t>2</a:t>
            </a:r>
            <a:r>
              <a:rPr lang="en-US" altLang="ru-RU" sz="1600" b="1" dirty="0">
                <a:latin typeface="Arial" panose="020B0604020202020204" pitchFamily="34" charset="0"/>
                <a:cs typeface="Arial" panose="020B0604020202020204" pitchFamily="34" charset="0"/>
              </a:rPr>
              <a:t>s</a:t>
            </a:r>
            <a:r>
              <a:rPr lang="en-US" altLang="ru-RU" sz="1600" b="1" baseline="30000" dirty="0">
                <a:latin typeface="Arial" panose="020B0604020202020204" pitchFamily="34" charset="0"/>
                <a:cs typeface="Arial" panose="020B0604020202020204" pitchFamily="34" charset="0"/>
              </a:rPr>
              <a:t>0.5</a:t>
            </a:r>
            <a:endParaRPr lang="ru-RU" altLang="ru-RU" sz="1600" dirty="0">
              <a:latin typeface="Arial" pitchFamily="34" charset="0"/>
              <a:cs typeface="Arial" pitchFamily="34" charset="0"/>
            </a:endParaRPr>
          </a:p>
          <a:p>
            <a:endParaRPr lang="ru-RU" dirty="0"/>
          </a:p>
        </p:txBody>
      </p:sp>
      <p:sp>
        <p:nvSpPr>
          <p:cNvPr id="6" name="TextBox 5"/>
          <p:cNvSpPr txBox="1"/>
          <p:nvPr/>
        </p:nvSpPr>
        <p:spPr>
          <a:xfrm>
            <a:off x="3127405" y="3861048"/>
            <a:ext cx="2160240" cy="2113399"/>
          </a:xfrm>
          <a:prstGeom prst="rect">
            <a:avLst/>
          </a:prstGeom>
          <a:noFill/>
        </p:spPr>
        <p:txBody>
          <a:bodyPr wrap="square" rtlCol="0">
            <a:spAutoFit/>
          </a:bodyPr>
          <a:lstStyle/>
          <a:p>
            <a:pPr lvl="0" fontAlgn="base">
              <a:spcBef>
                <a:spcPct val="0"/>
              </a:spcBef>
              <a:spcAft>
                <a:spcPts val="1000"/>
              </a:spcAft>
            </a:pPr>
            <a:r>
              <a:rPr lang="en-US" altLang="ru-RU" sz="1600" b="1" dirty="0" err="1">
                <a:latin typeface="Arial" panose="020B0604020202020204" pitchFamily="34" charset="0"/>
                <a:cs typeface="Arial" panose="020B0604020202020204" pitchFamily="34" charset="0"/>
              </a:rPr>
              <a:t>T</a:t>
            </a:r>
            <a:r>
              <a:rPr lang="en-US" altLang="ru-RU" sz="1600" b="1" baseline="-25000" dirty="0" err="1">
                <a:latin typeface="Arial" panose="020B0604020202020204" pitchFamily="34" charset="0"/>
                <a:cs typeface="Arial" panose="020B0604020202020204" pitchFamily="34" charset="0"/>
              </a:rPr>
              <a:t>exp</a:t>
            </a:r>
            <a:r>
              <a:rPr lang="en-US" altLang="ru-RU" sz="1600" b="1" dirty="0">
                <a:latin typeface="Arial" panose="020B0604020202020204" pitchFamily="34" charset="0"/>
                <a:cs typeface="Arial" panose="020B0604020202020204" pitchFamily="34" charset="0"/>
              </a:rPr>
              <a:t> = [500, </a:t>
            </a:r>
            <a:r>
              <a:rPr lang="en-US" altLang="ru-RU" sz="1600" b="1" dirty="0" smtClean="0">
                <a:latin typeface="Arial" panose="020B0604020202020204" pitchFamily="34" charset="0"/>
                <a:cs typeface="Arial" panose="020B0604020202020204" pitchFamily="34" charset="0"/>
              </a:rPr>
              <a:t>520</a:t>
            </a:r>
            <a:r>
              <a:rPr lang="en-US" altLang="ru-RU" sz="1600" b="1" dirty="0">
                <a:latin typeface="Arial" panose="020B0604020202020204" pitchFamily="34" charset="0"/>
                <a:cs typeface="Arial" panose="020B0604020202020204" pitchFamily="34" charset="0"/>
              </a:rPr>
              <a:t>] µs, </a:t>
            </a:r>
            <a:r>
              <a:rPr lang="en-US" altLang="ru-RU" sz="1600" b="1" dirty="0" err="1">
                <a:latin typeface="Arial" panose="020B0604020202020204" pitchFamily="34" charset="0"/>
                <a:cs typeface="Arial" panose="020B0604020202020204" pitchFamily="34" charset="0"/>
              </a:rPr>
              <a:t>T</a:t>
            </a:r>
            <a:r>
              <a:rPr lang="en-US" altLang="ru-RU" sz="1600" b="1" baseline="-25000" dirty="0" err="1">
                <a:latin typeface="Arial" panose="020B0604020202020204" pitchFamily="34" charset="0"/>
                <a:cs typeface="Arial" panose="020B0604020202020204" pitchFamily="34" charset="0"/>
              </a:rPr>
              <a:t>beam</a:t>
            </a:r>
            <a:r>
              <a:rPr lang="en-US" altLang="ru-RU" sz="1600" b="1" dirty="0">
                <a:latin typeface="Arial" panose="020B0604020202020204" pitchFamily="34" charset="0"/>
                <a:cs typeface="Arial" panose="020B0604020202020204" pitchFamily="34" charset="0"/>
              </a:rPr>
              <a:t> = 131 µs</a:t>
            </a:r>
          </a:p>
          <a:p>
            <a:pPr lvl="0" fontAlgn="base">
              <a:spcBef>
                <a:spcPct val="0"/>
              </a:spcBef>
              <a:spcAft>
                <a:spcPts val="1000"/>
              </a:spcAft>
            </a:pPr>
            <a:r>
              <a:rPr lang="en-US" altLang="ru-RU" sz="1600" b="1" dirty="0" smtClean="0">
                <a:latin typeface="Arial" panose="020B0604020202020204" pitchFamily="34" charset="0"/>
                <a:cs typeface="Arial" panose="020B0604020202020204" pitchFamily="34" charset="0"/>
              </a:rPr>
              <a:t>22 </a:t>
            </a:r>
            <a:r>
              <a:rPr lang="en-US" altLang="ru-RU" sz="1600" b="1" dirty="0">
                <a:latin typeface="Arial" panose="020B0604020202020204" pitchFamily="34" charset="0"/>
                <a:cs typeface="Arial" panose="020B0604020202020204" pitchFamily="34" charset="0"/>
              </a:rPr>
              <a:t>GW/m</a:t>
            </a:r>
            <a:r>
              <a:rPr lang="en-US" altLang="ru-RU" sz="1600" b="1" baseline="30000" dirty="0">
                <a:latin typeface="Arial" panose="020B0604020202020204" pitchFamily="34" charset="0"/>
                <a:cs typeface="Arial" panose="020B0604020202020204" pitchFamily="34" charset="0"/>
              </a:rPr>
              <a:t>2</a:t>
            </a:r>
            <a:r>
              <a:rPr lang="en-US" altLang="ru-RU" sz="1600" b="1" dirty="0" smtClean="0">
                <a:latin typeface="Arial" panose="020B0604020202020204" pitchFamily="34" charset="0"/>
                <a:cs typeface="Arial" panose="020B0604020202020204" pitchFamily="34" charset="0"/>
              </a:rPr>
              <a:t>,</a:t>
            </a:r>
          </a:p>
          <a:p>
            <a:pPr lvl="0" fontAlgn="base">
              <a:spcBef>
                <a:spcPct val="0"/>
              </a:spcBef>
              <a:spcAft>
                <a:spcPts val="1000"/>
              </a:spcAft>
            </a:pPr>
            <a:r>
              <a:rPr lang="en-US" altLang="ru-RU" sz="1600" b="1" dirty="0" smtClean="0">
                <a:latin typeface="Arial" panose="020B0604020202020204" pitchFamily="34" charset="0"/>
                <a:cs typeface="Arial" panose="020B0604020202020204" pitchFamily="34" charset="0"/>
              </a:rPr>
              <a:t> 3.2 </a:t>
            </a:r>
            <a:r>
              <a:rPr lang="en-US" altLang="ru-RU" sz="1600" b="1" dirty="0">
                <a:latin typeface="Arial" panose="020B0604020202020204" pitchFamily="34" charset="0"/>
                <a:cs typeface="Arial" panose="020B0604020202020204" pitchFamily="34" charset="0"/>
              </a:rPr>
              <a:t>MJ/m</a:t>
            </a:r>
            <a:r>
              <a:rPr lang="en-US" altLang="ru-RU" sz="1600" b="1" baseline="30000" dirty="0">
                <a:latin typeface="Arial" panose="020B0604020202020204" pitchFamily="34" charset="0"/>
                <a:cs typeface="Arial" panose="020B0604020202020204" pitchFamily="34" charset="0"/>
              </a:rPr>
              <a:t>2</a:t>
            </a:r>
            <a:r>
              <a:rPr lang="en-US" altLang="ru-RU" sz="1600" b="1" dirty="0">
                <a:latin typeface="Arial" panose="020B0604020202020204" pitchFamily="34" charset="0"/>
                <a:cs typeface="Arial" panose="020B0604020202020204" pitchFamily="34" charset="0"/>
              </a:rPr>
              <a:t>, </a:t>
            </a:r>
            <a:endParaRPr lang="en-US" altLang="ru-RU" sz="1600" b="1" dirty="0" smtClean="0">
              <a:latin typeface="Arial" panose="020B0604020202020204" pitchFamily="34" charset="0"/>
              <a:cs typeface="Arial" panose="020B0604020202020204" pitchFamily="34" charset="0"/>
            </a:endParaRPr>
          </a:p>
          <a:p>
            <a:pPr lvl="0" fontAlgn="base">
              <a:spcBef>
                <a:spcPct val="0"/>
              </a:spcBef>
              <a:spcAft>
                <a:spcPts val="1000"/>
              </a:spcAft>
            </a:pPr>
            <a:r>
              <a:rPr lang="en-US" altLang="ru-RU" sz="1600" b="1" dirty="0" smtClean="0">
                <a:latin typeface="Arial" panose="020B0604020202020204" pitchFamily="34" charset="0"/>
                <a:cs typeface="Arial" panose="020B0604020202020204" pitchFamily="34" charset="0"/>
              </a:rPr>
              <a:t>260 </a:t>
            </a:r>
            <a:r>
              <a:rPr lang="en-US" altLang="ru-RU" sz="1600" b="1" dirty="0">
                <a:latin typeface="Arial" panose="020B0604020202020204" pitchFamily="34" charset="0"/>
                <a:cs typeface="Arial" panose="020B0604020202020204" pitchFamily="34" charset="0"/>
              </a:rPr>
              <a:t>MJ/m</a:t>
            </a:r>
            <a:r>
              <a:rPr lang="en-US" altLang="ru-RU" sz="1600" b="1" baseline="30000" dirty="0">
                <a:latin typeface="Arial" panose="020B0604020202020204" pitchFamily="34" charset="0"/>
                <a:cs typeface="Arial" panose="020B0604020202020204" pitchFamily="34" charset="0"/>
              </a:rPr>
              <a:t>2</a:t>
            </a:r>
            <a:r>
              <a:rPr lang="en-US" altLang="ru-RU" sz="1600" b="1" dirty="0">
                <a:latin typeface="Arial" panose="020B0604020202020204" pitchFamily="34" charset="0"/>
                <a:cs typeface="Arial" panose="020B0604020202020204" pitchFamily="34" charset="0"/>
              </a:rPr>
              <a:t>s</a:t>
            </a:r>
            <a:r>
              <a:rPr lang="en-US" altLang="ru-RU" sz="1600" b="1" baseline="30000" dirty="0">
                <a:latin typeface="Arial" panose="020B0604020202020204" pitchFamily="34" charset="0"/>
                <a:cs typeface="Arial" panose="020B0604020202020204" pitchFamily="34" charset="0"/>
              </a:rPr>
              <a:t>0.5</a:t>
            </a:r>
            <a:endParaRPr lang="ru-RU" altLang="ru-RU" sz="1600" dirty="0">
              <a:latin typeface="Arial" pitchFamily="34" charset="0"/>
              <a:cs typeface="Arial" pitchFamily="34" charset="0"/>
            </a:endParaRPr>
          </a:p>
          <a:p>
            <a:endParaRPr lang="ru-RU" dirty="0"/>
          </a:p>
        </p:txBody>
      </p:sp>
      <p:sp>
        <p:nvSpPr>
          <p:cNvPr id="7" name="TextBox 6"/>
          <p:cNvSpPr txBox="1"/>
          <p:nvPr/>
        </p:nvSpPr>
        <p:spPr>
          <a:xfrm>
            <a:off x="5940152" y="4005064"/>
            <a:ext cx="2592288" cy="2113399"/>
          </a:xfrm>
          <a:prstGeom prst="rect">
            <a:avLst/>
          </a:prstGeom>
          <a:noFill/>
        </p:spPr>
        <p:txBody>
          <a:bodyPr wrap="square" rtlCol="0">
            <a:spAutoFit/>
          </a:bodyPr>
          <a:lstStyle/>
          <a:p>
            <a:pPr lvl="0" fontAlgn="base">
              <a:spcBef>
                <a:spcPct val="0"/>
              </a:spcBef>
              <a:spcAft>
                <a:spcPts val="1000"/>
              </a:spcAft>
            </a:pPr>
            <a:r>
              <a:rPr lang="en-US" altLang="ru-RU" sz="1600" b="1" dirty="0" err="1">
                <a:latin typeface="Arial" panose="020B0604020202020204" pitchFamily="34" charset="0"/>
                <a:cs typeface="Arial" panose="020B0604020202020204" pitchFamily="34" charset="0"/>
              </a:rPr>
              <a:t>T</a:t>
            </a:r>
            <a:r>
              <a:rPr lang="en-US" altLang="ru-RU" sz="1600" b="1" baseline="-25000" dirty="0" err="1">
                <a:latin typeface="Arial" panose="020B0604020202020204" pitchFamily="34" charset="0"/>
                <a:cs typeface="Arial" panose="020B0604020202020204" pitchFamily="34" charset="0"/>
              </a:rPr>
              <a:t>exp</a:t>
            </a:r>
            <a:r>
              <a:rPr lang="en-US" altLang="ru-RU" sz="1600" b="1" dirty="0">
                <a:latin typeface="Arial" panose="020B0604020202020204" pitchFamily="34" charset="0"/>
                <a:cs typeface="Arial" panose="020B0604020202020204" pitchFamily="34" charset="0"/>
              </a:rPr>
              <a:t> = [1500, 1800] µs, </a:t>
            </a:r>
            <a:r>
              <a:rPr lang="en-US" altLang="ru-RU" sz="1600" b="1" dirty="0" err="1">
                <a:latin typeface="Arial" panose="020B0604020202020204" pitchFamily="34" charset="0"/>
                <a:cs typeface="Arial" panose="020B0604020202020204" pitchFamily="34" charset="0"/>
              </a:rPr>
              <a:t>T</a:t>
            </a:r>
            <a:r>
              <a:rPr lang="en-US" altLang="ru-RU" sz="1600" b="1" baseline="-25000" dirty="0" err="1">
                <a:latin typeface="Arial" panose="020B0604020202020204" pitchFamily="34" charset="0"/>
                <a:cs typeface="Arial" panose="020B0604020202020204" pitchFamily="34" charset="0"/>
              </a:rPr>
              <a:t>beam</a:t>
            </a:r>
            <a:r>
              <a:rPr lang="en-US" altLang="ru-RU" sz="1600" b="1" dirty="0">
                <a:latin typeface="Arial" panose="020B0604020202020204" pitchFamily="34" charset="0"/>
                <a:cs typeface="Arial" panose="020B0604020202020204" pitchFamily="34" charset="0"/>
              </a:rPr>
              <a:t> = 124 µs</a:t>
            </a:r>
          </a:p>
          <a:p>
            <a:pPr lvl="0" fontAlgn="base">
              <a:spcBef>
                <a:spcPct val="0"/>
              </a:spcBef>
              <a:spcAft>
                <a:spcPts val="1000"/>
              </a:spcAft>
            </a:pPr>
            <a:r>
              <a:rPr lang="en-US" altLang="ru-RU" sz="1600" b="1" dirty="0" smtClean="0">
                <a:latin typeface="Arial" panose="020B0604020202020204" pitchFamily="34" charset="0"/>
                <a:cs typeface="Arial" panose="020B0604020202020204" pitchFamily="34" charset="0"/>
              </a:rPr>
              <a:t>19 </a:t>
            </a:r>
            <a:r>
              <a:rPr lang="en-US" altLang="ru-RU" sz="1600" b="1" dirty="0">
                <a:latin typeface="Arial" panose="020B0604020202020204" pitchFamily="34" charset="0"/>
                <a:cs typeface="Arial" panose="020B0604020202020204" pitchFamily="34" charset="0"/>
              </a:rPr>
              <a:t>GW/m</a:t>
            </a:r>
            <a:r>
              <a:rPr lang="en-US" altLang="ru-RU" sz="1600" b="1" baseline="30000" dirty="0">
                <a:latin typeface="Arial" panose="020B0604020202020204" pitchFamily="34" charset="0"/>
                <a:cs typeface="Arial" panose="020B0604020202020204" pitchFamily="34" charset="0"/>
              </a:rPr>
              <a:t>2</a:t>
            </a:r>
            <a:r>
              <a:rPr lang="en-US" altLang="ru-RU" sz="1600" b="1" dirty="0">
                <a:latin typeface="Arial" panose="020B0604020202020204" pitchFamily="34" charset="0"/>
                <a:cs typeface="Arial" panose="020B0604020202020204" pitchFamily="34" charset="0"/>
              </a:rPr>
              <a:t>, </a:t>
            </a:r>
            <a:endParaRPr lang="en-US" altLang="ru-RU" sz="1600" b="1" dirty="0" smtClean="0">
              <a:latin typeface="Arial" panose="020B0604020202020204" pitchFamily="34" charset="0"/>
              <a:cs typeface="Arial" panose="020B0604020202020204" pitchFamily="34" charset="0"/>
            </a:endParaRPr>
          </a:p>
          <a:p>
            <a:pPr lvl="0" fontAlgn="base">
              <a:spcBef>
                <a:spcPct val="0"/>
              </a:spcBef>
              <a:spcAft>
                <a:spcPts val="1000"/>
              </a:spcAft>
            </a:pPr>
            <a:r>
              <a:rPr lang="en-US" altLang="ru-RU" sz="1600" b="1" dirty="0" smtClean="0">
                <a:latin typeface="Arial" panose="020B0604020202020204" pitchFamily="34" charset="0"/>
                <a:cs typeface="Arial" panose="020B0604020202020204" pitchFamily="34" charset="0"/>
              </a:rPr>
              <a:t>2.3 </a:t>
            </a:r>
            <a:r>
              <a:rPr lang="en-US" altLang="ru-RU" sz="1600" b="1" dirty="0">
                <a:latin typeface="Arial" panose="020B0604020202020204" pitchFamily="34" charset="0"/>
                <a:cs typeface="Arial" panose="020B0604020202020204" pitchFamily="34" charset="0"/>
              </a:rPr>
              <a:t>MJ/m</a:t>
            </a:r>
            <a:r>
              <a:rPr lang="en-US" altLang="ru-RU" sz="1600" b="1" baseline="30000" dirty="0">
                <a:latin typeface="Arial" panose="020B0604020202020204" pitchFamily="34" charset="0"/>
                <a:cs typeface="Arial" panose="020B0604020202020204" pitchFamily="34" charset="0"/>
              </a:rPr>
              <a:t>2</a:t>
            </a:r>
            <a:r>
              <a:rPr lang="en-US" altLang="ru-RU" sz="1600" b="1" dirty="0">
                <a:latin typeface="Arial" panose="020B0604020202020204" pitchFamily="34" charset="0"/>
                <a:cs typeface="Arial" panose="020B0604020202020204" pitchFamily="34" charset="0"/>
              </a:rPr>
              <a:t>, </a:t>
            </a:r>
            <a:endParaRPr lang="en-US" altLang="ru-RU" sz="1600" b="1" dirty="0" smtClean="0">
              <a:latin typeface="Arial" panose="020B0604020202020204" pitchFamily="34" charset="0"/>
              <a:cs typeface="Arial" panose="020B0604020202020204" pitchFamily="34" charset="0"/>
            </a:endParaRPr>
          </a:p>
          <a:p>
            <a:pPr lvl="0" fontAlgn="base">
              <a:spcBef>
                <a:spcPct val="0"/>
              </a:spcBef>
              <a:spcAft>
                <a:spcPts val="1000"/>
              </a:spcAft>
            </a:pPr>
            <a:r>
              <a:rPr lang="en-US" altLang="ru-RU" sz="1600" b="1" dirty="0" smtClean="0">
                <a:latin typeface="Arial" panose="020B0604020202020204" pitchFamily="34" charset="0"/>
                <a:cs typeface="Arial" panose="020B0604020202020204" pitchFamily="34" charset="0"/>
              </a:rPr>
              <a:t>210 </a:t>
            </a:r>
            <a:r>
              <a:rPr lang="en-US" altLang="ru-RU" sz="1600" b="1" dirty="0">
                <a:latin typeface="Arial" panose="020B0604020202020204" pitchFamily="34" charset="0"/>
                <a:cs typeface="Arial" panose="020B0604020202020204" pitchFamily="34" charset="0"/>
              </a:rPr>
              <a:t>MJ/m</a:t>
            </a:r>
            <a:r>
              <a:rPr lang="en-US" altLang="ru-RU" sz="1600" b="1" baseline="30000" dirty="0">
                <a:latin typeface="Arial" panose="020B0604020202020204" pitchFamily="34" charset="0"/>
                <a:cs typeface="Arial" panose="020B0604020202020204" pitchFamily="34" charset="0"/>
              </a:rPr>
              <a:t>2</a:t>
            </a:r>
            <a:r>
              <a:rPr lang="en-US" altLang="ru-RU" sz="1600" b="1" dirty="0">
                <a:latin typeface="Arial" panose="020B0604020202020204" pitchFamily="34" charset="0"/>
                <a:cs typeface="Arial" panose="020B0604020202020204" pitchFamily="34" charset="0"/>
              </a:rPr>
              <a:t>s</a:t>
            </a:r>
            <a:r>
              <a:rPr lang="en-US" altLang="ru-RU" sz="1600" b="1" baseline="30000" dirty="0">
                <a:latin typeface="Arial" panose="020B0604020202020204" pitchFamily="34" charset="0"/>
                <a:cs typeface="Arial" panose="020B0604020202020204" pitchFamily="34" charset="0"/>
              </a:rPr>
              <a:t>0.5</a:t>
            </a:r>
            <a:endParaRPr lang="ru-RU" altLang="ru-RU" sz="1600" dirty="0">
              <a:latin typeface="Arial" pitchFamily="34" charset="0"/>
              <a:cs typeface="Arial" pitchFamily="34" charset="0"/>
            </a:endParaRPr>
          </a:p>
          <a:p>
            <a:endParaRPr lang="ru-RU" dirty="0"/>
          </a:p>
        </p:txBody>
      </p:sp>
    </p:spTree>
    <p:extLst>
      <p:ext uri="{BB962C8B-B14F-4D97-AF65-F5344CB8AC3E}">
        <p14:creationId xmlns:p14="http://schemas.microsoft.com/office/powerpoint/2010/main" val="8848865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C303224-EE2D-4E5B-B1E2-2415A76FA3FC}" type="slidenum">
              <a:rPr lang="ru-RU" smtClean="0"/>
              <a:pPr/>
              <a:t>15</a:t>
            </a:fld>
            <a:r>
              <a:rPr lang="en-US" dirty="0" smtClean="0"/>
              <a:t>/18</a:t>
            </a:r>
            <a:endParaRPr lang="ru-RU" dirty="0"/>
          </a:p>
        </p:txBody>
      </p:sp>
      <p:sp>
        <p:nvSpPr>
          <p:cNvPr id="3" name="TextBox 2"/>
          <p:cNvSpPr txBox="1"/>
          <p:nvPr/>
        </p:nvSpPr>
        <p:spPr>
          <a:xfrm>
            <a:off x="217440" y="116632"/>
            <a:ext cx="8603031" cy="461665"/>
          </a:xfrm>
          <a:prstGeom prst="rect">
            <a:avLst/>
          </a:prstGeom>
          <a:solidFill>
            <a:schemeClr val="tx2">
              <a:lumMod val="60000"/>
              <a:lumOff val="40000"/>
            </a:schemeClr>
          </a:solidFill>
        </p:spPr>
        <p:txBody>
          <a:bodyPr wrap="square" rtlCol="0">
            <a:spAutoFit/>
          </a:bodyPr>
          <a:lstStyle/>
          <a:p>
            <a:pPr algn="ctr"/>
            <a:r>
              <a:rPr lang="en-US" sz="2400" b="1" dirty="0" smtClean="0">
                <a:solidFill>
                  <a:schemeClr val="bg1"/>
                </a:solidFill>
              </a:rPr>
              <a:t>Velocities of particles follow a sort of Hubble law</a:t>
            </a:r>
            <a:endParaRPr lang="ru-RU" dirty="0"/>
          </a:p>
        </p:txBody>
      </p:sp>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39552" y="1268760"/>
            <a:ext cx="3751436" cy="2144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518955" y="1268760"/>
            <a:ext cx="3773549" cy="2161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99592" y="692696"/>
            <a:ext cx="2592288" cy="369332"/>
          </a:xfrm>
          <a:prstGeom prst="rect">
            <a:avLst/>
          </a:prstGeom>
          <a:noFill/>
        </p:spPr>
        <p:txBody>
          <a:bodyPr wrap="square" rtlCol="0">
            <a:spAutoFit/>
          </a:bodyPr>
          <a:lstStyle/>
          <a:p>
            <a:r>
              <a:rPr lang="en-US" dirty="0" smtClean="0"/>
              <a:t>0.37 </a:t>
            </a:r>
            <a:r>
              <a:rPr lang="en-US" dirty="0" err="1" smtClean="0"/>
              <a:t>ms</a:t>
            </a:r>
            <a:r>
              <a:rPr lang="en-US" dirty="0" smtClean="0"/>
              <a:t> after heat end</a:t>
            </a:r>
            <a:endParaRPr lang="ru-RU" dirty="0"/>
          </a:p>
        </p:txBody>
      </p:sp>
      <p:sp>
        <p:nvSpPr>
          <p:cNvPr id="7" name="TextBox 6"/>
          <p:cNvSpPr txBox="1"/>
          <p:nvPr/>
        </p:nvSpPr>
        <p:spPr>
          <a:xfrm>
            <a:off x="5109585" y="776824"/>
            <a:ext cx="2592288" cy="369332"/>
          </a:xfrm>
          <a:prstGeom prst="rect">
            <a:avLst/>
          </a:prstGeom>
          <a:noFill/>
        </p:spPr>
        <p:txBody>
          <a:bodyPr wrap="square" rtlCol="0">
            <a:spAutoFit/>
          </a:bodyPr>
          <a:lstStyle/>
          <a:p>
            <a:r>
              <a:rPr lang="en-US" dirty="0" smtClean="0"/>
              <a:t>1.7 </a:t>
            </a:r>
            <a:r>
              <a:rPr lang="en-US" dirty="0" err="1" smtClean="0"/>
              <a:t>ms</a:t>
            </a:r>
            <a:r>
              <a:rPr lang="en-US" dirty="0" smtClean="0"/>
              <a:t> after heat end</a:t>
            </a:r>
            <a:endParaRPr lang="ru-RU" dirty="0"/>
          </a:p>
        </p:txBody>
      </p:sp>
      <p:pic>
        <p:nvPicPr>
          <p:cNvPr id="4100" name="Picture 4"/>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768606" y="4068762"/>
            <a:ext cx="4239727" cy="232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619672" y="3645024"/>
            <a:ext cx="5472608" cy="369332"/>
          </a:xfrm>
          <a:prstGeom prst="rect">
            <a:avLst/>
          </a:prstGeom>
          <a:noFill/>
        </p:spPr>
        <p:txBody>
          <a:bodyPr wrap="square" rtlCol="0">
            <a:spAutoFit/>
          </a:bodyPr>
          <a:lstStyle/>
          <a:p>
            <a:r>
              <a:rPr lang="en-US" dirty="0" smtClean="0"/>
              <a:t>Start time vs particle distance from the surface</a:t>
            </a:r>
            <a:endParaRPr lang="ru-RU" dirty="0"/>
          </a:p>
        </p:txBody>
      </p:sp>
    </p:spTree>
    <p:extLst>
      <p:ext uri="{BB962C8B-B14F-4D97-AF65-F5344CB8AC3E}">
        <p14:creationId xmlns:p14="http://schemas.microsoft.com/office/powerpoint/2010/main" val="230090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1506" y="116632"/>
            <a:ext cx="8852982" cy="461665"/>
          </a:xfrm>
          <a:prstGeom prst="rect">
            <a:avLst/>
          </a:prstGeom>
          <a:solidFill>
            <a:schemeClr val="tx2">
              <a:lumMod val="60000"/>
              <a:lumOff val="40000"/>
            </a:schemeClr>
          </a:solidFill>
        </p:spPr>
        <p:txBody>
          <a:bodyPr wrap="square" rtlCol="0">
            <a:spAutoFit/>
          </a:bodyPr>
          <a:lstStyle/>
          <a:p>
            <a:pPr algn="ctr"/>
            <a:r>
              <a:rPr lang="en-US" sz="2400" b="1" dirty="0" smtClean="0">
                <a:solidFill>
                  <a:schemeClr val="bg1"/>
                </a:solidFill>
              </a:rPr>
              <a:t>Imaging </a:t>
            </a:r>
            <a:r>
              <a:rPr lang="en-US" sz="2400" b="1" dirty="0">
                <a:solidFill>
                  <a:schemeClr val="bg1"/>
                </a:solidFill>
              </a:rPr>
              <a:t>of melt to search the mechanism of </a:t>
            </a:r>
            <a:r>
              <a:rPr lang="en-US" sz="2400" b="1" dirty="0" smtClean="0">
                <a:solidFill>
                  <a:schemeClr val="bg1"/>
                </a:solidFill>
              </a:rPr>
              <a:t>particles ejection</a:t>
            </a:r>
            <a:endParaRPr lang="ru-RU" sz="2400" b="1" dirty="0">
              <a:solidFill>
                <a:schemeClr val="bg1"/>
              </a:solidFill>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764704"/>
            <a:ext cx="2448272" cy="2242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5133" y="748124"/>
            <a:ext cx="2436409" cy="2252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8066" t="920"/>
          <a:stretch/>
        </p:blipFill>
        <p:spPr bwMode="auto">
          <a:xfrm>
            <a:off x="5724128" y="578297"/>
            <a:ext cx="3249091" cy="262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987824" y="3159804"/>
            <a:ext cx="2736304"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IR </a:t>
            </a:r>
            <a:r>
              <a:rPr lang="en-US" sz="1400" b="1" dirty="0" smtClean="0">
                <a:latin typeface="Arial" panose="020B0604020202020204" pitchFamily="34" charset="0"/>
                <a:cs typeface="Arial" panose="020B0604020202020204" pitchFamily="34" charset="0"/>
              </a:rPr>
              <a:t>image high-pass filtered</a:t>
            </a:r>
            <a:endParaRPr lang="ru-RU" sz="1400" b="1" dirty="0">
              <a:latin typeface="Arial" panose="020B0604020202020204" pitchFamily="34" charset="0"/>
              <a:cs typeface="Arial" panose="020B0604020202020204" pitchFamily="34" charset="0"/>
            </a:endParaRPr>
          </a:p>
        </p:txBody>
      </p:sp>
      <p:sp>
        <p:nvSpPr>
          <p:cNvPr id="10" name="TextBox 9"/>
          <p:cNvSpPr txBox="1"/>
          <p:nvPr/>
        </p:nvSpPr>
        <p:spPr>
          <a:xfrm>
            <a:off x="251521" y="3115520"/>
            <a:ext cx="2448272"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IR </a:t>
            </a:r>
            <a:r>
              <a:rPr lang="en-US" sz="1400" b="1" dirty="0" smtClean="0">
                <a:latin typeface="Arial" panose="020B0604020202020204" pitchFamily="34" charset="0"/>
                <a:cs typeface="Arial" panose="020B0604020202020204" pitchFamily="34" charset="0"/>
              </a:rPr>
              <a:t>image of the target</a:t>
            </a:r>
            <a:endParaRPr lang="ru-RU" sz="1400" b="1" dirty="0">
              <a:latin typeface="Arial" panose="020B0604020202020204" pitchFamily="34" charset="0"/>
              <a:cs typeface="Arial" panose="020B0604020202020204" pitchFamily="34" charset="0"/>
            </a:endParaRPr>
          </a:p>
        </p:txBody>
      </p:sp>
      <p:sp>
        <p:nvSpPr>
          <p:cNvPr id="11" name="TextBox 10"/>
          <p:cNvSpPr txBox="1"/>
          <p:nvPr/>
        </p:nvSpPr>
        <p:spPr>
          <a:xfrm>
            <a:off x="6133818" y="3129027"/>
            <a:ext cx="2144648" cy="369332"/>
          </a:xfrm>
          <a:prstGeom prst="rect">
            <a:avLst/>
          </a:prstGeom>
          <a:noFill/>
        </p:spPr>
        <p:txBody>
          <a:bodyPr wrap="square" rtlCol="0">
            <a:spAutoFit/>
          </a:bodyPr>
          <a:lstStyle/>
          <a:p>
            <a:pPr algn="ctr"/>
            <a:r>
              <a:rPr lang="en-US" sz="1400" b="1" dirty="0" smtClean="0">
                <a:latin typeface="Arial" panose="020B0604020202020204" pitchFamily="34" charset="0"/>
                <a:cs typeface="Arial" panose="020B0604020202020204" pitchFamily="34" charset="0"/>
              </a:rPr>
              <a:t>Temperature profi</a:t>
            </a:r>
            <a:r>
              <a:rPr lang="en-US" sz="1800" b="1" dirty="0" smtClean="0">
                <a:latin typeface="Arial" panose="020B0604020202020204" pitchFamily="34" charset="0"/>
                <a:cs typeface="Arial" panose="020B0604020202020204" pitchFamily="34" charset="0"/>
              </a:rPr>
              <a:t>le</a:t>
            </a:r>
            <a:endParaRPr lang="ru-RU" sz="1800" b="1" dirty="0">
              <a:latin typeface="Arial" panose="020B0604020202020204" pitchFamily="34" charset="0"/>
              <a:cs typeface="Arial" panose="020B0604020202020204" pitchFamily="34" charset="0"/>
            </a:endParaRPr>
          </a:p>
        </p:txBody>
      </p:sp>
      <p:sp>
        <p:nvSpPr>
          <p:cNvPr id="12" name="Text Box 6"/>
          <p:cNvSpPr txBox="1">
            <a:spLocks noChangeArrowheads="1"/>
          </p:cNvSpPr>
          <p:nvPr/>
        </p:nvSpPr>
        <p:spPr bwMode="auto">
          <a:xfrm>
            <a:off x="611560" y="3861048"/>
            <a:ext cx="76576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algn="ctr" defTabSz="914400" fontAlgn="base">
              <a:spcBef>
                <a:spcPct val="0"/>
              </a:spcBef>
              <a:spcAft>
                <a:spcPts val="1000"/>
              </a:spcAft>
            </a:pPr>
            <a:r>
              <a:rPr lang="en-US" altLang="ru-RU" sz="1600" b="1" dirty="0" err="1" smtClean="0">
                <a:latin typeface="Arial" panose="020B0604020202020204" pitchFamily="34" charset="0"/>
                <a:cs typeface="Arial" panose="020B0604020202020204" pitchFamily="34" charset="0"/>
              </a:rPr>
              <a:t>T</a:t>
            </a:r>
            <a:r>
              <a:rPr lang="en-US" altLang="ru-RU" sz="1600" b="1" baseline="-25000" dirty="0" err="1" smtClean="0">
                <a:latin typeface="Arial" panose="020B0604020202020204" pitchFamily="34" charset="0"/>
                <a:cs typeface="Arial" panose="020B0604020202020204" pitchFamily="34" charset="0"/>
              </a:rPr>
              <a:t>exp</a:t>
            </a:r>
            <a:r>
              <a:rPr lang="en-US" altLang="ru-RU" sz="1600" b="1" dirty="0" smtClean="0">
                <a:latin typeface="Arial" panose="020B0604020202020204" pitchFamily="34" charset="0"/>
                <a:cs typeface="Arial" panose="020B0604020202020204" pitchFamily="34" charset="0"/>
              </a:rPr>
              <a:t> = [115, 125] µs, </a:t>
            </a:r>
            <a:r>
              <a:rPr lang="en-US" altLang="ru-RU" sz="1600" b="1" dirty="0" err="1" smtClean="0">
                <a:latin typeface="Arial" panose="020B0604020202020204" pitchFamily="34" charset="0"/>
                <a:cs typeface="Arial" panose="020B0604020202020204" pitchFamily="34" charset="0"/>
              </a:rPr>
              <a:t>T</a:t>
            </a:r>
            <a:r>
              <a:rPr lang="en-US" altLang="ru-RU" sz="1600" b="1" baseline="-25000" dirty="0" err="1" smtClean="0">
                <a:latin typeface="Arial" panose="020B0604020202020204" pitchFamily="34" charset="0"/>
                <a:cs typeface="Arial" panose="020B0604020202020204" pitchFamily="34" charset="0"/>
              </a:rPr>
              <a:t>beam</a:t>
            </a:r>
            <a:r>
              <a:rPr lang="en-US" altLang="ru-RU" sz="1600" b="1" dirty="0" smtClean="0">
                <a:latin typeface="Arial" panose="020B0604020202020204" pitchFamily="34" charset="0"/>
                <a:cs typeface="Arial" panose="020B0604020202020204" pitchFamily="34" charset="0"/>
              </a:rPr>
              <a:t> = 125 µs, 19 GW/m</a:t>
            </a:r>
            <a:r>
              <a:rPr lang="en-US" altLang="ru-RU" sz="1600" b="1" baseline="30000" dirty="0" smtClean="0">
                <a:latin typeface="Arial" panose="020B0604020202020204" pitchFamily="34" charset="0"/>
                <a:cs typeface="Arial" panose="020B0604020202020204" pitchFamily="34" charset="0"/>
              </a:rPr>
              <a:t>2</a:t>
            </a:r>
            <a:r>
              <a:rPr lang="en-US" altLang="ru-RU" sz="1600" b="1" dirty="0" smtClean="0">
                <a:latin typeface="Arial" panose="020B0604020202020204" pitchFamily="34" charset="0"/>
                <a:cs typeface="Arial" panose="020B0604020202020204" pitchFamily="34" charset="0"/>
              </a:rPr>
              <a:t>, 2.3 MJ/m</a:t>
            </a:r>
            <a:r>
              <a:rPr lang="en-US" altLang="ru-RU" sz="1600" b="1" baseline="30000" dirty="0" smtClean="0">
                <a:latin typeface="Arial" panose="020B0604020202020204" pitchFamily="34" charset="0"/>
                <a:cs typeface="Arial" panose="020B0604020202020204" pitchFamily="34" charset="0"/>
              </a:rPr>
              <a:t>2</a:t>
            </a:r>
            <a:r>
              <a:rPr lang="en-US" altLang="ru-RU" sz="1600" b="1" dirty="0" smtClean="0">
                <a:latin typeface="Arial" panose="020B0604020202020204" pitchFamily="34" charset="0"/>
                <a:cs typeface="Arial" panose="020B0604020202020204" pitchFamily="34" charset="0"/>
              </a:rPr>
              <a:t>, F=210 MJ/m</a:t>
            </a:r>
            <a:r>
              <a:rPr lang="en-US" altLang="ru-RU" sz="1600" b="1" baseline="30000" dirty="0" smtClean="0">
                <a:latin typeface="Arial" panose="020B0604020202020204" pitchFamily="34" charset="0"/>
                <a:cs typeface="Arial" panose="020B0604020202020204" pitchFamily="34" charset="0"/>
              </a:rPr>
              <a:t>2</a:t>
            </a:r>
            <a:r>
              <a:rPr lang="en-US" altLang="ru-RU" sz="1600" b="1" dirty="0" smtClean="0">
                <a:latin typeface="Arial" panose="020B0604020202020204" pitchFamily="34" charset="0"/>
                <a:cs typeface="Arial" panose="020B0604020202020204" pitchFamily="34" charset="0"/>
              </a:rPr>
              <a:t>s</a:t>
            </a:r>
            <a:r>
              <a:rPr lang="en-US" altLang="ru-RU" sz="1600" b="1" baseline="30000" dirty="0" smtClean="0">
                <a:latin typeface="Arial" panose="020B0604020202020204" pitchFamily="34" charset="0"/>
                <a:cs typeface="Arial" panose="020B0604020202020204" pitchFamily="34" charset="0"/>
              </a:rPr>
              <a:t>0.5</a:t>
            </a:r>
            <a:endParaRPr lang="ru-RU" altLang="ru-RU" sz="1600" b="1" dirty="0">
              <a:latin typeface="Arial" panose="020B0604020202020204" pitchFamily="34" charset="0"/>
              <a:cs typeface="Arial" panose="020B0604020202020204" pitchFamily="34" charset="0"/>
            </a:endParaRPr>
          </a:p>
        </p:txBody>
      </p:sp>
      <p:sp>
        <p:nvSpPr>
          <p:cNvPr id="2" name="Номер слайда 1"/>
          <p:cNvSpPr>
            <a:spLocks noGrp="1"/>
          </p:cNvSpPr>
          <p:nvPr>
            <p:ph type="sldNum" sz="quarter" idx="12"/>
          </p:nvPr>
        </p:nvSpPr>
        <p:spPr/>
        <p:txBody>
          <a:bodyPr/>
          <a:lstStyle/>
          <a:p>
            <a:fld id="{2C303224-EE2D-4E5B-B1E2-2415A76FA3FC}" type="slidenum">
              <a:rPr lang="ru-RU" smtClean="0"/>
              <a:pPr/>
              <a:t>16</a:t>
            </a:fld>
            <a:r>
              <a:rPr lang="en-US" dirty="0" smtClean="0"/>
              <a:t>/18</a:t>
            </a:r>
            <a:endParaRPr lang="ru-RU" dirty="0"/>
          </a:p>
          <a:p>
            <a:endParaRPr lang="ru-RU" dirty="0"/>
          </a:p>
        </p:txBody>
      </p:sp>
    </p:spTree>
    <p:extLst>
      <p:ext uri="{BB962C8B-B14F-4D97-AF65-F5344CB8AC3E}">
        <p14:creationId xmlns:p14="http://schemas.microsoft.com/office/powerpoint/2010/main" val="141001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wipe(down)">
                                      <p:cBhvr>
                                        <p:cTn id="7" dur="500"/>
                                        <p:tgtEl>
                                          <p:spTgt spid="205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053"/>
                                        </p:tgtEl>
                                        <p:attrNameLst>
                                          <p:attrName>style.visibility</p:attrName>
                                        </p:attrNameLst>
                                      </p:cBhvr>
                                      <p:to>
                                        <p:strVal val="visible"/>
                                      </p:to>
                                    </p:set>
                                    <p:animEffect transition="in" filter="wipe(down)">
                                      <p:cBhvr>
                                        <p:cTn id="15" dur="500"/>
                                        <p:tgtEl>
                                          <p:spTgt spid="205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1506" y="116632"/>
            <a:ext cx="8852982" cy="461665"/>
          </a:xfrm>
          <a:prstGeom prst="rect">
            <a:avLst/>
          </a:prstGeom>
          <a:solidFill>
            <a:schemeClr val="tx2">
              <a:lumMod val="60000"/>
              <a:lumOff val="40000"/>
            </a:schemeClr>
          </a:solidFill>
        </p:spPr>
        <p:txBody>
          <a:bodyPr wrap="square" rtlCol="0">
            <a:spAutoFit/>
          </a:bodyPr>
          <a:lstStyle/>
          <a:p>
            <a:pPr algn="ctr"/>
            <a:r>
              <a:rPr lang="en-US" sz="2400" b="1" dirty="0" smtClean="0">
                <a:solidFill>
                  <a:schemeClr val="bg1"/>
                </a:solidFill>
              </a:rPr>
              <a:t>Tungsten melt layer dynamics recorded with fast CCD cameras</a:t>
            </a:r>
            <a:endParaRPr lang="ru-RU" sz="2400" b="1" dirty="0">
              <a:solidFill>
                <a:schemeClr val="bg1"/>
              </a:solidFill>
            </a:endParaRPr>
          </a:p>
        </p:txBody>
      </p:sp>
      <p:sp>
        <p:nvSpPr>
          <p:cNvPr id="13" name="TextBox 12"/>
          <p:cNvSpPr txBox="1"/>
          <p:nvPr/>
        </p:nvSpPr>
        <p:spPr>
          <a:xfrm>
            <a:off x="522098" y="903203"/>
            <a:ext cx="3977894" cy="646331"/>
          </a:xfrm>
          <a:prstGeom prst="rect">
            <a:avLst/>
          </a:prstGeom>
          <a:noFill/>
        </p:spPr>
        <p:txBody>
          <a:bodyPr wrap="square" rtlCol="0">
            <a:spAutoFit/>
          </a:bodyPr>
          <a:lstStyle/>
          <a:p>
            <a:r>
              <a:rPr lang="en-US" dirty="0" err="1" smtClean="0"/>
              <a:t>JxB</a:t>
            </a:r>
            <a:r>
              <a:rPr lang="en-US" dirty="0" smtClean="0"/>
              <a:t> rotation  evident from </a:t>
            </a:r>
            <a:r>
              <a:rPr lang="en-US" dirty="0"/>
              <a:t>the successive </a:t>
            </a:r>
            <a:r>
              <a:rPr lang="en-US" dirty="0" smtClean="0"/>
              <a:t>pulses, frame exposition 30µs</a:t>
            </a:r>
            <a:endParaRPr lang="ru-RU" dirty="0"/>
          </a:p>
        </p:txBody>
      </p:sp>
      <p:sp>
        <p:nvSpPr>
          <p:cNvPr id="14" name="TextBox 13"/>
          <p:cNvSpPr txBox="1"/>
          <p:nvPr/>
        </p:nvSpPr>
        <p:spPr>
          <a:xfrm>
            <a:off x="4644008" y="863524"/>
            <a:ext cx="3977894" cy="923330"/>
          </a:xfrm>
          <a:prstGeom prst="rect">
            <a:avLst/>
          </a:prstGeom>
          <a:noFill/>
        </p:spPr>
        <p:txBody>
          <a:bodyPr wrap="square" rtlCol="0">
            <a:spAutoFit/>
          </a:bodyPr>
          <a:lstStyle/>
          <a:p>
            <a:r>
              <a:rPr lang="en-US" dirty="0" smtClean="0"/>
              <a:t>dynamics of molten </a:t>
            </a:r>
            <a:r>
              <a:rPr lang="en-US" dirty="0"/>
              <a:t>layer </a:t>
            </a:r>
            <a:r>
              <a:rPr lang="en-US" dirty="0" smtClean="0"/>
              <a:t>solidification obtained in a single heat pulse, frames separation 10µs</a:t>
            </a:r>
            <a:endParaRPr lang="ru-RU" dirty="0"/>
          </a:p>
        </p:txBody>
      </p:sp>
      <p:pic>
        <p:nvPicPr>
          <p:cNvPr id="11" name="Рисунок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098" y="1844824"/>
            <a:ext cx="3528392" cy="3528392"/>
          </a:xfrm>
          <a:prstGeom prst="rect">
            <a:avLst/>
          </a:prstGeom>
        </p:spPr>
      </p:pic>
      <p:pic>
        <p:nvPicPr>
          <p:cNvPr id="12" name="Рисунок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1808558"/>
            <a:ext cx="3618863" cy="3528392"/>
          </a:xfrm>
          <a:prstGeom prst="rect">
            <a:avLst/>
          </a:prstGeom>
        </p:spPr>
      </p:pic>
      <p:sp>
        <p:nvSpPr>
          <p:cNvPr id="2" name="Номер слайда 1"/>
          <p:cNvSpPr>
            <a:spLocks noGrp="1"/>
          </p:cNvSpPr>
          <p:nvPr>
            <p:ph type="sldNum" sz="quarter" idx="12"/>
          </p:nvPr>
        </p:nvSpPr>
        <p:spPr/>
        <p:txBody>
          <a:bodyPr/>
          <a:lstStyle/>
          <a:p>
            <a:fld id="{2C303224-EE2D-4E5B-B1E2-2415A76FA3FC}" type="slidenum">
              <a:rPr lang="ru-RU" smtClean="0"/>
              <a:pPr/>
              <a:t>17</a:t>
            </a:fld>
            <a:r>
              <a:rPr lang="en-US" dirty="0" smtClean="0"/>
              <a:t>/18</a:t>
            </a:r>
            <a:endParaRPr lang="ru-RU" dirty="0"/>
          </a:p>
          <a:p>
            <a:endParaRPr lang="ru-RU" dirty="0"/>
          </a:p>
        </p:txBody>
      </p:sp>
      <p:sp>
        <p:nvSpPr>
          <p:cNvPr id="9" name="Text Box 6"/>
          <p:cNvSpPr txBox="1">
            <a:spLocks noChangeArrowheads="1"/>
          </p:cNvSpPr>
          <p:nvPr/>
        </p:nvSpPr>
        <p:spPr bwMode="auto">
          <a:xfrm>
            <a:off x="4716016" y="5716161"/>
            <a:ext cx="3456384" cy="713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algn="ctr" defTabSz="914400" fontAlgn="base">
              <a:spcBef>
                <a:spcPct val="0"/>
              </a:spcBef>
              <a:spcAft>
                <a:spcPts val="1000"/>
              </a:spcAft>
            </a:pPr>
            <a:r>
              <a:rPr lang="en-US" altLang="ru-RU" sz="1600" b="1" dirty="0" err="1" smtClean="0">
                <a:latin typeface="Arial" panose="020B0604020202020204" pitchFamily="34" charset="0"/>
                <a:cs typeface="Arial" panose="020B0604020202020204" pitchFamily="34" charset="0"/>
              </a:rPr>
              <a:t>T</a:t>
            </a:r>
            <a:r>
              <a:rPr lang="en-US" altLang="ru-RU" sz="1600" b="1" baseline="-25000" dirty="0" err="1" smtClean="0">
                <a:latin typeface="Arial" panose="020B0604020202020204" pitchFamily="34" charset="0"/>
                <a:cs typeface="Arial" panose="020B0604020202020204" pitchFamily="34" charset="0"/>
              </a:rPr>
              <a:t>beam</a:t>
            </a:r>
            <a:r>
              <a:rPr lang="en-US" altLang="ru-RU" sz="1600" b="1" dirty="0" smtClean="0">
                <a:latin typeface="Arial" panose="020B0604020202020204" pitchFamily="34" charset="0"/>
                <a:cs typeface="Arial" panose="020B0604020202020204" pitchFamily="34" charset="0"/>
              </a:rPr>
              <a:t> = 200 µs, 19 GW/m</a:t>
            </a:r>
            <a:r>
              <a:rPr lang="en-US" altLang="ru-RU" sz="1600" b="1" baseline="30000" dirty="0" smtClean="0">
                <a:latin typeface="Arial" panose="020B0604020202020204" pitchFamily="34" charset="0"/>
                <a:cs typeface="Arial" panose="020B0604020202020204" pitchFamily="34" charset="0"/>
              </a:rPr>
              <a:t>2</a:t>
            </a:r>
            <a:r>
              <a:rPr lang="en-US" altLang="ru-RU" sz="1600" b="1" dirty="0" smtClean="0">
                <a:latin typeface="Arial" panose="020B0604020202020204" pitchFamily="34" charset="0"/>
                <a:cs typeface="Arial" panose="020B0604020202020204" pitchFamily="34" charset="0"/>
              </a:rPr>
              <a:t>,</a:t>
            </a:r>
          </a:p>
          <a:p>
            <a:pPr algn="ctr" defTabSz="914400" fontAlgn="base">
              <a:spcBef>
                <a:spcPct val="0"/>
              </a:spcBef>
              <a:spcAft>
                <a:spcPts val="1000"/>
              </a:spcAft>
            </a:pPr>
            <a:r>
              <a:rPr lang="en-US" altLang="ru-RU" sz="1600" b="1" dirty="0" smtClean="0">
                <a:latin typeface="Arial" panose="020B0604020202020204" pitchFamily="34" charset="0"/>
                <a:cs typeface="Arial" panose="020B0604020202020204" pitchFamily="34" charset="0"/>
              </a:rPr>
              <a:t> 3.4 MJ/m</a:t>
            </a:r>
            <a:r>
              <a:rPr lang="en-US" altLang="ru-RU" sz="1600" b="1" baseline="30000" dirty="0" smtClean="0">
                <a:latin typeface="Arial" panose="020B0604020202020204" pitchFamily="34" charset="0"/>
                <a:cs typeface="Arial" panose="020B0604020202020204" pitchFamily="34" charset="0"/>
              </a:rPr>
              <a:t>2</a:t>
            </a:r>
            <a:r>
              <a:rPr lang="en-US" altLang="ru-RU" sz="1600" b="1" dirty="0" smtClean="0">
                <a:latin typeface="Arial" panose="020B0604020202020204" pitchFamily="34" charset="0"/>
                <a:cs typeface="Arial" panose="020B0604020202020204" pitchFamily="34" charset="0"/>
              </a:rPr>
              <a:t>, F=250 MJ/m</a:t>
            </a:r>
            <a:r>
              <a:rPr lang="en-US" altLang="ru-RU" sz="1600" b="1" baseline="30000" dirty="0" smtClean="0">
                <a:latin typeface="Arial" panose="020B0604020202020204" pitchFamily="34" charset="0"/>
                <a:cs typeface="Arial" panose="020B0604020202020204" pitchFamily="34" charset="0"/>
              </a:rPr>
              <a:t>2</a:t>
            </a:r>
            <a:r>
              <a:rPr lang="en-US" altLang="ru-RU" sz="1600" b="1" dirty="0" smtClean="0">
                <a:latin typeface="Arial" panose="020B0604020202020204" pitchFamily="34" charset="0"/>
                <a:cs typeface="Arial" panose="020B0604020202020204" pitchFamily="34" charset="0"/>
              </a:rPr>
              <a:t>s</a:t>
            </a:r>
            <a:r>
              <a:rPr lang="en-US" altLang="ru-RU" sz="1600" b="1" baseline="30000" dirty="0" smtClean="0">
                <a:latin typeface="Arial" panose="020B0604020202020204" pitchFamily="34" charset="0"/>
                <a:cs typeface="Arial" panose="020B0604020202020204" pitchFamily="34" charset="0"/>
              </a:rPr>
              <a:t>0.5</a:t>
            </a:r>
            <a:endParaRPr lang="ru-RU" altLang="ru-RU"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6519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506" y="116632"/>
            <a:ext cx="8852982" cy="461665"/>
          </a:xfrm>
          <a:prstGeom prst="rect">
            <a:avLst/>
          </a:prstGeom>
          <a:solidFill>
            <a:schemeClr val="tx2">
              <a:lumMod val="60000"/>
              <a:lumOff val="40000"/>
            </a:schemeClr>
          </a:solidFill>
        </p:spPr>
        <p:txBody>
          <a:bodyPr wrap="square" rtlCol="0">
            <a:spAutoFit/>
          </a:bodyPr>
          <a:lstStyle/>
          <a:p>
            <a:pPr algn="ctr"/>
            <a:r>
              <a:rPr lang="en-US" sz="2400" b="1" dirty="0" smtClean="0">
                <a:solidFill>
                  <a:schemeClr val="bg1"/>
                </a:solidFill>
              </a:rPr>
              <a:t>summary</a:t>
            </a:r>
            <a:endParaRPr lang="ru-RU" sz="2400" b="1" dirty="0">
              <a:solidFill>
                <a:schemeClr val="bg1"/>
              </a:solidFill>
            </a:endParaRPr>
          </a:p>
        </p:txBody>
      </p:sp>
      <p:sp>
        <p:nvSpPr>
          <p:cNvPr id="3" name="TextBox 2"/>
          <p:cNvSpPr txBox="1"/>
          <p:nvPr/>
        </p:nvSpPr>
        <p:spPr>
          <a:xfrm>
            <a:off x="1403648" y="1628800"/>
            <a:ext cx="6048672" cy="2862322"/>
          </a:xfrm>
          <a:prstGeom prst="rect">
            <a:avLst/>
          </a:prstGeom>
          <a:noFill/>
        </p:spPr>
        <p:txBody>
          <a:bodyPr wrap="square" rtlCol="0">
            <a:spAutoFit/>
          </a:bodyPr>
          <a:lstStyle/>
          <a:p>
            <a:pPr marL="285750" indent="-285750">
              <a:buFont typeface="Wingdings" panose="05000000000000000000" pitchFamily="2" charset="2"/>
              <a:buChar char="ü"/>
            </a:pPr>
            <a:r>
              <a:rPr lang="en-US" dirty="0" smtClean="0"/>
              <a:t>Intense long-pulse electron beam has advantage in experimental simulation of ITER scale transient heat loads</a:t>
            </a:r>
          </a:p>
          <a:p>
            <a:pPr marL="285750" indent="-285750">
              <a:buFont typeface="Wingdings" panose="05000000000000000000" pitchFamily="2" charset="2"/>
              <a:buChar char="ü"/>
            </a:pPr>
            <a:r>
              <a:rPr lang="en-US" dirty="0" smtClean="0"/>
              <a:t>Fast imaging in the near infrared range reveals dynamics of tungsten surface modification during the transient heat load</a:t>
            </a:r>
          </a:p>
          <a:p>
            <a:pPr marL="285750" indent="-285750">
              <a:buFont typeface="Wingdings" panose="05000000000000000000" pitchFamily="2" charset="2"/>
              <a:buChar char="ü"/>
            </a:pPr>
            <a:r>
              <a:rPr lang="en-US" dirty="0" smtClean="0"/>
              <a:t>Continuous wave laser light reflection from the tungsten surface detects melting in hot spot near the crack edges</a:t>
            </a:r>
          </a:p>
          <a:p>
            <a:pPr marL="285750" indent="-285750">
              <a:buFont typeface="Wingdings" panose="05000000000000000000" pitchFamily="2" charset="2"/>
              <a:buChar char="ü"/>
            </a:pPr>
            <a:r>
              <a:rPr lang="en-US" dirty="0" smtClean="0"/>
              <a:t>Small angle scattering of continuous laser light is effective in observation of dynamics of tungsten particles emission at elevated heat load FHF&gt;170 MJ/m</a:t>
            </a:r>
            <a:r>
              <a:rPr lang="en-US" baseline="30000" dirty="0" smtClean="0"/>
              <a:t>2</a:t>
            </a:r>
            <a:r>
              <a:rPr lang="en-US" dirty="0" smtClean="0"/>
              <a:t>s</a:t>
            </a:r>
            <a:r>
              <a:rPr lang="en-US" baseline="30000" dirty="0" smtClean="0"/>
              <a:t>0.5</a:t>
            </a:r>
            <a:endParaRPr lang="ru-RU" baseline="30000" dirty="0"/>
          </a:p>
        </p:txBody>
      </p:sp>
      <p:sp>
        <p:nvSpPr>
          <p:cNvPr id="4" name="Номер слайда 3"/>
          <p:cNvSpPr>
            <a:spLocks noGrp="1"/>
          </p:cNvSpPr>
          <p:nvPr>
            <p:ph type="sldNum" sz="quarter" idx="12"/>
          </p:nvPr>
        </p:nvSpPr>
        <p:spPr/>
        <p:txBody>
          <a:bodyPr/>
          <a:lstStyle/>
          <a:p>
            <a:fld id="{2C303224-EE2D-4E5B-B1E2-2415A76FA3FC}" type="slidenum">
              <a:rPr lang="ru-RU" smtClean="0"/>
              <a:pPr/>
              <a:t>18</a:t>
            </a:fld>
            <a:r>
              <a:rPr lang="en-US" dirty="0"/>
              <a:t>//</a:t>
            </a:r>
            <a:r>
              <a:rPr lang="en-US" dirty="0" smtClean="0"/>
              <a:t>18</a:t>
            </a:r>
            <a:endParaRPr lang="ru-RU" dirty="0"/>
          </a:p>
          <a:p>
            <a:endParaRPr lang="ru-RU" dirty="0"/>
          </a:p>
        </p:txBody>
      </p:sp>
    </p:spTree>
    <p:extLst>
      <p:ext uri="{BB962C8B-B14F-4D97-AF65-F5344CB8AC3E}">
        <p14:creationId xmlns:p14="http://schemas.microsoft.com/office/powerpoint/2010/main" val="2180546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C303224-EE2D-4E5B-B1E2-2415A76FA3FC}" type="slidenum">
              <a:rPr lang="ru-RU" smtClean="0"/>
              <a:pPr/>
              <a:t>19</a:t>
            </a:fld>
            <a:endParaRPr lang="ru-RU"/>
          </a:p>
        </p:txBody>
      </p:sp>
      <p:sp>
        <p:nvSpPr>
          <p:cNvPr id="5" name="Прямоугольник 4"/>
          <p:cNvSpPr/>
          <p:nvPr/>
        </p:nvSpPr>
        <p:spPr>
          <a:xfrm>
            <a:off x="1259632" y="2967333"/>
            <a:ext cx="5886400" cy="646331"/>
          </a:xfrm>
          <a:prstGeom prst="rect">
            <a:avLst/>
          </a:prstGeom>
        </p:spPr>
        <p:txBody>
          <a:bodyPr wrap="square">
            <a:spAutoFit/>
          </a:bodyPr>
          <a:lstStyle/>
          <a:p>
            <a:r>
              <a:rPr lang="en-US" sz="3600" b="1" dirty="0" smtClean="0">
                <a:solidFill>
                  <a:srgbClr val="00B050"/>
                </a:solidFill>
              </a:rPr>
              <a:t>Thank you for attention!</a:t>
            </a:r>
            <a:endParaRPr lang="ru-RU" sz="3600" b="1" dirty="0">
              <a:solidFill>
                <a:srgbClr val="00B050"/>
              </a:solidFill>
            </a:endParaRPr>
          </a:p>
        </p:txBody>
      </p:sp>
    </p:spTree>
    <p:extLst>
      <p:ext uri="{BB962C8B-B14F-4D97-AF65-F5344CB8AC3E}">
        <p14:creationId xmlns:p14="http://schemas.microsoft.com/office/powerpoint/2010/main" val="10572034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1" y="764704"/>
            <a:ext cx="7462217" cy="5970865"/>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The most serious damages of plasma facing material in reactor-grade fusion devices </a:t>
            </a:r>
            <a:r>
              <a:rPr lang="en-US" sz="2000" dirty="0"/>
              <a:t>are expected </a:t>
            </a:r>
            <a:r>
              <a:rPr lang="en-US" sz="2000" dirty="0" smtClean="0"/>
              <a:t>during </a:t>
            </a:r>
            <a:r>
              <a:rPr lang="en-US" sz="2000" dirty="0"/>
              <a:t>transient </a:t>
            </a:r>
            <a:r>
              <a:rPr lang="en-US" sz="2000" dirty="0" smtClean="0"/>
              <a:t>events</a:t>
            </a:r>
          </a:p>
          <a:p>
            <a:endParaRPr lang="en-US" sz="2000" dirty="0" smtClean="0"/>
          </a:p>
          <a:p>
            <a:pPr marL="285750" indent="-285750">
              <a:buFont typeface="Arial" panose="020B0604020202020204" pitchFamily="34" charset="0"/>
              <a:buChar char="•"/>
            </a:pPr>
            <a:r>
              <a:rPr lang="en-US" sz="2000" dirty="0" smtClean="0">
                <a:solidFill>
                  <a:schemeClr val="accent3">
                    <a:lumMod val="75000"/>
                  </a:schemeClr>
                </a:solidFill>
              </a:rPr>
              <a:t>In the ITER divertor heat load increases 2-3 orders of magnitude and reaches energy density </a:t>
            </a:r>
            <a:r>
              <a:rPr lang="en-US" sz="2000" dirty="0" err="1" smtClean="0">
                <a:solidFill>
                  <a:schemeClr val="accent3">
                    <a:lumMod val="75000"/>
                  </a:schemeClr>
                </a:solidFill>
              </a:rPr>
              <a:t>Q</a:t>
            </a:r>
            <a:r>
              <a:rPr lang="en-US" sz="2000" baseline="-25000" dirty="0" err="1" smtClean="0">
                <a:solidFill>
                  <a:schemeClr val="accent3">
                    <a:lumMod val="75000"/>
                  </a:schemeClr>
                </a:solidFill>
              </a:rPr>
              <a:t>h</a:t>
            </a:r>
            <a:r>
              <a:rPr lang="en-US" sz="2000" dirty="0" smtClean="0">
                <a:solidFill>
                  <a:schemeClr val="accent3">
                    <a:lumMod val="75000"/>
                  </a:schemeClr>
                </a:solidFill>
              </a:rPr>
              <a:t>=</a:t>
            </a:r>
            <a:r>
              <a:rPr lang="en-US" sz="2000" b="1" dirty="0" smtClean="0">
                <a:solidFill>
                  <a:schemeClr val="accent3">
                    <a:lumMod val="75000"/>
                  </a:schemeClr>
                </a:solidFill>
              </a:rPr>
              <a:t>5-80 MJm</a:t>
            </a:r>
            <a:r>
              <a:rPr lang="en-US" sz="2000" b="1" baseline="30000" dirty="0" smtClean="0">
                <a:solidFill>
                  <a:schemeClr val="accent3">
                    <a:lumMod val="75000"/>
                  </a:schemeClr>
                </a:solidFill>
              </a:rPr>
              <a:t>-2</a:t>
            </a:r>
            <a:r>
              <a:rPr lang="en-US" sz="2000" dirty="0" smtClean="0">
                <a:solidFill>
                  <a:schemeClr val="accent3">
                    <a:lumMod val="75000"/>
                  </a:schemeClr>
                </a:solidFill>
              </a:rPr>
              <a:t>, power density  </a:t>
            </a:r>
            <a:r>
              <a:rPr lang="en-US" sz="2000" dirty="0" err="1" smtClean="0">
                <a:solidFill>
                  <a:schemeClr val="accent3">
                    <a:lumMod val="75000"/>
                  </a:schemeClr>
                </a:solidFill>
              </a:rPr>
              <a:t>q</a:t>
            </a:r>
            <a:r>
              <a:rPr lang="en-US" sz="2000" baseline="-25000" dirty="0" err="1" smtClean="0">
                <a:solidFill>
                  <a:schemeClr val="accent3">
                    <a:lumMod val="75000"/>
                  </a:schemeClr>
                </a:solidFill>
              </a:rPr>
              <a:t>h</a:t>
            </a:r>
            <a:r>
              <a:rPr lang="en-US" sz="2000" dirty="0" smtClean="0">
                <a:solidFill>
                  <a:schemeClr val="accent3">
                    <a:lumMod val="75000"/>
                  </a:schemeClr>
                </a:solidFill>
              </a:rPr>
              <a:t>=</a:t>
            </a:r>
            <a:r>
              <a:rPr lang="en-US" sz="2000" b="1" dirty="0" smtClean="0">
                <a:solidFill>
                  <a:schemeClr val="accent3">
                    <a:lumMod val="75000"/>
                  </a:schemeClr>
                </a:solidFill>
              </a:rPr>
              <a:t>5-25 GWm</a:t>
            </a:r>
            <a:r>
              <a:rPr lang="en-US" sz="2000" b="1" baseline="30000" dirty="0" smtClean="0">
                <a:solidFill>
                  <a:schemeClr val="accent3">
                    <a:lumMod val="75000"/>
                  </a:schemeClr>
                </a:solidFill>
              </a:rPr>
              <a:t>-2</a:t>
            </a:r>
            <a:r>
              <a:rPr lang="en-US" sz="2000" b="1" dirty="0" smtClean="0">
                <a:solidFill>
                  <a:schemeClr val="accent3">
                    <a:lumMod val="75000"/>
                  </a:schemeClr>
                </a:solidFill>
              </a:rPr>
              <a:t> </a:t>
            </a:r>
            <a:r>
              <a:rPr lang="en-US" sz="2000" dirty="0" smtClean="0">
                <a:solidFill>
                  <a:schemeClr val="accent3">
                    <a:lumMod val="75000"/>
                  </a:schemeClr>
                </a:solidFill>
              </a:rPr>
              <a:t>over the heating time </a:t>
            </a:r>
            <a:r>
              <a:rPr lang="en-US" sz="2000" dirty="0" smtClean="0">
                <a:solidFill>
                  <a:schemeClr val="accent3">
                    <a:lumMod val="75000"/>
                  </a:schemeClr>
                </a:solidFill>
                <a:sym typeface="Symbol"/>
              </a:rPr>
              <a:t></a:t>
            </a:r>
            <a:r>
              <a:rPr lang="en-US" sz="2000" baseline="-25000" dirty="0" smtClean="0">
                <a:solidFill>
                  <a:schemeClr val="accent3">
                    <a:lumMod val="75000"/>
                  </a:schemeClr>
                </a:solidFill>
              </a:rPr>
              <a:t>h</a:t>
            </a:r>
            <a:r>
              <a:rPr lang="en-US" sz="2000" dirty="0" smtClean="0">
                <a:solidFill>
                  <a:schemeClr val="accent3">
                    <a:lumMod val="75000"/>
                  </a:schemeClr>
                </a:solidFill>
              </a:rPr>
              <a:t>=</a:t>
            </a:r>
            <a:r>
              <a:rPr lang="en-US" sz="2000" b="1" dirty="0" smtClean="0">
                <a:solidFill>
                  <a:schemeClr val="accent3">
                    <a:lumMod val="75000"/>
                  </a:schemeClr>
                </a:solidFill>
              </a:rPr>
              <a:t>0.3–3 </a:t>
            </a:r>
            <a:r>
              <a:rPr lang="en-US" sz="2000" b="1" dirty="0" err="1" smtClean="0">
                <a:solidFill>
                  <a:schemeClr val="accent3">
                    <a:lumMod val="75000"/>
                  </a:schemeClr>
                </a:solidFill>
              </a:rPr>
              <a:t>ms</a:t>
            </a:r>
            <a:r>
              <a:rPr lang="en-US" sz="2000" b="1" dirty="0" smtClean="0">
                <a:solidFill>
                  <a:schemeClr val="accent3">
                    <a:lumMod val="75000"/>
                  </a:schemeClr>
                </a:solidFill>
              </a:rPr>
              <a:t> </a:t>
            </a:r>
            <a:r>
              <a:rPr lang="en-US" sz="2000" dirty="0" smtClean="0">
                <a:solidFill>
                  <a:schemeClr val="accent3">
                    <a:lumMod val="75000"/>
                  </a:schemeClr>
                </a:solidFill>
              </a:rPr>
              <a:t>for type I ELMs and major disruption. These heat loads correspond to maximal heat flux parameter values F</a:t>
            </a:r>
            <a:r>
              <a:rPr lang="en-US" sz="2000" baseline="-25000" dirty="0" smtClean="0">
                <a:solidFill>
                  <a:schemeClr val="accent3">
                    <a:lumMod val="75000"/>
                  </a:schemeClr>
                </a:solidFill>
              </a:rPr>
              <a:t>HF</a:t>
            </a:r>
            <a:r>
              <a:rPr lang="en-US" sz="2000" dirty="0" smtClean="0">
                <a:solidFill>
                  <a:schemeClr val="accent3">
                    <a:lumMod val="75000"/>
                  </a:schemeClr>
                </a:solidFill>
              </a:rPr>
              <a:t>=</a:t>
            </a:r>
            <a:r>
              <a:rPr lang="en-US" sz="2000" b="1" dirty="0" smtClean="0">
                <a:solidFill>
                  <a:schemeClr val="accent3">
                    <a:lumMod val="75000"/>
                  </a:schemeClr>
                </a:solidFill>
              </a:rPr>
              <a:t>600-2000 MJ m</a:t>
            </a:r>
            <a:r>
              <a:rPr lang="en-US" sz="2000" b="1" baseline="30000" dirty="0" smtClean="0">
                <a:solidFill>
                  <a:schemeClr val="accent3">
                    <a:lumMod val="75000"/>
                  </a:schemeClr>
                </a:solidFill>
              </a:rPr>
              <a:t>-2</a:t>
            </a:r>
            <a:r>
              <a:rPr lang="en-US" sz="2000" b="1" dirty="0" smtClean="0">
                <a:solidFill>
                  <a:schemeClr val="accent3">
                    <a:lumMod val="75000"/>
                  </a:schemeClr>
                </a:solidFill>
              </a:rPr>
              <a:t> s</a:t>
            </a:r>
            <a:r>
              <a:rPr lang="en-US" sz="2000" b="1" baseline="30000" dirty="0" smtClean="0">
                <a:solidFill>
                  <a:schemeClr val="accent3">
                    <a:lumMod val="75000"/>
                  </a:schemeClr>
                </a:solidFill>
              </a:rPr>
              <a:t>-0.5</a:t>
            </a:r>
            <a:r>
              <a:rPr lang="en-US" sz="2000" b="1" dirty="0" smtClean="0">
                <a:solidFill>
                  <a:schemeClr val="accent3">
                    <a:lumMod val="75000"/>
                  </a:schemeClr>
                </a:solidFill>
              </a:rPr>
              <a:t> </a:t>
            </a:r>
            <a:r>
              <a:rPr lang="en-US" sz="2000" dirty="0" smtClean="0">
                <a:solidFill>
                  <a:schemeClr val="accent3">
                    <a:lumMod val="75000"/>
                  </a:schemeClr>
                </a:solidFill>
              </a:rPr>
              <a:t>[1, 2]</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solidFill>
                  <a:srgbClr val="0070C0"/>
                </a:solidFill>
              </a:rPr>
              <a:t>Even with development of procedures for transients mitigation some number of unmitigated transient event cannot be excluded</a:t>
            </a:r>
          </a:p>
          <a:p>
            <a:endParaRPr lang="en-US" sz="2000" dirty="0"/>
          </a:p>
          <a:p>
            <a:pPr marL="285750" indent="-285750">
              <a:buFont typeface="Arial" panose="020B0604020202020204" pitchFamily="34" charset="0"/>
              <a:buChar char="•"/>
            </a:pPr>
            <a:r>
              <a:rPr lang="en-US" sz="2000" dirty="0" smtClean="0">
                <a:solidFill>
                  <a:srgbClr val="C00000"/>
                </a:solidFill>
              </a:rPr>
              <a:t>Modern tokamaks  cannot reproduce ITER-grade transient heat loads while specially developed linear devices for transient simulation like QSPAs and lasers also have limitation like excessive pressure on melted material, strong vapor shielding and strong background light</a:t>
            </a:r>
          </a:p>
          <a:p>
            <a:endParaRPr lang="en-US" dirty="0" smtClean="0"/>
          </a:p>
          <a:p>
            <a:pPr lvl="0"/>
            <a:r>
              <a:rPr lang="en-US" sz="1200" dirty="0" smtClean="0"/>
              <a:t>[1] R.A</a:t>
            </a:r>
            <a:r>
              <a:rPr lang="en-US" sz="1200" dirty="0"/>
              <a:t>. Pitts et al., J. </a:t>
            </a:r>
            <a:r>
              <a:rPr lang="en-US" sz="1200" dirty="0" err="1"/>
              <a:t>Nucl</a:t>
            </a:r>
            <a:r>
              <a:rPr lang="en-US" sz="1200" dirty="0"/>
              <a:t>. Mater. 438 (2013) S48</a:t>
            </a:r>
            <a:endParaRPr lang="ru-RU" sz="1200" dirty="0"/>
          </a:p>
          <a:p>
            <a:pPr lvl="0"/>
            <a:r>
              <a:rPr lang="en-US" sz="1200" dirty="0" smtClean="0"/>
              <a:t>[2] M</a:t>
            </a:r>
            <a:r>
              <a:rPr lang="en-US" sz="1200" dirty="0"/>
              <a:t>. Shimada et al., J. </a:t>
            </a:r>
            <a:r>
              <a:rPr lang="en-US" sz="1200" dirty="0" err="1"/>
              <a:t>Nucl</a:t>
            </a:r>
            <a:r>
              <a:rPr lang="en-US" sz="1200" dirty="0"/>
              <a:t>. Mater. 438 (2013) </a:t>
            </a:r>
            <a:r>
              <a:rPr lang="en-US" sz="1200" dirty="0" smtClean="0"/>
              <a:t>S996</a:t>
            </a:r>
            <a:endParaRPr lang="ru-RU" dirty="0"/>
          </a:p>
        </p:txBody>
      </p:sp>
      <p:sp>
        <p:nvSpPr>
          <p:cNvPr id="3" name="TextBox 2"/>
          <p:cNvSpPr txBox="1"/>
          <p:nvPr/>
        </p:nvSpPr>
        <p:spPr>
          <a:xfrm>
            <a:off x="217441" y="116632"/>
            <a:ext cx="8280920" cy="461665"/>
          </a:xfrm>
          <a:prstGeom prst="rect">
            <a:avLst/>
          </a:prstGeom>
          <a:solidFill>
            <a:schemeClr val="tx2">
              <a:lumMod val="60000"/>
              <a:lumOff val="40000"/>
            </a:schemeClr>
          </a:solidFill>
        </p:spPr>
        <p:txBody>
          <a:bodyPr wrap="square" rtlCol="0">
            <a:spAutoFit/>
          </a:bodyPr>
          <a:lstStyle/>
          <a:p>
            <a:pPr algn="ctr"/>
            <a:r>
              <a:rPr lang="en-US" sz="2400" b="1" dirty="0" smtClean="0">
                <a:solidFill>
                  <a:schemeClr val="bg1"/>
                </a:solidFill>
              </a:rPr>
              <a:t>Motivation </a:t>
            </a:r>
            <a:endParaRPr lang="ru-RU" dirty="0"/>
          </a:p>
        </p:txBody>
      </p:sp>
      <p:sp>
        <p:nvSpPr>
          <p:cNvPr id="4" name="Номер слайда 3"/>
          <p:cNvSpPr>
            <a:spLocks noGrp="1"/>
          </p:cNvSpPr>
          <p:nvPr>
            <p:ph type="sldNum" sz="quarter" idx="12"/>
          </p:nvPr>
        </p:nvSpPr>
        <p:spPr/>
        <p:txBody>
          <a:bodyPr/>
          <a:lstStyle/>
          <a:p>
            <a:fld id="{2C303224-EE2D-4E5B-B1E2-2415A76FA3FC}" type="slidenum">
              <a:rPr lang="ru-RU" smtClean="0"/>
              <a:pPr/>
              <a:t>2</a:t>
            </a:fld>
            <a:r>
              <a:rPr lang="en-US" dirty="0" smtClean="0"/>
              <a:t>/18</a:t>
            </a:r>
            <a:endParaRPr lang="ru-RU" dirty="0"/>
          </a:p>
        </p:txBody>
      </p:sp>
    </p:spTree>
    <p:extLst>
      <p:ext uri="{BB962C8B-B14F-4D97-AF65-F5344CB8AC3E}">
        <p14:creationId xmlns:p14="http://schemas.microsoft.com/office/powerpoint/2010/main" val="10814190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7441" y="116632"/>
            <a:ext cx="8280920" cy="830997"/>
          </a:xfrm>
          <a:prstGeom prst="rect">
            <a:avLst/>
          </a:prstGeom>
          <a:solidFill>
            <a:schemeClr val="tx2">
              <a:lumMod val="60000"/>
              <a:lumOff val="40000"/>
            </a:schemeClr>
          </a:solidFill>
        </p:spPr>
        <p:txBody>
          <a:bodyPr wrap="square" rtlCol="0">
            <a:spAutoFit/>
          </a:bodyPr>
          <a:lstStyle/>
          <a:p>
            <a:pPr algn="ctr"/>
            <a:r>
              <a:rPr lang="en-US" sz="2400" b="1" dirty="0" smtClean="0">
                <a:solidFill>
                  <a:schemeClr val="bg1"/>
                </a:solidFill>
              </a:rPr>
              <a:t>Advantages of long-pulse electron beam use for simulation of transient heat loads </a:t>
            </a:r>
            <a:endParaRPr lang="ru-RU" dirty="0"/>
          </a:p>
        </p:txBody>
      </p:sp>
      <p:sp>
        <p:nvSpPr>
          <p:cNvPr id="14" name="TextBox 13"/>
          <p:cNvSpPr txBox="1"/>
          <p:nvPr/>
        </p:nvSpPr>
        <p:spPr>
          <a:xfrm>
            <a:off x="3413148" y="3825801"/>
            <a:ext cx="5400600" cy="2308324"/>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solidFill>
                  <a:schemeClr val="accent6">
                    <a:lumMod val="50000"/>
                  </a:schemeClr>
                </a:solidFill>
              </a:rPr>
              <a:t>Better suits to ITER divertor condition due to absence of high plasma pressure typical for plasma gun simulators of  transient heat</a:t>
            </a:r>
          </a:p>
          <a:p>
            <a:pPr marL="285750" indent="-285750">
              <a:buFont typeface="Arial" panose="020B0604020202020204" pitchFamily="34" charset="0"/>
              <a:buChar char="•"/>
            </a:pPr>
            <a:r>
              <a:rPr lang="en-US" b="1" dirty="0" smtClean="0">
                <a:solidFill>
                  <a:schemeClr val="accent6">
                    <a:lumMod val="50000"/>
                  </a:schemeClr>
                </a:solidFill>
              </a:rPr>
              <a:t> </a:t>
            </a:r>
            <a:r>
              <a:rPr lang="en-US" b="1" dirty="0" smtClean="0">
                <a:solidFill>
                  <a:schemeClr val="tx2">
                    <a:lumMod val="60000"/>
                    <a:lumOff val="40000"/>
                  </a:schemeClr>
                </a:solidFill>
              </a:rPr>
              <a:t>Much higher limit for maximal heat load by shielding effect of the ablation  plume (vapor shielding)</a:t>
            </a:r>
          </a:p>
          <a:p>
            <a:pPr marL="285750" indent="-285750">
              <a:buFont typeface="Arial" panose="020B0604020202020204" pitchFamily="34" charset="0"/>
              <a:buChar char="•"/>
            </a:pPr>
            <a:r>
              <a:rPr lang="en-US" b="1" dirty="0" smtClean="0">
                <a:solidFill>
                  <a:schemeClr val="accent3">
                    <a:lumMod val="75000"/>
                  </a:schemeClr>
                </a:solidFill>
              </a:rPr>
              <a:t>Relative </a:t>
            </a:r>
            <a:r>
              <a:rPr lang="en-US" b="1" dirty="0">
                <a:solidFill>
                  <a:schemeClr val="accent3">
                    <a:lumMod val="75000"/>
                  </a:schemeClr>
                </a:solidFill>
              </a:rPr>
              <a:t>w</a:t>
            </a:r>
            <a:r>
              <a:rPr lang="en-US" b="1" dirty="0" smtClean="0">
                <a:solidFill>
                  <a:schemeClr val="accent3">
                    <a:lumMod val="75000"/>
                  </a:schemeClr>
                </a:solidFill>
              </a:rPr>
              <a:t>eak background light permits in-situ observation of tungsten surface modification</a:t>
            </a:r>
            <a:endParaRPr lang="ru-RU" b="1" dirty="0">
              <a:solidFill>
                <a:schemeClr val="accent3">
                  <a:lumMod val="75000"/>
                </a:schemeClr>
              </a:solidFill>
            </a:endParaRPr>
          </a:p>
        </p:txBody>
      </p:sp>
      <p:sp>
        <p:nvSpPr>
          <p:cNvPr id="27" name="Text Box 654"/>
          <p:cNvSpPr txBox="1">
            <a:spLocks noChangeAspect="1" noChangeArrowheads="1"/>
          </p:cNvSpPr>
          <p:nvPr/>
        </p:nvSpPr>
        <p:spPr bwMode="auto">
          <a:xfrm>
            <a:off x="131295" y="3702065"/>
            <a:ext cx="334867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altLang="ru-RU" sz="1400" b="1" dirty="0" smtClean="0">
                <a:latin typeface="Arial" panose="020B0604020202020204" pitchFamily="34" charset="0"/>
                <a:cs typeface="Arial" panose="020B0604020202020204" pitchFamily="34" charset="0"/>
              </a:rPr>
              <a:t>Profile of absorbed heat power density </a:t>
            </a:r>
            <a:endParaRPr lang="ru-RU" altLang="ru-RU" sz="1400" b="1" dirty="0">
              <a:latin typeface="Arial" panose="020B0604020202020204" pitchFamily="34" charset="0"/>
              <a:cs typeface="Arial" panose="020B0604020202020204" pitchFamily="34" charset="0"/>
            </a:endParaRPr>
          </a:p>
        </p:txBody>
      </p:sp>
      <p:sp>
        <p:nvSpPr>
          <p:cNvPr id="3" name="TextBox 2"/>
          <p:cNvSpPr txBox="1"/>
          <p:nvPr/>
        </p:nvSpPr>
        <p:spPr>
          <a:xfrm>
            <a:off x="632945" y="1124744"/>
            <a:ext cx="2780203" cy="369332"/>
          </a:xfrm>
          <a:prstGeom prst="rect">
            <a:avLst/>
          </a:prstGeom>
          <a:noFill/>
        </p:spPr>
        <p:txBody>
          <a:bodyPr wrap="square" rtlCol="0">
            <a:spAutoFit/>
          </a:bodyPr>
          <a:lstStyle/>
          <a:p>
            <a:r>
              <a:rPr lang="en-US" dirty="0" smtClean="0"/>
              <a:t>Geometry of experiments</a:t>
            </a:r>
            <a:endParaRPr lang="ru-RU"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4207" y="1326166"/>
            <a:ext cx="2850454" cy="2483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737306" y="1037071"/>
            <a:ext cx="3134273" cy="369332"/>
          </a:xfrm>
          <a:prstGeom prst="rect">
            <a:avLst/>
          </a:prstGeom>
          <a:noFill/>
        </p:spPr>
        <p:txBody>
          <a:bodyPr wrap="square" rtlCol="0">
            <a:spAutoFit/>
          </a:bodyPr>
          <a:lstStyle/>
          <a:p>
            <a:r>
              <a:rPr lang="en-US" dirty="0" smtClean="0"/>
              <a:t>Electron beam power dynamics</a:t>
            </a:r>
            <a:endParaRPr lang="ru-RU"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262" y="1457387"/>
            <a:ext cx="5029200" cy="203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049" y="4221088"/>
            <a:ext cx="322209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p:txBody>
          <a:bodyPr/>
          <a:lstStyle/>
          <a:p>
            <a:fld id="{2C303224-EE2D-4E5B-B1E2-2415A76FA3FC}" type="slidenum">
              <a:rPr lang="ru-RU" smtClean="0"/>
              <a:pPr/>
              <a:t>3</a:t>
            </a:fld>
            <a:r>
              <a:rPr lang="en-US" dirty="0" smtClean="0"/>
              <a:t>/18</a:t>
            </a:r>
            <a:endParaRPr lang="ru-RU" dirty="0"/>
          </a:p>
        </p:txBody>
      </p:sp>
      <p:sp>
        <p:nvSpPr>
          <p:cNvPr id="7" name="Прямоугольник 6"/>
          <p:cNvSpPr/>
          <p:nvPr/>
        </p:nvSpPr>
        <p:spPr>
          <a:xfrm>
            <a:off x="6304443" y="2657812"/>
            <a:ext cx="2253117" cy="369332"/>
          </a:xfrm>
          <a:prstGeom prst="rect">
            <a:avLst/>
          </a:prstGeom>
        </p:spPr>
        <p:txBody>
          <a:bodyPr wrap="none">
            <a:spAutoFit/>
          </a:bodyPr>
          <a:lstStyle/>
          <a:p>
            <a:r>
              <a:rPr lang="en-US" dirty="0" smtClean="0">
                <a:solidFill>
                  <a:srgbClr val="00B0F0"/>
                </a:solidFill>
              </a:rPr>
              <a:t>X-ray from the   target</a:t>
            </a:r>
            <a:endParaRPr lang="ru-RU" dirty="0">
              <a:solidFill>
                <a:srgbClr val="00B0F0"/>
              </a:solidFill>
            </a:endParaRPr>
          </a:p>
        </p:txBody>
      </p:sp>
      <p:cxnSp>
        <p:nvCxnSpPr>
          <p:cNvPr id="9" name="Прямая со стрелкой 8"/>
          <p:cNvCxnSpPr/>
          <p:nvPr/>
        </p:nvCxnSpPr>
        <p:spPr>
          <a:xfrm flipV="1">
            <a:off x="6660232" y="2204864"/>
            <a:ext cx="419202" cy="4529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60470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1720" y="146594"/>
            <a:ext cx="3776188" cy="461665"/>
          </a:xfrm>
          <a:prstGeom prst="rect">
            <a:avLst/>
          </a:prstGeom>
          <a:solidFill>
            <a:schemeClr val="tx2">
              <a:lumMod val="60000"/>
              <a:lumOff val="40000"/>
            </a:schemeClr>
          </a:solidFill>
        </p:spPr>
        <p:txBody>
          <a:bodyPr wrap="square" rtlCol="0">
            <a:spAutoFit/>
          </a:bodyPr>
          <a:lstStyle/>
          <a:p>
            <a:r>
              <a:rPr lang="en-US" sz="2400" b="1" dirty="0" smtClean="0">
                <a:solidFill>
                  <a:schemeClr val="bg1"/>
                </a:solidFill>
              </a:rPr>
              <a:t>     Diagnostics setup</a:t>
            </a:r>
            <a:endParaRPr lang="ru-RU" dirty="0"/>
          </a:p>
        </p:txBody>
      </p:sp>
      <p:sp>
        <p:nvSpPr>
          <p:cNvPr id="5" name="TextBox 4"/>
          <p:cNvSpPr txBox="1"/>
          <p:nvPr/>
        </p:nvSpPr>
        <p:spPr>
          <a:xfrm>
            <a:off x="66394" y="692696"/>
            <a:ext cx="1584176" cy="461665"/>
          </a:xfrm>
          <a:prstGeom prst="rect">
            <a:avLst/>
          </a:prstGeom>
          <a:noFill/>
        </p:spPr>
        <p:txBody>
          <a:bodyPr wrap="square" rtlCol="0">
            <a:spAutoFit/>
          </a:bodyPr>
          <a:lstStyle/>
          <a:p>
            <a:r>
              <a:rPr lang="en-US" sz="2400" b="1" dirty="0" smtClean="0"/>
              <a:t>Top view</a:t>
            </a:r>
            <a:endParaRPr lang="ru-RU" sz="2400" b="1" dirty="0"/>
          </a:p>
        </p:txBody>
      </p:sp>
      <p:grpSp>
        <p:nvGrpSpPr>
          <p:cNvPr id="3" name="Группа 2"/>
          <p:cNvGrpSpPr/>
          <p:nvPr/>
        </p:nvGrpSpPr>
        <p:grpSpPr>
          <a:xfrm>
            <a:off x="217441" y="692696"/>
            <a:ext cx="8208912" cy="5764845"/>
            <a:chOff x="217441" y="692696"/>
            <a:chExt cx="8208912" cy="5764845"/>
          </a:xfrm>
        </p:grpSpPr>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53" r="11021"/>
            <a:stretch/>
          </p:blipFill>
          <p:spPr bwMode="auto">
            <a:xfrm>
              <a:off x="217441" y="692696"/>
              <a:ext cx="8208912" cy="5764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flipH="1">
              <a:off x="1604851" y="2420888"/>
              <a:ext cx="45719" cy="5040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6" name="Номер слайда 5"/>
          <p:cNvSpPr>
            <a:spLocks noGrp="1"/>
          </p:cNvSpPr>
          <p:nvPr>
            <p:ph type="sldNum" sz="quarter" idx="12"/>
          </p:nvPr>
        </p:nvSpPr>
        <p:spPr/>
        <p:txBody>
          <a:bodyPr/>
          <a:lstStyle/>
          <a:p>
            <a:fld id="{2C303224-EE2D-4E5B-B1E2-2415A76FA3FC}" type="slidenum">
              <a:rPr lang="ru-RU" smtClean="0"/>
              <a:pPr/>
              <a:t>4</a:t>
            </a:fld>
            <a:r>
              <a:rPr lang="en-US" dirty="0" smtClean="0"/>
              <a:t>/15</a:t>
            </a:r>
            <a:endParaRPr lang="ru-RU" dirty="0"/>
          </a:p>
        </p:txBody>
      </p:sp>
      <p:sp>
        <p:nvSpPr>
          <p:cNvPr id="7" name="TextBox 6"/>
          <p:cNvSpPr txBox="1"/>
          <p:nvPr/>
        </p:nvSpPr>
        <p:spPr>
          <a:xfrm>
            <a:off x="6982296" y="5356324"/>
            <a:ext cx="648072" cy="369332"/>
          </a:xfrm>
          <a:prstGeom prst="rect">
            <a:avLst/>
          </a:prstGeom>
          <a:noFill/>
        </p:spPr>
        <p:txBody>
          <a:bodyPr wrap="square" rtlCol="0">
            <a:spAutoFit/>
          </a:bodyPr>
          <a:lstStyle/>
          <a:p>
            <a:r>
              <a:rPr lang="en-US" dirty="0" smtClean="0"/>
              <a:t>CCD</a:t>
            </a:r>
            <a:endParaRPr lang="ru-RU" dirty="0"/>
          </a:p>
        </p:txBody>
      </p:sp>
      <p:sp>
        <p:nvSpPr>
          <p:cNvPr id="17" name="TextBox 16"/>
          <p:cNvSpPr txBox="1"/>
          <p:nvPr/>
        </p:nvSpPr>
        <p:spPr>
          <a:xfrm>
            <a:off x="6333627" y="5877272"/>
            <a:ext cx="2319413" cy="369332"/>
          </a:xfrm>
          <a:prstGeom prst="rect">
            <a:avLst/>
          </a:prstGeom>
          <a:noFill/>
        </p:spPr>
        <p:txBody>
          <a:bodyPr wrap="square" rtlCol="0">
            <a:spAutoFit/>
          </a:bodyPr>
          <a:lstStyle/>
          <a:p>
            <a:r>
              <a:rPr lang="en-US" dirty="0" smtClean="0"/>
              <a:t>CCD or spectrometer</a:t>
            </a:r>
            <a:endParaRPr lang="ru-RU" dirty="0"/>
          </a:p>
        </p:txBody>
      </p:sp>
    </p:spTree>
    <p:extLst>
      <p:ext uri="{BB962C8B-B14F-4D97-AF65-F5344CB8AC3E}">
        <p14:creationId xmlns:p14="http://schemas.microsoft.com/office/powerpoint/2010/main" val="9696894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9512" y="116632"/>
            <a:ext cx="8820980" cy="830997"/>
          </a:xfrm>
          <a:prstGeom prst="rect">
            <a:avLst/>
          </a:prstGeom>
          <a:solidFill>
            <a:schemeClr val="tx2">
              <a:lumMod val="60000"/>
              <a:lumOff val="40000"/>
            </a:schemeClr>
          </a:solidFill>
        </p:spPr>
        <p:txBody>
          <a:bodyPr wrap="square" rtlCol="0">
            <a:spAutoFit/>
          </a:bodyPr>
          <a:lstStyle/>
          <a:p>
            <a:pPr algn="ctr"/>
            <a:r>
              <a:rPr lang="en-US" sz="2400" b="1" dirty="0" smtClean="0">
                <a:solidFill>
                  <a:schemeClr val="bg1"/>
                </a:solidFill>
              </a:rPr>
              <a:t>CCD cameras in the near infrared detect non-uniform heating of tungsten surface due to cracks creation from the first heating pulses </a:t>
            </a:r>
            <a:endParaRPr lang="ru-RU" dirty="0"/>
          </a:p>
        </p:txBody>
      </p:sp>
      <p:pic>
        <p:nvPicPr>
          <p:cNvPr id="205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Lst>
          </a:blip>
          <a:srcRect/>
          <a:stretch>
            <a:fillRect/>
          </a:stretch>
        </p:blipFill>
        <p:spPr bwMode="auto">
          <a:xfrm>
            <a:off x="305931" y="1087409"/>
            <a:ext cx="2790182" cy="2053559"/>
          </a:xfrm>
          <a:prstGeom prst="rect">
            <a:avLst/>
          </a:prstGeom>
          <a:noFill/>
          <a:ln w="9525">
            <a:noFill/>
            <a:miter lim="800000"/>
            <a:headEnd/>
            <a:tailEnd/>
          </a:ln>
          <a:effectLst/>
        </p:spPr>
      </p:pic>
      <p:pic>
        <p:nvPicPr>
          <p:cNvPr id="2051"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Lst>
          </a:blip>
          <a:srcRect r="5209"/>
          <a:stretch>
            <a:fillRect/>
          </a:stretch>
        </p:blipFill>
        <p:spPr bwMode="auto">
          <a:xfrm>
            <a:off x="3284829" y="1087409"/>
            <a:ext cx="2630873" cy="2053559"/>
          </a:xfrm>
          <a:prstGeom prst="rect">
            <a:avLst/>
          </a:prstGeom>
          <a:noFill/>
          <a:ln w="9525">
            <a:noFill/>
            <a:miter lim="800000"/>
            <a:headEnd/>
            <a:tailEnd/>
          </a:ln>
          <a:effectLst/>
        </p:spPr>
      </p:pic>
      <p:pic>
        <p:nvPicPr>
          <p:cNvPr id="2052" name="Picture 4"/>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20000" contrast="20000"/>
                    </a14:imgEffect>
                  </a14:imgLayer>
                </a14:imgProps>
              </a:ext>
            </a:extLst>
          </a:blip>
          <a:srcRect r="6958"/>
          <a:stretch>
            <a:fillRect/>
          </a:stretch>
        </p:blipFill>
        <p:spPr bwMode="auto">
          <a:xfrm>
            <a:off x="6084168" y="1087409"/>
            <a:ext cx="2592288" cy="2131286"/>
          </a:xfrm>
          <a:prstGeom prst="rect">
            <a:avLst/>
          </a:prstGeom>
          <a:noFill/>
          <a:ln w="9525">
            <a:noFill/>
            <a:miter lim="800000"/>
            <a:headEnd/>
            <a:tailEnd/>
          </a:ln>
          <a:effectLst/>
        </p:spPr>
      </p:pic>
      <p:pic>
        <p:nvPicPr>
          <p:cNvPr id="2053" name="Picture 5"/>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20000" contrast="20000"/>
                    </a14:imgEffect>
                  </a14:imgLayer>
                </a14:imgProps>
              </a:ext>
            </a:extLst>
          </a:blip>
          <a:srcRect r="13769"/>
          <a:stretch>
            <a:fillRect/>
          </a:stretch>
        </p:blipFill>
        <p:spPr bwMode="auto">
          <a:xfrm>
            <a:off x="395536" y="3284984"/>
            <a:ext cx="2700577" cy="2160240"/>
          </a:xfrm>
          <a:prstGeom prst="rect">
            <a:avLst/>
          </a:prstGeom>
          <a:noFill/>
          <a:ln w="9525">
            <a:noFill/>
            <a:miter lim="800000"/>
            <a:headEnd/>
            <a:tailEnd/>
          </a:ln>
          <a:effectLst/>
        </p:spPr>
      </p:pic>
      <p:sp>
        <p:nvSpPr>
          <p:cNvPr id="11" name="Rectangle 8"/>
          <p:cNvSpPr/>
          <p:nvPr/>
        </p:nvSpPr>
        <p:spPr>
          <a:xfrm>
            <a:off x="3498693" y="3501008"/>
            <a:ext cx="4932271" cy="2077492"/>
          </a:xfrm>
          <a:prstGeom prst="rect">
            <a:avLst/>
          </a:prstGeom>
        </p:spPr>
        <p:txBody>
          <a:bodyPr wrap="square">
            <a:spAutoFit/>
          </a:bodyPr>
          <a:lstStyle/>
          <a:p>
            <a:pPr algn="just">
              <a:lnSpc>
                <a:spcPct val="150000"/>
              </a:lnSpc>
            </a:pPr>
            <a:r>
              <a:rPr lang="en-US" altLang="ru-RU" sz="1400" b="1" dirty="0" smtClean="0">
                <a:latin typeface="Arial" panose="020B0604020202020204" pitchFamily="34" charset="0"/>
                <a:cs typeface="Arial" panose="020B0604020202020204" pitchFamily="34" charset="0"/>
              </a:rPr>
              <a:t>The target surface of rolled tungsten was imaged in NIR range during heating with average heat load 0.5 MJ/m</a:t>
            </a:r>
            <a:r>
              <a:rPr lang="en-US" altLang="ru-RU" sz="1400" b="1" baseline="30000" dirty="0" smtClean="0">
                <a:latin typeface="Arial" panose="020B0604020202020204" pitchFamily="34" charset="0"/>
                <a:cs typeface="Arial" panose="020B0604020202020204" pitchFamily="34" charset="0"/>
              </a:rPr>
              <a:t>2</a:t>
            </a:r>
            <a:r>
              <a:rPr lang="en-US" altLang="ru-RU" sz="1400" b="1" dirty="0" smtClean="0">
                <a:latin typeface="Arial" panose="020B0604020202020204" pitchFamily="34" charset="0"/>
                <a:cs typeface="Arial" panose="020B0604020202020204" pitchFamily="34" charset="0"/>
              </a:rPr>
              <a:t> near the melting threshold</a:t>
            </a:r>
            <a:r>
              <a:rPr lang="en-US" altLang="ru-RU" sz="1600" b="1" dirty="0" smtClean="0">
                <a:latin typeface="Arial" panose="020B0604020202020204" pitchFamily="34" charset="0"/>
                <a:cs typeface="Arial" panose="020B0604020202020204" pitchFamily="34" charset="0"/>
              </a:rPr>
              <a:t>. </a:t>
            </a:r>
            <a:r>
              <a:rPr lang="en-US" altLang="ru-RU" sz="1400" b="1" dirty="0" smtClean="0">
                <a:latin typeface="Arial" panose="020B0604020202020204" pitchFamily="34" charset="0"/>
                <a:cs typeface="Arial" panose="020B0604020202020204" pitchFamily="34" charset="0"/>
              </a:rPr>
              <a:t>Slight crack network formed after the first pulse. With subsequent exposures this net became denser and </a:t>
            </a:r>
            <a:r>
              <a:rPr lang="en-US" altLang="ru-RU" sz="1400" b="1" smtClean="0">
                <a:latin typeface="Arial" panose="020B0604020202020204" pitchFamily="34" charset="0"/>
                <a:cs typeface="Arial" panose="020B0604020202020204" pitchFamily="34" charset="0"/>
              </a:rPr>
              <a:t>radiation non-uniformities </a:t>
            </a:r>
            <a:r>
              <a:rPr lang="en-US" altLang="ru-RU" sz="1400" b="1" dirty="0" smtClean="0">
                <a:latin typeface="Arial" panose="020B0604020202020204" pitchFamily="34" charset="0"/>
                <a:cs typeface="Arial" panose="020B0604020202020204" pitchFamily="34" charset="0"/>
              </a:rPr>
              <a:t>became more distinguishable. </a:t>
            </a:r>
          </a:p>
        </p:txBody>
      </p:sp>
      <p:sp>
        <p:nvSpPr>
          <p:cNvPr id="2" name="Номер слайда 1"/>
          <p:cNvSpPr>
            <a:spLocks noGrp="1"/>
          </p:cNvSpPr>
          <p:nvPr>
            <p:ph type="sldNum" sz="quarter" idx="12"/>
          </p:nvPr>
        </p:nvSpPr>
        <p:spPr/>
        <p:txBody>
          <a:bodyPr/>
          <a:lstStyle/>
          <a:p>
            <a:fld id="{2C303224-EE2D-4E5B-B1E2-2415A76FA3FC}" type="slidenum">
              <a:rPr lang="ru-RU" smtClean="0"/>
              <a:pPr/>
              <a:t>5</a:t>
            </a:fld>
            <a:r>
              <a:rPr lang="en-US" dirty="0" smtClean="0"/>
              <a:t>/18</a:t>
            </a:r>
            <a:endParaRPr lang="ru-RU" dirty="0"/>
          </a:p>
          <a:p>
            <a:endParaRPr lang="ru-RU"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7441" y="116632"/>
            <a:ext cx="8280920" cy="461665"/>
          </a:xfrm>
          <a:prstGeom prst="rect">
            <a:avLst/>
          </a:prstGeom>
          <a:solidFill>
            <a:schemeClr val="tx2">
              <a:lumMod val="60000"/>
              <a:lumOff val="40000"/>
            </a:schemeClr>
          </a:solidFill>
        </p:spPr>
        <p:txBody>
          <a:bodyPr wrap="square" rtlCol="0">
            <a:spAutoFit/>
          </a:bodyPr>
          <a:lstStyle/>
          <a:p>
            <a:pPr algn="ctr"/>
            <a:r>
              <a:rPr lang="en-US" sz="2400" b="1" dirty="0" smtClean="0">
                <a:solidFill>
                  <a:schemeClr val="bg1"/>
                </a:solidFill>
              </a:rPr>
              <a:t>Target surface imaging with laser light illumination</a:t>
            </a:r>
            <a:endParaRPr lang="ru-RU" dirty="0"/>
          </a:p>
        </p:txBody>
      </p:sp>
      <p:pic>
        <p:nvPicPr>
          <p:cNvPr id="1033" name="Picture 9"/>
          <p:cNvPicPr>
            <a:picLocks noChangeAspect="1" noChangeArrowheads="1"/>
          </p:cNvPicPr>
          <p:nvPr/>
        </p:nvPicPr>
        <p:blipFill>
          <a:blip r:embed="rId3" cstate="print"/>
          <a:srcRect/>
          <a:stretch>
            <a:fillRect/>
          </a:stretch>
        </p:blipFill>
        <p:spPr bwMode="auto">
          <a:xfrm>
            <a:off x="251520" y="692696"/>
            <a:ext cx="2381890" cy="2448272"/>
          </a:xfrm>
          <a:prstGeom prst="rect">
            <a:avLst/>
          </a:prstGeom>
          <a:noFill/>
          <a:ln w="9525">
            <a:noFill/>
            <a:miter lim="800000"/>
            <a:headEnd/>
            <a:tailEnd/>
          </a:ln>
          <a:effectLst/>
        </p:spPr>
      </p:pic>
      <p:sp>
        <p:nvSpPr>
          <p:cNvPr id="40" name="TextBox 39"/>
          <p:cNvSpPr txBox="1"/>
          <p:nvPr/>
        </p:nvSpPr>
        <p:spPr>
          <a:xfrm>
            <a:off x="179512" y="3140968"/>
            <a:ext cx="2555776" cy="738664"/>
          </a:xfrm>
          <a:prstGeom prst="rect">
            <a:avLst/>
          </a:prstGeom>
          <a:noFill/>
        </p:spPr>
        <p:txBody>
          <a:bodyPr wrap="square" rtlCol="0">
            <a:spAutoFit/>
          </a:bodyPr>
          <a:lstStyle/>
          <a:p>
            <a:r>
              <a:rPr lang="en-US" sz="1400" dirty="0" smtClean="0"/>
              <a:t>Photo of the target surface after extraction from vacuum chamber</a:t>
            </a:r>
            <a:endParaRPr lang="ru-RU" sz="1400" dirty="0"/>
          </a:p>
        </p:txBody>
      </p:sp>
      <p:sp>
        <p:nvSpPr>
          <p:cNvPr id="41" name="TextBox 40"/>
          <p:cNvSpPr txBox="1"/>
          <p:nvPr/>
        </p:nvSpPr>
        <p:spPr>
          <a:xfrm>
            <a:off x="2987824" y="3573016"/>
            <a:ext cx="5760640" cy="523220"/>
          </a:xfrm>
          <a:prstGeom prst="rect">
            <a:avLst/>
          </a:prstGeom>
          <a:noFill/>
        </p:spPr>
        <p:txBody>
          <a:bodyPr wrap="square" rtlCol="0">
            <a:spAutoFit/>
          </a:bodyPr>
          <a:lstStyle/>
          <a:p>
            <a:r>
              <a:rPr lang="en-US" sz="1400" dirty="0" smtClean="0"/>
              <a:t>Tungsten surface images with green laser light illumination with and without heating overlaid on thermal radiation images</a:t>
            </a:r>
            <a:endParaRPr lang="ru-RU" sz="1400" dirty="0"/>
          </a:p>
        </p:txBody>
      </p:sp>
      <p:pic>
        <p:nvPicPr>
          <p:cNvPr id="1036" name="Picture 12"/>
          <p:cNvPicPr>
            <a:picLocks noChangeAspect="1" noChangeArrowheads="1"/>
          </p:cNvPicPr>
          <p:nvPr/>
        </p:nvPicPr>
        <p:blipFill>
          <a:blip r:embed="rId4" cstate="print"/>
          <a:srcRect/>
          <a:stretch>
            <a:fillRect/>
          </a:stretch>
        </p:blipFill>
        <p:spPr bwMode="auto">
          <a:xfrm>
            <a:off x="179512" y="4077072"/>
            <a:ext cx="2919935" cy="2232248"/>
          </a:xfrm>
          <a:prstGeom prst="rect">
            <a:avLst/>
          </a:prstGeom>
          <a:noFill/>
          <a:ln w="9525">
            <a:noFill/>
            <a:miter lim="800000"/>
            <a:headEnd/>
            <a:tailEnd/>
          </a:ln>
          <a:effectLst/>
        </p:spPr>
      </p:pic>
      <p:pic>
        <p:nvPicPr>
          <p:cNvPr id="1037" name="Picture 13"/>
          <p:cNvPicPr>
            <a:picLocks noChangeAspect="1" noChangeArrowheads="1"/>
          </p:cNvPicPr>
          <p:nvPr/>
        </p:nvPicPr>
        <p:blipFill>
          <a:blip r:embed="rId5" cstate="print"/>
          <a:srcRect/>
          <a:stretch>
            <a:fillRect/>
          </a:stretch>
        </p:blipFill>
        <p:spPr bwMode="auto">
          <a:xfrm>
            <a:off x="3419872" y="4221088"/>
            <a:ext cx="2900141" cy="2217986"/>
          </a:xfrm>
          <a:prstGeom prst="rect">
            <a:avLst/>
          </a:prstGeom>
          <a:noFill/>
          <a:ln w="9525">
            <a:noFill/>
            <a:miter lim="800000"/>
            <a:headEnd/>
            <a:tailEnd/>
          </a:ln>
          <a:effectLst/>
        </p:spPr>
      </p:pic>
      <p:sp>
        <p:nvSpPr>
          <p:cNvPr id="44" name="TextBox 43"/>
          <p:cNvSpPr txBox="1"/>
          <p:nvPr/>
        </p:nvSpPr>
        <p:spPr>
          <a:xfrm>
            <a:off x="251520" y="6381328"/>
            <a:ext cx="7344816" cy="307777"/>
          </a:xfrm>
          <a:prstGeom prst="rect">
            <a:avLst/>
          </a:prstGeom>
          <a:noFill/>
        </p:spPr>
        <p:txBody>
          <a:bodyPr wrap="square" rtlCol="0">
            <a:spAutoFit/>
          </a:bodyPr>
          <a:lstStyle/>
          <a:p>
            <a:r>
              <a:rPr lang="en-US" sz="1400" dirty="0" smtClean="0"/>
              <a:t>SEM images of the areas with increased laser light reflections shown with green circles</a:t>
            </a:r>
            <a:endParaRPr lang="ru-RU" sz="1400" dirty="0"/>
          </a:p>
        </p:txBody>
      </p:sp>
      <p:sp>
        <p:nvSpPr>
          <p:cNvPr id="45" name="TextBox 44"/>
          <p:cNvSpPr txBox="1"/>
          <p:nvPr/>
        </p:nvSpPr>
        <p:spPr>
          <a:xfrm>
            <a:off x="6588224" y="4365104"/>
            <a:ext cx="2376264" cy="1323439"/>
          </a:xfrm>
          <a:prstGeom prst="rect">
            <a:avLst/>
          </a:prstGeom>
          <a:solidFill>
            <a:schemeClr val="accent6">
              <a:lumMod val="40000"/>
              <a:lumOff val="60000"/>
            </a:schemeClr>
          </a:solidFill>
        </p:spPr>
        <p:txBody>
          <a:bodyPr wrap="square" rtlCol="0">
            <a:spAutoFit/>
          </a:bodyPr>
          <a:lstStyle/>
          <a:p>
            <a:r>
              <a:rPr lang="en-US" sz="1600" dirty="0" smtClean="0">
                <a:solidFill>
                  <a:srgbClr val="002060"/>
                </a:solidFill>
                <a:latin typeface="Arial" panose="020B0604020202020204" pitchFamily="34" charset="0"/>
                <a:cs typeface="Arial" panose="020B0604020202020204" pitchFamily="34" charset="0"/>
              </a:rPr>
              <a:t>Tungsten plate was exposed 72 times with average </a:t>
            </a:r>
            <a:r>
              <a:rPr lang="en-US" sz="1600" b="1" dirty="0" smtClean="0">
                <a:solidFill>
                  <a:srgbClr val="002060"/>
                </a:solidFill>
                <a:latin typeface="Arial" panose="020B0604020202020204" pitchFamily="34" charset="0"/>
                <a:cs typeface="Arial" panose="020B0604020202020204" pitchFamily="34" charset="0"/>
              </a:rPr>
              <a:t>heat load </a:t>
            </a:r>
            <a:r>
              <a:rPr lang="en-US" sz="1600" dirty="0" smtClean="0">
                <a:solidFill>
                  <a:srgbClr val="002060"/>
                </a:solidFill>
                <a:latin typeface="Arial" panose="020B0604020202020204" pitchFamily="34" charset="0"/>
                <a:cs typeface="Arial" panose="020B0604020202020204" pitchFamily="34" charset="0"/>
              </a:rPr>
              <a:t>about </a:t>
            </a:r>
            <a:r>
              <a:rPr lang="en-US" sz="1600" b="1" dirty="0" smtClean="0">
                <a:solidFill>
                  <a:srgbClr val="002060"/>
                </a:solidFill>
                <a:latin typeface="Arial" panose="020B0604020202020204" pitchFamily="34" charset="0"/>
                <a:cs typeface="Arial" panose="020B0604020202020204" pitchFamily="34" charset="0"/>
              </a:rPr>
              <a:t>0.55 </a:t>
            </a:r>
            <a:r>
              <a:rPr lang="en-US" altLang="ru-RU" sz="1600" b="1" dirty="0" smtClean="0">
                <a:solidFill>
                  <a:srgbClr val="002060"/>
                </a:solidFill>
                <a:latin typeface="Arial" panose="020B0604020202020204" pitchFamily="34" charset="0"/>
                <a:cs typeface="Arial" panose="020B0604020202020204" pitchFamily="34" charset="0"/>
              </a:rPr>
              <a:t>MJ/m</a:t>
            </a:r>
            <a:r>
              <a:rPr lang="en-US" altLang="ru-RU" sz="1600" b="1" baseline="30000" dirty="0" smtClean="0">
                <a:solidFill>
                  <a:srgbClr val="002060"/>
                </a:solidFill>
                <a:latin typeface="Arial" panose="020B0604020202020204" pitchFamily="34" charset="0"/>
                <a:cs typeface="Arial" panose="020B0604020202020204" pitchFamily="34" charset="0"/>
              </a:rPr>
              <a:t>2</a:t>
            </a:r>
            <a:r>
              <a:rPr lang="en-US" altLang="ru-RU" sz="1600" b="1" dirty="0" smtClean="0">
                <a:solidFill>
                  <a:srgbClr val="002060"/>
                </a:solidFill>
                <a:latin typeface="Arial" panose="020B0604020202020204" pitchFamily="34" charset="0"/>
                <a:cs typeface="Arial" panose="020B0604020202020204" pitchFamily="34" charset="0"/>
              </a:rPr>
              <a:t> </a:t>
            </a:r>
            <a:r>
              <a:rPr lang="en-US" altLang="ru-RU" sz="1600" dirty="0" smtClean="0">
                <a:solidFill>
                  <a:srgbClr val="002060"/>
                </a:solidFill>
                <a:latin typeface="Arial" panose="020B0604020202020204" pitchFamily="34" charset="0"/>
                <a:cs typeface="Arial" panose="020B0604020202020204" pitchFamily="34" charset="0"/>
              </a:rPr>
              <a:t>and</a:t>
            </a:r>
          </a:p>
          <a:p>
            <a:r>
              <a:rPr lang="en-US" altLang="ru-RU" sz="1600" dirty="0" smtClean="0">
                <a:solidFill>
                  <a:srgbClr val="002060"/>
                </a:solidFill>
                <a:latin typeface="Arial" panose="020B0604020202020204" pitchFamily="34" charset="0"/>
                <a:cs typeface="Arial" panose="020B0604020202020204" pitchFamily="34" charset="0"/>
              </a:rPr>
              <a:t> F</a:t>
            </a:r>
            <a:r>
              <a:rPr lang="en-US" altLang="ru-RU" sz="1600" b="1" dirty="0" smtClean="0">
                <a:solidFill>
                  <a:srgbClr val="002060"/>
                </a:solidFill>
                <a:latin typeface="Arial" panose="020B0604020202020204" pitchFamily="34" charset="0"/>
                <a:cs typeface="Arial" panose="020B0604020202020204" pitchFamily="34" charset="0"/>
              </a:rPr>
              <a:t> ~60 MJ/m</a:t>
            </a:r>
            <a:r>
              <a:rPr lang="en-US" altLang="ru-RU" sz="1600" b="1" baseline="30000" dirty="0" smtClean="0">
                <a:solidFill>
                  <a:srgbClr val="002060"/>
                </a:solidFill>
                <a:latin typeface="Arial" panose="020B0604020202020204" pitchFamily="34" charset="0"/>
                <a:cs typeface="Arial" panose="020B0604020202020204" pitchFamily="34" charset="0"/>
              </a:rPr>
              <a:t>2</a:t>
            </a:r>
            <a:r>
              <a:rPr lang="en-US" altLang="ru-RU" sz="1600" b="1" dirty="0" smtClean="0">
                <a:solidFill>
                  <a:srgbClr val="002060"/>
                </a:solidFill>
                <a:latin typeface="Arial" panose="020B0604020202020204" pitchFamily="34" charset="0"/>
                <a:cs typeface="Arial" panose="020B0604020202020204" pitchFamily="34" charset="0"/>
              </a:rPr>
              <a:t>/s</a:t>
            </a:r>
            <a:r>
              <a:rPr lang="en-US" altLang="ru-RU" sz="1600" b="1" baseline="30000" dirty="0" smtClean="0">
                <a:solidFill>
                  <a:srgbClr val="002060"/>
                </a:solidFill>
                <a:latin typeface="Arial" panose="020B0604020202020204" pitchFamily="34" charset="0"/>
                <a:cs typeface="Arial" panose="020B0604020202020204" pitchFamily="34" charset="0"/>
              </a:rPr>
              <a:t>0.5</a:t>
            </a:r>
            <a:r>
              <a:rPr lang="en-US" altLang="ru-RU" sz="1600" b="1" dirty="0" smtClean="0">
                <a:latin typeface="Arial" panose="020B0604020202020204" pitchFamily="34" charset="0"/>
                <a:cs typeface="Arial" panose="020B0604020202020204" pitchFamily="34" charset="0"/>
              </a:rPr>
              <a:t>.</a:t>
            </a:r>
            <a:endParaRPr lang="ru-RU" sz="1600" dirty="0"/>
          </a:p>
        </p:txBody>
      </p:sp>
      <p:pic>
        <p:nvPicPr>
          <p:cNvPr id="1038" name="Picture 14"/>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0000" contrast="40000"/>
                    </a14:imgEffect>
                  </a14:imgLayer>
                </a14:imgProps>
              </a:ext>
            </a:extLst>
          </a:blip>
          <a:srcRect/>
          <a:stretch>
            <a:fillRect/>
          </a:stretch>
        </p:blipFill>
        <p:spPr bwMode="auto">
          <a:xfrm>
            <a:off x="2771800" y="620688"/>
            <a:ext cx="2664296" cy="2917112"/>
          </a:xfrm>
          <a:prstGeom prst="rect">
            <a:avLst/>
          </a:prstGeom>
          <a:noFill/>
          <a:ln w="9525">
            <a:noFill/>
            <a:miter lim="800000"/>
            <a:headEnd/>
            <a:tailEnd/>
          </a:ln>
          <a:effectLst/>
        </p:spPr>
      </p:pic>
      <p:pic>
        <p:nvPicPr>
          <p:cNvPr id="1039" name="Picture 15"/>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20000" contrast="20000"/>
                    </a14:imgEffect>
                  </a14:imgLayer>
                </a14:imgProps>
              </a:ext>
            </a:extLst>
          </a:blip>
          <a:srcRect/>
          <a:stretch>
            <a:fillRect/>
          </a:stretch>
        </p:blipFill>
        <p:spPr bwMode="auto">
          <a:xfrm>
            <a:off x="5652120" y="620688"/>
            <a:ext cx="2520280" cy="2950076"/>
          </a:xfrm>
          <a:prstGeom prst="rect">
            <a:avLst/>
          </a:prstGeom>
          <a:noFill/>
          <a:ln w="9525">
            <a:noFill/>
            <a:miter lim="800000"/>
            <a:headEnd/>
            <a:tailEnd/>
          </a:ln>
          <a:effectLst/>
        </p:spPr>
      </p:pic>
      <p:sp>
        <p:nvSpPr>
          <p:cNvPr id="3" name="Номер слайда 2"/>
          <p:cNvSpPr>
            <a:spLocks noGrp="1"/>
          </p:cNvSpPr>
          <p:nvPr>
            <p:ph type="sldNum" sz="quarter" idx="12"/>
          </p:nvPr>
        </p:nvSpPr>
        <p:spPr/>
        <p:txBody>
          <a:bodyPr/>
          <a:lstStyle/>
          <a:p>
            <a:fld id="{2C303224-EE2D-4E5B-B1E2-2415A76FA3FC}" type="slidenum">
              <a:rPr lang="ru-RU" smtClean="0"/>
              <a:pPr/>
              <a:t>6</a:t>
            </a:fld>
            <a:r>
              <a:rPr lang="en-US" dirty="0" smtClean="0"/>
              <a:t>/18</a:t>
            </a:r>
            <a:endParaRPr lang="ru-RU" dirty="0"/>
          </a:p>
          <a:p>
            <a:endParaRPr lang="ru-RU" dirty="0"/>
          </a:p>
        </p:txBody>
      </p:sp>
      <p:sp>
        <p:nvSpPr>
          <p:cNvPr id="4" name="Прямоугольник 3"/>
          <p:cNvSpPr/>
          <p:nvPr/>
        </p:nvSpPr>
        <p:spPr>
          <a:xfrm>
            <a:off x="179512" y="4096236"/>
            <a:ext cx="2919935" cy="2213084"/>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1861155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7441" y="116632"/>
            <a:ext cx="8280920" cy="461665"/>
          </a:xfrm>
          <a:prstGeom prst="rect">
            <a:avLst/>
          </a:prstGeom>
          <a:solidFill>
            <a:schemeClr val="tx2">
              <a:lumMod val="60000"/>
              <a:lumOff val="40000"/>
            </a:schemeClr>
          </a:solidFill>
        </p:spPr>
        <p:txBody>
          <a:bodyPr wrap="square" rtlCol="0">
            <a:spAutoFit/>
          </a:bodyPr>
          <a:lstStyle/>
          <a:p>
            <a:pPr algn="ctr"/>
            <a:r>
              <a:rPr lang="en-US" sz="2400" b="1" dirty="0" smtClean="0">
                <a:solidFill>
                  <a:schemeClr val="bg1"/>
                </a:solidFill>
              </a:rPr>
              <a:t>The occurrence of cracks parallel to the surface</a:t>
            </a:r>
            <a:endParaRPr lang="ru-RU" sz="2400" b="1" dirty="0">
              <a:solidFill>
                <a:schemeClr val="bg1"/>
              </a:solidFill>
            </a:endParaRPr>
          </a:p>
        </p:txBody>
      </p:sp>
      <p:pic>
        <p:nvPicPr>
          <p:cNvPr id="3078" name="Picture 6"/>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Lst>
          </a:blip>
          <a:srcRect/>
          <a:stretch>
            <a:fillRect/>
          </a:stretch>
        </p:blipFill>
        <p:spPr bwMode="auto">
          <a:xfrm>
            <a:off x="179512" y="908720"/>
            <a:ext cx="8417967" cy="3170556"/>
          </a:xfrm>
          <a:prstGeom prst="rect">
            <a:avLst/>
          </a:prstGeom>
          <a:noFill/>
          <a:ln w="9525">
            <a:noFill/>
            <a:miter lim="800000"/>
            <a:headEnd/>
            <a:tailEnd/>
          </a:ln>
          <a:effectLst/>
        </p:spPr>
      </p:pic>
      <p:pic>
        <p:nvPicPr>
          <p:cNvPr id="3079" name="Picture 7"/>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Lst>
          </a:blip>
          <a:srcRect l="36910" t="52594" r="2559" b="21669"/>
          <a:stretch>
            <a:fillRect/>
          </a:stretch>
        </p:blipFill>
        <p:spPr bwMode="auto">
          <a:xfrm>
            <a:off x="539552" y="4149080"/>
            <a:ext cx="6552728" cy="2450614"/>
          </a:xfrm>
          <a:prstGeom prst="rect">
            <a:avLst/>
          </a:prstGeom>
          <a:noFill/>
          <a:ln w="9525">
            <a:noFill/>
            <a:miter lim="800000"/>
            <a:headEnd/>
            <a:tailEnd/>
          </a:ln>
          <a:effectLst/>
        </p:spPr>
      </p:pic>
      <p:sp>
        <p:nvSpPr>
          <p:cNvPr id="56" name="TextBox 55"/>
          <p:cNvSpPr txBox="1"/>
          <p:nvPr/>
        </p:nvSpPr>
        <p:spPr>
          <a:xfrm>
            <a:off x="251520" y="548680"/>
            <a:ext cx="7740352" cy="369332"/>
          </a:xfrm>
          <a:prstGeom prst="rect">
            <a:avLst/>
          </a:prstGeom>
          <a:noFill/>
        </p:spPr>
        <p:txBody>
          <a:bodyPr wrap="square" rtlCol="0">
            <a:spAutoFit/>
          </a:bodyPr>
          <a:lstStyle/>
          <a:p>
            <a:r>
              <a:rPr lang="en-US" altLang="ru-RU" sz="1400" b="1" dirty="0" smtClean="0">
                <a:latin typeface="Arial" panose="020B0604020202020204" pitchFamily="34" charset="0"/>
                <a:cs typeface="Arial" panose="020B0604020202020204" pitchFamily="34" charset="0"/>
              </a:rPr>
              <a:t>IR image of the target surface during heating process (F≈</a:t>
            </a:r>
            <a:r>
              <a:rPr lang="en-US" altLang="ru-RU" sz="1600" b="1" dirty="0" smtClean="0">
                <a:latin typeface="Arial" panose="020B0604020202020204" pitchFamily="34" charset="0"/>
                <a:cs typeface="Arial" panose="020B0604020202020204" pitchFamily="34" charset="0"/>
              </a:rPr>
              <a:t>80 MJ/m</a:t>
            </a:r>
            <a:r>
              <a:rPr lang="en-US" altLang="ru-RU" sz="1600" b="1" baseline="30000" dirty="0" smtClean="0">
                <a:latin typeface="Arial" panose="020B0604020202020204" pitchFamily="34" charset="0"/>
                <a:cs typeface="Arial" panose="020B0604020202020204" pitchFamily="34" charset="0"/>
              </a:rPr>
              <a:t>2</a:t>
            </a:r>
            <a:r>
              <a:rPr lang="en-US" altLang="ru-RU" sz="1600" b="1" dirty="0" smtClean="0">
                <a:latin typeface="Arial" panose="020B0604020202020204" pitchFamily="34" charset="0"/>
                <a:cs typeface="Arial" panose="020B0604020202020204" pitchFamily="34" charset="0"/>
              </a:rPr>
              <a:t>/s</a:t>
            </a:r>
            <a:r>
              <a:rPr lang="en-US" altLang="ru-RU" sz="1600" b="1" baseline="30000" dirty="0" smtClean="0">
                <a:latin typeface="Arial" panose="020B0604020202020204" pitchFamily="34" charset="0"/>
                <a:cs typeface="Arial" panose="020B0604020202020204" pitchFamily="34" charset="0"/>
              </a:rPr>
              <a:t>0.5</a:t>
            </a:r>
            <a:r>
              <a:rPr lang="en-US" altLang="ru-RU" b="1" dirty="0" smtClean="0">
                <a:latin typeface="Arial" panose="020B0604020202020204" pitchFamily="34" charset="0"/>
                <a:cs typeface="Arial" panose="020B0604020202020204" pitchFamily="34" charset="0"/>
              </a:rPr>
              <a:t>. )</a:t>
            </a:r>
            <a:endParaRPr lang="ru-RU" dirty="0"/>
          </a:p>
        </p:txBody>
      </p:sp>
      <p:grpSp>
        <p:nvGrpSpPr>
          <p:cNvPr id="62" name="Group 61"/>
          <p:cNvGrpSpPr/>
          <p:nvPr/>
        </p:nvGrpSpPr>
        <p:grpSpPr>
          <a:xfrm>
            <a:off x="395536" y="908720"/>
            <a:ext cx="793676" cy="360040"/>
            <a:chOff x="395536" y="908720"/>
            <a:chExt cx="793676" cy="360040"/>
          </a:xfrm>
        </p:grpSpPr>
        <p:cxnSp>
          <p:nvCxnSpPr>
            <p:cNvPr id="58" name="Straight Arrow Connector 57"/>
            <p:cNvCxnSpPr/>
            <p:nvPr/>
          </p:nvCxnSpPr>
          <p:spPr>
            <a:xfrm rot="5400000">
              <a:off x="1008398" y="1087946"/>
              <a:ext cx="36004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395536" y="908720"/>
              <a:ext cx="792088"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61" name="TextBox 60"/>
          <p:cNvSpPr txBox="1"/>
          <p:nvPr/>
        </p:nvSpPr>
        <p:spPr>
          <a:xfrm>
            <a:off x="3347864" y="3356992"/>
            <a:ext cx="5256584" cy="584775"/>
          </a:xfrm>
          <a:prstGeom prst="rect">
            <a:avLst/>
          </a:prstGeom>
          <a:noFill/>
        </p:spPr>
        <p:txBody>
          <a:bodyPr wrap="square" rtlCol="0">
            <a:spAutoFit/>
          </a:bodyPr>
          <a:lstStyle/>
          <a:p>
            <a:r>
              <a:rPr lang="en-US" altLang="ru-RU" sz="1400" b="1" dirty="0" smtClean="0">
                <a:latin typeface="Arial" panose="020B0604020202020204" pitchFamily="34" charset="0"/>
                <a:cs typeface="Arial" panose="020B0604020202020204" pitchFamily="34" charset="0"/>
              </a:rPr>
              <a:t>SEM images of the hot areas after electron beam exposure</a:t>
            </a:r>
            <a:endParaRPr lang="ru-RU" altLang="ru-RU" sz="1400" b="1" dirty="0" smtClean="0">
              <a:latin typeface="Arial" panose="020B0604020202020204" pitchFamily="34" charset="0"/>
              <a:cs typeface="Arial" panose="020B0604020202020204" pitchFamily="34" charset="0"/>
            </a:endParaRPr>
          </a:p>
          <a:p>
            <a:endParaRPr lang="ru-RU" dirty="0"/>
          </a:p>
        </p:txBody>
      </p:sp>
      <p:cxnSp>
        <p:nvCxnSpPr>
          <p:cNvPr id="63" name="Straight Arrow Connector 62"/>
          <p:cNvCxnSpPr/>
          <p:nvPr/>
        </p:nvCxnSpPr>
        <p:spPr>
          <a:xfrm rot="5400000" flipH="1" flipV="1">
            <a:off x="3132634" y="3572222"/>
            <a:ext cx="43204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rot="5400000" flipH="1" flipV="1">
            <a:off x="8317210" y="3212182"/>
            <a:ext cx="43204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7236296" y="4221088"/>
            <a:ext cx="1907704" cy="2031325"/>
          </a:xfrm>
          <a:prstGeom prst="rect">
            <a:avLst/>
          </a:prstGeom>
          <a:noFill/>
        </p:spPr>
        <p:txBody>
          <a:bodyPr wrap="square" rtlCol="0">
            <a:spAutoFit/>
          </a:bodyPr>
          <a:lstStyle/>
          <a:p>
            <a:r>
              <a:rPr lang="en-US" altLang="ru-RU" sz="1400" b="1" dirty="0" smtClean="0">
                <a:solidFill>
                  <a:srgbClr val="0070C0"/>
                </a:solidFill>
                <a:latin typeface="Arial" panose="020B0604020202020204" pitchFamily="34" charset="0"/>
                <a:cs typeface="Arial" panose="020B0604020202020204" pitchFamily="34" charset="0"/>
              </a:rPr>
              <a:t>Parallel cracks creation shown on transverse </a:t>
            </a:r>
            <a:r>
              <a:rPr lang="en-US" altLang="ru-RU" sz="1400" b="1" dirty="0" err="1" smtClean="0">
                <a:solidFill>
                  <a:srgbClr val="0070C0"/>
                </a:solidFill>
                <a:latin typeface="Arial" panose="020B0604020202020204" pitchFamily="34" charset="0"/>
                <a:cs typeface="Arial" panose="020B0604020202020204" pitchFamily="34" charset="0"/>
              </a:rPr>
              <a:t>microsections</a:t>
            </a:r>
            <a:r>
              <a:rPr lang="en-US" altLang="ru-RU" sz="1400" b="1" dirty="0" smtClean="0">
                <a:solidFill>
                  <a:srgbClr val="0070C0"/>
                </a:solidFill>
                <a:latin typeface="Arial" panose="020B0604020202020204" pitchFamily="34" charset="0"/>
                <a:cs typeface="Arial" panose="020B0604020202020204" pitchFamily="34" charset="0"/>
              </a:rPr>
              <a:t> of the target after 24 </a:t>
            </a:r>
            <a:r>
              <a:rPr lang="en-US" altLang="ru-RU" sz="1400" b="1" dirty="0">
                <a:solidFill>
                  <a:srgbClr val="0070C0"/>
                </a:solidFill>
                <a:latin typeface="Arial" panose="020B0604020202020204" pitchFamily="34" charset="0"/>
                <a:cs typeface="Arial" panose="020B0604020202020204" pitchFamily="34" charset="0"/>
              </a:rPr>
              <a:t>exposures with average heat load about 1 MJ/m</a:t>
            </a:r>
            <a:r>
              <a:rPr lang="en-US" altLang="ru-RU" sz="1400" b="1" baseline="30000" dirty="0">
                <a:solidFill>
                  <a:srgbClr val="0070C0"/>
                </a:solidFill>
                <a:latin typeface="Arial" panose="020B0604020202020204" pitchFamily="34" charset="0"/>
                <a:cs typeface="Arial" panose="020B0604020202020204" pitchFamily="34" charset="0"/>
              </a:rPr>
              <a:t>2</a:t>
            </a:r>
            <a:r>
              <a:rPr lang="en-US" altLang="ru-RU" sz="1400" b="1" dirty="0">
                <a:solidFill>
                  <a:srgbClr val="0070C0"/>
                </a:solidFill>
                <a:latin typeface="Arial" panose="020B0604020202020204" pitchFamily="34" charset="0"/>
                <a:cs typeface="Arial" panose="020B0604020202020204" pitchFamily="34" charset="0"/>
              </a:rPr>
              <a:t> and</a:t>
            </a:r>
          </a:p>
          <a:p>
            <a:r>
              <a:rPr lang="en-US" altLang="ru-RU" sz="1400" b="1" dirty="0">
                <a:solidFill>
                  <a:srgbClr val="0070C0"/>
                </a:solidFill>
                <a:latin typeface="Arial" panose="020B0604020202020204" pitchFamily="34" charset="0"/>
                <a:cs typeface="Arial" panose="020B0604020202020204" pitchFamily="34" charset="0"/>
              </a:rPr>
              <a:t> F ~70 MJ/m</a:t>
            </a:r>
            <a:r>
              <a:rPr lang="en-US" altLang="ru-RU" sz="1400" b="1" baseline="30000" dirty="0">
                <a:solidFill>
                  <a:srgbClr val="0070C0"/>
                </a:solidFill>
                <a:latin typeface="Arial" panose="020B0604020202020204" pitchFamily="34" charset="0"/>
                <a:cs typeface="Arial" panose="020B0604020202020204" pitchFamily="34" charset="0"/>
              </a:rPr>
              <a:t>2</a:t>
            </a:r>
            <a:r>
              <a:rPr lang="en-US" altLang="ru-RU" sz="1400" b="1" dirty="0">
                <a:solidFill>
                  <a:srgbClr val="0070C0"/>
                </a:solidFill>
                <a:latin typeface="Arial" panose="020B0604020202020204" pitchFamily="34" charset="0"/>
                <a:cs typeface="Arial" panose="020B0604020202020204" pitchFamily="34" charset="0"/>
              </a:rPr>
              <a:t>/s</a:t>
            </a:r>
            <a:r>
              <a:rPr lang="en-US" altLang="ru-RU" sz="1400" b="1" baseline="30000" dirty="0">
                <a:solidFill>
                  <a:srgbClr val="0070C0"/>
                </a:solidFill>
                <a:latin typeface="Arial" panose="020B0604020202020204" pitchFamily="34" charset="0"/>
                <a:cs typeface="Arial" panose="020B0604020202020204" pitchFamily="34" charset="0"/>
              </a:rPr>
              <a:t>0.5</a:t>
            </a:r>
            <a:endParaRPr lang="ru-RU" sz="1400" dirty="0">
              <a:solidFill>
                <a:srgbClr val="0070C0"/>
              </a:solidFill>
            </a:endParaRPr>
          </a:p>
        </p:txBody>
      </p:sp>
      <p:sp>
        <p:nvSpPr>
          <p:cNvPr id="3" name="Номер слайда 2"/>
          <p:cNvSpPr>
            <a:spLocks noGrp="1"/>
          </p:cNvSpPr>
          <p:nvPr>
            <p:ph type="sldNum" sz="quarter" idx="12"/>
          </p:nvPr>
        </p:nvSpPr>
        <p:spPr/>
        <p:txBody>
          <a:bodyPr/>
          <a:lstStyle/>
          <a:p>
            <a:fld id="{2C303224-EE2D-4E5B-B1E2-2415A76FA3FC}" type="slidenum">
              <a:rPr lang="ru-RU" smtClean="0"/>
              <a:pPr/>
              <a:t>7</a:t>
            </a:fld>
            <a:r>
              <a:rPr lang="en-US" dirty="0" smtClean="0"/>
              <a:t>/18</a:t>
            </a:r>
            <a:endParaRPr lang="ru-RU" dirty="0"/>
          </a:p>
          <a:p>
            <a:endParaRPr lang="ru-RU" dirty="0"/>
          </a:p>
        </p:txBody>
      </p:sp>
    </p:spTree>
    <p:extLst>
      <p:ext uri="{BB962C8B-B14F-4D97-AF65-F5344CB8AC3E}">
        <p14:creationId xmlns:p14="http://schemas.microsoft.com/office/powerpoint/2010/main" val="230436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79"/>
                                        </p:tgtEl>
                                        <p:attrNameLst>
                                          <p:attrName>style.visibility</p:attrName>
                                        </p:attrNameLst>
                                      </p:cBhvr>
                                      <p:to>
                                        <p:strVal val="visible"/>
                                      </p:to>
                                    </p:set>
                                    <p:anim calcmode="lin" valueType="num">
                                      <p:cBhvr additive="base">
                                        <p:cTn id="12" dur="500" fill="hold"/>
                                        <p:tgtEl>
                                          <p:spTgt spid="3079"/>
                                        </p:tgtEl>
                                        <p:attrNameLst>
                                          <p:attrName>ppt_x</p:attrName>
                                        </p:attrNameLst>
                                      </p:cBhvr>
                                      <p:tavLst>
                                        <p:tav tm="0">
                                          <p:val>
                                            <p:strVal val="#ppt_x"/>
                                          </p:val>
                                        </p:tav>
                                        <p:tav tm="100000">
                                          <p:val>
                                            <p:strVal val="#ppt_x"/>
                                          </p:val>
                                        </p:tav>
                                      </p:tavLst>
                                    </p:anim>
                                    <p:anim calcmode="lin" valueType="num">
                                      <p:cBhvr additive="base">
                                        <p:cTn id="13" dur="500" fill="hold"/>
                                        <p:tgtEl>
                                          <p:spTgt spid="3079"/>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fade">
                                      <p:cBhvr>
                                        <p:cTn id="16" dur="1000"/>
                                        <p:tgtEl>
                                          <p:spTgt spid="67"/>
                                        </p:tgtEl>
                                      </p:cBhvr>
                                    </p:animEffect>
                                    <p:anim calcmode="lin" valueType="num">
                                      <p:cBhvr>
                                        <p:cTn id="17" dur="1000" fill="hold"/>
                                        <p:tgtEl>
                                          <p:spTgt spid="67"/>
                                        </p:tgtEl>
                                        <p:attrNameLst>
                                          <p:attrName>ppt_x</p:attrName>
                                        </p:attrNameLst>
                                      </p:cBhvr>
                                      <p:tavLst>
                                        <p:tav tm="0">
                                          <p:val>
                                            <p:strVal val="#ppt_x"/>
                                          </p:val>
                                        </p:tav>
                                        <p:tav tm="100000">
                                          <p:val>
                                            <p:strVal val="#ppt_x"/>
                                          </p:val>
                                        </p:tav>
                                      </p:tavLst>
                                    </p:anim>
                                    <p:anim calcmode="lin" valueType="num">
                                      <p:cBhvr>
                                        <p:cTn id="18"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7440" y="116632"/>
            <a:ext cx="8747047" cy="461665"/>
          </a:xfrm>
          <a:prstGeom prst="rect">
            <a:avLst/>
          </a:prstGeom>
          <a:solidFill>
            <a:schemeClr val="tx2">
              <a:lumMod val="60000"/>
              <a:lumOff val="40000"/>
            </a:schemeClr>
          </a:solidFill>
        </p:spPr>
        <p:txBody>
          <a:bodyPr wrap="square" rtlCol="0">
            <a:spAutoFit/>
          </a:bodyPr>
          <a:lstStyle/>
          <a:p>
            <a:pPr algn="ctr"/>
            <a:r>
              <a:rPr lang="en-US" sz="2400" b="1" dirty="0" smtClean="0">
                <a:solidFill>
                  <a:schemeClr val="bg1"/>
                </a:solidFill>
              </a:rPr>
              <a:t>Areas with parallel cracks have higher temperature</a:t>
            </a:r>
            <a:endParaRPr lang="ru-RU" sz="2400" b="1" dirty="0">
              <a:solidFill>
                <a:schemeClr val="bg1"/>
              </a:solidFill>
            </a:endParaRPr>
          </a:p>
        </p:txBody>
      </p:sp>
      <p:pic>
        <p:nvPicPr>
          <p:cNvPr id="4099" name="Picture 3"/>
          <p:cNvPicPr>
            <a:picLocks noChangeAspect="1" noChangeArrowheads="1"/>
          </p:cNvPicPr>
          <p:nvPr/>
        </p:nvPicPr>
        <p:blipFill>
          <a:blip r:embed="rId3" cstate="print"/>
          <a:srcRect/>
          <a:stretch>
            <a:fillRect/>
          </a:stretch>
        </p:blipFill>
        <p:spPr bwMode="auto">
          <a:xfrm>
            <a:off x="4644008" y="1916832"/>
            <a:ext cx="4137559" cy="3391892"/>
          </a:xfrm>
          <a:prstGeom prst="rect">
            <a:avLst/>
          </a:prstGeom>
          <a:noFill/>
          <a:ln w="9525">
            <a:noFill/>
            <a:miter lim="800000"/>
            <a:headEnd/>
            <a:tailEnd/>
          </a:ln>
          <a:effectLst/>
        </p:spPr>
      </p:pic>
      <p:pic>
        <p:nvPicPr>
          <p:cNvPr id="4100" name="Picture 4"/>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bwMode="auto">
          <a:xfrm>
            <a:off x="323528" y="1844824"/>
            <a:ext cx="3486015" cy="3562400"/>
          </a:xfrm>
          <a:prstGeom prst="rect">
            <a:avLst/>
          </a:prstGeom>
          <a:noFill/>
          <a:ln w="9525">
            <a:noFill/>
            <a:miter lim="800000"/>
            <a:headEnd/>
            <a:tailEnd/>
          </a:ln>
          <a:effectLst/>
        </p:spPr>
      </p:pic>
      <p:cxnSp>
        <p:nvCxnSpPr>
          <p:cNvPr id="15" name="Straight Arrow Connector 14"/>
          <p:cNvCxnSpPr/>
          <p:nvPr/>
        </p:nvCxnSpPr>
        <p:spPr>
          <a:xfrm>
            <a:off x="3059832" y="4653136"/>
            <a:ext cx="1656184" cy="36004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3059832" y="2060848"/>
            <a:ext cx="1656184" cy="86409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5004048" y="2060848"/>
            <a:ext cx="2952328" cy="29523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TextBox 31"/>
          <p:cNvSpPr txBox="1"/>
          <p:nvPr/>
        </p:nvSpPr>
        <p:spPr>
          <a:xfrm>
            <a:off x="395536" y="1124744"/>
            <a:ext cx="3240360" cy="523220"/>
          </a:xfrm>
          <a:prstGeom prst="rect">
            <a:avLst/>
          </a:prstGeom>
          <a:noFill/>
        </p:spPr>
        <p:txBody>
          <a:bodyPr wrap="square" rtlCol="0">
            <a:spAutoFit/>
          </a:bodyPr>
          <a:lstStyle/>
          <a:p>
            <a:r>
              <a:rPr lang="en-US" altLang="ru-RU" sz="1400" b="1" dirty="0" smtClean="0">
                <a:latin typeface="Arial" panose="020B0604020202020204" pitchFamily="34" charset="0"/>
                <a:cs typeface="Arial" panose="020B0604020202020204" pitchFamily="34" charset="0"/>
              </a:rPr>
              <a:t>Photo of the target surface after extraction from vacuum chamber</a:t>
            </a:r>
            <a:endParaRPr lang="ru-RU" dirty="0"/>
          </a:p>
        </p:txBody>
      </p:sp>
      <p:sp>
        <p:nvSpPr>
          <p:cNvPr id="33" name="Rectangle 32"/>
          <p:cNvSpPr/>
          <p:nvPr/>
        </p:nvSpPr>
        <p:spPr>
          <a:xfrm>
            <a:off x="4067944" y="1196752"/>
            <a:ext cx="4572000" cy="523220"/>
          </a:xfrm>
          <a:prstGeom prst="rect">
            <a:avLst/>
          </a:prstGeom>
        </p:spPr>
        <p:txBody>
          <a:bodyPr>
            <a:spAutoFit/>
          </a:bodyPr>
          <a:lstStyle/>
          <a:p>
            <a:pPr algn="ctr"/>
            <a:r>
              <a:rPr lang="en-US" altLang="ru-RU" sz="1400" b="1" dirty="0" smtClean="0">
                <a:latin typeface="Arial" panose="020B0604020202020204" pitchFamily="34" charset="0"/>
                <a:cs typeface="Arial" panose="020B0604020202020204" pitchFamily="34" charset="0"/>
              </a:rPr>
              <a:t>Surface temperature distribution  20 </a:t>
            </a:r>
            <a:r>
              <a:rPr lang="el-GR" altLang="ru-RU" sz="1400" b="1" dirty="0" smtClean="0">
                <a:latin typeface="Arial" panose="020B0604020202020204" pitchFamily="34" charset="0"/>
                <a:cs typeface="Arial" panose="020B0604020202020204" pitchFamily="34" charset="0"/>
              </a:rPr>
              <a:t>μ</a:t>
            </a:r>
            <a:r>
              <a:rPr lang="en-US" altLang="ru-RU" sz="1400" b="1" dirty="0" smtClean="0">
                <a:latin typeface="Arial" panose="020B0604020202020204" pitchFamily="34" charset="0"/>
                <a:cs typeface="Arial" panose="020B0604020202020204" pitchFamily="34" charset="0"/>
              </a:rPr>
              <a:t>s after heating termination</a:t>
            </a:r>
            <a:endParaRPr lang="ru-RU" altLang="ru-RU" sz="1400" b="1" dirty="0">
              <a:latin typeface="Arial" panose="020B0604020202020204" pitchFamily="34" charset="0"/>
              <a:cs typeface="Arial" panose="020B0604020202020204" pitchFamily="34" charset="0"/>
            </a:endParaRPr>
          </a:p>
        </p:txBody>
      </p:sp>
      <p:sp>
        <p:nvSpPr>
          <p:cNvPr id="34" name="Rectangle 33"/>
          <p:cNvSpPr/>
          <p:nvPr/>
        </p:nvSpPr>
        <p:spPr>
          <a:xfrm>
            <a:off x="3491880" y="5733256"/>
            <a:ext cx="1822935" cy="369332"/>
          </a:xfrm>
          <a:prstGeom prst="rect">
            <a:avLst/>
          </a:prstGeom>
        </p:spPr>
        <p:txBody>
          <a:bodyPr wrap="none">
            <a:spAutoFit/>
          </a:bodyPr>
          <a:lstStyle/>
          <a:p>
            <a:r>
              <a:rPr lang="en-US" altLang="ru-RU" sz="1600" b="1" dirty="0" smtClean="0">
                <a:latin typeface="Arial" panose="020B0604020202020204" pitchFamily="34" charset="0"/>
                <a:cs typeface="Arial" panose="020B0604020202020204" pitchFamily="34" charset="0"/>
              </a:rPr>
              <a:t>F≈</a:t>
            </a:r>
            <a:r>
              <a:rPr lang="en-US" altLang="ru-RU" b="1" dirty="0">
                <a:latin typeface="Arial" panose="020B0604020202020204" pitchFamily="34" charset="0"/>
                <a:cs typeface="Arial" panose="020B0604020202020204" pitchFamily="34" charset="0"/>
              </a:rPr>
              <a:t>6</a:t>
            </a:r>
            <a:r>
              <a:rPr lang="en-US" altLang="ru-RU" b="1" dirty="0" smtClean="0">
                <a:latin typeface="Arial" panose="020B0604020202020204" pitchFamily="34" charset="0"/>
                <a:cs typeface="Arial" panose="020B0604020202020204" pitchFamily="34" charset="0"/>
              </a:rPr>
              <a:t>0 MJ/m</a:t>
            </a:r>
            <a:r>
              <a:rPr lang="en-US" altLang="ru-RU" b="1" baseline="30000" dirty="0" smtClean="0">
                <a:latin typeface="Arial" panose="020B0604020202020204" pitchFamily="34" charset="0"/>
                <a:cs typeface="Arial" panose="020B0604020202020204" pitchFamily="34" charset="0"/>
              </a:rPr>
              <a:t>2</a:t>
            </a:r>
            <a:r>
              <a:rPr lang="en-US" altLang="ru-RU" b="1" dirty="0" smtClean="0">
                <a:latin typeface="Arial" panose="020B0604020202020204" pitchFamily="34" charset="0"/>
                <a:cs typeface="Arial" panose="020B0604020202020204" pitchFamily="34" charset="0"/>
              </a:rPr>
              <a:t>/s</a:t>
            </a:r>
            <a:r>
              <a:rPr lang="en-US" altLang="ru-RU" b="1" baseline="30000" dirty="0" smtClean="0">
                <a:latin typeface="Arial" panose="020B0604020202020204" pitchFamily="34" charset="0"/>
                <a:cs typeface="Arial" panose="020B0604020202020204" pitchFamily="34" charset="0"/>
              </a:rPr>
              <a:t>0.5</a:t>
            </a:r>
            <a:endParaRPr lang="ru-RU" dirty="0"/>
          </a:p>
        </p:txBody>
      </p:sp>
      <p:sp>
        <p:nvSpPr>
          <p:cNvPr id="3" name="Номер слайда 2"/>
          <p:cNvSpPr>
            <a:spLocks noGrp="1"/>
          </p:cNvSpPr>
          <p:nvPr>
            <p:ph type="sldNum" sz="quarter" idx="12"/>
          </p:nvPr>
        </p:nvSpPr>
        <p:spPr/>
        <p:txBody>
          <a:bodyPr/>
          <a:lstStyle/>
          <a:p>
            <a:fld id="{2C303224-EE2D-4E5B-B1E2-2415A76FA3FC}" type="slidenum">
              <a:rPr lang="ru-RU" smtClean="0"/>
              <a:pPr/>
              <a:t>8</a:t>
            </a:fld>
            <a:r>
              <a:rPr lang="en-US" dirty="0" smtClean="0"/>
              <a:t>/18</a:t>
            </a:r>
            <a:endParaRPr lang="ru-RU" dirty="0"/>
          </a:p>
          <a:p>
            <a:endParaRPr lang="ru-RU" dirty="0"/>
          </a:p>
        </p:txBody>
      </p:sp>
    </p:spTree>
    <p:extLst>
      <p:ext uri="{BB962C8B-B14F-4D97-AF65-F5344CB8AC3E}">
        <p14:creationId xmlns:p14="http://schemas.microsoft.com/office/powerpoint/2010/main" val="35239926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7440" y="116632"/>
            <a:ext cx="8747047" cy="830997"/>
          </a:xfrm>
          <a:prstGeom prst="rect">
            <a:avLst/>
          </a:prstGeom>
          <a:solidFill>
            <a:schemeClr val="tx2">
              <a:lumMod val="60000"/>
              <a:lumOff val="40000"/>
            </a:schemeClr>
          </a:solidFill>
        </p:spPr>
        <p:txBody>
          <a:bodyPr wrap="square" rtlCol="0">
            <a:spAutoFit/>
          </a:bodyPr>
          <a:lstStyle/>
          <a:p>
            <a:pPr algn="ctr"/>
            <a:r>
              <a:rPr lang="en-US" sz="2400" b="1" dirty="0" smtClean="0">
                <a:solidFill>
                  <a:schemeClr val="bg1"/>
                </a:solidFill>
              </a:rPr>
              <a:t>Parallel cracks develop to detached material portions and cool down much more slowly than less damaged surrounding areas</a:t>
            </a:r>
            <a:endParaRPr lang="ru-RU" sz="2400" b="1" dirty="0">
              <a:solidFill>
                <a:schemeClr val="bg1"/>
              </a:solidFill>
            </a:endParaRPr>
          </a:p>
        </p:txBody>
      </p:sp>
      <p:pic>
        <p:nvPicPr>
          <p:cNvPr id="5122" name="Picture 2"/>
          <p:cNvPicPr>
            <a:picLocks noChangeAspect="1" noChangeArrowheads="1"/>
          </p:cNvPicPr>
          <p:nvPr/>
        </p:nvPicPr>
        <p:blipFill>
          <a:blip r:embed="rId3" cstate="print"/>
          <a:srcRect/>
          <a:stretch>
            <a:fillRect/>
          </a:stretch>
        </p:blipFill>
        <p:spPr bwMode="auto">
          <a:xfrm>
            <a:off x="395536" y="1340768"/>
            <a:ext cx="8230766" cy="2837640"/>
          </a:xfrm>
          <a:prstGeom prst="rect">
            <a:avLst/>
          </a:prstGeom>
          <a:noFill/>
          <a:ln w="9525">
            <a:noFill/>
            <a:miter lim="800000"/>
            <a:headEnd/>
            <a:tailEnd/>
          </a:ln>
          <a:effectLst/>
        </p:spPr>
      </p:pic>
      <p:sp>
        <p:nvSpPr>
          <p:cNvPr id="4" name="Прямоугольник 280"/>
          <p:cNvSpPr/>
          <p:nvPr/>
        </p:nvSpPr>
        <p:spPr>
          <a:xfrm>
            <a:off x="611560" y="947629"/>
            <a:ext cx="7632848" cy="523220"/>
          </a:xfrm>
          <a:prstGeom prst="rect">
            <a:avLst/>
          </a:prstGeom>
        </p:spPr>
        <p:txBody>
          <a:bodyPr wrap="square">
            <a:spAutoFit/>
          </a:bodyPr>
          <a:lstStyle/>
          <a:p>
            <a:pPr algn="ctr"/>
            <a:r>
              <a:rPr lang="en-US" altLang="ru-RU" sz="1400" b="1" dirty="0" smtClean="0">
                <a:latin typeface="Arial" panose="020B0604020202020204" pitchFamily="34" charset="0"/>
                <a:cs typeface="Arial" panose="020B0604020202020204" pitchFamily="34" charset="0"/>
              </a:rPr>
              <a:t>Surface temperature profiles at different delays after heating  termination</a:t>
            </a:r>
          </a:p>
          <a:p>
            <a:pPr algn="ctr"/>
            <a:r>
              <a:rPr lang="en-US" altLang="ru-RU" sz="1400" b="1" dirty="0" smtClean="0">
                <a:latin typeface="Arial" panose="020B0604020202020204" pitchFamily="34" charset="0"/>
                <a:cs typeface="Arial" panose="020B0604020202020204" pitchFamily="34" charset="0"/>
              </a:rPr>
              <a:t>same target and same spatial and color scales</a:t>
            </a:r>
            <a:endParaRPr lang="ru-RU" altLang="ru-RU" sz="1400" b="1" dirty="0">
              <a:latin typeface="Arial" panose="020B0604020202020204" pitchFamily="34" charset="0"/>
              <a:cs typeface="Arial" panose="020B0604020202020204" pitchFamily="34" charset="0"/>
            </a:endParaRPr>
          </a:p>
        </p:txBody>
      </p:sp>
      <p:pic>
        <p:nvPicPr>
          <p:cNvPr id="5124" name="Picture 4"/>
          <p:cNvPicPr>
            <a:picLocks noChangeAspect="1" noChangeArrowheads="1"/>
          </p:cNvPicPr>
          <p:nvPr/>
        </p:nvPicPr>
        <p:blipFill>
          <a:blip r:embed="rId4" cstate="print"/>
          <a:srcRect/>
          <a:stretch>
            <a:fillRect/>
          </a:stretch>
        </p:blipFill>
        <p:spPr bwMode="auto">
          <a:xfrm>
            <a:off x="1835696" y="4365104"/>
            <a:ext cx="2952328" cy="2228455"/>
          </a:xfrm>
          <a:prstGeom prst="rect">
            <a:avLst/>
          </a:prstGeom>
          <a:noFill/>
          <a:ln w="9525">
            <a:noFill/>
            <a:miter lim="800000"/>
            <a:headEnd/>
            <a:tailEnd/>
          </a:ln>
          <a:effectLst/>
        </p:spPr>
      </p:pic>
      <p:sp>
        <p:nvSpPr>
          <p:cNvPr id="8" name="TextBox 7"/>
          <p:cNvSpPr txBox="1"/>
          <p:nvPr/>
        </p:nvSpPr>
        <p:spPr>
          <a:xfrm>
            <a:off x="0" y="4437112"/>
            <a:ext cx="1763688" cy="1446550"/>
          </a:xfrm>
          <a:prstGeom prst="rect">
            <a:avLst/>
          </a:prstGeom>
          <a:noFill/>
        </p:spPr>
        <p:txBody>
          <a:bodyPr wrap="square" rtlCol="0">
            <a:spAutoFit/>
          </a:bodyPr>
          <a:lstStyle/>
          <a:p>
            <a:r>
              <a:rPr lang="en-US" altLang="ru-RU" sz="1400" b="1" dirty="0" smtClean="0">
                <a:latin typeface="Arial" panose="020B0604020202020204" pitchFamily="34" charset="0"/>
                <a:cs typeface="Arial" panose="020B0604020202020204" pitchFamily="34" charset="0"/>
              </a:rPr>
              <a:t>SEM image of detached parts of the top surface layer after exposure</a:t>
            </a:r>
            <a:endParaRPr lang="ru-RU" altLang="ru-RU" sz="1400" b="1" dirty="0" smtClean="0">
              <a:latin typeface="Arial" panose="020B0604020202020204" pitchFamily="34" charset="0"/>
              <a:cs typeface="Arial" panose="020B0604020202020204" pitchFamily="34" charset="0"/>
            </a:endParaRPr>
          </a:p>
          <a:p>
            <a:endParaRPr lang="ru-RU" dirty="0"/>
          </a:p>
        </p:txBody>
      </p:sp>
      <p:sp>
        <p:nvSpPr>
          <p:cNvPr id="9" name="TextBox 8"/>
          <p:cNvSpPr txBox="1"/>
          <p:nvPr/>
        </p:nvSpPr>
        <p:spPr>
          <a:xfrm>
            <a:off x="5532928" y="4329759"/>
            <a:ext cx="3096344" cy="1169551"/>
          </a:xfrm>
          <a:prstGeom prst="rect">
            <a:avLst/>
          </a:prstGeom>
          <a:noFill/>
        </p:spPr>
        <p:txBody>
          <a:bodyPr wrap="square" rtlCol="0">
            <a:spAutoFit/>
          </a:bodyPr>
          <a:lstStyle/>
          <a:p>
            <a:r>
              <a:rPr lang="en-US" sz="1400" b="1" dirty="0" smtClean="0">
                <a:solidFill>
                  <a:srgbClr val="0070C0"/>
                </a:solidFill>
                <a:latin typeface="Arial" panose="020B0604020202020204" pitchFamily="34" charset="0"/>
                <a:cs typeface="Arial" panose="020B0604020202020204" pitchFamily="34" charset="0"/>
              </a:rPr>
              <a:t>Target was exposed under heat loads about 0.8</a:t>
            </a:r>
            <a:r>
              <a:rPr lang="en-US" altLang="ru-RU" sz="1400" b="1" dirty="0" smtClean="0">
                <a:solidFill>
                  <a:srgbClr val="0070C0"/>
                </a:solidFill>
                <a:latin typeface="Arial" panose="020B0604020202020204" pitchFamily="34" charset="0"/>
                <a:cs typeface="Arial" panose="020B0604020202020204" pitchFamily="34" charset="0"/>
              </a:rPr>
              <a:t> MJ/m</a:t>
            </a:r>
            <a:r>
              <a:rPr lang="en-US" altLang="ru-RU" sz="1400" b="1" baseline="30000" dirty="0" smtClean="0">
                <a:solidFill>
                  <a:srgbClr val="0070C0"/>
                </a:solidFill>
                <a:latin typeface="Arial" panose="020B0604020202020204" pitchFamily="34" charset="0"/>
                <a:cs typeface="Arial" panose="020B0604020202020204" pitchFamily="34" charset="0"/>
              </a:rPr>
              <a:t>2</a:t>
            </a:r>
            <a:r>
              <a:rPr lang="en-US" altLang="ru-RU" sz="1400" b="1" dirty="0" smtClean="0">
                <a:solidFill>
                  <a:srgbClr val="0070C0"/>
                </a:solidFill>
                <a:latin typeface="Arial" panose="020B0604020202020204" pitchFamily="34" charset="0"/>
                <a:cs typeface="Arial" panose="020B0604020202020204" pitchFamily="34" charset="0"/>
              </a:rPr>
              <a:t> with F~90 MJ/m</a:t>
            </a:r>
            <a:r>
              <a:rPr lang="en-US" altLang="ru-RU" sz="1400" b="1" baseline="30000" dirty="0" smtClean="0">
                <a:solidFill>
                  <a:srgbClr val="0070C0"/>
                </a:solidFill>
                <a:latin typeface="Arial" panose="020B0604020202020204" pitchFamily="34" charset="0"/>
                <a:cs typeface="Arial" panose="020B0604020202020204" pitchFamily="34" charset="0"/>
              </a:rPr>
              <a:t>2</a:t>
            </a:r>
            <a:r>
              <a:rPr lang="en-US" altLang="ru-RU" sz="1400" b="1" dirty="0" smtClean="0">
                <a:solidFill>
                  <a:srgbClr val="0070C0"/>
                </a:solidFill>
                <a:latin typeface="Arial" panose="020B0604020202020204" pitchFamily="34" charset="0"/>
                <a:cs typeface="Arial" panose="020B0604020202020204" pitchFamily="34" charset="0"/>
              </a:rPr>
              <a:t>/s</a:t>
            </a:r>
            <a:r>
              <a:rPr lang="en-US" altLang="ru-RU" sz="1400" b="1" baseline="30000" dirty="0" smtClean="0">
                <a:solidFill>
                  <a:srgbClr val="0070C0"/>
                </a:solidFill>
                <a:latin typeface="Arial" panose="020B0604020202020204" pitchFamily="34" charset="0"/>
                <a:cs typeface="Arial" panose="020B0604020202020204" pitchFamily="34" charset="0"/>
              </a:rPr>
              <a:t>0.5</a:t>
            </a:r>
            <a:r>
              <a:rPr lang="en-US" altLang="ru-RU" sz="1400" b="1" dirty="0" smtClean="0">
                <a:solidFill>
                  <a:srgbClr val="0070C0"/>
                </a:solidFill>
                <a:latin typeface="Arial" panose="020B0604020202020204" pitchFamily="34" charset="0"/>
                <a:cs typeface="Arial" panose="020B0604020202020204" pitchFamily="34" charset="0"/>
              </a:rPr>
              <a:t>  for more than 100 pulses which was above melting threshold.</a:t>
            </a:r>
            <a:endParaRPr lang="ru-RU" sz="1400" dirty="0">
              <a:solidFill>
                <a:srgbClr val="0070C0"/>
              </a:solidFill>
            </a:endParaRPr>
          </a:p>
        </p:txBody>
      </p:sp>
      <p:sp>
        <p:nvSpPr>
          <p:cNvPr id="10" name="TextBox 9"/>
          <p:cNvSpPr txBox="1"/>
          <p:nvPr/>
        </p:nvSpPr>
        <p:spPr>
          <a:xfrm>
            <a:off x="1469730" y="3355059"/>
            <a:ext cx="1008112" cy="369332"/>
          </a:xfrm>
          <a:prstGeom prst="rect">
            <a:avLst/>
          </a:prstGeom>
          <a:noFill/>
        </p:spPr>
        <p:txBody>
          <a:bodyPr wrap="square" rtlCol="0">
            <a:spAutoFit/>
          </a:bodyPr>
          <a:lstStyle/>
          <a:p>
            <a:r>
              <a:rPr lang="en-US" altLang="ru-RU" b="1" dirty="0" smtClean="0">
                <a:latin typeface="Arial" panose="020B0604020202020204" pitchFamily="34" charset="0"/>
                <a:cs typeface="Arial" panose="020B0604020202020204" pitchFamily="34" charset="0"/>
              </a:rPr>
              <a:t>0.35ms</a:t>
            </a:r>
            <a:endParaRPr lang="ru-RU" dirty="0"/>
          </a:p>
        </p:txBody>
      </p:sp>
      <p:sp>
        <p:nvSpPr>
          <p:cNvPr id="11" name="TextBox 10"/>
          <p:cNvSpPr txBox="1"/>
          <p:nvPr/>
        </p:nvSpPr>
        <p:spPr>
          <a:xfrm>
            <a:off x="3707904" y="3356992"/>
            <a:ext cx="1224136" cy="369332"/>
          </a:xfrm>
          <a:prstGeom prst="rect">
            <a:avLst/>
          </a:prstGeom>
          <a:noFill/>
        </p:spPr>
        <p:txBody>
          <a:bodyPr wrap="square" rtlCol="0">
            <a:spAutoFit/>
          </a:bodyPr>
          <a:lstStyle/>
          <a:p>
            <a:r>
              <a:rPr lang="en-US" altLang="ru-RU" b="1" dirty="0" smtClean="0">
                <a:latin typeface="Arial" panose="020B0604020202020204" pitchFamily="34" charset="0"/>
                <a:cs typeface="Arial" panose="020B0604020202020204" pitchFamily="34" charset="0"/>
              </a:rPr>
              <a:t>1.85 ms</a:t>
            </a:r>
            <a:endParaRPr lang="ru-RU" dirty="0"/>
          </a:p>
        </p:txBody>
      </p:sp>
      <p:sp>
        <p:nvSpPr>
          <p:cNvPr id="12" name="TextBox 11"/>
          <p:cNvSpPr txBox="1"/>
          <p:nvPr/>
        </p:nvSpPr>
        <p:spPr>
          <a:xfrm>
            <a:off x="6300192" y="3356992"/>
            <a:ext cx="1224136" cy="369332"/>
          </a:xfrm>
          <a:prstGeom prst="rect">
            <a:avLst/>
          </a:prstGeom>
          <a:noFill/>
        </p:spPr>
        <p:txBody>
          <a:bodyPr wrap="square" rtlCol="0">
            <a:spAutoFit/>
          </a:bodyPr>
          <a:lstStyle/>
          <a:p>
            <a:r>
              <a:rPr lang="en-US" altLang="ru-RU" b="1" dirty="0" smtClean="0">
                <a:latin typeface="Arial" panose="020B0604020202020204" pitchFamily="34" charset="0"/>
                <a:cs typeface="Arial" panose="020B0604020202020204" pitchFamily="34" charset="0"/>
              </a:rPr>
              <a:t>7.85 ms</a:t>
            </a:r>
            <a:endParaRPr lang="ru-RU" dirty="0"/>
          </a:p>
        </p:txBody>
      </p:sp>
      <p:sp>
        <p:nvSpPr>
          <p:cNvPr id="3" name="Номер слайда 2"/>
          <p:cNvSpPr>
            <a:spLocks noGrp="1"/>
          </p:cNvSpPr>
          <p:nvPr>
            <p:ph type="sldNum" sz="quarter" idx="12"/>
          </p:nvPr>
        </p:nvSpPr>
        <p:spPr/>
        <p:txBody>
          <a:bodyPr/>
          <a:lstStyle/>
          <a:p>
            <a:fld id="{2C303224-EE2D-4E5B-B1E2-2415A76FA3FC}" type="slidenum">
              <a:rPr lang="ru-RU" smtClean="0"/>
              <a:pPr/>
              <a:t>9</a:t>
            </a:fld>
            <a:r>
              <a:rPr lang="en-US" dirty="0" smtClean="0"/>
              <a:t>/18</a:t>
            </a:r>
            <a:endParaRPr lang="ru-RU" dirty="0"/>
          </a:p>
          <a:p>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124"/>
                                        </p:tgtEl>
                                        <p:attrNameLst>
                                          <p:attrName>style.visibility</p:attrName>
                                        </p:attrNameLst>
                                      </p:cBhvr>
                                      <p:to>
                                        <p:strVal val="visible"/>
                                      </p:to>
                                    </p:set>
                                    <p:anim calcmode="lin" valueType="num">
                                      <p:cBhvr additive="base">
                                        <p:cTn id="16" dur="500" fill="hold"/>
                                        <p:tgtEl>
                                          <p:spTgt spid="5124"/>
                                        </p:tgtEl>
                                        <p:attrNameLst>
                                          <p:attrName>ppt_x</p:attrName>
                                        </p:attrNameLst>
                                      </p:cBhvr>
                                      <p:tavLst>
                                        <p:tav tm="0">
                                          <p:val>
                                            <p:strVal val="#ppt_x"/>
                                          </p:val>
                                        </p:tav>
                                        <p:tav tm="100000">
                                          <p:val>
                                            <p:strVal val="#ppt_x"/>
                                          </p:val>
                                        </p:tav>
                                      </p:tavLst>
                                    </p:anim>
                                    <p:anim calcmode="lin" valueType="num">
                                      <p:cBhvr additive="base">
                                        <p:cTn id="17"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15786</TotalTime>
  <Words>1080</Words>
  <Application>Microsoft Office PowerPoint</Application>
  <PresentationFormat>Экран (4:3)</PresentationFormat>
  <Paragraphs>148</Paragraphs>
  <Slides>19</Slides>
  <Notes>11</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19</vt:i4>
      </vt:variant>
    </vt:vector>
  </HeadingPairs>
  <TitlesOfParts>
    <vt:vector size="27" baseType="lpstr">
      <vt:lpstr>MS Mincho</vt:lpstr>
      <vt:lpstr>Arial</vt:lpstr>
      <vt:lpstr>Calibri</vt:lpstr>
      <vt:lpstr>Palatino</vt:lpstr>
      <vt:lpstr>Symbol</vt:lpstr>
      <vt:lpstr>Times New Roman</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BINP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Vyacheslavov</dc:creator>
  <cp:lastModifiedBy>Archi</cp:lastModifiedBy>
  <cp:revision>122</cp:revision>
  <cp:lastPrinted>2016-08-11T01:49:09Z</cp:lastPrinted>
  <dcterms:created xsi:type="dcterms:W3CDTF">2016-06-17T08:10:37Z</dcterms:created>
  <dcterms:modified xsi:type="dcterms:W3CDTF">2016-08-17T19:00:22Z</dcterms:modified>
</cp:coreProperties>
</file>