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embeddings/oleObject1.bin" ContentType="application/vnd.openxmlformats-officedocument.oleObject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2.bin" ContentType="application/vnd.openxmlformats-officedocument.oleObject"/>
  <Override PartName="/ppt/notesSlides/notesSlide14.xml" ContentType="application/vnd.openxmlformats-officedocument.presentationml.notesSlide+xml"/>
  <Override PartName="/ppt/embeddings/oleObject3.bin" ContentType="application/vnd.openxmlformats-officedocument.oleObject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  <p:sldMasterId id="2147483660" r:id="rId2"/>
    <p:sldMasterId id="2147483672" r:id="rId3"/>
    <p:sldMasterId id="2147483696" r:id="rId4"/>
    <p:sldMasterId id="2147483889" r:id="rId5"/>
  </p:sldMasterIdLst>
  <p:notesMasterIdLst>
    <p:notesMasterId r:id="rId95"/>
  </p:notesMasterIdLst>
  <p:handoutMasterIdLst>
    <p:handoutMasterId r:id="rId96"/>
  </p:handoutMasterIdLst>
  <p:sldIdLst>
    <p:sldId id="1047" r:id="rId6"/>
    <p:sldId id="1059" r:id="rId7"/>
    <p:sldId id="1082" r:id="rId8"/>
    <p:sldId id="1060" r:id="rId9"/>
    <p:sldId id="1057" r:id="rId10"/>
    <p:sldId id="1061" r:id="rId11"/>
    <p:sldId id="1066" r:id="rId12"/>
    <p:sldId id="1065" r:id="rId13"/>
    <p:sldId id="1063" r:id="rId14"/>
    <p:sldId id="1079" r:id="rId15"/>
    <p:sldId id="1073" r:id="rId16"/>
    <p:sldId id="1067" r:id="rId17"/>
    <p:sldId id="1068" r:id="rId18"/>
    <p:sldId id="1069" r:id="rId19"/>
    <p:sldId id="1080" r:id="rId20"/>
    <p:sldId id="1070" r:id="rId21"/>
    <p:sldId id="1056" r:id="rId22"/>
    <p:sldId id="1071" r:id="rId23"/>
    <p:sldId id="971" r:id="rId24"/>
    <p:sldId id="987" r:id="rId25"/>
    <p:sldId id="1076" r:id="rId26"/>
    <p:sldId id="1036" r:id="rId27"/>
    <p:sldId id="1037" r:id="rId28"/>
    <p:sldId id="1072" r:id="rId29"/>
    <p:sldId id="1078" r:id="rId30"/>
    <p:sldId id="1077" r:id="rId31"/>
    <p:sldId id="1074" r:id="rId32"/>
    <p:sldId id="1075" r:id="rId33"/>
    <p:sldId id="1042" r:id="rId34"/>
    <p:sldId id="1081" r:id="rId35"/>
    <p:sldId id="921" r:id="rId36"/>
    <p:sldId id="1055" r:id="rId37"/>
    <p:sldId id="907" r:id="rId38"/>
    <p:sldId id="970" r:id="rId39"/>
    <p:sldId id="1019" r:id="rId40"/>
    <p:sldId id="1043" r:id="rId41"/>
    <p:sldId id="1011" r:id="rId42"/>
    <p:sldId id="1023" r:id="rId43"/>
    <p:sldId id="1024" r:id="rId44"/>
    <p:sldId id="932" r:id="rId45"/>
    <p:sldId id="1044" r:id="rId46"/>
    <p:sldId id="1040" r:id="rId47"/>
    <p:sldId id="1045" r:id="rId48"/>
    <p:sldId id="933" r:id="rId49"/>
    <p:sldId id="1017" r:id="rId50"/>
    <p:sldId id="1026" r:id="rId51"/>
    <p:sldId id="877" r:id="rId52"/>
    <p:sldId id="1030" r:id="rId53"/>
    <p:sldId id="1033" r:id="rId54"/>
    <p:sldId id="1034" r:id="rId55"/>
    <p:sldId id="961" r:id="rId56"/>
    <p:sldId id="1031" r:id="rId57"/>
    <p:sldId id="1032" r:id="rId58"/>
    <p:sldId id="952" r:id="rId59"/>
    <p:sldId id="951" r:id="rId60"/>
    <p:sldId id="941" r:id="rId61"/>
    <p:sldId id="931" r:id="rId62"/>
    <p:sldId id="938" r:id="rId63"/>
    <p:sldId id="942" r:id="rId64"/>
    <p:sldId id="937" r:id="rId65"/>
    <p:sldId id="1004" r:id="rId66"/>
    <p:sldId id="969" r:id="rId67"/>
    <p:sldId id="947" r:id="rId68"/>
    <p:sldId id="1015" r:id="rId69"/>
    <p:sldId id="887" r:id="rId70"/>
    <p:sldId id="953" r:id="rId71"/>
    <p:sldId id="944" r:id="rId72"/>
    <p:sldId id="1003" r:id="rId73"/>
    <p:sldId id="929" r:id="rId74"/>
    <p:sldId id="950" r:id="rId75"/>
    <p:sldId id="928" r:id="rId76"/>
    <p:sldId id="922" r:id="rId77"/>
    <p:sldId id="965" r:id="rId78"/>
    <p:sldId id="1008" r:id="rId79"/>
    <p:sldId id="992" r:id="rId80"/>
    <p:sldId id="1009" r:id="rId81"/>
    <p:sldId id="1013" r:id="rId82"/>
    <p:sldId id="986" r:id="rId83"/>
    <p:sldId id="1006" r:id="rId84"/>
    <p:sldId id="996" r:id="rId85"/>
    <p:sldId id="997" r:id="rId86"/>
    <p:sldId id="998" r:id="rId87"/>
    <p:sldId id="999" r:id="rId88"/>
    <p:sldId id="1010" r:id="rId89"/>
    <p:sldId id="1000" r:id="rId90"/>
    <p:sldId id="988" r:id="rId91"/>
    <p:sldId id="989" r:id="rId92"/>
    <p:sldId id="990" r:id="rId93"/>
    <p:sldId id="979" r:id="rId94"/>
  </p:sldIdLst>
  <p:sldSz cx="9144000" cy="6858000" type="screen4x3"/>
  <p:notesSz cx="6746875" cy="9913938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1A25F"/>
    <a:srgbClr val="E19F73"/>
    <a:srgbClr val="B2B2B2"/>
    <a:srgbClr val="FFCCFF"/>
    <a:srgbClr val="EAEAEA"/>
    <a:srgbClr val="DDDDDD"/>
    <a:srgbClr val="CCECFF"/>
    <a:srgbClr val="96D5F3"/>
    <a:srgbClr val="E5C8B8"/>
    <a:srgbClr val="796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1392" autoAdjust="0"/>
  </p:normalViewPr>
  <p:slideViewPr>
    <p:cSldViewPr snapToGrid="0">
      <p:cViewPr>
        <p:scale>
          <a:sx n="100" d="100"/>
          <a:sy n="100" d="100"/>
        </p:scale>
        <p:origin x="-1312" y="-448"/>
      </p:cViewPr>
      <p:guideLst>
        <p:guide orient="horz" pos="3017"/>
        <p:guide pos="12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80" d="100"/>
        <a:sy n="18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-2664" y="-120"/>
      </p:cViewPr>
      <p:guideLst>
        <p:guide orient="horz" pos="2204"/>
        <p:guide pos="28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slide" Target="slides/slide51.xml"/><Relationship Id="rId57" Type="http://schemas.openxmlformats.org/officeDocument/2006/relationships/slide" Target="slides/slide52.xml"/><Relationship Id="rId58" Type="http://schemas.openxmlformats.org/officeDocument/2006/relationships/slide" Target="slides/slide53.xml"/><Relationship Id="rId59" Type="http://schemas.openxmlformats.org/officeDocument/2006/relationships/slide" Target="slides/slide54.xml"/><Relationship Id="rId70" Type="http://schemas.openxmlformats.org/officeDocument/2006/relationships/slide" Target="slides/slide65.xml"/><Relationship Id="rId71" Type="http://schemas.openxmlformats.org/officeDocument/2006/relationships/slide" Target="slides/slide66.xml"/><Relationship Id="rId72" Type="http://schemas.openxmlformats.org/officeDocument/2006/relationships/slide" Target="slides/slide67.xml"/><Relationship Id="rId73" Type="http://schemas.openxmlformats.org/officeDocument/2006/relationships/slide" Target="slides/slide68.xml"/><Relationship Id="rId74" Type="http://schemas.openxmlformats.org/officeDocument/2006/relationships/slide" Target="slides/slide69.xml"/><Relationship Id="rId75" Type="http://schemas.openxmlformats.org/officeDocument/2006/relationships/slide" Target="slides/slide70.xml"/><Relationship Id="rId76" Type="http://schemas.openxmlformats.org/officeDocument/2006/relationships/slide" Target="slides/slide71.xml"/><Relationship Id="rId77" Type="http://schemas.openxmlformats.org/officeDocument/2006/relationships/slide" Target="slides/slide72.xml"/><Relationship Id="rId78" Type="http://schemas.openxmlformats.org/officeDocument/2006/relationships/slide" Target="slides/slide73.xml"/><Relationship Id="rId79" Type="http://schemas.openxmlformats.org/officeDocument/2006/relationships/slide" Target="slides/slide74.xml"/><Relationship Id="rId90" Type="http://schemas.openxmlformats.org/officeDocument/2006/relationships/slide" Target="slides/slide85.xml"/><Relationship Id="rId91" Type="http://schemas.openxmlformats.org/officeDocument/2006/relationships/slide" Target="slides/slide86.xml"/><Relationship Id="rId92" Type="http://schemas.openxmlformats.org/officeDocument/2006/relationships/slide" Target="slides/slide87.xml"/><Relationship Id="rId93" Type="http://schemas.openxmlformats.org/officeDocument/2006/relationships/slide" Target="slides/slide88.xml"/><Relationship Id="rId94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96" Type="http://schemas.openxmlformats.org/officeDocument/2006/relationships/handoutMaster" Target="handoutMasters/handoutMaster1.xml"/><Relationship Id="rId97" Type="http://schemas.openxmlformats.org/officeDocument/2006/relationships/printerSettings" Target="printerSettings/printerSettings1.bin"/><Relationship Id="rId98" Type="http://schemas.openxmlformats.org/officeDocument/2006/relationships/presProps" Target="presProps.xml"/><Relationship Id="rId99" Type="http://schemas.openxmlformats.org/officeDocument/2006/relationships/viewProps" Target="viewProps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60" Type="http://schemas.openxmlformats.org/officeDocument/2006/relationships/slide" Target="slides/slide55.xml"/><Relationship Id="rId61" Type="http://schemas.openxmlformats.org/officeDocument/2006/relationships/slide" Target="slides/slide56.xml"/><Relationship Id="rId62" Type="http://schemas.openxmlformats.org/officeDocument/2006/relationships/slide" Target="slides/slide57.xml"/><Relationship Id="rId63" Type="http://schemas.openxmlformats.org/officeDocument/2006/relationships/slide" Target="slides/slide58.xml"/><Relationship Id="rId64" Type="http://schemas.openxmlformats.org/officeDocument/2006/relationships/slide" Target="slides/slide59.xml"/><Relationship Id="rId65" Type="http://schemas.openxmlformats.org/officeDocument/2006/relationships/slide" Target="slides/slide60.xml"/><Relationship Id="rId66" Type="http://schemas.openxmlformats.org/officeDocument/2006/relationships/slide" Target="slides/slide61.xml"/><Relationship Id="rId67" Type="http://schemas.openxmlformats.org/officeDocument/2006/relationships/slide" Target="slides/slide62.xml"/><Relationship Id="rId68" Type="http://schemas.openxmlformats.org/officeDocument/2006/relationships/slide" Target="slides/slide63.xml"/><Relationship Id="rId69" Type="http://schemas.openxmlformats.org/officeDocument/2006/relationships/slide" Target="slides/slide64.xml"/><Relationship Id="rId100" Type="http://schemas.openxmlformats.org/officeDocument/2006/relationships/theme" Target="theme/theme1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82" Type="http://schemas.openxmlformats.org/officeDocument/2006/relationships/slide" Target="slides/slide77.xml"/><Relationship Id="rId83" Type="http://schemas.openxmlformats.org/officeDocument/2006/relationships/slide" Target="slides/slide78.xml"/><Relationship Id="rId84" Type="http://schemas.openxmlformats.org/officeDocument/2006/relationships/slide" Target="slides/slide79.xml"/><Relationship Id="rId85" Type="http://schemas.openxmlformats.org/officeDocument/2006/relationships/slide" Target="slides/slide80.xml"/><Relationship Id="rId86" Type="http://schemas.openxmlformats.org/officeDocument/2006/relationships/slide" Target="slides/slide81.xml"/><Relationship Id="rId87" Type="http://schemas.openxmlformats.org/officeDocument/2006/relationships/slide" Target="slides/slide82.xml"/><Relationship Id="rId88" Type="http://schemas.openxmlformats.org/officeDocument/2006/relationships/slide" Target="slides/slide83.xml"/><Relationship Id="rId89" Type="http://schemas.openxmlformats.org/officeDocument/2006/relationships/slide" Target="slides/slide8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95184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4288" y="23813"/>
            <a:ext cx="2900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72" tIns="0" rIns="18372" bIns="0" numCol="1" anchor="t" anchorCtr="0" compatLnSpc="1">
            <a:prstTxWarp prst="textNoShape">
              <a:avLst/>
            </a:prstTxWarp>
          </a:bodyPr>
          <a:lstStyle>
            <a:lvl1pPr algn="l" defTabSz="881063">
              <a:defRPr sz="1000" 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32225" y="23813"/>
            <a:ext cx="2900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72" tIns="0" rIns="18372" bIns="0" numCol="1" anchor="t" anchorCtr="0" compatLnSpc="1">
            <a:prstTxWarp prst="textNoShape">
              <a:avLst/>
            </a:prstTxWarp>
          </a:bodyPr>
          <a:lstStyle>
            <a:lvl1pPr algn="r" defTabSz="881063">
              <a:defRPr sz="1000" 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30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3600" y="722313"/>
            <a:ext cx="5021263" cy="37655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0275" y="4724400"/>
            <a:ext cx="4886325" cy="447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797" tIns="44399" rIns="88797" bIns="4439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4288" y="9426575"/>
            <a:ext cx="2900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72" tIns="0" rIns="18372" bIns="0" numCol="1" anchor="b" anchorCtr="0" compatLnSpc="1">
            <a:prstTxWarp prst="textNoShape">
              <a:avLst/>
            </a:prstTxWarp>
          </a:bodyPr>
          <a:lstStyle>
            <a:lvl1pPr algn="l" defTabSz="881063">
              <a:defRPr sz="1000" i="1"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32225" y="9426575"/>
            <a:ext cx="2900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8372" tIns="0" rIns="18372" bIns="0" numCol="1" anchor="b" anchorCtr="0" compatLnSpc="1">
            <a:prstTxWarp prst="textNoShape">
              <a:avLst/>
            </a:prstTxWarp>
          </a:bodyPr>
          <a:lstStyle>
            <a:lvl1pPr algn="r" defTabSz="881063">
              <a:defRPr sz="1000" i="1"/>
            </a:lvl1pPr>
          </a:lstStyle>
          <a:p>
            <a:pPr>
              <a:defRPr/>
            </a:pPr>
            <a:fld id="{85EB6AEC-4E99-CA4B-811C-F1D327912905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504779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8" charset="0"/>
        <a:ea typeface="ＭＳ Ｐゴシック" pitchFamily="6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8" charset="0"/>
        <a:ea typeface="ＭＳ Ｐゴシック" pitchFamily="6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8" charset="0"/>
        <a:ea typeface="ＭＳ Ｐゴシック" pitchFamily="6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68" charset="0"/>
        <a:ea typeface="ＭＳ Ｐゴシック" pitchFamily="68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86 pileup (high-pileup test run)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B6AEC-4E99-CA4B-811C-F1D327912905}" type="slidenum">
              <a:rPr lang="de-DE" smtClean="0"/>
              <a:pPr>
                <a:defRPr/>
              </a:pPr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511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neues Bild, mit Twinmux!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D9CB849-1D02-E941-A54E-00D6960E0050}" type="slidenum">
              <a:rPr lang="de-DE" sz="1000"/>
              <a:pPr/>
              <a:t>36</a:t>
            </a:fld>
            <a:endParaRPr lang="de-DE" sz="10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55983BA-B640-244E-BE77-106C3FBB897C}" type="slidenum">
              <a:rPr lang="en-US" sz="1000"/>
              <a:pPr/>
              <a:t>37</a:t>
            </a:fld>
            <a:endParaRPr lang="en-US" sz="100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4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758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758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E11EC2D-84C7-0442-A830-A3ABEF88C98C}" type="slidenum">
              <a:rPr lang="de-DE" sz="1000"/>
              <a:pPr/>
              <a:t>40</a:t>
            </a:fld>
            <a:endParaRPr lang="de-DE" sz="1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neues Bild, mit Twinmux!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D9CB849-1D02-E941-A54E-00D6960E0050}" type="slidenum">
              <a:rPr lang="de-DE" sz="1000"/>
              <a:pPr/>
              <a:t>42</a:t>
            </a:fld>
            <a:endParaRPr lang="de-DE" sz="10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02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neues Bild, mit Twinmux!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2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D9CB849-1D02-E941-A54E-00D6960E0050}" type="slidenum">
              <a:rPr lang="de-DE" sz="1000"/>
              <a:pPr/>
              <a:t>43</a:t>
            </a:fld>
            <a:endParaRPr lang="de-DE" sz="10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E8B424-809B-004A-ACE1-8BC55FB7A8FE}" type="slidenum">
              <a:rPr lang="de-DE" sz="1000"/>
              <a:pPr/>
              <a:t>44</a:t>
            </a:fld>
            <a:endParaRPr lang="de-DE" sz="10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86 pileup (high-pileup test run)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B6AEC-4E99-CA4B-811C-F1D327912905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9511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5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F96DE2B-16A2-4D49-AB15-6907C4E7CB7A}" type="slidenum">
              <a:rPr lang="de-DE" sz="1000"/>
              <a:pPr/>
              <a:t>47</a:t>
            </a:fld>
            <a:endParaRPr lang="de-DE" sz="10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2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8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0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Micro Telecommunications Computing Architecture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14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1D972A-0C29-4C44-AB88-1B521BF2F0D8}" type="slidenum">
              <a:rPr lang="de-DE" sz="1000"/>
              <a:pPr/>
              <a:t>57</a:t>
            </a:fld>
            <a:endParaRPr lang="de-DE" sz="10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turn-on curve from CSCTF ??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C656A8E-28DE-8E49-97C3-1A1BBB7F8327}" type="slidenum">
              <a:rPr lang="de-DE" sz="1000"/>
              <a:pPr/>
              <a:t>58</a:t>
            </a:fld>
            <a:endParaRPr lang="de-DE" sz="10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original HLT System of 720 units totalling 5760 cores was first extended in May 2011 with 72 units (3456 cores and hyper-threading capability), and then in May 2012 with a further 64 units (4096 cores and hyper-threading capability). The current HLT Filter Farm size is 13200 cores, allowing for per-event CPU budget of around 150 ms/ event at a rate of 100 kHz.</a:t>
            </a: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5FA0CB9-B67E-7443-8A1F-633BC7ECA274}" type="slidenum">
              <a:rPr lang="de-DE" sz="1000">
                <a:solidFill>
                  <a:srgbClr val="000000"/>
                </a:solidFill>
              </a:rPr>
              <a:pPr/>
              <a:t>61</a:t>
            </a:fld>
            <a:endParaRPr lang="de-DE" sz="10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ALICE has real </a:t>
            </a:r>
            <a:r>
              <a:rPr lang="en-US" dirty="0" err="1" smtClean="0"/>
              <a:t>deadtime</a:t>
            </a:r>
            <a:r>
              <a:rPr lang="en-US" dirty="0" smtClean="0"/>
              <a:t> (no buffering / no ring buffer)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B6AEC-4E99-CA4B-811C-F1D327912905}" type="slidenum">
              <a:rPr lang="de-DE" smtClean="0"/>
              <a:pPr>
                <a:defRPr/>
              </a:pPr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3297139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7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DT and CSC used for both trigger and precision data readout</a:t>
            </a:r>
          </a:p>
        </p:txBody>
      </p:sp>
      <p:sp>
        <p:nvSpPr>
          <p:cNvPr id="57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0A14729-104D-184C-8B62-768988891D18}" type="slidenum">
              <a:rPr lang="de-DE" sz="1000"/>
              <a:pPr/>
              <a:t>66</a:t>
            </a:fld>
            <a:endParaRPr lang="de-DE" sz="10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37B658D-15C3-0046-A4CE-BADD6453842D}" type="slidenum">
              <a:rPr lang="en-US" sz="1000"/>
              <a:pPr/>
              <a:t>69</a:t>
            </a:fld>
            <a:endParaRPr lang="en-US" sz="1000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02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has to be rebuilt (radiation damage); put in triggering capability</a:t>
            </a:r>
          </a:p>
        </p:txBody>
      </p:sp>
      <p:sp>
        <p:nvSpPr>
          <p:cNvPr id="1802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D3885D5-29F6-654A-ABF4-61D10E85166D}" type="slidenum">
              <a:rPr lang="de-DE" sz="1000"/>
              <a:pPr/>
              <a:t>75</a:t>
            </a:fld>
            <a:endParaRPr lang="de-DE" sz="10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125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bandwidth TO  the Track Trigger is of the order of 30-50 Tb/s</a:t>
            </a:r>
          </a:p>
        </p:txBody>
      </p:sp>
      <p:sp>
        <p:nvSpPr>
          <p:cNvPr id="1812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DDFDB1F-76B7-FA4A-82D9-08F7CC7DB0A9}" type="slidenum">
              <a:rPr lang="de-DE" sz="1000"/>
              <a:pPr/>
              <a:t>76</a:t>
            </a:fld>
            <a:endParaRPr lang="de-DE" sz="10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227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>
                <a:latin typeface="Arial" charset="0"/>
                <a:ea typeface="ＭＳ Ｐゴシック" charset="0"/>
                <a:cs typeface="ＭＳ Ｐゴシック" charset="0"/>
              </a:rPr>
              <a:t>D. Abbaneo,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November, 2013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Pixel: need at least 10 microsec latency; for b-tag, tau, vertex finding, electron ID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227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DCD4B07-91AE-D84E-9976-A047CEF8711A}" type="slidenum">
              <a:rPr lang="de-DE" sz="1000"/>
              <a:pPr/>
              <a:t>77</a:t>
            </a:fld>
            <a:endParaRPr lang="de-DE" sz="10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49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From: </a:t>
            </a:r>
            <a:r>
              <a:rPr lang="en-US" b="1">
                <a:latin typeface="Arial" charset="0"/>
                <a:ea typeface="ＭＳ Ｐゴシック" charset="0"/>
                <a:cs typeface="ＭＳ Ｐゴシック" charset="0"/>
              </a:rPr>
              <a:t>Trigger Performance and Strategy Group Interim Report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Oliver Buchmuellera and Wesley Smithb, on behalf of the TPSWG1 </a:t>
            </a:r>
          </a:p>
          <a:p>
            <a:r>
              <a:rPr lang="en-US" i="1">
                <a:latin typeface="Arial" charset="0"/>
                <a:ea typeface="ＭＳ Ｐゴシック" charset="0"/>
                <a:cs typeface="ＭＳ Ｐゴシック" charset="0"/>
              </a:rPr>
              <a:t>aImperial College – London, bUniversity of Wisconsin - Madison 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January 31, 2013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499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80F9DDB-5220-1444-8DD6-EA05AC48463D}" type="slidenum">
              <a:rPr lang="de-DE" sz="1000"/>
              <a:pPr/>
              <a:t>78</a:t>
            </a:fld>
            <a:endParaRPr lang="de-DE" sz="10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34F81F-9911-414A-8B1B-AEDD066A1792}" type="slidenum">
              <a:rPr lang="en-US" sz="1000"/>
              <a:pPr/>
              <a:t>80</a:t>
            </a:fld>
            <a:endParaRPr lang="en-US" sz="1000"/>
          </a:p>
        </p:txBody>
      </p:sp>
      <p:sp>
        <p:nvSpPr>
          <p:cNvPr id="184323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895350" y="752475"/>
            <a:ext cx="4956175" cy="3717925"/>
          </a:xfrm>
          <a:solidFill>
            <a:srgbClr val="FFFFFF"/>
          </a:solidFill>
          <a:ln/>
        </p:spPr>
      </p:sp>
      <p:sp>
        <p:nvSpPr>
          <p:cNvPr id="18432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4688" y="4708525"/>
            <a:ext cx="5399087" cy="4371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>
            <a:lvl1pPr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We do not show absolute rates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as we are currently checking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the normalization. 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534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1C041AC-6490-384B-9A95-BCD1886ECF27}" type="slidenum">
              <a:rPr lang="de-DE" sz="1000"/>
              <a:pPr/>
              <a:t>82</a:t>
            </a:fld>
            <a:endParaRPr lang="de-DE" sz="100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637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(Final optimization of the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cuts at higher eta, in the</a:t>
            </a:r>
          </a:p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BE geometry, is in progress).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637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089AFD9-23B9-514F-AA31-FE9335145B96}" type="slidenum">
              <a:rPr lang="de-DE" sz="1000"/>
              <a:pPr/>
              <a:t>83</a:t>
            </a:fld>
            <a:endParaRPr lang="de-DE" sz="10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Virtex-7 FPGA from Xilinx would be the ‘winner’ with 6.8 billion transistors.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92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09A04F1-B869-5846-92FE-95953BCC0531}" type="slidenum">
              <a:rPr lang="de-DE" sz="1000"/>
              <a:pPr/>
              <a:t>20</a:t>
            </a:fld>
            <a:endParaRPr lang="de-DE" sz="10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sv-SE">
                <a:latin typeface="Arial" charset="0"/>
                <a:ea typeface="ＭＳ Ｐゴシック" charset="0"/>
                <a:cs typeface="ＭＳ Ｐゴシック" charset="0"/>
              </a:rPr>
              <a:t>D. Abbaneo, </a:t>
            </a:r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November, 2013</a:t>
            </a:r>
          </a:p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32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968FAC77-144C-274F-9DEF-DE434C6F792A}" type="slidenum">
              <a:rPr lang="de-DE" sz="1000"/>
              <a:pPr/>
              <a:t>84</a:t>
            </a:fld>
            <a:endParaRPr lang="de-DE" sz="10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FE59BC1-64EC-5140-A583-C5BC162F68B7}" type="slidenum">
              <a:rPr lang="en-GB" sz="1000"/>
              <a:pPr/>
              <a:t>86</a:t>
            </a:fld>
            <a:endParaRPr lang="en-GB" sz="1000"/>
          </a:p>
        </p:txBody>
      </p:sp>
      <p:sp>
        <p:nvSpPr>
          <p:cNvPr id="80897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895350" y="752475"/>
            <a:ext cx="4956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089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4688" y="4708525"/>
            <a:ext cx="5399087" cy="44608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sv-SE" dirty="0" smtClean="0"/>
              <a:t>D. </a:t>
            </a:r>
            <a:r>
              <a:rPr lang="sv-SE" dirty="0" err="1" smtClean="0"/>
              <a:t>Abbaneo</a:t>
            </a:r>
            <a:r>
              <a:rPr lang="sv-SE" dirty="0" smtClean="0"/>
              <a:t>, </a:t>
            </a:r>
            <a:r>
              <a:rPr lang="en-US" dirty="0" smtClean="0"/>
              <a:t>November, 2013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AB6949E-A171-0548-B98C-8FE44570EB08}" type="slidenum">
              <a:rPr lang="en-GB" sz="1000"/>
              <a:pPr/>
              <a:t>87</a:t>
            </a:fld>
            <a:endParaRPr lang="en-GB" sz="1000"/>
          </a:p>
        </p:txBody>
      </p:sp>
      <p:sp>
        <p:nvSpPr>
          <p:cNvPr id="81921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895350" y="752475"/>
            <a:ext cx="4956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4688" y="4708525"/>
            <a:ext cx="5399087" cy="44608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sv-SE" dirty="0" smtClean="0"/>
              <a:t>D. </a:t>
            </a:r>
            <a:r>
              <a:rPr lang="sv-SE" dirty="0" err="1" smtClean="0"/>
              <a:t>Abbaneo</a:t>
            </a:r>
            <a:r>
              <a:rPr lang="sv-SE" dirty="0" smtClean="0"/>
              <a:t>, </a:t>
            </a:r>
            <a:r>
              <a:rPr lang="en-US" dirty="0" smtClean="0"/>
              <a:t>November, 2013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4585D7C-FE17-F942-BAD5-99B30FB53AFD}" type="slidenum">
              <a:rPr lang="en-GB" sz="1000"/>
              <a:pPr/>
              <a:t>88</a:t>
            </a:fld>
            <a:endParaRPr lang="en-GB" sz="1000"/>
          </a:p>
        </p:txBody>
      </p:sp>
      <p:sp>
        <p:nvSpPr>
          <p:cNvPr id="82945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895350" y="752475"/>
            <a:ext cx="4956175" cy="3717925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82946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674688" y="4708525"/>
            <a:ext cx="5399087" cy="4460875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sv-SE" dirty="0" smtClean="0"/>
              <a:t>D. </a:t>
            </a:r>
            <a:r>
              <a:rPr lang="sv-SE" dirty="0" err="1" smtClean="0"/>
              <a:t>Abbaneo</a:t>
            </a:r>
            <a:r>
              <a:rPr lang="sv-SE" dirty="0" smtClean="0"/>
              <a:t>, </a:t>
            </a:r>
            <a:r>
              <a:rPr lang="en-US" dirty="0" smtClean="0"/>
              <a:t>November, 2013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600" b="1" baseline="30000" noProof="1" smtClean="0"/>
              <a:t>from CMS TDR,  page 190 (244)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i="1" baseline="30000" noProof="1" smtClean="0"/>
              <a:t>CMS p</a:t>
            </a:r>
            <a:r>
              <a:rPr lang="en-US" sz="1600" b="1" baseline="30000" noProof="1" smtClean="0"/>
              <a:t>T threshold:  2 GeV</a:t>
            </a:r>
          </a:p>
          <a:p>
            <a:pPr marL="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baseline="30000" noProof="1" smtClean="0"/>
              <a:t>at 14 GeV:  30 charged particles in eta&lt;2.4 but only 2.7% have pT&gt;2 GeV;   PU=140:  ~115 tracks &gt; 2 GeV   </a:t>
            </a:r>
            <a:r>
              <a:rPr lang="en-US" sz="1600" b="1" baseline="30000" noProof="1" smtClean="0">
                <a:sym typeface="Wingdings"/>
              </a:rPr>
              <a:t>  1 track &gt; 2 GeV per minbias event (i.e. #tracks = PU)</a:t>
            </a:r>
            <a:endParaRPr lang="en-US" sz="1600" b="1" baseline="30000" noProof="1" smtClean="0"/>
          </a:p>
          <a:p>
            <a:endParaRPr lang="en-US" sz="1600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B6AEC-4E99-CA4B-811C-F1D327912905}" type="slidenum">
              <a:rPr lang="de-DE" smtClean="0"/>
              <a:pPr>
                <a:defRPr/>
              </a:pPr>
              <a:t>25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6635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B6AEC-4E99-CA4B-811C-F1D327912905}" type="slidenum">
              <a:rPr lang="de-DE" smtClean="0"/>
              <a:pPr>
                <a:defRPr/>
              </a:pPr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90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when LHC runs too well,</a:t>
            </a:r>
            <a:r>
              <a:rPr lang="en-US" baseline="0" dirty="0" smtClean="0"/>
              <a:t> HLT buffer becomes bottleneck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EB6AEC-4E99-CA4B-811C-F1D327912905}" type="slidenum">
              <a:rPr lang="de-DE" smtClean="0"/>
              <a:pPr>
                <a:defRPr/>
              </a:pPr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060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9933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1B3FDE9-0DF9-694D-A0E6-84C11BF95104}" type="slidenum">
              <a:rPr lang="de-DE" sz="1000"/>
              <a:pPr/>
              <a:t>33</a:t>
            </a:fld>
            <a:endParaRPr lang="de-DE"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870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70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881063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defTabSz="881063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9E7860D-33D4-8047-9B0F-A320D442FC2B}" type="slidenum">
              <a:rPr lang="de-DE" sz="1000">
                <a:solidFill>
                  <a:srgbClr val="000000"/>
                </a:solidFill>
              </a:rPr>
              <a:pPr/>
              <a:t>34</a:t>
            </a:fld>
            <a:endParaRPr lang="de-DE" sz="10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4817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70715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1263" y="203200"/>
            <a:ext cx="2097087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03200"/>
            <a:ext cx="6138863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16847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5285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467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791858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04950"/>
            <a:ext cx="380365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1504950"/>
            <a:ext cx="380365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0199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99294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0984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40724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7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445235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Box 3"/>
          <p:cNvSpPr txBox="1"/>
          <p:nvPr userDrawn="1"/>
        </p:nvSpPr>
        <p:spPr>
          <a:xfrm>
            <a:off x="8940800" y="6705600"/>
            <a:ext cx="1846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86570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253324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3182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1269" y="203200"/>
            <a:ext cx="2097087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" y="203200"/>
            <a:ext cx="6138863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6955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4"/>
          <p:cNvSpPr>
            <a:spLocks noChangeArrowheads="1"/>
          </p:cNvSpPr>
          <p:nvPr userDrawn="1"/>
        </p:nvSpPr>
        <p:spPr bwMode="auto">
          <a:xfrm>
            <a:off x="7718425" y="6553200"/>
            <a:ext cx="1276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r>
              <a:rPr lang="en-US" sz="1000" i="1">
                <a:solidFill>
                  <a:srgbClr val="000000"/>
                </a:solidFill>
                <a:latin typeface="Arial" charset="0"/>
              </a:rPr>
              <a:t>ESA, Sep. 2012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Rectangle 2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z="1000" i="1">
                <a:solidFill>
                  <a:srgbClr val="000000"/>
                </a:solidFill>
                <a:latin typeface="Arial" pitchFamily="-106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BDC36-A582-9B41-80E2-D6176A376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854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6152B6-C7D5-6C49-B06B-B46F63B30919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0431489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3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38209-1D70-9743-BF70-5EF19F094AD7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06504264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3" y="1600206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6"/>
            <a:ext cx="4044462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C50C8-F91B-2F49-94D2-E9570F224B6D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28083148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87" y="1535113"/>
            <a:ext cx="4041531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87" y="2174875"/>
            <a:ext cx="4041531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555031-DB68-094F-BDF3-657B6FB3AFE7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4158681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05E405-91F2-CB46-A2A0-1B48694B10CD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007587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6301E9-37E0-744D-BE6D-35308174A3F5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2262686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08790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7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85"/>
            <a:ext cx="5111262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7" y="1435103"/>
            <a:ext cx="3008435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63416A-4E66-A847-A8B4-214BC770CD8D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702403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D2C6-06F6-C14D-A0A1-F7AF09452EE8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87418557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C5FBC-4CAD-634F-9AB9-9F96EC7BFC5F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12785178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444535"/>
            <a:ext cx="2057400" cy="5681663"/>
          </a:xfrm>
        </p:spPr>
        <p:txBody>
          <a:bodyPr vert="eaVert"/>
          <a:lstStyle/>
          <a:p>
            <a:r>
              <a:rPr lang="de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7" y="444535"/>
            <a:ext cx="6031523" cy="56816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i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13AEA-6BC0-9042-8C3A-0B7AD4FD9C13}" type="slidenum">
              <a:rPr lang="en-US"/>
              <a:pPr>
                <a:defRPr/>
              </a:pPr>
              <a:t>‹#›</a:t>
            </a:fld>
            <a:endParaRPr lang="en-US" i="0"/>
          </a:p>
        </p:txBody>
      </p:sp>
    </p:spTree>
    <p:extLst>
      <p:ext uri="{BB962C8B-B14F-4D97-AF65-F5344CB8AC3E}">
        <p14:creationId xmlns:p14="http://schemas.microsoft.com/office/powerpoint/2010/main" val="33237919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28738" y="1295400"/>
            <a:ext cx="6486525" cy="3152775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>
            <a:normAutofit/>
          </a:bodyPr>
          <a:lstStyle/>
          <a:p>
            <a:pPr algn="l" eaLnBrk="1" fontAlgn="auto" hangingPunct="1">
              <a:spcBef>
                <a:spcPts val="2000"/>
              </a:spcBef>
              <a:spcAft>
                <a:spcPts val="0"/>
              </a:spcAft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  <a:defRPr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rtlCol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4FD0A4AF-DDA1-764B-9191-CDE4A08DC4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923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DC70889-3112-6C47-9EA6-91AD3E3A9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1176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5763EF88-07D9-E04B-B615-31B2B2444F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90581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4BD0945A-2013-F04C-8AC8-C5F7A5C741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128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F2032A05-6C61-1647-9C17-834C8CF7E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9349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DBCC929B-7D62-CA41-AE6D-B8CF69400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36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04950"/>
            <a:ext cx="380365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1504950"/>
            <a:ext cx="380365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9525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4504D890-55EC-F041-88A9-68F30B9EAF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2549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0875281A-582F-474E-8583-55768CFCB4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0641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A120869B-15C0-4E41-8887-B804AFF05E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15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E24401FF-7D6E-E249-9F95-1810140860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313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C1ECFAA3-A781-5044-9143-FF0D0A03D3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9047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</a:defRPr>
            </a:lvl1pPr>
          </a:lstStyle>
          <a:p>
            <a:pPr>
              <a:defRPr/>
            </a:pPr>
            <a:fld id="{50C87B39-0D48-0D4D-90D4-8F3E7C9426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446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3826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4718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72302382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504950"/>
            <a:ext cx="380365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84700" y="1504950"/>
            <a:ext cx="3803650" cy="4635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44968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29996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202526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17518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878601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5176333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90950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94431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91263" y="203200"/>
            <a:ext cx="2097087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03200"/>
            <a:ext cx="6138863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34796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95155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395059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15987044"/>
      </p:ext>
    </p:extLst>
  </p:cSld>
  <p:clrMapOvr>
    <a:masterClrMapping/>
  </p:clrMapOvr>
  <p:transition xmlns:p14="http://schemas.microsoft.com/office/powerpoint/2010/main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0293292"/>
      </p:ext>
    </p:extLst>
  </p:cSld>
  <p:clrMapOvr>
    <a:masterClrMapping/>
  </p:clrMapOvr>
  <p:transition xmlns:p14="http://schemas.microsoft.com/office/powerpoint/2010/main">
    <p:rand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13" Type="http://schemas.openxmlformats.org/officeDocument/2006/relationships/vmlDrawing" Target="../drawings/vmlDrawing1.vml"/><Relationship Id="rId14" Type="http://schemas.openxmlformats.org/officeDocument/2006/relationships/oleObject" Target="../embeddings/oleObject1.bin"/><Relationship Id="rId15" Type="http://schemas.openxmlformats.org/officeDocument/2006/relationships/image" Target="../media/image3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565400" y="254000"/>
            <a:ext cx="6248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504950"/>
            <a:ext cx="77597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0" y="6570663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GB" sz="1200" dirty="0" smtClean="0">
                <a:solidFill>
                  <a:schemeClr val="tx2"/>
                </a:solidFill>
              </a:rPr>
              <a:t>Manfred Jeitler, HEPHY Vienna	</a:t>
            </a:r>
            <a:r>
              <a:rPr lang="en-GB" sz="1200" baseline="0" dirty="0" smtClean="0">
                <a:solidFill>
                  <a:schemeClr val="tx2"/>
                </a:solidFill>
              </a:rPr>
              <a:t>           </a:t>
            </a:r>
            <a:r>
              <a:rPr lang="en-GB" sz="1200" dirty="0" smtClean="0">
                <a:solidFill>
                  <a:schemeClr val="tx2"/>
                </a:solidFill>
              </a:rPr>
              <a:t>Trigger</a:t>
            </a:r>
            <a:r>
              <a:rPr lang="en-GB" sz="1200" baseline="0" dirty="0" smtClean="0">
                <a:solidFill>
                  <a:schemeClr val="tx2"/>
                </a:solidFill>
              </a:rPr>
              <a:t> systems of the LHC experiments</a:t>
            </a:r>
            <a:r>
              <a:rPr lang="en-GB" sz="1200" dirty="0" smtClean="0">
                <a:solidFill>
                  <a:schemeClr val="tx2"/>
                </a:solidFill>
              </a:rPr>
              <a:t>     	                INSTR17</a:t>
            </a:r>
            <a:r>
              <a:rPr lang="en-GB" sz="1200" baseline="0" dirty="0" smtClean="0">
                <a:solidFill>
                  <a:schemeClr val="tx2"/>
                </a:solidFill>
              </a:rPr>
              <a:t>  Novosibirsk    </a:t>
            </a:r>
            <a:r>
              <a:rPr lang="en-GB" sz="1200" dirty="0" smtClean="0">
                <a:solidFill>
                  <a:schemeClr val="tx2"/>
                </a:solidFill>
              </a:rPr>
              <a:t> </a:t>
            </a:r>
            <a:fld id="{D13034DD-7312-4D45-BFFD-462467D9046B}" type="slidenum">
              <a:rPr lang="en-GB" sz="1200" smtClean="0">
                <a:solidFill>
                  <a:schemeClr val="tx2"/>
                </a:solidFill>
              </a:rPr>
              <a:pPr algn="l">
                <a:defRPr/>
              </a:pPr>
              <a:t>‹#›</a:t>
            </a:fld>
            <a:r>
              <a:rPr lang="en-GB" sz="1200" dirty="0" smtClean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030" name="Picture 2" descr="HephyLogo.tif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27000"/>
            <a:ext cx="1282700" cy="350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35" r:id="rId1"/>
    <p:sldLayoutId id="2147483936" r:id="rId2"/>
    <p:sldLayoutId id="2147483937" r:id="rId3"/>
    <p:sldLayoutId id="2147483938" r:id="rId4"/>
    <p:sldLayoutId id="2147483939" r:id="rId5"/>
    <p:sldLayoutId id="2147483940" r:id="rId6"/>
    <p:sldLayoutId id="2147483941" r:id="rId7"/>
    <p:sldLayoutId id="2147483942" r:id="rId8"/>
    <p:sldLayoutId id="2147483943" r:id="rId9"/>
    <p:sldLayoutId id="2147483944" r:id="rId10"/>
    <p:sldLayoutId id="2147483945" r:id="rId11"/>
  </p:sldLayoutIdLst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n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>
          <a:solidFill>
            <a:schemeClr val="tx1"/>
          </a:solidFill>
          <a:latin typeface="+mn-lt"/>
          <a:ea typeface="ＭＳ Ｐゴシック" pitchFamily="6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1400">
          <a:solidFill>
            <a:schemeClr val="tx1"/>
          </a:solidFill>
          <a:latin typeface="+mn-lt"/>
          <a:ea typeface="ＭＳ Ｐゴシック" pitchFamily="6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1200">
          <a:solidFill>
            <a:schemeClr val="tx1"/>
          </a:solidFill>
          <a:latin typeface="+mn-lt"/>
          <a:ea typeface="ＭＳ Ｐゴシック" pitchFamily="6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84200" y="749300"/>
            <a:ext cx="7772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504950"/>
            <a:ext cx="7759700" cy="492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  <p:sldLayoutId id="2147483947" r:id="rId2"/>
    <p:sldLayoutId id="2147483948" r:id="rId3"/>
    <p:sldLayoutId id="2147483949" r:id="rId4"/>
    <p:sldLayoutId id="2147483950" r:id="rId5"/>
    <p:sldLayoutId id="2147483951" r:id="rId6"/>
    <p:sldLayoutId id="2147483952" r:id="rId7"/>
    <p:sldLayoutId id="2147483953" r:id="rId8"/>
    <p:sldLayoutId id="2147483954" r:id="rId9"/>
    <p:sldLayoutId id="2147483955" r:id="rId10"/>
    <p:sldLayoutId id="2147483956" r:id="rId11"/>
  </p:sldLayoutIdLst>
  <p:transition xmlns:p14="http://schemas.microsoft.com/office/powerpoint/2010/main">
    <p:random/>
  </p:transition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n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2000">
          <a:solidFill>
            <a:schemeClr val="tx1"/>
          </a:solidFill>
          <a:latin typeface="+mn-lt"/>
          <a:ea typeface="ＭＳ Ｐゴシック" pitchFamily="6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1400">
          <a:solidFill>
            <a:schemeClr val="tx1"/>
          </a:solidFill>
          <a:latin typeface="+mn-lt"/>
          <a:ea typeface="ＭＳ Ｐゴシック" pitchFamily="6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1200">
          <a:solidFill>
            <a:schemeClr val="tx1"/>
          </a:solidFill>
          <a:latin typeface="+mn-lt"/>
          <a:ea typeface="ＭＳ Ｐゴシック" pitchFamily="6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6" name="Rectangle 2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98463" y="6553200"/>
            <a:ext cx="198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rgbClr val="000000"/>
                </a:solidFill>
                <a:latin typeface="Arial" pitchFamily="-106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47" name="Rectangle 2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533900" y="6553200"/>
            <a:ext cx="476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000" i="1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10BBD0D9-6040-1841-8D1F-B27E5D09B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6" name="Rectangle 24"/>
          <p:cNvSpPr>
            <a:spLocks noChangeArrowheads="1"/>
          </p:cNvSpPr>
          <p:nvPr userDrawn="1"/>
        </p:nvSpPr>
        <p:spPr bwMode="auto">
          <a:xfrm>
            <a:off x="7718425" y="6553200"/>
            <a:ext cx="12763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r>
              <a:rPr lang="en-US" sz="1000" i="1">
                <a:solidFill>
                  <a:srgbClr val="000000"/>
                </a:solidFill>
                <a:latin typeface="Arial" charset="0"/>
              </a:rPr>
              <a:t>ESA, Sep. 2012</a:t>
            </a:r>
            <a:endParaRPr lang="en-US" sz="1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77" name="Rectangle 29"/>
          <p:cNvSpPr>
            <a:spLocks noGrp="1" noChangeArrowheads="1"/>
          </p:cNvSpPr>
          <p:nvPr>
            <p:ph type="title"/>
          </p:nvPr>
        </p:nvSpPr>
        <p:spPr bwMode="auto">
          <a:xfrm>
            <a:off x="714375" y="444500"/>
            <a:ext cx="7737475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8" r:id="rId1"/>
    <p:sldLayoutId id="2147483969" r:id="rId2"/>
    <p:sldLayoutId id="2147483970" r:id="rId3"/>
    <p:sldLayoutId id="2147483971" r:id="rId4"/>
    <p:sldLayoutId id="2147483972" r:id="rId5"/>
    <p:sldLayoutId id="2147483973" r:id="rId6"/>
    <p:sldLayoutId id="2147483974" r:id="rId7"/>
    <p:sldLayoutId id="2147483975" r:id="rId8"/>
    <p:sldLayoutId id="2147483976" r:id="rId9"/>
    <p:sldLayoutId id="2147483977" r:id="rId10"/>
    <p:sldLayoutId id="214748397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99"/>
          </a:solidFill>
          <a:latin typeface="Times" pitchFamily="-10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6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6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6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6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Placeholder 1"/>
          <p:cNvSpPr>
            <a:spLocks noGrp="1"/>
          </p:cNvSpPr>
          <p:nvPr>
            <p:ph type="title"/>
          </p:nvPr>
        </p:nvSpPr>
        <p:spPr bwMode="auto">
          <a:xfrm>
            <a:off x="549275" y="77788"/>
            <a:ext cx="8042275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49275" y="925513"/>
            <a:ext cx="8042275" cy="5018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53138" y="64754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113" y="6475413"/>
            <a:ext cx="53641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r>
              <a:rPr lang="sv-SE" smtClean="0"/>
              <a:t>Manfred Jeitler, HEPHY Vienna	         Trigger systems of the LHC experiments     			 ‹#›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80400" y="6475413"/>
            <a:ext cx="60801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prstClr val="white"/>
                </a:solidFill>
                <a:latin typeface="Arial"/>
                <a:ea typeface="+mn-ea"/>
                <a:cs typeface="Arial"/>
              </a:defRPr>
            </a:lvl1pPr>
          </a:lstStyle>
          <a:p>
            <a:pPr>
              <a:defRPr/>
            </a:pPr>
            <a:fld id="{1BFA045A-CB6A-3E41-9681-A72A2B2236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chemeClr val="accent1"/>
          </a:solidFill>
          <a:latin typeface="Arial"/>
          <a:ea typeface="ＭＳ Ｐゴシック" charset="0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chemeClr val="accent1"/>
          </a:solidFill>
          <a:latin typeface="Arial" charset="0"/>
          <a:ea typeface="ＭＳ Ｐゴシック" charset="0"/>
        </a:defRPr>
      </a:lvl9pPr>
    </p:titleStyle>
    <p:bodyStyle>
      <a:lvl1pPr marL="349250" indent="-349250" algn="l" rtl="0" eaLnBrk="0" fontAlgn="base" hangingPunct="0">
        <a:spcBef>
          <a:spcPts val="2000"/>
        </a:spcBef>
        <a:spcAft>
          <a:spcPct val="0"/>
        </a:spcAft>
        <a:buClr>
          <a:srgbClr val="18579B"/>
        </a:buClr>
        <a:buSzPct val="110000"/>
        <a:buFont typeface="Wingdings" charset="0"/>
        <a:buChar char="Ø"/>
        <a:defRPr sz="2800" kern="1200">
          <a:solidFill>
            <a:srgbClr val="18579B"/>
          </a:solidFill>
          <a:latin typeface="Arial"/>
          <a:ea typeface="ＭＳ Ｐゴシック" charset="0"/>
          <a:cs typeface="Arial"/>
        </a:defRPr>
      </a:lvl1pPr>
      <a:lvl2pPr marL="685800" indent="-336550" algn="l" rtl="0" eaLnBrk="0" fontAlgn="base" hangingPunct="0">
        <a:spcBef>
          <a:spcPts val="600"/>
        </a:spcBef>
        <a:spcAft>
          <a:spcPct val="0"/>
        </a:spcAft>
        <a:buClr>
          <a:srgbClr val="2F97B5"/>
        </a:buClr>
        <a:buSzPct val="110000"/>
        <a:buFont typeface="Wingdings" charset="0"/>
        <a:buChar char=""/>
        <a:defRPr sz="2000" kern="1200">
          <a:solidFill>
            <a:srgbClr val="2F97B5"/>
          </a:solidFill>
          <a:latin typeface="Arial"/>
          <a:ea typeface="ＭＳ Ｐゴシック" charset="0"/>
          <a:cs typeface="Arial"/>
        </a:defRPr>
      </a:lvl2pPr>
      <a:lvl3pPr marL="968375" indent="-282575" algn="l" rtl="0" eaLnBrk="0" fontAlgn="base" hangingPunct="0">
        <a:spcBef>
          <a:spcPts val="600"/>
        </a:spcBef>
        <a:spcAft>
          <a:spcPct val="0"/>
        </a:spcAft>
        <a:buClr>
          <a:srgbClr val="7F7F7F"/>
        </a:buClr>
        <a:buSzPct val="110000"/>
        <a:buFont typeface="Wingdings" charset="0"/>
        <a:buChar char=""/>
        <a:defRPr sz="1600" kern="1200">
          <a:solidFill>
            <a:srgbClr val="595959"/>
          </a:solidFill>
          <a:latin typeface="Arial"/>
          <a:ea typeface="ＭＳ Ｐゴシック" charset="0"/>
          <a:cs typeface="Arial"/>
        </a:defRPr>
      </a:lvl3pPr>
      <a:lvl4pPr marL="1263650" indent="-295275" algn="l" rtl="0" eaLnBrk="0" fontAlgn="base" hangingPunct="0">
        <a:spcBef>
          <a:spcPts val="600"/>
        </a:spcBef>
        <a:spcAft>
          <a:spcPct val="0"/>
        </a:spcAft>
        <a:buClr>
          <a:srgbClr val="AA5816"/>
        </a:buClr>
        <a:buSzPct val="110000"/>
        <a:buFont typeface="Wingdings" charset="0"/>
        <a:buChar char="v"/>
        <a:defRPr sz="1200" kern="1200">
          <a:solidFill>
            <a:srgbClr val="AA5816"/>
          </a:solidFill>
          <a:latin typeface="Arial"/>
          <a:ea typeface="ＭＳ Ｐゴシック" charset="0"/>
          <a:cs typeface="Arial"/>
        </a:defRPr>
      </a:lvl4pPr>
      <a:lvl5pPr marL="1546225" indent="-282575" algn="l" rtl="0" eaLnBrk="0" fontAlgn="base" hangingPunct="0">
        <a:spcBef>
          <a:spcPts val="600"/>
        </a:spcBef>
        <a:spcAft>
          <a:spcPct val="0"/>
        </a:spcAft>
        <a:buClr>
          <a:srgbClr val="5F8804"/>
        </a:buClr>
        <a:buSzPct val="110000"/>
        <a:buFont typeface="Wingdings" charset="0"/>
        <a:buChar char=""/>
        <a:defRPr sz="1000" kern="1200">
          <a:solidFill>
            <a:srgbClr val="5F8804"/>
          </a:solidFill>
          <a:latin typeface="Arial"/>
          <a:ea typeface="ＭＳ Ｐゴシック" charset="0"/>
          <a:cs typeface="Arial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6900" y="203200"/>
            <a:ext cx="62484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504950"/>
            <a:ext cx="7759700" cy="463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graphicFrame>
        <p:nvGraphicFramePr>
          <p:cNvPr id="40964" name="Object 2"/>
          <p:cNvGraphicFramePr>
            <a:graphicFrameLocks noChangeAspect="1"/>
          </p:cNvGraphicFramePr>
          <p:nvPr/>
        </p:nvGraphicFramePr>
        <p:xfrm>
          <a:off x="-22225" y="-25400"/>
          <a:ext cx="852488" cy="850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47" name="Document" r:id="rId14" imgW="1777778" imgH="1765079" progId="Word.Document.8">
                  <p:embed/>
                </p:oleObj>
              </mc:Choice>
              <mc:Fallback>
                <p:oleObj name="Document" r:id="rId14" imgW="1777778" imgH="1765079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-25400"/>
                        <a:ext cx="852488" cy="850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0" y="6570663"/>
            <a:ext cx="9144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GB" sz="1200" dirty="0" smtClean="0">
                <a:solidFill>
                  <a:srgbClr val="0000FF"/>
                </a:solidFill>
              </a:rPr>
              <a:t>      Manfred Jeitler                                                          </a:t>
            </a:r>
            <a:r>
              <a:rPr lang="en-US" sz="1200" dirty="0" smtClean="0">
                <a:solidFill>
                  <a:srgbClr val="0000FF"/>
                </a:solidFill>
              </a:rPr>
              <a:t>Upgrade of the CMS trigger system                 </a:t>
            </a:r>
            <a:r>
              <a:rPr lang="en-GB" sz="1200" dirty="0" smtClean="0">
                <a:solidFill>
                  <a:srgbClr val="0000FF"/>
                </a:solidFill>
              </a:rPr>
              <a:t>                            Novosibirsk 2014       </a:t>
            </a:r>
            <a:fld id="{86911648-61C0-D94F-9003-7B83D1B01509}" type="slidenum">
              <a:rPr lang="en-GB" sz="1200" smtClean="0">
                <a:solidFill>
                  <a:srgbClr val="0000FF"/>
                </a:solidFill>
              </a:rPr>
              <a:pPr algn="l">
                <a:defRPr/>
              </a:pPr>
              <a:t>‹#›</a:t>
            </a:fld>
            <a:r>
              <a:rPr lang="en-GB" sz="1200" dirty="0" smtClean="0">
                <a:solidFill>
                  <a:srgbClr val="0000FF"/>
                </a:solidFill>
              </a:rPr>
              <a:t> </a:t>
            </a:r>
          </a:p>
        </p:txBody>
      </p:sp>
      <p:pic>
        <p:nvPicPr>
          <p:cNvPr id="40966" name="Picture 2" descr="HephyLogo.tiff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800" y="114300"/>
            <a:ext cx="2133600" cy="58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</p:sldLayoutIdLst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  <p:hf sldNum="0" hd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  <a:ea typeface="ＭＳ Ｐゴシック" charset="-128"/>
          <a:cs typeface="ＭＳ Ｐゴシック" charset="-128"/>
        </a:defRPr>
      </a:lvl5pPr>
      <a:lvl6pPr marL="4572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6pPr>
      <a:lvl7pPr marL="9144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7pPr>
      <a:lvl8pPr marL="13716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8pPr>
      <a:lvl9pPr marL="1828800" algn="r" rtl="0" eaLnBrk="0" fontAlgn="base" hangingPunct="0">
        <a:spcBef>
          <a:spcPct val="0"/>
        </a:spcBef>
        <a:spcAft>
          <a:spcPct val="0"/>
        </a:spcAft>
        <a:defRPr sz="3600" i="1">
          <a:solidFill>
            <a:schemeClr val="tx2"/>
          </a:solidFill>
          <a:latin typeface="Times New Roman" pitchFamily="6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Monotype Sorts" charset="0"/>
        <a:buChar char="n"/>
        <a:defRPr sz="2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>
          <a:solidFill>
            <a:schemeClr val="tx1"/>
          </a:solidFill>
          <a:latin typeface="+mn-lt"/>
          <a:ea typeface="ＭＳ Ｐゴシック" pitchFamily="68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»"/>
        <a:defRPr sz="1400">
          <a:solidFill>
            <a:schemeClr val="tx1"/>
          </a:solidFill>
          <a:latin typeface="+mn-lt"/>
          <a:ea typeface="ＭＳ Ｐゴシック" pitchFamily="68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•"/>
        <a:defRPr sz="1200">
          <a:solidFill>
            <a:schemeClr val="tx1"/>
          </a:solidFill>
          <a:latin typeface="+mn-lt"/>
          <a:ea typeface="ＭＳ Ｐゴシック" pitchFamily="68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100000"/>
        <a:buChar char="–"/>
        <a:defRPr sz="1200">
          <a:solidFill>
            <a:schemeClr val="tx1"/>
          </a:solidFill>
          <a:latin typeface="+mn-lt"/>
          <a:ea typeface="ＭＳ Ｐゴシック" pitchFamily="6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66.xml"/><Relationship Id="rId4" Type="http://schemas.openxmlformats.org/officeDocument/2006/relationships/slide" Target="slide67.xml"/><Relationship Id="rId5" Type="http://schemas.openxmlformats.org/officeDocument/2006/relationships/slide" Target="slide56.xml"/><Relationship Id="rId6" Type="http://schemas.openxmlformats.org/officeDocument/2006/relationships/slide" Target="slide44.xml"/><Relationship Id="rId7" Type="http://schemas.openxmlformats.org/officeDocument/2006/relationships/slide" Target="slide57.xml"/><Relationship Id="rId8" Type="http://schemas.openxmlformats.org/officeDocument/2006/relationships/slide" Target="slide60.xml"/><Relationship Id="rId9" Type="http://schemas.openxmlformats.org/officeDocument/2006/relationships/slide" Target="slide75.xml"/><Relationship Id="rId10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8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png"/><Relationship Id="rId7" Type="http://schemas.openxmlformats.org/officeDocument/2006/relationships/image" Target="../media/image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28.jpeg"/><Relationship Id="rId5" Type="http://schemas.openxmlformats.org/officeDocument/2006/relationships/image" Target="../media/image29.png"/><Relationship Id="rId6" Type="http://schemas.openxmlformats.org/officeDocument/2006/relationships/oleObject" Target="../embeddings/oleObject3.bin"/><Relationship Id="rId7" Type="http://schemas.openxmlformats.org/officeDocument/2006/relationships/image" Target="../media/image3.png"/><Relationship Id="rId8" Type="http://schemas.openxmlformats.org/officeDocument/2006/relationships/image" Target="../media/image1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1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29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0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8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Relationship Id="rId2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0825"/>
            <a:ext cx="7772400" cy="2085975"/>
          </a:xfrm>
        </p:spPr>
        <p:txBody>
          <a:bodyPr/>
          <a:lstStyle/>
          <a:p>
            <a:pPr algn="ctr"/>
            <a:r>
              <a:rPr lang="en-US" sz="6000" dirty="0"/>
              <a:t>Trigger systems of the LHC </a:t>
            </a:r>
            <a:r>
              <a:rPr lang="en-US" sz="6000" dirty="0" smtClean="0"/>
              <a:t>experiments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Present systems and upgrade plans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16400"/>
            <a:ext cx="6400800" cy="2463800"/>
          </a:xfrm>
        </p:spPr>
        <p:txBody>
          <a:bodyPr/>
          <a:lstStyle/>
          <a:p>
            <a:pPr>
              <a:defRPr/>
            </a:pPr>
            <a:r>
              <a:rPr lang="en-US" sz="2000" dirty="0"/>
              <a:t>Manfred Jeitler</a:t>
            </a:r>
            <a:endParaRPr lang="el-GR" sz="2000" dirty="0"/>
          </a:p>
          <a:p>
            <a:pPr>
              <a:defRPr/>
            </a:pPr>
            <a:r>
              <a:rPr lang="en-US" sz="2000" dirty="0" smtClean="0"/>
              <a:t>Institute </a:t>
            </a:r>
            <a:r>
              <a:rPr lang="en-US" sz="2000" dirty="0"/>
              <a:t>of High Energy Physics of the </a:t>
            </a:r>
          </a:p>
          <a:p>
            <a:pPr>
              <a:defRPr/>
            </a:pPr>
            <a:r>
              <a:rPr lang="en-US" sz="2000" dirty="0"/>
              <a:t>Austrian Academy of Sciences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63496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hardware trigger?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1035050"/>
            <a:ext cx="8045450" cy="5353050"/>
          </a:xfrm>
        </p:spPr>
        <p:txBody>
          <a:bodyPr/>
          <a:lstStyle/>
          <a:p>
            <a:r>
              <a:rPr lang="en-US" dirty="0" smtClean="0"/>
              <a:t>Ideal: read out everything</a:t>
            </a:r>
          </a:p>
          <a:p>
            <a:pPr lvl="1"/>
            <a:r>
              <a:rPr lang="en-US" sz="2000" dirty="0" smtClean="0"/>
              <a:t>read out detector data for every “bunch crossing”: every 25 ns, so read out at 40 MHz</a:t>
            </a:r>
          </a:p>
          <a:p>
            <a:pPr lvl="1"/>
            <a:r>
              <a:rPr lang="en-US" sz="2000" dirty="0" smtClean="0"/>
              <a:t>reconstruct events using all detector data in computers</a:t>
            </a:r>
          </a:p>
          <a:p>
            <a:pPr lvl="1"/>
            <a:r>
              <a:rPr lang="en-US" sz="2000" dirty="0" smtClean="0"/>
              <a:t>discard data without interest before writing to tape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68758" y="2933700"/>
            <a:ext cx="12141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rgbClr val="0000FF"/>
                </a:solidFill>
              </a:rPr>
              <a:t>pileup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00900" y="3708400"/>
            <a:ext cx="19431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about 50 - 60</a:t>
            </a:r>
          </a:p>
          <a:p>
            <a:pPr algn="l"/>
            <a:r>
              <a:rPr lang="en-US" i="1" dirty="0" smtClean="0"/>
              <a:t>in 2017 </a:t>
            </a:r>
          </a:p>
          <a:p>
            <a:pPr algn="l"/>
            <a:endParaRPr lang="en-US" i="1" dirty="0"/>
          </a:p>
          <a:p>
            <a:pPr algn="l"/>
            <a:r>
              <a:rPr lang="en-US" i="1" dirty="0" smtClean="0"/>
              <a:t>140 – 200 at High-</a:t>
            </a:r>
            <a:r>
              <a:rPr lang="en-US" i="1" dirty="0" err="1" smtClean="0"/>
              <a:t>Lumi</a:t>
            </a:r>
            <a:r>
              <a:rPr lang="en-US" i="1" dirty="0" smtClean="0"/>
              <a:t> LHC</a:t>
            </a:r>
          </a:p>
          <a:p>
            <a:pPr algn="l"/>
            <a:endParaRPr lang="en-US" i="1" dirty="0"/>
          </a:p>
          <a:p>
            <a:pPr algn="l"/>
            <a:r>
              <a:rPr lang="en-US" i="1" dirty="0" smtClean="0"/>
              <a:t>need full resolution to resolve vertices!</a:t>
            </a:r>
          </a:p>
        </p:txBody>
      </p:sp>
      <p:pic>
        <p:nvPicPr>
          <p:cNvPr id="4" name="Picture 3" descr="pileup14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10115"/>
            <a:ext cx="7010400" cy="3731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10423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hardware trigger?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1035050"/>
            <a:ext cx="8045450" cy="5353050"/>
          </a:xfrm>
        </p:spPr>
        <p:txBody>
          <a:bodyPr/>
          <a:lstStyle/>
          <a:p>
            <a:r>
              <a:rPr lang="en-US" dirty="0" smtClean="0"/>
              <a:t>Ideal: read out everything</a:t>
            </a:r>
          </a:p>
          <a:p>
            <a:pPr lvl="1"/>
            <a:r>
              <a:rPr lang="en-US" sz="2000" dirty="0" smtClean="0"/>
              <a:t>read out detector data for every “bunch crossing”: every 25 ns, so read out at 40 MHz</a:t>
            </a:r>
          </a:p>
          <a:p>
            <a:pPr lvl="1"/>
            <a:r>
              <a:rPr lang="en-US" sz="2000" dirty="0" smtClean="0"/>
              <a:t>reconstruct events using all detector data in computers</a:t>
            </a:r>
          </a:p>
          <a:p>
            <a:pPr lvl="1"/>
            <a:r>
              <a:rPr lang="en-US" sz="2000" dirty="0" smtClean="0"/>
              <a:t>discard data without interest before writing to tape</a:t>
            </a:r>
          </a:p>
          <a:p>
            <a:pPr lvl="1"/>
            <a:endParaRPr lang="en-US" sz="2000" dirty="0" smtClean="0"/>
          </a:p>
        </p:txBody>
      </p:sp>
      <p:pic>
        <p:nvPicPr>
          <p:cNvPr id="4" name="Picture 1" descr="CM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9400" y="3092410"/>
            <a:ext cx="3937000" cy="2343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5372100" y="5080000"/>
            <a:ext cx="965200" cy="4445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68" charset="0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39750" y="2914650"/>
            <a:ext cx="554355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9pPr>
          </a:lstStyle>
          <a:p>
            <a:r>
              <a:rPr lang="en-US" b="1" dirty="0" smtClean="0">
                <a:solidFill>
                  <a:schemeClr val="accent2"/>
                </a:solidFill>
              </a:rPr>
              <a:t>Why not work without 	      hardware trigger? </a:t>
            </a:r>
          </a:p>
          <a:p>
            <a:pPr lvl="1"/>
            <a:r>
              <a:rPr lang="en-US" dirty="0" smtClean="0"/>
              <a:t>need very big computer farms  (money problem) </a:t>
            </a:r>
          </a:p>
          <a:p>
            <a:pPr lvl="1"/>
            <a:r>
              <a:rPr lang="en-US" i="1" dirty="0" smtClean="0"/>
              <a:t>but also: </a:t>
            </a:r>
          </a:p>
          <a:p>
            <a:pPr lvl="1"/>
            <a:r>
              <a:rPr lang="en-US" dirty="0" smtClean="0"/>
              <a:t>have to get all data out from detector</a:t>
            </a:r>
          </a:p>
          <a:p>
            <a:pPr lvl="1"/>
            <a:r>
              <a:rPr lang="en-US" dirty="0" smtClean="0"/>
              <a:t>have to supply detector with much power  </a:t>
            </a:r>
          </a:p>
          <a:p>
            <a:pPr lvl="1"/>
            <a:r>
              <a:rPr lang="en-US" dirty="0" smtClean="0"/>
              <a:t>not only money problem but resolution degradation due to amount of material in detector  (“copper tracker”)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3479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ATLAS and CMS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914400"/>
            <a:ext cx="8343900" cy="5226050"/>
          </a:xfrm>
        </p:spPr>
        <p:txBody>
          <a:bodyPr/>
          <a:lstStyle/>
          <a:p>
            <a:r>
              <a:rPr lang="en-US" i="1" dirty="0" smtClean="0"/>
              <a:t>similar approach in both experiments:</a:t>
            </a:r>
          </a:p>
          <a:p>
            <a:r>
              <a:rPr lang="en-US" dirty="0" smtClean="0"/>
              <a:t>both use data from </a:t>
            </a:r>
            <a:r>
              <a:rPr lang="en-US" dirty="0" err="1" smtClean="0"/>
              <a:t>muon</a:t>
            </a:r>
            <a:r>
              <a:rPr lang="en-US" dirty="0"/>
              <a:t> </a:t>
            </a:r>
            <a:r>
              <a:rPr lang="en-US" dirty="0" smtClean="0"/>
              <a:t>systems and calorimeters </a:t>
            </a:r>
          </a:p>
          <a:p>
            <a:pPr lvl="1"/>
            <a:r>
              <a:rPr lang="en-US" sz="2000" dirty="0" smtClean="0"/>
              <a:t>in reduced resolution</a:t>
            </a:r>
          </a:p>
          <a:p>
            <a:r>
              <a:rPr lang="en-US" dirty="0" smtClean="0"/>
              <a:t>both read out tracker only in case of  </a:t>
            </a:r>
            <a:r>
              <a:rPr lang="en-US" dirty="0" smtClean="0"/>
              <a:t>		          “</a:t>
            </a:r>
            <a:r>
              <a:rPr lang="en-US" dirty="0" smtClean="0"/>
              <a:t>Level-1 Accept”</a:t>
            </a:r>
          </a:p>
          <a:p>
            <a:r>
              <a:rPr lang="en-US" dirty="0" smtClean="0"/>
              <a:t>similar latency </a:t>
            </a:r>
            <a:r>
              <a:rPr lang="en-US" dirty="0" smtClean="0"/>
              <a:t>(2.5 - 4 </a:t>
            </a:r>
            <a:r>
              <a:rPr lang="el-GR" dirty="0" smtClean="0"/>
              <a:t>μ</a:t>
            </a:r>
            <a:r>
              <a:rPr lang="en-US" dirty="0" smtClean="0"/>
              <a:t>s)</a:t>
            </a:r>
          </a:p>
          <a:p>
            <a:endParaRPr lang="en-US" dirty="0"/>
          </a:p>
          <a:p>
            <a:r>
              <a:rPr lang="en-US" i="1" dirty="0" smtClean="0"/>
              <a:t>minor differences:</a:t>
            </a:r>
          </a:p>
          <a:p>
            <a:r>
              <a:rPr lang="en-US" sz="2200" dirty="0" smtClean="0"/>
              <a:t>ATLAS uses different </a:t>
            </a:r>
            <a:r>
              <a:rPr lang="en-US" sz="2200" dirty="0" err="1" smtClean="0"/>
              <a:t>muon</a:t>
            </a:r>
            <a:r>
              <a:rPr lang="en-US" sz="2200" dirty="0" smtClean="0"/>
              <a:t> detectors for trigger (RPCs and TGCs) and precision data (Monitored Drift Tubes and CSCs)</a:t>
            </a:r>
          </a:p>
          <a:p>
            <a:pPr lvl="1"/>
            <a:r>
              <a:rPr lang="en-US" sz="2000" dirty="0" smtClean="0"/>
              <a:t>Resistive Plate Chambers, Thin Gap Chambers, Cathode Strip Chambers</a:t>
            </a:r>
          </a:p>
          <a:p>
            <a:r>
              <a:rPr lang="en-US" sz="2200" dirty="0" smtClean="0"/>
              <a:t>CMS uses same </a:t>
            </a:r>
            <a:r>
              <a:rPr lang="en-US" sz="2200" dirty="0" err="1" smtClean="0"/>
              <a:t>muon</a:t>
            </a:r>
            <a:r>
              <a:rPr lang="en-US" sz="2200" dirty="0" smtClean="0"/>
              <a:t> detectors for both trigger and data </a:t>
            </a:r>
          </a:p>
          <a:p>
            <a:r>
              <a:rPr lang="en-US" sz="2200" dirty="0" smtClean="0"/>
              <a:t>at </a:t>
            </a:r>
            <a:r>
              <a:rPr lang="en-US" sz="2200" dirty="0"/>
              <a:t>“Level-1 Accept</a:t>
            </a:r>
            <a:r>
              <a:rPr lang="en-US" sz="2200" dirty="0" smtClean="0"/>
              <a:t>”, ATLAS reads out “Regions of Interest” while CMS reads out full detector </a:t>
            </a:r>
            <a:endParaRPr lang="en-US" sz="2200" dirty="0"/>
          </a:p>
        </p:txBody>
      </p:sp>
      <p:pic>
        <p:nvPicPr>
          <p:cNvPr id="4" name="Picture 3" descr="atlas_0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893" y="1889300"/>
            <a:ext cx="3514107" cy="23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4731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LHCb_vertic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744" y="2222500"/>
            <a:ext cx="3419770" cy="2324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914400"/>
            <a:ext cx="8343900" cy="5226050"/>
          </a:xfrm>
        </p:spPr>
        <p:txBody>
          <a:bodyPr/>
          <a:lstStyle/>
          <a:p>
            <a:r>
              <a:rPr lang="en-US" dirty="0" smtClean="0"/>
              <a:t>specialized for studying b-physics</a:t>
            </a:r>
          </a:p>
          <a:p>
            <a:r>
              <a:rPr lang="en-US" dirty="0" smtClean="0"/>
              <a:t>forward detector only </a:t>
            </a:r>
          </a:p>
          <a:p>
            <a:pPr lvl="1"/>
            <a:r>
              <a:rPr lang="en-US" dirty="0" smtClean="0"/>
              <a:t>differently from the “4 </a:t>
            </a:r>
            <a:r>
              <a:rPr lang="el-GR" dirty="0" smtClean="0"/>
              <a:t>π</a:t>
            </a:r>
            <a:r>
              <a:rPr lang="en-US" dirty="0" smtClean="0"/>
              <a:t>” geometry of ATLAS, CMS and ALICE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smaller detector and smaller data volume</a:t>
            </a:r>
          </a:p>
          <a:p>
            <a:r>
              <a:rPr lang="en-US" dirty="0" smtClean="0"/>
              <a:t>needs very good vertex resolution 				       for resolving b-decays </a:t>
            </a:r>
          </a:p>
          <a:p>
            <a:r>
              <a:rPr lang="en-US" dirty="0" smtClean="0"/>
              <a:t>events with pileup hard to 				     disentangle  </a:t>
            </a:r>
            <a:r>
              <a:rPr lang="en-US" dirty="0" smtClean="0">
                <a:sym typeface="Wingdings"/>
              </a:rPr>
              <a:t> luminosity and 				  pileup reduced by LHC </a:t>
            </a:r>
          </a:p>
          <a:p>
            <a:pPr lvl="1"/>
            <a:r>
              <a:rPr lang="en-US" dirty="0" smtClean="0">
                <a:sym typeface="Wingdings"/>
              </a:rPr>
              <a:t>by defocussing beams </a:t>
            </a:r>
          </a:p>
          <a:p>
            <a:r>
              <a:rPr lang="en-US" dirty="0" smtClean="0">
                <a:sym typeface="Wingdings"/>
              </a:rPr>
              <a:t>since LHC startup:  hardware trigger rate 1 MHz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451730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914400"/>
            <a:ext cx="8343900" cy="5226050"/>
          </a:xfrm>
        </p:spPr>
        <p:txBody>
          <a:bodyPr/>
          <a:lstStyle/>
          <a:p>
            <a:r>
              <a:rPr lang="en-US" dirty="0" smtClean="0"/>
              <a:t>specialized to observe heavy-ion collisions</a:t>
            </a:r>
          </a:p>
          <a:p>
            <a:pPr lvl="1"/>
            <a:r>
              <a:rPr lang="en-US" dirty="0" smtClean="0"/>
              <a:t>take proton-proton data also for reference </a:t>
            </a:r>
          </a:p>
          <a:p>
            <a:r>
              <a:rPr lang="en-US" dirty="0" smtClean="0"/>
              <a:t>luminosity in </a:t>
            </a:r>
            <a:r>
              <a:rPr lang="en-US" dirty="0"/>
              <a:t>heavy-ion </a:t>
            </a:r>
            <a:r>
              <a:rPr lang="en-US" dirty="0" smtClean="0"/>
              <a:t>collisions much lower than for protons</a:t>
            </a:r>
          </a:p>
          <a:p>
            <a:pPr lvl="1"/>
            <a:r>
              <a:rPr lang="en-US" dirty="0"/>
              <a:t>10</a:t>
            </a:r>
            <a:r>
              <a:rPr lang="en-US" baseline="30000" dirty="0"/>
              <a:t>27</a:t>
            </a:r>
            <a:r>
              <a:rPr lang="en-US" dirty="0"/>
              <a:t> cm</a:t>
            </a:r>
            <a:r>
              <a:rPr lang="en-US" baseline="30000" dirty="0"/>
              <a:t>-2 </a:t>
            </a:r>
            <a:r>
              <a:rPr lang="en-US" dirty="0"/>
              <a:t>s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  <a:r>
              <a:rPr lang="en-US" dirty="0" smtClean="0"/>
              <a:t>  rather than  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dirty="0"/>
              <a:t>cm</a:t>
            </a:r>
            <a:r>
              <a:rPr lang="en-US" baseline="30000" dirty="0"/>
              <a:t>-2 </a:t>
            </a:r>
            <a:r>
              <a:rPr lang="en-US" dirty="0"/>
              <a:t>s</a:t>
            </a:r>
            <a:r>
              <a:rPr lang="en-US" baseline="30000" dirty="0"/>
              <a:t>-</a:t>
            </a:r>
            <a:r>
              <a:rPr lang="en-US" baseline="30000" dirty="0" smtClean="0"/>
              <a:t>1</a:t>
            </a:r>
          </a:p>
          <a:p>
            <a:pPr>
              <a:lnSpc>
                <a:spcPct val="90000"/>
              </a:lnSpc>
            </a:pPr>
            <a:r>
              <a:rPr lang="en-US" dirty="0"/>
              <a:t>enormous complexity of events 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tens of thousands of tracks per event </a:t>
            </a:r>
            <a:endParaRPr lang="en-US" baseline="30000" dirty="0"/>
          </a:p>
          <a:p>
            <a:r>
              <a:rPr lang="en-US" dirty="0" smtClean="0"/>
              <a:t>core detector:  TPC</a:t>
            </a:r>
          </a:p>
          <a:p>
            <a:pPr lvl="1"/>
            <a:r>
              <a:rPr lang="en-US" dirty="0" smtClean="0"/>
              <a:t>Time Projection Chamber </a:t>
            </a:r>
          </a:p>
          <a:p>
            <a:pPr lvl="1"/>
            <a:r>
              <a:rPr lang="en-US" dirty="0" smtClean="0"/>
              <a:t>slow readout  </a:t>
            </a:r>
            <a:r>
              <a:rPr lang="en-US" dirty="0" smtClean="0">
                <a:sym typeface="Wingdings"/>
              </a:rPr>
              <a:t>  events overlapping 				            in time hard to analyze </a:t>
            </a:r>
          </a:p>
          <a:p>
            <a:pPr lvl="1"/>
            <a:r>
              <a:rPr lang="en-US" dirty="0" smtClean="0">
                <a:sym typeface="Wingdings"/>
              </a:rPr>
              <a:t>  “past-future protection”</a:t>
            </a:r>
          </a:p>
          <a:p>
            <a:r>
              <a:rPr lang="en-US" dirty="0" smtClean="0">
                <a:sym typeface="Wingdings"/>
              </a:rPr>
              <a:t>multi-layer trigger</a:t>
            </a:r>
          </a:p>
          <a:p>
            <a:pPr lvl="1"/>
            <a:r>
              <a:rPr lang="en-US" dirty="0" smtClean="0">
                <a:sym typeface="Wingdings"/>
              </a:rPr>
              <a:t>hardware Level-0, Level-1, Level-2</a:t>
            </a:r>
          </a:p>
          <a:p>
            <a:pPr lvl="1"/>
            <a:r>
              <a:rPr lang="en-US" dirty="0" smtClean="0">
                <a:sym typeface="Wingdings"/>
              </a:rPr>
              <a:t>High-Level Trigger computer farm</a:t>
            </a:r>
            <a:endParaRPr lang="en-US" dirty="0"/>
          </a:p>
        </p:txBody>
      </p:sp>
      <p:pic>
        <p:nvPicPr>
          <p:cNvPr id="4" name="Picture 3" descr="PbPb_blueOnGra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437" y="2552700"/>
            <a:ext cx="4246563" cy="377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39530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eak_lumi_p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3" y="0"/>
            <a:ext cx="8595178" cy="3438071"/>
          </a:xfrm>
          <a:prstGeom prst="rect">
            <a:avLst/>
          </a:prstGeom>
        </p:spPr>
      </p:pic>
      <p:pic>
        <p:nvPicPr>
          <p:cNvPr id="3" name="Picture 2" descr="int_lumi_cumulative_pp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3143" y="3419929"/>
            <a:ext cx="8595178" cy="34380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1648" y="1"/>
            <a:ext cx="3702352" cy="1574800"/>
          </a:xfrm>
        </p:spPr>
        <p:txBody>
          <a:bodyPr/>
          <a:lstStyle/>
          <a:p>
            <a:r>
              <a:rPr lang="en-US" dirty="0" smtClean="0"/>
              <a:t>LHC</a:t>
            </a:r>
            <a:br>
              <a:rPr lang="en-US" dirty="0" smtClean="0"/>
            </a:br>
            <a:r>
              <a:rPr lang="en-US" sz="3200" dirty="0" smtClean="0"/>
              <a:t>luminosity</a:t>
            </a:r>
            <a:br>
              <a:rPr lang="en-US" sz="3200" dirty="0" smtClean="0"/>
            </a:br>
            <a:r>
              <a:rPr lang="en-US" sz="3200" dirty="0" smtClean="0"/>
              <a:t>build-up</a:t>
            </a:r>
            <a:endParaRPr lang="en-US" sz="3200" dirty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465667" y="1845733"/>
            <a:ext cx="6697133" cy="0"/>
          </a:xfrm>
          <a:prstGeom prst="lin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7" name="TextBox 6"/>
          <p:cNvSpPr txBox="1"/>
          <p:nvPr/>
        </p:nvSpPr>
        <p:spPr>
          <a:xfrm>
            <a:off x="516468" y="1557866"/>
            <a:ext cx="26682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 smtClean="0"/>
              <a:t>nominal instantaneous luminosity</a:t>
            </a:r>
            <a:endParaRPr lang="en-US" sz="1400" i="1" dirty="0"/>
          </a:p>
        </p:txBody>
      </p:sp>
      <p:sp>
        <p:nvSpPr>
          <p:cNvPr id="5" name="TextBox 4"/>
          <p:cNvSpPr txBox="1"/>
          <p:nvPr/>
        </p:nvSpPr>
        <p:spPr>
          <a:xfrm>
            <a:off x="569020" y="22733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</a:rPr>
              <a:t>2010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26996" y="2006600"/>
            <a:ext cx="683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2011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34320" y="17526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2012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58520" y="19050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660066"/>
                </a:solidFill>
              </a:rPr>
              <a:t>2015</a:t>
            </a:r>
            <a:endParaRPr lang="en-US" b="1" dirty="0">
              <a:solidFill>
                <a:srgbClr val="66006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60220" y="736600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E1A25F"/>
                </a:solidFill>
              </a:rPr>
              <a:t>2016</a:t>
            </a:r>
            <a:endParaRPr lang="en-US" b="1" dirty="0">
              <a:solidFill>
                <a:srgbClr val="E1A25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122345" y="2387600"/>
            <a:ext cx="8045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LS   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80319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is evolving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04900"/>
            <a:ext cx="7759700" cy="5035550"/>
          </a:xfrm>
        </p:spPr>
        <p:txBody>
          <a:bodyPr/>
          <a:lstStyle/>
          <a:p>
            <a:r>
              <a:rPr lang="en-US" dirty="0" smtClean="0"/>
              <a:t>“Run 1” at lower than design energy</a:t>
            </a:r>
          </a:p>
          <a:p>
            <a:pPr lvl="1"/>
            <a:r>
              <a:rPr lang="en-US" sz="2000" dirty="0" smtClean="0"/>
              <a:t>8 </a:t>
            </a:r>
            <a:r>
              <a:rPr lang="en-US" sz="2000" dirty="0" err="1" smtClean="0"/>
              <a:t>TeV</a:t>
            </a:r>
            <a:r>
              <a:rPr lang="en-US" sz="2000" dirty="0" smtClean="0"/>
              <a:t> instead of 14 </a:t>
            </a:r>
            <a:r>
              <a:rPr lang="en-US" sz="2000" dirty="0" err="1" smtClean="0"/>
              <a:t>TeV</a:t>
            </a:r>
            <a:r>
              <a:rPr lang="en-US" sz="2000" dirty="0" smtClean="0"/>
              <a:t> collision energy</a:t>
            </a:r>
          </a:p>
          <a:p>
            <a:r>
              <a:rPr lang="en-US" dirty="0" smtClean="0"/>
              <a:t>now almost at design energy</a:t>
            </a:r>
          </a:p>
          <a:p>
            <a:pPr lvl="1"/>
            <a:r>
              <a:rPr lang="en-US" sz="2000" dirty="0" smtClean="0"/>
              <a:t>13 </a:t>
            </a:r>
            <a:r>
              <a:rPr lang="en-US" sz="2000" dirty="0" err="1" smtClean="0"/>
              <a:t>TeV</a:t>
            </a:r>
            <a:r>
              <a:rPr lang="en-US" sz="2000" dirty="0" smtClean="0"/>
              <a:t> </a:t>
            </a:r>
            <a:r>
              <a:rPr lang="en-US" sz="2000" dirty="0"/>
              <a:t>collision </a:t>
            </a:r>
            <a:r>
              <a:rPr lang="en-US" sz="2000" dirty="0" smtClean="0"/>
              <a:t>energy</a:t>
            </a:r>
          </a:p>
          <a:p>
            <a:r>
              <a:rPr lang="en-US" dirty="0" smtClean="0"/>
              <a:t>luminosity has been steadily going up </a:t>
            </a:r>
          </a:p>
          <a:p>
            <a:pPr lvl="1"/>
            <a:r>
              <a:rPr lang="en-US" sz="2000" dirty="0" smtClean="0"/>
              <a:t>now exceeding design goal of </a:t>
            </a:r>
            <a:r>
              <a:rPr lang="en-US" sz="2000" dirty="0"/>
              <a:t>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</a:t>
            </a:r>
            <a:r>
              <a:rPr lang="en-US" sz="2000" baseline="30000" dirty="0" smtClean="0"/>
              <a:t>1</a:t>
            </a:r>
          </a:p>
          <a:p>
            <a:pPr lvl="1"/>
            <a:endParaRPr lang="en-US" baseline="30000" dirty="0"/>
          </a:p>
          <a:p>
            <a:r>
              <a:rPr lang="en-US" dirty="0" smtClean="0"/>
              <a:t>design goal for High-Luminosity LHC:</a:t>
            </a:r>
          </a:p>
          <a:p>
            <a:pPr lvl="1"/>
            <a:r>
              <a:rPr lang="en-US" sz="2000" dirty="0" smtClean="0"/>
              <a:t>luminosity:  5   to  7.5  </a:t>
            </a:r>
            <a:r>
              <a:rPr lang="en-US" sz="2000" dirty="0"/>
              <a:t>10</a:t>
            </a:r>
            <a:r>
              <a:rPr lang="en-US" sz="2000" baseline="30000" dirty="0"/>
              <a:t>34</a:t>
            </a:r>
            <a:r>
              <a:rPr lang="en-US" sz="2000" dirty="0"/>
              <a:t> cm</a:t>
            </a:r>
            <a:r>
              <a:rPr lang="en-US" sz="2000" baseline="30000" dirty="0"/>
              <a:t>-2 </a:t>
            </a:r>
            <a:r>
              <a:rPr lang="en-US" sz="2000" dirty="0"/>
              <a:t>s</a:t>
            </a:r>
            <a:r>
              <a:rPr lang="en-US" sz="2000" baseline="30000" dirty="0"/>
              <a:t>-1</a:t>
            </a:r>
          </a:p>
          <a:p>
            <a:pPr lvl="1"/>
            <a:r>
              <a:rPr lang="en-US" sz="2000" dirty="0" smtClean="0"/>
              <a:t>pileup:   140  to  200 </a:t>
            </a:r>
          </a:p>
          <a:p>
            <a:endParaRPr lang="en-US" dirty="0" smtClean="0"/>
          </a:p>
          <a:p>
            <a:r>
              <a:rPr lang="en-US" dirty="0" smtClean="0"/>
              <a:t>to make use of improved accelerator performance, detectors also have to evolve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8180402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LHC upgrade schedule</a:t>
            </a:r>
          </a:p>
        </p:txBody>
      </p:sp>
      <p:pic>
        <p:nvPicPr>
          <p:cNvPr id="3" name="Picture 2" descr="HL_LHC_schedule_Atla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5600"/>
            <a:ext cx="9144000" cy="42799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330200" y="838200"/>
            <a:ext cx="84582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9pPr>
          </a:lstStyle>
          <a:p>
            <a:r>
              <a:rPr lang="en-US" sz="2400" dirty="0" smtClean="0"/>
              <a:t>“Runs”  </a:t>
            </a:r>
            <a:r>
              <a:rPr lang="en-US" sz="2400" dirty="0"/>
              <a:t> </a:t>
            </a:r>
            <a:r>
              <a:rPr lang="en-US" sz="2400" dirty="0" smtClean="0"/>
              <a:t>interrupted by “Long Shutdowns” (“LS”)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298282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254000"/>
            <a:ext cx="7620000" cy="660400"/>
          </a:xfrm>
        </p:spPr>
        <p:txBody>
          <a:bodyPr/>
          <a:lstStyle/>
          <a:p>
            <a:r>
              <a:rPr lang="en-US" dirty="0" smtClean="0"/>
              <a:t>ATLAS and CMS current upgrades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0000"/>
            <a:ext cx="7759700" cy="4870450"/>
          </a:xfrm>
        </p:spPr>
        <p:txBody>
          <a:bodyPr/>
          <a:lstStyle/>
          <a:p>
            <a:r>
              <a:rPr lang="en-US" dirty="0" smtClean="0"/>
              <a:t>electronics gets quickly obsolescent</a:t>
            </a:r>
          </a:p>
          <a:p>
            <a:pPr lvl="1"/>
            <a:r>
              <a:rPr lang="en-US" sz="2000" dirty="0" smtClean="0"/>
              <a:t>hard to maintain,  difficult to purchase old components for repairs</a:t>
            </a:r>
          </a:p>
          <a:p>
            <a:r>
              <a:rPr lang="en-US" dirty="0" smtClean="0"/>
              <a:t>getting more functionality into bigger chips allows to increase performance, reduce size and improve reliability</a:t>
            </a:r>
          </a:p>
          <a:p>
            <a:pPr lvl="1"/>
            <a:r>
              <a:rPr lang="en-US" sz="2000" dirty="0" smtClean="0"/>
              <a:t>fewer points of failure </a:t>
            </a:r>
          </a:p>
          <a:p>
            <a:r>
              <a:rPr lang="en-US" dirty="0" smtClean="0"/>
              <a:t>during LS1,  ATLAS and CMS started switching from VME-based to TCA-based electronics</a:t>
            </a:r>
          </a:p>
          <a:p>
            <a:pPr lvl="1"/>
            <a:r>
              <a:rPr lang="en-US" sz="2000" dirty="0" smtClean="0"/>
              <a:t>ATCA for ATLAS,  </a:t>
            </a:r>
            <a:r>
              <a:rPr lang="el-GR" sz="2000" dirty="0" smtClean="0"/>
              <a:t>μ</a:t>
            </a:r>
            <a:r>
              <a:rPr lang="en-US" sz="2000" dirty="0" smtClean="0"/>
              <a:t>TCA for CMS  </a:t>
            </a:r>
          </a:p>
          <a:p>
            <a:r>
              <a:rPr lang="en-US" dirty="0" smtClean="0"/>
              <a:t>replacing galvanic connections by optical fibers </a:t>
            </a:r>
            <a:r>
              <a:rPr lang="en-US" dirty="0" smtClean="0">
                <a:sym typeface="Wingdings"/>
              </a:rPr>
              <a:t> higher data rates, better reliability, smaller form factors</a:t>
            </a:r>
          </a:p>
          <a:p>
            <a:pPr lvl="1"/>
            <a:r>
              <a:rPr lang="en-US" sz="2000" dirty="0" smtClean="0">
                <a:sym typeface="Wingdings"/>
              </a:rPr>
              <a:t>but does not come for free:  (de)serialization needs extra latency! </a:t>
            </a:r>
          </a:p>
          <a:p>
            <a:pPr lvl="1"/>
            <a:r>
              <a:rPr lang="en-US" sz="2000" dirty="0" smtClean="0">
                <a:sym typeface="Wingdings"/>
              </a:rPr>
              <a:t>so far, have to fit </a:t>
            </a:r>
            <a:r>
              <a:rPr lang="en-US" sz="2000" dirty="0" smtClean="0">
                <a:sym typeface="Wingdings"/>
              </a:rPr>
              <a:t>into  2.5 - 4 </a:t>
            </a:r>
            <a:r>
              <a:rPr lang="el-GR" sz="2000" dirty="0" smtClean="0">
                <a:sym typeface="Wingdings"/>
              </a:rPr>
              <a:t>μ</a:t>
            </a:r>
            <a:r>
              <a:rPr lang="en-US" sz="2000" dirty="0" smtClean="0">
                <a:sym typeface="Wingdings"/>
              </a:rPr>
              <a:t>s latency budget!</a:t>
            </a:r>
          </a:p>
        </p:txBody>
      </p:sp>
    </p:spTree>
    <p:extLst>
      <p:ext uri="{BB962C8B-B14F-4D97-AF65-F5344CB8AC3E}">
        <p14:creationId xmlns:p14="http://schemas.microsoft.com/office/powerpoint/2010/main" val="172802175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Progress in FPGAs</a:t>
            </a:r>
          </a:p>
        </p:txBody>
      </p:sp>
      <p:pic>
        <p:nvPicPr>
          <p:cNvPr id="62466" name="Picture 2" descr="Wesley_Taipei_FPGA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90613"/>
            <a:ext cx="88773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0" y="203200"/>
            <a:ext cx="6248400" cy="660400"/>
          </a:xfrm>
        </p:spPr>
        <p:txBody>
          <a:bodyPr/>
          <a:lstStyle/>
          <a:p>
            <a:r>
              <a:rPr lang="en-US" dirty="0" smtClean="0"/>
              <a:t>rates of processes at LHC</a:t>
            </a:r>
            <a:endParaRPr lang="en-US" dirty="0"/>
          </a:p>
        </p:txBody>
      </p:sp>
      <p:pic>
        <p:nvPicPr>
          <p:cNvPr id="3" name="Picture 2" descr="crosssections20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856225"/>
            <a:ext cx="4013200" cy="5478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93520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Progress in FPGAs</a:t>
            </a:r>
          </a:p>
        </p:txBody>
      </p:sp>
      <p:pic>
        <p:nvPicPr>
          <p:cNvPr id="63490" name="Picture 2" descr="Wesley_Taipei_FPGA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090613"/>
            <a:ext cx="8877300" cy="541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Virtex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999" y="2527300"/>
            <a:ext cx="4608729" cy="2862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FPGA trigger code example</a:t>
            </a:r>
            <a:endParaRPr lang="en-US" dirty="0"/>
          </a:p>
        </p:txBody>
      </p:sp>
      <p:pic>
        <p:nvPicPr>
          <p:cNvPr id="3" name="Picture 2" descr="invariant_mass_VHD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7632"/>
            <a:ext cx="10667999" cy="5719068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184900" y="1600200"/>
            <a:ext cx="2870200" cy="1219200"/>
          </a:xfrm>
          <a:prstGeom prst="rect">
            <a:avLst/>
          </a:prstGeom>
        </p:spPr>
        <p:txBody>
          <a:bodyPr/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9pPr>
          </a:lstStyle>
          <a:p>
            <a:pPr algn="l"/>
            <a:r>
              <a:rPr lang="en-US" sz="2400" i="0" dirty="0" smtClean="0">
                <a:latin typeface="Times New Roman" charset="0"/>
                <a:ea typeface="ＭＳ Ｐゴシック" charset="0"/>
                <a:cs typeface="ＭＳ Ｐゴシック" charset="0"/>
              </a:rPr>
              <a:t>example: calculation</a:t>
            </a:r>
          </a:p>
          <a:p>
            <a:pPr algn="l"/>
            <a:r>
              <a:rPr lang="en-US" sz="2400" i="0" dirty="0" smtClean="0">
                <a:latin typeface="Times New Roman" charset="0"/>
                <a:ea typeface="ＭＳ Ｐゴシック" charset="0"/>
                <a:cs typeface="ＭＳ Ｐゴシック" charset="0"/>
              </a:rPr>
              <a:t>of invariant mass of two objects</a:t>
            </a:r>
            <a:endParaRPr lang="en-US" sz="2400" i="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60216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roduction_crate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7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5257800"/>
            <a:ext cx="5334000" cy="1117600"/>
          </a:xfrm>
          <a:solidFill>
            <a:schemeClr val="bg1"/>
          </a:solidFill>
        </p:spPr>
        <p:txBody>
          <a:bodyPr/>
          <a:lstStyle/>
          <a:p>
            <a:pPr algn="ctr"/>
            <a:r>
              <a:rPr lang="en-US" dirty="0" smtClean="0"/>
              <a:t>The Global Trigger of CMS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l-GR" dirty="0" smtClean="0"/>
              <a:t>μ</a:t>
            </a:r>
            <a:r>
              <a:rPr lang="en-US" dirty="0" smtClean="0"/>
              <a:t>TCA crate)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052392" y="5959614"/>
            <a:ext cx="2836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i="1" dirty="0" smtClean="0">
                <a:solidFill>
                  <a:schemeClr val="bg1"/>
                </a:solidFill>
              </a:rPr>
              <a:t>LHC Run 2</a:t>
            </a:r>
            <a:endParaRPr lang="en-US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04070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P115013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82600" y="241300"/>
            <a:ext cx="5334000" cy="1117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2pPr>
            <a:lvl3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3pPr>
            <a:lvl4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4pPr>
            <a:lvl5pPr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  <a:ea typeface="ＭＳ Ｐゴシック" charset="-128"/>
                <a:cs typeface="ＭＳ Ｐゴシック" charset="-128"/>
              </a:defRPr>
            </a:lvl5pPr>
            <a:lvl6pPr marL="4572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6pPr>
            <a:lvl7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7pPr>
            <a:lvl8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8pPr>
            <a:lvl9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3600" i="1">
                <a:solidFill>
                  <a:schemeClr val="tx2"/>
                </a:solidFill>
                <a:latin typeface="Times New Roman" pitchFamily="68" charset="0"/>
              </a:defRPr>
            </a:lvl9pPr>
          </a:lstStyle>
          <a:p>
            <a:pPr algn="ctr"/>
            <a:r>
              <a:rPr lang="en-US" dirty="0" smtClean="0"/>
              <a:t>Optical fibers replace galvanic connections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052392" y="5959614"/>
            <a:ext cx="28368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4000" b="1" i="1" dirty="0" smtClean="0">
                <a:solidFill>
                  <a:schemeClr val="bg1"/>
                </a:solidFill>
              </a:rPr>
              <a:t>LHC Run 2</a:t>
            </a:r>
            <a:endParaRPr lang="en-US" sz="40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27494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254000"/>
            <a:ext cx="7620000" cy="660400"/>
          </a:xfrm>
        </p:spPr>
        <p:txBody>
          <a:bodyPr/>
          <a:lstStyle/>
          <a:p>
            <a:r>
              <a:rPr lang="en-US" dirty="0" smtClean="0"/>
              <a:t>ATLAS and CMS future upgrades (LS3)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219200"/>
            <a:ext cx="7759700" cy="4870450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very important step will be inclusion of silicon trackers into Level-1 trigger during  “Long Shutdown 3” 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will select tracks with transverse momentum above a     few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GeV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at local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level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pPr lvl="1"/>
            <a:r>
              <a:rPr lang="en-US" sz="2000" dirty="0">
                <a:latin typeface="Times New Roman" charset="0"/>
                <a:ea typeface="ＭＳ Ｐゴシック" charset="0"/>
                <a:sym typeface="Wingdings" charset="0"/>
              </a:rPr>
              <a:t>look for low bending (close 				         azimuth in adjacent strip 				       modules)</a:t>
            </a: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</p:txBody>
      </p:sp>
      <p:grpSp>
        <p:nvGrpSpPr>
          <p:cNvPr id="4" name="Group 6"/>
          <p:cNvGrpSpPr>
            <a:grpSpLocks/>
          </p:cNvGrpSpPr>
          <p:nvPr/>
        </p:nvGrpSpPr>
        <p:grpSpPr bwMode="auto">
          <a:xfrm>
            <a:off x="4229100" y="3060700"/>
            <a:ext cx="4826000" cy="3497263"/>
            <a:chOff x="5935149" y="3352800"/>
            <a:chExt cx="3158051" cy="2021935"/>
          </a:xfrm>
        </p:grpSpPr>
        <p:pic>
          <p:nvPicPr>
            <p:cNvPr id="5" name="Picture 4" descr="pT.pdf"/>
            <p:cNvPicPr>
              <a:picLocks noChangeAspect="1"/>
            </p:cNvPicPr>
            <p:nvPr/>
          </p:nvPicPr>
          <p:blipFill>
            <a:blip r:embed="rId2"/>
            <a:srcRect l="48751"/>
            <a:stretch>
              <a:fillRect/>
            </a:stretch>
          </p:blipFill>
          <p:spPr>
            <a:xfrm>
              <a:off x="5998649" y="3352800"/>
              <a:ext cx="3094551" cy="1993900"/>
            </a:xfrm>
            <a:prstGeom prst="rect">
              <a:avLst/>
            </a:prstGeom>
            <a:effectLst>
              <a:glow rad="101600">
                <a:schemeClr val="accent6">
                  <a:alpha val="75000"/>
                </a:schemeClr>
              </a:glow>
            </a:effectLst>
          </p:spPr>
        </p:pic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5935149" y="4726005"/>
              <a:ext cx="601968" cy="648730"/>
              <a:chOff x="7958664" y="4143749"/>
              <a:chExt cx="601968" cy="648730"/>
            </a:xfrm>
          </p:grpSpPr>
          <p:cxnSp>
            <p:nvCxnSpPr>
              <p:cNvPr id="10" name="Straight Arrow Connector 9"/>
              <p:cNvCxnSpPr/>
              <p:nvPr/>
            </p:nvCxnSpPr>
            <p:spPr>
              <a:xfrm rot="5400000" flipH="1" flipV="1">
                <a:off x="7971216" y="4413374"/>
                <a:ext cx="359757" cy="2199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/>
              <p:cNvCxnSpPr/>
              <p:nvPr/>
            </p:nvCxnSpPr>
            <p:spPr>
              <a:xfrm flipV="1">
                <a:off x="8145596" y="4584967"/>
                <a:ext cx="360669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8154393" y="4436894"/>
                <a:ext cx="245211" cy="14807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tailEnd type="arrow" w="sm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5"/>
              <p:cNvSpPr txBox="1">
                <a:spLocks noChangeArrowheads="1"/>
              </p:cNvSpPr>
              <p:nvPr/>
            </p:nvSpPr>
            <p:spPr bwMode="auto">
              <a:xfrm>
                <a:off x="8274540" y="4546258"/>
                <a:ext cx="286092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000" i="1"/>
                  <a:t>x</a:t>
                </a:r>
              </a:p>
            </p:txBody>
          </p:sp>
          <p:sp>
            <p:nvSpPr>
              <p:cNvPr id="14" name="TextBox 16"/>
              <p:cNvSpPr txBox="1">
                <a:spLocks noChangeArrowheads="1"/>
              </p:cNvSpPr>
              <p:nvPr/>
            </p:nvSpPr>
            <p:spPr bwMode="auto">
              <a:xfrm>
                <a:off x="7958664" y="4143749"/>
                <a:ext cx="27870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000" i="1"/>
                  <a:t>y</a:t>
                </a:r>
              </a:p>
            </p:txBody>
          </p:sp>
          <p:sp>
            <p:nvSpPr>
              <p:cNvPr id="15" name="TextBox 17"/>
              <p:cNvSpPr txBox="1">
                <a:spLocks noChangeArrowheads="1"/>
              </p:cNvSpPr>
              <p:nvPr/>
            </p:nvSpPr>
            <p:spPr bwMode="auto">
              <a:xfrm>
                <a:off x="8270945" y="4233961"/>
                <a:ext cx="278709" cy="2462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000" i="1"/>
                  <a:t>z</a:t>
                </a: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6019819" y="3352800"/>
              <a:ext cx="897274" cy="37018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</a:rPr>
                <a:t>“stub”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>
              <a:off x="6481651" y="3722984"/>
              <a:ext cx="539903" cy="251308"/>
            </a:xfrm>
            <a:prstGeom prst="straightConnector1">
              <a:avLst/>
            </a:prstGeom>
            <a:ln w="28575" cmpd="sng">
              <a:solidFill>
                <a:schemeClr val="accent6">
                  <a:lumMod val="75000"/>
                </a:schemeClr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7084231" y="3765738"/>
              <a:ext cx="484923" cy="1354561"/>
            </a:xfrm>
            <a:custGeom>
              <a:avLst/>
              <a:gdLst>
                <a:gd name="connsiteX0" fmla="*/ 205317 w 484717"/>
                <a:gd name="connsiteY0" fmla="*/ 171450 h 1354667"/>
                <a:gd name="connsiteX1" fmla="*/ 357717 w 484717"/>
                <a:gd name="connsiteY1" fmla="*/ 95250 h 1354667"/>
                <a:gd name="connsiteX2" fmla="*/ 459317 w 484717"/>
                <a:gd name="connsiteY2" fmla="*/ 742950 h 1354667"/>
                <a:gd name="connsiteX3" fmla="*/ 281517 w 484717"/>
                <a:gd name="connsiteY3" fmla="*/ 1263650 h 1354667"/>
                <a:gd name="connsiteX4" fmla="*/ 27517 w 484717"/>
                <a:gd name="connsiteY4" fmla="*/ 1187450 h 1354667"/>
                <a:gd name="connsiteX5" fmla="*/ 116417 w 484717"/>
                <a:gd name="connsiteY5" fmla="*/ 260350 h 1354667"/>
                <a:gd name="connsiteX6" fmla="*/ 484717 w 484717"/>
                <a:gd name="connsiteY6" fmla="*/ 107950 h 135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84717" h="1354667">
                  <a:moveTo>
                    <a:pt x="205317" y="171450"/>
                  </a:moveTo>
                  <a:cubicBezTo>
                    <a:pt x="260350" y="85725"/>
                    <a:pt x="315384" y="0"/>
                    <a:pt x="357717" y="95250"/>
                  </a:cubicBezTo>
                  <a:cubicBezTo>
                    <a:pt x="400050" y="190500"/>
                    <a:pt x="472017" y="548217"/>
                    <a:pt x="459317" y="742950"/>
                  </a:cubicBezTo>
                  <a:cubicBezTo>
                    <a:pt x="446617" y="937683"/>
                    <a:pt x="353484" y="1189567"/>
                    <a:pt x="281517" y="1263650"/>
                  </a:cubicBezTo>
                  <a:cubicBezTo>
                    <a:pt x="209550" y="1337733"/>
                    <a:pt x="55034" y="1354667"/>
                    <a:pt x="27517" y="1187450"/>
                  </a:cubicBezTo>
                  <a:cubicBezTo>
                    <a:pt x="0" y="1020233"/>
                    <a:pt x="40217" y="440267"/>
                    <a:pt x="116417" y="260350"/>
                  </a:cubicBezTo>
                  <a:cubicBezTo>
                    <a:pt x="192617" y="80433"/>
                    <a:pt x="484717" y="107950"/>
                    <a:pt x="484717" y="107950"/>
                  </a:cubicBezTo>
                </a:path>
              </a:pathLst>
            </a:custGeom>
            <a:ln w="28575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56496288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2700" y="660400"/>
            <a:ext cx="6248400" cy="660400"/>
          </a:xfrm>
        </p:spPr>
        <p:txBody>
          <a:bodyPr/>
          <a:lstStyle/>
          <a:p>
            <a:r>
              <a:rPr lang="en-US" dirty="0" smtClean="0"/>
              <a:t>Why will ATLAS and CMS </a:t>
            </a:r>
            <a:br>
              <a:rPr lang="en-US" dirty="0" smtClean="0"/>
            </a:br>
            <a:r>
              <a:rPr lang="en-US" dirty="0" smtClean="0"/>
              <a:t>need a tracker trigger?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4000"/>
            <a:ext cx="7759700" cy="4832350"/>
          </a:xfrm>
        </p:spPr>
        <p:txBody>
          <a:bodyPr/>
          <a:lstStyle/>
          <a:p>
            <a:r>
              <a:rPr lang="en-US" dirty="0"/>
              <a:t>better identify charged leptons (</a:t>
            </a:r>
            <a:r>
              <a:rPr lang="en-US" i="1" dirty="0"/>
              <a:t>e</a:t>
            </a:r>
            <a:r>
              <a:rPr lang="en-US" dirty="0"/>
              <a:t>, </a:t>
            </a:r>
            <a:r>
              <a:rPr lang="en-US" i="1" dirty="0"/>
              <a:t>μ</a:t>
            </a:r>
            <a:r>
              <a:rPr lang="en-US" dirty="0"/>
              <a:t>, </a:t>
            </a:r>
            <a:r>
              <a:rPr lang="en-US" i="1" dirty="0" err="1"/>
              <a:t>τ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/>
              <a:t>improve the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determination </a:t>
            </a:r>
            <a:r>
              <a:rPr lang="en-US" dirty="0" smtClean="0"/>
              <a:t>of </a:t>
            </a:r>
            <a:r>
              <a:rPr lang="en-US" dirty="0" err="1"/>
              <a:t>muon</a:t>
            </a:r>
            <a:r>
              <a:rPr lang="en-US" dirty="0"/>
              <a:t> </a:t>
            </a:r>
            <a:r>
              <a:rPr lang="en-US" dirty="0" smtClean="0"/>
              <a:t>candidates</a:t>
            </a:r>
          </a:p>
          <a:p>
            <a:pPr lvl="1"/>
            <a:r>
              <a:rPr lang="en-US" dirty="0" smtClean="0"/>
              <a:t> </a:t>
            </a:r>
            <a:r>
              <a:rPr lang="en-US" i="1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</a:t>
            </a:r>
            <a:r>
              <a:rPr lang="en-US" dirty="0" smtClean="0"/>
              <a:t>threshold of a few </a:t>
            </a:r>
            <a:r>
              <a:rPr lang="en-US" dirty="0" err="1" smtClean="0"/>
              <a:t>GeV</a:t>
            </a:r>
            <a:endParaRPr lang="en-US" dirty="0"/>
          </a:p>
          <a:p>
            <a:r>
              <a:rPr lang="en-US" dirty="0" smtClean="0"/>
              <a:t>determine the isolation of leptons and photons with respect to the neighboring tracks</a:t>
            </a:r>
            <a:endParaRPr lang="en-US" dirty="0"/>
          </a:p>
          <a:p>
            <a:r>
              <a:rPr lang="en-US" dirty="0"/>
              <a:t>determine the “vertex” of charged leptons and jet </a:t>
            </a:r>
            <a:r>
              <a:rPr lang="en-US" dirty="0" smtClean="0"/>
              <a:t>objects</a:t>
            </a:r>
          </a:p>
          <a:p>
            <a:pPr lvl="1"/>
            <a:r>
              <a:rPr lang="en-US" dirty="0" smtClean="0"/>
              <a:t>position resolution along beam of about 1 mm</a:t>
            </a:r>
            <a:endParaRPr lang="en-US" dirty="0"/>
          </a:p>
          <a:p>
            <a:r>
              <a:rPr lang="en-US" dirty="0"/>
              <a:t>determine an event primary vertex and the transverse missing energy carried by </a:t>
            </a:r>
            <a:r>
              <a:rPr lang="en-US" dirty="0" smtClean="0"/>
              <a:t>Level-1 Tracks </a:t>
            </a:r>
            <a:r>
              <a:rPr lang="en-US" dirty="0"/>
              <a:t>that come from this </a:t>
            </a:r>
            <a:r>
              <a:rPr lang="en-US" dirty="0" smtClean="0"/>
              <a:t>vertex</a:t>
            </a:r>
          </a:p>
        </p:txBody>
      </p:sp>
    </p:spTree>
    <p:extLst>
      <p:ext uri="{BB962C8B-B14F-4D97-AF65-F5344CB8AC3E}">
        <p14:creationId xmlns:p14="http://schemas.microsoft.com/office/powerpoint/2010/main" val="331286265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3800" y="254000"/>
            <a:ext cx="7620000" cy="660400"/>
          </a:xfrm>
        </p:spPr>
        <p:txBody>
          <a:bodyPr/>
          <a:lstStyle/>
          <a:p>
            <a:r>
              <a:rPr lang="en-US" dirty="0" smtClean="0"/>
              <a:t>ATLAS and CMS future upgrades (LS3)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8150" y="1219200"/>
            <a:ext cx="7759700" cy="4870450"/>
          </a:xfrm>
        </p:spPr>
        <p:txBody>
          <a:bodyPr/>
          <a:lstStyle/>
          <a:p>
            <a:r>
              <a:rPr lang="en-US" dirty="0" smtClean="0">
                <a:sym typeface="Wingdings"/>
              </a:rPr>
              <a:t>latency will increase from </a:t>
            </a:r>
            <a:r>
              <a:rPr lang="en-US" dirty="0" smtClean="0">
                <a:sym typeface="Wingdings"/>
              </a:rPr>
              <a:t>2.5-4 </a:t>
            </a:r>
            <a:r>
              <a:rPr lang="el-GR" dirty="0" smtClean="0">
                <a:sym typeface="Wingdings"/>
              </a:rPr>
              <a:t>μ</a:t>
            </a:r>
            <a:r>
              <a:rPr lang="en-US" dirty="0" smtClean="0">
                <a:sym typeface="Wingdings"/>
              </a:rPr>
              <a:t>s  to 10-30 </a:t>
            </a:r>
            <a:r>
              <a:rPr lang="el-GR" dirty="0" smtClean="0">
                <a:sym typeface="Wingdings"/>
              </a:rPr>
              <a:t>μ</a:t>
            </a:r>
            <a:r>
              <a:rPr lang="en-US" dirty="0" smtClean="0">
                <a:sym typeface="Wingdings"/>
              </a:rPr>
              <a:t>s</a:t>
            </a:r>
          </a:p>
          <a:p>
            <a:pPr lvl="1"/>
            <a:r>
              <a:rPr lang="en-US" dirty="0" smtClean="0">
                <a:sym typeface="Wingdings"/>
              </a:rPr>
              <a:t>required by including tracker into hardware trigger</a:t>
            </a:r>
          </a:p>
          <a:p>
            <a:pPr lvl="1"/>
            <a:r>
              <a:rPr lang="en-US" dirty="0" smtClean="0">
                <a:sym typeface="Wingdings"/>
              </a:rPr>
              <a:t>ATLAS:  30        CMS: 12.5</a:t>
            </a:r>
          </a:p>
          <a:p>
            <a:r>
              <a:rPr lang="en-US" dirty="0" smtClean="0">
                <a:sym typeface="Wingdings"/>
              </a:rPr>
              <a:t>hardware trigger rate will be about 1 MHz </a:t>
            </a:r>
          </a:p>
          <a:p>
            <a:pPr lvl="1"/>
            <a:r>
              <a:rPr lang="en-US" dirty="0" smtClean="0">
                <a:sym typeface="Wingdings"/>
              </a:rPr>
              <a:t>ten times higher than present</a:t>
            </a:r>
          </a:p>
          <a:p>
            <a:pPr lvl="1"/>
            <a:r>
              <a:rPr lang="en-US" dirty="0" smtClean="0">
                <a:sym typeface="Wingdings"/>
              </a:rPr>
              <a:t>ATLAS:  </a:t>
            </a:r>
            <a:r>
              <a:rPr lang="en-US" dirty="0" smtClean="0">
                <a:sym typeface="Wingdings"/>
              </a:rPr>
              <a:t>above 1 </a:t>
            </a:r>
            <a:r>
              <a:rPr lang="en-US" dirty="0" smtClean="0">
                <a:sym typeface="Wingdings"/>
              </a:rPr>
              <a:t>MHz  (“Level-0”)  </a:t>
            </a:r>
            <a:r>
              <a:rPr lang="en-US" dirty="0">
                <a:sym typeface="Wingdings"/>
              </a:rPr>
              <a:t>and possibly “Level-1</a:t>
            </a:r>
            <a:r>
              <a:rPr lang="en-US" dirty="0" smtClean="0">
                <a:sym typeface="Wingdings"/>
              </a:rPr>
              <a:t>” stage with output of </a:t>
            </a:r>
            <a:r>
              <a:rPr lang="en-US" dirty="0" smtClean="0">
                <a:sym typeface="Wingdings"/>
              </a:rPr>
              <a:t>400 </a:t>
            </a:r>
            <a:r>
              <a:rPr lang="en-US" dirty="0" smtClean="0">
                <a:sym typeface="Wingdings"/>
              </a:rPr>
              <a:t>kHz   </a:t>
            </a:r>
            <a:endParaRPr lang="en-US" dirty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CMS:  750 kHz</a:t>
            </a:r>
          </a:p>
          <a:p>
            <a:pPr lvl="1"/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also: use full calorimeter granularity in hardware trigger</a:t>
            </a:r>
          </a:p>
          <a:p>
            <a:r>
              <a:rPr lang="en-US" dirty="0" smtClean="0">
                <a:sym typeface="Wingdings"/>
              </a:rPr>
              <a:t>ATLAS will also significantly improve its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trigger</a:t>
            </a:r>
          </a:p>
          <a:p>
            <a:pPr lvl="1"/>
            <a:r>
              <a:rPr lang="en-US" dirty="0" smtClean="0">
                <a:sym typeface="Wingdings"/>
              </a:rPr>
              <a:t>“Monitored Drift Tubes” (MDT,  precision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chambers) will be included in trigger</a:t>
            </a:r>
          </a:p>
          <a:p>
            <a:pPr lvl="1"/>
            <a:r>
              <a:rPr lang="en-US" dirty="0" smtClean="0">
                <a:sym typeface="Wingdings"/>
              </a:rPr>
              <a:t>for CMS, all </a:t>
            </a:r>
            <a:r>
              <a:rPr lang="en-US" dirty="0" err="1" smtClean="0">
                <a:sym typeface="Wingdings"/>
              </a:rPr>
              <a:t>muon</a:t>
            </a:r>
            <a:r>
              <a:rPr lang="en-US" dirty="0" smtClean="0">
                <a:sym typeface="Wingdings"/>
              </a:rPr>
              <a:t> detectors have been in trigger since LHC startup</a:t>
            </a:r>
          </a:p>
          <a:p>
            <a:pPr lvl="1"/>
            <a:endParaRPr lang="en-US" dirty="0" smtClean="0">
              <a:sym typeface="Wingdings"/>
            </a:endParaRPr>
          </a:p>
          <a:p>
            <a:endParaRPr lang="en-US" sz="2000" dirty="0">
              <a:latin typeface="Times New Roman" charset="0"/>
              <a:ea typeface="ＭＳ Ｐゴシック" charset="0"/>
              <a:sym typeface="Wingdings" charset="0"/>
            </a:endParaRPr>
          </a:p>
          <a:p>
            <a:pPr marL="0" indent="0">
              <a:buNone/>
            </a:pPr>
            <a:endParaRPr lang="en-US" dirty="0" smtClean="0">
              <a:sym typeface="Wingdings"/>
            </a:endParaRPr>
          </a:p>
        </p:txBody>
      </p:sp>
    </p:spTree>
    <p:extLst>
      <p:ext uri="{BB962C8B-B14F-4D97-AF65-F5344CB8AC3E}">
        <p14:creationId xmlns:p14="http://schemas.microsoft.com/office/powerpoint/2010/main" val="32947193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LHCb</a:t>
            </a:r>
            <a:r>
              <a:rPr lang="en-US" dirty="0" smtClean="0"/>
              <a:t>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19200"/>
            <a:ext cx="8197850" cy="4921250"/>
          </a:xfrm>
        </p:spPr>
        <p:txBody>
          <a:bodyPr/>
          <a:lstStyle/>
          <a:p>
            <a:r>
              <a:rPr lang="en-US" dirty="0" smtClean="0"/>
              <a:t>High-Level Trigger upgrade during LS1</a:t>
            </a:r>
          </a:p>
          <a:p>
            <a:pPr lvl="1"/>
            <a:r>
              <a:rPr lang="en-US" dirty="0" smtClean="0"/>
              <a:t>Level-1 data can be stored for up to one week</a:t>
            </a:r>
          </a:p>
          <a:p>
            <a:pPr lvl="1"/>
            <a:r>
              <a:rPr lang="en-US" dirty="0" smtClean="0"/>
              <a:t>final calibration accessible for High-Level trigger</a:t>
            </a:r>
          </a:p>
          <a:p>
            <a:pPr lvl="1"/>
            <a:r>
              <a:rPr lang="en-US" dirty="0" smtClean="0"/>
              <a:t>no reprocessing needed</a:t>
            </a:r>
          </a:p>
          <a:p>
            <a:pPr lvl="1"/>
            <a:r>
              <a:rPr lang="en-US" dirty="0" smtClean="0"/>
              <a:t>make optimum use of LHC inter-fill periods</a:t>
            </a:r>
            <a:endParaRPr lang="en-US" dirty="0"/>
          </a:p>
          <a:p>
            <a:r>
              <a:rPr lang="en-US" dirty="0"/>
              <a:t>H</a:t>
            </a:r>
            <a:r>
              <a:rPr lang="en-US" dirty="0" smtClean="0"/>
              <a:t>ardware trigger to be removed during LS2</a:t>
            </a:r>
          </a:p>
          <a:p>
            <a:pPr lvl="1"/>
            <a:r>
              <a:rPr lang="en-US" dirty="0" smtClean="0"/>
              <a:t>send full data rate at almost 40 MHz to computer farm buffer </a:t>
            </a:r>
          </a:p>
          <a:p>
            <a:pPr lvl="1"/>
            <a:r>
              <a:rPr lang="en-US" dirty="0" smtClean="0"/>
              <a:t>store until final calibration available and High-Level Trigger analysis can be run</a:t>
            </a:r>
          </a:p>
          <a:p>
            <a:pPr lvl="1"/>
            <a:r>
              <a:rPr lang="en-US" dirty="0" smtClean="0"/>
              <a:t>only then discard events without interest</a:t>
            </a:r>
            <a:endParaRPr lang="en-US" dirty="0"/>
          </a:p>
          <a:p>
            <a:r>
              <a:rPr lang="en-US" dirty="0" smtClean="0"/>
              <a:t>why is this possible for </a:t>
            </a:r>
            <a:r>
              <a:rPr lang="en-US" dirty="0" err="1" smtClean="0"/>
              <a:t>LHCb</a:t>
            </a:r>
            <a:r>
              <a:rPr lang="en-US" dirty="0" smtClean="0"/>
              <a:t> and not for ATLAS and CMS?</a:t>
            </a:r>
          </a:p>
          <a:p>
            <a:pPr lvl="1"/>
            <a:r>
              <a:rPr lang="en-US" dirty="0" smtClean="0"/>
              <a:t>smaller detector and smaller event size</a:t>
            </a:r>
          </a:p>
          <a:p>
            <a:pPr lvl="1"/>
            <a:r>
              <a:rPr lang="en-US" dirty="0" smtClean="0"/>
              <a:t>no compact 4</a:t>
            </a:r>
            <a:r>
              <a:rPr lang="el-GR" dirty="0" smtClean="0"/>
              <a:t>π</a:t>
            </a:r>
            <a:r>
              <a:rPr lang="en-US" dirty="0" smtClean="0"/>
              <a:t> geometry, easier access from side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02151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95400"/>
            <a:ext cx="7759700" cy="4845050"/>
          </a:xfrm>
        </p:spPr>
        <p:txBody>
          <a:bodyPr/>
          <a:lstStyle/>
          <a:p>
            <a:r>
              <a:rPr lang="en-US" dirty="0" smtClean="0"/>
              <a:t>Heavy-Ion collision rates will increase </a:t>
            </a:r>
          </a:p>
          <a:p>
            <a:r>
              <a:rPr lang="en-US" dirty="0" smtClean="0"/>
              <a:t>need large amount of proton-proton data </a:t>
            </a:r>
          </a:p>
          <a:p>
            <a:endParaRPr lang="en-US" dirty="0"/>
          </a:p>
          <a:p>
            <a:r>
              <a:rPr lang="en-US" dirty="0" smtClean="0"/>
              <a:t>adapt various </a:t>
            </a:r>
            <a:r>
              <a:rPr lang="en-US" dirty="0" err="1" smtClean="0"/>
              <a:t>subdetectors</a:t>
            </a:r>
            <a:r>
              <a:rPr lang="en-US" dirty="0" smtClean="0"/>
              <a:t> for higher rates</a:t>
            </a:r>
          </a:p>
          <a:p>
            <a:r>
              <a:rPr lang="en-US" dirty="0" smtClean="0"/>
              <a:t>main detector (Time Projection Chamber) gets new readout  (GEMs instead of MWPCs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continuous readout of </a:t>
            </a:r>
            <a:r>
              <a:rPr lang="en-US" dirty="0" err="1" smtClean="0"/>
              <a:t>Pb-Pb</a:t>
            </a:r>
            <a:r>
              <a:rPr lang="en-US" dirty="0" smtClean="0"/>
              <a:t> collision data at 50 kHz</a:t>
            </a:r>
          </a:p>
          <a:p>
            <a:pPr lvl="1"/>
            <a:r>
              <a:rPr lang="en-US" dirty="0" smtClean="0"/>
              <a:t>based on minimum-bias trigger  (provided by Fast Interaction Trigger detector (FIT))</a:t>
            </a:r>
            <a:endParaRPr lang="en-US" dirty="0" smtClean="0"/>
          </a:p>
          <a:p>
            <a:r>
              <a:rPr lang="en-US" dirty="0" smtClean="0"/>
              <a:t>introduce readout buffers for many </a:t>
            </a:r>
            <a:r>
              <a:rPr lang="en-US" dirty="0" err="1" smtClean="0"/>
              <a:t>subdetectors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03583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un280327_event55711771_PU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6579" cy="6858001"/>
          </a:xfrm>
          <a:prstGeom prst="rect">
            <a:avLst/>
          </a:prstGeom>
        </p:spPr>
      </p:pic>
      <p:sp>
        <p:nvSpPr>
          <p:cNvPr id="40962" name="Picture 1" descr="brightfuture_bkg2.jpg"/>
          <p:cNvSpPr>
            <a:spLocks noChangeAspec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Summary</a:t>
            </a:r>
            <a:endParaRPr lang="en-US" sz="4400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0964" name="Content Placeholder 2"/>
          <p:cNvSpPr>
            <a:spLocks noGrp="1"/>
          </p:cNvSpPr>
          <p:nvPr>
            <p:ph idx="1"/>
          </p:nvPr>
        </p:nvSpPr>
        <p:spPr>
          <a:xfrm>
            <a:off x="641350" y="1651000"/>
            <a:ext cx="7759700" cy="382905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Trigger systems are vital ingredients to make use of the enormous data rates at modern hadron colliders</a:t>
            </a:r>
          </a:p>
          <a:p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Upgrades of hardware, firmware </a:t>
            </a:r>
            <a:r>
              <a:rPr lang="en-US" dirty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software continue over the lifetime of each experiment</a:t>
            </a:r>
          </a:p>
          <a:p>
            <a:endParaRPr lang="en-US" dirty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In most cases, hardware event selection will still be needed  for some time to come 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618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5400" y="203200"/>
            <a:ext cx="6248400" cy="660400"/>
          </a:xfrm>
        </p:spPr>
        <p:txBody>
          <a:bodyPr/>
          <a:lstStyle/>
          <a:p>
            <a:r>
              <a:rPr lang="en-US" dirty="0" smtClean="0"/>
              <a:t>rates of processes at LHC</a:t>
            </a:r>
            <a:endParaRPr lang="en-US" dirty="0"/>
          </a:p>
        </p:txBody>
      </p:sp>
      <p:pic>
        <p:nvPicPr>
          <p:cNvPr id="3" name="Picture 2" descr="crosssections2013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067" y="856225"/>
            <a:ext cx="4013200" cy="54780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733800" y="927100"/>
            <a:ext cx="4935538" cy="5689600"/>
            <a:chOff x="3640343" y="147638"/>
            <a:chExt cx="5333795" cy="6367462"/>
          </a:xfrm>
        </p:grpSpPr>
        <p:pic>
          <p:nvPicPr>
            <p:cNvPr id="6" name="Picture 2" descr="cross_section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0343" y="147638"/>
              <a:ext cx="5333795" cy="63674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maxoutput.tif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3600" y="2631658"/>
              <a:ext cx="2019301" cy="234308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5977466" y="3056467"/>
              <a:ext cx="1972733" cy="1439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6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4823367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06500"/>
            <a:ext cx="8610600" cy="5181600"/>
          </a:xfrm>
        </p:spPr>
        <p:txBody>
          <a:bodyPr/>
          <a:lstStyle/>
          <a:p>
            <a:r>
              <a:rPr lang="en-US" sz="2000" dirty="0" smtClean="0"/>
              <a:t>Letter </a:t>
            </a:r>
            <a:r>
              <a:rPr lang="en-US" sz="2000" dirty="0"/>
              <a:t>of Intent for the Phase-II Upgrade of the ATLAS </a:t>
            </a:r>
            <a:r>
              <a:rPr lang="en-US" sz="2000" dirty="0" smtClean="0"/>
              <a:t>Experiment</a:t>
            </a:r>
          </a:p>
          <a:p>
            <a:pPr lvl="1"/>
            <a:r>
              <a:rPr lang="en-US" sz="1400" dirty="0" smtClean="0"/>
              <a:t>https</a:t>
            </a:r>
            <a:r>
              <a:rPr lang="en-US" sz="1400" dirty="0"/>
              <a:t>://</a:t>
            </a:r>
            <a:r>
              <a:rPr lang="en-US" sz="1400" dirty="0" err="1"/>
              <a:t>cds.cern.ch</a:t>
            </a:r>
            <a:r>
              <a:rPr lang="en-US" sz="1400" dirty="0"/>
              <a:t>/record/1502664 </a:t>
            </a:r>
          </a:p>
          <a:p>
            <a:r>
              <a:rPr lang="en-US" sz="2000" dirty="0" smtClean="0"/>
              <a:t>ATLAS Phase</a:t>
            </a:r>
            <a:r>
              <a:rPr lang="en-US" sz="2000" dirty="0"/>
              <a:t>-II </a:t>
            </a:r>
            <a:r>
              <a:rPr lang="en-US" sz="2000" dirty="0" smtClean="0"/>
              <a:t>Upgrade Scoping Document</a:t>
            </a:r>
          </a:p>
          <a:p>
            <a:pPr lvl="1"/>
            <a:r>
              <a:rPr lang="en-US" sz="1400" dirty="0" smtClean="0"/>
              <a:t>https</a:t>
            </a:r>
            <a:r>
              <a:rPr lang="en-US" sz="1400" dirty="0"/>
              <a:t>://cds.cern.ch/record/2055248/files/LHCC-G-166.</a:t>
            </a:r>
            <a:r>
              <a:rPr lang="en-US" sz="1400" dirty="0" smtClean="0"/>
              <a:t>pdf</a:t>
            </a:r>
          </a:p>
          <a:p>
            <a:r>
              <a:rPr lang="en-US" sz="2000" dirty="0" smtClean="0"/>
              <a:t>Technical </a:t>
            </a:r>
            <a:r>
              <a:rPr lang="en-US" sz="2000" dirty="0"/>
              <a:t>Proposal for the Phase-II Upgrade of the CMS </a:t>
            </a:r>
            <a:r>
              <a:rPr lang="en-US" sz="2000" dirty="0" smtClean="0"/>
              <a:t>Detector</a:t>
            </a:r>
          </a:p>
          <a:p>
            <a:pPr lvl="1"/>
            <a:r>
              <a:rPr lang="en-US" sz="1400" dirty="0"/>
              <a:t>https://cds.cern.ch/record/2020886/files</a:t>
            </a:r>
            <a:r>
              <a:rPr lang="en-US" sz="1400" dirty="0" smtClean="0"/>
              <a:t>/LHCC</a:t>
            </a:r>
            <a:r>
              <a:rPr lang="en-US" sz="1400" dirty="0"/>
              <a:t>-P-</a:t>
            </a:r>
            <a:r>
              <a:rPr lang="en-US" sz="1400" dirty="0" smtClean="0"/>
              <a:t>008</a:t>
            </a:r>
          </a:p>
          <a:p>
            <a:r>
              <a:rPr lang="en-US" sz="2000" dirty="0"/>
              <a:t>CMS Phase II Upgrade Scope </a:t>
            </a:r>
            <a:r>
              <a:rPr lang="en-US" sz="2000" dirty="0" smtClean="0"/>
              <a:t>Document</a:t>
            </a:r>
            <a:endParaRPr lang="en-US" sz="2000" dirty="0"/>
          </a:p>
          <a:p>
            <a:pPr lvl="1"/>
            <a:r>
              <a:rPr lang="en-US" sz="1400" dirty="0"/>
              <a:t>https://cds.cern.ch/record/</a:t>
            </a:r>
            <a:r>
              <a:rPr lang="en-US" sz="1400" dirty="0" smtClean="0"/>
              <a:t>2055167</a:t>
            </a:r>
          </a:p>
          <a:p>
            <a:r>
              <a:rPr lang="en-US" sz="2000" dirty="0" err="1"/>
              <a:t>LHCb</a:t>
            </a:r>
            <a:r>
              <a:rPr lang="en-US" sz="2000" dirty="0"/>
              <a:t> Trigger and Online </a:t>
            </a:r>
            <a:r>
              <a:rPr lang="en-US" sz="2000" dirty="0" smtClean="0"/>
              <a:t>Upgrade Technical </a:t>
            </a:r>
            <a:r>
              <a:rPr lang="en-US" sz="2000" dirty="0"/>
              <a:t>Design </a:t>
            </a:r>
            <a:r>
              <a:rPr lang="en-US" sz="2000" dirty="0" smtClean="0"/>
              <a:t>Report</a:t>
            </a:r>
          </a:p>
          <a:p>
            <a:pPr lvl="1"/>
            <a:r>
              <a:rPr lang="en-US" sz="1400" dirty="0" smtClean="0"/>
              <a:t>https</a:t>
            </a:r>
            <a:r>
              <a:rPr lang="en-US" sz="1400" dirty="0"/>
              <a:t>://cds.cern.ch/record/1701361/files/LHCB-TDR-016.</a:t>
            </a:r>
            <a:r>
              <a:rPr lang="en-US" sz="1400" dirty="0" smtClean="0"/>
              <a:t>pdf</a:t>
            </a:r>
            <a:endParaRPr lang="en-US" sz="1400" dirty="0"/>
          </a:p>
          <a:p>
            <a:r>
              <a:rPr lang="en-US" sz="2000" dirty="0" smtClean="0"/>
              <a:t>ALICE Upgrade of the Readout &amp; Trigger System TDR</a:t>
            </a:r>
          </a:p>
          <a:p>
            <a:pPr lvl="1"/>
            <a:r>
              <a:rPr lang="en-US" sz="1400" dirty="0"/>
              <a:t>https://</a:t>
            </a:r>
            <a:r>
              <a:rPr lang="en-US" sz="1400" dirty="0" err="1"/>
              <a:t>cds.cern.ch</a:t>
            </a:r>
            <a:r>
              <a:rPr lang="en-US" sz="1400" dirty="0"/>
              <a:t>/record/1603472/files/ALICE-TDR-015.pdf</a:t>
            </a:r>
            <a:endParaRPr lang="en-US" sz="14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57355451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2"/>
          <p:cNvSpPr>
            <a:spLocks noGrp="1"/>
          </p:cNvSpPr>
          <p:nvPr>
            <p:ph type="title"/>
          </p:nvPr>
        </p:nvSpPr>
        <p:spPr>
          <a:xfrm>
            <a:off x="673100" y="3149600"/>
            <a:ext cx="7772400" cy="647700"/>
          </a:xfrm>
        </p:spPr>
        <p:txBody>
          <a:bodyPr/>
          <a:lstStyle/>
          <a:p>
            <a:pPr algn="ctr"/>
            <a:r>
              <a:rPr lang="en-US" sz="9600">
                <a:latin typeface="Times New Roman" charset="0"/>
                <a:ea typeface="ＭＳ Ｐゴシック" charset="0"/>
                <a:cs typeface="ＭＳ Ｐゴシック" charset="0"/>
              </a:rPr>
              <a:t>BACKUP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upgrade schedule</a:t>
            </a:r>
            <a:endParaRPr lang="en-US" dirty="0"/>
          </a:p>
        </p:txBody>
      </p:sp>
      <p:pic>
        <p:nvPicPr>
          <p:cNvPr id="3" name="Picture 2" descr="LHC_schedu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262092"/>
            <a:ext cx="6896100" cy="5138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5171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5" name="Picture 1" descr="CM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025525"/>
            <a:ext cx="907415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6" name="Title 2"/>
          <p:cNvSpPr>
            <a:spLocks noGrp="1"/>
          </p:cNvSpPr>
          <p:nvPr>
            <p:ph type="title"/>
          </p:nvPr>
        </p:nvSpPr>
        <p:spPr>
          <a:xfrm>
            <a:off x="762000" y="215900"/>
            <a:ext cx="6096000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The Compact </a:t>
            </a:r>
            <a:r>
              <a:rPr lang="en-US" b="1">
                <a:latin typeface="Times New Roman" charset="0"/>
                <a:ea typeface="ＭＳ Ｐゴシック" charset="0"/>
                <a:cs typeface="ＭＳ Ｐゴシック" charset="0"/>
              </a:rPr>
              <a:t>MUON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Solenoid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8" descr="vertic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44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16"/>
          <p:cNvSpPr>
            <a:spLocks noGrp="1" noChangeArrowheads="1"/>
          </p:cNvSpPr>
          <p:nvPr>
            <p:ph type="title" idx="4294967295"/>
          </p:nvPr>
        </p:nvSpPr>
        <p:spPr>
          <a:xfrm>
            <a:off x="5175250" y="385763"/>
            <a:ext cx="3748088" cy="808037"/>
          </a:xfrm>
        </p:spPr>
        <p:txBody>
          <a:bodyPr/>
          <a:lstStyle/>
          <a:p>
            <a:pPr algn="r"/>
            <a:r>
              <a:rPr lang="en-US" sz="3600" i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pile-up</a:t>
            </a:r>
            <a:r>
              <a:rPr lang="en-US" altLang="ja-JP" sz="3600" i="1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of events</a:t>
            </a:r>
            <a:endParaRPr lang="en-US" sz="3600" i="1">
              <a:solidFill>
                <a:schemeClr val="bg1"/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6020" name="Rectangle 24"/>
          <p:cNvSpPr>
            <a:spLocks noChangeArrowheads="1"/>
          </p:cNvSpPr>
          <p:nvPr/>
        </p:nvSpPr>
        <p:spPr bwMode="auto">
          <a:xfrm>
            <a:off x="6931025" y="6553200"/>
            <a:ext cx="876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 anchor="ctr"/>
          <a:lstStyle/>
          <a:p>
            <a:endParaRPr lang="en-US" sz="1000">
              <a:solidFill>
                <a:srgbClr val="FFFFFF"/>
              </a:solidFill>
              <a:latin typeface="Trebuchet MS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>
                <a:latin typeface="Times New Roman" charset="0"/>
                <a:ea typeface="ＭＳ Ｐゴシック" charset="0"/>
                <a:cs typeface="ＭＳ Ｐゴシック" charset="0"/>
              </a:rPr>
              <a:t>L1 Trigger Layout in LHC Run </a:t>
            </a:r>
            <a:r>
              <a:rPr lang="en-US" sz="3200" dirty="0" smtClean="0">
                <a:latin typeface="Times New Roman" charset="0"/>
                <a:ea typeface="ＭＳ Ｐゴシック" charset="0"/>
                <a:cs typeface="ＭＳ Ｐゴシック" charset="0"/>
              </a:rPr>
              <a:t>1</a:t>
            </a:r>
            <a:endParaRPr lang="en-US" sz="3200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3250" name="Text Box 12"/>
          <p:cNvSpPr txBox="1">
            <a:spLocks noChangeArrowheads="1"/>
          </p:cNvSpPr>
          <p:nvPr/>
        </p:nvSpPr>
        <p:spPr bwMode="auto">
          <a:xfrm>
            <a:off x="5105400" y="1524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Helvetica" charset="0"/>
                <a:sym typeface="Symbol" charset="0"/>
              </a:rPr>
              <a:t>0.9&lt;</a:t>
            </a:r>
            <a:r>
              <a:rPr lang="en-US" sz="1200">
                <a:solidFill>
                  <a:srgbClr val="0000FF"/>
                </a:solidFill>
                <a:latin typeface="Helvetica" charset="0"/>
              </a:rPr>
              <a:t>|</a:t>
            </a:r>
            <a:r>
              <a:rPr lang="en-US" sz="1200">
                <a:solidFill>
                  <a:srgbClr val="0000FF"/>
                </a:solidFill>
                <a:latin typeface="Helvetica" charset="0"/>
                <a:sym typeface="Symbol" charset="0"/>
              </a:rPr>
              <a:t>|&lt;2.4</a:t>
            </a: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 flipV="1">
            <a:off x="4699000" y="5784850"/>
            <a:ext cx="1588" cy="592138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0800000" flipV="1">
            <a:off x="5249863" y="5622925"/>
            <a:ext cx="2547937" cy="1588"/>
          </a:xfrm>
          <a:prstGeom prst="straightConnector1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>
            <a:off x="4770438" y="6313488"/>
            <a:ext cx="2871787" cy="1587"/>
          </a:xfrm>
          <a:prstGeom prst="straightConnector1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19" name="Line 27"/>
          <p:cNvSpPr>
            <a:spLocks noChangeShapeType="1"/>
          </p:cNvSpPr>
          <p:nvPr/>
        </p:nvSpPr>
        <p:spPr bwMode="auto">
          <a:xfrm>
            <a:off x="4470400" y="2038350"/>
            <a:ext cx="0" cy="20955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3309938" y="5583238"/>
            <a:ext cx="1587" cy="593725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21" name="Straight Arrow Connector 20"/>
          <p:cNvCxnSpPr>
            <a:cxnSpLocks noChangeShapeType="1"/>
          </p:cNvCxnSpPr>
          <p:nvPr/>
        </p:nvCxnSpPr>
        <p:spPr bwMode="auto">
          <a:xfrm>
            <a:off x="4760913" y="4978400"/>
            <a:ext cx="2871787" cy="1588"/>
          </a:xfrm>
          <a:prstGeom prst="straightConnector1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2" name="Line 20"/>
          <p:cNvSpPr>
            <a:spLocks noChangeShapeType="1"/>
          </p:cNvSpPr>
          <p:nvPr/>
        </p:nvSpPr>
        <p:spPr bwMode="auto">
          <a:xfrm flipV="1">
            <a:off x="4699000" y="5222875"/>
            <a:ext cx="1588" cy="593725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6510338" y="4160838"/>
            <a:ext cx="1122362" cy="1587"/>
          </a:xfrm>
          <a:prstGeom prst="straightConnector1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24" name="Straight Arrow Connector 23"/>
          <p:cNvCxnSpPr>
            <a:cxnSpLocks noChangeShapeType="1"/>
          </p:cNvCxnSpPr>
          <p:nvPr/>
        </p:nvCxnSpPr>
        <p:spPr bwMode="auto">
          <a:xfrm>
            <a:off x="7089775" y="1931988"/>
            <a:ext cx="552450" cy="1587"/>
          </a:xfrm>
          <a:prstGeom prst="straightConnector1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25" name="Straight Arrow Connector 24"/>
          <p:cNvCxnSpPr>
            <a:cxnSpLocks noChangeShapeType="1"/>
          </p:cNvCxnSpPr>
          <p:nvPr/>
        </p:nvCxnSpPr>
        <p:spPr bwMode="auto">
          <a:xfrm>
            <a:off x="7080250" y="2476500"/>
            <a:ext cx="552450" cy="1588"/>
          </a:xfrm>
          <a:prstGeom prst="straightConnector1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cxnSp>
        <p:nvCxnSpPr>
          <p:cNvPr id="26" name="Straight Arrow Connector 25"/>
          <p:cNvCxnSpPr>
            <a:cxnSpLocks noChangeShapeType="1"/>
          </p:cNvCxnSpPr>
          <p:nvPr/>
        </p:nvCxnSpPr>
        <p:spPr bwMode="auto">
          <a:xfrm>
            <a:off x="7070725" y="3146425"/>
            <a:ext cx="552450" cy="1588"/>
          </a:xfrm>
          <a:prstGeom prst="straightConnector1">
            <a:avLst/>
          </a:prstGeom>
          <a:noFill/>
          <a:ln w="9525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27" name="Line 20"/>
          <p:cNvSpPr>
            <a:spLocks noChangeShapeType="1"/>
          </p:cNvSpPr>
          <p:nvPr/>
        </p:nvSpPr>
        <p:spPr bwMode="auto">
          <a:xfrm>
            <a:off x="3309938" y="4865688"/>
            <a:ext cx="1587" cy="592137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8" name="Line 15"/>
          <p:cNvSpPr>
            <a:spLocks noChangeShapeType="1"/>
          </p:cNvSpPr>
          <p:nvPr/>
        </p:nvSpPr>
        <p:spPr bwMode="auto">
          <a:xfrm flipH="1">
            <a:off x="4402138" y="4475163"/>
            <a:ext cx="1108075" cy="265112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9" name="Line 17"/>
          <p:cNvSpPr>
            <a:spLocks noChangeShapeType="1"/>
          </p:cNvSpPr>
          <p:nvPr/>
        </p:nvSpPr>
        <p:spPr bwMode="auto">
          <a:xfrm>
            <a:off x="5665788" y="2717800"/>
            <a:ext cx="1587" cy="207963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0" name="Line 18"/>
          <p:cNvSpPr>
            <a:spLocks noChangeShapeType="1"/>
          </p:cNvSpPr>
          <p:nvPr/>
        </p:nvSpPr>
        <p:spPr bwMode="auto">
          <a:xfrm>
            <a:off x="6748463" y="2717800"/>
            <a:ext cx="1587" cy="207963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1" name="Line 19"/>
          <p:cNvSpPr>
            <a:spLocks noChangeShapeType="1"/>
          </p:cNvSpPr>
          <p:nvPr/>
        </p:nvSpPr>
        <p:spPr bwMode="auto">
          <a:xfrm>
            <a:off x="2601913" y="3479800"/>
            <a:ext cx="1587" cy="29210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>
            <a:off x="4470400" y="2343150"/>
            <a:ext cx="0" cy="593725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3" name="Line 21"/>
          <p:cNvSpPr>
            <a:spLocks noChangeShapeType="1"/>
          </p:cNvSpPr>
          <p:nvPr/>
        </p:nvSpPr>
        <p:spPr bwMode="auto">
          <a:xfrm>
            <a:off x="6086475" y="2717800"/>
            <a:ext cx="241300" cy="20796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4" name="Line 22"/>
          <p:cNvSpPr>
            <a:spLocks noChangeShapeType="1"/>
          </p:cNvSpPr>
          <p:nvPr/>
        </p:nvSpPr>
        <p:spPr bwMode="auto">
          <a:xfrm flipH="1">
            <a:off x="6086475" y="2717800"/>
            <a:ext cx="241300" cy="207963"/>
          </a:xfrm>
          <a:prstGeom prst="line">
            <a:avLst/>
          </a:prstGeom>
          <a:noFill/>
          <a:ln w="1905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5" name="Line 23"/>
          <p:cNvSpPr>
            <a:spLocks noChangeShapeType="1"/>
          </p:cNvSpPr>
          <p:nvPr/>
        </p:nvSpPr>
        <p:spPr bwMode="auto">
          <a:xfrm>
            <a:off x="2616200" y="4464050"/>
            <a:ext cx="1058863" cy="276225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6" name="Line 25"/>
          <p:cNvSpPr>
            <a:spLocks noChangeShapeType="1"/>
          </p:cNvSpPr>
          <p:nvPr/>
        </p:nvSpPr>
        <p:spPr bwMode="auto">
          <a:xfrm>
            <a:off x="2019300" y="2457450"/>
            <a:ext cx="376238" cy="331788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7" name="Line 26"/>
          <p:cNvSpPr>
            <a:spLocks noChangeShapeType="1"/>
          </p:cNvSpPr>
          <p:nvPr/>
        </p:nvSpPr>
        <p:spPr bwMode="auto">
          <a:xfrm flipH="1">
            <a:off x="2782888" y="2476500"/>
            <a:ext cx="450850" cy="312738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8" name="Line 27"/>
          <p:cNvSpPr>
            <a:spLocks noChangeShapeType="1"/>
          </p:cNvSpPr>
          <p:nvPr/>
        </p:nvSpPr>
        <p:spPr bwMode="auto">
          <a:xfrm>
            <a:off x="5665788" y="2038350"/>
            <a:ext cx="1587" cy="20955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9" name="Line 28"/>
          <p:cNvSpPr>
            <a:spLocks noChangeShapeType="1"/>
          </p:cNvSpPr>
          <p:nvPr/>
        </p:nvSpPr>
        <p:spPr bwMode="auto">
          <a:xfrm>
            <a:off x="6748463" y="2038350"/>
            <a:ext cx="1587" cy="209550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0" name="Text Box 29"/>
          <p:cNvSpPr txBox="1">
            <a:spLocks noChangeArrowheads="1"/>
          </p:cNvSpPr>
          <p:nvPr/>
        </p:nvSpPr>
        <p:spPr bwMode="auto">
          <a:xfrm>
            <a:off x="6607175" y="3546475"/>
            <a:ext cx="403225" cy="277813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  <a:ea typeface="+mn-ea"/>
              </a:rPr>
              <a:t>4 </a:t>
            </a:r>
            <a:r>
              <a:rPr lang="en-US" sz="1200" dirty="0">
                <a:solidFill>
                  <a:srgbClr val="002060"/>
                </a:solidFill>
                <a:latin typeface="Symbol" pitchFamily="18" charset="2"/>
                <a:ea typeface="+mn-ea"/>
              </a:rPr>
              <a:t>m</a:t>
            </a:r>
          </a:p>
        </p:txBody>
      </p:sp>
      <p:sp>
        <p:nvSpPr>
          <p:cNvPr id="41" name="Text Box 30"/>
          <p:cNvSpPr txBox="1">
            <a:spLocks noChangeArrowheads="1"/>
          </p:cNvSpPr>
          <p:nvPr/>
        </p:nvSpPr>
        <p:spPr bwMode="auto">
          <a:xfrm>
            <a:off x="5638800" y="3519488"/>
            <a:ext cx="403225" cy="276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  <a:ea typeface="+mn-ea"/>
              </a:rPr>
              <a:t>4 </a:t>
            </a:r>
            <a:r>
              <a:rPr lang="en-US" sz="1200" dirty="0">
                <a:solidFill>
                  <a:srgbClr val="002060"/>
                </a:solidFill>
                <a:latin typeface="Symbol" pitchFamily="18" charset="2"/>
                <a:ea typeface="+mn-ea"/>
              </a:rPr>
              <a:t>m</a:t>
            </a:r>
          </a:p>
        </p:txBody>
      </p:sp>
      <p:sp>
        <p:nvSpPr>
          <p:cNvPr id="42" name="Text Box 31"/>
          <p:cNvSpPr txBox="1">
            <a:spLocks noChangeArrowheads="1"/>
          </p:cNvSpPr>
          <p:nvPr/>
        </p:nvSpPr>
        <p:spPr bwMode="auto">
          <a:xfrm>
            <a:off x="4716463" y="3519488"/>
            <a:ext cx="582612" cy="276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  <a:ea typeface="+mn-ea"/>
              </a:rPr>
              <a:t>4+4 </a:t>
            </a:r>
            <a:r>
              <a:rPr lang="en-US" sz="1200" dirty="0">
                <a:solidFill>
                  <a:srgbClr val="002060"/>
                </a:solidFill>
                <a:latin typeface="Symbol" pitchFamily="18" charset="2"/>
                <a:ea typeface="+mn-ea"/>
              </a:rPr>
              <a:t>m</a:t>
            </a:r>
          </a:p>
        </p:txBody>
      </p:sp>
      <p:sp>
        <p:nvSpPr>
          <p:cNvPr id="43" name="Text Box 32"/>
          <p:cNvSpPr txBox="1">
            <a:spLocks noChangeArrowheads="1"/>
          </p:cNvSpPr>
          <p:nvPr/>
        </p:nvSpPr>
        <p:spPr bwMode="auto">
          <a:xfrm>
            <a:off x="5095875" y="4495800"/>
            <a:ext cx="401638" cy="276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200" smtClean="0">
                <a:solidFill>
                  <a:srgbClr val="002060"/>
                </a:solidFill>
                <a:latin typeface="Arial" charset="0"/>
              </a:rPr>
              <a:t>4 </a:t>
            </a:r>
            <a:r>
              <a:rPr lang="en-US" sz="1200" smtClean="0">
                <a:solidFill>
                  <a:srgbClr val="002060"/>
                </a:solidFill>
                <a:latin typeface="Symbol" charset="0"/>
              </a:rPr>
              <a:t>m</a:t>
            </a:r>
            <a:endParaRPr lang="en-US" sz="1200" smtClean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45" name="Text Box 34"/>
          <p:cNvSpPr txBox="1">
            <a:spLocks noChangeArrowheads="1"/>
          </p:cNvSpPr>
          <p:nvPr/>
        </p:nvSpPr>
        <p:spPr bwMode="auto">
          <a:xfrm>
            <a:off x="1554163" y="4495800"/>
            <a:ext cx="1404937" cy="276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200" smtClean="0">
                <a:solidFill>
                  <a:srgbClr val="002060"/>
                </a:solidFill>
                <a:latin typeface="Arial" charset="0"/>
              </a:rPr>
              <a:t>e, J, E</a:t>
            </a:r>
            <a:r>
              <a:rPr lang="en-US" sz="1200" baseline="-25000" smtClean="0">
                <a:solidFill>
                  <a:srgbClr val="002060"/>
                </a:solidFill>
                <a:latin typeface="Arial" charset="0"/>
              </a:rPr>
              <a:t>T</a:t>
            </a:r>
            <a:r>
              <a:rPr lang="en-US" sz="1200" smtClean="0">
                <a:solidFill>
                  <a:srgbClr val="002060"/>
                </a:solidFill>
                <a:latin typeface="Arial" charset="0"/>
              </a:rPr>
              <a:t>, H</a:t>
            </a:r>
            <a:r>
              <a:rPr lang="en-US" sz="1200" baseline="-25000" smtClean="0">
                <a:solidFill>
                  <a:srgbClr val="002060"/>
                </a:solidFill>
                <a:latin typeface="Arial" charset="0"/>
              </a:rPr>
              <a:t>T</a:t>
            </a:r>
            <a:r>
              <a:rPr lang="en-US" sz="1200" smtClean="0">
                <a:solidFill>
                  <a:srgbClr val="002060"/>
                </a:solidFill>
                <a:latin typeface="Arial" charset="0"/>
              </a:rPr>
              <a:t>, E</a:t>
            </a:r>
            <a:r>
              <a:rPr lang="en-US" sz="1200" baseline="-25000" smtClean="0">
                <a:solidFill>
                  <a:srgbClr val="002060"/>
                </a:solidFill>
                <a:latin typeface="Arial" charset="0"/>
              </a:rPr>
              <a:t>T</a:t>
            </a:r>
            <a:r>
              <a:rPr lang="en-US" sz="1200" baseline="30000" smtClean="0">
                <a:solidFill>
                  <a:srgbClr val="002060"/>
                </a:solidFill>
                <a:latin typeface="Arial" charset="0"/>
              </a:rPr>
              <a:t>miss</a:t>
            </a:r>
          </a:p>
        </p:txBody>
      </p:sp>
      <p:sp>
        <p:nvSpPr>
          <p:cNvPr id="46" name="Line 35"/>
          <p:cNvSpPr>
            <a:spLocks noChangeShapeType="1"/>
          </p:cNvSpPr>
          <p:nvPr/>
        </p:nvSpPr>
        <p:spPr bwMode="auto">
          <a:xfrm>
            <a:off x="1349375" y="1776413"/>
            <a:ext cx="1588" cy="3563937"/>
          </a:xfrm>
          <a:prstGeom prst="line">
            <a:avLst/>
          </a:prstGeom>
          <a:noFill/>
          <a:ln w="38100">
            <a:solidFill>
              <a:srgbClr val="002060"/>
            </a:solidFill>
            <a:round/>
            <a:headEnd type="none" w="sm" len="sm"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7" name="Text Box 38"/>
          <p:cNvSpPr txBox="1">
            <a:spLocks noChangeArrowheads="1"/>
          </p:cNvSpPr>
          <p:nvPr/>
        </p:nvSpPr>
        <p:spPr bwMode="auto">
          <a:xfrm>
            <a:off x="2868613" y="5181600"/>
            <a:ext cx="560387" cy="276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anchor="ctr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002060"/>
                </a:solidFill>
                <a:latin typeface="Arial" pitchFamily="34" charset="0"/>
                <a:ea typeface="+mn-ea"/>
              </a:rPr>
              <a:t>L1A </a:t>
            </a: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 rot="16200000">
            <a:off x="155575" y="3151188"/>
            <a:ext cx="1855787" cy="338138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600" dirty="0">
                <a:solidFill>
                  <a:srgbClr val="002060"/>
                </a:solidFill>
                <a:latin typeface="Arial" pitchFamily="34" charset="0"/>
                <a:ea typeface="+mn-ea"/>
              </a:rPr>
              <a:t>40 MHz pipeline</a:t>
            </a:r>
          </a:p>
        </p:txBody>
      </p:sp>
      <p:sp>
        <p:nvSpPr>
          <p:cNvPr id="49" name="Rounded Rectangle 48"/>
          <p:cNvSpPr>
            <a:spLocks noChangeArrowheads="1"/>
          </p:cNvSpPr>
          <p:nvPr/>
        </p:nvSpPr>
        <p:spPr bwMode="auto">
          <a:xfrm>
            <a:off x="1604963" y="1295400"/>
            <a:ext cx="2060575" cy="27622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+mn-ea"/>
              </a:rPr>
              <a:t>Calorimeter Trigger</a:t>
            </a:r>
          </a:p>
        </p:txBody>
      </p:sp>
      <p:sp>
        <p:nvSpPr>
          <p:cNvPr id="50" name="Rounded Rectangle 49">
            <a:hlinkClick r:id="rId3" action="ppaction://hlinksldjump" tooltip="  "/>
          </p:cNvPr>
          <p:cNvSpPr>
            <a:spLocks noChangeArrowheads="1"/>
          </p:cNvSpPr>
          <p:nvPr/>
        </p:nvSpPr>
        <p:spPr bwMode="auto">
          <a:xfrm>
            <a:off x="1614488" y="1812925"/>
            <a:ext cx="882650" cy="663575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ECAL</a:t>
            </a: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050" dirty="0">
                <a:latin typeface="Arial" pitchFamily="34" charset="0"/>
                <a:ea typeface="+mn-ea"/>
              </a:rPr>
              <a:t>Trigger Primitives</a:t>
            </a:r>
          </a:p>
        </p:txBody>
      </p:sp>
      <p:sp>
        <p:nvSpPr>
          <p:cNvPr id="51" name="Rounded Rectangle 50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2792413" y="1831975"/>
            <a:ext cx="882650" cy="661988"/>
          </a:xfrm>
          <a:prstGeom prst="roundRect">
            <a:avLst>
              <a:gd name="adj" fmla="val 16667"/>
            </a:avLst>
          </a:prstGeom>
          <a:solidFill>
            <a:srgbClr val="FF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HCAL/HF</a:t>
            </a:r>
          </a:p>
          <a:p>
            <a:pPr>
              <a:spcBef>
                <a:spcPct val="20000"/>
              </a:spcBef>
              <a:buClr>
                <a:schemeClr val="tx1"/>
              </a:buClr>
              <a:defRPr/>
            </a:pPr>
            <a:r>
              <a:rPr lang="en-US" sz="1050" dirty="0">
                <a:latin typeface="Arial" pitchFamily="34" charset="0"/>
                <a:ea typeface="+mn-ea"/>
              </a:rPr>
              <a:t>Trigger Primitives</a:t>
            </a:r>
          </a:p>
        </p:txBody>
      </p:sp>
      <p:sp>
        <p:nvSpPr>
          <p:cNvPr id="52" name="Rounded Rectangle 51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1935163" y="2808288"/>
            <a:ext cx="1363662" cy="642937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  <a:t>Regional</a:t>
            </a:r>
            <a:b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</a:b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  <a:t>Calorimeter</a:t>
            </a:r>
            <a:b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</a:b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  <a:t>Trigger</a:t>
            </a:r>
          </a:p>
        </p:txBody>
      </p:sp>
      <p:sp>
        <p:nvSpPr>
          <p:cNvPr id="53" name="Rounded Rectangle 5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1917700" y="3819525"/>
            <a:ext cx="1362075" cy="644525"/>
          </a:xfrm>
          <a:prstGeom prst="roundRect">
            <a:avLst>
              <a:gd name="adj" fmla="val 16667"/>
            </a:avLst>
          </a:prstGeom>
          <a:solidFill>
            <a:srgbClr val="B4C1EA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  <a:t>Global</a:t>
            </a:r>
            <a:b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</a:b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  <a:t>Calorimeter</a:t>
            </a:r>
            <a:b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</a:br>
            <a:r>
              <a:rPr lang="en-US" sz="1100" dirty="0">
                <a:solidFill>
                  <a:srgbClr val="000000"/>
                </a:solidFill>
                <a:latin typeface="Arial" pitchFamily="34" charset="0"/>
                <a:ea typeface="+mn-ea"/>
              </a:rPr>
              <a:t>Trigger</a:t>
            </a:r>
          </a:p>
        </p:txBody>
      </p:sp>
      <p:sp>
        <p:nvSpPr>
          <p:cNvPr id="54" name="Rounded Rectangle 53"/>
          <p:cNvSpPr>
            <a:spLocks noChangeArrowheads="1"/>
          </p:cNvSpPr>
          <p:nvPr/>
        </p:nvSpPr>
        <p:spPr bwMode="auto">
          <a:xfrm>
            <a:off x="3924300" y="1295400"/>
            <a:ext cx="3394075" cy="266700"/>
          </a:xfrm>
          <a:prstGeom prst="roundRect">
            <a:avLst>
              <a:gd name="adj" fmla="val 16667"/>
            </a:avLst>
          </a:prstGeom>
          <a:solidFill>
            <a:srgbClr val="CCCC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rgbClr val="000000"/>
                </a:solidFill>
                <a:latin typeface="Arial" pitchFamily="34" charset="0"/>
                <a:ea typeface="+mn-ea"/>
              </a:rPr>
              <a:t>Muon Trigger</a:t>
            </a:r>
          </a:p>
        </p:txBody>
      </p:sp>
      <p:sp>
        <p:nvSpPr>
          <p:cNvPr id="55" name="Rounded Rectangle 54"/>
          <p:cNvSpPr>
            <a:spLocks noChangeArrowheads="1"/>
          </p:cNvSpPr>
          <p:nvPr/>
        </p:nvSpPr>
        <p:spPr bwMode="auto">
          <a:xfrm>
            <a:off x="4043363" y="1776413"/>
            <a:ext cx="836612" cy="322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pt-PT" sz="1100" dirty="0">
                <a:latin typeface="Arial" pitchFamily="34" charset="0"/>
                <a:ea typeface="+mn-ea"/>
                <a:cs typeface="Arial" pitchFamily="34" charset="0"/>
              </a:rPr>
              <a:t>RPC hits</a:t>
            </a:r>
          </a:p>
        </p:txBody>
      </p:sp>
      <p:sp>
        <p:nvSpPr>
          <p:cNvPr id="56" name="Rounded Rectangle 55"/>
          <p:cNvSpPr>
            <a:spLocks noChangeArrowheads="1"/>
          </p:cNvSpPr>
          <p:nvPr/>
        </p:nvSpPr>
        <p:spPr bwMode="auto">
          <a:xfrm>
            <a:off x="5240338" y="1776413"/>
            <a:ext cx="836612" cy="322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pt-PT" sz="1100" dirty="0">
                <a:latin typeface="Arial" pitchFamily="34" charset="0"/>
                <a:ea typeface="+mn-ea"/>
                <a:cs typeface="Arial" pitchFamily="34" charset="0"/>
              </a:rPr>
              <a:t>CSC hits</a:t>
            </a:r>
          </a:p>
        </p:txBody>
      </p:sp>
      <p:sp>
        <p:nvSpPr>
          <p:cNvPr id="57" name="Rounded Rectangle 56"/>
          <p:cNvSpPr>
            <a:spLocks noChangeArrowheads="1"/>
          </p:cNvSpPr>
          <p:nvPr/>
        </p:nvSpPr>
        <p:spPr bwMode="auto">
          <a:xfrm>
            <a:off x="6372225" y="1776413"/>
            <a:ext cx="836613" cy="322262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defRPr/>
            </a:pPr>
            <a:r>
              <a:rPr lang="pt-PT" sz="1100" dirty="0">
                <a:latin typeface="Arial" pitchFamily="34" charset="0"/>
                <a:ea typeface="+mn-ea"/>
                <a:cs typeface="Arial" pitchFamily="34" charset="0"/>
              </a:rPr>
              <a:t>DT hits</a:t>
            </a:r>
          </a:p>
        </p:txBody>
      </p:sp>
      <p:sp>
        <p:nvSpPr>
          <p:cNvPr id="58" name="Rounded Rectangle 57"/>
          <p:cNvSpPr>
            <a:spLocks noChangeArrowheads="1"/>
          </p:cNvSpPr>
          <p:nvPr/>
        </p:nvSpPr>
        <p:spPr bwMode="auto">
          <a:xfrm>
            <a:off x="6326188" y="2244725"/>
            <a:ext cx="911225" cy="498475"/>
          </a:xfrm>
          <a:prstGeom prst="roundRect">
            <a:avLst>
              <a:gd name="adj" fmla="val 16667"/>
            </a:avLst>
          </a:prstGeom>
          <a:solidFill>
            <a:srgbClr val="E6E6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Segment finder</a:t>
            </a:r>
          </a:p>
        </p:txBody>
      </p:sp>
      <p:sp>
        <p:nvSpPr>
          <p:cNvPr id="59" name="Rounded Rectangle 5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316663" y="2927350"/>
            <a:ext cx="920750" cy="496888"/>
          </a:xfrm>
          <a:prstGeom prst="roundRect">
            <a:avLst>
              <a:gd name="adj" fmla="val 16667"/>
            </a:avLst>
          </a:prstGeom>
          <a:solidFill>
            <a:srgbClr val="E6E6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Track finder</a:t>
            </a:r>
          </a:p>
        </p:txBody>
      </p:sp>
      <p:sp>
        <p:nvSpPr>
          <p:cNvPr id="60" name="Rounded Rectangle 59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3941763" y="2927350"/>
            <a:ext cx="1114425" cy="496888"/>
          </a:xfrm>
          <a:prstGeom prst="roundRect">
            <a:avLst>
              <a:gd name="adj" fmla="val 16667"/>
            </a:avLst>
          </a:prstGeom>
          <a:solidFill>
            <a:srgbClr val="E6E6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Pattern Comparator</a:t>
            </a:r>
          </a:p>
        </p:txBody>
      </p:sp>
      <p:sp>
        <p:nvSpPr>
          <p:cNvPr id="61" name="Rounded Rectangle 60"/>
          <p:cNvSpPr>
            <a:spLocks noChangeArrowheads="1"/>
          </p:cNvSpPr>
          <p:nvPr/>
        </p:nvSpPr>
        <p:spPr bwMode="auto">
          <a:xfrm>
            <a:off x="5211763" y="2244725"/>
            <a:ext cx="911225" cy="498475"/>
          </a:xfrm>
          <a:prstGeom prst="roundRect">
            <a:avLst>
              <a:gd name="adj" fmla="val 16667"/>
            </a:avLst>
          </a:prstGeom>
          <a:solidFill>
            <a:srgbClr val="E6E6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Segment finder</a:t>
            </a:r>
          </a:p>
        </p:txBody>
      </p:sp>
      <p:sp>
        <p:nvSpPr>
          <p:cNvPr id="62" name="Rounded Rectangle 6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5165725" y="2917825"/>
            <a:ext cx="920750" cy="496888"/>
          </a:xfrm>
          <a:prstGeom prst="roundRect">
            <a:avLst>
              <a:gd name="adj" fmla="val 16667"/>
            </a:avLst>
          </a:prstGeom>
          <a:solidFill>
            <a:srgbClr val="E6E6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Track finder</a:t>
            </a:r>
          </a:p>
        </p:txBody>
      </p:sp>
      <p:sp>
        <p:nvSpPr>
          <p:cNvPr id="63" name="Rounded Rectangle 62"/>
          <p:cNvSpPr>
            <a:spLocks noChangeArrowheads="1"/>
          </p:cNvSpPr>
          <p:nvPr/>
        </p:nvSpPr>
        <p:spPr bwMode="auto">
          <a:xfrm>
            <a:off x="4503738" y="3846513"/>
            <a:ext cx="2116137" cy="636587"/>
          </a:xfrm>
          <a:prstGeom prst="roundRect">
            <a:avLst>
              <a:gd name="adj" fmla="val 16667"/>
            </a:avLst>
          </a:prstGeom>
          <a:solidFill>
            <a:srgbClr val="B4C1EA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Global Muon Trigger</a:t>
            </a:r>
          </a:p>
        </p:txBody>
      </p:sp>
      <p:grpSp>
        <p:nvGrpSpPr>
          <p:cNvPr id="2" name="Group 67"/>
          <p:cNvGrpSpPr/>
          <p:nvPr/>
        </p:nvGrpSpPr>
        <p:grpSpPr>
          <a:xfrm>
            <a:off x="4461916" y="3411200"/>
            <a:ext cx="2286929" cy="435988"/>
            <a:chOff x="4587876" y="3163661"/>
            <a:chExt cx="2705099" cy="71777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5" name="Line 3"/>
            <p:cNvSpPr>
              <a:spLocks noChangeShapeType="1"/>
            </p:cNvSpPr>
            <p:nvPr/>
          </p:nvSpPr>
          <p:spPr bwMode="auto">
            <a:xfrm>
              <a:off x="4587876" y="3203575"/>
              <a:ext cx="498475" cy="677863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PT" dirty="0">
                <a:solidFill>
                  <a:srgbClr val="00206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66" name="Line 14"/>
            <p:cNvSpPr>
              <a:spLocks noChangeShapeType="1"/>
            </p:cNvSpPr>
            <p:nvPr/>
          </p:nvSpPr>
          <p:spPr bwMode="auto">
            <a:xfrm flipH="1">
              <a:off x="6825342" y="3203576"/>
              <a:ext cx="467633" cy="649968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PT" dirty="0">
                <a:solidFill>
                  <a:srgbClr val="002060"/>
                </a:solidFill>
                <a:latin typeface="Helvetica" pitchFamily="34" charset="0"/>
                <a:ea typeface="+mn-ea"/>
              </a:endParaRPr>
            </a:p>
          </p:txBody>
        </p:sp>
        <p:sp>
          <p:nvSpPr>
            <p:cNvPr id="67" name="Line 20"/>
            <p:cNvSpPr>
              <a:spLocks noChangeShapeType="1"/>
            </p:cNvSpPr>
            <p:nvPr/>
          </p:nvSpPr>
          <p:spPr bwMode="auto">
            <a:xfrm>
              <a:off x="5990545" y="3163661"/>
              <a:ext cx="1588" cy="701675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pt-PT" dirty="0">
                <a:latin typeface="Helvetica" pitchFamily="34" charset="0"/>
                <a:ea typeface="+mn-ea"/>
              </a:endParaRPr>
            </a:p>
          </p:txBody>
        </p:sp>
      </p:grpSp>
      <p:sp>
        <p:nvSpPr>
          <p:cNvPr id="69" name="Rounded Rectangle 68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2947988" y="4768850"/>
            <a:ext cx="2116137" cy="460375"/>
          </a:xfrm>
          <a:prstGeom prst="roundRect">
            <a:avLst>
              <a:gd name="adj" fmla="val 16667"/>
            </a:avLst>
          </a:prstGeom>
          <a:solidFill>
            <a:srgbClr val="FFE7C1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Global Trigger</a:t>
            </a:r>
          </a:p>
        </p:txBody>
      </p:sp>
      <p:sp>
        <p:nvSpPr>
          <p:cNvPr id="70" name="Rounded Rectangle 69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2727325" y="5448300"/>
            <a:ext cx="1141413" cy="339725"/>
          </a:xfrm>
          <a:prstGeom prst="roundRect">
            <a:avLst>
              <a:gd name="adj" fmla="val 16667"/>
            </a:avLst>
          </a:prstGeom>
          <a:solidFill>
            <a:srgbClr val="CBF1E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TTC system</a:t>
            </a:r>
          </a:p>
        </p:txBody>
      </p:sp>
      <p:sp>
        <p:nvSpPr>
          <p:cNvPr id="71" name="Rounded Rectangle 70"/>
          <p:cNvSpPr/>
          <p:nvPr/>
        </p:nvSpPr>
        <p:spPr bwMode="auto">
          <a:xfrm>
            <a:off x="7632715" y="1371600"/>
            <a:ext cx="358914" cy="5116832"/>
          </a:xfrm>
          <a:prstGeom prst="roundRect">
            <a:avLst/>
          </a:prstGeom>
          <a:solidFill>
            <a:schemeClr val="accent3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wordArtVert" anchor="ctr"/>
          <a:lstStyle/>
          <a:p>
            <a:pPr>
              <a:defRPr/>
            </a:pPr>
            <a:r>
              <a:rPr lang="pt-PT" sz="1200" dirty="0">
                <a:solidFill>
                  <a:schemeClr val="bg1">
                    <a:lumMod val="50000"/>
                  </a:schemeClr>
                </a:solidFill>
                <a:latin typeface="Helvetica" pitchFamily="34" charset="0"/>
                <a:ea typeface="+mn-ea"/>
              </a:rPr>
              <a:t>DAQ</a:t>
            </a:r>
          </a:p>
        </p:txBody>
      </p:sp>
      <p:sp>
        <p:nvSpPr>
          <p:cNvPr id="72" name="Rounded Rectangle 71"/>
          <p:cNvSpPr>
            <a:spLocks noChangeArrowheads="1"/>
          </p:cNvSpPr>
          <p:nvPr/>
        </p:nvSpPr>
        <p:spPr bwMode="auto">
          <a:xfrm>
            <a:off x="4089400" y="5448300"/>
            <a:ext cx="1160463" cy="339725"/>
          </a:xfrm>
          <a:prstGeom prst="roundRect">
            <a:avLst>
              <a:gd name="adj" fmla="val 16667"/>
            </a:avLst>
          </a:prstGeom>
          <a:solidFill>
            <a:srgbClr val="CBF1EE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TTS system</a:t>
            </a:r>
          </a:p>
        </p:txBody>
      </p:sp>
      <p:sp>
        <p:nvSpPr>
          <p:cNvPr id="73" name="Rounded Rectangle 72"/>
          <p:cNvSpPr>
            <a:spLocks noChangeArrowheads="1"/>
          </p:cNvSpPr>
          <p:nvPr/>
        </p:nvSpPr>
        <p:spPr bwMode="auto">
          <a:xfrm>
            <a:off x="1549400" y="6175375"/>
            <a:ext cx="5613400" cy="285750"/>
          </a:xfrm>
          <a:prstGeom prst="roundRect">
            <a:avLst>
              <a:gd name="adj" fmla="val 16667"/>
            </a:avLst>
          </a:prstGeom>
          <a:solidFill>
            <a:srgbClr val="D9D9D9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anchor="ctr"/>
          <a:lstStyle/>
          <a:p>
            <a:pPr>
              <a:spcBef>
                <a:spcPct val="50000"/>
              </a:spcBef>
              <a:defRPr/>
            </a:pP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ea typeface="+mn-ea"/>
              </a:rPr>
              <a:t>Detector  Frontend</a:t>
            </a:r>
          </a:p>
        </p:txBody>
      </p:sp>
      <p:sp>
        <p:nvSpPr>
          <p:cNvPr id="74" name="TextBox 73"/>
          <p:cNvSpPr txBox="1">
            <a:spLocks noChangeArrowheads="1"/>
          </p:cNvSpPr>
          <p:nvPr/>
        </p:nvSpPr>
        <p:spPr bwMode="auto">
          <a:xfrm>
            <a:off x="4648200" y="5208588"/>
            <a:ext cx="620713" cy="277812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200" dirty="0">
                <a:solidFill>
                  <a:srgbClr val="002060"/>
                </a:solidFill>
                <a:latin typeface="Helvetica" pitchFamily="34" charset="0"/>
                <a:ea typeface="+mn-ea"/>
              </a:rPr>
              <a:t>Status</a:t>
            </a:r>
          </a:p>
        </p:txBody>
      </p:sp>
      <p:sp>
        <p:nvSpPr>
          <p:cNvPr id="75" name="Rounded Rectangle 74"/>
          <p:cNvSpPr>
            <a:spLocks noChangeArrowheads="1"/>
          </p:cNvSpPr>
          <p:nvPr/>
        </p:nvSpPr>
        <p:spPr bwMode="auto">
          <a:xfrm>
            <a:off x="4016375" y="2244725"/>
            <a:ext cx="911225" cy="498475"/>
          </a:xfrm>
          <a:prstGeom prst="roundRect">
            <a:avLst>
              <a:gd name="adj" fmla="val 16667"/>
            </a:avLst>
          </a:prstGeom>
          <a:solidFill>
            <a:srgbClr val="E6E6FF"/>
          </a:solidFill>
          <a:ln w="12700">
            <a:solidFill>
              <a:schemeClr val="tx1"/>
            </a:solidFill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spcBef>
                <a:spcPct val="20000"/>
              </a:spcBef>
              <a:buClr>
                <a:srgbClr val="000000"/>
              </a:buClr>
              <a:defRPr/>
            </a:pPr>
            <a:r>
              <a:rPr lang="en-US" sz="1100" dirty="0">
                <a:latin typeface="Arial" pitchFamily="34" charset="0"/>
                <a:ea typeface="+mn-ea"/>
              </a:rPr>
              <a:t>Link system</a:t>
            </a:r>
          </a:p>
        </p:txBody>
      </p:sp>
      <p:cxnSp>
        <p:nvCxnSpPr>
          <p:cNvPr id="76" name="Straight Arrow Connector 75"/>
          <p:cNvCxnSpPr>
            <a:cxnSpLocks noChangeShapeType="1"/>
            <a:stCxn id="75" idx="3"/>
            <a:endCxn id="61" idx="1"/>
          </p:cNvCxnSpPr>
          <p:nvPr/>
        </p:nvCxnSpPr>
        <p:spPr bwMode="auto">
          <a:xfrm>
            <a:off x="4927600" y="2495550"/>
            <a:ext cx="284163" cy="0"/>
          </a:xfrm>
          <a:prstGeom prst="straightConnector1">
            <a:avLst/>
          </a:prstGeom>
          <a:noFill/>
          <a:ln w="19050">
            <a:solidFill>
              <a:srgbClr val="002060"/>
            </a:solidFill>
            <a:round/>
            <a:headEnd type="triangle" w="med" len="med"/>
            <a:tailEnd type="triangle" w="med" len="med"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</p:cxnSp>
      <p:sp>
        <p:nvSpPr>
          <p:cNvPr id="77" name="TextBox 76"/>
          <p:cNvSpPr txBox="1">
            <a:spLocks noChangeArrowheads="1"/>
          </p:cNvSpPr>
          <p:nvPr/>
        </p:nvSpPr>
        <p:spPr bwMode="auto">
          <a:xfrm>
            <a:off x="3543300" y="5835650"/>
            <a:ext cx="1022350" cy="276225"/>
          </a:xfrm>
          <a:prstGeom prst="rect">
            <a:avLst/>
          </a:prstGeom>
          <a:noFill/>
          <a:ln>
            <a:noFill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  <a:ex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PT" sz="1200" dirty="0">
                <a:solidFill>
                  <a:srgbClr val="002060"/>
                </a:solidFill>
                <a:latin typeface="Helvetica" pitchFamily="34" charset="0"/>
                <a:ea typeface="+mn-ea"/>
              </a:rPr>
              <a:t>32 partitions</a:t>
            </a:r>
          </a:p>
        </p:txBody>
      </p:sp>
      <p:sp>
        <p:nvSpPr>
          <p:cNvPr id="53308" name="TextBox 73"/>
          <p:cNvSpPr txBox="1">
            <a:spLocks noChangeArrowheads="1"/>
          </p:cNvSpPr>
          <p:nvPr/>
        </p:nvSpPr>
        <p:spPr bwMode="auto">
          <a:xfrm>
            <a:off x="923925" y="5448300"/>
            <a:ext cx="1327150" cy="647700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2060"/>
                </a:solidFill>
                <a:latin typeface="Helvetica" charset="0"/>
              </a:rPr>
              <a:t>CMS </a:t>
            </a:r>
          </a:p>
          <a:p>
            <a:r>
              <a:rPr lang="en-US">
                <a:solidFill>
                  <a:srgbClr val="002060"/>
                </a:solidFill>
                <a:latin typeface="Helvetica" charset="0"/>
              </a:rPr>
              <a:t>experiment</a:t>
            </a:r>
            <a:endParaRPr lang="pt-PT">
              <a:solidFill>
                <a:srgbClr val="002060"/>
              </a:solidFill>
              <a:latin typeface="Helvetica" charset="0"/>
            </a:endParaRPr>
          </a:p>
        </p:txBody>
      </p:sp>
      <p:sp>
        <p:nvSpPr>
          <p:cNvPr id="53309" name="Text Box 12"/>
          <p:cNvSpPr txBox="1">
            <a:spLocks noChangeArrowheads="1"/>
          </p:cNvSpPr>
          <p:nvPr/>
        </p:nvSpPr>
        <p:spPr bwMode="auto">
          <a:xfrm>
            <a:off x="2825750" y="1585913"/>
            <a:ext cx="8318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Helvetica" charset="0"/>
              </a:rPr>
              <a:t>0&lt;|</a:t>
            </a:r>
            <a:r>
              <a:rPr lang="en-US" sz="1200">
                <a:solidFill>
                  <a:srgbClr val="0000FF"/>
                </a:solidFill>
                <a:latin typeface="Helvetica" charset="0"/>
                <a:sym typeface="Symbol" charset="0"/>
              </a:rPr>
              <a:t>|&lt;5</a:t>
            </a:r>
          </a:p>
        </p:txBody>
      </p:sp>
      <p:sp>
        <p:nvSpPr>
          <p:cNvPr id="53310" name="Text Box 12"/>
          <p:cNvSpPr txBox="1">
            <a:spLocks noChangeArrowheads="1"/>
          </p:cNvSpPr>
          <p:nvPr/>
        </p:nvSpPr>
        <p:spPr bwMode="auto">
          <a:xfrm>
            <a:off x="1752600" y="1581150"/>
            <a:ext cx="609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Helvetica" charset="0"/>
              </a:rPr>
              <a:t>|</a:t>
            </a:r>
            <a:r>
              <a:rPr lang="en-US" sz="1200">
                <a:solidFill>
                  <a:srgbClr val="0000FF"/>
                </a:solidFill>
                <a:latin typeface="Helvetica" charset="0"/>
                <a:sym typeface="Symbol" charset="0"/>
              </a:rPr>
              <a:t>|&lt;3</a:t>
            </a:r>
          </a:p>
        </p:txBody>
      </p:sp>
      <p:sp>
        <p:nvSpPr>
          <p:cNvPr id="53311" name="Text Box 12"/>
          <p:cNvSpPr txBox="1">
            <a:spLocks noChangeArrowheads="1"/>
          </p:cNvSpPr>
          <p:nvPr/>
        </p:nvSpPr>
        <p:spPr bwMode="auto">
          <a:xfrm>
            <a:off x="6400800" y="1524000"/>
            <a:ext cx="914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Helvetica" charset="0"/>
              </a:rPr>
              <a:t>|</a:t>
            </a:r>
            <a:r>
              <a:rPr lang="en-US" sz="1200">
                <a:solidFill>
                  <a:srgbClr val="0000FF"/>
                </a:solidFill>
                <a:latin typeface="Helvetica" charset="0"/>
                <a:sym typeface="Symbol" charset="0"/>
              </a:rPr>
              <a:t>|&lt;1.2</a:t>
            </a:r>
          </a:p>
        </p:txBody>
      </p:sp>
      <p:sp>
        <p:nvSpPr>
          <p:cNvPr id="53312" name="Text Box 12"/>
          <p:cNvSpPr txBox="1">
            <a:spLocks noChangeArrowheads="1"/>
          </p:cNvSpPr>
          <p:nvPr/>
        </p:nvSpPr>
        <p:spPr bwMode="auto">
          <a:xfrm>
            <a:off x="4114800" y="1511300"/>
            <a:ext cx="7366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000FF"/>
                </a:solidFill>
                <a:latin typeface="Helvetica" charset="0"/>
              </a:rPr>
              <a:t>|</a:t>
            </a:r>
            <a:r>
              <a:rPr lang="en-US" sz="1200">
                <a:solidFill>
                  <a:srgbClr val="0000FF"/>
                </a:solidFill>
                <a:latin typeface="Helvetica" charset="0"/>
                <a:sym typeface="Symbol" charset="0"/>
              </a:rPr>
              <a:t>|&lt;1.6</a:t>
            </a:r>
          </a:p>
        </p:txBody>
      </p:sp>
      <p:sp>
        <p:nvSpPr>
          <p:cNvPr id="78" name="Oval 77"/>
          <p:cNvSpPr>
            <a:spLocks noChangeArrowheads="1"/>
          </p:cNvSpPr>
          <p:nvPr/>
        </p:nvSpPr>
        <p:spPr bwMode="auto">
          <a:xfrm>
            <a:off x="4040188" y="962025"/>
            <a:ext cx="3521075" cy="3944938"/>
          </a:xfrm>
          <a:prstGeom prst="ellipse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" name="Oval 79"/>
          <p:cNvSpPr>
            <a:spLocks noChangeArrowheads="1"/>
          </p:cNvSpPr>
          <p:nvPr/>
        </p:nvSpPr>
        <p:spPr bwMode="auto">
          <a:xfrm>
            <a:off x="1231900" y="1003300"/>
            <a:ext cx="2743200" cy="3873500"/>
          </a:xfrm>
          <a:prstGeom prst="ellipse">
            <a:avLst/>
          </a:prstGeom>
          <a:noFill/>
          <a:ln w="5715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7038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 animBg="1"/>
      <p:bldP spid="8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6248400" cy="6604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L1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Trigger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Layout in LHC Run 2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Picture 1" descr="schematic_upgradeL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004888"/>
            <a:ext cx="73279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2"/>
          <p:cNvGrpSpPr>
            <a:grpSpLocks/>
          </p:cNvGrpSpPr>
          <p:nvPr/>
        </p:nvGrpSpPr>
        <p:grpSpPr bwMode="auto">
          <a:xfrm>
            <a:off x="6350000" y="4064000"/>
            <a:ext cx="2581275" cy="571500"/>
            <a:chOff x="6350000" y="4064000"/>
            <a:chExt cx="2580824" cy="571500"/>
          </a:xfrm>
        </p:grpSpPr>
        <p:sp>
          <p:nvSpPr>
            <p:cNvPr id="9228" name="Oval 2"/>
            <p:cNvSpPr>
              <a:spLocks noChangeArrowheads="1"/>
            </p:cNvSpPr>
            <p:nvPr/>
          </p:nvSpPr>
          <p:spPr bwMode="auto">
            <a:xfrm>
              <a:off x="6350000" y="4064000"/>
              <a:ext cx="889000" cy="5715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TextBox 3"/>
            <p:cNvSpPr txBox="1">
              <a:spLocks noChangeArrowheads="1"/>
            </p:cNvSpPr>
            <p:nvPr/>
          </p:nvSpPr>
          <p:spPr bwMode="auto">
            <a:xfrm>
              <a:off x="7861300" y="4064000"/>
              <a:ext cx="1069524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 dirty="0">
                  <a:solidFill>
                    <a:srgbClr val="FF0000"/>
                  </a:solidFill>
                </a:rPr>
                <a:t>BMTF</a:t>
              </a:r>
            </a:p>
          </p:txBody>
        </p:sp>
        <p:cxnSp>
          <p:nvCxnSpPr>
            <p:cNvPr id="9230" name="Straight Arrow Connector 7"/>
            <p:cNvCxnSpPr>
              <a:cxnSpLocks noChangeShapeType="1"/>
            </p:cNvCxnSpPr>
            <p:nvPr/>
          </p:nvCxnSpPr>
          <p:spPr bwMode="auto">
            <a:xfrm flipH="1">
              <a:off x="7323667" y="4330701"/>
              <a:ext cx="512234" cy="4232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4940300" y="4749800"/>
            <a:ext cx="3455988" cy="825500"/>
            <a:chOff x="4940300" y="4749800"/>
            <a:chExt cx="3456120" cy="825500"/>
          </a:xfrm>
        </p:grpSpPr>
        <p:sp>
          <p:nvSpPr>
            <p:cNvPr id="9225" name="Oval 4"/>
            <p:cNvSpPr>
              <a:spLocks noChangeArrowheads="1"/>
            </p:cNvSpPr>
            <p:nvPr/>
          </p:nvSpPr>
          <p:spPr bwMode="auto">
            <a:xfrm>
              <a:off x="4940300" y="4749800"/>
              <a:ext cx="1701800" cy="8255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6" name="TextBox 13"/>
            <p:cNvSpPr txBox="1">
              <a:spLocks noChangeArrowheads="1"/>
            </p:cNvSpPr>
            <p:nvPr/>
          </p:nvSpPr>
          <p:spPr bwMode="auto">
            <a:xfrm>
              <a:off x="7310967" y="4893734"/>
              <a:ext cx="108545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 dirty="0" err="1">
                  <a:solidFill>
                    <a:srgbClr val="FF0000"/>
                  </a:solidFill>
                </a:rPr>
                <a:t>uGMT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9227" name="Straight Arrow Connector 14"/>
            <p:cNvCxnSpPr>
              <a:cxnSpLocks noChangeShapeType="1"/>
            </p:cNvCxnSpPr>
            <p:nvPr/>
          </p:nvCxnSpPr>
          <p:spPr bwMode="auto">
            <a:xfrm flipH="1">
              <a:off x="6773334" y="5160435"/>
              <a:ext cx="512234" cy="4232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2870200" y="5651500"/>
            <a:ext cx="3152775" cy="825500"/>
            <a:chOff x="2870200" y="5651500"/>
            <a:chExt cx="3152926" cy="825500"/>
          </a:xfrm>
        </p:grpSpPr>
        <p:sp>
          <p:nvSpPr>
            <p:cNvPr id="9222" name="Oval 5"/>
            <p:cNvSpPr>
              <a:spLocks noChangeArrowheads="1"/>
            </p:cNvSpPr>
            <p:nvPr/>
          </p:nvSpPr>
          <p:spPr bwMode="auto">
            <a:xfrm>
              <a:off x="2870200" y="5651500"/>
              <a:ext cx="1701800" cy="825500"/>
            </a:xfrm>
            <a:prstGeom prst="ellips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3" name="TextBox 15"/>
            <p:cNvSpPr txBox="1">
              <a:spLocks noChangeArrowheads="1"/>
            </p:cNvSpPr>
            <p:nvPr/>
          </p:nvSpPr>
          <p:spPr bwMode="auto">
            <a:xfrm>
              <a:off x="5228167" y="5791201"/>
              <a:ext cx="794959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>
                  <a:solidFill>
                    <a:srgbClr val="FF0000"/>
                  </a:solidFill>
                </a:rPr>
                <a:t>uGT</a:t>
              </a:r>
            </a:p>
          </p:txBody>
        </p:sp>
        <p:cxnSp>
          <p:nvCxnSpPr>
            <p:cNvPr id="9224" name="Straight Arrow Connector 16"/>
            <p:cNvCxnSpPr>
              <a:cxnSpLocks noChangeShapeType="1"/>
            </p:cNvCxnSpPr>
            <p:nvPr/>
          </p:nvCxnSpPr>
          <p:spPr bwMode="auto">
            <a:xfrm flipH="1">
              <a:off x="4690534" y="6057902"/>
              <a:ext cx="512234" cy="4232"/>
            </a:xfrm>
            <a:prstGeom prst="straightConnector1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16" name="TextBox 13"/>
          <p:cNvSpPr txBox="1">
            <a:spLocks noChangeArrowheads="1"/>
          </p:cNvSpPr>
          <p:nvPr/>
        </p:nvSpPr>
        <p:spPr bwMode="auto">
          <a:xfrm>
            <a:off x="6688576" y="5820834"/>
            <a:ext cx="23179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2400" b="1" i="1" dirty="0" smtClean="0">
                <a:solidFill>
                  <a:srgbClr val="FF0000"/>
                </a:solidFill>
              </a:rPr>
              <a:t>systems built by</a:t>
            </a:r>
          </a:p>
          <a:p>
            <a:pPr algn="l"/>
            <a:r>
              <a:rPr lang="en-US" sz="2400" b="1" i="1" dirty="0" smtClean="0">
                <a:solidFill>
                  <a:srgbClr val="FF0000"/>
                </a:solidFill>
              </a:rPr>
              <a:t>HEPHY Vienna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8868971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CMS Trigger &amp; DAQ Systems</a:t>
            </a:r>
          </a:p>
        </p:txBody>
      </p:sp>
      <p:grpSp>
        <p:nvGrpSpPr>
          <p:cNvPr id="51202" name="Group 2"/>
          <p:cNvGrpSpPr>
            <a:grpSpLocks/>
          </p:cNvGrpSpPr>
          <p:nvPr/>
        </p:nvGrpSpPr>
        <p:grpSpPr bwMode="auto">
          <a:xfrm>
            <a:off x="136525" y="1219200"/>
            <a:ext cx="8864600" cy="4143375"/>
            <a:chOff x="1023937" y="1219200"/>
            <a:chExt cx="7096125" cy="2767012"/>
          </a:xfrm>
        </p:grpSpPr>
        <p:pic>
          <p:nvPicPr>
            <p:cNvPr id="51205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37" y="1219200"/>
              <a:ext cx="7096125" cy="276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06" name="Rounded Rectangle 1"/>
            <p:cNvSpPr>
              <a:spLocks noChangeArrowheads="1"/>
            </p:cNvSpPr>
            <p:nvPr/>
          </p:nvSpPr>
          <p:spPr bwMode="auto">
            <a:xfrm>
              <a:off x="1874520" y="1316652"/>
              <a:ext cx="1021080" cy="643812"/>
            </a:xfrm>
            <a:prstGeom prst="roundRect">
              <a:avLst>
                <a:gd name="adj" fmla="val 6264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2850" y="3965575"/>
            <a:ext cx="6151563" cy="554038"/>
          </a:xfrm>
          <a:prstGeom prst="rect">
            <a:avLst/>
          </a:prstGeom>
          <a:noFill/>
          <a:ln w="5715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 sz="3000" b="1">
                <a:solidFill>
                  <a:schemeClr val="accent2"/>
                </a:solidFill>
              </a:rPr>
              <a:t>HLT</a:t>
            </a:r>
          </a:p>
        </p:txBody>
      </p:sp>
      <p:sp>
        <p:nvSpPr>
          <p:cNvPr id="51204" name="TextBox 6"/>
          <p:cNvSpPr txBox="1">
            <a:spLocks noChangeArrowheads="1"/>
          </p:cNvSpPr>
          <p:nvPr/>
        </p:nvSpPr>
        <p:spPr bwMode="auto">
          <a:xfrm>
            <a:off x="7489825" y="4106863"/>
            <a:ext cx="1601788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200">
                <a:latin typeface="Arial" charset="0"/>
                <a:cs typeface="Arial" charset="0"/>
              </a:rPr>
              <a:t>10</a:t>
            </a:r>
            <a:r>
              <a:rPr lang="en-US" sz="2200" baseline="30000">
                <a:latin typeface="Arial" charset="0"/>
                <a:cs typeface="Arial" charset="0"/>
              </a:rPr>
              <a:t>2</a:t>
            </a:r>
            <a:r>
              <a:rPr lang="en-US" sz="2200">
                <a:latin typeface="Arial" charset="0"/>
                <a:cs typeface="Arial" charset="0"/>
              </a:rPr>
              <a:t>..10</a:t>
            </a:r>
            <a:r>
              <a:rPr lang="en-US" sz="2200" baseline="30000">
                <a:latin typeface="Arial" charset="0"/>
                <a:cs typeface="Arial" charset="0"/>
              </a:rPr>
              <a:t>3</a:t>
            </a:r>
            <a:r>
              <a:rPr lang="en-US" sz="2200">
                <a:latin typeface="Arial" charset="0"/>
                <a:cs typeface="Arial" charset="0"/>
              </a:rPr>
              <a:t> Hz</a:t>
            </a:r>
          </a:p>
        </p:txBody>
      </p:sp>
    </p:spTree>
    <p:extLst>
      <p:ext uri="{BB962C8B-B14F-4D97-AF65-F5344CB8AC3E}">
        <p14:creationId xmlns:p14="http://schemas.microsoft.com/office/powerpoint/2010/main" val="366374065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5586" name="Picture 2" descr="NIM_coincidences_ATLA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25" y="736600"/>
            <a:ext cx="6302375" cy="4725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5589" name="Rectangle 5"/>
          <p:cNvSpPr>
            <a:spLocks noChangeArrowheads="1"/>
          </p:cNvSpPr>
          <p:nvPr/>
        </p:nvSpPr>
        <p:spPr bwMode="auto">
          <a:xfrm>
            <a:off x="-269875" y="736600"/>
            <a:ext cx="3203575" cy="4878388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 sz="2400" dirty="0"/>
              <a:t>detectors yielding electrical output signals allow to select events to be recorded by electronic devices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dirty="0"/>
              <a:t>thresholds (discriminators)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dirty="0"/>
              <a:t>logical combinations (AND, OR, NOT)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dirty="0"/>
              <a:t>delays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dirty="0"/>
              <a:t>available in commercial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modules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dirty="0"/>
              <a:t>connections by cables (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LEMO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cables)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764325" y="5867400"/>
            <a:ext cx="20738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i="1" dirty="0" smtClean="0">
                <a:solidFill>
                  <a:schemeClr val="tx2"/>
                </a:solidFill>
              </a:rPr>
              <a:t>pre-LHC</a:t>
            </a:r>
            <a:endParaRPr lang="en-US" sz="3600" b="1" i="1" dirty="0">
              <a:solidFill>
                <a:schemeClr val="tx2"/>
              </a:solidFill>
            </a:endParaRPr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002904"/>
              </p:ext>
            </p:extLst>
          </p:nvPr>
        </p:nvGraphicFramePr>
        <p:xfrm>
          <a:off x="-22225" y="-25400"/>
          <a:ext cx="623461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345" name="Document" r:id="rId5" imgW="1777778" imgH="1765079" progId="Word.Document.8">
                  <p:embed/>
                </p:oleObj>
              </mc:Choice>
              <mc:Fallback>
                <p:oleObj name="Document" r:id="rId5" imgW="1777778" imgH="176507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-25400"/>
                        <a:ext cx="623461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 descr="HephyLogo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14300"/>
            <a:ext cx="1701800" cy="46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206675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85" name="Rectangle 5"/>
          <p:cNvSpPr>
            <a:spLocks noChangeArrowheads="1"/>
          </p:cNvSpPr>
          <p:nvPr/>
        </p:nvSpPr>
        <p:spPr bwMode="auto">
          <a:xfrm>
            <a:off x="571500" y="555625"/>
            <a:ext cx="8416925" cy="1989138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 sz="2000" dirty="0"/>
              <a:t>because of the enormous amounts of data at major modern experiments electronic processing by such individual modules is impractical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sz="1600" dirty="0"/>
              <a:t>too big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sz="1600" dirty="0"/>
              <a:t>too expensive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sz="1600" dirty="0"/>
              <a:t>too error-prone</a:t>
            </a:r>
          </a:p>
          <a:p>
            <a:pPr marL="742950" lvl="1" indent="-285750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 sz="1600" dirty="0"/>
              <a:t>too long signal propagation times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 sz="2000" dirty="0">
                <a:sym typeface="Symbol" charset="0"/>
              </a:rPr>
              <a:t></a:t>
            </a:r>
            <a:r>
              <a:rPr lang="en-US" sz="2000" dirty="0"/>
              <a:t>  use custom-made highly integrated electronic components (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chips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 smtClean="0"/>
              <a:t>)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 dirty="0" smtClean="0"/>
              <a:t>stay flexible by using Field-Programmable Gate Arrays (FPGAs)</a:t>
            </a:r>
            <a:endParaRPr lang="en-US" sz="2000" dirty="0"/>
          </a:p>
        </p:txBody>
      </p:sp>
      <p:grpSp>
        <p:nvGrpSpPr>
          <p:cNvPr id="839690" name="Group 10"/>
          <p:cNvGrpSpPr>
            <a:grpSpLocks/>
          </p:cNvGrpSpPr>
          <p:nvPr/>
        </p:nvGrpSpPr>
        <p:grpSpPr bwMode="auto">
          <a:xfrm>
            <a:off x="366713" y="3252788"/>
            <a:ext cx="3992562" cy="2279650"/>
            <a:chOff x="247" y="2545"/>
            <a:chExt cx="2515" cy="1436"/>
          </a:xfrm>
        </p:grpSpPr>
        <p:sp>
          <p:nvSpPr>
            <p:cNvPr id="839686" name="Rectangle 6"/>
            <p:cNvSpPr>
              <a:spLocks noChangeArrowheads="1"/>
            </p:cNvSpPr>
            <p:nvPr/>
          </p:nvSpPr>
          <p:spPr bwMode="auto">
            <a:xfrm>
              <a:off x="247" y="3012"/>
              <a:ext cx="631" cy="366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chemeClr val="accent2"/>
                </a:buClr>
                <a:buSzPct val="75000"/>
              </a:pPr>
              <a:r>
                <a:rPr lang="de-DE" sz="2800" dirty="0"/>
                <a:t>400 x</a:t>
              </a:r>
              <a:r>
                <a:rPr lang="de-DE" sz="2000" dirty="0"/>
                <a:t> </a:t>
              </a:r>
            </a:p>
          </p:txBody>
        </p:sp>
        <p:pic>
          <p:nvPicPr>
            <p:cNvPr id="839682" name="Picture 2" descr="NIM_coincidences_ATLAS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7" y="2545"/>
              <a:ext cx="1915" cy="1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39691" name="Group 11"/>
          <p:cNvGrpSpPr>
            <a:grpSpLocks/>
          </p:cNvGrpSpPr>
          <p:nvPr/>
        </p:nvGrpSpPr>
        <p:grpSpPr bwMode="auto">
          <a:xfrm>
            <a:off x="4668838" y="3238500"/>
            <a:ext cx="3806825" cy="2312988"/>
            <a:chOff x="2957" y="2536"/>
            <a:chExt cx="2398" cy="1457"/>
          </a:xfrm>
        </p:grpSpPr>
        <p:sp>
          <p:nvSpPr>
            <p:cNvPr id="839689" name="Rectangle 9"/>
            <p:cNvSpPr>
              <a:spLocks noChangeArrowheads="1"/>
            </p:cNvSpPr>
            <p:nvPr/>
          </p:nvSpPr>
          <p:spPr bwMode="auto">
            <a:xfrm>
              <a:off x="2957" y="2956"/>
              <a:ext cx="925" cy="366"/>
            </a:xfrm>
            <a:prstGeom prst="rect">
              <a:avLst/>
            </a:prstGeom>
            <a:noFill/>
            <a:ln w="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/>
            <a:lstStyle/>
            <a:p>
              <a:pPr marL="342900" indent="-342900" algn="l">
                <a:spcBef>
                  <a:spcPct val="20000"/>
                </a:spcBef>
                <a:buClr>
                  <a:schemeClr val="accent2"/>
                </a:buClr>
                <a:buSzPct val="75000"/>
              </a:pPr>
              <a:r>
                <a:rPr lang="de-DE" sz="3200" b="1" dirty="0">
                  <a:solidFill>
                    <a:schemeClr val="accent2"/>
                  </a:solidFill>
                  <a:sym typeface="Symbol" charset="0"/>
                </a:rPr>
                <a:t> </a:t>
              </a:r>
              <a:r>
                <a:rPr lang="de-DE" sz="3200" dirty="0">
                  <a:sym typeface="Symbol" charset="0"/>
                </a:rPr>
                <a:t>  </a:t>
              </a:r>
              <a:r>
                <a:rPr lang="de-DE" sz="3200" dirty="0" smtClean="0"/>
                <a:t>1x </a:t>
              </a:r>
              <a:endParaRPr lang="de-DE" sz="3200" dirty="0"/>
            </a:p>
          </p:txBody>
        </p:sp>
        <p:pic>
          <p:nvPicPr>
            <p:cNvPr id="839684" name="Picture 4" descr="GTL_condition_chip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2" y="2536"/>
              <a:ext cx="1493" cy="1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39692" name="Rectangle 12"/>
          <p:cNvSpPr>
            <a:spLocks noChangeArrowheads="1"/>
          </p:cNvSpPr>
          <p:nvPr/>
        </p:nvSpPr>
        <p:spPr bwMode="auto">
          <a:xfrm>
            <a:off x="1389063" y="5705475"/>
            <a:ext cx="7573962" cy="476250"/>
          </a:xfrm>
          <a:prstGeom prst="rect">
            <a:avLst/>
          </a:prstGeom>
          <a:noFill/>
          <a:ln w="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</a:pPr>
            <a:r>
              <a:rPr lang="en-US" sz="1400" dirty="0"/>
              <a:t>~ 10  logical operations / module	             </a:t>
            </a:r>
            <a:r>
              <a:rPr lang="en-US" sz="2000" dirty="0">
                <a:sym typeface="Symbol" charset="0"/>
              </a:rPr>
              <a:t></a:t>
            </a:r>
            <a:r>
              <a:rPr lang="en-US" sz="1400" dirty="0"/>
              <a:t> 	          ~ 40000 logical operations in one chip		</a:t>
            </a:r>
            <a:r>
              <a:rPr lang="en-US" sz="20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17508" y="6057900"/>
            <a:ext cx="2570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i="1" dirty="0" smtClean="0">
                <a:solidFill>
                  <a:schemeClr val="tx2"/>
                </a:solidFill>
              </a:rPr>
              <a:t>LHC Run 1</a:t>
            </a:r>
            <a:endParaRPr lang="en-US" sz="3600" b="1" i="1" dirty="0">
              <a:solidFill>
                <a:schemeClr val="tx2"/>
              </a:solidFill>
            </a:endParaRPr>
          </a:p>
        </p:txBody>
      </p:sp>
      <p:graphicFrame>
        <p:nvGraphicFramePr>
          <p:cNvPr id="1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002904"/>
              </p:ext>
            </p:extLst>
          </p:nvPr>
        </p:nvGraphicFramePr>
        <p:xfrm>
          <a:off x="-22225" y="-25400"/>
          <a:ext cx="623461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369" name="Document" r:id="rId6" imgW="1777778" imgH="1765079" progId="Word.Document.8">
                  <p:embed/>
                </p:oleObj>
              </mc:Choice>
              <mc:Fallback>
                <p:oleObj name="Document" r:id="rId6" imgW="1777778" imgH="1765079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-25400"/>
                        <a:ext cx="623461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2" descr="HephyLogo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0600" y="114300"/>
            <a:ext cx="1701800" cy="464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62842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39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39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396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396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69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3500" y="571500"/>
            <a:ext cx="6248400" cy="660400"/>
          </a:xfrm>
        </p:spPr>
        <p:txBody>
          <a:bodyPr/>
          <a:lstStyle/>
          <a:p>
            <a:r>
              <a:rPr lang="en-US" dirty="0" smtClean="0"/>
              <a:t>data selection challenges </a:t>
            </a:r>
            <a:br>
              <a:rPr lang="en-US" dirty="0" smtClean="0"/>
            </a:br>
            <a:r>
              <a:rPr lang="en-US" dirty="0" smtClean="0"/>
              <a:t>at hadron colliders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background rates</a:t>
            </a:r>
          </a:p>
          <a:p>
            <a:pPr lvl="1"/>
            <a:r>
              <a:rPr lang="en-US" sz="2000" dirty="0" smtClean="0"/>
              <a:t>intrinsic problem of hadron colliders</a:t>
            </a:r>
          </a:p>
          <a:p>
            <a:endParaRPr lang="en-US" dirty="0" smtClean="0"/>
          </a:p>
          <a:p>
            <a:r>
              <a:rPr lang="en-US" dirty="0" smtClean="0"/>
              <a:t>interesting events make up tiny fraction </a:t>
            </a:r>
          </a:p>
          <a:p>
            <a:endParaRPr lang="en-US" dirty="0" smtClean="0"/>
          </a:p>
          <a:p>
            <a:r>
              <a:rPr lang="en-US" dirty="0" smtClean="0"/>
              <a:t>cutting hard on transverse momentum </a:t>
            </a:r>
            <a:r>
              <a:rPr lang="en-US" dirty="0" smtClean="0">
                <a:sym typeface="Wingdings"/>
              </a:rPr>
              <a:t> signal loss</a:t>
            </a:r>
          </a:p>
          <a:p>
            <a:endParaRPr lang="en-US" dirty="0" smtClean="0"/>
          </a:p>
          <a:p>
            <a:r>
              <a:rPr lang="en-US" dirty="0" smtClean="0"/>
              <a:t>sophisticated rate reduction methods needed </a:t>
            </a:r>
          </a:p>
        </p:txBody>
      </p:sp>
    </p:spTree>
    <p:extLst>
      <p:ext uri="{BB962C8B-B14F-4D97-AF65-F5344CB8AC3E}">
        <p14:creationId xmlns:p14="http://schemas.microsoft.com/office/powerpoint/2010/main" val="229822483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6" descr="DTT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17588"/>
            <a:ext cx="7237413" cy="507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2" name="Title 3"/>
          <p:cNvSpPr>
            <a:spLocks noGrp="1"/>
          </p:cNvSpPr>
          <p:nvPr>
            <p:ph type="title"/>
          </p:nvPr>
        </p:nvSpPr>
        <p:spPr>
          <a:xfrm>
            <a:off x="725488" y="285750"/>
            <a:ext cx="5942012" cy="647700"/>
          </a:xfrm>
        </p:spPr>
        <p:txBody>
          <a:bodyPr/>
          <a:lstStyle/>
          <a:p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LHC Run 1 (&lt;=2012): </a:t>
            </a:r>
            <a:b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many 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parallel </a:t>
            </a:r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galvanic 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connections</a:t>
            </a:r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7308850" y="1060450"/>
            <a:ext cx="2798763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l">
              <a:defRPr/>
            </a:pPr>
            <a:r>
              <a:rPr lang="en-US" i="1" kern="0">
                <a:latin typeface="+mj-lt"/>
                <a:ea typeface="ＭＳ Ｐゴシック" charset="-128"/>
                <a:cs typeface="ＭＳ Ｐゴシック" charset="-128"/>
              </a:rPr>
              <a:t>Example:</a:t>
            </a:r>
          </a:p>
          <a:p>
            <a:pPr algn="l">
              <a:defRPr/>
            </a:pPr>
            <a:endParaRPr lang="en-US" i="1" kern="0">
              <a:latin typeface="+mj-lt"/>
              <a:ea typeface="ＭＳ Ｐゴシック" charset="-128"/>
              <a:cs typeface="ＭＳ Ｐゴシック" charset="-128"/>
            </a:endParaRPr>
          </a:p>
          <a:p>
            <a:pPr algn="l">
              <a:defRPr/>
            </a:pPr>
            <a:r>
              <a:rPr lang="en-US" i="1" kern="0">
                <a:latin typeface="+mj-lt"/>
                <a:ea typeface="ＭＳ Ｐゴシック" charset="-128"/>
                <a:cs typeface="ＭＳ Ｐゴシック" charset="-128"/>
              </a:rPr>
              <a:t>Drift Tube </a:t>
            </a:r>
          </a:p>
          <a:p>
            <a:pPr algn="l">
              <a:defRPr/>
            </a:pPr>
            <a:r>
              <a:rPr lang="en-US" i="1" kern="0">
                <a:latin typeface="+mj-lt"/>
                <a:ea typeface="ＭＳ Ｐゴシック" charset="-128"/>
                <a:cs typeface="ＭＳ Ｐゴシック" charset="-128"/>
              </a:rPr>
              <a:t>Track Finder</a:t>
            </a:r>
          </a:p>
          <a:p>
            <a:pPr algn="l">
              <a:defRPr/>
            </a:pPr>
            <a:r>
              <a:rPr lang="en-US" i="1" kern="0">
                <a:latin typeface="+mj-lt"/>
                <a:ea typeface="ＭＳ Ｐゴシック" charset="-128"/>
                <a:cs typeface="ＭＳ Ｐゴシック" charset="-128"/>
              </a:rPr>
              <a:t>(part of </a:t>
            </a:r>
          </a:p>
          <a:p>
            <a:pPr algn="l">
              <a:defRPr/>
            </a:pPr>
            <a:r>
              <a:rPr lang="en-US" i="1" kern="0">
                <a:latin typeface="+mj-lt"/>
                <a:ea typeface="ＭＳ Ｐゴシック" charset="-128"/>
                <a:cs typeface="ＭＳ Ｐゴシック" charset="-128"/>
              </a:rPr>
              <a:t>muon trigger)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41308" y="6070600"/>
            <a:ext cx="2570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i="1" dirty="0" smtClean="0">
                <a:solidFill>
                  <a:schemeClr val="tx2"/>
                </a:solidFill>
              </a:rPr>
              <a:t>LHC Run 1</a:t>
            </a:r>
            <a:endParaRPr lang="en-US" sz="36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do we trigger ?</a:t>
            </a:r>
          </a:p>
        </p:txBody>
      </p:sp>
      <p:sp>
        <p:nvSpPr>
          <p:cNvPr id="852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04950"/>
            <a:ext cx="7753350" cy="4603750"/>
          </a:xfrm>
          <a:ln/>
        </p:spPr>
        <p:txBody>
          <a:bodyPr/>
          <a:lstStyle/>
          <a:p>
            <a:r>
              <a:rPr lang="en-US" sz="2200" dirty="0" smtClean="0"/>
              <a:t>at </a:t>
            </a:r>
            <a:r>
              <a:rPr lang="en-US" sz="2200" dirty="0"/>
              <a:t>a rate of 40 MHz </a:t>
            </a:r>
            <a:r>
              <a:rPr lang="en-US" sz="2200" dirty="0" smtClean="0"/>
              <a:t>impossible </a:t>
            </a:r>
            <a:r>
              <a:rPr lang="en-US" sz="2200" dirty="0"/>
              <a:t>to read out all detector data </a:t>
            </a:r>
          </a:p>
          <a:p>
            <a:r>
              <a:rPr lang="en-US" sz="2200" dirty="0" smtClean="0"/>
              <a:t>preliminary </a:t>
            </a:r>
            <a:r>
              <a:rPr lang="en-US" sz="2200" dirty="0"/>
              <a:t>decision based on part of the event data only </a:t>
            </a:r>
          </a:p>
          <a:p>
            <a:r>
              <a:rPr lang="en-US" sz="2200" dirty="0"/>
              <a:t>be </a:t>
            </a:r>
            <a:r>
              <a:rPr lang="en-US" sz="2200" dirty="0" smtClean="0"/>
              <a:t>quick!</a:t>
            </a:r>
            <a:endParaRPr lang="en-US" sz="2200" dirty="0"/>
          </a:p>
          <a:p>
            <a:pPr lvl="1"/>
            <a:r>
              <a:rPr lang="en-US" sz="2000" dirty="0"/>
              <a:t>in case of positive trigger decision all detector data must still be available</a:t>
            </a:r>
          </a:p>
          <a:p>
            <a:pPr lvl="1"/>
            <a:r>
              <a:rPr lang="en-US" sz="2000" dirty="0" smtClean="0"/>
              <a:t>data </a:t>
            </a:r>
            <a:r>
              <a:rPr lang="en-US" sz="2000" dirty="0"/>
              <a:t>are stored temporarily in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pipeline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in the detector electronics</a:t>
            </a:r>
          </a:p>
          <a:p>
            <a:pPr lvl="2"/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short term memory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the detector</a:t>
            </a:r>
          </a:p>
          <a:p>
            <a:pPr lvl="2"/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ring buffer</a:t>
            </a:r>
            <a:r>
              <a:rPr lang="ja-JP" altLang="en-US" sz="2000" dirty="0">
                <a:latin typeface="Arial"/>
              </a:rPr>
              <a:t>”</a:t>
            </a:r>
            <a:endParaRPr lang="en-US" sz="2000" dirty="0"/>
          </a:p>
          <a:p>
            <a:pPr lvl="2"/>
            <a:r>
              <a:rPr lang="en-US" sz="2000" dirty="0"/>
              <a:t>in hardware, can only afford </a:t>
            </a:r>
            <a:r>
              <a:rPr lang="en-US" sz="2000" dirty="0" smtClean="0"/>
              <a:t>				   a </a:t>
            </a:r>
            <a:r>
              <a:rPr lang="en-US" sz="2000" dirty="0"/>
              <a:t>few </a:t>
            </a:r>
            <a:r>
              <a:rPr lang="en-US" sz="2000" dirty="0" err="1" smtClean="0"/>
              <a:t>μs</a:t>
            </a:r>
            <a:r>
              <a:rPr lang="en-US" sz="2000" dirty="0" smtClean="0"/>
              <a:t>   (presently, </a:t>
            </a:r>
            <a:r>
              <a:rPr lang="en-US" sz="2000" dirty="0"/>
              <a:t>4 </a:t>
            </a:r>
            <a:r>
              <a:rPr lang="en-US" sz="2000" dirty="0" err="1" smtClean="0"/>
              <a:t>μs</a:t>
            </a:r>
            <a:r>
              <a:rPr lang="en-US" sz="2000" dirty="0" smtClean="0"/>
              <a:t>)</a:t>
            </a: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852997" name="Oval 5"/>
          <p:cNvSpPr>
            <a:spLocks noChangeArrowheads="1"/>
          </p:cNvSpPr>
          <p:nvPr/>
        </p:nvSpPr>
        <p:spPr bwMode="auto">
          <a:xfrm>
            <a:off x="6562725" y="4541838"/>
            <a:ext cx="285750" cy="2238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998" name="Oval 6"/>
          <p:cNvSpPr>
            <a:spLocks noChangeArrowheads="1"/>
          </p:cNvSpPr>
          <p:nvPr/>
        </p:nvSpPr>
        <p:spPr bwMode="auto">
          <a:xfrm>
            <a:off x="7273925" y="5019675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2999" name="Oval 7"/>
          <p:cNvSpPr>
            <a:spLocks noChangeArrowheads="1"/>
          </p:cNvSpPr>
          <p:nvPr/>
        </p:nvSpPr>
        <p:spPr bwMode="auto">
          <a:xfrm>
            <a:off x="7273925" y="4765675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00" name="Oval 8"/>
          <p:cNvSpPr>
            <a:spLocks noChangeArrowheads="1"/>
          </p:cNvSpPr>
          <p:nvPr/>
        </p:nvSpPr>
        <p:spPr bwMode="auto">
          <a:xfrm>
            <a:off x="6848475" y="4765675"/>
            <a:ext cx="914400" cy="9144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01" name="Oval 9"/>
          <p:cNvSpPr>
            <a:spLocks noChangeArrowheads="1"/>
          </p:cNvSpPr>
          <p:nvPr/>
        </p:nvSpPr>
        <p:spPr bwMode="auto">
          <a:xfrm>
            <a:off x="6848475" y="4765675"/>
            <a:ext cx="609600" cy="649288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10" name="Freeform 18"/>
          <p:cNvSpPr>
            <a:spLocks/>
          </p:cNvSpPr>
          <p:nvPr/>
        </p:nvSpPr>
        <p:spPr bwMode="auto">
          <a:xfrm>
            <a:off x="6773863" y="4857750"/>
            <a:ext cx="182562" cy="423863"/>
          </a:xfrm>
          <a:custGeom>
            <a:avLst/>
            <a:gdLst>
              <a:gd name="T0" fmla="*/ 0 w 115"/>
              <a:gd name="T1" fmla="*/ 0 h 267"/>
              <a:gd name="T2" fmla="*/ 40 w 115"/>
              <a:gd name="T3" fmla="*/ 20 h 267"/>
              <a:gd name="T4" fmla="*/ 46 w 115"/>
              <a:gd name="T5" fmla="*/ 40 h 267"/>
              <a:gd name="T6" fmla="*/ 93 w 115"/>
              <a:gd name="T7" fmla="*/ 73 h 267"/>
              <a:gd name="T8" fmla="*/ 93 w 115"/>
              <a:gd name="T9" fmla="*/ 267 h 2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15" h="267">
                <a:moveTo>
                  <a:pt x="0" y="0"/>
                </a:moveTo>
                <a:cubicBezTo>
                  <a:pt x="11" y="4"/>
                  <a:pt x="31" y="9"/>
                  <a:pt x="40" y="20"/>
                </a:cubicBezTo>
                <a:cubicBezTo>
                  <a:pt x="44" y="25"/>
                  <a:pt x="42" y="34"/>
                  <a:pt x="46" y="40"/>
                </a:cubicBezTo>
                <a:cubicBezTo>
                  <a:pt x="56" y="57"/>
                  <a:pt x="74" y="67"/>
                  <a:pt x="93" y="73"/>
                </a:cubicBezTo>
                <a:cubicBezTo>
                  <a:pt x="115" y="138"/>
                  <a:pt x="93" y="201"/>
                  <a:pt x="93" y="267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53012" name="Line 20"/>
          <p:cNvSpPr>
            <a:spLocks noChangeShapeType="1"/>
          </p:cNvSpPr>
          <p:nvPr/>
        </p:nvSpPr>
        <p:spPr bwMode="auto">
          <a:xfrm>
            <a:off x="7134225" y="4857750"/>
            <a:ext cx="84138" cy="14288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6375401" y="4673600"/>
            <a:ext cx="2768599" cy="1879599"/>
            <a:chOff x="6375401" y="4673600"/>
            <a:chExt cx="2768599" cy="1879599"/>
          </a:xfrm>
        </p:grpSpPr>
        <p:grpSp>
          <p:nvGrpSpPr>
            <p:cNvPr id="853015" name="Group 23"/>
            <p:cNvGrpSpPr>
              <a:grpSpLocks/>
            </p:cNvGrpSpPr>
            <p:nvPr/>
          </p:nvGrpSpPr>
          <p:grpSpPr bwMode="auto">
            <a:xfrm>
              <a:off x="6375401" y="4673600"/>
              <a:ext cx="2768599" cy="1879599"/>
              <a:chOff x="3826" y="2819"/>
              <a:chExt cx="1077" cy="725"/>
            </a:xfrm>
          </p:grpSpPr>
          <p:sp>
            <p:nvSpPr>
              <p:cNvPr id="852996" name="Oval 4"/>
              <p:cNvSpPr>
                <a:spLocks noChangeArrowheads="1"/>
              </p:cNvSpPr>
              <p:nvPr/>
            </p:nvSpPr>
            <p:spPr bwMode="auto">
              <a:xfrm>
                <a:off x="3826" y="2855"/>
                <a:ext cx="721" cy="683"/>
              </a:xfrm>
              <a:prstGeom prst="ellips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853006" name="Text Box 14"/>
              <p:cNvSpPr txBox="1">
                <a:spLocks noChangeArrowheads="1"/>
              </p:cNvSpPr>
              <p:nvPr/>
            </p:nvSpPr>
            <p:spPr bwMode="auto">
              <a:xfrm>
                <a:off x="4445" y="3294"/>
                <a:ext cx="44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i="1"/>
                  <a:t>write</a:t>
                </a:r>
                <a:endParaRPr lang="en-US" sz="2000"/>
              </a:p>
            </p:txBody>
          </p:sp>
          <p:sp>
            <p:nvSpPr>
              <p:cNvPr id="853007" name="Text Box 15"/>
              <p:cNvSpPr txBox="1">
                <a:spLocks noChangeArrowheads="1"/>
              </p:cNvSpPr>
              <p:nvPr/>
            </p:nvSpPr>
            <p:spPr bwMode="auto">
              <a:xfrm>
                <a:off x="4494" y="2819"/>
                <a:ext cx="4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solidFill>
                      <a:schemeClr val="accent2"/>
                    </a:solidFill>
                  </a:rPr>
                  <a:t>read</a:t>
                </a:r>
                <a:endParaRPr lang="en-US" sz="2000"/>
              </a:p>
            </p:txBody>
          </p:sp>
          <p:sp>
            <p:nvSpPr>
              <p:cNvPr id="853011" name="Freeform 19"/>
              <p:cNvSpPr>
                <a:spLocks/>
              </p:cNvSpPr>
              <p:nvPr/>
            </p:nvSpPr>
            <p:spPr bwMode="auto">
              <a:xfrm>
                <a:off x="4049" y="3030"/>
                <a:ext cx="307" cy="440"/>
              </a:xfrm>
              <a:custGeom>
                <a:avLst/>
                <a:gdLst>
                  <a:gd name="T0" fmla="*/ 219 w 307"/>
                  <a:gd name="T1" fmla="*/ 6 h 440"/>
                  <a:gd name="T2" fmla="*/ 229 w 307"/>
                  <a:gd name="T3" fmla="*/ 16 h 440"/>
                  <a:gd name="T4" fmla="*/ 247 w 307"/>
                  <a:gd name="T5" fmla="*/ 24 h 440"/>
                  <a:gd name="T6" fmla="*/ 265 w 307"/>
                  <a:gd name="T7" fmla="*/ 48 h 440"/>
                  <a:gd name="T8" fmla="*/ 277 w 307"/>
                  <a:gd name="T9" fmla="*/ 66 h 440"/>
                  <a:gd name="T10" fmla="*/ 297 w 307"/>
                  <a:gd name="T11" fmla="*/ 130 h 440"/>
                  <a:gd name="T12" fmla="*/ 307 w 307"/>
                  <a:gd name="T13" fmla="*/ 228 h 440"/>
                  <a:gd name="T14" fmla="*/ 305 w 307"/>
                  <a:gd name="T15" fmla="*/ 260 h 440"/>
                  <a:gd name="T16" fmla="*/ 265 w 307"/>
                  <a:gd name="T17" fmla="*/ 300 h 440"/>
                  <a:gd name="T18" fmla="*/ 109 w 307"/>
                  <a:gd name="T19" fmla="*/ 400 h 440"/>
                  <a:gd name="T20" fmla="*/ 9 w 307"/>
                  <a:gd name="T21" fmla="*/ 436 h 440"/>
                  <a:gd name="T22" fmla="*/ 1 w 307"/>
                  <a:gd name="T23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7" h="440">
                    <a:moveTo>
                      <a:pt x="219" y="6"/>
                    </a:moveTo>
                    <a:cubicBezTo>
                      <a:pt x="234" y="0"/>
                      <a:pt x="213" y="5"/>
                      <a:pt x="229" y="16"/>
                    </a:cubicBezTo>
                    <a:cubicBezTo>
                      <a:pt x="234" y="19"/>
                      <a:pt x="247" y="24"/>
                      <a:pt x="247" y="24"/>
                    </a:cubicBezTo>
                    <a:cubicBezTo>
                      <a:pt x="254" y="35"/>
                      <a:pt x="254" y="37"/>
                      <a:pt x="265" y="48"/>
                    </a:cubicBezTo>
                    <a:cubicBezTo>
                      <a:pt x="267" y="55"/>
                      <a:pt x="272" y="59"/>
                      <a:pt x="277" y="66"/>
                    </a:cubicBezTo>
                    <a:cubicBezTo>
                      <a:pt x="282" y="88"/>
                      <a:pt x="289" y="108"/>
                      <a:pt x="297" y="130"/>
                    </a:cubicBezTo>
                    <a:cubicBezTo>
                      <a:pt x="299" y="162"/>
                      <a:pt x="304" y="195"/>
                      <a:pt x="307" y="228"/>
                    </a:cubicBezTo>
                    <a:cubicBezTo>
                      <a:pt x="306" y="238"/>
                      <a:pt x="307" y="249"/>
                      <a:pt x="305" y="260"/>
                    </a:cubicBezTo>
                    <a:cubicBezTo>
                      <a:pt x="302" y="270"/>
                      <a:pt x="272" y="294"/>
                      <a:pt x="265" y="300"/>
                    </a:cubicBezTo>
                    <a:cubicBezTo>
                      <a:pt x="213" y="341"/>
                      <a:pt x="168" y="374"/>
                      <a:pt x="109" y="400"/>
                    </a:cubicBezTo>
                    <a:cubicBezTo>
                      <a:pt x="79" y="412"/>
                      <a:pt x="40" y="428"/>
                      <a:pt x="9" y="436"/>
                    </a:cubicBezTo>
                    <a:cubicBezTo>
                      <a:pt x="0" y="438"/>
                      <a:pt x="1" y="435"/>
                      <a:pt x="1" y="440"/>
                    </a:cubicBez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853004" name="Line 12"/>
            <p:cNvSpPr>
              <a:spLocks noChangeShapeType="1"/>
            </p:cNvSpPr>
            <p:nvPr/>
          </p:nvSpPr>
          <p:spPr bwMode="auto">
            <a:xfrm flipV="1">
              <a:off x="7303409" y="4782487"/>
              <a:ext cx="326474" cy="871097"/>
            </a:xfrm>
            <a:prstGeom prst="line">
              <a:avLst/>
            </a:prstGeom>
            <a:noFill/>
            <a:ln w="76200" cmpd="sng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3003" name="Line 11"/>
            <p:cNvSpPr>
              <a:spLocks noChangeShapeType="1"/>
            </p:cNvSpPr>
            <p:nvPr/>
          </p:nvSpPr>
          <p:spPr bwMode="auto">
            <a:xfrm>
              <a:off x="7303409" y="5653584"/>
              <a:ext cx="514132" cy="762210"/>
            </a:xfrm>
            <a:prstGeom prst="line">
              <a:avLst/>
            </a:prstGeom>
            <a:noFill/>
            <a:ln w="76200" cmpd="sng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1031226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6248400" cy="6604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L1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Trigger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Layout in LHC Run 2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Picture 1" descr="schematic_upgradeL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004888"/>
            <a:ext cx="73279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901700"/>
            <a:ext cx="4381500" cy="5026918"/>
            <a:chOff x="0" y="901700"/>
            <a:chExt cx="4381500" cy="5026918"/>
          </a:xfrm>
        </p:grpSpPr>
        <p:sp>
          <p:nvSpPr>
            <p:cNvPr id="3" name="Oval 2"/>
            <p:cNvSpPr/>
            <p:nvPr/>
          </p:nvSpPr>
          <p:spPr bwMode="auto">
            <a:xfrm>
              <a:off x="393700" y="901700"/>
              <a:ext cx="3987800" cy="4368800"/>
            </a:xfrm>
            <a:prstGeom prst="ellipse">
              <a:avLst/>
            </a:prstGeom>
            <a:noFill/>
            <a:ln w="76200" cap="flat" cmpd="sng" algn="ctr">
              <a:solidFill>
                <a:schemeClr val="tx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68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0" y="4851400"/>
              <a:ext cx="143821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3200" b="1" dirty="0" err="1" smtClean="0">
                  <a:solidFill>
                    <a:schemeClr val="tx2"/>
                  </a:solidFill>
                </a:rPr>
                <a:t>Calori</a:t>
              </a:r>
              <a:r>
                <a:rPr lang="en-US" sz="3200" b="1" dirty="0" smtClean="0">
                  <a:solidFill>
                    <a:schemeClr val="tx2"/>
                  </a:solidFill>
                </a:rPr>
                <a:t>-</a:t>
              </a:r>
            </a:p>
            <a:p>
              <a:pPr algn="r"/>
              <a:r>
                <a:rPr lang="en-US" sz="3200" b="1" dirty="0" smtClean="0">
                  <a:solidFill>
                    <a:schemeClr val="tx2"/>
                  </a:solidFill>
                </a:rPr>
                <a:t>meter</a:t>
              </a:r>
              <a:endParaRPr lang="en-US" sz="3200" b="1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203700" y="876300"/>
            <a:ext cx="4789503" cy="4458276"/>
            <a:chOff x="4203700" y="876300"/>
            <a:chExt cx="4789503" cy="4458276"/>
          </a:xfrm>
        </p:grpSpPr>
        <p:sp>
          <p:nvSpPr>
            <p:cNvPr id="20" name="Oval 19"/>
            <p:cNvSpPr/>
            <p:nvPr/>
          </p:nvSpPr>
          <p:spPr bwMode="auto">
            <a:xfrm>
              <a:off x="4203700" y="876300"/>
              <a:ext cx="4152900" cy="4368800"/>
            </a:xfrm>
            <a:prstGeom prst="ellipse">
              <a:avLst/>
            </a:prstGeom>
            <a:noFill/>
            <a:ln w="762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68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7599873" y="4749800"/>
              <a:ext cx="1393330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 smtClean="0">
                  <a:solidFill>
                    <a:schemeClr val="accent2"/>
                  </a:solidFill>
                </a:rPr>
                <a:t>Muons</a:t>
              </a:r>
              <a:endParaRPr lang="en-US" sz="3200" b="1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7030572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/>
          <p:cNvSpPr>
            <a:spLocks noGrp="1"/>
          </p:cNvSpPr>
          <p:nvPr>
            <p:ph type="title"/>
          </p:nvPr>
        </p:nvSpPr>
        <p:spPr>
          <a:xfrm>
            <a:off x="914400" y="190500"/>
            <a:ext cx="6248400" cy="6604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L1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Trigger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Layout in LHC Run 2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218" name="Picture 1" descr="schematic_upgradeL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004888"/>
            <a:ext cx="7327900" cy="538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2870200" y="4064000"/>
            <a:ext cx="6136288" cy="2587831"/>
            <a:chOff x="2870200" y="4064000"/>
            <a:chExt cx="6136288" cy="2587831"/>
          </a:xfrm>
        </p:grpSpPr>
        <p:grpSp>
          <p:nvGrpSpPr>
            <p:cNvPr id="13" name="Group 12"/>
            <p:cNvGrpSpPr>
              <a:grpSpLocks/>
            </p:cNvGrpSpPr>
            <p:nvPr/>
          </p:nvGrpSpPr>
          <p:grpSpPr bwMode="auto">
            <a:xfrm>
              <a:off x="6350000" y="4064000"/>
              <a:ext cx="2581275" cy="571500"/>
              <a:chOff x="6350000" y="4064000"/>
              <a:chExt cx="2580824" cy="571500"/>
            </a:xfrm>
          </p:grpSpPr>
          <p:sp>
            <p:nvSpPr>
              <p:cNvPr id="9228" name="Oval 2"/>
              <p:cNvSpPr>
                <a:spLocks noChangeArrowheads="1"/>
              </p:cNvSpPr>
              <p:nvPr/>
            </p:nvSpPr>
            <p:spPr bwMode="auto">
              <a:xfrm>
                <a:off x="6350000" y="4064000"/>
                <a:ext cx="889000" cy="571500"/>
              </a:xfrm>
              <a:prstGeom prst="ellips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9" name="TextBox 3"/>
              <p:cNvSpPr txBox="1">
                <a:spLocks noChangeArrowheads="1"/>
              </p:cNvSpPr>
              <p:nvPr/>
            </p:nvSpPr>
            <p:spPr bwMode="auto">
              <a:xfrm>
                <a:off x="7861300" y="4064000"/>
                <a:ext cx="106952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2400" b="1" dirty="0">
                    <a:solidFill>
                      <a:srgbClr val="FF0000"/>
                    </a:solidFill>
                  </a:rPr>
                  <a:t>BMTF</a:t>
                </a:r>
              </a:p>
            </p:txBody>
          </p:sp>
          <p:cxnSp>
            <p:nvCxnSpPr>
              <p:cNvPr id="9230" name="Straight Arrow Connector 7"/>
              <p:cNvCxnSpPr>
                <a:cxnSpLocks noChangeShapeType="1"/>
              </p:cNvCxnSpPr>
              <p:nvPr/>
            </p:nvCxnSpPr>
            <p:spPr bwMode="auto">
              <a:xfrm flipH="1">
                <a:off x="7323667" y="4330701"/>
                <a:ext cx="512234" cy="4232"/>
              </a:xfrm>
              <a:prstGeom prst="straightConnector1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8" name="Group 17"/>
            <p:cNvGrpSpPr>
              <a:grpSpLocks/>
            </p:cNvGrpSpPr>
            <p:nvPr/>
          </p:nvGrpSpPr>
          <p:grpSpPr bwMode="auto">
            <a:xfrm>
              <a:off x="4940300" y="4749800"/>
              <a:ext cx="3455988" cy="825500"/>
              <a:chOff x="4940300" y="4749800"/>
              <a:chExt cx="3456120" cy="825500"/>
            </a:xfrm>
          </p:grpSpPr>
          <p:sp>
            <p:nvSpPr>
              <p:cNvPr id="9225" name="Oval 4"/>
              <p:cNvSpPr>
                <a:spLocks noChangeArrowheads="1"/>
              </p:cNvSpPr>
              <p:nvPr/>
            </p:nvSpPr>
            <p:spPr bwMode="auto">
              <a:xfrm>
                <a:off x="4940300" y="4749800"/>
                <a:ext cx="1701800" cy="825500"/>
              </a:xfrm>
              <a:prstGeom prst="ellips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6" name="TextBox 13"/>
              <p:cNvSpPr txBox="1">
                <a:spLocks noChangeArrowheads="1"/>
              </p:cNvSpPr>
              <p:nvPr/>
            </p:nvSpPr>
            <p:spPr bwMode="auto">
              <a:xfrm>
                <a:off x="7310967" y="4893734"/>
                <a:ext cx="108545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2400" b="1" dirty="0" err="1">
                    <a:solidFill>
                      <a:srgbClr val="FF0000"/>
                    </a:solidFill>
                  </a:rPr>
                  <a:t>uGMT</a:t>
                </a:r>
                <a:endParaRPr lang="en-US" sz="240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9227" name="Straight Arrow Connector 14"/>
              <p:cNvCxnSpPr>
                <a:cxnSpLocks noChangeShapeType="1"/>
              </p:cNvCxnSpPr>
              <p:nvPr/>
            </p:nvCxnSpPr>
            <p:spPr bwMode="auto">
              <a:xfrm flipH="1">
                <a:off x="6773334" y="5160435"/>
                <a:ext cx="512234" cy="4232"/>
              </a:xfrm>
              <a:prstGeom prst="straightConnector1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grpSp>
          <p:nvGrpSpPr>
            <p:cNvPr id="19" name="Group 18"/>
            <p:cNvGrpSpPr>
              <a:grpSpLocks/>
            </p:cNvGrpSpPr>
            <p:nvPr/>
          </p:nvGrpSpPr>
          <p:grpSpPr bwMode="auto">
            <a:xfrm>
              <a:off x="2870200" y="5651500"/>
              <a:ext cx="3152775" cy="825500"/>
              <a:chOff x="2870200" y="5651500"/>
              <a:chExt cx="3152926" cy="825500"/>
            </a:xfrm>
          </p:grpSpPr>
          <p:sp>
            <p:nvSpPr>
              <p:cNvPr id="9222" name="Oval 5"/>
              <p:cNvSpPr>
                <a:spLocks noChangeArrowheads="1"/>
              </p:cNvSpPr>
              <p:nvPr/>
            </p:nvSpPr>
            <p:spPr bwMode="auto">
              <a:xfrm>
                <a:off x="2870200" y="5651500"/>
                <a:ext cx="1701800" cy="825500"/>
              </a:xfrm>
              <a:prstGeom prst="ellipse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223" name="TextBox 15"/>
              <p:cNvSpPr txBox="1">
                <a:spLocks noChangeArrowheads="1"/>
              </p:cNvSpPr>
              <p:nvPr/>
            </p:nvSpPr>
            <p:spPr bwMode="auto">
              <a:xfrm>
                <a:off x="5228167" y="5791201"/>
                <a:ext cx="794959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pPr algn="l"/>
                <a:r>
                  <a:rPr lang="en-US" sz="2400" b="1">
                    <a:solidFill>
                      <a:srgbClr val="FF0000"/>
                    </a:solidFill>
                  </a:rPr>
                  <a:t>uGT</a:t>
                </a:r>
              </a:p>
            </p:txBody>
          </p:sp>
          <p:cxnSp>
            <p:nvCxnSpPr>
              <p:cNvPr id="9224" name="Straight Arrow Connector 16"/>
              <p:cNvCxnSpPr>
                <a:cxnSpLocks noChangeShapeType="1"/>
              </p:cNvCxnSpPr>
              <p:nvPr/>
            </p:nvCxnSpPr>
            <p:spPr bwMode="auto">
              <a:xfrm flipH="1">
                <a:off x="4690534" y="6057902"/>
                <a:ext cx="512234" cy="4232"/>
              </a:xfrm>
              <a:prstGeom prst="straightConnector1">
                <a:avLst/>
              </a:prstGeom>
              <a:noFill/>
              <a:ln w="57150">
                <a:solidFill>
                  <a:schemeClr val="accent2"/>
                </a:solidFill>
                <a:round/>
                <a:headEnd/>
                <a:tailEnd type="arrow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  <p:sp>
          <p:nvSpPr>
            <p:cNvPr id="16" name="TextBox 13"/>
            <p:cNvSpPr txBox="1">
              <a:spLocks noChangeArrowheads="1"/>
            </p:cNvSpPr>
            <p:nvPr/>
          </p:nvSpPr>
          <p:spPr bwMode="auto">
            <a:xfrm>
              <a:off x="6688576" y="5820834"/>
              <a:ext cx="231791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l"/>
              <a:r>
                <a:rPr lang="en-US" sz="2400" b="1" i="1" dirty="0" smtClean="0">
                  <a:solidFill>
                    <a:srgbClr val="FF0000"/>
                  </a:solidFill>
                </a:rPr>
                <a:t>systems built by</a:t>
              </a:r>
            </a:p>
            <a:p>
              <a:pPr algn="l"/>
              <a:r>
                <a:rPr lang="en-US" sz="2400" b="1" i="1" dirty="0" smtClean="0">
                  <a:solidFill>
                    <a:srgbClr val="FF0000"/>
                  </a:solidFill>
                </a:rPr>
                <a:t>HEPHY Vienna</a:t>
              </a:r>
              <a:endParaRPr lang="en-US" sz="2400" b="1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943887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 descr="Hoch_prod_cra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400" y="1121852"/>
            <a:ext cx="7340600" cy="4894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4" name="Rectangle 8"/>
          <p:cNvSpPr>
            <a:spLocks noChangeArrowheads="1"/>
          </p:cNvSpPr>
          <p:nvPr/>
        </p:nvSpPr>
        <p:spPr bwMode="auto">
          <a:xfrm>
            <a:off x="831850" y="1058863"/>
            <a:ext cx="2400300" cy="5608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Title 3"/>
          <p:cNvSpPr txBox="1">
            <a:spLocks/>
          </p:cNvSpPr>
          <p:nvPr/>
        </p:nvSpPr>
        <p:spPr bwMode="auto">
          <a:xfrm>
            <a:off x="0" y="2171700"/>
            <a:ext cx="3162300" cy="386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b"/>
          <a:lstStyle/>
          <a:p>
            <a:pPr algn="r">
              <a:defRPr/>
            </a:pPr>
            <a:r>
              <a:rPr lang="en-US" i="1" kern="0" dirty="0">
                <a:latin typeface="+mj-lt"/>
                <a:ea typeface="ＭＳ Ｐゴシック" charset="-128"/>
                <a:cs typeface="ＭＳ Ｐゴシック" charset="-128"/>
              </a:rPr>
              <a:t>Example:</a:t>
            </a:r>
          </a:p>
          <a:p>
            <a:pPr algn="r">
              <a:defRPr/>
            </a:pPr>
            <a:endParaRPr lang="en-US" i="1" kern="0" dirty="0">
              <a:latin typeface="+mj-lt"/>
              <a:ea typeface="ＭＳ Ｐゴシック" charset="-128"/>
              <a:cs typeface="ＭＳ Ｐゴシック" charset="-128"/>
            </a:endParaRPr>
          </a:p>
          <a:p>
            <a:pPr algn="r">
              <a:defRPr/>
            </a:pPr>
            <a:r>
              <a:rPr lang="en-US" i="1" kern="0" dirty="0">
                <a:latin typeface="+mj-lt"/>
                <a:ea typeface="ＭＳ Ｐゴシック" charset="-128"/>
                <a:cs typeface="ＭＳ Ｐゴシック" charset="-128"/>
              </a:rPr>
              <a:t>Global Trigger (left)</a:t>
            </a:r>
          </a:p>
          <a:p>
            <a:pPr algn="r">
              <a:defRPr/>
            </a:pPr>
            <a:r>
              <a:rPr lang="en-US" i="1" kern="0" dirty="0">
                <a:latin typeface="+mj-lt"/>
                <a:ea typeface="ＭＳ Ｐゴシック" charset="-128"/>
                <a:cs typeface="ＭＳ Ｐゴシック" charset="-128"/>
              </a:rPr>
              <a:t>and</a:t>
            </a:r>
          </a:p>
          <a:p>
            <a:pPr algn="r">
              <a:defRPr/>
            </a:pPr>
            <a:r>
              <a:rPr lang="en-US" i="1" kern="0" dirty="0">
                <a:latin typeface="+mj-lt"/>
                <a:ea typeface="ＭＳ Ｐゴシック" charset="-128"/>
                <a:cs typeface="ＭＳ Ｐゴシック" charset="-128"/>
              </a:rPr>
              <a:t>Global </a:t>
            </a:r>
            <a:r>
              <a:rPr lang="en-US" i="1" kern="0" dirty="0" err="1">
                <a:latin typeface="+mj-lt"/>
                <a:ea typeface="ＭＳ Ｐゴシック" charset="-128"/>
                <a:cs typeface="ＭＳ Ｐゴシック" charset="-128"/>
              </a:rPr>
              <a:t>Muon</a:t>
            </a:r>
            <a:r>
              <a:rPr lang="en-US" i="1" kern="0" dirty="0">
                <a:latin typeface="+mj-lt"/>
                <a:ea typeface="ＭＳ Ｐゴシック" charset="-128"/>
                <a:cs typeface="ＭＳ Ｐゴシック" charset="-128"/>
              </a:rPr>
              <a:t> Trigger (right)</a:t>
            </a:r>
          </a:p>
        </p:txBody>
      </p:sp>
      <p:sp>
        <p:nvSpPr>
          <p:cNvPr id="64516" name="Title 3"/>
          <p:cNvSpPr>
            <a:spLocks noGrp="1"/>
          </p:cNvSpPr>
          <p:nvPr>
            <p:ph type="title"/>
          </p:nvPr>
        </p:nvSpPr>
        <p:spPr>
          <a:xfrm>
            <a:off x="609600" y="795338"/>
            <a:ext cx="7962900" cy="647700"/>
          </a:xfrm>
        </p:spPr>
        <p:txBody>
          <a:bodyPr/>
          <a:lstStyle/>
          <a:p>
            <a:pPr algn="l"/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			LHC 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Run 1 (&lt;=2012): </a:t>
            </a:r>
            <a:b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many 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different c</a:t>
            </a:r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ustom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-built electronics </a:t>
            </a:r>
            <a:r>
              <a:rPr lang="en-US" sz="2800" dirty="0" smtClean="0">
                <a:latin typeface="Times New Roman" charset="0"/>
                <a:ea typeface="ＭＳ Ｐゴシック" charset="0"/>
                <a:cs typeface="ＭＳ Ｐゴシック" charset="0"/>
              </a:rPr>
              <a:t>modules (</a:t>
            </a:r>
            <a:r>
              <a:rPr lang="en-US" sz="2800" dirty="0">
                <a:latin typeface="Times New Roman" charset="0"/>
                <a:ea typeface="ＭＳ Ｐゴシック" charset="0"/>
                <a:cs typeface="ＭＳ Ｐゴシック" charset="0"/>
              </a:rPr>
              <a:t>VME)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344508" y="6211669"/>
            <a:ext cx="25701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3600" b="1" i="1" dirty="0" smtClean="0">
                <a:solidFill>
                  <a:schemeClr val="tx2"/>
                </a:solidFill>
              </a:rPr>
              <a:t>LHC Run 1</a:t>
            </a:r>
            <a:endParaRPr lang="en-US" sz="3600" b="1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>
          <a:xfrm>
            <a:off x="847725" y="463550"/>
            <a:ext cx="5895975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Commercial </a:t>
            </a:r>
            <a:r>
              <a:rPr lang="el-GR"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TCA module </a:t>
            </a:r>
            <a:br>
              <a:rPr lang="en-US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2800">
                <a:latin typeface="Times New Roman" charset="0"/>
                <a:ea typeface="ＭＳ Ｐゴシック" charset="0"/>
                <a:cs typeface="ＭＳ Ｐゴシック" charset="0"/>
              </a:rPr>
              <a:t>MCH (MicroTCA Carrier Hub) </a:t>
            </a:r>
          </a:p>
        </p:txBody>
      </p:sp>
      <p:pic>
        <p:nvPicPr>
          <p:cNvPr id="70658" name="Picture 2" descr="IMG_085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425" y="1157288"/>
            <a:ext cx="6904038" cy="517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90145804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do we trigger ?</a:t>
            </a:r>
          </a:p>
        </p:txBody>
      </p:sp>
      <p:sp>
        <p:nvSpPr>
          <p:cNvPr id="85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04950"/>
            <a:ext cx="8205788" cy="4824413"/>
          </a:xfrm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„</a:t>
            </a:r>
            <a:r>
              <a:rPr lang="en-US" dirty="0">
                <a:solidFill>
                  <a:srgbClr val="0000FF"/>
                </a:solidFill>
              </a:rPr>
              <a:t>bunch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structure of the LHC collider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„bunches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of particles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40 MHz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a bunch arrives every 25 ns 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bunches are spaced at 7.5 meters from each other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bunch spacing of 125 ns for heavy-ion operation</a:t>
            </a:r>
          </a:p>
          <a:p>
            <a:pPr>
              <a:lnSpc>
                <a:spcPct val="90000"/>
              </a:lnSpc>
            </a:pPr>
            <a:r>
              <a:rPr lang="en-US" dirty="0"/>
              <a:t>at </a:t>
            </a:r>
            <a:r>
              <a:rPr lang="en-US" dirty="0" smtClean="0"/>
              <a:t>present luminosity </a:t>
            </a:r>
            <a:r>
              <a:rPr lang="en-US" dirty="0"/>
              <a:t>of the LHC collider </a:t>
            </a:r>
            <a:r>
              <a:rPr lang="en-US" dirty="0" smtClean="0"/>
              <a:t>(&gt;10</a:t>
            </a:r>
            <a:r>
              <a:rPr lang="en-US" baseline="30000" dirty="0" smtClean="0"/>
              <a:t>34</a:t>
            </a:r>
            <a:r>
              <a:rPr lang="en-US" dirty="0" smtClean="0"/>
              <a:t> </a:t>
            </a:r>
            <a:r>
              <a:rPr lang="en-US" dirty="0"/>
              <a:t>cm</a:t>
            </a:r>
            <a:r>
              <a:rPr lang="en-US" baseline="30000" dirty="0"/>
              <a:t>-2</a:t>
            </a:r>
            <a:r>
              <a:rPr lang="en-US" dirty="0"/>
              <a:t> s</a:t>
            </a:r>
            <a:r>
              <a:rPr lang="en-US" baseline="30000" dirty="0"/>
              <a:t>-1</a:t>
            </a:r>
            <a:r>
              <a:rPr lang="en-US" dirty="0"/>
              <a:t>) </a:t>
            </a:r>
            <a:r>
              <a:rPr lang="en-US" dirty="0" smtClean="0"/>
              <a:t>we have about 30 proton</a:t>
            </a:r>
            <a:r>
              <a:rPr lang="en-US" dirty="0"/>
              <a:t>-proton interactions for each collision of two bunches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only a small fraction of these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>
                <a:solidFill>
                  <a:srgbClr val="0000FF"/>
                </a:solidFill>
              </a:rPr>
              <a:t>bunch crossings</a:t>
            </a:r>
            <a:r>
              <a:rPr lang="ja-JP" altLang="en-US" dirty="0">
                <a:latin typeface="Arial"/>
              </a:rPr>
              <a:t>”</a:t>
            </a:r>
            <a:r>
              <a:rPr lang="en-US" dirty="0"/>
              <a:t> contains at least one collision event which is potentially interesting for searching for </a:t>
            </a:r>
            <a:r>
              <a:rPr lang="ja-JP" altLang="en-US" dirty="0">
                <a:latin typeface="Arial"/>
              </a:rPr>
              <a:t>“</a:t>
            </a:r>
            <a:r>
              <a:rPr lang="en-US" dirty="0"/>
              <a:t>new physics</a:t>
            </a:r>
            <a:r>
              <a:rPr lang="ja-JP" altLang="en-US" dirty="0">
                <a:latin typeface="Arial"/>
              </a:rPr>
              <a:t>”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in this case all information for this bunch crossing is recorded for subsequent data analysis and background suppression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luminosity quoted for ATLAS and CMS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reduced luminosity for </a:t>
            </a:r>
            <a:r>
              <a:rPr lang="en-US" dirty="0" err="1"/>
              <a:t>LHCb</a:t>
            </a:r>
            <a:r>
              <a:rPr lang="en-US" dirty="0"/>
              <a:t> (b-physics experiment)</a:t>
            </a:r>
          </a:p>
          <a:p>
            <a:pPr lvl="2">
              <a:lnSpc>
                <a:spcPct val="90000"/>
              </a:lnSpc>
            </a:pPr>
            <a:r>
              <a:rPr lang="en-US" dirty="0"/>
              <a:t>heavy-ion luminosity much smaller</a:t>
            </a:r>
          </a:p>
        </p:txBody>
      </p:sp>
    </p:spTree>
    <p:extLst>
      <p:ext uri="{BB962C8B-B14F-4D97-AF65-F5344CB8AC3E}">
        <p14:creationId xmlns:p14="http://schemas.microsoft.com/office/powerpoint/2010/main" val="347813501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LHC bunch-filling scheme</a:t>
            </a:r>
          </a:p>
        </p:txBody>
      </p:sp>
      <p:pic>
        <p:nvPicPr>
          <p:cNvPr id="109570" name="Picture 6" descr="postq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2013"/>
            <a:ext cx="9144000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Box 5"/>
          <p:cNvSpPr txBox="1">
            <a:spLocks noChangeArrowheads="1"/>
          </p:cNvSpPr>
          <p:nvPr/>
        </p:nvSpPr>
        <p:spPr bwMode="auto">
          <a:xfrm>
            <a:off x="190500" y="1282700"/>
            <a:ext cx="74374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LHC orbit with 3564 </a:t>
            </a:r>
            <a:r>
              <a:rPr lang="ja-JP" altLang="en-US"/>
              <a:t>“</a:t>
            </a:r>
            <a:r>
              <a:rPr lang="en-US" altLang="ja-JP"/>
              <a:t>bunch crossings</a:t>
            </a:r>
            <a:r>
              <a:rPr lang="ja-JP" altLang="en-US"/>
              <a:t>”</a:t>
            </a:r>
            <a:endParaRPr lang="en-US" altLang="ja-JP"/>
          </a:p>
          <a:p>
            <a:pPr algn="l"/>
            <a:r>
              <a:rPr lang="en-US"/>
              <a:t>(colliding bunches in CMS: </a:t>
            </a:r>
            <a:r>
              <a:rPr lang="en-US">
                <a:solidFill>
                  <a:schemeClr val="tx2"/>
                </a:solidFill>
              </a:rPr>
              <a:t>blue</a:t>
            </a:r>
            <a:r>
              <a:rPr lang="en-US"/>
              <a:t>;    single bunches in CMS: </a:t>
            </a:r>
            <a:r>
              <a:rPr lang="en-US">
                <a:solidFill>
                  <a:schemeClr val="accent2"/>
                </a:solidFill>
              </a:rPr>
              <a:t>red/white</a:t>
            </a:r>
            <a:r>
              <a:rPr lang="en-US"/>
              <a:t>):</a:t>
            </a: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018" name="Rectangle 2"/>
          <p:cNvSpPr>
            <a:spLocks noGrp="1" noChangeArrowheads="1"/>
          </p:cNvSpPr>
          <p:nvPr>
            <p:ph type="title"/>
          </p:nvPr>
        </p:nvSpPr>
        <p:spPr>
          <a:xfrm>
            <a:off x="596900" y="203200"/>
            <a:ext cx="5207000" cy="660400"/>
          </a:xfrm>
        </p:spPr>
        <p:txBody>
          <a:bodyPr/>
          <a:lstStyle/>
          <a:p>
            <a:r>
              <a:rPr lang="de-DE" dirty="0">
                <a:sym typeface="Symbol" charset="0"/>
              </a:rPr>
              <a:t> </a:t>
            </a:r>
            <a:r>
              <a:rPr lang="de-DE" dirty="0"/>
              <a:t>multi-level </a:t>
            </a:r>
            <a:r>
              <a:rPr lang="de-DE" dirty="0" err="1"/>
              <a:t>trigger</a:t>
            </a:r>
            <a:r>
              <a:rPr lang="de-DE" dirty="0"/>
              <a:t> </a:t>
            </a:r>
            <a:endParaRPr lang="en-US" dirty="0"/>
          </a:p>
        </p:txBody>
      </p:sp>
      <p:sp>
        <p:nvSpPr>
          <p:cNvPr id="854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04950"/>
            <a:ext cx="8070850" cy="4705350"/>
          </a:xfrm>
          <a:ln/>
        </p:spPr>
        <p:txBody>
          <a:bodyPr/>
          <a:lstStyle/>
          <a:p>
            <a:pPr>
              <a:lnSpc>
                <a:spcPct val="90000"/>
              </a:lnSpc>
            </a:pPr>
            <a:endParaRPr lang="en-US" sz="2000" dirty="0">
              <a:solidFill>
                <a:srgbClr val="0000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first stage takes preliminary decision</a:t>
            </a:r>
            <a:r>
              <a:rPr lang="en-US" sz="2000" dirty="0"/>
              <a:t> based on part of the data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rate is already strongly reduced at this stage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~1 GHz of events  (= 40 MHz bunch crossings)  </a:t>
            </a:r>
            <a:r>
              <a:rPr lang="en-US" sz="1600" dirty="0">
                <a:sym typeface="Symbol" charset="0"/>
              </a:rPr>
              <a:t></a:t>
            </a:r>
            <a:r>
              <a:rPr lang="en-US" sz="1600" dirty="0"/>
              <a:t>  ~100 kHz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only for these bunch crossings are all the detector data read out of the pipelines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still it would not be possible (with reasonable effort and cost) to write all these data to tape for subsequent analysis and permanent storage </a:t>
            </a:r>
          </a:p>
          <a:p>
            <a:pPr lvl="1">
              <a:lnSpc>
                <a:spcPct val="90000"/>
              </a:lnSpc>
            </a:pPr>
            <a:endParaRPr lang="en-US" sz="1600" dirty="0"/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srgbClr val="0000FF"/>
                </a:solidFill>
              </a:rPr>
              <a:t>the second stage can use all detector data</a:t>
            </a:r>
            <a:r>
              <a:rPr lang="en-US" sz="2000" dirty="0"/>
              <a:t> and perform a 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/>
              <a:t>complete analysis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 of events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further reduction of rate:  ~100 kHz </a:t>
            </a:r>
            <a:r>
              <a:rPr lang="en-US" sz="1600" dirty="0">
                <a:sym typeface="Symbol" charset="0"/>
              </a:rPr>
              <a:t></a:t>
            </a:r>
            <a:r>
              <a:rPr lang="en-US" sz="1600" dirty="0"/>
              <a:t>  </a:t>
            </a:r>
            <a:r>
              <a:rPr lang="en-US" sz="1600" dirty="0" smtClean="0"/>
              <a:t>~ 1 kHz</a:t>
            </a:r>
            <a:endParaRPr lang="en-US" sz="1600" dirty="0"/>
          </a:p>
          <a:p>
            <a:pPr lvl="1">
              <a:lnSpc>
                <a:spcPct val="90000"/>
              </a:lnSpc>
            </a:pPr>
            <a:r>
              <a:rPr lang="en-US" sz="1600" dirty="0"/>
              <a:t>only the events thus selected (twice filtered) are permanently recorded</a:t>
            </a:r>
          </a:p>
        </p:txBody>
      </p:sp>
    </p:spTree>
    <p:extLst>
      <p:ext uri="{BB962C8B-B14F-4D97-AF65-F5344CB8AC3E}">
        <p14:creationId xmlns:p14="http://schemas.microsoft.com/office/powerpoint/2010/main" val="1883393205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522" name="Picture 2" descr="DTTF_sche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1484313"/>
            <a:ext cx="8763000" cy="4651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5523" name="Rectangle 3"/>
          <p:cNvSpPr>
            <a:spLocks noChangeArrowheads="1"/>
          </p:cNvSpPr>
          <p:nvPr/>
        </p:nvSpPr>
        <p:spPr bwMode="auto">
          <a:xfrm>
            <a:off x="850900" y="628650"/>
            <a:ext cx="5676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r"/>
            <a:r>
              <a:rPr lang="en-US" sz="3600" i="1" dirty="0">
                <a:solidFill>
                  <a:schemeClr val="tx2"/>
                </a:solidFill>
              </a:rPr>
              <a:t>how to find </a:t>
            </a:r>
            <a:r>
              <a:rPr lang="en-US" sz="3600" i="1" dirty="0" err="1">
                <a:solidFill>
                  <a:schemeClr val="tx2"/>
                </a:solidFill>
              </a:rPr>
              <a:t>muon</a:t>
            </a:r>
            <a:r>
              <a:rPr lang="en-US" sz="3600" i="1" dirty="0">
                <a:solidFill>
                  <a:schemeClr val="tx2"/>
                </a:solidFill>
              </a:rPr>
              <a:t> tracks ?</a:t>
            </a:r>
            <a:br>
              <a:rPr lang="en-US" sz="3600" i="1" dirty="0">
                <a:solidFill>
                  <a:schemeClr val="tx2"/>
                </a:solidFill>
              </a:rPr>
            </a:br>
            <a:r>
              <a:rPr lang="en-US" sz="3600" i="1" dirty="0">
                <a:solidFill>
                  <a:schemeClr val="tx2"/>
                </a:solidFill>
              </a:rPr>
              <a:t>(CMS: </a:t>
            </a:r>
            <a:r>
              <a:rPr lang="en-US" sz="3600" i="1" dirty="0" err="1">
                <a:solidFill>
                  <a:schemeClr val="tx2"/>
                </a:solidFill>
              </a:rPr>
              <a:t>solenoidal</a:t>
            </a:r>
            <a:r>
              <a:rPr lang="en-US" sz="3600" i="1" dirty="0">
                <a:solidFill>
                  <a:schemeClr val="tx2"/>
                </a:solidFill>
              </a:rPr>
              <a:t> field)</a:t>
            </a:r>
          </a:p>
        </p:txBody>
      </p:sp>
    </p:spTree>
    <p:extLst>
      <p:ext uri="{BB962C8B-B14F-4D97-AF65-F5344CB8AC3E}">
        <p14:creationId xmlns:p14="http://schemas.microsoft.com/office/powerpoint/2010/main" val="27945689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8900" y="1193800"/>
            <a:ext cx="6248400" cy="660400"/>
          </a:xfrm>
        </p:spPr>
        <p:txBody>
          <a:bodyPr/>
          <a:lstStyle/>
          <a:p>
            <a:r>
              <a:rPr lang="en-US" dirty="0" smtClean="0"/>
              <a:t>Trigger rates</a:t>
            </a:r>
            <a:br>
              <a:rPr lang="en-US" dirty="0" smtClean="0"/>
            </a:br>
            <a:r>
              <a:rPr lang="en-US" dirty="0" smtClean="0"/>
              <a:t>and</a:t>
            </a:r>
            <a:br>
              <a:rPr lang="en-US" dirty="0" smtClean="0"/>
            </a:br>
            <a:r>
              <a:rPr lang="en-US" dirty="0" smtClean="0"/>
              <a:t>data sizes</a:t>
            </a:r>
            <a:endParaRPr lang="en-US" dirty="0"/>
          </a:p>
        </p:txBody>
      </p:sp>
      <p:pic>
        <p:nvPicPr>
          <p:cNvPr id="3" name="Picture 2" descr="RatesLHCexperiment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965200"/>
            <a:ext cx="6558617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6913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6546" name="Picture 2" descr="calo_tow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4125"/>
            <a:ext cx="9144000" cy="512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6547" name="Rectangle 3"/>
          <p:cNvSpPr>
            <a:spLocks noChangeArrowheads="1"/>
          </p:cNvSpPr>
          <p:nvPr/>
        </p:nvSpPr>
        <p:spPr bwMode="auto">
          <a:xfrm>
            <a:off x="596900" y="304800"/>
            <a:ext cx="59817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b"/>
          <a:lstStyle/>
          <a:p>
            <a:pPr algn="r"/>
            <a:r>
              <a:rPr lang="en-US" sz="3600" i="1">
                <a:solidFill>
                  <a:schemeClr val="tx2"/>
                </a:solidFill>
              </a:rPr>
              <a:t>calorimeter trigger</a:t>
            </a:r>
          </a:p>
        </p:txBody>
      </p:sp>
    </p:spTree>
    <p:extLst>
      <p:ext uri="{BB962C8B-B14F-4D97-AF65-F5344CB8AC3E}">
        <p14:creationId xmlns:p14="http://schemas.microsoft.com/office/powerpoint/2010/main" val="31839245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7" name="Picture 3" descr="calo_performance_Pam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00"/>
            <a:ext cx="9144000" cy="62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8" name="TextBox 4"/>
          <p:cNvSpPr txBox="1">
            <a:spLocks noChangeArrowheads="1"/>
          </p:cNvSpPr>
          <p:nvPr/>
        </p:nvSpPr>
        <p:spPr bwMode="auto">
          <a:xfrm>
            <a:off x="0" y="0"/>
            <a:ext cx="9193213" cy="4921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600" i="1">
                <a:solidFill>
                  <a:schemeClr val="tx2"/>
                </a:solidFill>
              </a:rPr>
              <a:t>Rates and efficiencies of current and upgraded calorimeter trigger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7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702675" cy="647700"/>
          </a:xfrm>
        </p:spPr>
        <p:txBody>
          <a:bodyPr/>
          <a:lstStyle/>
          <a:p>
            <a:r>
              <a:rPr lang="en-US" sz="2800"/>
              <a:t>How does the trigger actually select events ?</a:t>
            </a:r>
            <a:endParaRPr lang="en-US"/>
          </a:p>
        </p:txBody>
      </p:sp>
      <p:sp>
        <p:nvSpPr>
          <p:cNvPr id="9277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/>
              <a:t>the first trigger stage has to process a limited amount of data within a very short time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relatively simple algorithms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special electronic components</a:t>
            </a:r>
          </a:p>
          <a:p>
            <a:pPr lvl="2">
              <a:lnSpc>
                <a:spcPct val="90000"/>
              </a:lnSpc>
            </a:pPr>
            <a:r>
              <a:rPr lang="en-US" sz="1000"/>
              <a:t>ASICs  (Application Specific Integrated Circuits)</a:t>
            </a:r>
          </a:p>
          <a:p>
            <a:pPr lvl="2">
              <a:lnSpc>
                <a:spcPct val="90000"/>
              </a:lnSpc>
            </a:pPr>
            <a:r>
              <a:rPr lang="en-US" sz="1000"/>
              <a:t>FPGAs (Field Programmable Gate Arrays)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something in between </a:t>
            </a:r>
            <a:r>
              <a:rPr lang="ja-JP" altLang="en-US" sz="1600">
                <a:latin typeface="Arial"/>
              </a:rPr>
              <a:t>“</a:t>
            </a:r>
            <a:r>
              <a:rPr lang="en-US" sz="1600"/>
              <a:t>hardware</a:t>
            </a:r>
            <a:r>
              <a:rPr lang="ja-JP" altLang="en-US" sz="1600">
                <a:latin typeface="Arial"/>
              </a:rPr>
              <a:t>”</a:t>
            </a:r>
            <a:r>
              <a:rPr lang="en-US" sz="1600"/>
              <a:t> and </a:t>
            </a:r>
            <a:r>
              <a:rPr lang="ja-JP" altLang="en-US" sz="1600">
                <a:latin typeface="Arial"/>
              </a:rPr>
              <a:t>“</a:t>
            </a:r>
            <a:r>
              <a:rPr lang="en-US" sz="1600"/>
              <a:t>software</a:t>
            </a:r>
            <a:r>
              <a:rPr lang="ja-JP" altLang="en-US" sz="1600">
                <a:latin typeface="Arial"/>
              </a:rPr>
              <a:t>”</a:t>
            </a:r>
            <a:r>
              <a:rPr lang="en-US" sz="1600"/>
              <a:t>:  </a:t>
            </a:r>
            <a:r>
              <a:rPr lang="ja-JP" altLang="en-US" sz="1600">
                <a:latin typeface="Arial"/>
              </a:rPr>
              <a:t>“</a:t>
            </a:r>
            <a:r>
              <a:rPr lang="en-US" sz="1600"/>
              <a:t>firmware</a:t>
            </a:r>
            <a:r>
              <a:rPr lang="ja-JP" altLang="en-US" sz="1600">
                <a:latin typeface="Arial"/>
              </a:rPr>
              <a:t>”</a:t>
            </a:r>
            <a:endParaRPr lang="en-US" sz="1600"/>
          </a:p>
          <a:p>
            <a:pPr lvl="2">
              <a:lnSpc>
                <a:spcPct val="90000"/>
              </a:lnSpc>
            </a:pPr>
            <a:r>
              <a:rPr lang="en-US" sz="1200"/>
              <a:t>written in programming language  (</a:t>
            </a:r>
            <a:r>
              <a:rPr lang="ja-JP" altLang="en-US" sz="1200">
                <a:latin typeface="Arial"/>
              </a:rPr>
              <a:t>“</a:t>
            </a:r>
            <a:r>
              <a:rPr lang="en-US" sz="1200"/>
              <a:t>VHDL</a:t>
            </a:r>
            <a:r>
              <a:rPr lang="ja-JP" altLang="en-US" sz="1200">
                <a:latin typeface="Arial"/>
              </a:rPr>
              <a:t>”</a:t>
            </a:r>
            <a:r>
              <a:rPr lang="en-US" sz="1200"/>
              <a:t>) and compiled </a:t>
            </a:r>
          </a:p>
          <a:p>
            <a:pPr lvl="2">
              <a:lnSpc>
                <a:spcPct val="90000"/>
              </a:lnSpc>
            </a:pPr>
            <a:r>
              <a:rPr lang="en-US" sz="1200"/>
              <a:t>fast (uses always same number of clock cycles)</a:t>
            </a:r>
          </a:p>
          <a:p>
            <a:pPr lvl="2">
              <a:lnSpc>
                <a:spcPct val="90000"/>
              </a:lnSpc>
            </a:pPr>
            <a:r>
              <a:rPr lang="en-US" sz="1200"/>
              <a:t>can be modified at any time when using FPGAs</a:t>
            </a:r>
          </a:p>
          <a:p>
            <a:pPr>
              <a:lnSpc>
                <a:spcPct val="90000"/>
              </a:lnSpc>
            </a:pPr>
            <a:r>
              <a:rPr lang="en-US" sz="2000"/>
              <a:t>the second stage (</a:t>
            </a:r>
            <a:r>
              <a:rPr lang="ja-JP" altLang="en-US" sz="2000">
                <a:latin typeface="Arial"/>
              </a:rPr>
              <a:t>“</a:t>
            </a:r>
            <a:r>
              <a:rPr lang="en-US" sz="2000">
                <a:solidFill>
                  <a:srgbClr val="0000FF"/>
                </a:solidFill>
              </a:rPr>
              <a:t>High-Level Trigger</a:t>
            </a:r>
            <a:r>
              <a:rPr lang="ja-JP" altLang="en-US" sz="2000">
                <a:latin typeface="Arial"/>
              </a:rPr>
              <a:t>”</a:t>
            </a:r>
            <a:r>
              <a:rPr lang="en-US" sz="2000"/>
              <a:t>) has to use complex algorithms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not time-critical any more (all detector data have already been retrieved)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uses a </a:t>
            </a:r>
            <a:r>
              <a:rPr lang="ja-JP" altLang="en-US" sz="1600">
                <a:latin typeface="Arial"/>
              </a:rPr>
              <a:t>“</a:t>
            </a:r>
            <a:r>
              <a:rPr lang="en-US" sz="1600"/>
              <a:t>computer farm</a:t>
            </a:r>
            <a:r>
              <a:rPr lang="ja-JP" altLang="en-US" sz="1600">
                <a:latin typeface="Arial"/>
              </a:rPr>
              <a:t>”</a:t>
            </a:r>
            <a:r>
              <a:rPr lang="en-US" sz="1600"/>
              <a:t> (large number of PCs)</a:t>
            </a:r>
          </a:p>
          <a:p>
            <a:pPr lvl="1">
              <a:lnSpc>
                <a:spcPct val="90000"/>
              </a:lnSpc>
            </a:pPr>
            <a:r>
              <a:rPr lang="en-US" sz="1600"/>
              <a:t>programmed in high-level language (C++)</a:t>
            </a:r>
          </a:p>
          <a:p>
            <a:pPr>
              <a:lnSpc>
                <a:spcPct val="90000"/>
              </a:lnSpc>
            </a:pPr>
            <a:endParaRPr lang="en-US" sz="2000"/>
          </a:p>
          <a:p>
            <a:pPr lvl="2">
              <a:lnSpc>
                <a:spcPct val="90000"/>
              </a:lnSpc>
            </a:pPr>
            <a:endParaRPr lang="en-US" sz="1200"/>
          </a:p>
          <a:p>
            <a:pPr lvl="1">
              <a:lnSpc>
                <a:spcPct val="90000"/>
              </a:lnSpc>
            </a:pPr>
            <a:endParaRPr lang="en-US" sz="1600"/>
          </a:p>
        </p:txBody>
      </p:sp>
      <p:pic>
        <p:nvPicPr>
          <p:cNvPr id="927748" name="Picture 4" descr="vhdl_examp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3914775"/>
            <a:ext cx="6235700" cy="2841625"/>
          </a:xfrm>
          <a:prstGeom prst="rect">
            <a:avLst/>
          </a:prstGeom>
          <a:solidFill>
            <a:schemeClr val="hlink"/>
          </a:solidFill>
          <a:ln w="50800">
            <a:solidFill>
              <a:srgbClr val="FF00FF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4044842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2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702675" cy="647700"/>
          </a:xfrm>
        </p:spPr>
        <p:txBody>
          <a:bodyPr/>
          <a:lstStyle/>
          <a:p>
            <a:r>
              <a:rPr lang="en-US" sz="2800"/>
              <a:t>How does the trigger actually select events ?</a:t>
            </a:r>
            <a:endParaRPr lang="en-US"/>
          </a:p>
        </p:txBody>
      </p:sp>
      <p:sp>
        <p:nvSpPr>
          <p:cNvPr id="929795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the first trigger stage has to process a limited amount of data within a very short time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relatively simple algorithms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special electronic components</a:t>
            </a:r>
          </a:p>
          <a:p>
            <a:pPr lvl="2">
              <a:lnSpc>
                <a:spcPct val="90000"/>
              </a:lnSpc>
            </a:pPr>
            <a:r>
              <a:rPr lang="en-US" sz="1000" dirty="0"/>
              <a:t>ASICs  (Application Specific Integrated Circuits)</a:t>
            </a:r>
          </a:p>
          <a:p>
            <a:pPr lvl="2">
              <a:lnSpc>
                <a:spcPct val="90000"/>
              </a:lnSpc>
            </a:pPr>
            <a:r>
              <a:rPr lang="en-US" sz="1000" dirty="0"/>
              <a:t>FPGAs (Field Programmable Gate Arrays)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something in between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hardware</a:t>
            </a:r>
            <a:r>
              <a:rPr lang="ja-JP" altLang="en-US" sz="1600" dirty="0">
                <a:latin typeface="Arial"/>
              </a:rPr>
              <a:t>”</a:t>
            </a:r>
            <a:r>
              <a:rPr lang="en-US" sz="1600" dirty="0"/>
              <a:t> and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software</a:t>
            </a:r>
            <a:r>
              <a:rPr lang="ja-JP" altLang="en-US" sz="1600" dirty="0">
                <a:latin typeface="Arial"/>
              </a:rPr>
              <a:t>”</a:t>
            </a:r>
            <a:r>
              <a:rPr lang="en-US" sz="1600" dirty="0"/>
              <a:t>: 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firmware</a:t>
            </a:r>
            <a:r>
              <a:rPr lang="ja-JP" altLang="en-US" sz="1600" dirty="0">
                <a:latin typeface="Arial"/>
              </a:rPr>
              <a:t>”</a:t>
            </a:r>
            <a:endParaRPr lang="en-US" sz="1600" dirty="0"/>
          </a:p>
          <a:p>
            <a:pPr lvl="2">
              <a:lnSpc>
                <a:spcPct val="90000"/>
              </a:lnSpc>
            </a:pPr>
            <a:r>
              <a:rPr lang="en-US" sz="1200" dirty="0"/>
              <a:t>written in programming language  (</a:t>
            </a:r>
            <a:r>
              <a:rPr lang="ja-JP" altLang="en-US" sz="1200" dirty="0">
                <a:latin typeface="Arial"/>
              </a:rPr>
              <a:t>“</a:t>
            </a:r>
            <a:r>
              <a:rPr lang="en-US" sz="1200" dirty="0"/>
              <a:t>VHDL</a:t>
            </a:r>
            <a:r>
              <a:rPr lang="ja-JP" altLang="en-US" sz="1200" dirty="0">
                <a:latin typeface="Arial"/>
              </a:rPr>
              <a:t>”</a:t>
            </a:r>
            <a:r>
              <a:rPr lang="en-US" sz="1200" dirty="0"/>
              <a:t>) and compiled </a:t>
            </a:r>
          </a:p>
          <a:p>
            <a:pPr lvl="2">
              <a:lnSpc>
                <a:spcPct val="90000"/>
              </a:lnSpc>
            </a:pPr>
            <a:r>
              <a:rPr lang="en-US" sz="1200" dirty="0"/>
              <a:t>fast (uses always same number of clock cycles)</a:t>
            </a:r>
          </a:p>
          <a:p>
            <a:pPr lvl="2">
              <a:lnSpc>
                <a:spcPct val="90000"/>
              </a:lnSpc>
            </a:pPr>
            <a:r>
              <a:rPr lang="en-US" sz="1200" dirty="0"/>
              <a:t>can be modified at any time when using FPGAs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the second stage (</a:t>
            </a:r>
            <a:r>
              <a:rPr lang="ja-JP" altLang="en-US" sz="2000" dirty="0">
                <a:latin typeface="Arial"/>
              </a:rPr>
              <a:t>“</a:t>
            </a:r>
            <a:r>
              <a:rPr lang="en-US" sz="2000" dirty="0">
                <a:solidFill>
                  <a:srgbClr val="0000FF"/>
                </a:solidFill>
              </a:rPr>
              <a:t>High-Level Trigger</a:t>
            </a:r>
            <a:r>
              <a:rPr lang="ja-JP" altLang="en-US" sz="2000" dirty="0">
                <a:latin typeface="Arial"/>
              </a:rPr>
              <a:t>”</a:t>
            </a:r>
            <a:r>
              <a:rPr lang="en-US" sz="2000" dirty="0"/>
              <a:t>) has to use complex algorithms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not time-critical any more (all detector data have already been retrieved)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uses a </a:t>
            </a:r>
            <a:r>
              <a:rPr lang="ja-JP" altLang="en-US" sz="1600" dirty="0">
                <a:latin typeface="Arial"/>
              </a:rPr>
              <a:t>“</a:t>
            </a:r>
            <a:r>
              <a:rPr lang="en-US" sz="1600" dirty="0"/>
              <a:t>computer farm</a:t>
            </a:r>
            <a:r>
              <a:rPr lang="ja-JP" altLang="en-US" sz="1600" dirty="0">
                <a:latin typeface="Arial"/>
              </a:rPr>
              <a:t>”</a:t>
            </a:r>
            <a:r>
              <a:rPr lang="en-US" sz="1600" dirty="0"/>
              <a:t> (large number of PCs)</a:t>
            </a:r>
          </a:p>
          <a:p>
            <a:pPr lvl="1">
              <a:lnSpc>
                <a:spcPct val="90000"/>
              </a:lnSpc>
            </a:pPr>
            <a:r>
              <a:rPr lang="en-US" sz="1600" dirty="0"/>
              <a:t>programmed in high-level language (C++)</a:t>
            </a:r>
          </a:p>
          <a:p>
            <a:pPr lvl="2">
              <a:lnSpc>
                <a:spcPct val="90000"/>
              </a:lnSpc>
            </a:pPr>
            <a:endParaRPr lang="en-US" sz="1200" dirty="0"/>
          </a:p>
          <a:p>
            <a:pPr lvl="1">
              <a:lnSpc>
                <a:spcPct val="90000"/>
              </a:lnSpc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088713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Level-1 Trigger latency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presently  ~ 4 </a:t>
            </a:r>
            <a:r>
              <a:rPr lang="el-GR" dirty="0"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~ 160 clock cycles</a:t>
            </a:r>
          </a:p>
          <a:p>
            <a:pPr lvl="1"/>
            <a:r>
              <a:rPr lang="en-US" dirty="0" smtClean="0">
                <a:latin typeface="Times New Roman" charset="0"/>
                <a:ea typeface="ＭＳ Ｐゴシック" charset="0"/>
              </a:rPr>
              <a:t>limited by tracker </a:t>
            </a:r>
            <a:r>
              <a:rPr lang="en-US" dirty="0">
                <a:latin typeface="Times New Roman" charset="0"/>
                <a:ea typeface="ＭＳ Ｐゴシック" charset="0"/>
              </a:rPr>
              <a:t>pipeline length</a:t>
            </a:r>
          </a:p>
          <a:p>
            <a:pPr lvl="1"/>
            <a:endParaRPr lang="en-US" dirty="0">
              <a:latin typeface="Times New Roman" charset="0"/>
              <a:ea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will be increased only during tracker upgrade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Long Shutdown 3: phase-2 upgrade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~2023</a:t>
            </a:r>
          </a:p>
          <a:p>
            <a:pPr lvl="1"/>
            <a:endParaRPr lang="en-US" dirty="0">
              <a:latin typeface="Times New Roman" charset="0"/>
              <a:ea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phase-1 trigger upgrade will have to fit into same latency budget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challenge because of optical links </a:t>
            </a:r>
          </a:p>
          <a:p>
            <a:pPr lvl="2"/>
            <a:r>
              <a:rPr lang="en-US" sz="1600" dirty="0">
                <a:latin typeface="Times New Roman" charset="0"/>
                <a:ea typeface="ＭＳ Ｐゴシック" charset="0"/>
              </a:rPr>
              <a:t>parallel-serial conversion (</a:t>
            </a:r>
            <a:r>
              <a:rPr lang="en-US" sz="1600" dirty="0" err="1">
                <a:latin typeface="Times New Roman" charset="0"/>
                <a:ea typeface="ＭＳ Ｐゴシック" charset="0"/>
              </a:rPr>
              <a:t>SerDes</a:t>
            </a:r>
            <a:r>
              <a:rPr lang="en-US" sz="1600" dirty="0">
                <a:latin typeface="Times New Roman" charset="0"/>
                <a:ea typeface="ＭＳ Ｐゴシック" charset="0"/>
              </a:rPr>
              <a:t>) needs time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we have some reserve</a:t>
            </a:r>
          </a:p>
          <a:p>
            <a:pPr lvl="1"/>
            <a:endParaRPr lang="en-US" dirty="0">
              <a:latin typeface="Times New Roman" charset="0"/>
              <a:ea typeface="ＭＳ Ｐゴシック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3"/>
          <p:cNvSpPr>
            <a:spLocks noGrp="1"/>
          </p:cNvSpPr>
          <p:nvPr>
            <p:ph type="title"/>
          </p:nvPr>
        </p:nvSpPr>
        <p:spPr>
          <a:xfrm>
            <a:off x="720725" y="295275"/>
            <a:ext cx="5984875" cy="647700"/>
          </a:xfrm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CMS trigger upgrade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6082" name="Content Placeholder 4"/>
          <p:cNvSpPr>
            <a:spLocks noGrp="1"/>
          </p:cNvSpPr>
          <p:nvPr>
            <p:ph idx="1"/>
          </p:nvPr>
        </p:nvSpPr>
        <p:spPr>
          <a:xfrm>
            <a:off x="549275" y="979488"/>
            <a:ext cx="7759700" cy="46355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upgrade of LHC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higher energy:  8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 13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TeV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  collision energy in 2015  </a:t>
            </a:r>
          </a:p>
          <a:p>
            <a:pPr lvl="2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higher cross-sections  higher rates 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higher luminosity:  </a:t>
            </a:r>
          </a:p>
          <a:p>
            <a:pPr lvl="2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0.7 x </a:t>
            </a:r>
            <a:r>
              <a:rPr lang="en-US" sz="1800" dirty="0">
                <a:latin typeface="Times New Roman" charset="0"/>
                <a:ea typeface="ＭＳ Ｐゴシック" charset="0"/>
              </a:rPr>
              <a:t>10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34</a:t>
            </a:r>
            <a:r>
              <a:rPr lang="en-US" sz="1800" dirty="0">
                <a:latin typeface="Times New Roman" charset="0"/>
                <a:ea typeface="ＭＳ Ｐゴシック" charset="0"/>
              </a:rPr>
              <a:t> cm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1800" dirty="0">
                <a:latin typeface="Times New Roman" charset="0"/>
                <a:ea typeface="ＭＳ Ｐゴシック" charset="0"/>
              </a:rPr>
              <a:t>s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-1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 in 2012 </a:t>
            </a:r>
          </a:p>
          <a:p>
            <a:pPr lvl="2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  &gt; </a:t>
            </a:r>
            <a:r>
              <a:rPr lang="en-US" sz="1800" dirty="0">
                <a:latin typeface="Times New Roman" charset="0"/>
                <a:ea typeface="ＭＳ Ｐゴシック" charset="0"/>
              </a:rPr>
              <a:t>10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34</a:t>
            </a:r>
            <a:r>
              <a:rPr lang="en-US" sz="1800" dirty="0">
                <a:latin typeface="Times New Roman" charset="0"/>
                <a:ea typeface="ＭＳ Ｐゴシック" charset="0"/>
              </a:rPr>
              <a:t> cm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1800" dirty="0">
                <a:latin typeface="Times New Roman" charset="0"/>
                <a:ea typeface="ＭＳ Ｐゴシック" charset="0"/>
              </a:rPr>
              <a:t>s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-1 </a:t>
            </a:r>
            <a:r>
              <a:rPr lang="en-US" sz="1800" baseline="30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1800" dirty="0" smtClean="0">
                <a:latin typeface="Times New Roman" charset="0"/>
                <a:ea typeface="ＭＳ Ｐゴシック" charset="0"/>
                <a:cs typeface="ＭＳ Ｐゴシック" charset="0"/>
              </a:rPr>
              <a:t>now     </a:t>
            </a:r>
            <a:endParaRPr lang="en-US" sz="18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 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&gt; 5 x </a:t>
            </a:r>
            <a:r>
              <a:rPr lang="en-US" sz="1800" dirty="0">
                <a:latin typeface="Times New Roman" charset="0"/>
                <a:ea typeface="ＭＳ Ｐゴシック" charset="0"/>
              </a:rPr>
              <a:t>10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34</a:t>
            </a:r>
            <a:r>
              <a:rPr lang="en-US" sz="1800" dirty="0">
                <a:latin typeface="Times New Roman" charset="0"/>
                <a:ea typeface="ＭＳ Ｐゴシック" charset="0"/>
              </a:rPr>
              <a:t> cm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-2</a:t>
            </a:r>
            <a:r>
              <a:rPr lang="en-US" sz="1800" dirty="0">
                <a:latin typeface="Times New Roman" charset="0"/>
                <a:ea typeface="ＭＳ Ｐゴシック" charset="0"/>
              </a:rPr>
              <a:t>s</a:t>
            </a:r>
            <a:r>
              <a:rPr lang="en-US" sz="1800" baseline="30000" dirty="0">
                <a:latin typeface="Times New Roman" charset="0"/>
                <a:ea typeface="ＭＳ Ｐゴシック" charset="0"/>
              </a:rPr>
              <a:t>-1 </a:t>
            </a:r>
            <a:r>
              <a:rPr lang="en-US" sz="1800" dirty="0">
                <a:latin typeface="Times New Roman" charset="0"/>
                <a:ea typeface="ＭＳ Ｐゴシック" charset="0"/>
                <a:cs typeface="ＭＳ Ｐゴシック" charset="0"/>
              </a:rPr>
              <a:t>at High-Luminosity LHC (HL-LHC)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higher pile-up (from 30 in 2013 to 140 at HL-LHC)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narrower bunch spacing (50 ns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 25 ns)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Higgs precision measurements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search for new physics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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upgrade CMS trigger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to keep physics potential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else: would have to raise thresholds more and more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228600" y="88900"/>
            <a:ext cx="6692900" cy="647700"/>
          </a:xfrm>
        </p:spPr>
        <p:txBody>
          <a:bodyPr/>
          <a:lstStyle/>
          <a:p>
            <a:r>
              <a:rPr lang="en-US" sz="2800">
                <a:latin typeface="Times New Roman" charset="0"/>
                <a:ea typeface="ＭＳ Ｐゴシック" charset="0"/>
                <a:cs typeface="ＭＳ Ｐゴシック" charset="0"/>
              </a:rPr>
              <a:t>Level-1 Trigger phase-1 upgrade </a:t>
            </a:r>
            <a:r>
              <a:rPr lang="en-US" sz="28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strategy</a:t>
            </a:r>
          </a:p>
        </p:txBody>
      </p:sp>
      <p:sp>
        <p:nvSpPr>
          <p:cNvPr id="59394" name="Content Placeholder 2"/>
          <p:cNvSpPr>
            <a:spLocks noGrp="1"/>
          </p:cNvSpPr>
          <p:nvPr>
            <p:ph idx="1"/>
          </p:nvPr>
        </p:nvSpPr>
        <p:spPr>
          <a:xfrm>
            <a:off x="549275" y="939800"/>
            <a:ext cx="7759700" cy="525145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task: reduce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rates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and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occupancy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while keeping 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efficiency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calorimeter trigger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higher precision in coordinates (</a:t>
            </a:r>
            <a:r>
              <a:rPr lang="el-GR" dirty="0">
                <a:latin typeface="Times New Roman" charset="0"/>
                <a:ea typeface="ＭＳ Ｐゴシック" charset="0"/>
              </a:rPr>
              <a:t>η, φ)</a:t>
            </a:r>
            <a:r>
              <a:rPr lang="en-US" dirty="0">
                <a:latin typeface="Times New Roman" charset="0"/>
                <a:ea typeface="ＭＳ Ｐゴシック" charset="0"/>
              </a:rPr>
              <a:t> and transverse energy</a:t>
            </a:r>
            <a:r>
              <a:rPr lang="el-GR" dirty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(E</a:t>
            </a:r>
            <a:r>
              <a:rPr lang="en-US" baseline="-25000" dirty="0">
                <a:latin typeface="Times New Roman" charset="0"/>
                <a:ea typeface="ＭＳ Ｐゴシック" charset="0"/>
              </a:rPr>
              <a:t>T</a:t>
            </a:r>
            <a:r>
              <a:rPr lang="en-US" dirty="0">
                <a:latin typeface="Times New Roman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flexibility for improved and more complex algorithms (pile-up subtraction, tau-jets etc.)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more candidate objects</a:t>
            </a:r>
          </a:p>
          <a:p>
            <a:r>
              <a:rPr lang="en-US" dirty="0" err="1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muon</a:t>
            </a:r>
            <a:r>
              <a:rPr 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trigger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higher precision in coordinates (</a:t>
            </a:r>
            <a:r>
              <a:rPr lang="el-GR" dirty="0">
                <a:latin typeface="Times New Roman" charset="0"/>
                <a:ea typeface="ＭＳ Ｐゴシック" charset="0"/>
              </a:rPr>
              <a:t>η, φ)</a:t>
            </a:r>
            <a:r>
              <a:rPr lang="en-US" dirty="0">
                <a:latin typeface="Times New Roman" charset="0"/>
                <a:ea typeface="ＭＳ Ｐゴシック" charset="0"/>
              </a:rPr>
              <a:t> and transverse momentum (</a:t>
            </a:r>
            <a:r>
              <a:rPr lang="en-US" dirty="0" err="1">
                <a:latin typeface="Times New Roman" charset="0"/>
                <a:ea typeface="ＭＳ Ｐゴシック" charset="0"/>
              </a:rPr>
              <a:t>p</a:t>
            </a:r>
            <a:r>
              <a:rPr lang="en-US" baseline="-25000" dirty="0" err="1">
                <a:latin typeface="Times New Roman" charset="0"/>
                <a:ea typeface="ＭＳ Ｐゴシック" charset="0"/>
              </a:rPr>
              <a:t>T</a:t>
            </a:r>
            <a:r>
              <a:rPr lang="en-US" dirty="0">
                <a:latin typeface="Times New Roman" charset="0"/>
                <a:ea typeface="ＭＳ Ｐゴシック" charset="0"/>
              </a:rPr>
              <a:t>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more candidate objects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combine candidates from different detectors at track-finder level</a:t>
            </a:r>
          </a:p>
          <a:p>
            <a:pPr lvl="1"/>
            <a:r>
              <a:rPr lang="en-GB" dirty="0">
                <a:latin typeface="Times New Roman" charset="0"/>
                <a:ea typeface="ＭＳ Ｐゴシック" charset="0"/>
              </a:rPr>
              <a:t>profit from additional chambers in </a:t>
            </a:r>
            <a:r>
              <a:rPr lang="en-GB" dirty="0" err="1">
                <a:latin typeface="Times New Roman" charset="0"/>
                <a:ea typeface="ＭＳ Ｐゴシック" charset="0"/>
              </a:rPr>
              <a:t>endcaps</a:t>
            </a:r>
            <a:r>
              <a:rPr lang="en-GB" dirty="0">
                <a:latin typeface="Times New Roman" charset="0"/>
                <a:ea typeface="ＭＳ Ｐゴシック" charset="0"/>
              </a:rPr>
              <a:t> (YE04 and RE04)</a:t>
            </a:r>
            <a:endParaRPr lang="en-US" dirty="0">
              <a:latin typeface="Times New Roman" charset="0"/>
              <a:ea typeface="ＭＳ Ｐゴシック" charset="0"/>
            </a:endParaRPr>
          </a:p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global trigger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more algorithms (current limit: 128)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more sophisticated algorithms: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   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Run 1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: </a:t>
            </a:r>
            <a:r>
              <a:rPr lang="en-US" dirty="0">
                <a:latin typeface="Times New Roman" charset="0"/>
                <a:ea typeface="ＭＳ Ｐゴシック" charset="0"/>
              </a:rPr>
              <a:t>multiple objects, simple angular correlations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    </a:t>
            </a:r>
            <a:r>
              <a:rPr lang="en-US" i="1" dirty="0" smtClean="0">
                <a:latin typeface="Times New Roman" charset="0"/>
                <a:ea typeface="ＭＳ Ｐゴシック" charset="0"/>
              </a:rPr>
              <a:t>Run 2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: </a:t>
            </a:r>
            <a:r>
              <a:rPr lang="en-US" dirty="0">
                <a:latin typeface="Times New Roman" charset="0"/>
                <a:ea typeface="ＭＳ Ｐゴシック" charset="0"/>
              </a:rPr>
              <a:t>invariant mass, transverse mass, complex correlations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Content Placeholder 2"/>
          <p:cNvSpPr>
            <a:spLocks noGrp="1"/>
          </p:cNvSpPr>
          <p:nvPr>
            <p:ph idx="1"/>
          </p:nvPr>
        </p:nvSpPr>
        <p:spPr>
          <a:xfrm>
            <a:off x="600075" y="1041400"/>
            <a:ext cx="7759700" cy="549275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current system consists of many different custom-built electronics modules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VME  based 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digital electronics implemented in FPGAs and ASICs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maintenance and spare-module management problematic</a:t>
            </a:r>
          </a:p>
          <a:p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in future aim for </a:t>
            </a:r>
            <a:r>
              <a:rPr lang="en-US" sz="22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higher integration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use larger FPGAs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build system in more compact way (fewer boards)</a:t>
            </a:r>
          </a:p>
          <a:p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sz="22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standardized electronics </a:t>
            </a:r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where possible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custom built but same for many systems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partly also COTS  (Commercial off-the-shelf)  components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new form factor:  </a:t>
            </a:r>
            <a:r>
              <a:rPr lang="el-GR" dirty="0">
                <a:latin typeface="Times New Roman" charset="0"/>
                <a:ea typeface="ＭＳ Ｐゴシック" charset="0"/>
              </a:rPr>
              <a:t>μ</a:t>
            </a:r>
            <a:r>
              <a:rPr lang="en-US" dirty="0">
                <a:latin typeface="Times New Roman" charset="0"/>
                <a:ea typeface="ＭＳ Ｐゴシック" charset="0"/>
              </a:rPr>
              <a:t>TCA   </a:t>
            </a:r>
            <a:r>
              <a:rPr lang="en-US" sz="1600" dirty="0">
                <a:latin typeface="Times New Roman" charset="0"/>
                <a:ea typeface="ＭＳ Ｐゴシック" charset="0"/>
              </a:rPr>
              <a:t>(Micro Telecommunications Computing Architecture)</a:t>
            </a:r>
          </a:p>
          <a:p>
            <a:r>
              <a:rPr lang="en-US" sz="2200" dirty="0">
                <a:latin typeface="Times New Roman" charset="0"/>
                <a:ea typeface="ＭＳ Ｐゴシック" charset="0"/>
                <a:cs typeface="ＭＳ Ｐゴシック" charset="0"/>
              </a:rPr>
              <a:t>use </a:t>
            </a:r>
            <a:r>
              <a:rPr lang="en-US" sz="2200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optical links</a:t>
            </a:r>
            <a:endParaRPr lang="en-US" sz="2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higher data rates (higher precision, more trigger objects) 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less space for connectors  </a:t>
            </a:r>
            <a:r>
              <a:rPr lang="el-GR" dirty="0">
                <a:latin typeface="Times New Roman" charset="0"/>
                <a:ea typeface="ＭＳ Ｐゴシック" charset="0"/>
              </a:rPr>
              <a:t>(μ</a:t>
            </a:r>
            <a:r>
              <a:rPr lang="en-US" dirty="0">
                <a:latin typeface="Times New Roman" charset="0"/>
                <a:ea typeface="ＭＳ Ｐゴシック" charset="0"/>
              </a:rPr>
              <a:t>TCA</a:t>
            </a:r>
            <a:r>
              <a:rPr lang="el-GR" dirty="0">
                <a:latin typeface="Times New Roman" charset="0"/>
                <a:ea typeface="ＭＳ Ｐゴシック" charset="0"/>
              </a:rPr>
              <a:t> </a:t>
            </a:r>
            <a:r>
              <a:rPr lang="en-US" dirty="0">
                <a:latin typeface="Times New Roman" charset="0"/>
                <a:ea typeface="ＭＳ Ｐゴシック" charset="0"/>
              </a:rPr>
              <a:t>instead of 9U-VME)</a:t>
            </a:r>
          </a:p>
          <a:p>
            <a:pPr lvl="1"/>
            <a:endParaRPr lang="en-US" dirty="0">
              <a:latin typeface="Times New Roman" charset="0"/>
              <a:ea typeface="ＭＳ Ｐゴシック" charset="0"/>
            </a:endParaRPr>
          </a:p>
        </p:txBody>
      </p:sp>
      <p:sp>
        <p:nvSpPr>
          <p:cNvPr id="60418" name="Title 6"/>
          <p:cNvSpPr>
            <a:spLocks noGrp="1"/>
          </p:cNvSpPr>
          <p:nvPr>
            <p:ph type="title"/>
          </p:nvPr>
        </p:nvSpPr>
        <p:spPr>
          <a:xfrm>
            <a:off x="127000" y="114300"/>
            <a:ext cx="6781800" cy="647700"/>
          </a:xfrm>
        </p:spPr>
        <p:txBody>
          <a:bodyPr/>
          <a:lstStyle/>
          <a:p>
            <a:r>
              <a:rPr lang="en-US" sz="2600">
                <a:latin typeface="Times New Roman" charset="0"/>
                <a:ea typeface="ＭＳ Ｐゴシック" charset="0"/>
                <a:cs typeface="ＭＳ Ｐゴシック" charset="0"/>
              </a:rPr>
              <a:t>Level-1 Trigger phase-1 upgrade </a:t>
            </a:r>
            <a:r>
              <a:rPr lang="en-US" sz="2600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technology</a:t>
            </a:r>
            <a:endParaRPr lang="en-US" sz="260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Muon trigger upgrade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idx="1"/>
          </p:nvPr>
        </p:nvSpPr>
        <p:spPr>
          <a:xfrm>
            <a:off x="215900" y="996950"/>
            <a:ext cx="8801100" cy="540385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make use of redundant systems already at track-finder level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sym typeface="Wingdings" charset="0"/>
              </a:rPr>
              <a:t>so far candidates from CSC/RPC and DT/RPC combined only after track finding, in Global Muon Trigger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  <a:sym typeface="Wingdings" charset="0"/>
              </a:rPr>
              <a:t>3 regional systems: Barrel Track Finder (DT+RPC), Endcap Track Finder (CSC+RPC), Overlap Track Finder (DT+CSC+RPC)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high rate particularly problematic in end caps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Cathode Strip Chambers (CSC) and Resistive-Plate Chambers (RPC)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outermost chambers being added now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sym typeface="Wingdings" charset="0"/>
              </a:rPr>
              <a:t>improve p</a:t>
            </a:r>
            <a:r>
              <a:rPr lang="en-US" baseline="-25000">
                <a:latin typeface="Times New Roman" charset="0"/>
                <a:ea typeface="ＭＳ Ｐゴシック" charset="0"/>
                <a:sym typeface="Wingdings" charset="0"/>
              </a:rPr>
              <a:t>T</a:t>
            </a:r>
            <a:r>
              <a:rPr lang="en-US">
                <a:latin typeface="Times New Roman" charset="0"/>
                <a:ea typeface="ＭＳ Ｐゴシック" charset="0"/>
                <a:sym typeface="Wingdings" charset="0"/>
              </a:rPr>
              <a:t> resolution and thus reduce rate</a:t>
            </a:r>
            <a:endParaRPr lang="en-US">
              <a:latin typeface="Times New Roman" charset="0"/>
              <a:ea typeface="ＭＳ Ｐゴシック" charset="0"/>
            </a:endParaRP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current design (</a:t>
            </a:r>
            <a:r>
              <a:rPr lang="el-GR">
                <a:latin typeface="Times New Roman" charset="0"/>
                <a:ea typeface="ＭＳ Ｐゴシック" charset="0"/>
              </a:rPr>
              <a:t>Δφ</a:t>
            </a:r>
            <a:r>
              <a:rPr lang="en-US">
                <a:latin typeface="Times New Roman" charset="0"/>
                <a:ea typeface="ＭＳ Ｐゴシック" charset="0"/>
              </a:rPr>
              <a:t> comparisons) does not scale well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sym typeface="Wingdings" charset="0"/>
              </a:rPr>
              <a:t> switch to pattern matching system to accommodate higher occupancy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Drift Tube trigger relocation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moved front-end electronics (</a:t>
            </a:r>
            <a:r>
              <a:rPr lang="ja-JP" altLang="en-US">
                <a:latin typeface="Times New Roman" charset="0"/>
                <a:ea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</a:rPr>
              <a:t>sector collectors</a:t>
            </a:r>
            <a:r>
              <a:rPr lang="ja-JP" altLang="en-US">
                <a:latin typeface="Times New Roman" charset="0"/>
                <a:ea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</a:rPr>
              <a:t>) from experimental cavern to electronics cavern 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all trigger electronics close to Global Trigger, always accessible in radiation-safe area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88" y="630238"/>
            <a:ext cx="7294562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73730" name="Title 1"/>
          <p:cNvSpPr>
            <a:spLocks noGrp="1"/>
          </p:cNvSpPr>
          <p:nvPr>
            <p:ph type="title"/>
          </p:nvPr>
        </p:nvSpPr>
        <p:spPr>
          <a:xfrm>
            <a:off x="1200150" y="0"/>
            <a:ext cx="5594350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Calorimeter trigger</a:t>
            </a:r>
          </a:p>
        </p:txBody>
      </p:sp>
      <p:sp>
        <p:nvSpPr>
          <p:cNvPr id="73731" name="Content Placeholder 6"/>
          <p:cNvSpPr>
            <a:spLocks noGrp="1"/>
          </p:cNvSpPr>
          <p:nvPr>
            <p:ph idx="1"/>
          </p:nvPr>
        </p:nvSpPr>
        <p:spPr>
          <a:xfrm>
            <a:off x="266700" y="4851400"/>
            <a:ext cx="8877300" cy="1239838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indent="0">
              <a:buFont typeface="Monotype Sorts" charset="0"/>
              <a:buNone/>
            </a:pP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transition from parallel triggering systems to </a:t>
            </a:r>
            <a:r>
              <a:rPr lang="en-US" b="1" i="1">
                <a:solidFill>
                  <a:srgbClr val="0000FF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time-multiplexed trigger</a:t>
            </a:r>
            <a:endParaRPr lang="en-US" b="1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processors take turns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each processor gets all the data for a given bunch crossing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same hardware with different connections could run parallel triggering system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1900" y="254000"/>
            <a:ext cx="7581900" cy="660400"/>
          </a:xfrm>
        </p:spPr>
        <p:txBody>
          <a:bodyPr/>
          <a:lstStyle/>
          <a:p>
            <a:r>
              <a:rPr lang="en-US" dirty="0" smtClean="0"/>
              <a:t>Differences between LHC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ATLAS and CMS: investigate particles at energy frontier</a:t>
            </a:r>
          </a:p>
          <a:p>
            <a:pPr lvl="1"/>
            <a:r>
              <a:rPr lang="en-US" dirty="0" smtClean="0"/>
              <a:t>high data rates and large event sizes</a:t>
            </a:r>
          </a:p>
          <a:p>
            <a:endParaRPr lang="en-US" dirty="0" smtClean="0"/>
          </a:p>
          <a:p>
            <a:r>
              <a:rPr lang="en-US" dirty="0" err="1" smtClean="0"/>
              <a:t>LHCb</a:t>
            </a:r>
            <a:r>
              <a:rPr lang="en-US" dirty="0" smtClean="0"/>
              <a:t>: precision studies of b-physics processes</a:t>
            </a:r>
          </a:p>
          <a:p>
            <a:pPr lvl="1"/>
            <a:r>
              <a:rPr lang="en-US" dirty="0" smtClean="0"/>
              <a:t>very high statistics needed </a:t>
            </a:r>
          </a:p>
          <a:p>
            <a:pPr lvl="1"/>
            <a:r>
              <a:rPr lang="en-US" dirty="0" smtClean="0"/>
              <a:t>moderate event size</a:t>
            </a:r>
          </a:p>
          <a:p>
            <a:endParaRPr lang="en-US" dirty="0" smtClean="0"/>
          </a:p>
          <a:p>
            <a:r>
              <a:rPr lang="en-US" dirty="0" smtClean="0"/>
              <a:t>ALICE: heavy-ion collisions and studies of quark-gluon plasma</a:t>
            </a:r>
          </a:p>
          <a:p>
            <a:pPr lvl="1"/>
            <a:r>
              <a:rPr lang="en-US" dirty="0" smtClean="0"/>
              <a:t>collision rate much lower than for proton-proton collisions</a:t>
            </a:r>
          </a:p>
          <a:p>
            <a:pPr lvl="1"/>
            <a:r>
              <a:rPr lang="en-US" dirty="0" smtClean="0"/>
              <a:t>very high multiplicities </a:t>
            </a:r>
            <a:r>
              <a:rPr lang="en-US" dirty="0" smtClean="0">
                <a:sym typeface="Wingdings"/>
              </a:rPr>
              <a:t> very big event sizes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455289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647700" y="177800"/>
            <a:ext cx="6248400" cy="6604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Level-1 Global Trigger upgrade</a:t>
            </a:r>
          </a:p>
        </p:txBody>
      </p:sp>
      <p:sp>
        <p:nvSpPr>
          <p:cNvPr id="75778" name="Content Placeholder 2"/>
          <p:cNvSpPr>
            <a:spLocks noGrp="1"/>
          </p:cNvSpPr>
          <p:nvPr>
            <p:ph idx="1"/>
          </p:nvPr>
        </p:nvSpPr>
        <p:spPr>
          <a:xfrm>
            <a:off x="508000" y="1117600"/>
            <a:ext cx="7759700" cy="52578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again centralizing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all final decision taking in one crate</a:t>
            </a:r>
          </a:p>
          <a:p>
            <a:pPr lvl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Global Trigger Logic in one </a:t>
            </a:r>
            <a:r>
              <a:rPr lang="el-GR" dirty="0"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TCA module</a:t>
            </a:r>
          </a:p>
          <a:p>
            <a:pPr lvl="1"/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if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needed, several modules can run in parallel for more trigger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algorithms</a:t>
            </a:r>
          </a:p>
          <a:p>
            <a:pPr lvl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use of big FPGA (Xilinx Virtex-7)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allows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much more complex logic</a:t>
            </a:r>
          </a:p>
          <a:p>
            <a:pPr lvl="1"/>
            <a:r>
              <a:rPr lang="en-US" sz="2000" dirty="0">
                <a:latin typeface="Times New Roman" charset="0"/>
                <a:ea typeface="ＭＳ Ｐゴシック" charset="0"/>
              </a:rPr>
              <a:t>large number of high-speed IO links and logic cells</a:t>
            </a:r>
          </a:p>
          <a:p>
            <a:pPr lvl="1"/>
            <a:r>
              <a:rPr lang="en-US" sz="2000" dirty="0">
                <a:latin typeface="Times New Roman" charset="0"/>
                <a:ea typeface="ＭＳ Ｐゴシック" charset="0"/>
              </a:rPr>
              <a:t>big lookup tables, floating-point operations in DSPs</a:t>
            </a:r>
          </a:p>
          <a:p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Trigger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Control System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has moved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to different crate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combined with trigger distribution system (TTC) into “TCDS”  	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   (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Trigger Control and Distribution System) 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620713" y="260350"/>
            <a:ext cx="6072187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High Level Trigger (HLT)</a:t>
            </a:r>
          </a:p>
        </p:txBody>
      </p:sp>
      <p:sp>
        <p:nvSpPr>
          <p:cNvPr id="88066" name="Content Placeholder 2"/>
          <p:cNvSpPr>
            <a:spLocks noGrp="1"/>
          </p:cNvSpPr>
          <p:nvPr>
            <p:ph idx="1"/>
          </p:nvPr>
        </p:nvSpPr>
        <p:spPr>
          <a:xfrm>
            <a:off x="628650" y="996950"/>
            <a:ext cx="7759700" cy="567055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now:  ~ 13 000   CPU cores</a:t>
            </a: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more and faster computers will allow for more calculation time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more complex algorithms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~ 100 </a:t>
            </a:r>
            <a:r>
              <a:rPr lang="en-US" dirty="0">
                <a:latin typeface="Times New Roman" charset="0"/>
                <a:ea typeface="ＭＳ Ｐゴシック" charset="0"/>
                <a:sym typeface="Wingdings" charset="0"/>
              </a:rPr>
              <a:t> ~ 1000 </a:t>
            </a:r>
            <a:r>
              <a:rPr lang="en-US" dirty="0" err="1">
                <a:latin typeface="Times New Roman" charset="0"/>
                <a:ea typeface="ＭＳ Ｐゴシック" charset="0"/>
                <a:sym typeface="Wingdings" charset="0"/>
              </a:rPr>
              <a:t>ms</a:t>
            </a:r>
            <a:r>
              <a:rPr lang="en-US" dirty="0">
                <a:latin typeface="Times New Roman" charset="0"/>
                <a:ea typeface="ＭＳ Ｐゴシック" charset="0"/>
                <a:sym typeface="Wingdings" charset="0"/>
              </a:rPr>
              <a:t> per </a:t>
            </a:r>
            <a:r>
              <a:rPr lang="en-US" dirty="0" smtClean="0">
                <a:latin typeface="Times New Roman" charset="0"/>
                <a:ea typeface="ＭＳ Ｐゴシック" charset="0"/>
                <a:sym typeface="Wingdings" charset="0"/>
              </a:rPr>
              <a:t>event</a:t>
            </a:r>
          </a:p>
          <a:p>
            <a:r>
              <a:rPr lang="en-US" dirty="0"/>
              <a:t>improving the object reconstruction and physics selection to bring it closer to the offline </a:t>
            </a:r>
            <a:r>
              <a:rPr lang="en-US" dirty="0" smtClean="0"/>
              <a:t>version</a:t>
            </a:r>
            <a:endParaRPr lang="en-US" dirty="0" smtClean="0">
              <a:latin typeface="Times New Roman" charset="0"/>
              <a:ea typeface="ＭＳ Ｐゴシック" charset="0"/>
              <a:sym typeface="Wingdings" charset="0"/>
            </a:endParaRP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  <a:sym typeface="Wingdings" charset="0"/>
            </a:endParaRPr>
          </a:p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phase 2: higher pileup and input rate 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use L1 Track trigger info at very first stage of HLT processing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reduce HLT processing time (unpacking)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571500" y="177800"/>
            <a:ext cx="6248400" cy="6604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Scenario for phase-2 upgrade</a:t>
            </a:r>
          </a:p>
        </p:txBody>
      </p:sp>
      <p:sp>
        <p:nvSpPr>
          <p:cNvPr id="89090" name="Content Placeholder 2"/>
          <p:cNvSpPr>
            <a:spLocks noGrp="1"/>
          </p:cNvSpPr>
          <p:nvPr>
            <p:ph idx="1"/>
          </p:nvPr>
        </p:nvSpPr>
        <p:spPr>
          <a:xfrm>
            <a:off x="603250" y="1174750"/>
            <a:ext cx="7759700" cy="4635500"/>
          </a:xfrm>
        </p:spPr>
        <p:txBody>
          <a:bodyPr/>
          <a:lstStyle/>
          <a:p>
            <a:pPr marL="0" indent="0">
              <a:buFont typeface="Monotype Sorts" charset="0"/>
              <a:buNone/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racker replacement allows for </a:t>
            </a:r>
          </a:p>
          <a:p>
            <a:pPr>
              <a:defRPr/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rack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rigger</a:t>
            </a: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increased latency (10-20 </a:t>
            </a:r>
            <a:r>
              <a:rPr lang="el-GR" dirty="0" smtClean="0"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s)</a:t>
            </a:r>
          </a:p>
          <a:p>
            <a:pPr lvl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replace ECAL electronics, for 20 </a:t>
            </a:r>
            <a:r>
              <a:rPr lang="el-GR" dirty="0" smtClean="0"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  also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endcap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muon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(CSC) electronics</a:t>
            </a:r>
          </a:p>
          <a:p>
            <a:pPr lvl="1">
              <a:defRPr/>
            </a:pPr>
            <a:endParaRPr lang="en-US" dirty="0" smtClean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finer granularity</a:t>
            </a:r>
          </a:p>
          <a:p>
            <a:pPr lvl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use single-crystal granularity in ECAL instead of “trigger towers”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L1 trigger rate  0.5 – 1 MHz</a:t>
            </a:r>
          </a:p>
          <a:p>
            <a:pPr lvl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up from 100 kHz</a:t>
            </a:r>
          </a:p>
          <a:p>
            <a:pPr lvl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replace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muon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Drift Tube electronics</a:t>
            </a:r>
          </a:p>
          <a:p>
            <a:pPr lvl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needed for </a:t>
            </a:r>
            <a:r>
              <a:rPr lang="en-US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hadronic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 triggers (do not benefit so much from Track Trigger)</a:t>
            </a:r>
          </a:p>
          <a:p>
            <a:pPr lvl="1"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HLT should cope with this (estimate 50x increase;  Moore’s law)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>
              <a:defRPr/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HLT output rate of 10 kHz </a:t>
            </a:r>
          </a:p>
          <a:p>
            <a:pPr>
              <a:defRPr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Title 1"/>
          <p:cNvSpPr>
            <a:spLocks noGrp="1"/>
          </p:cNvSpPr>
          <p:nvPr>
            <p:ph type="title"/>
          </p:nvPr>
        </p:nvSpPr>
        <p:spPr>
          <a:xfrm>
            <a:off x="596900" y="203200"/>
            <a:ext cx="6096000" cy="660400"/>
          </a:xfrm>
        </p:spPr>
        <p:txBody>
          <a:bodyPr/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Summary on upgrades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11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LHC development makes trigger upgrade mandatory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</a:rPr>
              <a:t>else we lose much of the data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Phase 1 upgrade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has been successful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200"/>
              </a:spcBef>
            </a:pP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commissioning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 2015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full deployment in 2016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Phase 2 upgrade &gt; 2022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Track Trigger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increase 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latency to 10 or 20 </a:t>
            </a:r>
            <a:r>
              <a:rPr lang="el-GR" dirty="0" smtClean="0">
                <a:latin typeface="Times New Roman" charset="0"/>
                <a:ea typeface="ＭＳ Ｐゴシック" charset="0"/>
                <a:cs typeface="ＭＳ Ｐゴシック" charset="0"/>
              </a:rPr>
              <a:t>μ</a:t>
            </a:r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s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pPr lvl="1"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L1 rate ~ 0.5-1 MHz</a:t>
            </a:r>
          </a:p>
          <a:p>
            <a:pPr lvl="1">
              <a:spcBef>
                <a:spcPts val="1200"/>
              </a:spcBef>
            </a:pP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HLT rate ~ 10 kHz </a:t>
            </a:r>
            <a:endParaRPr lang="en-US" dirty="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LHC / CMS schedule</a:t>
            </a:r>
          </a:p>
        </p:txBody>
      </p:sp>
      <p:sp>
        <p:nvSpPr>
          <p:cNvPr id="47106" name="Content Placeholder 2"/>
          <p:cNvSpPr>
            <a:spLocks noGrp="1"/>
          </p:cNvSpPr>
          <p:nvPr>
            <p:ph idx="1"/>
          </p:nvPr>
        </p:nvSpPr>
        <p:spPr>
          <a:xfrm>
            <a:off x="628650" y="1100138"/>
            <a:ext cx="7759700" cy="5249862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2013-2014  first 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long shutdown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 (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LS 1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part of trigger electronics being upgraded: “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phase-1 upgrade</a:t>
            </a:r>
            <a:r>
              <a:rPr lang="en-US" dirty="0">
                <a:latin typeface="Times New Roman" charset="0"/>
                <a:ea typeface="ＭＳ Ｐゴシック" charset="0"/>
              </a:rPr>
              <a:t>”</a:t>
            </a:r>
            <a:endParaRPr lang="en-US" altLang="ja-JP" dirty="0">
              <a:latin typeface="Times New Roman" charset="0"/>
              <a:ea typeface="ＭＳ Ｐゴシック" charset="0"/>
            </a:endParaRPr>
          </a:p>
          <a:p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2015-2017 data taking @ (√s = 13 </a:t>
            </a:r>
            <a:r>
              <a:rPr lang="en-US" dirty="0" err="1">
                <a:latin typeface="Times New Roman" charset="0"/>
                <a:ea typeface="ＭＳ Ｐゴシック" charset="0"/>
                <a:cs typeface="ＭＳ Ｐゴシック" charset="0"/>
              </a:rPr>
              <a:t>TeV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LHC may exceed design luminosity (10</a:t>
            </a:r>
            <a:r>
              <a:rPr lang="en-US" baseline="30000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34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 cm</a:t>
            </a:r>
            <a:r>
              <a:rPr lang="en-US" baseline="30000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-2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s</a:t>
            </a:r>
            <a:r>
              <a:rPr lang="en-US" baseline="30000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-1</a:t>
            </a:r>
            <a:r>
              <a:rPr lang="en-US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) and run at higher than design pile-up !   </a:t>
            </a:r>
          </a:p>
          <a:p>
            <a:pPr lvl="2"/>
            <a:r>
              <a:rPr lang="en-US" sz="1600" dirty="0">
                <a:latin typeface="Times New Roman" charset="0"/>
                <a:ea typeface="ＭＳ Ｐゴシック" charset="0"/>
              </a:rPr>
              <a:t>original design: ~20 interactions per bunch crossing 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during this period evolve to improved system	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Pixel detector replacement at end of 2016</a:t>
            </a:r>
          </a:p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2018-2019  second 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long shutdown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(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LS 2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r>
              <a:rPr 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2023-2025  third 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long shutdown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 (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LS 3</a:t>
            </a:r>
            <a:r>
              <a:rPr lang="ja-JP" altLang="en-US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”</a:t>
            </a:r>
            <a:r>
              <a:rPr lang="en-US" altLang="ja-JP" dirty="0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)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silicon strip tracker upgrade</a:t>
            </a:r>
          </a:p>
          <a:p>
            <a:pPr lvl="1"/>
            <a:r>
              <a:rPr lang="en-US" dirty="0">
                <a:latin typeface="Times New Roman" charset="0"/>
                <a:ea typeface="ＭＳ Ｐゴシック" charset="0"/>
              </a:rPr>
              <a:t>plans to use tracker in Level-1 Trigger: “</a:t>
            </a:r>
            <a:r>
              <a:rPr lang="en-US" b="1" dirty="0">
                <a:solidFill>
                  <a:schemeClr val="accent2"/>
                </a:solidFill>
                <a:latin typeface="Times New Roman" charset="0"/>
                <a:ea typeface="ＭＳ Ｐゴシック" charset="0"/>
              </a:rPr>
              <a:t>phase-2 upgrade</a:t>
            </a:r>
            <a:r>
              <a:rPr lang="en-US" dirty="0">
                <a:latin typeface="Times New Roman" charset="0"/>
                <a:ea typeface="ＭＳ Ｐゴシック" charset="0"/>
              </a:rPr>
              <a:t>”</a:t>
            </a:r>
            <a:endParaRPr lang="en-US" altLang="ja-JP" dirty="0">
              <a:latin typeface="Times New Roman" charset="0"/>
              <a:ea typeface="ＭＳ Ｐゴシック" charset="0"/>
            </a:endParaRPr>
          </a:p>
          <a:p>
            <a:pPr lvl="1"/>
            <a:endParaRPr lang="en-US" dirty="0">
              <a:latin typeface="Times New Roman" charset="0"/>
              <a:ea typeface="ＭＳ Ｐゴシック" charset="0"/>
            </a:endParaRPr>
          </a:p>
          <a:p>
            <a:r>
              <a:rPr lang="en-US" i="1" dirty="0">
                <a:latin typeface="Times New Roman" charset="0"/>
                <a:ea typeface="ＭＳ Ｐゴシック" charset="0"/>
                <a:cs typeface="ＭＳ Ｐゴシック" charset="0"/>
              </a:rPr>
              <a:t>schedule may change over time </a:t>
            </a:r>
          </a:p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8085300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Why upgrade the CMS trigger?</a:t>
            </a:r>
          </a:p>
        </p:txBody>
      </p:sp>
      <p:sp>
        <p:nvSpPr>
          <p:cNvPr id="48130" name="Content Placeholder 3"/>
          <p:cNvSpPr>
            <a:spLocks noGrp="1"/>
          </p:cNvSpPr>
          <p:nvPr>
            <p:ph idx="1"/>
          </p:nvPr>
        </p:nvSpPr>
        <p:spPr>
          <a:xfrm>
            <a:off x="590550" y="1289050"/>
            <a:ext cx="7759700" cy="47752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radiation damage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to inner detectors (Pixels, Silicon Strips) and on-detector electronics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replacement planned from the beginning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put as many systems as possible out of radiation area (move to </a:t>
            </a:r>
            <a:r>
              <a:rPr lang="ja-JP" altLang="en-US">
                <a:latin typeface="Times New Roman" charset="0"/>
                <a:ea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</a:rPr>
              <a:t>electronics cavern</a:t>
            </a:r>
            <a:r>
              <a:rPr lang="ja-JP" altLang="en-US">
                <a:latin typeface="Times New Roman" charset="0"/>
                <a:ea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</a:rPr>
              <a:t>)</a:t>
            </a:r>
          </a:p>
          <a:p>
            <a:r>
              <a:rPr lang="en-US">
                <a:solidFill>
                  <a:schemeClr val="tx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obsolescence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long preparation times for big experiments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newer electronics will improve reliability and performance</a:t>
            </a:r>
          </a:p>
          <a:p>
            <a:r>
              <a:rPr lang="en-US" b="1">
                <a:solidFill>
                  <a:schemeClr val="accent2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higher performance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higher LHC luminosity and pileup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need better detector resolution and more sophisticated triggering algorithms</a:t>
            </a:r>
          </a:p>
          <a:p>
            <a:r>
              <a:rPr lang="en-US" i="1">
                <a:latin typeface="Times New Roman" charset="0"/>
                <a:ea typeface="ＭＳ Ｐゴシック" charset="0"/>
                <a:cs typeface="ＭＳ Ｐゴシック" charset="0"/>
              </a:rPr>
              <a:t>must not jeopardize performance of detector during data taking!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2"/>
          <p:cNvSpPr>
            <a:spLocks noGrp="1"/>
          </p:cNvSpPr>
          <p:nvPr>
            <p:ph type="title"/>
          </p:nvPr>
        </p:nvSpPr>
        <p:spPr>
          <a:xfrm>
            <a:off x="1060450" y="182563"/>
            <a:ext cx="5619750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Level-1 Muon trigger</a:t>
            </a:r>
          </a:p>
        </p:txBody>
      </p:sp>
      <p:pic>
        <p:nvPicPr>
          <p:cNvPr id="5632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575" y="941388"/>
            <a:ext cx="4797425" cy="379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6" name="Content Placeholder 3"/>
          <p:cNvSpPr txBox="1">
            <a:spLocks/>
          </p:cNvSpPr>
          <p:nvPr/>
        </p:nvSpPr>
        <p:spPr bwMode="auto">
          <a:xfrm>
            <a:off x="182563" y="4570413"/>
            <a:ext cx="8650287" cy="20589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2075" tIns="46038" rIns="92075" bIns="46038"/>
          <a:lstStyle/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2"/>
              <a:buChar char="n"/>
              <a:defRPr/>
            </a:pPr>
            <a:r>
              <a:rPr lang="en-US" sz="2400" kern="0" dirty="0" err="1">
                <a:latin typeface="+mn-lt"/>
                <a:ea typeface="ＭＳ Ｐゴシック" charset="-128"/>
                <a:cs typeface="ＭＳ Ｐゴシック" charset="-128"/>
              </a:rPr>
              <a:t>muons</a:t>
            </a:r>
            <a:r>
              <a:rPr lang="en-US" sz="2400" kern="0" dirty="0">
                <a:latin typeface="+mn-lt"/>
                <a:ea typeface="ＭＳ Ｐゴシック" charset="-128"/>
                <a:cs typeface="ＭＳ Ｐゴシック" charset="-128"/>
              </a:rPr>
              <a:t> from all 3 systems processed in Global </a:t>
            </a:r>
            <a:r>
              <a:rPr lang="en-US" sz="2400" kern="0" dirty="0" err="1">
                <a:latin typeface="+mn-lt"/>
                <a:ea typeface="ＭＳ Ｐゴシック" charset="-128"/>
                <a:cs typeface="ＭＳ Ｐゴシック" charset="-128"/>
              </a:rPr>
              <a:t>Muon</a:t>
            </a:r>
            <a:r>
              <a:rPr lang="en-US" sz="2400" kern="0" dirty="0">
                <a:latin typeface="+mn-lt"/>
                <a:ea typeface="ＭＳ Ｐゴシック" charset="-128"/>
                <a:cs typeface="ＭＳ Ｐゴシック" charset="-128"/>
              </a:rPr>
              <a:t> Trigger</a:t>
            </a:r>
          </a:p>
          <a:p>
            <a:pPr marL="342900" indent="-342900" algn="l">
              <a:spcBef>
                <a:spcPct val="20000"/>
              </a:spcBef>
              <a:buClr>
                <a:schemeClr val="accent2"/>
              </a:buClr>
              <a:buSzPct val="75000"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     final </a:t>
            </a:r>
            <a:r>
              <a:rPr lang="en-US" kern="0" dirty="0" err="1">
                <a:latin typeface="+mn-lt"/>
                <a:ea typeface="ＭＳ Ｐゴシック" charset="-128"/>
                <a:cs typeface="ＭＳ Ｐゴシック" charset="-128"/>
              </a:rPr>
              <a:t>muon</a:t>
            </a: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 candidates determined by </a:t>
            </a:r>
          </a:p>
          <a:p>
            <a:pPr marL="800100" lvl="1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quality (e.g. number of hits)</a:t>
            </a:r>
          </a:p>
          <a:p>
            <a:pPr marL="800100" lvl="1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correlation between systems (RPC+DT, RPC+CSC)</a:t>
            </a:r>
          </a:p>
          <a:p>
            <a:pPr marL="800100" lvl="1" indent="-342900" algn="l">
              <a:spcBef>
                <a:spcPct val="20000"/>
              </a:spcBef>
              <a:buClr>
                <a:schemeClr val="accent2"/>
              </a:buClr>
              <a:buSzPct val="75000"/>
              <a:buFont typeface="Wingdings" charset="2"/>
              <a:buChar char="Ø"/>
              <a:defRPr/>
            </a:pPr>
            <a:r>
              <a:rPr lang="en-US" kern="0" dirty="0">
                <a:latin typeface="+mn-lt"/>
                <a:ea typeface="ＭＳ Ｐゴシック" charset="-128"/>
                <a:cs typeface="ＭＳ Ｐゴシック" charset="-128"/>
              </a:rPr>
              <a:t>transverse momentum</a:t>
            </a:r>
          </a:p>
        </p:txBody>
      </p:sp>
      <p:sp>
        <p:nvSpPr>
          <p:cNvPr id="56324" name="Content Placeholder 3"/>
          <p:cNvSpPr>
            <a:spLocks noGrp="1"/>
          </p:cNvSpPr>
          <p:nvPr>
            <p:ph idx="1"/>
          </p:nvPr>
        </p:nvSpPr>
        <p:spPr>
          <a:xfrm>
            <a:off x="184150" y="1036638"/>
            <a:ext cx="4197350" cy="352425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three technologies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Drift Tubes  (DT, in barrel)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Cathode Strip Chambers  (CSC, in endcaps)</a:t>
            </a:r>
          </a:p>
          <a:p>
            <a:pPr lvl="1"/>
            <a:r>
              <a:rPr lang="en-US" sz="2000">
                <a:latin typeface="Times New Roman" charset="0"/>
                <a:ea typeface="ＭＳ Ｐゴシック" charset="0"/>
              </a:rPr>
              <a:t>Resistive Plate Chambers  (RPC, everywhere)</a:t>
            </a:r>
            <a:endParaRPr lang="en-US">
              <a:latin typeface="Times New Roman" charset="0"/>
              <a:ea typeface="ＭＳ Ｐゴシック" charset="0"/>
            </a:endParaRP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redundant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complementary technologies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geometrical overlap 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" t="1108" r="1236" b="1108"/>
          <a:stretch>
            <a:fillRect/>
          </a:stretch>
        </p:blipFill>
        <p:spPr bwMode="auto">
          <a:xfrm>
            <a:off x="3136900" y="3416300"/>
            <a:ext cx="6007100" cy="3441700"/>
          </a:xfrm>
          <a:prstGeom prst="rect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0" name="Title 2"/>
          <p:cNvSpPr>
            <a:spLocks noGrp="1"/>
          </p:cNvSpPr>
          <p:nvPr>
            <p:ph type="title"/>
          </p:nvPr>
        </p:nvSpPr>
        <p:spPr>
          <a:xfrm>
            <a:off x="989013" y="250825"/>
            <a:ext cx="5741987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Level-1 Calorimeter trigger</a:t>
            </a:r>
          </a:p>
        </p:txBody>
      </p:sp>
      <p:sp>
        <p:nvSpPr>
          <p:cNvPr id="58371" name="Content Placeholder 3"/>
          <p:cNvSpPr>
            <a:spLocks noGrp="1"/>
          </p:cNvSpPr>
          <p:nvPr>
            <p:ph idx="1"/>
          </p:nvPr>
        </p:nvSpPr>
        <p:spPr>
          <a:xfrm>
            <a:off x="360363" y="968375"/>
            <a:ext cx="7759700" cy="5014913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Electromagnetic Calorimeter (ECAL)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block of 5x5 lead-tungstate crystals forms a </a:t>
            </a:r>
            <a:r>
              <a:rPr lang="ja-JP" altLang="en-US">
                <a:latin typeface="Times New Roman" charset="0"/>
                <a:ea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</a:rPr>
              <a:t>trigger tower</a:t>
            </a:r>
            <a:r>
              <a:rPr lang="ja-JP" altLang="en-US">
                <a:latin typeface="Times New Roman" charset="0"/>
                <a:ea typeface="ＭＳ Ｐゴシック" charset="0"/>
              </a:rPr>
              <a:t>”</a:t>
            </a:r>
            <a:endParaRPr lang="en-US" altLang="ja-JP">
              <a:latin typeface="Times New Roman" charset="0"/>
              <a:ea typeface="ＭＳ Ｐゴシック" charset="0"/>
            </a:endParaRP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Hadronic Calorimeter (HCAL)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combination of signals from both calorimeters allows to determine candidates for 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e/gamma  (discriminated only at High-Level Trigger)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jets (</a:t>
            </a:r>
            <a:r>
              <a:rPr lang="ja-JP" altLang="en-US">
                <a:latin typeface="Times New Roman" charset="0"/>
                <a:ea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</a:rPr>
              <a:t>central</a:t>
            </a:r>
            <a:r>
              <a:rPr lang="ja-JP" altLang="en-US">
                <a:latin typeface="Times New Roman" charset="0"/>
                <a:ea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</a:rPr>
              <a:t> and </a:t>
            </a:r>
          </a:p>
          <a:p>
            <a:pPr lvl="1">
              <a:buFontTx/>
              <a:buNone/>
            </a:pPr>
            <a:r>
              <a:rPr lang="en-US">
                <a:latin typeface="Times New Roman" charset="0"/>
                <a:ea typeface="ＭＳ Ｐゴシック" charset="0"/>
              </a:rPr>
              <a:t>     </a:t>
            </a:r>
            <a:r>
              <a:rPr lang="ja-JP" altLang="en-US">
                <a:latin typeface="Times New Roman" charset="0"/>
                <a:ea typeface="ＭＳ Ｐゴシック" charset="0"/>
              </a:rPr>
              <a:t>“</a:t>
            </a:r>
            <a:r>
              <a:rPr lang="en-US" altLang="ja-JP">
                <a:latin typeface="Times New Roman" charset="0"/>
                <a:ea typeface="ＭＳ Ｐゴシック" charset="0"/>
              </a:rPr>
              <a:t>forward</a:t>
            </a:r>
            <a:r>
              <a:rPr lang="ja-JP" altLang="en-US">
                <a:latin typeface="Times New Roman" charset="0"/>
                <a:ea typeface="ＭＳ Ｐゴシック" charset="0"/>
              </a:rPr>
              <a:t>”</a:t>
            </a:r>
            <a:r>
              <a:rPr lang="en-US" altLang="ja-JP">
                <a:latin typeface="Times New Roman" charset="0"/>
                <a:ea typeface="ＭＳ Ｐゴシック" charset="0"/>
              </a:rPr>
              <a:t>)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tau jets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as well as  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total and missing  </a:t>
            </a:r>
          </a:p>
          <a:p>
            <a:pPr lvl="1">
              <a:buFontTx/>
              <a:buNone/>
            </a:pPr>
            <a:r>
              <a:rPr lang="en-US">
                <a:latin typeface="Times New Roman" charset="0"/>
                <a:ea typeface="ＭＳ Ｐゴシック" charset="0"/>
              </a:rPr>
              <a:t>     energy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total and missing </a:t>
            </a:r>
          </a:p>
          <a:p>
            <a:pPr lvl="1">
              <a:buFontTx/>
              <a:buNone/>
            </a:pPr>
            <a:r>
              <a:rPr lang="en-US">
                <a:latin typeface="Times New Roman" charset="0"/>
                <a:ea typeface="ＭＳ Ｐゴシック" charset="0"/>
              </a:rPr>
              <a:t>     hadronic energy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Wesley_triggerles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CMS Trigger &amp; DAQ Systems</a:t>
            </a:r>
          </a:p>
        </p:txBody>
      </p:sp>
      <p:grpSp>
        <p:nvGrpSpPr>
          <p:cNvPr id="100354" name="Group 2"/>
          <p:cNvGrpSpPr>
            <a:grpSpLocks/>
          </p:cNvGrpSpPr>
          <p:nvPr/>
        </p:nvGrpSpPr>
        <p:grpSpPr bwMode="auto">
          <a:xfrm>
            <a:off x="136525" y="1219200"/>
            <a:ext cx="8864600" cy="3455988"/>
            <a:chOff x="1023937" y="1219200"/>
            <a:chExt cx="7096125" cy="2767012"/>
          </a:xfrm>
        </p:grpSpPr>
        <p:pic>
          <p:nvPicPr>
            <p:cNvPr id="100356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937" y="1219200"/>
              <a:ext cx="7096125" cy="276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7" name="Rounded Rectangle 1"/>
            <p:cNvSpPr>
              <a:spLocks noChangeArrowheads="1"/>
            </p:cNvSpPr>
            <p:nvPr/>
          </p:nvSpPr>
          <p:spPr bwMode="auto">
            <a:xfrm>
              <a:off x="1874520" y="1316652"/>
              <a:ext cx="1021080" cy="643812"/>
            </a:xfrm>
            <a:prstGeom prst="roundRect">
              <a:avLst>
                <a:gd name="adj" fmla="val 6264"/>
              </a:avLst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5" name="Rectangle 75"/>
          <p:cNvSpPr>
            <a:spLocks noGrp="1" noChangeArrowheads="1"/>
          </p:cNvSpPr>
          <p:nvPr>
            <p:ph type="body" idx="1"/>
          </p:nvPr>
        </p:nvSpPr>
        <p:spPr>
          <a:xfrm>
            <a:off x="0" y="4505325"/>
            <a:ext cx="8983663" cy="2068513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1313" lvl="1" indent="-109538">
              <a:buFont typeface="Wingdings" charset="0"/>
              <a:buChar char="§"/>
            </a:pPr>
            <a:r>
              <a:rPr lang="en-US" sz="2200">
                <a:latin typeface="Times New Roman" charset="0"/>
                <a:ea typeface="ＭＳ Ｐゴシック" charset="0"/>
              </a:rPr>
              <a:t>LHC beam crossing rate is 40 MHz &amp; at full Luminosity of 10</a:t>
            </a:r>
            <a:r>
              <a:rPr lang="en-US" sz="2200" baseline="30000">
                <a:latin typeface="Times New Roman" charset="0"/>
                <a:ea typeface="ＭＳ Ｐゴシック" charset="0"/>
              </a:rPr>
              <a:t>34 </a:t>
            </a:r>
            <a:r>
              <a:rPr lang="en-US" sz="2200">
                <a:latin typeface="Times New Roman" charset="0"/>
                <a:ea typeface="ＭＳ Ｐゴシック" charset="0"/>
              </a:rPr>
              <a:t>cm</a:t>
            </a:r>
            <a:r>
              <a:rPr lang="en-US" sz="2200" baseline="30000">
                <a:latin typeface="Times New Roman" charset="0"/>
                <a:ea typeface="ＭＳ Ｐゴシック" charset="0"/>
              </a:rPr>
              <a:t>-2</a:t>
            </a:r>
            <a:r>
              <a:rPr lang="en-US" sz="2200">
                <a:latin typeface="Times New Roman" charset="0"/>
                <a:ea typeface="ＭＳ Ｐゴシック" charset="0"/>
              </a:rPr>
              <a:t>s</a:t>
            </a:r>
            <a:r>
              <a:rPr lang="en-US" sz="2200" baseline="30000">
                <a:latin typeface="Times New Roman" charset="0"/>
                <a:ea typeface="ＭＳ Ｐゴシック" charset="0"/>
              </a:rPr>
              <a:t>-1</a:t>
            </a:r>
            <a:r>
              <a:rPr lang="en-US" sz="2200">
                <a:latin typeface="Times New Roman" charset="0"/>
                <a:ea typeface="ＭＳ Ｐゴシック" charset="0"/>
              </a:rPr>
              <a:t> yields 10</a:t>
            </a:r>
            <a:r>
              <a:rPr lang="en-US" sz="2200" baseline="30000">
                <a:latin typeface="Times New Roman" charset="0"/>
                <a:ea typeface="ＭＳ Ｐゴシック" charset="0"/>
              </a:rPr>
              <a:t>9 </a:t>
            </a:r>
            <a:r>
              <a:rPr lang="en-US" sz="2200">
                <a:latin typeface="Times New Roman" charset="0"/>
                <a:ea typeface="ＭＳ Ｐゴシック" charset="0"/>
              </a:rPr>
              <a:t>collisions/s</a:t>
            </a:r>
          </a:p>
          <a:p>
            <a:pPr marL="341313" lvl="1" indent="-109538">
              <a:buFont typeface="Wingdings" charset="0"/>
              <a:buChar char="§"/>
            </a:pPr>
            <a:r>
              <a:rPr lang="en-US" sz="2200">
                <a:latin typeface="Times New Roman" charset="0"/>
                <a:ea typeface="ＭＳ Ｐゴシック" charset="0"/>
              </a:rPr>
              <a:t>Reduce to 100 kHz output to High Level Trigger and keep high-P</a:t>
            </a:r>
            <a:r>
              <a:rPr lang="en-US" sz="2200" baseline="-25000">
                <a:latin typeface="Times New Roman" charset="0"/>
                <a:ea typeface="ＭＳ Ｐゴシック" charset="0"/>
              </a:rPr>
              <a:t>T</a:t>
            </a:r>
            <a:r>
              <a:rPr lang="en-US" sz="2200">
                <a:latin typeface="Times New Roman" charset="0"/>
                <a:ea typeface="ＭＳ Ｐゴシック" charset="0"/>
              </a:rPr>
              <a:t> physics</a:t>
            </a:r>
          </a:p>
          <a:p>
            <a:pPr marL="341313" lvl="1" indent="-109538">
              <a:buFont typeface="Wingdings" charset="0"/>
              <a:buChar char="§"/>
            </a:pPr>
            <a:r>
              <a:rPr lang="en-US" sz="2200">
                <a:latin typeface="Times New Roman" charset="0"/>
                <a:ea typeface="ＭＳ Ｐゴシック" charset="0"/>
              </a:rPr>
              <a:t>Pipelined at 40 MHz for dead time free operation</a:t>
            </a:r>
          </a:p>
          <a:p>
            <a:pPr marL="341313" lvl="1" indent="-109538">
              <a:buFont typeface="Wingdings" charset="0"/>
              <a:buChar char="§"/>
            </a:pPr>
            <a:r>
              <a:rPr lang="en-US" sz="2200">
                <a:latin typeface="Times New Roman" charset="0"/>
                <a:ea typeface="ＭＳ Ｐゴシック" charset="0"/>
              </a:rPr>
              <a:t>Latency of only 4 </a:t>
            </a:r>
            <a:r>
              <a:rPr lang="en-US" sz="2200">
                <a:latin typeface="Symbol" charset="0"/>
                <a:ea typeface="ＭＳ Ｐゴシック" charset="0"/>
              </a:rPr>
              <a:t>m</a:t>
            </a:r>
            <a:r>
              <a:rPr lang="en-US" sz="2200">
                <a:latin typeface="Times New Roman" charset="0"/>
                <a:ea typeface="ＭＳ Ｐゴシック" charset="0"/>
              </a:rPr>
              <a:t>sec for collection, decision, propagation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Hardware trigger: the idea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read out some parts of detector at full bunch-crossing rate</a:t>
            </a:r>
          </a:p>
          <a:p>
            <a:pPr lvl="1"/>
            <a:r>
              <a:rPr lang="en-US" dirty="0" smtClean="0"/>
              <a:t>possibly at reduced granularity</a:t>
            </a:r>
          </a:p>
          <a:p>
            <a:r>
              <a:rPr lang="en-US" dirty="0" smtClean="0"/>
              <a:t>these data allow a first guess if event is interesting</a:t>
            </a:r>
          </a:p>
          <a:p>
            <a:r>
              <a:rPr lang="en-US" dirty="0" smtClean="0"/>
              <a:t>if yes: “Level-1 Accept” </a:t>
            </a:r>
            <a:r>
              <a:rPr lang="en-US" dirty="0" smtClean="0">
                <a:sym typeface="Wingdings"/>
              </a:rPr>
              <a:t> read out everything and take a closer look </a:t>
            </a:r>
          </a:p>
          <a:p>
            <a:pPr lvl="1"/>
            <a:r>
              <a:rPr lang="en-US" dirty="0" smtClean="0">
                <a:sym typeface="Wingdings"/>
              </a:rPr>
              <a:t>in “High-Level Trigger” computer farm</a:t>
            </a:r>
          </a:p>
          <a:p>
            <a:pPr lvl="1"/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constraint:  data must still be available in on-detector memory  (“pipeline”)    </a:t>
            </a:r>
            <a:r>
              <a:rPr lang="en-US" dirty="0">
                <a:sym typeface="Wingdings"/>
              </a:rPr>
              <a:t>“latency”</a:t>
            </a:r>
            <a:r>
              <a:rPr lang="en-US" dirty="0"/>
              <a:t> </a:t>
            </a:r>
          </a:p>
          <a:p>
            <a:endParaRPr lang="en-US" dirty="0" smtClean="0">
              <a:sym typeface="Wingdings"/>
            </a:endParaRPr>
          </a:p>
        </p:txBody>
      </p: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6462713" y="4970463"/>
            <a:ext cx="1709737" cy="1150937"/>
            <a:chOff x="3826" y="2819"/>
            <a:chExt cx="1077" cy="725"/>
          </a:xfrm>
        </p:grpSpPr>
        <p:sp>
          <p:nvSpPr>
            <p:cNvPr id="5" name="Line 11"/>
            <p:cNvSpPr>
              <a:spLocks noChangeShapeType="1"/>
            </p:cNvSpPr>
            <p:nvPr/>
          </p:nvSpPr>
          <p:spPr bwMode="auto">
            <a:xfrm>
              <a:off x="4187" y="3197"/>
              <a:ext cx="200" cy="294"/>
            </a:xfrm>
            <a:prstGeom prst="line">
              <a:avLst/>
            </a:prstGeom>
            <a:noFill/>
            <a:ln w="38100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" name="Line 12"/>
            <p:cNvSpPr>
              <a:spLocks noChangeShapeType="1"/>
            </p:cNvSpPr>
            <p:nvPr/>
          </p:nvSpPr>
          <p:spPr bwMode="auto">
            <a:xfrm flipV="1">
              <a:off x="4187" y="2861"/>
              <a:ext cx="127" cy="33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3826" y="2819"/>
              <a:ext cx="1077" cy="725"/>
              <a:chOff x="3826" y="2819"/>
              <a:chExt cx="1077" cy="725"/>
            </a:xfrm>
          </p:grpSpPr>
          <p:sp>
            <p:nvSpPr>
              <p:cNvPr id="8" name="Oval 4"/>
              <p:cNvSpPr>
                <a:spLocks noChangeArrowheads="1"/>
              </p:cNvSpPr>
              <p:nvPr/>
            </p:nvSpPr>
            <p:spPr bwMode="auto">
              <a:xfrm>
                <a:off x="3826" y="2855"/>
                <a:ext cx="721" cy="683"/>
              </a:xfrm>
              <a:prstGeom prst="ellipse">
                <a:avLst/>
              </a:prstGeom>
              <a:noFill/>
              <a:ln w="57150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2000"/>
              </a:p>
            </p:txBody>
          </p:sp>
          <p:sp>
            <p:nvSpPr>
              <p:cNvPr id="9" name="Text Box 14"/>
              <p:cNvSpPr txBox="1">
                <a:spLocks noChangeArrowheads="1"/>
              </p:cNvSpPr>
              <p:nvPr/>
            </p:nvSpPr>
            <p:spPr bwMode="auto">
              <a:xfrm>
                <a:off x="4445" y="3294"/>
                <a:ext cx="445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i="1"/>
                  <a:t>write</a:t>
                </a:r>
                <a:endParaRPr lang="en-US" sz="2000"/>
              </a:p>
            </p:txBody>
          </p:sp>
          <p:sp>
            <p:nvSpPr>
              <p:cNvPr id="10" name="Text Box 15"/>
              <p:cNvSpPr txBox="1">
                <a:spLocks noChangeArrowheads="1"/>
              </p:cNvSpPr>
              <p:nvPr/>
            </p:nvSpPr>
            <p:spPr bwMode="auto">
              <a:xfrm>
                <a:off x="4494" y="2819"/>
                <a:ext cx="409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i="1">
                    <a:solidFill>
                      <a:schemeClr val="accent2"/>
                    </a:solidFill>
                  </a:rPr>
                  <a:t>read</a:t>
                </a:r>
                <a:endParaRPr lang="en-US" sz="2000"/>
              </a:p>
            </p:txBody>
          </p:sp>
          <p:sp>
            <p:nvSpPr>
              <p:cNvPr id="11" name="Freeform 19"/>
              <p:cNvSpPr>
                <a:spLocks/>
              </p:cNvSpPr>
              <p:nvPr/>
            </p:nvSpPr>
            <p:spPr bwMode="auto">
              <a:xfrm>
                <a:off x="4049" y="3030"/>
                <a:ext cx="307" cy="440"/>
              </a:xfrm>
              <a:custGeom>
                <a:avLst/>
                <a:gdLst>
                  <a:gd name="T0" fmla="*/ 219 w 307"/>
                  <a:gd name="T1" fmla="*/ 6 h 440"/>
                  <a:gd name="T2" fmla="*/ 229 w 307"/>
                  <a:gd name="T3" fmla="*/ 16 h 440"/>
                  <a:gd name="T4" fmla="*/ 247 w 307"/>
                  <a:gd name="T5" fmla="*/ 24 h 440"/>
                  <a:gd name="T6" fmla="*/ 265 w 307"/>
                  <a:gd name="T7" fmla="*/ 48 h 440"/>
                  <a:gd name="T8" fmla="*/ 277 w 307"/>
                  <a:gd name="T9" fmla="*/ 66 h 440"/>
                  <a:gd name="T10" fmla="*/ 297 w 307"/>
                  <a:gd name="T11" fmla="*/ 130 h 440"/>
                  <a:gd name="T12" fmla="*/ 307 w 307"/>
                  <a:gd name="T13" fmla="*/ 228 h 440"/>
                  <a:gd name="T14" fmla="*/ 305 w 307"/>
                  <a:gd name="T15" fmla="*/ 260 h 440"/>
                  <a:gd name="T16" fmla="*/ 265 w 307"/>
                  <a:gd name="T17" fmla="*/ 300 h 440"/>
                  <a:gd name="T18" fmla="*/ 109 w 307"/>
                  <a:gd name="T19" fmla="*/ 400 h 440"/>
                  <a:gd name="T20" fmla="*/ 9 w 307"/>
                  <a:gd name="T21" fmla="*/ 436 h 440"/>
                  <a:gd name="T22" fmla="*/ 1 w 307"/>
                  <a:gd name="T23" fmla="*/ 44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07" h="440">
                    <a:moveTo>
                      <a:pt x="219" y="6"/>
                    </a:moveTo>
                    <a:cubicBezTo>
                      <a:pt x="234" y="0"/>
                      <a:pt x="213" y="5"/>
                      <a:pt x="229" y="16"/>
                    </a:cubicBezTo>
                    <a:cubicBezTo>
                      <a:pt x="234" y="19"/>
                      <a:pt x="247" y="24"/>
                      <a:pt x="247" y="24"/>
                    </a:cubicBezTo>
                    <a:cubicBezTo>
                      <a:pt x="254" y="35"/>
                      <a:pt x="254" y="37"/>
                      <a:pt x="265" y="48"/>
                    </a:cubicBezTo>
                    <a:cubicBezTo>
                      <a:pt x="267" y="55"/>
                      <a:pt x="272" y="59"/>
                      <a:pt x="277" y="66"/>
                    </a:cubicBezTo>
                    <a:cubicBezTo>
                      <a:pt x="282" y="88"/>
                      <a:pt x="289" y="108"/>
                      <a:pt x="297" y="130"/>
                    </a:cubicBezTo>
                    <a:cubicBezTo>
                      <a:pt x="299" y="162"/>
                      <a:pt x="304" y="195"/>
                      <a:pt x="307" y="228"/>
                    </a:cubicBezTo>
                    <a:cubicBezTo>
                      <a:pt x="306" y="238"/>
                      <a:pt x="307" y="249"/>
                      <a:pt x="305" y="260"/>
                    </a:cubicBezTo>
                    <a:cubicBezTo>
                      <a:pt x="302" y="270"/>
                      <a:pt x="272" y="294"/>
                      <a:pt x="265" y="300"/>
                    </a:cubicBezTo>
                    <a:cubicBezTo>
                      <a:pt x="213" y="341"/>
                      <a:pt x="168" y="374"/>
                      <a:pt x="109" y="400"/>
                    </a:cubicBezTo>
                    <a:cubicBezTo>
                      <a:pt x="79" y="412"/>
                      <a:pt x="40" y="428"/>
                      <a:pt x="9" y="436"/>
                    </a:cubicBezTo>
                    <a:cubicBezTo>
                      <a:pt x="0" y="438"/>
                      <a:pt x="1" y="435"/>
                      <a:pt x="1" y="440"/>
                    </a:cubicBezTo>
                  </a:path>
                </a:pathLst>
              </a:cu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14628897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Calorimeter trigger upgrade</a:t>
            </a:r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>
          <a:xfrm>
            <a:off x="614363" y="1236663"/>
            <a:ext cx="7759700" cy="4635500"/>
          </a:xfrm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improve resolution in coordinates 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azimuth</a:t>
            </a:r>
            <a:r>
              <a:rPr lang="el-GR">
                <a:latin typeface="Times New Roman" charset="0"/>
                <a:ea typeface="ＭＳ Ｐゴシック" charset="0"/>
              </a:rPr>
              <a:t> φ</a:t>
            </a:r>
            <a:r>
              <a:rPr lang="en-US">
                <a:latin typeface="Times New Roman" charset="0"/>
                <a:ea typeface="ＭＳ Ｐゴシック" charset="0"/>
              </a:rPr>
              <a:t> and pseudorapidity </a:t>
            </a:r>
            <a:r>
              <a:rPr lang="el-GR">
                <a:latin typeface="Times New Roman" charset="0"/>
                <a:ea typeface="ＭＳ Ｐゴシック" charset="0"/>
              </a:rPr>
              <a:t>η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improve identification of tau jets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</a:rPr>
              <a:t>better isolation criteria 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further improve e/gamma isolation determination </a:t>
            </a:r>
          </a:p>
        </p:txBody>
      </p:sp>
      <p:pic>
        <p:nvPicPr>
          <p:cNvPr id="102403" name="Picture 3" descr="calo_performance_Pam_rates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09938"/>
            <a:ext cx="91440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Rectangle 2"/>
          <p:cNvSpPr>
            <a:spLocks noGrp="1" noChangeArrowheads="1"/>
          </p:cNvSpPr>
          <p:nvPr>
            <p:ph type="title"/>
          </p:nvPr>
        </p:nvSpPr>
        <p:spPr>
          <a:xfrm>
            <a:off x="215900" y="628650"/>
            <a:ext cx="8369300" cy="647700"/>
          </a:xfrm>
        </p:spPr>
        <p:txBody>
          <a:bodyPr/>
          <a:lstStyle/>
          <a:p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signals used by the first-level trigger</a:t>
            </a:r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3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504950"/>
            <a:ext cx="7759700" cy="49593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muons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tracks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several types of detectors (different requirements for barrel and endcaps):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in ATLAS:</a:t>
            </a:r>
          </a:p>
          <a:p>
            <a:pPr lvl="2">
              <a:lnSpc>
                <a:spcPct val="90000"/>
              </a:lnSpc>
            </a:pPr>
            <a:r>
              <a:rPr lang="en-US" sz="1200">
                <a:latin typeface="Times New Roman" charset="0"/>
                <a:ea typeface="ＭＳ Ｐゴシック" charset="0"/>
              </a:rPr>
              <a:t>RPC (Resistive Plate Chambers):		barrel</a:t>
            </a:r>
          </a:p>
          <a:p>
            <a:pPr lvl="2">
              <a:lnSpc>
                <a:spcPct val="90000"/>
              </a:lnSpc>
            </a:pPr>
            <a:r>
              <a:rPr lang="en-US" sz="1200">
                <a:latin typeface="Times New Roman" charset="0"/>
                <a:ea typeface="ＭＳ Ｐゴシック" charset="0"/>
              </a:rPr>
              <a:t>TGC (</a:t>
            </a:r>
            <a:r>
              <a:rPr lang="ja-JP" altLang="en-US" sz="1200">
                <a:latin typeface="Times New Roman" charset="0"/>
                <a:ea typeface="ＭＳ Ｐゴシック" charset="0"/>
              </a:rPr>
              <a:t>“</a:t>
            </a:r>
            <a:r>
              <a:rPr lang="en-US" altLang="ja-JP" sz="1200">
                <a:latin typeface="Times New Roman" charset="0"/>
                <a:ea typeface="ＭＳ Ｐゴシック" charset="0"/>
              </a:rPr>
              <a:t>Thin Gap Chambers</a:t>
            </a:r>
            <a:r>
              <a:rPr lang="ja-JP" altLang="en-US" sz="1200">
                <a:latin typeface="Times New Roman" charset="0"/>
                <a:ea typeface="ＭＳ Ｐゴシック" charset="0"/>
              </a:rPr>
              <a:t>”</a:t>
            </a:r>
            <a:r>
              <a:rPr lang="en-US" altLang="ja-JP" sz="1200">
                <a:latin typeface="Times New Roman" charset="0"/>
                <a:ea typeface="ＭＳ Ｐゴシック" charset="0"/>
              </a:rPr>
              <a:t>):		endcaps</a:t>
            </a:r>
          </a:p>
          <a:p>
            <a:pPr lvl="2">
              <a:lnSpc>
                <a:spcPct val="90000"/>
              </a:lnSpc>
            </a:pPr>
            <a:r>
              <a:rPr lang="en-US" sz="1200">
                <a:latin typeface="Times New Roman" charset="0"/>
                <a:ea typeface="ＭＳ Ｐゴシック" charset="0"/>
              </a:rPr>
              <a:t>not in trigger:  MDT (</a:t>
            </a:r>
            <a:r>
              <a:rPr lang="ja-JP" altLang="en-US" sz="1200">
                <a:latin typeface="Times New Roman" charset="0"/>
                <a:ea typeface="ＭＳ Ｐゴシック" charset="0"/>
              </a:rPr>
              <a:t>“</a:t>
            </a:r>
            <a:r>
              <a:rPr lang="en-US" altLang="ja-JP" sz="1200">
                <a:latin typeface="Times New Roman" charset="0"/>
                <a:ea typeface="ＭＳ Ｐゴシック" charset="0"/>
              </a:rPr>
              <a:t>Monitored Drift Tubes</a:t>
            </a:r>
            <a:r>
              <a:rPr lang="ja-JP" altLang="en-US" sz="1200">
                <a:latin typeface="Times New Roman" charset="0"/>
                <a:ea typeface="ＭＳ Ｐゴシック" charset="0"/>
              </a:rPr>
              <a:t>”</a:t>
            </a:r>
            <a:r>
              <a:rPr lang="en-US" altLang="ja-JP" sz="1200">
                <a:latin typeface="Times New Roman" charset="0"/>
                <a:ea typeface="ＭＳ Ｐゴシック" charset="0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in CMS:</a:t>
            </a:r>
          </a:p>
          <a:p>
            <a:pPr lvl="2">
              <a:lnSpc>
                <a:spcPct val="90000"/>
              </a:lnSpc>
            </a:pPr>
            <a:r>
              <a:rPr lang="en-US" sz="1200">
                <a:latin typeface="Times New Roman" charset="0"/>
                <a:ea typeface="ＭＳ Ｐゴシック" charset="0"/>
              </a:rPr>
              <a:t>DT  (Drift Tubes):			barrel</a:t>
            </a:r>
          </a:p>
          <a:p>
            <a:pPr lvl="2">
              <a:lnSpc>
                <a:spcPct val="90000"/>
              </a:lnSpc>
            </a:pPr>
            <a:r>
              <a:rPr lang="en-US" sz="1200">
                <a:latin typeface="Times New Roman" charset="0"/>
                <a:ea typeface="ＭＳ Ｐゴシック" charset="0"/>
              </a:rPr>
              <a:t>CSC (Cathode Strip Chambers): 		endcaps</a:t>
            </a:r>
          </a:p>
          <a:p>
            <a:pPr lvl="2">
              <a:lnSpc>
                <a:spcPct val="90000"/>
              </a:lnSpc>
            </a:pPr>
            <a:r>
              <a:rPr lang="en-US" sz="1200">
                <a:latin typeface="Times New Roman" charset="0"/>
                <a:ea typeface="ＭＳ Ｐゴシック" charset="0"/>
              </a:rPr>
              <a:t>RPC (Resistive Plate Chambers):		barrel + endcaps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calorimeters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clusters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electrons, jets, transverse energy, missing transverse energy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electromagnetic calorimeter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hadron calorimeter</a:t>
            </a:r>
          </a:p>
          <a:p>
            <a:pPr>
              <a:lnSpc>
                <a:spcPct val="90000"/>
              </a:lnSpc>
            </a:pPr>
            <a:r>
              <a:rPr lang="en-US" sz="2000">
                <a:latin typeface="Times New Roman" charset="0"/>
                <a:ea typeface="ＭＳ Ｐゴシック" charset="0"/>
                <a:cs typeface="ＭＳ Ｐゴシック" charset="0"/>
              </a:rPr>
              <a:t>only in high-level trigger: tracker detectors 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silicon strip and pixel detectors, in ATLAS also straw tubes </a:t>
            </a:r>
          </a:p>
          <a:p>
            <a:pPr lvl="1">
              <a:lnSpc>
                <a:spcPct val="90000"/>
              </a:lnSpc>
            </a:pPr>
            <a:r>
              <a:rPr lang="en-US" sz="1600">
                <a:latin typeface="Times New Roman" charset="0"/>
                <a:ea typeface="ＭＳ Ｐゴシック" charset="0"/>
              </a:rPr>
              <a:t>cannot be read out quickly enough</a:t>
            </a:r>
          </a:p>
          <a:p>
            <a:pPr lvl="1">
              <a:lnSpc>
                <a:spcPct val="90000"/>
              </a:lnSpc>
            </a:pPr>
            <a:endParaRPr lang="en-US" sz="1600">
              <a:latin typeface="Times New Roman" charset="0"/>
              <a:ea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TRIGGER  COMPONENTS</a:t>
            </a:r>
          </a:p>
        </p:txBody>
      </p:sp>
      <p:pic>
        <p:nvPicPr>
          <p:cNvPr id="1075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5FFF9"/>
              </a:clrFrom>
              <a:clrTo>
                <a:srgbClr val="F5F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752600"/>
            <a:ext cx="6858000" cy="4419600"/>
          </a:xfrm>
          <a:noFill/>
        </p:spPr>
      </p:pic>
      <p:sp>
        <p:nvSpPr>
          <p:cNvPr id="107523" name="Rectangle 4"/>
          <p:cNvSpPr>
            <a:spLocks noChangeArrowheads="1"/>
          </p:cNvSpPr>
          <p:nvPr/>
        </p:nvSpPr>
        <p:spPr bwMode="auto">
          <a:xfrm>
            <a:off x="1752600" y="5791200"/>
            <a:ext cx="27432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BARREL</a:t>
            </a:r>
          </a:p>
        </p:txBody>
      </p:sp>
      <p:sp>
        <p:nvSpPr>
          <p:cNvPr id="107524" name="Rectangle 5"/>
          <p:cNvSpPr>
            <a:spLocks noChangeArrowheads="1"/>
          </p:cNvSpPr>
          <p:nvPr/>
        </p:nvSpPr>
        <p:spPr bwMode="auto">
          <a:xfrm>
            <a:off x="5029200" y="5791200"/>
            <a:ext cx="2057400" cy="6858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/>
              <a:t>FORWARD</a:t>
            </a:r>
          </a:p>
        </p:txBody>
      </p:sp>
      <p:sp>
        <p:nvSpPr>
          <p:cNvPr id="107525" name="Rectangle 6"/>
          <p:cNvSpPr>
            <a:spLocks noChangeArrowheads="1"/>
          </p:cNvSpPr>
          <p:nvPr/>
        </p:nvSpPr>
        <p:spPr bwMode="auto">
          <a:xfrm>
            <a:off x="7620000" y="5257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6" name="Rectangle 7"/>
          <p:cNvSpPr>
            <a:spLocks noChangeArrowheads="1"/>
          </p:cNvSpPr>
          <p:nvPr/>
        </p:nvSpPr>
        <p:spPr bwMode="auto">
          <a:xfrm>
            <a:off x="7467600" y="5257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7" name="Rectangle 8"/>
          <p:cNvSpPr>
            <a:spLocks noChangeArrowheads="1"/>
          </p:cNvSpPr>
          <p:nvPr/>
        </p:nvSpPr>
        <p:spPr bwMode="auto">
          <a:xfrm>
            <a:off x="457200" y="4572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8" name="Rectangle 9"/>
          <p:cNvSpPr>
            <a:spLocks noChangeArrowheads="1"/>
          </p:cNvSpPr>
          <p:nvPr/>
        </p:nvSpPr>
        <p:spPr bwMode="auto">
          <a:xfrm>
            <a:off x="533400" y="4953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29" name="Text Box 10"/>
          <p:cNvSpPr txBox="1">
            <a:spLocks noChangeArrowheads="1"/>
          </p:cNvSpPr>
          <p:nvPr/>
        </p:nvSpPr>
        <p:spPr bwMode="auto">
          <a:xfrm>
            <a:off x="1828800" y="5029200"/>
            <a:ext cx="914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ECAL</a:t>
            </a:r>
            <a:r>
              <a:rPr lang="en-US" sz="3600"/>
              <a:t> </a:t>
            </a:r>
          </a:p>
        </p:txBody>
      </p:sp>
      <p:sp>
        <p:nvSpPr>
          <p:cNvPr id="107530" name="Rectangle 11"/>
          <p:cNvSpPr>
            <a:spLocks noChangeArrowheads="1"/>
          </p:cNvSpPr>
          <p:nvPr/>
        </p:nvSpPr>
        <p:spPr bwMode="auto">
          <a:xfrm>
            <a:off x="1066800" y="6858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31" name="Rectangle 12"/>
          <p:cNvSpPr>
            <a:spLocks noChangeArrowheads="1"/>
          </p:cNvSpPr>
          <p:nvPr/>
        </p:nvSpPr>
        <p:spPr bwMode="auto">
          <a:xfrm>
            <a:off x="1828800" y="4419600"/>
            <a:ext cx="892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b="1">
                <a:solidFill>
                  <a:srgbClr val="FFFF66"/>
                </a:solidFill>
              </a:rPr>
              <a:t>HCAL</a:t>
            </a:r>
          </a:p>
        </p:txBody>
      </p:sp>
      <p:sp>
        <p:nvSpPr>
          <p:cNvPr id="107532" name="Rectangle 13"/>
          <p:cNvSpPr>
            <a:spLocks noChangeArrowheads="1"/>
          </p:cNvSpPr>
          <p:nvPr/>
        </p:nvSpPr>
        <p:spPr bwMode="auto">
          <a:xfrm>
            <a:off x="7924800" y="53340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33" name="Rectangle 14"/>
          <p:cNvSpPr>
            <a:spLocks noChangeArrowheads="1"/>
          </p:cNvSpPr>
          <p:nvPr/>
        </p:nvSpPr>
        <p:spPr bwMode="auto">
          <a:xfrm>
            <a:off x="7315200" y="5105400"/>
            <a:ext cx="12954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>
                <a:solidFill>
                  <a:srgbClr val="0000CC"/>
                </a:solidFill>
              </a:rPr>
              <a:t>HF</a:t>
            </a:r>
          </a:p>
        </p:txBody>
      </p:sp>
      <p:sp>
        <p:nvSpPr>
          <p:cNvPr id="107534" name="Rectangle 15"/>
          <p:cNvSpPr>
            <a:spLocks noChangeArrowheads="1"/>
          </p:cNvSpPr>
          <p:nvPr/>
        </p:nvSpPr>
        <p:spPr bwMode="auto">
          <a:xfrm>
            <a:off x="7620000" y="3200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7535" name="Line 16"/>
          <p:cNvSpPr>
            <a:spLocks noChangeShapeType="1"/>
          </p:cNvSpPr>
          <p:nvPr/>
        </p:nvSpPr>
        <p:spPr bwMode="auto">
          <a:xfrm>
            <a:off x="7924800" y="2971800"/>
            <a:ext cx="0" cy="76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07536" name="Line 18"/>
          <p:cNvSpPr>
            <a:spLocks noChangeShapeType="1"/>
          </p:cNvSpPr>
          <p:nvPr/>
        </p:nvSpPr>
        <p:spPr bwMode="auto">
          <a:xfrm>
            <a:off x="7772400" y="2819400"/>
            <a:ext cx="228600" cy="3048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07537" name="Text Box 20"/>
          <p:cNvSpPr txBox="1">
            <a:spLocks noChangeArrowheads="1"/>
          </p:cNvSpPr>
          <p:nvPr/>
        </p:nvSpPr>
        <p:spPr bwMode="auto">
          <a:xfrm rot="-5400000">
            <a:off x="6288882" y="3083718"/>
            <a:ext cx="1047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800" b="1">
                <a:solidFill>
                  <a:srgbClr val="FF3300"/>
                </a:solidFill>
              </a:rPr>
              <a:t>missing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turn-on curves</a:t>
            </a:r>
          </a:p>
        </p:txBody>
      </p:sp>
      <p:pic>
        <p:nvPicPr>
          <p:cNvPr id="108546" name="Picture 2" descr="Prelim2011_Eff_PTLUT2011_PT_golde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2554288"/>
            <a:ext cx="603250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577850" y="2736850"/>
            <a:ext cx="2357438" cy="3062288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108548" name="Straight Connector 5"/>
          <p:cNvCxnSpPr>
            <a:cxnSpLocks noChangeShapeType="1"/>
          </p:cNvCxnSpPr>
          <p:nvPr/>
        </p:nvCxnSpPr>
        <p:spPr bwMode="auto">
          <a:xfrm>
            <a:off x="565150" y="5784850"/>
            <a:ext cx="1028700" cy="14288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49" name="Straight Connector 7"/>
          <p:cNvCxnSpPr>
            <a:cxnSpLocks noChangeShapeType="1"/>
          </p:cNvCxnSpPr>
          <p:nvPr/>
        </p:nvCxnSpPr>
        <p:spPr bwMode="auto">
          <a:xfrm rot="16200000" flipV="1">
            <a:off x="50006" y="4255294"/>
            <a:ext cx="3074988" cy="127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8550" name="Straight Connector 9"/>
          <p:cNvCxnSpPr>
            <a:cxnSpLocks noChangeShapeType="1"/>
          </p:cNvCxnSpPr>
          <p:nvPr/>
        </p:nvCxnSpPr>
        <p:spPr bwMode="auto">
          <a:xfrm>
            <a:off x="1581150" y="2751138"/>
            <a:ext cx="1339850" cy="158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551" name="TextBox 11"/>
          <p:cNvSpPr txBox="1">
            <a:spLocks noChangeArrowheads="1"/>
          </p:cNvSpPr>
          <p:nvPr/>
        </p:nvSpPr>
        <p:spPr bwMode="auto">
          <a:xfrm>
            <a:off x="311150" y="5911850"/>
            <a:ext cx="3057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/>
              <a:t> </a:t>
            </a:r>
            <a:r>
              <a:rPr lang="en-US" sz="1800"/>
              <a:t>transverse momentum  (p</a:t>
            </a:r>
            <a:r>
              <a:rPr lang="en-US" sz="1800" baseline="-25000"/>
              <a:t>T</a:t>
            </a:r>
            <a:r>
              <a:rPr lang="en-US" sz="1800"/>
              <a:t>) </a:t>
            </a:r>
            <a:r>
              <a:rPr lang="en-US" sz="1800">
                <a:sym typeface="Wingdings" charset="0"/>
              </a:rPr>
              <a:t></a:t>
            </a:r>
            <a:endParaRPr lang="en-US" sz="1800" baseline="-25000"/>
          </a:p>
        </p:txBody>
      </p:sp>
      <p:sp>
        <p:nvSpPr>
          <p:cNvPr id="108552" name="TextBox 12"/>
          <p:cNvSpPr txBox="1">
            <a:spLocks noChangeArrowheads="1"/>
          </p:cNvSpPr>
          <p:nvPr/>
        </p:nvSpPr>
        <p:spPr bwMode="auto">
          <a:xfrm rot="-5400000">
            <a:off x="-525463" y="3257551"/>
            <a:ext cx="14509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US"/>
              <a:t> </a:t>
            </a:r>
            <a:r>
              <a:rPr lang="en-US" sz="1800"/>
              <a:t>efficiency </a:t>
            </a:r>
            <a:r>
              <a:rPr lang="en-US" sz="1800">
                <a:sym typeface="Wingdings" charset="0"/>
              </a:rPr>
              <a:t></a:t>
            </a:r>
            <a:endParaRPr lang="en-US" sz="1800" baseline="-25000"/>
          </a:p>
        </p:txBody>
      </p:sp>
      <p:sp>
        <p:nvSpPr>
          <p:cNvPr id="108553" name="TextBox 13"/>
          <p:cNvSpPr txBox="1">
            <a:spLocks noChangeArrowheads="1"/>
          </p:cNvSpPr>
          <p:nvPr/>
        </p:nvSpPr>
        <p:spPr bwMode="auto">
          <a:xfrm>
            <a:off x="522288" y="1563688"/>
            <a:ext cx="1214437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 </a:t>
            </a:r>
            <a:r>
              <a:rPr lang="en-US" sz="3000" i="1">
                <a:solidFill>
                  <a:schemeClr val="tx2"/>
                </a:solidFill>
              </a:rPr>
              <a:t>ideal:</a:t>
            </a:r>
            <a:endParaRPr lang="en-US" sz="3000" i="1" baseline="-25000">
              <a:solidFill>
                <a:schemeClr val="tx2"/>
              </a:solidFill>
            </a:endParaRPr>
          </a:p>
        </p:txBody>
      </p:sp>
      <p:sp>
        <p:nvSpPr>
          <p:cNvPr id="108554" name="TextBox 14"/>
          <p:cNvSpPr txBox="1">
            <a:spLocks noChangeArrowheads="1"/>
          </p:cNvSpPr>
          <p:nvPr/>
        </p:nvSpPr>
        <p:spPr bwMode="auto">
          <a:xfrm>
            <a:off x="3963988" y="1574800"/>
            <a:ext cx="1433512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 </a:t>
            </a:r>
            <a:r>
              <a:rPr lang="en-US" sz="3000" i="1">
                <a:solidFill>
                  <a:schemeClr val="tx2"/>
                </a:solidFill>
              </a:rPr>
              <a:t>reality:</a:t>
            </a:r>
            <a:endParaRPr lang="en-US" sz="3000" i="1" baseline="-250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2"/>
          <p:cNvSpPr>
            <a:spLocks noGrp="1"/>
          </p:cNvSpPr>
          <p:nvPr>
            <p:ph type="title"/>
          </p:nvPr>
        </p:nvSpPr>
        <p:spPr>
          <a:xfrm>
            <a:off x="673100" y="3149600"/>
            <a:ext cx="7772400" cy="647700"/>
          </a:xfrm>
        </p:spPr>
        <p:txBody>
          <a:bodyPr/>
          <a:lstStyle/>
          <a:p>
            <a:pPr algn="ctr"/>
            <a:r>
              <a:rPr lang="en-US" sz="9600">
                <a:latin typeface="Times New Roman" charset="0"/>
                <a:ea typeface="ＭＳ Ｐゴシック" charset="0"/>
                <a:cs typeface="ＭＳ Ｐゴシック" charset="0"/>
              </a:rPr>
              <a:t>BACKUP</a:t>
            </a:r>
            <a:br>
              <a:rPr lang="en-US" sz="9600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9600">
                <a:latin typeface="Times New Roman" charset="0"/>
                <a:ea typeface="ＭＳ Ｐゴシック" charset="0"/>
                <a:cs typeface="ＭＳ Ｐゴシック" charset="0"/>
              </a:rPr>
              <a:t>Track Trigger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14"/>
          <p:cNvGrpSpPr>
            <a:grpSpLocks/>
          </p:cNvGrpSpPr>
          <p:nvPr/>
        </p:nvGrpSpPr>
        <p:grpSpPr bwMode="auto">
          <a:xfrm>
            <a:off x="0" y="1143000"/>
            <a:ext cx="4470400" cy="5308600"/>
            <a:chOff x="0" y="1079500"/>
            <a:chExt cx="5305425" cy="5808663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79500"/>
              <a:ext cx="5305425" cy="5808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8" name="Text Box 4"/>
            <p:cNvSpPr txBox="1">
              <a:spLocks noChangeArrowheads="1"/>
            </p:cNvSpPr>
            <p:nvPr/>
          </p:nvSpPr>
          <p:spPr bwMode="auto">
            <a:xfrm>
              <a:off x="1789827" y="4438936"/>
              <a:ext cx="729120" cy="57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031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l" eaLnBrk="1" fontAlgn="auto" hangingPunct="1">
                <a:lnSpc>
                  <a:spcPct val="99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>
                  <a:latin typeface="Arial"/>
                  <a:cs typeface="Arial"/>
                </a:rPr>
                <a:t>TIB</a:t>
              </a:r>
            </a:p>
          </p:txBody>
        </p:sp>
        <p:sp>
          <p:nvSpPr>
            <p:cNvPr id="9" name="Text Box 5"/>
            <p:cNvSpPr txBox="1">
              <a:spLocks noChangeArrowheads="1"/>
            </p:cNvSpPr>
            <p:nvPr/>
          </p:nvSpPr>
          <p:spPr bwMode="auto">
            <a:xfrm>
              <a:off x="2328660" y="5338723"/>
              <a:ext cx="900566" cy="57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031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l" eaLnBrk="1" fontAlgn="auto" hangingPunct="1">
                <a:lnSpc>
                  <a:spcPct val="99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>
                  <a:latin typeface="Arial"/>
                  <a:cs typeface="Arial"/>
                </a:rPr>
                <a:t>TOB</a:t>
              </a: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>
              <a:off x="4031822" y="5052112"/>
              <a:ext cx="853466" cy="57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031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l" eaLnBrk="1" fontAlgn="auto" hangingPunct="1">
                <a:lnSpc>
                  <a:spcPct val="99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>
                  <a:latin typeface="Arial"/>
                  <a:cs typeface="Arial"/>
                </a:rPr>
                <a:t>TEC</a:t>
              </a:r>
            </a:p>
          </p:txBody>
        </p:sp>
        <p:sp>
          <p:nvSpPr>
            <p:cNvPr id="11" name="Text Box 7"/>
            <p:cNvSpPr txBox="1">
              <a:spLocks noChangeArrowheads="1"/>
            </p:cNvSpPr>
            <p:nvPr/>
          </p:nvSpPr>
          <p:spPr bwMode="auto">
            <a:xfrm>
              <a:off x="24493" y="3784072"/>
              <a:ext cx="778103" cy="57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031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l" eaLnBrk="1" fontAlgn="auto" hangingPunct="1">
                <a:lnSpc>
                  <a:spcPct val="99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latin typeface="Arial"/>
                  <a:cs typeface="Arial"/>
                </a:rPr>
                <a:t>TID</a:t>
              </a:r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0" y="5625335"/>
              <a:ext cx="851581" cy="5714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031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l" eaLnBrk="1" fontAlgn="auto" hangingPunct="1">
                <a:lnSpc>
                  <a:spcPct val="99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latin typeface="Arial"/>
                  <a:cs typeface="Arial"/>
                </a:rPr>
                <a:t>TEC</a:t>
              </a:r>
            </a:p>
          </p:txBody>
        </p:sp>
        <p:sp>
          <p:nvSpPr>
            <p:cNvPr id="14" name="Text Box 7"/>
            <p:cNvSpPr txBox="1">
              <a:spLocks noChangeArrowheads="1"/>
            </p:cNvSpPr>
            <p:nvPr/>
          </p:nvSpPr>
          <p:spPr bwMode="auto">
            <a:xfrm>
              <a:off x="2545323" y="3968199"/>
              <a:ext cx="776220" cy="5732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49031" rIns="90000" bIns="45000"/>
            <a:lstStyle>
              <a:lvl1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5pPr>
              <a:lvl6pPr marL="25146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6pPr>
              <a:lvl7pPr marL="29718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7pPr>
              <a:lvl8pPr marL="34290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8pPr>
              <a:lvl9pPr marL="3886200" indent="-228600" defTabSz="449263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723900" algn="l"/>
                </a:tabLst>
                <a:defRPr>
                  <a:solidFill>
                    <a:srgbClr val="000000"/>
                  </a:solidFill>
                  <a:latin typeface="Arial" charset="0"/>
                  <a:ea typeface="ＭＳ Ｐゴシック" charset="0"/>
                  <a:cs typeface="DejaVu Sans" charset="0"/>
                </a:defRPr>
              </a:lvl9pPr>
            </a:lstStyle>
            <a:p>
              <a:pPr algn="l" eaLnBrk="1" fontAlgn="auto" hangingPunct="1">
                <a:lnSpc>
                  <a:spcPct val="99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GB" sz="1800" b="1" dirty="0">
                  <a:latin typeface="Arial"/>
                  <a:cs typeface="Arial"/>
                </a:rPr>
                <a:t>TID</a:t>
              </a:r>
            </a:p>
          </p:txBody>
        </p:sp>
      </p:grpSp>
      <p:pic>
        <p:nvPicPr>
          <p:cNvPr id="16" name="Picture 18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00" y="3076575"/>
            <a:ext cx="4559300" cy="346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5689600" y="762000"/>
            <a:ext cx="3302000" cy="235108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Volume		23 m</a:t>
            </a:r>
            <a:r>
              <a:rPr lang="en-GB" sz="1400" baseline="33000" dirty="0">
                <a:solidFill>
                  <a:srgbClr val="000000"/>
                </a:solidFill>
                <a:latin typeface="Arial"/>
                <a:cs typeface="Arial"/>
              </a:rPr>
              <a:t>3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Active area		210 m</a:t>
            </a:r>
            <a:r>
              <a:rPr lang="en-GB" sz="1400" baseline="33000" dirty="0">
                <a:solidFill>
                  <a:srgbClr val="000000"/>
                </a:solidFill>
                <a:latin typeface="Arial"/>
                <a:cs typeface="Arial"/>
              </a:rPr>
              <a:t>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Modules		15'148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Front-end chips	72'784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Read-out channels	9'316'352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Bonds		24'000'000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Optical channels	36'392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Raw data rate: 	1 </a:t>
            </a:r>
            <a:r>
              <a:rPr lang="en-GB" sz="1400" dirty="0" err="1">
                <a:solidFill>
                  <a:srgbClr val="000000"/>
                </a:solidFill>
                <a:latin typeface="Arial"/>
                <a:cs typeface="Arial"/>
              </a:rPr>
              <a:t>Tbyte</a:t>
            </a: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/s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Power dissipation: 	30 kW</a:t>
            </a:r>
          </a:p>
          <a:p>
            <a:pPr algn="l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400" dirty="0">
                <a:solidFill>
                  <a:srgbClr val="000000"/>
                </a:solidFill>
                <a:latin typeface="Arial"/>
                <a:cs typeface="Arial"/>
              </a:rPr>
              <a:t>Operating T: 	−10°C</a:t>
            </a:r>
          </a:p>
        </p:txBody>
      </p:sp>
      <p:sp>
        <p:nvSpPr>
          <p:cNvPr id="77829" name="Title 1"/>
          <p:cNvSpPr>
            <a:spLocks noGrp="1"/>
          </p:cNvSpPr>
          <p:nvPr>
            <p:ph type="title"/>
          </p:nvPr>
        </p:nvSpPr>
        <p:spPr>
          <a:xfrm>
            <a:off x="647700" y="519113"/>
            <a:ext cx="4483100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Level-1 Tracker</a:t>
            </a:r>
            <a:br>
              <a:rPr lang="en-US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(original detector)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596900" y="646113"/>
            <a:ext cx="6146800" cy="6477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Level-1 Tracker trigger:</a:t>
            </a:r>
            <a:br>
              <a:rPr lang="en-US"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new tracker layout</a:t>
            </a:r>
          </a:p>
        </p:txBody>
      </p:sp>
      <p:pic>
        <p:nvPicPr>
          <p:cNvPr id="78851" name="Picture 1" descr="tracker_layout_new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8600"/>
            <a:ext cx="91440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Content Placeholder 2"/>
          <p:cNvSpPr txBox="1">
            <a:spLocks/>
          </p:cNvSpPr>
          <p:nvPr/>
        </p:nvSpPr>
        <p:spPr bwMode="auto">
          <a:xfrm>
            <a:off x="560388" y="5605463"/>
            <a:ext cx="81549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/>
              <a:t>roughly same total sensor area and number of sensors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>
                <a:sym typeface="Wingdings" charset="0"/>
              </a:rPr>
              <a:t>number of readout channels up by almost one order of magnitude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Title 1"/>
          <p:cNvSpPr>
            <a:spLocks noGrp="1"/>
          </p:cNvSpPr>
          <p:nvPr>
            <p:ph type="title"/>
          </p:nvPr>
        </p:nvSpPr>
        <p:spPr>
          <a:xfrm>
            <a:off x="482600" y="203200"/>
            <a:ext cx="6248400" cy="6604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Tracker trigger concept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00" y="990600"/>
            <a:ext cx="8532813" cy="55372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/>
              <a:t>Silicon modules provide at the same time “Level-1 data” (@ 40 MHZ), and “readout data” </a:t>
            </a:r>
            <a:r>
              <a:rPr lang="en-US" dirty="0" smtClean="0"/>
              <a:t>(upon </a:t>
            </a:r>
            <a:r>
              <a:rPr lang="en-US" dirty="0"/>
              <a:t>Level-1 trigger</a:t>
            </a:r>
            <a:r>
              <a:rPr lang="en-US" dirty="0" smtClean="0"/>
              <a:t>)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whole tracker sends out data at each bunch crossing: “push path”</a:t>
            </a:r>
            <a:endParaRPr lang="en-US" dirty="0"/>
          </a:p>
          <a:p>
            <a:pPr>
              <a:lnSpc>
                <a:spcPct val="120000"/>
              </a:lnSpc>
              <a:defRPr/>
            </a:pPr>
            <a:r>
              <a:rPr lang="en-US" dirty="0"/>
              <a:t>Level-1 data require local rejection of low-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tracks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reduce data volume </a:t>
            </a:r>
            <a:r>
              <a:rPr lang="en-US" dirty="0"/>
              <a:t>and simplify track finding @ Level-1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Threshold </a:t>
            </a:r>
            <a:r>
              <a:rPr lang="en-US" dirty="0" smtClean="0"/>
              <a:t>of ~ 2 </a:t>
            </a:r>
            <a:r>
              <a:rPr lang="en-US" dirty="0" err="1" smtClean="0"/>
              <a:t>GeV</a:t>
            </a:r>
            <a:r>
              <a:rPr lang="en-US" dirty="0" smtClean="0">
                <a:latin typeface="Symbol" charset="2"/>
                <a:cs typeface="Symbol" charset="2"/>
              </a:rPr>
              <a:t> ⇒ </a:t>
            </a:r>
            <a:r>
              <a:rPr lang="en-US" dirty="0" smtClean="0"/>
              <a:t>data </a:t>
            </a:r>
            <a:r>
              <a:rPr lang="en-US" dirty="0"/>
              <a:t>reduction of one order of magnitude or more</a:t>
            </a:r>
          </a:p>
          <a:p>
            <a:pPr>
              <a:lnSpc>
                <a:spcPct val="120000"/>
              </a:lnSpc>
              <a:defRPr/>
            </a:pPr>
            <a:r>
              <a:rPr lang="en-US" dirty="0" smtClean="0"/>
              <a:t>tracker modules </a:t>
            </a:r>
            <a:r>
              <a:rPr lang="en-US" dirty="0"/>
              <a:t>with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discrimination (“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modules”)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correlate </a:t>
            </a:r>
            <a:r>
              <a:rPr lang="en-US" dirty="0"/>
              <a:t>signals in two closely-</a:t>
            </a:r>
            <a:r>
              <a:rPr lang="en-US" dirty="0" smtClean="0"/>
              <a:t>spaced </a:t>
            </a:r>
            <a:r>
              <a:rPr lang="en-US" dirty="0"/>
              <a:t>sensors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e</a:t>
            </a:r>
            <a:r>
              <a:rPr lang="en-US" dirty="0" smtClean="0"/>
              <a:t>xploit </a:t>
            </a:r>
            <a:r>
              <a:rPr lang="en-US" dirty="0"/>
              <a:t>the strong magnetic field of </a:t>
            </a:r>
            <a:r>
              <a:rPr lang="en-US" dirty="0" smtClean="0"/>
              <a:t>CMS</a:t>
            </a:r>
            <a:endParaRPr lang="en-US" dirty="0"/>
          </a:p>
          <a:p>
            <a:pPr>
              <a:lnSpc>
                <a:spcPct val="120000"/>
              </a:lnSpc>
              <a:defRPr/>
            </a:pPr>
            <a:r>
              <a:rPr lang="en-US" dirty="0" smtClean="0"/>
              <a:t>Level-1 “stubs” are processed in the back-end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f</a:t>
            </a:r>
            <a:r>
              <a:rPr lang="en-US" dirty="0" smtClean="0"/>
              <a:t>orm Level-1 tracks</a:t>
            </a:r>
            <a:r>
              <a:rPr lang="en-US" dirty="0"/>
              <a:t> </a:t>
            </a:r>
            <a:r>
              <a:rPr lang="en-US" dirty="0" smtClean="0"/>
              <a:t>with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above ~2 </a:t>
            </a:r>
            <a:r>
              <a:rPr lang="en-US" dirty="0" err="1" smtClean="0"/>
              <a:t>GeV</a:t>
            </a:r>
            <a:endParaRPr lang="en-US" dirty="0" smtClean="0"/>
          </a:p>
          <a:p>
            <a:pPr>
              <a:lnSpc>
                <a:spcPct val="120000"/>
              </a:lnSpc>
              <a:defRPr/>
            </a:pPr>
            <a:r>
              <a:rPr lang="en-US" dirty="0" smtClean="0"/>
              <a:t>Pixel option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possibly also use Pixel detector in “pull” architecture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 smtClean="0"/>
              <a:t>longer latency needed (20 </a:t>
            </a:r>
            <a:r>
              <a:rPr lang="el-GR" dirty="0" smtClean="0"/>
              <a:t>μ</a:t>
            </a:r>
            <a:r>
              <a:rPr lang="en-US" dirty="0" smtClean="0"/>
              <a:t>s)</a:t>
            </a:r>
          </a:p>
          <a:p>
            <a:pPr marL="0" indent="0">
              <a:buFont typeface="Monotype Sorts" charset="0"/>
              <a:buNone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8562543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Track trigger: goals</a:t>
            </a:r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presence of track match validates a calorimeter or muon trigger object, 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e.g. discriminating electrons from hadronic (π</a:t>
            </a:r>
            <a:r>
              <a:rPr lang="en-US" baseline="30000">
                <a:latin typeface="Times New Roman" charset="0"/>
                <a:ea typeface="ＭＳ Ｐゴシック" charset="0"/>
                <a:cs typeface="ＭＳ Ｐゴシック" charset="0"/>
              </a:rPr>
              <a:t>0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→γγ) backgrounds in jets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link precise tracker system tracks to muon system tracks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improve precision on the p</a:t>
            </a:r>
            <a:r>
              <a:rPr lang="en-US" baseline="-2500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 measurement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sharpen thresholds in muon trigger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check isolation of candidate  (e, γ, μ  or  τ)</a:t>
            </a:r>
          </a:p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primary z-vertex location within 30-cm “luminous region”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from projecting tracks found in trigger layers </a:t>
            </a:r>
          </a:p>
          <a:p>
            <a:pPr lvl="1"/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discrimination against pile-up events in multi-object triggers                  (e.g. lepton-plus-jet triggers) </a:t>
            </a:r>
          </a:p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Track Trigger: pattern recognition</a:t>
            </a:r>
          </a:p>
        </p:txBody>
      </p:sp>
      <p:pic>
        <p:nvPicPr>
          <p:cNvPr id="82946" name="Picture 2" descr="tracktrig_Schwick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3300"/>
            <a:ext cx="9144000" cy="392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Content Placeholder 2"/>
          <p:cNvSpPr txBox="1">
            <a:spLocks/>
          </p:cNvSpPr>
          <p:nvPr/>
        </p:nvSpPr>
        <p:spPr bwMode="auto">
          <a:xfrm>
            <a:off x="615950" y="5041900"/>
            <a:ext cx="7759700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 sz="2400"/>
              <a:t>pattern recognition using “associative memory”</a:t>
            </a:r>
          </a:p>
          <a:p>
            <a:pPr lvl="1" algn="l">
              <a:spcBef>
                <a:spcPct val="20000"/>
              </a:spcBef>
              <a:buClr>
                <a:schemeClr val="accent2"/>
              </a:buClr>
              <a:buSzPct val="100000"/>
              <a:buFontTx/>
              <a:buChar char="–"/>
            </a:pPr>
            <a:r>
              <a:rPr lang="en-US"/>
              <a:t>CAM = “content addressable memory”</a:t>
            </a:r>
          </a:p>
          <a:p>
            <a:pPr algn="l">
              <a:spcBef>
                <a:spcPct val="20000"/>
              </a:spcBef>
              <a:buClr>
                <a:schemeClr val="accent2"/>
              </a:buClr>
              <a:buSzPct val="75000"/>
              <a:buFont typeface="Monotype Sorts" charset="0"/>
              <a:buChar char="n"/>
            </a:pPr>
            <a:r>
              <a:rPr lang="en-US" sz="2400"/>
              <a:t>by comparing with patterns find candidates (“roads”)</a:t>
            </a:r>
          </a:p>
        </p:txBody>
      </p:sp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hardware trigger?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1035050"/>
            <a:ext cx="8045450" cy="5353050"/>
          </a:xfrm>
        </p:spPr>
        <p:txBody>
          <a:bodyPr/>
          <a:lstStyle/>
          <a:p>
            <a:r>
              <a:rPr lang="en-US" dirty="0" smtClean="0"/>
              <a:t>Ideal: read out everything</a:t>
            </a:r>
          </a:p>
          <a:p>
            <a:pPr lvl="1"/>
            <a:r>
              <a:rPr lang="en-US" sz="2000" dirty="0" smtClean="0"/>
              <a:t>read out detector data for every “bunch crossing”: every 25 ns, so read out at 40 MHz</a:t>
            </a:r>
          </a:p>
          <a:p>
            <a:pPr lvl="1"/>
            <a:r>
              <a:rPr lang="en-US" sz="2000" dirty="0" smtClean="0"/>
              <a:t>reconstruct events using all detector data in computers</a:t>
            </a:r>
          </a:p>
          <a:p>
            <a:pPr lvl="1"/>
            <a:r>
              <a:rPr lang="en-US" sz="2000" dirty="0" smtClean="0"/>
              <a:t>discard data without interest before writing to tape</a:t>
            </a:r>
          </a:p>
        </p:txBody>
      </p:sp>
    </p:spTree>
    <p:extLst>
      <p:ext uri="{BB962C8B-B14F-4D97-AF65-F5344CB8AC3E}">
        <p14:creationId xmlns:p14="http://schemas.microsoft.com/office/powerpoint/2010/main" val="9800267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Group 2"/>
          <p:cNvGraphicFramePr>
            <a:graphicFrameLocks noGrp="1"/>
          </p:cNvGraphicFramePr>
          <p:nvPr/>
        </p:nvGraphicFramePr>
        <p:xfrm>
          <a:off x="244475" y="1030288"/>
          <a:ext cx="8710613" cy="4951412"/>
        </p:xfrm>
        <a:graphic>
          <a:graphicData uri="http://schemas.openxmlformats.org/drawingml/2006/table">
            <a:tbl>
              <a:tblPr/>
              <a:tblGrid>
                <a:gridCol w="1099125"/>
                <a:gridCol w="1770804"/>
                <a:gridCol w="2442485"/>
                <a:gridCol w="1255890"/>
                <a:gridCol w="2142309"/>
              </a:tblGrid>
              <a:tr h="5622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Trigger,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Threshold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Algorithm</a:t>
                      </a: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Rate reduction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Full eff. at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the plateau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Comments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CC"/>
                    </a:solidFill>
                  </a:tcPr>
                </a:tc>
              </a:tr>
              <a:tr h="102510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Single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Muon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,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20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Improved Pt, via track matching 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itchFamily="1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~ 13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itchFamily="1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( |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η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 | &lt; 1 )</a:t>
                      </a: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~ 90 %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Tracker isolation may help further.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102510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Single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Electron,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20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GeV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Match with cluster 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itchFamily="1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&gt; 6 (current granularity)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itchFamily="1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&gt;10 (crystal granularity)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Wingdings" pitchFamily="1" charset="2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( |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η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 | &lt; 1 )</a:t>
                      </a: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90 %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Tracker isolation can bring an additional factor of up to 2.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7796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Single 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Tau,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40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CaloTau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 – track matching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+ tracker isolation</a:t>
                      </a: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O(5)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O(50 %)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(for 3-prong   decays)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7796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Single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Photon,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20 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GeV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Tracker isolation</a:t>
                      </a:r>
                    </a:p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40 %</a:t>
                      </a: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90 %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  <a:defRPr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Probably hard to do much better.</a:t>
                      </a: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  <a:tr h="779660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Multi-jets, HT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Require that jets come from the same vertex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endParaRPr kumimoji="0" 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pitchFamily="1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  <a:tab pos="7962900" algn="l"/>
                          <a:tab pos="8686800" algn="l"/>
                        </a:tabLst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1" charset="0"/>
                          <a:ea typeface="DejaVu Sans" charset="0"/>
                          <a:cs typeface="DejaVu Sans" charset="0"/>
                        </a:rPr>
                        <a:t>Performances depend a lot on the trigger &amp; threshold.</a:t>
                      </a: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1" charset="0"/>
                        <a:ea typeface="DejaVu Sans" charset="0"/>
                        <a:cs typeface="DejaVu Sans" charset="0"/>
                      </a:endParaRPr>
                    </a:p>
                  </a:txBody>
                  <a:tcPr marL="81639" marR="81639" marT="56861" marB="42458" horzOverflow="overflow">
                    <a:lnL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Title 1"/>
          <p:cNvSpPr>
            <a:spLocks noGrp="1"/>
          </p:cNvSpPr>
          <p:nvPr>
            <p:ph type="title"/>
          </p:nvPr>
        </p:nvSpPr>
        <p:spPr>
          <a:xfrm>
            <a:off x="363538" y="109538"/>
            <a:ext cx="6380162" cy="604837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Muons : turn-on curves</a:t>
            </a:r>
          </a:p>
        </p:txBody>
      </p:sp>
      <p:sp>
        <p:nvSpPr>
          <p:cNvPr id="175106" name="TextBox 13"/>
          <p:cNvSpPr txBox="1">
            <a:spLocks noChangeArrowheads="1"/>
          </p:cNvSpPr>
          <p:nvPr/>
        </p:nvSpPr>
        <p:spPr bwMode="auto">
          <a:xfrm>
            <a:off x="350838" y="5446713"/>
            <a:ext cx="8805862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Much sharper turn-on curves w.r.t. DTTF, as expected from the much better PT</a:t>
            </a:r>
          </a:p>
          <a:p>
            <a:pPr algn="l"/>
            <a:r>
              <a:rPr lang="en-US"/>
              <a:t>resolution. Hence the contribution from mis-measured low PT muons (which makes</a:t>
            </a:r>
          </a:p>
          <a:p>
            <a:pPr algn="l"/>
            <a:r>
              <a:rPr lang="en-US"/>
              <a:t>most of the DTTF rate) is dramatically reduced.</a:t>
            </a:r>
          </a:p>
        </p:txBody>
      </p:sp>
      <p:pic>
        <p:nvPicPr>
          <p:cNvPr id="175107" name="Picture 11" descr="eff_ptthr25_witherror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730250"/>
            <a:ext cx="82423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itle 1"/>
          <p:cNvSpPr>
            <a:spLocks noGrp="1"/>
          </p:cNvSpPr>
          <p:nvPr>
            <p:ph type="title"/>
          </p:nvPr>
        </p:nvSpPr>
        <p:spPr>
          <a:xfrm>
            <a:off x="363538" y="109538"/>
            <a:ext cx="6367462" cy="604837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Muons : rates</a:t>
            </a:r>
          </a:p>
        </p:txBody>
      </p:sp>
      <p:sp>
        <p:nvSpPr>
          <p:cNvPr id="176130" name="TextBox 8"/>
          <p:cNvSpPr txBox="1">
            <a:spLocks noChangeArrowheads="1"/>
          </p:cNvSpPr>
          <p:nvPr/>
        </p:nvSpPr>
        <p:spPr bwMode="auto">
          <a:xfrm>
            <a:off x="5594350" y="1406525"/>
            <a:ext cx="3711575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FontTx/>
              <a:buChar char="-"/>
            </a:pPr>
            <a:r>
              <a:rPr lang="en-US"/>
              <a:t> DTTF : Flattening of the rates</a:t>
            </a:r>
          </a:p>
          <a:p>
            <a:r>
              <a:rPr lang="en-US"/>
              <a:t>  at high threshold</a:t>
            </a:r>
          </a:p>
          <a:p>
            <a:endParaRPr lang="en-US"/>
          </a:p>
          <a:p>
            <a:pPr>
              <a:buFontTx/>
              <a:buChar char="-"/>
            </a:pPr>
            <a:r>
              <a:rPr lang="en-US"/>
              <a:t> Matching the DT primitives with</a:t>
            </a:r>
          </a:p>
          <a:p>
            <a:r>
              <a:rPr lang="en-US"/>
              <a:t>  L1Tracks : large rate reduction,</a:t>
            </a:r>
          </a:p>
          <a:p>
            <a:r>
              <a:rPr lang="en-US"/>
              <a:t>  &gt; 10 at threshold &gt;  ~ 14 GeV. </a:t>
            </a:r>
          </a:p>
          <a:p>
            <a:r>
              <a:rPr lang="en-US"/>
              <a:t>  </a:t>
            </a:r>
          </a:p>
        </p:txBody>
      </p:sp>
      <p:pic>
        <p:nvPicPr>
          <p:cNvPr id="176131" name="Picture 11" descr="rate_neutrini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7400"/>
            <a:ext cx="5680075" cy="544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Title 1"/>
          <p:cNvSpPr>
            <a:spLocks noGrp="1"/>
          </p:cNvSpPr>
          <p:nvPr>
            <p:ph type="title"/>
          </p:nvPr>
        </p:nvSpPr>
        <p:spPr>
          <a:xfrm>
            <a:off x="1625600" y="177800"/>
            <a:ext cx="5080000" cy="6604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Electrons</a:t>
            </a:r>
          </a:p>
        </p:txBody>
      </p:sp>
      <p:sp>
        <p:nvSpPr>
          <p:cNvPr id="177154" name="TextBox 13"/>
          <p:cNvSpPr txBox="1">
            <a:spLocks noChangeArrowheads="1"/>
          </p:cNvSpPr>
          <p:nvPr/>
        </p:nvSpPr>
        <p:spPr bwMode="auto">
          <a:xfrm>
            <a:off x="5557838" y="1482725"/>
            <a:ext cx="3255962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Rate reduction brought by</a:t>
            </a:r>
          </a:p>
          <a:p>
            <a:pPr algn="l"/>
            <a:r>
              <a:rPr lang="en-US"/>
              <a:t>matching L1EG to L1Tkstubs</a:t>
            </a:r>
          </a:p>
          <a:p>
            <a:pPr algn="l"/>
            <a:r>
              <a:rPr lang="en-US"/>
              <a:t>in the central region</a:t>
            </a:r>
          </a:p>
          <a:p>
            <a:pPr algn="l"/>
            <a:r>
              <a:rPr lang="en-US"/>
              <a:t>( | eta | &lt; 1 )</a:t>
            </a:r>
          </a:p>
          <a:p>
            <a:pPr algn="l"/>
            <a:endParaRPr lang="en-US"/>
          </a:p>
        </p:txBody>
      </p:sp>
      <p:sp>
        <p:nvSpPr>
          <p:cNvPr id="177155" name="TextBox 16"/>
          <p:cNvSpPr txBox="1">
            <a:spLocks noChangeArrowheads="1"/>
          </p:cNvSpPr>
          <p:nvPr/>
        </p:nvSpPr>
        <p:spPr bwMode="auto">
          <a:xfrm>
            <a:off x="5467350" y="3190875"/>
            <a:ext cx="3773488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Red : with the current L1Cal </a:t>
            </a:r>
          </a:p>
          <a:p>
            <a:pPr algn="l"/>
            <a:r>
              <a:rPr lang="en-US"/>
              <a:t>   granularity.</a:t>
            </a:r>
          </a:p>
          <a:p>
            <a:pPr algn="l"/>
            <a:endParaRPr lang="en-US"/>
          </a:p>
          <a:p>
            <a:pPr algn="l"/>
            <a:r>
              <a:rPr lang="en-US"/>
              <a:t>Green : if crystal-level information</a:t>
            </a:r>
          </a:p>
          <a:p>
            <a:pPr algn="l"/>
            <a:r>
              <a:rPr lang="en-US"/>
              <a:t>   is available for L1EG. The better</a:t>
            </a:r>
          </a:p>
          <a:p>
            <a:pPr algn="l"/>
            <a:r>
              <a:rPr lang="en-US"/>
              <a:t>   position resolution for the L1EG</a:t>
            </a:r>
          </a:p>
          <a:p>
            <a:pPr algn="l"/>
            <a:r>
              <a:rPr lang="en-US"/>
              <a:t>   object improves the performance</a:t>
            </a:r>
          </a:p>
          <a:p>
            <a:pPr algn="l"/>
            <a:r>
              <a:rPr lang="en-US"/>
              <a:t>   of the matching to the tracker.</a:t>
            </a:r>
          </a:p>
        </p:txBody>
      </p:sp>
      <p:sp>
        <p:nvSpPr>
          <p:cNvPr id="177156" name="TextBox 17"/>
          <p:cNvSpPr txBox="1">
            <a:spLocks noChangeArrowheads="1"/>
          </p:cNvSpPr>
          <p:nvPr/>
        </p:nvSpPr>
        <p:spPr bwMode="auto">
          <a:xfrm>
            <a:off x="307975" y="5792788"/>
            <a:ext cx="80073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l"/>
            <a:r>
              <a:rPr lang="en-US"/>
              <a:t>( NB : the pure calorimetric L1EG rates could also be reduced with the finer</a:t>
            </a:r>
          </a:p>
          <a:p>
            <a:pPr algn="l"/>
            <a:r>
              <a:rPr lang="en-US"/>
              <a:t>          granularity. Not taken into account here. )</a:t>
            </a:r>
          </a:p>
        </p:txBody>
      </p:sp>
      <p:pic>
        <p:nvPicPr>
          <p:cNvPr id="177157" name="Picture 9" descr="Rate_Comparison_BE_noIso_lin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744538"/>
            <a:ext cx="5519738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596900" y="203200"/>
            <a:ext cx="6248400" cy="584200"/>
          </a:xfrm>
        </p:spPr>
        <p:txBody>
          <a:bodyPr/>
          <a:lstStyle/>
          <a:p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 p</a:t>
            </a:r>
            <a:r>
              <a:rPr lang="en-US" sz="3200" baseline="-25000">
                <a:latin typeface="Times New Roman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3200">
                <a:latin typeface="Times New Roman" charset="0"/>
                <a:ea typeface="ＭＳ Ｐゴシック" charset="0"/>
                <a:cs typeface="ＭＳ Ｐゴシック" charset="0"/>
              </a:rPr>
              <a:t> modules: working principle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75" y="938213"/>
            <a:ext cx="6854825" cy="413543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 smtClean="0"/>
              <a:t>measure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via  </a:t>
            </a:r>
            <a:r>
              <a:rPr lang="en-US" dirty="0" err="1" smtClean="0"/>
              <a:t>Δ</a:t>
            </a:r>
            <a:r>
              <a:rPr lang="en-US" dirty="0"/>
              <a:t>(</a:t>
            </a:r>
            <a:r>
              <a:rPr lang="en-US" dirty="0" err="1"/>
              <a:t>Rφ</a:t>
            </a:r>
            <a:r>
              <a:rPr lang="en-US" dirty="0"/>
              <a:t>) over a given ΔR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 smtClean="0"/>
              <a:t>for </a:t>
            </a:r>
            <a:r>
              <a:rPr lang="en-US" dirty="0"/>
              <a:t>a given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, </a:t>
            </a:r>
            <a:r>
              <a:rPr lang="en-US" dirty="0" err="1"/>
              <a:t>Δ</a:t>
            </a:r>
            <a:r>
              <a:rPr lang="en-US" dirty="0"/>
              <a:t>(</a:t>
            </a:r>
            <a:r>
              <a:rPr lang="en-US" dirty="0" err="1"/>
              <a:t>Rφ</a:t>
            </a:r>
            <a:r>
              <a:rPr lang="en-US" dirty="0"/>
              <a:t>) increases with R 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00" dirty="0" smtClean="0"/>
              <a:t>same </a:t>
            </a:r>
            <a:r>
              <a:rPr lang="en-US" sz="2300" dirty="0"/>
              <a:t>geometrical </a:t>
            </a:r>
            <a:r>
              <a:rPr lang="en-US" sz="2300" dirty="0" smtClean="0"/>
              <a:t>cut </a:t>
            </a:r>
            <a:r>
              <a:rPr lang="en-US" sz="2300" dirty="0"/>
              <a:t>corresponds to harder </a:t>
            </a:r>
            <a:r>
              <a:rPr lang="en-US" sz="2300" dirty="0" err="1"/>
              <a:t>p</a:t>
            </a:r>
            <a:r>
              <a:rPr lang="en-US" sz="2300" baseline="-25000" dirty="0" err="1"/>
              <a:t>T</a:t>
            </a:r>
            <a:r>
              <a:rPr lang="en-US" sz="2300" dirty="0"/>
              <a:t> cuts at large radii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00" dirty="0" smtClean="0"/>
              <a:t>at </a:t>
            </a:r>
            <a:r>
              <a:rPr lang="en-US" sz="2300" dirty="0"/>
              <a:t>low radii, rejection power limited by pitch</a:t>
            </a:r>
          </a:p>
          <a:p>
            <a:pPr lvl="1">
              <a:lnSpc>
                <a:spcPct val="120000"/>
              </a:lnSpc>
              <a:defRPr/>
            </a:pPr>
            <a:r>
              <a:rPr lang="en-US" sz="2300" dirty="0" smtClean="0"/>
              <a:t>optimize </a:t>
            </a:r>
            <a:r>
              <a:rPr lang="en-US" sz="2300" dirty="0"/>
              <a:t>selection window and/or sensors </a:t>
            </a:r>
            <a:r>
              <a:rPr lang="en-US" sz="2300" dirty="0" smtClean="0"/>
              <a:t>spacing for consistent </a:t>
            </a:r>
            <a:r>
              <a:rPr lang="en-US" sz="2300" dirty="0" err="1"/>
              <a:t>p</a:t>
            </a:r>
            <a:r>
              <a:rPr lang="en-US" sz="2300" baseline="-25000" dirty="0" err="1"/>
              <a:t>T</a:t>
            </a:r>
            <a:r>
              <a:rPr lang="en-US" sz="2300" dirty="0"/>
              <a:t> selection through the tracking </a:t>
            </a:r>
            <a:r>
              <a:rPr lang="en-US" sz="2300" dirty="0" smtClean="0"/>
              <a:t>volume</a:t>
            </a:r>
          </a:p>
          <a:p>
            <a:pPr lvl="2">
              <a:lnSpc>
                <a:spcPct val="120000"/>
              </a:lnSpc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  <a:buFont typeface="Monotype Sorts" charset="0"/>
              <a:buNone/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  <a:buFont typeface="Monotype Sorts" charset="0"/>
              <a:buNone/>
              <a:defRPr/>
            </a:pPr>
            <a:endParaRPr lang="en-US" dirty="0"/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 smtClean="0"/>
              <a:t>barrel: </a:t>
            </a:r>
            <a:r>
              <a:rPr lang="en-US" dirty="0"/>
              <a:t>ΔR is given directly by the sensors spacing</a:t>
            </a:r>
          </a:p>
          <a:p>
            <a:pPr>
              <a:lnSpc>
                <a:spcPct val="120000"/>
              </a:lnSpc>
              <a:spcBef>
                <a:spcPts val="600"/>
              </a:spcBef>
              <a:defRPr/>
            </a:pPr>
            <a:r>
              <a:rPr lang="en-US" dirty="0" smtClean="0"/>
              <a:t>end</a:t>
            </a:r>
            <a:r>
              <a:rPr lang="en-US" dirty="0"/>
              <a:t>-</a:t>
            </a:r>
            <a:r>
              <a:rPr lang="en-US" dirty="0" smtClean="0"/>
              <a:t>cap:  dependence </a:t>
            </a:r>
            <a:r>
              <a:rPr lang="en-US" dirty="0"/>
              <a:t>on </a:t>
            </a:r>
            <a:r>
              <a:rPr lang="en-US" dirty="0" smtClean="0"/>
              <a:t>detector </a:t>
            </a:r>
            <a:r>
              <a:rPr lang="en-US" dirty="0"/>
              <a:t>location </a:t>
            </a:r>
          </a:p>
          <a:p>
            <a:pPr lvl="1">
              <a:lnSpc>
                <a:spcPct val="120000"/>
              </a:lnSpc>
              <a:defRPr/>
            </a:pPr>
            <a:r>
              <a:rPr lang="en-US" dirty="0"/>
              <a:t>End-cap configuration typically requires wider spacing</a:t>
            </a:r>
          </a:p>
          <a:p>
            <a:pPr>
              <a:spcBef>
                <a:spcPts val="600"/>
              </a:spcBef>
              <a:defRPr/>
            </a:pPr>
            <a:endParaRPr lang="en-US" dirty="0"/>
          </a:p>
        </p:txBody>
      </p:sp>
      <p:grpSp>
        <p:nvGrpSpPr>
          <p:cNvPr id="81923" name="Group 8"/>
          <p:cNvGrpSpPr>
            <a:grpSpLocks/>
          </p:cNvGrpSpPr>
          <p:nvPr/>
        </p:nvGrpSpPr>
        <p:grpSpPr bwMode="auto">
          <a:xfrm>
            <a:off x="3873500" y="1182688"/>
            <a:ext cx="5108575" cy="6234112"/>
            <a:chOff x="4864100" y="1475300"/>
            <a:chExt cx="4232852" cy="5352899"/>
          </a:xfrm>
        </p:grpSpPr>
        <p:sp>
          <p:nvSpPr>
            <p:cNvPr id="10" name="Arc 9"/>
            <p:cNvSpPr/>
            <p:nvPr/>
          </p:nvSpPr>
          <p:spPr>
            <a:xfrm>
              <a:off x="4864100" y="1475300"/>
              <a:ext cx="3975040" cy="5352899"/>
            </a:xfrm>
            <a:prstGeom prst="arc">
              <a:avLst>
                <a:gd name="adj1" fmla="val 16200000"/>
                <a:gd name="adj2" fmla="val 35716"/>
              </a:avLst>
            </a:prstGeom>
            <a:ln w="19050" cmpd="sng">
              <a:solidFill>
                <a:srgbClr val="800000"/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1966" name="Group 10"/>
            <p:cNvGrpSpPr>
              <a:grpSpLocks/>
            </p:cNvGrpSpPr>
            <p:nvPr/>
          </p:nvGrpSpPr>
          <p:grpSpPr bwMode="auto">
            <a:xfrm>
              <a:off x="7391400" y="1701800"/>
              <a:ext cx="1705552" cy="2470600"/>
              <a:chOff x="7391400" y="1701800"/>
              <a:chExt cx="1705552" cy="2470600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>
                <a:off x="7390921" y="1701575"/>
                <a:ext cx="927334" cy="2726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7390921" y="1788814"/>
                <a:ext cx="927334" cy="2726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8153834" y="3048319"/>
                <a:ext cx="927334" cy="1363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8153834" y="3135558"/>
                <a:ext cx="927334" cy="1363"/>
              </a:xfrm>
              <a:prstGeom prst="line">
                <a:avLst/>
              </a:prstGeom>
              <a:ln w="19050" cmpd="sng">
                <a:solidFill>
                  <a:schemeClr val="tx1">
                    <a:lumMod val="50000"/>
                    <a:lumOff val="50000"/>
                  </a:schemeClr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rot="5400000" flipH="1" flipV="1">
                <a:off x="8399240" y="3306698"/>
                <a:ext cx="520705" cy="3947"/>
              </a:xfrm>
              <a:prstGeom prst="line">
                <a:avLst/>
              </a:prstGeom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rot="5400000" flipH="1" flipV="1">
                <a:off x="8481686" y="3350999"/>
                <a:ext cx="432104" cy="3946"/>
              </a:xfrm>
              <a:prstGeom prst="line">
                <a:avLst/>
              </a:prstGeom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 rot="5400000" flipH="1" flipV="1">
                <a:off x="7391011" y="1960612"/>
                <a:ext cx="520705" cy="2631"/>
              </a:xfrm>
              <a:prstGeom prst="line">
                <a:avLst/>
              </a:prstGeom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 rot="5400000" flipH="1" flipV="1">
                <a:off x="7572134" y="2004937"/>
                <a:ext cx="430740" cy="3946"/>
              </a:xfrm>
              <a:prstGeom prst="line">
                <a:avLst/>
              </a:prstGeom>
              <a:ln w="19050" cap="flat" cmpd="sng" algn="ctr"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10" idx="2"/>
              </p:cNvCxnSpPr>
              <p:nvPr/>
            </p:nvCxnSpPr>
            <p:spPr>
              <a:xfrm rot="5400000" flipH="1" flipV="1">
                <a:off x="8367507" y="3701244"/>
                <a:ext cx="943266" cy="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10" idx="2"/>
              </p:cNvCxnSpPr>
              <p:nvPr/>
            </p:nvCxnSpPr>
            <p:spPr>
              <a:xfrm rot="5400000" flipH="1">
                <a:off x="8205858" y="3539595"/>
                <a:ext cx="860117" cy="406448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prstDash val="solid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1977" name="TextBox 21"/>
              <p:cNvSpPr txBox="1">
                <a:spLocks noChangeArrowheads="1"/>
              </p:cNvSpPr>
              <p:nvPr/>
            </p:nvSpPr>
            <p:spPr bwMode="auto">
              <a:xfrm>
                <a:off x="8796870" y="3312075"/>
                <a:ext cx="300082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/>
                  <a:t>R</a:t>
                </a:r>
              </a:p>
            </p:txBody>
          </p:sp>
          <p:sp>
            <p:nvSpPr>
              <p:cNvPr id="81978" name="TextBox 22"/>
              <p:cNvSpPr txBox="1">
                <a:spLocks noChangeArrowheads="1"/>
              </p:cNvSpPr>
              <p:nvPr/>
            </p:nvSpPr>
            <p:spPr bwMode="auto">
              <a:xfrm>
                <a:off x="8357084" y="3568701"/>
                <a:ext cx="28445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2pPr>
                <a:lvl3pPr marL="11430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3pPr>
                <a:lvl4pPr marL="16002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4pPr>
                <a:lvl5pPr marL="2057400" indent="-228600"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>
                    <a:solidFill>
                      <a:schemeClr val="tx1"/>
                    </a:solidFill>
                    <a:latin typeface="Times New Roman" charset="0"/>
                    <a:ea typeface="ＭＳ Ｐゴシック" charset="0"/>
                  </a:defRPr>
                </a:lvl9pPr>
              </a:lstStyle>
              <a:p>
                <a:r>
                  <a:rPr lang="en-US" sz="1200"/>
                  <a:t>φ</a:t>
                </a:r>
              </a:p>
            </p:txBody>
          </p:sp>
          <p:sp>
            <p:nvSpPr>
              <p:cNvPr id="24" name="Arc 23"/>
              <p:cNvSpPr>
                <a:spLocks noChangeAspect="1"/>
              </p:cNvSpPr>
              <p:nvPr/>
            </p:nvSpPr>
            <p:spPr>
              <a:xfrm rot="18922030">
                <a:off x="8607635" y="3663077"/>
                <a:ext cx="252551" cy="253537"/>
              </a:xfrm>
              <a:prstGeom prst="arc">
                <a:avLst/>
              </a:prstGeom>
              <a:ln w="19050" cmpd="sng">
                <a:solidFill>
                  <a:schemeClr val="tx1"/>
                </a:solidFill>
                <a:prstDash val="soli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grpSp>
        <p:nvGrpSpPr>
          <p:cNvPr id="81924" name="Group 40"/>
          <p:cNvGrpSpPr>
            <a:grpSpLocks/>
          </p:cNvGrpSpPr>
          <p:nvPr/>
        </p:nvGrpSpPr>
        <p:grpSpPr bwMode="auto">
          <a:xfrm>
            <a:off x="1376363" y="4838700"/>
            <a:ext cx="5557837" cy="1641475"/>
            <a:chOff x="1185755" y="5322889"/>
            <a:chExt cx="4513766" cy="928247"/>
          </a:xfrm>
        </p:grpSpPr>
        <p:cxnSp>
          <p:nvCxnSpPr>
            <p:cNvPr id="42" name="Straight Connector 41"/>
            <p:cNvCxnSpPr/>
            <p:nvPr/>
          </p:nvCxnSpPr>
          <p:spPr>
            <a:xfrm>
              <a:off x="2921125" y="5500638"/>
              <a:ext cx="406123" cy="1795"/>
            </a:xfrm>
            <a:prstGeom prst="line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flipV="1">
              <a:off x="2921125" y="5589513"/>
              <a:ext cx="406123" cy="4488"/>
            </a:xfrm>
            <a:prstGeom prst="line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 flipH="1" flipV="1">
              <a:off x="4785145" y="5651065"/>
              <a:ext cx="477589" cy="2579"/>
            </a:xfrm>
            <a:prstGeom prst="line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4570480" y="5651709"/>
              <a:ext cx="477589" cy="1289"/>
            </a:xfrm>
            <a:prstGeom prst="line">
              <a:avLst/>
            </a:prstGeom>
            <a:ln w="19050" cmpd="sng"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0800000">
              <a:off x="3124831" y="5322889"/>
              <a:ext cx="1289" cy="926452"/>
            </a:xfrm>
            <a:prstGeom prst="line">
              <a:avLst/>
            </a:prstGeom>
            <a:ln w="190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0800000" flipH="1">
              <a:off x="3124831" y="5322889"/>
              <a:ext cx="2361959" cy="926452"/>
            </a:xfrm>
            <a:prstGeom prst="line">
              <a:avLst/>
            </a:prstGeom>
            <a:ln w="19050" cmpd="sng">
              <a:solidFill>
                <a:srgbClr val="8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3382687" y="5500638"/>
              <a:ext cx="2132468" cy="1795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3382687" y="5594002"/>
              <a:ext cx="2132468" cy="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2722561" y="5547573"/>
              <a:ext cx="91568" cy="129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0800000">
              <a:off x="2730311" y="5500638"/>
              <a:ext cx="86381" cy="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10800000">
              <a:off x="2730311" y="5594002"/>
              <a:ext cx="86381" cy="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2317742" y="5399196"/>
              <a:ext cx="416437" cy="277397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ΔR</a:t>
              </a:r>
            </a:p>
          </p:txBody>
        </p:sp>
        <p:cxnSp>
          <p:nvCxnSpPr>
            <p:cNvPr id="54" name="Straight Connector 53"/>
            <p:cNvCxnSpPr/>
            <p:nvPr/>
          </p:nvCxnSpPr>
          <p:spPr>
            <a:xfrm rot="16200000" flipH="1">
              <a:off x="4758805" y="5974188"/>
              <a:ext cx="99648" cy="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>
              <a:off x="4812497" y="5973739"/>
              <a:ext cx="210153" cy="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16200000" flipH="1">
              <a:off x="4975404" y="5974188"/>
              <a:ext cx="99648" cy="0"/>
            </a:xfrm>
            <a:prstGeom prst="line">
              <a:avLst/>
            </a:prstGeom>
            <a:ln w="1905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4553352" y="5973739"/>
              <a:ext cx="1146169" cy="277397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200" dirty="0" err="1">
                  <a:solidFill>
                    <a:schemeClr val="accent2">
                      <a:lumMod val="75000"/>
                    </a:schemeClr>
                  </a:solidFill>
                </a:rPr>
                <a:t>Δz</a:t>
              </a: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 = ΔR / </a:t>
              </a:r>
              <a:r>
                <a:rPr lang="en-US" sz="1200" dirty="0" err="1">
                  <a:solidFill>
                    <a:schemeClr val="accent2">
                      <a:lumMod val="75000"/>
                    </a:schemeClr>
                  </a:solidFill>
                </a:rPr>
                <a:t>tg</a:t>
              </a:r>
              <a:r>
                <a:rPr lang="en-US" sz="1200" dirty="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  <a:r>
                <a:rPr lang="en-US" sz="1200" dirty="0" err="1">
                  <a:solidFill>
                    <a:schemeClr val="accent2">
                      <a:lumMod val="75000"/>
                    </a:schemeClr>
                  </a:solidFill>
                  <a:latin typeface="Lucida Grande"/>
                  <a:ea typeface="Lucida Grande"/>
                  <a:cs typeface="Lucida Grande"/>
                </a:rPr>
                <a:t>ϑ</a:t>
              </a:r>
              <a:endParaRPr lang="en-US" sz="1200"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 rot="16200000" flipV="1">
              <a:off x="1345491" y="5884865"/>
              <a:ext cx="289067" cy="0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1486157" y="6019523"/>
              <a:ext cx="287510" cy="1795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963" name="TextBox 59"/>
            <p:cNvSpPr txBox="1">
              <a:spLocks noChangeArrowheads="1"/>
            </p:cNvSpPr>
            <p:nvPr/>
          </p:nvSpPr>
          <p:spPr bwMode="auto">
            <a:xfrm>
              <a:off x="1620883" y="5974137"/>
              <a:ext cx="26161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/>
                <a:t>z</a:t>
              </a:r>
            </a:p>
          </p:txBody>
        </p:sp>
        <p:sp>
          <p:nvSpPr>
            <p:cNvPr id="81964" name="TextBox 60"/>
            <p:cNvSpPr txBox="1">
              <a:spLocks noChangeArrowheads="1"/>
            </p:cNvSpPr>
            <p:nvPr/>
          </p:nvSpPr>
          <p:spPr bwMode="auto">
            <a:xfrm>
              <a:off x="1185755" y="5647257"/>
              <a:ext cx="30008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200"/>
                <a:t>R</a:t>
              </a:r>
            </a:p>
          </p:txBody>
        </p:sp>
      </p:grpSp>
      <p:grpSp>
        <p:nvGrpSpPr>
          <p:cNvPr id="81925" name="Group 61"/>
          <p:cNvGrpSpPr>
            <a:grpSpLocks/>
          </p:cNvGrpSpPr>
          <p:nvPr/>
        </p:nvGrpSpPr>
        <p:grpSpPr bwMode="auto">
          <a:xfrm>
            <a:off x="3733800" y="2811463"/>
            <a:ext cx="2743200" cy="890587"/>
            <a:chOff x="2120900" y="3046968"/>
            <a:chExt cx="2743200" cy="890032"/>
          </a:xfrm>
        </p:grpSpPr>
        <p:sp>
          <p:nvSpPr>
            <p:cNvPr id="63" name="Rectangle 62"/>
            <p:cNvSpPr/>
            <p:nvPr/>
          </p:nvSpPr>
          <p:spPr>
            <a:xfrm>
              <a:off x="2120900" y="3365856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2425700" y="3365856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730500" y="3365856"/>
              <a:ext cx="304800" cy="152305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3035300" y="3365856"/>
              <a:ext cx="304800" cy="152305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340100" y="3365856"/>
              <a:ext cx="304800" cy="152305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644900" y="3365856"/>
              <a:ext cx="304800" cy="152305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949700" y="3365856"/>
              <a:ext cx="304800" cy="152305"/>
            </a:xfrm>
            <a:prstGeom prst="rect">
              <a:avLst/>
            </a:prstGeom>
            <a:solidFill>
              <a:srgbClr val="0000FF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254500" y="3365856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1209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24257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27305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0353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340100" y="3784695"/>
              <a:ext cx="304800" cy="152305"/>
            </a:xfrm>
            <a:prstGeom prst="rect">
              <a:avLst/>
            </a:prstGeom>
            <a:solidFill>
              <a:srgbClr val="000090"/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6449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39497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8" name="Rectangle 77"/>
            <p:cNvSpPr/>
            <p:nvPr/>
          </p:nvSpPr>
          <p:spPr>
            <a:xfrm>
              <a:off x="42545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559300" y="3365856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559300" y="3784695"/>
              <a:ext cx="304800" cy="15230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1944" name="TextBox 80"/>
            <p:cNvSpPr txBox="1">
              <a:spLocks noChangeArrowheads="1"/>
            </p:cNvSpPr>
            <p:nvPr/>
          </p:nvSpPr>
          <p:spPr bwMode="auto">
            <a:xfrm>
              <a:off x="2679700" y="3046968"/>
              <a:ext cx="1477012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r>
                <a:rPr lang="en-US" sz="1400"/>
                <a:t>e.g. Window = 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762686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Title 1"/>
          <p:cNvSpPr>
            <a:spLocks noGrp="1"/>
          </p:cNvSpPr>
          <p:nvPr>
            <p:ph type="title"/>
          </p:nvPr>
        </p:nvSpPr>
        <p:spPr>
          <a:xfrm>
            <a:off x="647700" y="165100"/>
            <a:ext cx="6083300" cy="558800"/>
          </a:xfrm>
        </p:spPr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Jets</a:t>
            </a:r>
          </a:p>
        </p:txBody>
      </p:sp>
      <p:pic>
        <p:nvPicPr>
          <p:cNvPr id="178178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814388"/>
            <a:ext cx="8662987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817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75" y="3648075"/>
            <a:ext cx="849312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120695"/>
          <a:lstStyle/>
          <a:p>
            <a:pPr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</a:tabLs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Track finding @ Level-1</a:t>
            </a:r>
          </a:p>
        </p:txBody>
      </p:sp>
      <p:sp>
        <p:nvSpPr>
          <p:cNvPr id="37895" name="Rectangle 7"/>
          <p:cNvSpPr>
            <a:spLocks noGrp="1" noChangeArrowheads="1"/>
          </p:cNvSpPr>
          <p:nvPr>
            <p:ph idx="1"/>
          </p:nvPr>
        </p:nvSpPr>
        <p:spPr>
          <a:xfrm>
            <a:off x="0" y="3863975"/>
            <a:ext cx="3827463" cy="1622425"/>
          </a:xfrm>
        </p:spPr>
        <p:txBody>
          <a:bodyPr>
            <a:normAutofit fontScale="92500" lnSpcReduction="10000"/>
          </a:bodyPr>
          <a:lstStyle/>
          <a:p>
            <a:pPr marL="391686" indent="-29376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</a:tabLst>
              <a:defRPr/>
            </a:pPr>
            <a:r>
              <a:rPr lang="en-GB" dirty="0" smtClean="0"/>
              <a:t>Each </a:t>
            </a:r>
            <a:r>
              <a:rPr lang="en-GB" dirty="0"/>
              <a:t>sector </a:t>
            </a:r>
            <a:r>
              <a:rPr lang="en-GB" dirty="0" smtClean="0"/>
              <a:t>independent</a:t>
            </a:r>
          </a:p>
          <a:p>
            <a:pPr marL="391686" indent="-29376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</a:tabLst>
              <a:defRPr/>
            </a:pPr>
            <a:r>
              <a:rPr lang="en-GB" dirty="0" smtClean="0"/>
              <a:t>Overlap </a:t>
            </a:r>
            <a:r>
              <a:rPr lang="en-GB" dirty="0"/>
              <a:t>regions </a:t>
            </a:r>
            <a:r>
              <a:rPr lang="en-GB" dirty="0" smtClean="0"/>
              <a:t>depend on</a:t>
            </a:r>
            <a:endParaRPr lang="en-GB" dirty="0"/>
          </a:p>
          <a:p>
            <a:pPr marL="728236" lvl="1" indent="-29376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</a:tabLst>
              <a:defRPr/>
            </a:pPr>
            <a:r>
              <a:rPr lang="en-GB" sz="2600" dirty="0" smtClean="0"/>
              <a:t>Luminous </a:t>
            </a:r>
            <a:r>
              <a:rPr lang="en-GB" sz="2600" dirty="0"/>
              <a:t>region </a:t>
            </a:r>
            <a:r>
              <a:rPr lang="en-GB" sz="2600" dirty="0" err="1" smtClean="0"/>
              <a:t>Δz</a:t>
            </a:r>
            <a:endParaRPr lang="en-GB" sz="2600" dirty="0" smtClean="0"/>
          </a:p>
          <a:p>
            <a:pPr marL="728236" lvl="1" indent="-293764"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</a:tabLst>
              <a:defRPr/>
            </a:pPr>
            <a:r>
              <a:rPr lang="en-GB" sz="2600" dirty="0" smtClean="0"/>
              <a:t>Minimum </a:t>
            </a:r>
            <a:r>
              <a:rPr lang="en-GB" sz="2600" dirty="0" err="1"/>
              <a:t>p</a:t>
            </a:r>
            <a:r>
              <a:rPr lang="en-GB" sz="2600" baseline="-25000" dirty="0" err="1"/>
              <a:t>T</a:t>
            </a:r>
            <a:r>
              <a:rPr lang="en-GB" sz="2600" baseline="-25000" dirty="0"/>
              <a:t> </a:t>
            </a:r>
            <a:r>
              <a:rPr lang="en-GB" sz="2600" dirty="0"/>
              <a:t>cut</a:t>
            </a: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55725"/>
            <a:ext cx="8480425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063" y="3565525"/>
            <a:ext cx="2797175" cy="2728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3946525"/>
            <a:ext cx="1828800" cy="2420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6538913" y="3316288"/>
            <a:ext cx="2320925" cy="54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GB"/>
              <a:t>Number of sectors</a:t>
            </a:r>
            <a:br>
              <a:rPr lang="en-GB"/>
            </a:br>
            <a:r>
              <a:rPr lang="en-GB"/>
              <a:t>connected to a module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AutoShape 1"/>
          <p:cNvSpPr>
            <a:spLocks noChangeArrowheads="1"/>
          </p:cNvSpPr>
          <p:nvPr/>
        </p:nvSpPr>
        <p:spPr bwMode="auto">
          <a:xfrm>
            <a:off x="890588" y="3627438"/>
            <a:ext cx="3829050" cy="2320925"/>
          </a:xfrm>
          <a:custGeom>
            <a:avLst/>
            <a:gdLst>
              <a:gd name="G0" fmla="*/ 6075 1 2"/>
              <a:gd name="G1" fmla="*/ 7109 1 2"/>
              <a:gd name="G2" fmla="+- 7109 0 0"/>
              <a:gd name="G3" fmla="+- 6075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6075" y="0"/>
                </a:lnTo>
                <a:lnTo>
                  <a:pt x="6075" y="7109"/>
                </a:lnTo>
                <a:lnTo>
                  <a:pt x="0" y="710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/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r>
              <a:rPr lang="en-GB" dirty="0">
                <a:solidFill>
                  <a:srgbClr val="000000"/>
                </a:solidFill>
              </a:rPr>
              <a:t>Simple</a:t>
            </a:r>
          </a:p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r>
              <a:rPr lang="en-GB" dirty="0">
                <a:solidFill>
                  <a:srgbClr val="000000"/>
                </a:solidFill>
              </a:rPr>
              <a:t>Trigger Tower</a:t>
            </a:r>
          </a:p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r>
              <a:rPr lang="en-GB" dirty="0">
                <a:solidFill>
                  <a:srgbClr val="000000"/>
                </a:solidFill>
              </a:rPr>
              <a:t>Interconnections</a:t>
            </a:r>
          </a:p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endParaRPr lang="en-GB" dirty="0">
              <a:solidFill>
                <a:srgbClr val="000000"/>
              </a:solidFill>
            </a:endParaRPr>
          </a:p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endParaRPr lang="en-GB" dirty="0">
              <a:solidFill>
                <a:srgbClr val="000000"/>
              </a:solidFill>
            </a:endParaRPr>
          </a:p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r>
              <a:rPr lang="en-GB" i="1" dirty="0">
                <a:solidFill>
                  <a:srgbClr val="000000"/>
                </a:solidFill>
              </a:rPr>
              <a:t>Each box represents</a:t>
            </a:r>
          </a:p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r>
              <a:rPr lang="en-GB" i="1" dirty="0">
                <a:solidFill>
                  <a:srgbClr val="000000"/>
                </a:solidFill>
              </a:rPr>
              <a:t>a trigger tower</a:t>
            </a:r>
          </a:p>
          <a:p>
            <a:pPr algn="l"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endParaRPr lang="en-GB" dirty="0">
              <a:solidFill>
                <a:srgbClr val="000000"/>
              </a:solidFill>
            </a:endParaRPr>
          </a:p>
          <a:p>
            <a:pPr>
              <a:tabLst>
                <a:tab pos="414726" algn="l"/>
                <a:tab pos="829452" algn="l"/>
                <a:tab pos="1244178" algn="l"/>
                <a:tab pos="1658904" algn="l"/>
              </a:tabLst>
              <a:defRPr/>
            </a:pPr>
            <a:endParaRPr lang="en-GB" dirty="0">
              <a:solidFill>
                <a:srgbClr val="0000FF"/>
              </a:solidFill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80988" y="50800"/>
            <a:ext cx="6553200" cy="777875"/>
          </a:xfrm>
        </p:spPr>
        <p:txBody>
          <a:bodyPr tIns="120695"/>
          <a:lstStyle/>
          <a:p>
            <a:pPr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</a:tabLs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Track finding @ Level-1</a:t>
            </a: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55725"/>
            <a:ext cx="8480425" cy="197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3619500"/>
            <a:ext cx="5635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619500"/>
            <a:ext cx="563563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1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3619500"/>
            <a:ext cx="5635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2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4502150"/>
            <a:ext cx="5635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21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4502150"/>
            <a:ext cx="5635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2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502150"/>
            <a:ext cx="563563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2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163" y="5292725"/>
            <a:ext cx="563562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24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38" y="5338763"/>
            <a:ext cx="563562" cy="569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8925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5292725"/>
            <a:ext cx="563563" cy="56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8926" name="AutoShape 14"/>
          <p:cNvSpPr>
            <a:spLocks noChangeArrowheads="1"/>
          </p:cNvSpPr>
          <p:nvPr/>
        </p:nvSpPr>
        <p:spPr bwMode="auto">
          <a:xfrm>
            <a:off x="5694363" y="6046788"/>
            <a:ext cx="446087" cy="503237"/>
          </a:xfrm>
          <a:custGeom>
            <a:avLst/>
            <a:gdLst>
              <a:gd name="G0" fmla="*/ 1367 1 2"/>
              <a:gd name="G1" fmla="*/ 1541 1 2"/>
              <a:gd name="G2" fmla="+- 1541 0 0"/>
              <a:gd name="G3" fmla="+- 1367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367" y="0"/>
                </a:lnTo>
                <a:lnTo>
                  <a:pt x="1367" y="1541"/>
                </a:lnTo>
                <a:lnTo>
                  <a:pt x="0" y="1541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/>
          <a:p>
            <a:pPr>
              <a:tabLst>
                <a:tab pos="414726" algn="l"/>
              </a:tabLst>
              <a:defRPr/>
            </a:pPr>
            <a:r>
              <a:rPr lang="en-GB" sz="2500">
                <a:solidFill>
                  <a:srgbClr val="4F81BD"/>
                </a:solidFill>
              </a:rPr>
              <a:t>φ</a:t>
            </a:r>
          </a:p>
        </p:txBody>
      </p:sp>
      <p:sp>
        <p:nvSpPr>
          <p:cNvPr id="38927" name="AutoShape 15"/>
          <p:cNvSpPr>
            <a:spLocks noChangeArrowheads="1"/>
          </p:cNvSpPr>
          <p:nvPr/>
        </p:nvSpPr>
        <p:spPr bwMode="auto">
          <a:xfrm>
            <a:off x="6472238" y="5297488"/>
            <a:ext cx="368300" cy="673100"/>
          </a:xfrm>
          <a:custGeom>
            <a:avLst/>
            <a:gdLst>
              <a:gd name="G0" fmla="*/ 1130 1 2"/>
              <a:gd name="G1" fmla="*/ 2062 1 2"/>
              <a:gd name="G2" fmla="+- 2062 0 0"/>
              <a:gd name="G3" fmla="+- 1130 0 0"/>
            </a:gdLst>
            <a:ahLst/>
            <a:cxnLst>
              <a:cxn ang="0">
                <a:pos x="r" y="vc"/>
              </a:cxn>
              <a:cxn ang="5400000">
                <a:pos x="hc" y="b"/>
              </a:cxn>
              <a:cxn ang="10800000">
                <a:pos x="l" y="vc"/>
              </a:cxn>
              <a:cxn ang="16200000">
                <a:pos x="hc" y="t"/>
              </a:cxn>
            </a:cxnLst>
            <a:rect l="0" t="0" r="0" b="0"/>
            <a:pathLst>
              <a:path>
                <a:moveTo>
                  <a:pt x="0" y="0"/>
                </a:moveTo>
                <a:lnTo>
                  <a:pt x="1130" y="0"/>
                </a:lnTo>
                <a:lnTo>
                  <a:pt x="1130" y="2062"/>
                </a:lnTo>
                <a:lnTo>
                  <a:pt x="0" y="2062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40820" rIns="81639" bIns="40820">
            <a:spAutoFit/>
          </a:bodyPr>
          <a:lstStyle/>
          <a:p>
            <a:pPr hangingPunct="1">
              <a:defRPr/>
            </a:pPr>
            <a:r>
              <a:rPr lang="en-GB" sz="2500">
                <a:solidFill>
                  <a:srgbClr val="C0504D"/>
                </a:solidFill>
              </a:rPr>
              <a:t>η</a:t>
            </a:r>
          </a:p>
        </p:txBody>
      </p:sp>
      <p:sp>
        <p:nvSpPr>
          <p:cNvPr id="38928" name="AutoShape 16"/>
          <p:cNvSpPr>
            <a:spLocks noChangeShapeType="1"/>
          </p:cNvSpPr>
          <p:nvPr/>
        </p:nvSpPr>
        <p:spPr bwMode="auto">
          <a:xfrm>
            <a:off x="5891213" y="5072063"/>
            <a:ext cx="1587" cy="265112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29" name="AutoShape 17"/>
          <p:cNvSpPr>
            <a:spLocks noChangeShapeType="1"/>
          </p:cNvSpPr>
          <p:nvPr/>
        </p:nvSpPr>
        <p:spPr bwMode="auto">
          <a:xfrm>
            <a:off x="4119563" y="4176713"/>
            <a:ext cx="1587" cy="265112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0" name="AutoShape 18"/>
          <p:cNvSpPr>
            <a:spLocks noChangeShapeType="1"/>
          </p:cNvSpPr>
          <p:nvPr/>
        </p:nvSpPr>
        <p:spPr bwMode="auto">
          <a:xfrm>
            <a:off x="4119563" y="5059363"/>
            <a:ext cx="1587" cy="266700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1" name="AutoShape 19"/>
          <p:cNvSpPr>
            <a:spLocks noChangeShapeType="1"/>
          </p:cNvSpPr>
          <p:nvPr/>
        </p:nvSpPr>
        <p:spPr bwMode="auto">
          <a:xfrm>
            <a:off x="5003800" y="5013325"/>
            <a:ext cx="1588" cy="266700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2" name="AutoShape 20"/>
          <p:cNvSpPr>
            <a:spLocks noChangeShapeType="1"/>
          </p:cNvSpPr>
          <p:nvPr/>
        </p:nvSpPr>
        <p:spPr bwMode="auto">
          <a:xfrm>
            <a:off x="5003800" y="4176713"/>
            <a:ext cx="1588" cy="265112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3" name="AutoShape 21"/>
          <p:cNvSpPr>
            <a:spLocks noChangeShapeType="1"/>
          </p:cNvSpPr>
          <p:nvPr/>
        </p:nvSpPr>
        <p:spPr bwMode="auto">
          <a:xfrm>
            <a:off x="5888038" y="4176713"/>
            <a:ext cx="1587" cy="265112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4" name="AutoShape 22"/>
          <p:cNvSpPr>
            <a:spLocks noChangeShapeType="1"/>
          </p:cNvSpPr>
          <p:nvPr/>
        </p:nvSpPr>
        <p:spPr bwMode="auto">
          <a:xfrm>
            <a:off x="5287963" y="4786313"/>
            <a:ext cx="320675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5" name="AutoShape 23"/>
          <p:cNvSpPr>
            <a:spLocks noChangeShapeType="1"/>
          </p:cNvSpPr>
          <p:nvPr/>
        </p:nvSpPr>
        <p:spPr bwMode="auto">
          <a:xfrm>
            <a:off x="5329238" y="5524500"/>
            <a:ext cx="322262" cy="1588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6" name="AutoShape 24"/>
          <p:cNvSpPr>
            <a:spLocks noChangeShapeType="1"/>
          </p:cNvSpPr>
          <p:nvPr/>
        </p:nvSpPr>
        <p:spPr bwMode="auto">
          <a:xfrm>
            <a:off x="4398963" y="5524500"/>
            <a:ext cx="320675" cy="1588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7" name="AutoShape 25"/>
          <p:cNvSpPr>
            <a:spLocks noChangeShapeType="1"/>
          </p:cNvSpPr>
          <p:nvPr/>
        </p:nvSpPr>
        <p:spPr bwMode="auto">
          <a:xfrm>
            <a:off x="4398963" y="4733925"/>
            <a:ext cx="320675" cy="1588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8" name="AutoShape 26"/>
          <p:cNvSpPr>
            <a:spLocks noChangeShapeType="1"/>
          </p:cNvSpPr>
          <p:nvPr/>
        </p:nvSpPr>
        <p:spPr bwMode="auto">
          <a:xfrm>
            <a:off x="4398963" y="3897313"/>
            <a:ext cx="320675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39" name="AutoShape 27"/>
          <p:cNvSpPr>
            <a:spLocks noChangeShapeType="1"/>
          </p:cNvSpPr>
          <p:nvPr/>
        </p:nvSpPr>
        <p:spPr bwMode="auto">
          <a:xfrm>
            <a:off x="5283200" y="3897313"/>
            <a:ext cx="322263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0" name="AutoShape 28"/>
          <p:cNvSpPr>
            <a:spLocks noChangeShapeType="1"/>
          </p:cNvSpPr>
          <p:nvPr/>
        </p:nvSpPr>
        <p:spPr bwMode="auto">
          <a:xfrm>
            <a:off x="6213475" y="4779963"/>
            <a:ext cx="322263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1" name="AutoShape 29"/>
          <p:cNvSpPr>
            <a:spLocks noChangeShapeType="1"/>
          </p:cNvSpPr>
          <p:nvPr/>
        </p:nvSpPr>
        <p:spPr bwMode="auto">
          <a:xfrm>
            <a:off x="3514725" y="4779963"/>
            <a:ext cx="320675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2" name="AutoShape 30"/>
          <p:cNvSpPr>
            <a:spLocks noChangeShapeType="1"/>
          </p:cNvSpPr>
          <p:nvPr/>
        </p:nvSpPr>
        <p:spPr bwMode="auto">
          <a:xfrm>
            <a:off x="3514725" y="3897313"/>
            <a:ext cx="320675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3" name="AutoShape 31"/>
          <p:cNvSpPr>
            <a:spLocks noChangeShapeType="1"/>
          </p:cNvSpPr>
          <p:nvPr/>
        </p:nvSpPr>
        <p:spPr bwMode="auto">
          <a:xfrm>
            <a:off x="6213475" y="3897313"/>
            <a:ext cx="322263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4" name="AutoShape 32"/>
          <p:cNvSpPr>
            <a:spLocks noChangeShapeType="1"/>
          </p:cNvSpPr>
          <p:nvPr/>
        </p:nvSpPr>
        <p:spPr bwMode="auto">
          <a:xfrm>
            <a:off x="3514725" y="5570538"/>
            <a:ext cx="320675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5" name="AutoShape 33"/>
          <p:cNvSpPr>
            <a:spLocks noChangeShapeType="1"/>
          </p:cNvSpPr>
          <p:nvPr/>
        </p:nvSpPr>
        <p:spPr bwMode="auto">
          <a:xfrm>
            <a:off x="6213475" y="5618163"/>
            <a:ext cx="322263" cy="1587"/>
          </a:xfrm>
          <a:prstGeom prst="straightConnector1">
            <a:avLst/>
          </a:prstGeom>
          <a:noFill/>
          <a:ln w="28440" cap="flat">
            <a:solidFill>
              <a:srgbClr val="C0504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6" name="AutoShape 34"/>
          <p:cNvSpPr>
            <a:spLocks noChangeShapeType="1"/>
          </p:cNvSpPr>
          <p:nvPr/>
        </p:nvSpPr>
        <p:spPr bwMode="auto">
          <a:xfrm>
            <a:off x="5888038" y="3292475"/>
            <a:ext cx="1587" cy="268288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7" name="AutoShape 35"/>
          <p:cNvSpPr>
            <a:spLocks noChangeShapeType="1"/>
          </p:cNvSpPr>
          <p:nvPr/>
        </p:nvSpPr>
        <p:spPr bwMode="auto">
          <a:xfrm>
            <a:off x="5888038" y="5895975"/>
            <a:ext cx="1587" cy="266700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8" name="AutoShape 36"/>
          <p:cNvSpPr>
            <a:spLocks noChangeShapeType="1"/>
          </p:cNvSpPr>
          <p:nvPr/>
        </p:nvSpPr>
        <p:spPr bwMode="auto">
          <a:xfrm>
            <a:off x="5003800" y="5849938"/>
            <a:ext cx="1588" cy="266700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49" name="AutoShape 37"/>
          <p:cNvSpPr>
            <a:spLocks noChangeShapeType="1"/>
          </p:cNvSpPr>
          <p:nvPr/>
        </p:nvSpPr>
        <p:spPr bwMode="auto">
          <a:xfrm>
            <a:off x="4073525" y="5849938"/>
            <a:ext cx="1588" cy="266700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50" name="AutoShape 38"/>
          <p:cNvSpPr>
            <a:spLocks noChangeShapeType="1"/>
          </p:cNvSpPr>
          <p:nvPr/>
        </p:nvSpPr>
        <p:spPr bwMode="auto">
          <a:xfrm>
            <a:off x="4119563" y="3340100"/>
            <a:ext cx="1587" cy="266700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51" name="AutoShape 39"/>
          <p:cNvSpPr>
            <a:spLocks noChangeShapeType="1"/>
          </p:cNvSpPr>
          <p:nvPr/>
        </p:nvSpPr>
        <p:spPr bwMode="auto">
          <a:xfrm>
            <a:off x="5003800" y="3340100"/>
            <a:ext cx="1588" cy="266700"/>
          </a:xfrm>
          <a:prstGeom prst="straightConnector1">
            <a:avLst/>
          </a:prstGeom>
          <a:noFill/>
          <a:ln w="38160" cap="flat">
            <a:solidFill>
              <a:srgbClr val="4F81BD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52" name="AutoShape 40"/>
          <p:cNvSpPr>
            <a:spLocks noChangeShapeType="1"/>
          </p:cNvSpPr>
          <p:nvPr/>
        </p:nvSpPr>
        <p:spPr bwMode="auto">
          <a:xfrm flipV="1">
            <a:off x="5283200" y="4170363"/>
            <a:ext cx="325438" cy="325437"/>
          </a:xfrm>
          <a:prstGeom prst="straightConnector1">
            <a:avLst/>
          </a:prstGeom>
          <a:noFill/>
          <a:ln w="9360" cap="flat">
            <a:solidFill>
              <a:srgbClr val="660066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53" name="AutoShape 41"/>
          <p:cNvSpPr>
            <a:spLocks noChangeShapeType="1"/>
          </p:cNvSpPr>
          <p:nvPr/>
        </p:nvSpPr>
        <p:spPr bwMode="auto">
          <a:xfrm flipH="1" flipV="1">
            <a:off x="4352925" y="4170363"/>
            <a:ext cx="371475" cy="325437"/>
          </a:xfrm>
          <a:prstGeom prst="straightConnector1">
            <a:avLst/>
          </a:prstGeom>
          <a:noFill/>
          <a:ln w="9360" cap="flat">
            <a:solidFill>
              <a:srgbClr val="660066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54" name="AutoShape 42"/>
          <p:cNvSpPr>
            <a:spLocks noChangeShapeType="1"/>
          </p:cNvSpPr>
          <p:nvPr/>
        </p:nvSpPr>
        <p:spPr bwMode="auto">
          <a:xfrm>
            <a:off x="5235575" y="5013325"/>
            <a:ext cx="371475" cy="325438"/>
          </a:xfrm>
          <a:prstGeom prst="straightConnector1">
            <a:avLst/>
          </a:prstGeom>
          <a:noFill/>
          <a:ln w="9360" cap="flat">
            <a:solidFill>
              <a:srgbClr val="660066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55" name="AutoShape 43"/>
          <p:cNvSpPr>
            <a:spLocks noChangeShapeType="1"/>
          </p:cNvSpPr>
          <p:nvPr/>
        </p:nvSpPr>
        <p:spPr bwMode="auto">
          <a:xfrm flipV="1">
            <a:off x="4398963" y="5006975"/>
            <a:ext cx="325437" cy="325438"/>
          </a:xfrm>
          <a:prstGeom prst="straightConnector1">
            <a:avLst/>
          </a:prstGeom>
          <a:noFill/>
          <a:ln w="9360" cap="flat">
            <a:solidFill>
              <a:srgbClr val="660066"/>
            </a:solidFill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8956" name="Line 44"/>
          <p:cNvSpPr>
            <a:spLocks noChangeShapeType="1"/>
          </p:cNvSpPr>
          <p:nvPr/>
        </p:nvSpPr>
        <p:spPr bwMode="auto">
          <a:xfrm flipH="1">
            <a:off x="4976813" y="2238375"/>
            <a:ext cx="831850" cy="2571750"/>
          </a:xfrm>
          <a:prstGeom prst="line">
            <a:avLst/>
          </a:prstGeom>
          <a:noFill/>
          <a:ln w="54720" cap="flat">
            <a:solidFill>
              <a:srgbClr val="AEC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2945" tIns="41473" rIns="82945" bIns="41473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Grp="1" noChangeArrowheads="1"/>
          </p:cNvSpPr>
          <p:nvPr>
            <p:ph type="title"/>
          </p:nvPr>
        </p:nvSpPr>
        <p:spPr/>
        <p:txBody>
          <a:bodyPr tIns="120695"/>
          <a:lstStyle/>
          <a:p>
            <a:pPr>
              <a:tabLst>
                <a:tab pos="414338" algn="l"/>
                <a:tab pos="828675" algn="l"/>
                <a:tab pos="1243013" algn="l"/>
                <a:tab pos="1657350" algn="l"/>
                <a:tab pos="2073275" algn="l"/>
                <a:tab pos="2487613" algn="l"/>
                <a:tab pos="2901950" algn="l"/>
                <a:tab pos="3316288" algn="l"/>
                <a:tab pos="3732213" algn="l"/>
                <a:tab pos="4146550" algn="l"/>
                <a:tab pos="4560888" algn="l"/>
                <a:tab pos="4975225" algn="l"/>
                <a:tab pos="5391150" algn="l"/>
                <a:tab pos="5805488" algn="l"/>
                <a:tab pos="6219825" algn="l"/>
              </a:tabLst>
            </a:pPr>
            <a:r>
              <a:rPr lang="en-GB">
                <a:latin typeface="Times New Roman" charset="0"/>
                <a:ea typeface="ＭＳ Ｐゴシック" charset="0"/>
                <a:cs typeface="ＭＳ Ｐゴシック" charset="0"/>
              </a:rPr>
              <a:t>Track finding at Level-1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idx="1"/>
          </p:nvPr>
        </p:nvSpPr>
        <p:spPr>
          <a:xfrm>
            <a:off x="-119063" y="925513"/>
            <a:ext cx="8710613" cy="2986087"/>
          </a:xfrm>
        </p:spPr>
        <p:txBody>
          <a:bodyPr tIns="16001">
            <a:normAutofit lnSpcReduction="10000"/>
          </a:bodyPr>
          <a:lstStyle/>
          <a:p>
            <a:pPr marL="391686" indent="-293764">
              <a:spcAft>
                <a:spcPts val="658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1800" dirty="0">
                <a:solidFill>
                  <a:srgbClr val="004586"/>
                </a:solidFill>
                <a:latin typeface="SundayComics BB" charset="0"/>
              </a:rPr>
              <a:t>Within a </a:t>
            </a:r>
            <a:r>
              <a:rPr lang="en-GB" sz="1800" dirty="0" smtClean="0">
                <a:solidFill>
                  <a:srgbClr val="004586"/>
                </a:solidFill>
                <a:latin typeface="SundayComics BB" charset="0"/>
              </a:rPr>
              <a:t>latency of O(</a:t>
            </a:r>
            <a:r>
              <a:rPr lang="en-GB" sz="1800" dirty="0" err="1" smtClean="0">
                <a:solidFill>
                  <a:srgbClr val="004586"/>
                </a:solidFill>
                <a:latin typeface="SundayComics BB" charset="0"/>
              </a:rPr>
              <a:t>μs</a:t>
            </a:r>
            <a:r>
              <a:rPr lang="en-GB" sz="1800" dirty="0" smtClean="0">
                <a:solidFill>
                  <a:srgbClr val="004586"/>
                </a:solidFill>
                <a:latin typeface="SundayComics BB" charset="0"/>
              </a:rPr>
              <a:t>): </a:t>
            </a:r>
            <a:r>
              <a:rPr lang="en-GB" sz="1800" dirty="0" smtClean="0"/>
              <a:t>Associative Memories</a:t>
            </a:r>
          </a:p>
          <a:p>
            <a:pPr marL="728236" lvl="1" indent="-293764">
              <a:spcAft>
                <a:spcPts val="658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dirty="0"/>
              <a:t>Pattern matching using AM technologies dates back to CDF SVT to enhance collection of events with long-lived hadrons</a:t>
            </a:r>
          </a:p>
          <a:p>
            <a:pPr marL="728236" lvl="1" indent="-293764">
              <a:spcAft>
                <a:spcPts val="658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dirty="0" smtClean="0"/>
              <a:t>HL</a:t>
            </a:r>
            <a:r>
              <a:rPr lang="en-GB" dirty="0"/>
              <a:t>-LHC: much higher occupancy, higher event rates, higher </a:t>
            </a:r>
            <a:r>
              <a:rPr lang="en-GB" dirty="0" smtClean="0"/>
              <a:t>granularity</a:t>
            </a:r>
          </a:p>
          <a:p>
            <a:pPr marL="728236" lvl="1" indent="-293764">
              <a:spcAft>
                <a:spcPts val="658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dirty="0" smtClean="0"/>
              <a:t>Plan </a:t>
            </a:r>
            <a:r>
              <a:rPr lang="en-GB" dirty="0"/>
              <a:t>of </a:t>
            </a:r>
            <a:r>
              <a:rPr lang="en-GB" dirty="0" smtClean="0"/>
              <a:t>development</a:t>
            </a:r>
          </a:p>
          <a:p>
            <a:pPr marL="1010811" lvl="2" indent="-293764">
              <a:spcAft>
                <a:spcPts val="658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1800" b="1" dirty="0">
                <a:solidFill>
                  <a:srgbClr val="004586"/>
                </a:solidFill>
              </a:rPr>
              <a:t>Software emulation</a:t>
            </a:r>
            <a:r>
              <a:rPr lang="en-GB" sz="1800" dirty="0"/>
              <a:t> (</a:t>
            </a:r>
            <a:r>
              <a:rPr lang="en-GB" sz="1800" dirty="0" err="1"/>
              <a:t>ongoing</a:t>
            </a:r>
            <a:r>
              <a:rPr lang="en-GB" sz="1800" dirty="0"/>
              <a:t>)</a:t>
            </a:r>
          </a:p>
          <a:p>
            <a:pPr marL="1010811" lvl="2" indent="-293764">
              <a:spcAft>
                <a:spcPts val="658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1800" dirty="0" smtClean="0"/>
              <a:t>Build </a:t>
            </a:r>
            <a:r>
              <a:rPr lang="en-GB" sz="1800" dirty="0"/>
              <a:t>a </a:t>
            </a:r>
            <a:r>
              <a:rPr lang="en-GB" sz="1800" b="1" dirty="0">
                <a:solidFill>
                  <a:srgbClr val="004586"/>
                </a:solidFill>
              </a:rPr>
              <a:t>demonstrator system</a:t>
            </a:r>
            <a:r>
              <a:rPr lang="en-GB" sz="1800" dirty="0"/>
              <a:t> using ATLAS </a:t>
            </a:r>
            <a:r>
              <a:rPr lang="en-GB" sz="1800" b="1" dirty="0" err="1"/>
              <a:t>F</a:t>
            </a:r>
            <a:r>
              <a:rPr lang="en-GB" sz="1800" dirty="0" err="1"/>
              <a:t>ast</a:t>
            </a:r>
            <a:r>
              <a:rPr lang="en-GB" sz="1800" b="1" dirty="0" err="1"/>
              <a:t>T</a:t>
            </a:r>
            <a:r>
              <a:rPr lang="en-GB" sz="1800" dirty="0" err="1"/>
              <a:t>rac</a:t>
            </a:r>
            <a:r>
              <a:rPr lang="en-GB" sz="1800" b="1" dirty="0" err="1"/>
              <a:t>K</a:t>
            </a:r>
            <a:r>
              <a:rPr lang="en-GB" sz="1800" dirty="0" err="1"/>
              <a:t>er</a:t>
            </a:r>
            <a:r>
              <a:rPr lang="en-GB" sz="1800" dirty="0"/>
              <a:t> boards (started</a:t>
            </a:r>
            <a:r>
              <a:rPr lang="en-GB" sz="1800" dirty="0" smtClean="0"/>
              <a:t>)</a:t>
            </a:r>
          </a:p>
          <a:p>
            <a:pPr marL="1010811" lvl="2" indent="-293764">
              <a:spcAft>
                <a:spcPts val="658"/>
              </a:spcAft>
              <a:tabLst>
                <a:tab pos="414726" algn="l"/>
                <a:tab pos="829452" algn="l"/>
                <a:tab pos="1244178" algn="l"/>
                <a:tab pos="1658904" algn="l"/>
                <a:tab pos="2073631" algn="l"/>
                <a:tab pos="2488357" algn="l"/>
                <a:tab pos="2903083" algn="l"/>
                <a:tab pos="3317809" algn="l"/>
                <a:tab pos="3732535" algn="l"/>
                <a:tab pos="4147261" algn="l"/>
                <a:tab pos="4561987" algn="l"/>
                <a:tab pos="4976713" algn="l"/>
                <a:tab pos="5391440" algn="l"/>
                <a:tab pos="5806166" algn="l"/>
                <a:tab pos="6220892" algn="l"/>
                <a:tab pos="6635618" algn="l"/>
                <a:tab pos="7050344" algn="l"/>
                <a:tab pos="7465070" algn="l"/>
                <a:tab pos="7879796" algn="l"/>
                <a:tab pos="8294522" algn="l"/>
              </a:tabLst>
              <a:defRPr/>
            </a:pPr>
            <a:r>
              <a:rPr lang="en-GB" sz="1800" dirty="0" smtClean="0"/>
              <a:t>Develop </a:t>
            </a:r>
            <a:r>
              <a:rPr lang="en-GB" sz="1800" dirty="0"/>
              <a:t>dedicated AM chips and boards</a:t>
            </a:r>
          </a:p>
        </p:txBody>
      </p:sp>
      <p:sp>
        <p:nvSpPr>
          <p:cNvPr id="39939" name="Text Box 3"/>
          <p:cNvSpPr txBox="1">
            <a:spLocks noChangeArrowheads="1"/>
          </p:cNvSpPr>
          <p:nvPr/>
        </p:nvSpPr>
        <p:spPr bwMode="auto">
          <a:xfrm>
            <a:off x="117475" y="631825"/>
            <a:ext cx="596265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81639" tIns="584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endParaRPr lang="en-GB" dirty="0">
              <a:solidFill>
                <a:srgbClr val="004586"/>
              </a:solidFill>
              <a:latin typeface="SundayComics BB" charset="0"/>
            </a:endParaRPr>
          </a:p>
        </p:txBody>
      </p:sp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2350" y="4416425"/>
            <a:ext cx="4594225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9941" name="AutoShape 5"/>
          <p:cNvSpPr>
            <a:spLocks noChangeArrowheads="1"/>
          </p:cNvSpPr>
          <p:nvPr/>
        </p:nvSpPr>
        <p:spPr bwMode="auto">
          <a:xfrm>
            <a:off x="1512888" y="5059363"/>
            <a:ext cx="498475" cy="415925"/>
          </a:xfrm>
          <a:prstGeom prst="rightArrow">
            <a:avLst>
              <a:gd name="adj1" fmla="val 50000"/>
              <a:gd name="adj2" fmla="val 30035"/>
            </a:avLst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sp>
        <p:nvSpPr>
          <p:cNvPr id="39942" name="Text Box 6"/>
          <p:cNvSpPr txBox="1">
            <a:spLocks noChangeArrowheads="1"/>
          </p:cNvSpPr>
          <p:nvPr/>
        </p:nvSpPr>
        <p:spPr bwMode="auto">
          <a:xfrm>
            <a:off x="2949575" y="4102100"/>
            <a:ext cx="3343275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/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1pPr>
            <a:lvl2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5pPr>
            <a:lvl6pPr marL="25146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6pPr>
            <a:lvl7pPr marL="29718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7pPr>
            <a:lvl8pPr marL="34290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8pPr>
            <a:lvl9pPr marL="3886200" indent="-2286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</a:tabLst>
              <a:defRPr>
                <a:solidFill>
                  <a:srgbClr val="000000"/>
                </a:solidFill>
                <a:latin typeface="Ubuntu" charset="0"/>
                <a:ea typeface="ＭＳ Ｐゴシック" charset="0"/>
                <a:cs typeface="DejaVu Sans" charset="0"/>
              </a:defRPr>
            </a:lvl9pPr>
          </a:lstStyle>
          <a:p>
            <a:pPr>
              <a:defRPr/>
            </a:pPr>
            <a:r>
              <a:rPr lang="en-GB"/>
              <a:t>Associative memory: track finding</a:t>
            </a:r>
          </a:p>
        </p:txBody>
      </p:sp>
      <p:sp>
        <p:nvSpPr>
          <p:cNvPr id="39943" name="AutoShape 7"/>
          <p:cNvSpPr>
            <a:spLocks noChangeArrowheads="1"/>
          </p:cNvSpPr>
          <p:nvPr/>
        </p:nvSpPr>
        <p:spPr bwMode="auto">
          <a:xfrm>
            <a:off x="2074863" y="4065588"/>
            <a:ext cx="5060950" cy="2320925"/>
          </a:xfrm>
          <a:prstGeom prst="roundRect">
            <a:avLst>
              <a:gd name="adj" fmla="val 16667"/>
            </a:avLst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945" tIns="41473" rIns="82945" bIns="41473" anchor="ctr"/>
          <a:lstStyle/>
          <a:p>
            <a:pPr>
              <a:defRPr/>
            </a:pPr>
            <a:endParaRPr lang="en-US"/>
          </a:p>
        </p:txBody>
      </p:sp>
      <p:grpSp>
        <p:nvGrpSpPr>
          <p:cNvPr id="116744" name="Group 8"/>
          <p:cNvGrpSpPr>
            <a:grpSpLocks/>
          </p:cNvGrpSpPr>
          <p:nvPr/>
        </p:nvGrpSpPr>
        <p:grpSpPr bwMode="auto">
          <a:xfrm>
            <a:off x="7300913" y="4076700"/>
            <a:ext cx="1493837" cy="2339975"/>
            <a:chOff x="5069" y="2832"/>
            <a:chExt cx="1036" cy="1625"/>
          </a:xfrm>
        </p:grpSpPr>
        <p:sp>
          <p:nvSpPr>
            <p:cNvPr id="39945" name="AutoShape 9"/>
            <p:cNvSpPr>
              <a:spLocks noChangeArrowheads="1"/>
            </p:cNvSpPr>
            <p:nvPr/>
          </p:nvSpPr>
          <p:spPr bwMode="auto">
            <a:xfrm>
              <a:off x="5069" y="3039"/>
              <a:ext cx="310" cy="258"/>
            </a:xfrm>
            <a:prstGeom prst="rightArrow">
              <a:avLst>
                <a:gd name="adj1" fmla="val 50000"/>
                <a:gd name="adj2" fmla="val 30039"/>
              </a:avLst>
            </a:prstGeom>
            <a:solidFill>
              <a:srgbClr val="AECF00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946" name="AutoShape 10"/>
            <p:cNvSpPr>
              <a:spLocks noChangeArrowheads="1"/>
            </p:cNvSpPr>
            <p:nvPr/>
          </p:nvSpPr>
          <p:spPr bwMode="auto">
            <a:xfrm>
              <a:off x="5535" y="2832"/>
              <a:ext cx="569" cy="590"/>
            </a:xfrm>
            <a:prstGeom prst="roundRect">
              <a:avLst>
                <a:gd name="adj" fmla="val 16667"/>
              </a:avLst>
            </a:prstGeom>
            <a:noFill/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>
                <a:tabLst>
                  <a:tab pos="414726" algn="l"/>
                </a:tabLst>
                <a:defRPr/>
              </a:pPr>
              <a:r>
                <a:rPr lang="en-GB">
                  <a:solidFill>
                    <a:srgbClr val="000000"/>
                  </a:solidFill>
                </a:rPr>
                <a:t>CMS</a:t>
              </a:r>
            </a:p>
            <a:p>
              <a:pPr>
                <a:tabLst>
                  <a:tab pos="414726" algn="l"/>
                </a:tabLst>
                <a:defRPr/>
              </a:pPr>
              <a:r>
                <a:rPr lang="en-GB">
                  <a:solidFill>
                    <a:srgbClr val="000000"/>
                  </a:solidFill>
                </a:rPr>
                <a:t>Level-1</a:t>
              </a:r>
            </a:p>
          </p:txBody>
        </p:sp>
        <p:sp>
          <p:nvSpPr>
            <p:cNvPr id="39947" name="Text Box 11"/>
            <p:cNvSpPr txBox="1">
              <a:spLocks noChangeArrowheads="1"/>
            </p:cNvSpPr>
            <p:nvPr/>
          </p:nvSpPr>
          <p:spPr bwMode="auto">
            <a:xfrm>
              <a:off x="5143" y="3436"/>
              <a:ext cx="320" cy="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90000" tIns="69695" rIns="90000" bIns="45000"/>
            <a:lstStyle>
              <a:lvl1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1pPr>
              <a:lvl2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2pPr>
              <a:lvl3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3pPr>
              <a:lvl4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4pPr>
              <a:lvl5pPr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5pPr>
              <a:lvl6pPr marL="25146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6pPr>
              <a:lvl7pPr marL="29718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7pPr>
              <a:lvl8pPr marL="34290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8pPr>
              <a:lvl9pPr marL="3886200" indent="-228600" fontAlgn="base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tabLst>
                  <a:tab pos="457200" algn="l"/>
                </a:tabLst>
                <a:defRPr>
                  <a:solidFill>
                    <a:srgbClr val="000000"/>
                  </a:solidFill>
                  <a:latin typeface="Ubuntu" charset="0"/>
                  <a:ea typeface="ＭＳ Ｐゴシック" charset="0"/>
                  <a:cs typeface="DejaVu Sans" charset="0"/>
                </a:defRPr>
              </a:lvl9pPr>
            </a:lstStyle>
            <a:p>
              <a:pPr>
                <a:defRPr/>
              </a:pPr>
              <a:r>
                <a:rPr lang="en-GB" sz="2500" i="1"/>
                <a:t>or</a:t>
              </a:r>
            </a:p>
          </p:txBody>
        </p:sp>
        <p:sp>
          <p:nvSpPr>
            <p:cNvPr id="39948" name="AutoShape 12"/>
            <p:cNvSpPr>
              <a:spLocks noChangeArrowheads="1"/>
            </p:cNvSpPr>
            <p:nvPr/>
          </p:nvSpPr>
          <p:spPr bwMode="auto">
            <a:xfrm>
              <a:off x="5069" y="4074"/>
              <a:ext cx="310" cy="259"/>
            </a:xfrm>
            <a:prstGeom prst="rightArrow">
              <a:avLst>
                <a:gd name="adj1" fmla="val 50000"/>
                <a:gd name="adj2" fmla="val 30039"/>
              </a:avLst>
            </a:prstGeom>
            <a:solidFill>
              <a:srgbClr val="83CA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949" name="AutoShape 13"/>
            <p:cNvSpPr>
              <a:spLocks noChangeArrowheads="1"/>
            </p:cNvSpPr>
            <p:nvPr/>
          </p:nvSpPr>
          <p:spPr bwMode="auto">
            <a:xfrm>
              <a:off x="5535" y="3836"/>
              <a:ext cx="569" cy="621"/>
            </a:xfrm>
            <a:prstGeom prst="roundRect">
              <a:avLst>
                <a:gd name="adj" fmla="val 16667"/>
              </a:avLst>
            </a:prstGeom>
            <a:solidFill>
              <a:srgbClr val="83CA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lIns="90000" tIns="60876" rIns="90000" bIns="45000" anchor="ctr"/>
            <a:lstStyle/>
            <a:p>
              <a:pPr>
                <a:tabLst>
                  <a:tab pos="414726" algn="l"/>
                </a:tabLst>
                <a:defRPr/>
              </a:pPr>
              <a:r>
                <a:rPr lang="en-GB">
                  <a:solidFill>
                    <a:srgbClr val="000000"/>
                  </a:solidFill>
                </a:rPr>
                <a:t>Refit</a:t>
              </a:r>
            </a:p>
          </p:txBody>
        </p:sp>
        <p:sp>
          <p:nvSpPr>
            <p:cNvPr id="39950" name="AutoShape 14"/>
            <p:cNvSpPr>
              <a:spLocks noChangeArrowheads="1"/>
            </p:cNvSpPr>
            <p:nvPr/>
          </p:nvSpPr>
          <p:spPr bwMode="auto">
            <a:xfrm rot="16200000">
              <a:off x="5665" y="3491"/>
              <a:ext cx="310" cy="258"/>
            </a:xfrm>
            <a:prstGeom prst="rightArrow">
              <a:avLst>
                <a:gd name="adj1" fmla="val 50000"/>
                <a:gd name="adj2" fmla="val 30039"/>
              </a:avLst>
            </a:prstGeom>
            <a:solidFill>
              <a:srgbClr val="83CAFF"/>
            </a:solidFill>
            <a:ln w="9525" cap="flat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9951" name="AutoShape 15"/>
          <p:cNvSpPr>
            <a:spLocks noChangeArrowheads="1"/>
          </p:cNvSpPr>
          <p:nvPr/>
        </p:nvSpPr>
        <p:spPr bwMode="auto">
          <a:xfrm>
            <a:off x="174625" y="4645025"/>
            <a:ext cx="1235075" cy="1244600"/>
          </a:xfrm>
          <a:prstGeom prst="roundRect">
            <a:avLst>
              <a:gd name="adj" fmla="val 16667"/>
            </a:avLst>
          </a:prstGeom>
          <a:noFill/>
          <a:ln w="9525" cap="flat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1639" tIns="55221" rIns="81639" bIns="40820" anchor="ctr"/>
          <a:lstStyle/>
          <a:p>
            <a:pPr>
              <a:tabLst>
                <a:tab pos="414726" algn="l"/>
                <a:tab pos="829452" algn="l"/>
              </a:tabLst>
              <a:defRPr/>
            </a:pPr>
            <a:r>
              <a:rPr lang="en-GB">
                <a:solidFill>
                  <a:srgbClr val="000000"/>
                </a:solidFill>
              </a:rPr>
              <a:t>Stubs from</a:t>
            </a:r>
          </a:p>
          <a:p>
            <a:pPr>
              <a:tabLst>
                <a:tab pos="414726" algn="l"/>
                <a:tab pos="829452" algn="l"/>
              </a:tabLst>
              <a:defRPr/>
            </a:pPr>
            <a:r>
              <a:rPr lang="en-GB">
                <a:solidFill>
                  <a:srgbClr val="000000"/>
                </a:solidFill>
              </a:rPr>
              <a:t>front-end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563" y="2827338"/>
            <a:ext cx="2763837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latin typeface="Arial" charset="0"/>
              </a:rPr>
              <a:t>Basic requirements and guidelines – II</a:t>
            </a:r>
          </a:p>
        </p:txBody>
      </p:sp>
      <p:sp>
        <p:nvSpPr>
          <p:cNvPr id="120835" name="Content Placeholder 2"/>
          <p:cNvSpPr>
            <a:spLocks noGrp="1"/>
          </p:cNvSpPr>
          <p:nvPr>
            <p:ph idx="1"/>
          </p:nvPr>
        </p:nvSpPr>
        <p:spPr>
          <a:xfrm>
            <a:off x="23813" y="925513"/>
            <a:ext cx="8042275" cy="5018087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Tracker input to Level-1 trigger</a:t>
            </a:r>
          </a:p>
          <a:p>
            <a:pPr lvl="1" eaLnBrk="1" hangingPunct="1"/>
            <a:r>
              <a:rPr lang="en-US">
                <a:latin typeface="Arial" charset="0"/>
              </a:rPr>
              <a:t>μ, e and jet rates would substantially increase at high luminosity</a:t>
            </a:r>
          </a:p>
          <a:p>
            <a:pPr lvl="2" eaLnBrk="1" hangingPunct="1"/>
            <a:r>
              <a:rPr lang="en-US">
                <a:latin typeface="Arial" charset="0"/>
              </a:rPr>
              <a:t>Even considering “phase-1” trigger upgrades</a:t>
            </a:r>
          </a:p>
          <a:p>
            <a:pPr lvl="1" eaLnBrk="1" hangingPunct="1"/>
            <a:r>
              <a:rPr lang="en-US">
                <a:latin typeface="Arial" charset="0"/>
              </a:rPr>
              <a:t>Increasing thresholds would affect physics performance</a:t>
            </a:r>
          </a:p>
          <a:p>
            <a:pPr lvl="2" eaLnBrk="1" hangingPunct="1"/>
            <a:r>
              <a:rPr lang="en-US">
                <a:latin typeface="Arial" charset="0"/>
              </a:rPr>
              <a:t>Performance of algorithms degrades with increasing pile-up</a:t>
            </a:r>
          </a:p>
          <a:p>
            <a:pPr lvl="3" eaLnBrk="1" hangingPunct="1"/>
            <a:r>
              <a:rPr lang="en-US">
                <a:latin typeface="Arial" charset="0"/>
              </a:rPr>
              <a:t>Muons: increased background rates from accidental coincidences</a:t>
            </a:r>
          </a:p>
          <a:p>
            <a:pPr lvl="3" eaLnBrk="1" hangingPunct="1"/>
            <a:r>
              <a:rPr lang="en-US">
                <a:latin typeface="Arial" charset="0"/>
              </a:rPr>
              <a:t>Electrons/photons: reduced QCD rejection at fixed efficiency from isolation</a:t>
            </a:r>
          </a:p>
          <a:p>
            <a:pPr lvl="1" eaLnBrk="1" hangingPunct="1"/>
            <a:r>
              <a:rPr lang="en-US">
                <a:latin typeface="Arial" charset="0"/>
              </a:rPr>
              <a:t>Even HLT without tracking seems marginal</a:t>
            </a:r>
          </a:p>
          <a:p>
            <a:pPr lvl="1" eaLnBrk="1" hangingPunct="1"/>
            <a:r>
              <a:rPr lang="en-US">
                <a:latin typeface="Arial" charset="0"/>
              </a:rPr>
              <a:t>Add tracking information at Level-1</a:t>
            </a:r>
          </a:p>
          <a:p>
            <a:pPr lvl="2" eaLnBrk="1" hangingPunct="1"/>
            <a:r>
              <a:rPr lang="en-US">
                <a:latin typeface="Arial" charset="0"/>
              </a:rPr>
              <a:t>Move part of HLT reconstruction into Level-1!</a:t>
            </a:r>
          </a:p>
          <a:p>
            <a:pPr eaLnBrk="1" hangingPunct="1"/>
            <a:r>
              <a:rPr lang="en-US">
                <a:latin typeface="Arial" charset="0"/>
              </a:rPr>
              <a:t>Goal for “track trigger”:</a:t>
            </a:r>
          </a:p>
          <a:p>
            <a:pPr lvl="1" eaLnBrk="1" hangingPunct="1"/>
            <a:r>
              <a:rPr lang="en-US">
                <a:latin typeface="Arial" charset="0"/>
              </a:rPr>
              <a:t>Reconstruct tracks above 2 GeV</a:t>
            </a:r>
          </a:p>
          <a:p>
            <a:pPr lvl="1" eaLnBrk="1" hangingPunct="1"/>
            <a:r>
              <a:rPr lang="en-US">
                <a:latin typeface="Arial" charset="0"/>
              </a:rPr>
              <a:t>Identify the origin along the beam axis with ~ 1 mm precision</a:t>
            </a:r>
          </a:p>
          <a:p>
            <a:pPr lvl="2" eaLnBrk="1" hangingPunct="1"/>
            <a:endParaRPr lang="en-US" baseline="30000">
              <a:latin typeface="Arial" charset="0"/>
            </a:endParaRPr>
          </a:p>
          <a:p>
            <a:pPr lvl="1" eaLnBrk="1" hangingPunct="1"/>
            <a:endParaRPr lang="en-US">
              <a:latin typeface="Arial" charset="0"/>
            </a:endParaRPr>
          </a:p>
        </p:txBody>
      </p:sp>
      <p:sp>
        <p:nvSpPr>
          <p:cNvPr id="120837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sv-SE" sz="1000" smtClean="0">
                <a:solidFill>
                  <a:schemeClr val="bg1"/>
                </a:solidFill>
                <a:latin typeface="Arial" charset="0"/>
                <a:cs typeface="Arial" charset="0"/>
              </a:rPr>
              <a:t>Manfred Jeitler, HEPHY Vienna	         Trigger systems of the LHC experiments     			 ‹#›  </a:t>
            </a:r>
            <a:endParaRPr lang="en-US" sz="100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552269" y="2891366"/>
            <a:ext cx="1545166" cy="719665"/>
          </a:xfrm>
          <a:prstGeom prst="roundRect">
            <a:avLst>
              <a:gd name="adj" fmla="val 148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>
              <a:buFont typeface="Lucida Grande"/>
              <a:buChar char="−"/>
              <a:defRPr/>
            </a:pPr>
            <a:r>
              <a:rPr lang="en-US" sz="1200" dirty="0">
                <a:solidFill>
                  <a:srgbClr val="000000"/>
                </a:solidFill>
                <a:latin typeface="Arial Narrow"/>
                <a:cs typeface="Arial Narrow"/>
              </a:rPr>
              <a:t>Generator</a:t>
            </a:r>
          </a:p>
          <a:p>
            <a:pPr marL="285750" indent="-285750">
              <a:buClr>
                <a:srgbClr val="FF0000"/>
              </a:buClr>
              <a:buSzPct val="125000"/>
              <a:buFont typeface="Arial"/>
              <a:buChar char="•"/>
              <a:defRPr/>
            </a:pPr>
            <a:r>
              <a:rPr lang="en-US" sz="1200" dirty="0">
                <a:solidFill>
                  <a:srgbClr val="000000"/>
                </a:solidFill>
                <a:latin typeface="Arial Narrow"/>
                <a:cs typeface="Arial Narrow"/>
              </a:rPr>
              <a:t>Level-1</a:t>
            </a:r>
          </a:p>
          <a:p>
            <a:pPr marL="285750" indent="-285750">
              <a:buClr>
                <a:srgbClr val="0000FF"/>
              </a:buClr>
              <a:buSzPct val="125000"/>
              <a:buFont typeface="Wingdings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Arial Narrow"/>
                <a:cs typeface="Arial Narrow"/>
              </a:rPr>
              <a:t>HLT w/o tracker</a:t>
            </a:r>
          </a:p>
          <a:p>
            <a:pPr marL="285750" indent="-285750">
              <a:buFont typeface="Wingdings" charset="2"/>
              <a:buChar char=""/>
              <a:defRPr/>
            </a:pPr>
            <a:r>
              <a:rPr lang="en-US" sz="1200" dirty="0">
                <a:solidFill>
                  <a:srgbClr val="000000"/>
                </a:solidFill>
                <a:latin typeface="Arial Narrow"/>
                <a:cs typeface="Arial Narrow"/>
              </a:rPr>
              <a:t>HLT with Tracker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783919" y="4635500"/>
            <a:ext cx="1407583" cy="393701"/>
          </a:xfrm>
          <a:prstGeom prst="roundRect">
            <a:avLst>
              <a:gd name="adj" fmla="val 14815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buClr>
                <a:srgbClr val="0000FF"/>
              </a:buClr>
              <a:buSzPct val="125000"/>
              <a:defRPr/>
            </a:pPr>
            <a:r>
              <a:rPr lang="en-US" sz="1200" dirty="0">
                <a:solidFill>
                  <a:srgbClr val="000000"/>
                </a:solidFill>
                <a:latin typeface="Arial Narrow"/>
                <a:cs typeface="Arial Narrow"/>
              </a:rPr>
              <a:t>Single </a:t>
            </a:r>
            <a:r>
              <a:rPr lang="en-US" sz="1200" dirty="0" err="1">
                <a:solidFill>
                  <a:srgbClr val="000000"/>
                </a:solidFill>
                <a:latin typeface="Arial Narrow"/>
                <a:cs typeface="Arial Narrow"/>
              </a:rPr>
              <a:t>muon</a:t>
            </a:r>
            <a:r>
              <a:rPr lang="en-US" sz="1200" dirty="0">
                <a:solidFill>
                  <a:srgbClr val="000000"/>
                </a:solidFill>
                <a:latin typeface="Arial Narrow"/>
                <a:cs typeface="Arial Narrow"/>
              </a:rPr>
              <a:t> Level-1 trigger rate @ L=10</a:t>
            </a:r>
            <a:r>
              <a:rPr lang="en-US" sz="1200" baseline="30000" dirty="0">
                <a:solidFill>
                  <a:srgbClr val="000000"/>
                </a:solidFill>
                <a:latin typeface="Arial Narrow"/>
                <a:cs typeface="Arial Narrow"/>
              </a:rPr>
              <a:t>34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hardware trigger?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7050" y="1035050"/>
            <a:ext cx="8045450" cy="5353050"/>
          </a:xfrm>
        </p:spPr>
        <p:txBody>
          <a:bodyPr/>
          <a:lstStyle/>
          <a:p>
            <a:r>
              <a:rPr lang="en-US" dirty="0" smtClean="0"/>
              <a:t>Ideal: read out everything</a:t>
            </a:r>
          </a:p>
          <a:p>
            <a:pPr lvl="1"/>
            <a:r>
              <a:rPr lang="en-US" sz="2000" dirty="0" smtClean="0"/>
              <a:t>read out detector data for every “bunch crossing”: every 25 ns, so read out at 40 MHz</a:t>
            </a:r>
          </a:p>
          <a:p>
            <a:pPr lvl="1"/>
            <a:r>
              <a:rPr lang="en-US" sz="2000" dirty="0" smtClean="0"/>
              <a:t>reconstruct events using all detector data in computers</a:t>
            </a:r>
          </a:p>
          <a:p>
            <a:pPr lvl="1"/>
            <a:r>
              <a:rPr lang="en-US" sz="2000" dirty="0" smtClean="0"/>
              <a:t>discard data without interest before writing to tape</a:t>
            </a:r>
          </a:p>
        </p:txBody>
      </p:sp>
      <p:pic>
        <p:nvPicPr>
          <p:cNvPr id="8" name="Picture 7" descr="turnon_curv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0" y="3065334"/>
            <a:ext cx="3378200" cy="3195765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4489450" y="3517900"/>
            <a:ext cx="441325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Monotype Sorts" charset="0"/>
              <a:buChar char="n"/>
              <a:defRPr sz="24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»"/>
              <a:defRPr sz="14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•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100000"/>
              <a:buChar char="–"/>
              <a:defRPr sz="1200">
                <a:solidFill>
                  <a:schemeClr val="tx1"/>
                </a:solidFill>
                <a:latin typeface="+mn-lt"/>
                <a:ea typeface="ＭＳ Ｐゴシック" pitchFamily="68" charset="-128"/>
              </a:defRPr>
            </a:lvl9pPr>
          </a:lstStyle>
          <a:p>
            <a:pPr marL="0" indent="0">
              <a:buNone/>
            </a:pPr>
            <a:r>
              <a:rPr lang="en-US" sz="2200" i="1" dirty="0" smtClean="0"/>
              <a:t>hardware trigger based on reduced information has</a:t>
            </a:r>
          </a:p>
          <a:p>
            <a:r>
              <a:rPr lang="en-US" sz="2200" i="1" dirty="0" smtClean="0"/>
              <a:t>worse </a:t>
            </a:r>
            <a:r>
              <a:rPr lang="en-US" sz="2200" i="1" dirty="0"/>
              <a:t>momentum </a:t>
            </a:r>
            <a:r>
              <a:rPr lang="en-US" sz="2200" i="1" dirty="0" smtClean="0"/>
              <a:t>resolution</a:t>
            </a:r>
          </a:p>
          <a:p>
            <a:r>
              <a:rPr lang="en-US" sz="2200" i="1" dirty="0" smtClean="0"/>
              <a:t>worse particle identification</a:t>
            </a:r>
          </a:p>
          <a:p>
            <a:pPr lvl="1"/>
            <a:r>
              <a:rPr lang="en-US" i="1" dirty="0" smtClean="0"/>
              <a:t>electrons / photons </a:t>
            </a:r>
          </a:p>
          <a:p>
            <a:pPr lvl="1"/>
            <a:r>
              <a:rPr lang="en-US" i="1" dirty="0" smtClean="0"/>
              <a:t>electrons / jets </a:t>
            </a:r>
            <a:endParaRPr lang="en-US" i="1" dirty="0"/>
          </a:p>
        </p:txBody>
      </p:sp>
      <p:sp>
        <p:nvSpPr>
          <p:cNvPr id="5" name="TextBox 4"/>
          <p:cNvSpPr txBox="1"/>
          <p:nvPr/>
        </p:nvSpPr>
        <p:spPr>
          <a:xfrm>
            <a:off x="947235" y="3060700"/>
            <a:ext cx="1969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i="1" dirty="0" smtClean="0"/>
              <a:t>turn-on curve</a:t>
            </a:r>
          </a:p>
        </p:txBody>
      </p:sp>
    </p:spTree>
    <p:extLst>
      <p:ext uri="{BB962C8B-B14F-4D97-AF65-F5344CB8AC3E}">
        <p14:creationId xmlns:p14="http://schemas.microsoft.com/office/powerpoint/2010/main" val="849778328"/>
      </p:ext>
    </p:extLst>
  </p:cSld>
  <p:clrMapOvr>
    <a:masterClrMapping/>
  </p:clrMapOvr>
  <p:transition xmlns:p14="http://schemas.microsoft.com/office/powerpoint/2010/main">
    <p:rand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kuratorium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kuratoriu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8" charset="0"/>
          </a:defRPr>
        </a:defPPr>
      </a:lstStyle>
    </a:lnDef>
  </a:objectDefaults>
  <a:extraClrSchemeLst>
    <a:extraClrScheme>
      <a:clrScheme name="kuratoriu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ratoriu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kuratorium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kuratoriu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8" charset="0"/>
          </a:defRPr>
        </a:defPPr>
      </a:lstStyle>
    </a:lnDef>
  </a:objectDefaults>
  <a:extraClrSchemeLst>
    <a:extraClrScheme>
      <a:clrScheme name="kuratoriu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ratoriu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eere Präsentation">
  <a:themeElements>
    <a:clrScheme name="Leere Prä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eere Präsentation">
      <a:majorFont>
        <a:latin typeface="Times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>
            <a:ln>
              <a:noFill/>
            </a:ln>
            <a:solidFill>
              <a:srgbClr val="DDFFF6"/>
            </a:solidFill>
            <a:effectLst/>
            <a:latin typeface="Times New Roman" pitchFamily="-106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</a:majorFont>
      <a:minorFont>
        <a:latin typeface="News Gothic MT"/>
        <a:ea typeface=""/>
        <a:cs typeface=""/>
        <a:font script="Jpan" typeface="ＭＳ Ｐゴシック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2_kuratorium">
  <a:themeElements>
    <a:clrScheme name="">
      <a:dk1>
        <a:srgbClr val="000000"/>
      </a:dk1>
      <a:lt1>
        <a:srgbClr val="FFFFFF"/>
      </a:lt1>
      <a:dk2>
        <a:srgbClr val="0000FF"/>
      </a:dk2>
      <a:lt2>
        <a:srgbClr val="000080"/>
      </a:lt2>
      <a:accent1>
        <a:srgbClr val="FF00FF"/>
      </a:accent1>
      <a:accent2>
        <a:srgbClr val="FF0000"/>
      </a:accent2>
      <a:accent3>
        <a:srgbClr val="FFFFFF"/>
      </a:accent3>
      <a:accent4>
        <a:srgbClr val="000000"/>
      </a:accent4>
      <a:accent5>
        <a:srgbClr val="FFAAFF"/>
      </a:accent5>
      <a:accent6>
        <a:srgbClr val="E70000"/>
      </a:accent6>
      <a:hlink>
        <a:srgbClr val="00FFFF"/>
      </a:hlink>
      <a:folHlink>
        <a:srgbClr val="C0C0C0"/>
      </a:folHlink>
    </a:clrScheme>
    <a:fontScheme name="kuratorium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68" charset="0"/>
          </a:defRPr>
        </a:defPPr>
      </a:lstStyle>
    </a:lnDef>
  </a:objectDefaults>
  <a:extraClrSchemeLst>
    <a:extraClrScheme>
      <a:clrScheme name="kuratorium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kuratorium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kuratorium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dd:Applications:Microsoft Office 2004:Templates:Presentations:Designs:Blue Horizon</Template>
  <TotalTime>5812947</TotalTime>
  <Words>5336</Words>
  <Application>Microsoft Macintosh PowerPoint</Application>
  <PresentationFormat>On-screen Show (4:3)</PresentationFormat>
  <Paragraphs>866</Paragraphs>
  <Slides>89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5" baseType="lpstr">
      <vt:lpstr>kuratorium</vt:lpstr>
      <vt:lpstr>1_kuratorium</vt:lpstr>
      <vt:lpstr>Leere Präsentation</vt:lpstr>
      <vt:lpstr>Breeze</vt:lpstr>
      <vt:lpstr>2_kuratorium</vt:lpstr>
      <vt:lpstr>Document</vt:lpstr>
      <vt:lpstr>Trigger systems of the LHC experiments  Present systems and upgrade plans</vt:lpstr>
      <vt:lpstr>rates of processes at LHC</vt:lpstr>
      <vt:lpstr>rates of processes at LHC</vt:lpstr>
      <vt:lpstr>data selection challenges  at hadron colliders</vt:lpstr>
      <vt:lpstr>Trigger rates and data sizes</vt:lpstr>
      <vt:lpstr>Differences between LHC experiments</vt:lpstr>
      <vt:lpstr>Hardware trigger: the idea</vt:lpstr>
      <vt:lpstr>Why a hardware trigger?</vt:lpstr>
      <vt:lpstr>Why a hardware trigger?</vt:lpstr>
      <vt:lpstr>Why a hardware trigger?</vt:lpstr>
      <vt:lpstr>Why a hardware trigger?</vt:lpstr>
      <vt:lpstr>ATLAS and CMS</vt:lpstr>
      <vt:lpstr>LHCb</vt:lpstr>
      <vt:lpstr>ALICE</vt:lpstr>
      <vt:lpstr>LHC luminosity build-up</vt:lpstr>
      <vt:lpstr>LHC is evolving</vt:lpstr>
      <vt:lpstr>LHC upgrade schedule</vt:lpstr>
      <vt:lpstr>ATLAS and CMS current upgrades</vt:lpstr>
      <vt:lpstr>Progress in FPGAs</vt:lpstr>
      <vt:lpstr>Progress in FPGAs</vt:lpstr>
      <vt:lpstr>FPGA trigger code example</vt:lpstr>
      <vt:lpstr>The Global Trigger of CMS (μTCA crate)</vt:lpstr>
      <vt:lpstr>PowerPoint Presentation</vt:lpstr>
      <vt:lpstr>ATLAS and CMS future upgrades (LS3)</vt:lpstr>
      <vt:lpstr>Why will ATLAS and CMS  need a tracker trigger? </vt:lpstr>
      <vt:lpstr>ATLAS and CMS future upgrades (LS3)</vt:lpstr>
      <vt:lpstr>LHCb upgrade</vt:lpstr>
      <vt:lpstr>ALICE upgrade</vt:lpstr>
      <vt:lpstr>Summary</vt:lpstr>
      <vt:lpstr>References</vt:lpstr>
      <vt:lpstr>BACKUP</vt:lpstr>
      <vt:lpstr>LHC upgrade schedule</vt:lpstr>
      <vt:lpstr>The Compact MUON Solenoid</vt:lpstr>
      <vt:lpstr>pile-up of events</vt:lpstr>
      <vt:lpstr>L1 Trigger Layout in LHC Run 1</vt:lpstr>
      <vt:lpstr>L1 Trigger Layout in LHC Run 2</vt:lpstr>
      <vt:lpstr>CMS Trigger &amp; DAQ Systems</vt:lpstr>
      <vt:lpstr>PowerPoint Presentation</vt:lpstr>
      <vt:lpstr>PowerPoint Presentation</vt:lpstr>
      <vt:lpstr>LHC Run 1 (&lt;=2012):  many parallel galvanic connections</vt:lpstr>
      <vt:lpstr>How do we trigger ?</vt:lpstr>
      <vt:lpstr>L1 Trigger Layout in LHC Run 2</vt:lpstr>
      <vt:lpstr>L1 Trigger Layout in LHC Run 2</vt:lpstr>
      <vt:lpstr>   LHC Run 1 (&lt;=2012):  many different custom-built electronics modules (VME)</vt:lpstr>
      <vt:lpstr> Commercial μTCA module  MCH (MicroTCA Carrier Hub) </vt:lpstr>
      <vt:lpstr>When do we trigger ?</vt:lpstr>
      <vt:lpstr>LHC bunch-filling scheme</vt:lpstr>
      <vt:lpstr> multi-level trigger </vt:lpstr>
      <vt:lpstr>PowerPoint Presentation</vt:lpstr>
      <vt:lpstr>PowerPoint Presentation</vt:lpstr>
      <vt:lpstr>PowerPoint Presentation</vt:lpstr>
      <vt:lpstr>How does the trigger actually select events ?</vt:lpstr>
      <vt:lpstr>How does the trigger actually select events ?</vt:lpstr>
      <vt:lpstr>Level-1 Trigger latency</vt:lpstr>
      <vt:lpstr>        CMS trigger upgrade</vt:lpstr>
      <vt:lpstr>Level-1 Trigger phase-1 upgrade strategy</vt:lpstr>
      <vt:lpstr>Level-1 Trigger phase-1 upgrade technology</vt:lpstr>
      <vt:lpstr>Muon trigger upgrade</vt:lpstr>
      <vt:lpstr>Calorimeter trigger</vt:lpstr>
      <vt:lpstr>Level-1 Global Trigger upgrade</vt:lpstr>
      <vt:lpstr>High Level Trigger (HLT)</vt:lpstr>
      <vt:lpstr>Scenario for phase-2 upgrade</vt:lpstr>
      <vt:lpstr>Summary on upgrades</vt:lpstr>
      <vt:lpstr>LHC / CMS schedule</vt:lpstr>
      <vt:lpstr>Why upgrade the CMS trigger?</vt:lpstr>
      <vt:lpstr>Level-1 Muon trigger</vt:lpstr>
      <vt:lpstr>Level-1 Calorimeter trigger</vt:lpstr>
      <vt:lpstr>PowerPoint Presentation</vt:lpstr>
      <vt:lpstr>CMS Trigger &amp; DAQ Systems</vt:lpstr>
      <vt:lpstr>Calorimeter trigger upgrade</vt:lpstr>
      <vt:lpstr> signals used by the first-level trigger</vt:lpstr>
      <vt:lpstr>TRIGGER  COMPONENTS</vt:lpstr>
      <vt:lpstr>turn-on curves</vt:lpstr>
      <vt:lpstr>BACKUP Track Trigger</vt:lpstr>
      <vt:lpstr>Level-1 Tracker (original detector)</vt:lpstr>
      <vt:lpstr>Level-1 Tracker trigger: new tracker layout</vt:lpstr>
      <vt:lpstr>Tracker trigger concept</vt:lpstr>
      <vt:lpstr>Track trigger: goals</vt:lpstr>
      <vt:lpstr>Track Trigger: pattern recognition</vt:lpstr>
      <vt:lpstr>PowerPoint Presentation</vt:lpstr>
      <vt:lpstr>Muons : turn-on curves</vt:lpstr>
      <vt:lpstr>Muons : rates</vt:lpstr>
      <vt:lpstr>Electrons</vt:lpstr>
      <vt:lpstr> pT modules: working principle</vt:lpstr>
      <vt:lpstr>Jets</vt:lpstr>
      <vt:lpstr>Track finding @ Level-1</vt:lpstr>
      <vt:lpstr>Track finding @ Level-1</vt:lpstr>
      <vt:lpstr>Track finding at Level-1</vt:lpstr>
      <vt:lpstr>Basic requirements and guidelines – II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Manfred Jeitler</dc:creator>
  <cp:lastModifiedBy>Manfred Jeitler</cp:lastModifiedBy>
  <cp:revision>2799</cp:revision>
  <cp:lastPrinted>2014-02-26T17:19:16Z</cp:lastPrinted>
  <dcterms:created xsi:type="dcterms:W3CDTF">2009-03-16T11:02:08Z</dcterms:created>
  <dcterms:modified xsi:type="dcterms:W3CDTF">2017-02-24T14:49:27Z</dcterms:modified>
</cp:coreProperties>
</file>