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5"/>
  </p:notesMasterIdLst>
  <p:sldIdLst>
    <p:sldId id="326" r:id="rId2"/>
    <p:sldId id="613" r:id="rId3"/>
    <p:sldId id="614" r:id="rId4"/>
    <p:sldId id="615" r:id="rId5"/>
    <p:sldId id="616" r:id="rId6"/>
    <p:sldId id="617" r:id="rId7"/>
    <p:sldId id="618" r:id="rId8"/>
    <p:sldId id="619" r:id="rId9"/>
    <p:sldId id="419" r:id="rId10"/>
    <p:sldId id="632" r:id="rId11"/>
    <p:sldId id="455" r:id="rId12"/>
    <p:sldId id="454" r:id="rId13"/>
    <p:sldId id="450" r:id="rId14"/>
    <p:sldId id="526" r:id="rId15"/>
    <p:sldId id="528" r:id="rId16"/>
    <p:sldId id="586" r:id="rId17"/>
    <p:sldId id="623" r:id="rId18"/>
    <p:sldId id="626" r:id="rId19"/>
    <p:sldId id="627" r:id="rId20"/>
    <p:sldId id="395" r:id="rId21"/>
    <p:sldId id="396" r:id="rId22"/>
    <p:sldId id="478" r:id="rId23"/>
    <p:sldId id="611" r:id="rId24"/>
    <p:sldId id="485" r:id="rId25"/>
    <p:sldId id="630" r:id="rId26"/>
    <p:sldId id="631" r:id="rId27"/>
    <p:sldId id="482" r:id="rId28"/>
    <p:sldId id="621" r:id="rId29"/>
    <p:sldId id="486" r:id="rId30"/>
    <p:sldId id="633" r:id="rId31"/>
    <p:sldId id="357" r:id="rId32"/>
    <p:sldId id="590" r:id="rId33"/>
    <p:sldId id="421" r:id="rId34"/>
    <p:sldId id="622" r:id="rId35"/>
    <p:sldId id="367" r:id="rId36"/>
    <p:sldId id="578" r:id="rId37"/>
    <p:sldId id="387" r:id="rId38"/>
    <p:sldId id="431" r:id="rId39"/>
    <p:sldId id="390" r:id="rId40"/>
    <p:sldId id="392" r:id="rId41"/>
    <p:sldId id="574" r:id="rId42"/>
    <p:sldId id="554" r:id="rId43"/>
    <p:sldId id="555" r:id="rId44"/>
    <p:sldId id="556" r:id="rId45"/>
    <p:sldId id="573" r:id="rId46"/>
    <p:sldId id="557" r:id="rId47"/>
    <p:sldId id="562" r:id="rId48"/>
    <p:sldId id="569" r:id="rId49"/>
    <p:sldId id="570" r:id="rId50"/>
    <p:sldId id="607" r:id="rId51"/>
    <p:sldId id="587" r:id="rId52"/>
    <p:sldId id="529" r:id="rId53"/>
    <p:sldId id="580" r:id="rId54"/>
    <p:sldId id="588" r:id="rId55"/>
    <p:sldId id="583" r:id="rId56"/>
    <p:sldId id="584" r:id="rId57"/>
    <p:sldId id="585" r:id="rId58"/>
    <p:sldId id="577" r:id="rId59"/>
    <p:sldId id="604" r:id="rId60"/>
    <p:sldId id="441" r:id="rId61"/>
    <p:sldId id="606" r:id="rId62"/>
    <p:sldId id="481" r:id="rId63"/>
    <p:sldId id="492" r:id="rId64"/>
    <p:sldId id="628" r:id="rId65"/>
    <p:sldId id="629" r:id="rId66"/>
    <p:sldId id="576" r:id="rId67"/>
    <p:sldId id="360" r:id="rId68"/>
    <p:sldId id="400" r:id="rId69"/>
    <p:sldId id="401" r:id="rId70"/>
    <p:sldId id="402" r:id="rId71"/>
    <p:sldId id="514" r:id="rId72"/>
    <p:sldId id="515" r:id="rId73"/>
    <p:sldId id="516" r:id="rId74"/>
    <p:sldId id="517" r:id="rId75"/>
    <p:sldId id="518" r:id="rId76"/>
    <p:sldId id="519" r:id="rId77"/>
    <p:sldId id="520" r:id="rId78"/>
    <p:sldId id="521" r:id="rId79"/>
    <p:sldId id="355" r:id="rId80"/>
    <p:sldId id="513" r:id="rId81"/>
    <p:sldId id="498" r:id="rId82"/>
    <p:sldId id="499" r:id="rId83"/>
    <p:sldId id="505" r:id="rId84"/>
    <p:sldId id="509" r:id="rId85"/>
    <p:sldId id="609" r:id="rId86"/>
    <p:sldId id="575" r:id="rId87"/>
    <p:sldId id="596" r:id="rId88"/>
    <p:sldId id="600" r:id="rId89"/>
    <p:sldId id="601" r:id="rId90"/>
    <p:sldId id="533" r:id="rId91"/>
    <p:sldId id="534" r:id="rId92"/>
    <p:sldId id="535" r:id="rId93"/>
    <p:sldId id="536" r:id="rId94"/>
    <p:sldId id="537" r:id="rId95"/>
    <p:sldId id="538" r:id="rId96"/>
    <p:sldId id="546" r:id="rId97"/>
    <p:sldId id="545" r:id="rId98"/>
    <p:sldId id="548" r:id="rId99"/>
    <p:sldId id="549" r:id="rId100"/>
    <p:sldId id="550" r:id="rId101"/>
    <p:sldId id="551" r:id="rId102"/>
    <p:sldId id="624" r:id="rId103"/>
    <p:sldId id="625" r:id="rId10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33" autoAdjust="0"/>
    <p:restoredTop sz="94676" autoAdjust="0"/>
  </p:normalViewPr>
  <p:slideViewPr>
    <p:cSldViewPr>
      <p:cViewPr varScale="1">
        <p:scale>
          <a:sx n="70" d="100"/>
          <a:sy n="70" d="100"/>
        </p:scale>
        <p:origin x="62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23" d="100"/>
          <a:sy n="123" d="100"/>
        </p:scale>
        <p:origin x="-489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viewProps" Target="viewProp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theme" Target="theme/theme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ableStyles" Target="tableStyle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DD143D-AD27-4DA9-A5D8-FE2CA83650F0}" type="datetimeFigureOut">
              <a:rPr lang="de-DE" smtClean="0"/>
              <a:t>27.02.2017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5F5CAD-51C7-4FC2-84C6-59D0485C74A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56791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5F5CAD-51C7-4FC2-84C6-59D0485C74AE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347771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5F5CAD-51C7-4FC2-84C6-59D0485C74AE}" type="slidenum">
              <a:rPr lang="de-DE" smtClean="0"/>
              <a:t>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38182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372000" y="6364175"/>
            <a:ext cx="2085975" cy="360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28.02.2017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8543278" y="6361613"/>
            <a:ext cx="561975" cy="365125"/>
          </a:xfrm>
        </p:spPr>
        <p:txBody>
          <a:bodyPr/>
          <a:lstStyle/>
          <a:p>
            <a:fld id="{BA9B540C-44DA-4F69-89C9-7C84606640D3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>
          <a:xfrm>
            <a:off x="659165" y="6361613"/>
            <a:ext cx="2847975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 smtClean="0"/>
              <a:t>Dirk Wiedner, Mu3e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372000" y="6364175"/>
            <a:ext cx="2085975" cy="360000"/>
          </a:xfrm>
        </p:spPr>
        <p:txBody>
          <a:bodyPr/>
          <a:lstStyle/>
          <a:p>
            <a:r>
              <a:rPr lang="en-US" dirty="0" smtClean="0"/>
              <a:t>28.02.2017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59165" y="6361613"/>
            <a:ext cx="2847975" cy="365125"/>
          </a:xfrm>
        </p:spPr>
        <p:txBody>
          <a:bodyPr/>
          <a:lstStyle/>
          <a:p>
            <a:r>
              <a:rPr lang="en-GB" dirty="0" smtClean="0"/>
              <a:t>Dirk Wiedner, Mu3e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43278" y="6361613"/>
            <a:ext cx="561975" cy="365125"/>
          </a:xfrm>
        </p:spPr>
        <p:txBody>
          <a:bodyPr/>
          <a:lstStyle/>
          <a:p>
            <a:fld id="{BA9B540C-44DA-4F69-89C9-7C84606640D3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372000" y="6364175"/>
            <a:ext cx="2085975" cy="360000"/>
          </a:xfrm>
        </p:spPr>
        <p:txBody>
          <a:bodyPr/>
          <a:lstStyle/>
          <a:p>
            <a:r>
              <a:rPr lang="en-US" dirty="0" smtClean="0"/>
              <a:t>28.02.2017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59165" y="6361613"/>
            <a:ext cx="2847975" cy="365125"/>
          </a:xfrm>
        </p:spPr>
        <p:txBody>
          <a:bodyPr/>
          <a:lstStyle/>
          <a:p>
            <a:r>
              <a:rPr lang="en-GB" dirty="0" smtClean="0"/>
              <a:t>Dirk Wiedner, Mu3e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43278" y="6361613"/>
            <a:ext cx="561975" cy="365125"/>
          </a:xfrm>
        </p:spPr>
        <p:txBody>
          <a:bodyPr/>
          <a:lstStyle/>
          <a:p>
            <a:fld id="{BA9B540C-44DA-4F69-89C9-7C84606640D3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499176" cy="1484784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0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20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20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372000" y="6366807"/>
            <a:ext cx="2085975" cy="365125"/>
          </a:xfrm>
        </p:spPr>
        <p:txBody>
          <a:bodyPr/>
          <a:lstStyle/>
          <a:p>
            <a:r>
              <a:rPr lang="en-US" dirty="0" smtClean="0"/>
              <a:t>28.02.2017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59165" y="6366807"/>
            <a:ext cx="2847975" cy="365125"/>
          </a:xfrm>
        </p:spPr>
        <p:txBody>
          <a:bodyPr/>
          <a:lstStyle/>
          <a:p>
            <a:r>
              <a:rPr lang="en-GB" dirty="0" smtClean="0"/>
              <a:t>Dirk Wiedner, Mu3e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43278" y="6366807"/>
            <a:ext cx="561975" cy="365125"/>
          </a:xfrm>
        </p:spPr>
        <p:txBody>
          <a:bodyPr/>
          <a:lstStyle/>
          <a:p>
            <a:fld id="{BA9B540C-44DA-4F69-89C9-7C84606640D3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372000" y="6364175"/>
            <a:ext cx="2085975" cy="360000"/>
          </a:xfrm>
        </p:spPr>
        <p:txBody>
          <a:bodyPr/>
          <a:lstStyle/>
          <a:p>
            <a:r>
              <a:rPr lang="en-US" dirty="0" smtClean="0"/>
              <a:t>28.02.2017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59165" y="6361613"/>
            <a:ext cx="2847975" cy="365125"/>
          </a:xfrm>
        </p:spPr>
        <p:txBody>
          <a:bodyPr/>
          <a:lstStyle/>
          <a:p>
            <a:r>
              <a:rPr lang="en-GB" dirty="0" smtClean="0"/>
              <a:t>Dirk Wiedner, Mu3e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43278" y="6361613"/>
            <a:ext cx="561975" cy="365125"/>
          </a:xfrm>
        </p:spPr>
        <p:txBody>
          <a:bodyPr/>
          <a:lstStyle/>
          <a:p>
            <a:fld id="{BA9B540C-44DA-4F69-89C9-7C84606640D3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499176" cy="1484784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0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20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20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72000" y="6364175"/>
            <a:ext cx="2085975" cy="360000"/>
          </a:xfrm>
        </p:spPr>
        <p:txBody>
          <a:bodyPr/>
          <a:lstStyle/>
          <a:p>
            <a:r>
              <a:rPr lang="en-US" dirty="0" smtClean="0"/>
              <a:t>28.02.2017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59165" y="6361613"/>
            <a:ext cx="2847975" cy="365125"/>
          </a:xfrm>
        </p:spPr>
        <p:txBody>
          <a:bodyPr/>
          <a:lstStyle/>
          <a:p>
            <a:r>
              <a:rPr lang="en-GB" dirty="0" smtClean="0"/>
              <a:t>Dirk Wiedner, Mu3e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43278" y="6361613"/>
            <a:ext cx="561975" cy="365125"/>
          </a:xfrm>
        </p:spPr>
        <p:txBody>
          <a:bodyPr/>
          <a:lstStyle/>
          <a:p>
            <a:fld id="{BA9B540C-44DA-4F69-89C9-7C84606640D3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0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20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20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372000" y="6364175"/>
            <a:ext cx="2085975" cy="360000"/>
          </a:xfrm>
        </p:spPr>
        <p:txBody>
          <a:bodyPr/>
          <a:lstStyle/>
          <a:p>
            <a:r>
              <a:rPr lang="en-US" dirty="0" smtClean="0"/>
              <a:t>28.02.2017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59165" y="6361613"/>
            <a:ext cx="2847975" cy="365125"/>
          </a:xfrm>
        </p:spPr>
        <p:txBody>
          <a:bodyPr/>
          <a:lstStyle/>
          <a:p>
            <a:r>
              <a:rPr lang="en-GB" dirty="0" smtClean="0"/>
              <a:t>Dirk Wiedner, Mu3e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543278" y="6361613"/>
            <a:ext cx="561975" cy="365125"/>
          </a:xfrm>
        </p:spPr>
        <p:txBody>
          <a:bodyPr/>
          <a:lstStyle/>
          <a:p>
            <a:fld id="{BA9B540C-44DA-4F69-89C9-7C84606640D3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372000" y="6364175"/>
            <a:ext cx="2085975" cy="360000"/>
          </a:xfrm>
        </p:spPr>
        <p:txBody>
          <a:bodyPr/>
          <a:lstStyle/>
          <a:p>
            <a:r>
              <a:rPr lang="en-US" dirty="0" smtClean="0"/>
              <a:t>28.02.2017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59165" y="6361613"/>
            <a:ext cx="2847975" cy="365125"/>
          </a:xfrm>
        </p:spPr>
        <p:txBody>
          <a:bodyPr/>
          <a:lstStyle/>
          <a:p>
            <a:r>
              <a:rPr lang="en-GB" dirty="0" smtClean="0"/>
              <a:t>Dirk Wiedner, Mu3e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43278" y="6361613"/>
            <a:ext cx="561975" cy="365125"/>
          </a:xfrm>
        </p:spPr>
        <p:txBody>
          <a:bodyPr/>
          <a:lstStyle/>
          <a:p>
            <a:fld id="{BA9B540C-44DA-4F69-89C9-7C84606640D3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372000" y="6364175"/>
            <a:ext cx="2085975" cy="360000"/>
          </a:xfrm>
        </p:spPr>
        <p:txBody>
          <a:bodyPr/>
          <a:lstStyle/>
          <a:p>
            <a:r>
              <a:rPr lang="en-US" dirty="0" smtClean="0"/>
              <a:t>28.02.2017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59165" y="6361613"/>
            <a:ext cx="2847975" cy="365125"/>
          </a:xfrm>
        </p:spPr>
        <p:txBody>
          <a:bodyPr/>
          <a:lstStyle/>
          <a:p>
            <a:r>
              <a:rPr lang="en-GB" dirty="0" smtClean="0"/>
              <a:t>Dirk Wiedner, Mu3e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43278" y="6361613"/>
            <a:ext cx="561975" cy="365125"/>
          </a:xfrm>
        </p:spPr>
        <p:txBody>
          <a:bodyPr/>
          <a:lstStyle/>
          <a:p>
            <a:fld id="{BA9B540C-44DA-4F69-89C9-7C84606640D3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72000" y="6364175"/>
            <a:ext cx="2085975" cy="360000"/>
          </a:xfrm>
        </p:spPr>
        <p:txBody>
          <a:bodyPr/>
          <a:lstStyle/>
          <a:p>
            <a:r>
              <a:rPr lang="en-US" dirty="0" smtClean="0"/>
              <a:t>28.02.2017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59165" y="6361613"/>
            <a:ext cx="2847975" cy="365125"/>
          </a:xfrm>
        </p:spPr>
        <p:txBody>
          <a:bodyPr/>
          <a:lstStyle/>
          <a:p>
            <a:r>
              <a:rPr lang="en-GB" dirty="0" smtClean="0"/>
              <a:t>Dirk Wiedner, Mu3e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43278" y="6361613"/>
            <a:ext cx="561975" cy="365125"/>
          </a:xfrm>
        </p:spPr>
        <p:txBody>
          <a:bodyPr/>
          <a:lstStyle/>
          <a:p>
            <a:fld id="{BA9B540C-44DA-4F69-89C9-7C84606640D3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72000" y="6364175"/>
            <a:ext cx="2085975" cy="360000"/>
          </a:xfrm>
        </p:spPr>
        <p:txBody>
          <a:bodyPr/>
          <a:lstStyle/>
          <a:p>
            <a:r>
              <a:rPr lang="en-US" dirty="0" smtClean="0"/>
              <a:t>28.02.2017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59165" y="6361613"/>
            <a:ext cx="2847975" cy="365125"/>
          </a:xfrm>
        </p:spPr>
        <p:txBody>
          <a:bodyPr/>
          <a:lstStyle/>
          <a:p>
            <a:r>
              <a:rPr lang="en-GB" dirty="0" smtClean="0"/>
              <a:t>Dirk Wiedner, Mu3e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43278" y="6361613"/>
            <a:ext cx="561975" cy="365125"/>
          </a:xfrm>
        </p:spPr>
        <p:txBody>
          <a:bodyPr/>
          <a:lstStyle/>
          <a:p>
            <a:fld id="{BA9B540C-44DA-4F69-89C9-7C84606640D3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7499176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72000" y="6364175"/>
            <a:ext cx="2085975" cy="360000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US" dirty="0" smtClean="0"/>
              <a:t>28.02.2017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61613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GB" dirty="0" smtClean="0"/>
              <a:t>Dirk Wiedner, Mu3e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61613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A9B540C-44DA-4F69-89C9-7C84606640D3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7" name="Oval 6"/>
          <p:cNvSpPr/>
          <p:nvPr userDrawn="1"/>
        </p:nvSpPr>
        <p:spPr>
          <a:xfrm>
            <a:off x="8457760" y="6501789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 userDrawn="1"/>
        </p:nvSpPr>
        <p:spPr>
          <a:xfrm>
            <a:off x="569119" y="6501789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13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6356" y="123478"/>
            <a:ext cx="1120140" cy="8572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4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4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66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66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3179439"/>
          </a:xfrm>
        </p:spPr>
        <p:txBody>
          <a:bodyPr/>
          <a:lstStyle/>
          <a:p>
            <a:r>
              <a:rPr lang="en-GB" dirty="0"/>
              <a:t>Status of the Mu3e </a:t>
            </a:r>
            <a:r>
              <a:rPr lang="en-GB" dirty="0" smtClean="0"/>
              <a:t>Detector</a:t>
            </a:r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Dirk Wiedner, Heidelberg</a:t>
            </a:r>
          </a:p>
          <a:p>
            <a:r>
              <a:rPr lang="en-US" dirty="0" smtClean="0"/>
              <a:t>On Behalf of the Mu3e Collaboration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28.02.2017</a:t>
            </a:r>
            <a:endParaRPr lang="en-US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2"/>
          </p:nvPr>
        </p:nvSpPr>
        <p:spPr>
          <a:xfrm>
            <a:off x="659165" y="6361613"/>
            <a:ext cx="4056851" cy="365125"/>
          </a:xfrm>
        </p:spPr>
        <p:txBody>
          <a:bodyPr/>
          <a:lstStyle/>
          <a:p>
            <a:r>
              <a:rPr lang="en-US" dirty="0" smtClean="0"/>
              <a:t>Dirk Wiedner</a:t>
            </a:r>
            <a:r>
              <a:rPr lang="en-US" dirty="0"/>
              <a:t>, on behalf of the Mu3e </a:t>
            </a:r>
            <a:r>
              <a:rPr lang="en-US" dirty="0" smtClean="0"/>
              <a:t>collaboration</a:t>
            </a:r>
            <a:endParaRPr lang="en-US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312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594" y="2351242"/>
            <a:ext cx="4035902" cy="3023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PSI </a:t>
            </a:r>
            <a:r>
              <a:rPr lang="el-GR" dirty="0" smtClean="0"/>
              <a:t>μ</a:t>
            </a:r>
            <a:r>
              <a:rPr lang="en-US" dirty="0" smtClean="0">
                <a:cs typeface="Calibri"/>
              </a:rPr>
              <a:t>-Beam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28.02.2017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Dirk Wiedner, Mu3e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5" name="Inhaltsplatzhalter 14"/>
          <p:cNvSpPr>
            <a:spLocks noGrp="1"/>
          </p:cNvSpPr>
          <p:nvPr>
            <p:ph sz="quarter" idx="13"/>
          </p:nvPr>
        </p:nvSpPr>
        <p:spPr>
          <a:xfrm>
            <a:off x="179512" y="1758516"/>
            <a:ext cx="5358368" cy="45262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Paul Scherrer Institute Switzerland: </a:t>
            </a:r>
          </a:p>
          <a:p>
            <a:r>
              <a:rPr lang="en-US" dirty="0"/>
              <a:t>2.2 mA of 590 MeV/c protons </a:t>
            </a:r>
            <a:r>
              <a:rPr lang="en-US" dirty="0" smtClean="0"/>
              <a:t> </a:t>
            </a:r>
            <a:endParaRPr lang="en-US" dirty="0"/>
          </a:p>
          <a:p>
            <a:r>
              <a:rPr lang="en-US" dirty="0"/>
              <a:t>Surface muons from target E </a:t>
            </a:r>
          </a:p>
          <a:p>
            <a:r>
              <a:rPr lang="en-US" dirty="0"/>
              <a:t>Up </a:t>
            </a:r>
            <a:r>
              <a:rPr lang="en-US" dirty="0" smtClean="0"/>
              <a:t>to  ~10</a:t>
            </a:r>
            <a:r>
              <a:rPr lang="en-US" baseline="30000" dirty="0" smtClean="0"/>
              <a:t>8</a:t>
            </a:r>
            <a:r>
              <a:rPr lang="en-US" dirty="0" smtClean="0"/>
              <a:t> </a:t>
            </a:r>
            <a:r>
              <a:rPr lang="en-US" dirty="0"/>
              <a:t>μ/s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&gt;10</a:t>
            </a:r>
            <a:r>
              <a:rPr lang="en-US" baseline="30000" dirty="0" smtClean="0"/>
              <a:t>15</a:t>
            </a:r>
            <a:r>
              <a:rPr lang="en-US" dirty="0" smtClean="0"/>
              <a:t> muon decays per year</a:t>
            </a:r>
          </a:p>
        </p:txBody>
      </p:sp>
      <p:sp>
        <p:nvSpPr>
          <p:cNvPr id="7" name="Rechteck 6"/>
          <p:cNvSpPr/>
          <p:nvPr/>
        </p:nvSpPr>
        <p:spPr>
          <a:xfrm>
            <a:off x="6012160" y="3717032"/>
            <a:ext cx="12057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O(10</a:t>
            </a:r>
            <a:r>
              <a:rPr lang="en-US" baseline="30000" dirty="0"/>
              <a:t>8</a:t>
            </a:r>
            <a:r>
              <a:rPr lang="en-US" dirty="0"/>
              <a:t> µ/s)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9383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Vertex Filter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28.02.2017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Dirk Wiedner, Mu3e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100</a:t>
            </a:fld>
            <a:endParaRPr lang="en-US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8272150" cy="4526280"/>
          </a:xfrm>
        </p:spPr>
        <p:txBody>
          <a:bodyPr/>
          <a:lstStyle/>
          <a:p>
            <a:r>
              <a:rPr lang="en-US" dirty="0" smtClean="0"/>
              <a:t>Entire event on GPU</a:t>
            </a:r>
          </a:p>
          <a:p>
            <a:r>
              <a:rPr lang="en-US" dirty="0" smtClean="0"/>
              <a:t>Large target</a:t>
            </a:r>
          </a:p>
          <a:p>
            <a:pPr lvl="1"/>
            <a:r>
              <a:rPr lang="en-US" dirty="0" smtClean="0"/>
              <a:t>Large spread of muons</a:t>
            </a:r>
          </a:p>
          <a:p>
            <a:pPr lvl="1"/>
            <a:r>
              <a:rPr lang="en-US" dirty="0" smtClean="0"/>
              <a:t>Easy vertex separation</a:t>
            </a:r>
            <a:endParaRPr lang="en-US" dirty="0"/>
          </a:p>
          <a:p>
            <a:r>
              <a:rPr lang="en-US" dirty="0" smtClean="0"/>
              <a:t>Reject data without three tracks</a:t>
            </a:r>
          </a:p>
          <a:p>
            <a:pPr lvl="1"/>
            <a:r>
              <a:rPr lang="en-US" dirty="0" smtClean="0"/>
              <a:t>… inside area interval on target</a:t>
            </a: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3143" y="4005064"/>
            <a:ext cx="6637715" cy="2746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feld 12"/>
          <p:cNvSpPr txBox="1"/>
          <p:nvPr/>
        </p:nvSpPr>
        <p:spPr>
          <a:xfrm>
            <a:off x="4271918" y="472514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21" name="Textfeld 20"/>
          <p:cNvSpPr txBox="1"/>
          <p:nvPr/>
        </p:nvSpPr>
        <p:spPr>
          <a:xfrm>
            <a:off x="4355976" y="565195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4860032" y="478786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25" name="Ellipse 24"/>
          <p:cNvSpPr/>
          <p:nvPr/>
        </p:nvSpPr>
        <p:spPr>
          <a:xfrm>
            <a:off x="4479988" y="5288220"/>
            <a:ext cx="108000" cy="108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5298" y="1124744"/>
            <a:ext cx="3181198" cy="3123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1638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Vertex Filter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28.02.2017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Dirk Wiedner, Mu3e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101</a:t>
            </a:fld>
            <a:endParaRPr lang="en-US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8272150" cy="4526280"/>
          </a:xfrm>
        </p:spPr>
        <p:txBody>
          <a:bodyPr/>
          <a:lstStyle/>
          <a:p>
            <a:r>
              <a:rPr lang="en-US" dirty="0" smtClean="0"/>
              <a:t>Entire event on GPU</a:t>
            </a:r>
          </a:p>
          <a:p>
            <a:r>
              <a:rPr lang="en-US" dirty="0" smtClean="0"/>
              <a:t>Large target</a:t>
            </a:r>
          </a:p>
          <a:p>
            <a:pPr lvl="1"/>
            <a:r>
              <a:rPr lang="en-US" dirty="0" smtClean="0"/>
              <a:t>Large spread of muons</a:t>
            </a:r>
          </a:p>
          <a:p>
            <a:pPr lvl="1"/>
            <a:r>
              <a:rPr lang="en-US" dirty="0" smtClean="0"/>
              <a:t>Easy vertex separation</a:t>
            </a:r>
            <a:endParaRPr lang="en-US" dirty="0"/>
          </a:p>
          <a:p>
            <a:r>
              <a:rPr lang="en-US" dirty="0" smtClean="0"/>
              <a:t>Reject data without three tracks</a:t>
            </a:r>
          </a:p>
          <a:p>
            <a:pPr lvl="1"/>
            <a:r>
              <a:rPr lang="en-US" dirty="0" smtClean="0"/>
              <a:t>… inside area interval on target</a:t>
            </a: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3143" y="4005064"/>
            <a:ext cx="6637715" cy="2746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feld 12"/>
          <p:cNvSpPr txBox="1"/>
          <p:nvPr/>
        </p:nvSpPr>
        <p:spPr>
          <a:xfrm>
            <a:off x="4271918" y="472514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21" name="Textfeld 20"/>
          <p:cNvSpPr txBox="1"/>
          <p:nvPr/>
        </p:nvSpPr>
        <p:spPr>
          <a:xfrm>
            <a:off x="4355976" y="565195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4860032" y="478786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8504" y="836712"/>
            <a:ext cx="3810000" cy="3143250"/>
          </a:xfrm>
          <a:prstGeom prst="rect">
            <a:avLst/>
          </a:prstGeom>
        </p:spPr>
      </p:pic>
      <p:sp>
        <p:nvSpPr>
          <p:cNvPr id="9" name="Gewitterblitz 8"/>
          <p:cNvSpPr/>
          <p:nvPr/>
        </p:nvSpPr>
        <p:spPr>
          <a:xfrm>
            <a:off x="4368705" y="5144978"/>
            <a:ext cx="444889" cy="394484"/>
          </a:xfrm>
          <a:prstGeom prst="lightningBolt">
            <a:avLst/>
          </a:prstGeom>
          <a:solidFill>
            <a:srgbClr val="FF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Gewitterblitz 14"/>
          <p:cNvSpPr/>
          <p:nvPr/>
        </p:nvSpPr>
        <p:spPr>
          <a:xfrm>
            <a:off x="5757219" y="5127947"/>
            <a:ext cx="444889" cy="394484"/>
          </a:xfrm>
          <a:prstGeom prst="lightningBolt">
            <a:avLst/>
          </a:prstGeom>
          <a:solidFill>
            <a:srgbClr val="FF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2433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Readout system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Dirk Wiedner, Mu3e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102</a:t>
            </a:fld>
            <a:endParaRPr lang="en-US" dirty="0"/>
          </a:p>
        </p:txBody>
      </p:sp>
      <p:sp>
        <p:nvSpPr>
          <p:cNvPr id="10" name="Inhaltsplatzhalter 9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Pixel detector</a:t>
            </a:r>
          </a:p>
          <a:p>
            <a:pPr lvl="1"/>
            <a:r>
              <a:rPr lang="en-US" dirty="0" smtClean="0"/>
              <a:t>HV-MAPS (MuPix)</a:t>
            </a:r>
          </a:p>
          <a:p>
            <a:pPr lvl="2">
              <a:buFont typeface="Wingdings" pitchFamily="2" charset="2"/>
              <a:buChar char="ü"/>
            </a:pPr>
            <a:r>
              <a:rPr lang="en-US" dirty="0" smtClean="0"/>
              <a:t>Sensor and read-out chip in one</a:t>
            </a:r>
          </a:p>
          <a:p>
            <a:pPr lvl="2">
              <a:buFont typeface="Wingdings" pitchFamily="2" charset="2"/>
              <a:buChar char="ü"/>
            </a:pPr>
            <a:r>
              <a:rPr lang="en-US" dirty="0" smtClean="0"/>
              <a:t>Deliver zero-suppressed serialized data </a:t>
            </a:r>
          </a:p>
          <a:p>
            <a:r>
              <a:rPr lang="en-US" dirty="0" smtClean="0"/>
              <a:t>Timing detectors</a:t>
            </a:r>
          </a:p>
          <a:p>
            <a:pPr lvl="1"/>
            <a:r>
              <a:rPr lang="en-US" dirty="0" smtClean="0"/>
              <a:t>SiPMs plus MuTRiG TDC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dirty="0" smtClean="0"/>
              <a:t>Deliver zero-suppressed serialized data </a:t>
            </a:r>
          </a:p>
          <a:p>
            <a:r>
              <a:rPr lang="en-US" b="1" dirty="0" smtClean="0"/>
              <a:t>Common read-out system</a:t>
            </a:r>
            <a:endParaRPr lang="en-US" b="1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28.02.2017</a:t>
            </a:r>
            <a:endParaRPr lang="en-US" dirty="0"/>
          </a:p>
        </p:txBody>
      </p:sp>
      <p:cxnSp>
        <p:nvCxnSpPr>
          <p:cNvPr id="11" name="Gewinkelte Verbindung 10"/>
          <p:cNvCxnSpPr>
            <a:stCxn id="22" idx="1"/>
            <a:endCxn id="28" idx="0"/>
          </p:cNvCxnSpPr>
          <p:nvPr/>
        </p:nvCxnSpPr>
        <p:spPr>
          <a:xfrm rot="10800000" flipH="1" flipV="1">
            <a:off x="7375352" y="2365648"/>
            <a:ext cx="756852" cy="991344"/>
          </a:xfrm>
          <a:prstGeom prst="bentConnector4">
            <a:avLst>
              <a:gd name="adj1" fmla="val -30204"/>
              <a:gd name="adj2" fmla="val 64527"/>
            </a:avLst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2" name="Gewinkelte Verbindung 11"/>
          <p:cNvCxnSpPr>
            <a:stCxn id="21" idx="1"/>
            <a:endCxn id="27" idx="0"/>
          </p:cNvCxnSpPr>
          <p:nvPr/>
        </p:nvCxnSpPr>
        <p:spPr>
          <a:xfrm rot="10800000" flipH="1" flipV="1">
            <a:off x="6018064" y="2365648"/>
            <a:ext cx="538348" cy="987136"/>
          </a:xfrm>
          <a:prstGeom prst="bentConnector4">
            <a:avLst>
              <a:gd name="adj1" fmla="val -42463"/>
              <a:gd name="adj2" fmla="val 64589"/>
            </a:avLst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Abgerundetes Rechteck 13"/>
          <p:cNvSpPr/>
          <p:nvPr/>
        </p:nvSpPr>
        <p:spPr>
          <a:xfrm>
            <a:off x="4355976" y="1774432"/>
            <a:ext cx="1224136" cy="57606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Pixel Sensor</a:t>
            </a:r>
            <a:endParaRPr lang="en-US" dirty="0"/>
          </a:p>
        </p:txBody>
      </p:sp>
      <p:sp>
        <p:nvSpPr>
          <p:cNvPr id="15" name="Abgerundetes Rechteck 14"/>
          <p:cNvSpPr/>
          <p:nvPr/>
        </p:nvSpPr>
        <p:spPr>
          <a:xfrm>
            <a:off x="5713264" y="1772816"/>
            <a:ext cx="1224136" cy="57606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Fiber  </a:t>
            </a:r>
            <a:endParaRPr lang="en-US" dirty="0"/>
          </a:p>
        </p:txBody>
      </p:sp>
      <p:sp>
        <p:nvSpPr>
          <p:cNvPr id="16" name="Abgerundetes Rechteck 15"/>
          <p:cNvSpPr/>
          <p:nvPr/>
        </p:nvSpPr>
        <p:spPr>
          <a:xfrm>
            <a:off x="7070552" y="1772816"/>
            <a:ext cx="1224136" cy="576064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Tile </a:t>
            </a:r>
            <a:endParaRPr lang="en-US" dirty="0"/>
          </a:p>
        </p:txBody>
      </p:sp>
      <p:sp>
        <p:nvSpPr>
          <p:cNvPr id="17" name="Abgerundetes Rechteck 16"/>
          <p:cNvSpPr/>
          <p:nvPr/>
        </p:nvSpPr>
        <p:spPr>
          <a:xfrm>
            <a:off x="4508376" y="1926832"/>
            <a:ext cx="1224136" cy="57606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Pixel Sensor</a:t>
            </a:r>
            <a:endParaRPr lang="en-US" dirty="0"/>
          </a:p>
        </p:txBody>
      </p:sp>
      <p:sp>
        <p:nvSpPr>
          <p:cNvPr id="18" name="Abgerundetes Rechteck 17"/>
          <p:cNvSpPr/>
          <p:nvPr/>
        </p:nvSpPr>
        <p:spPr>
          <a:xfrm>
            <a:off x="5865664" y="1925216"/>
            <a:ext cx="1224136" cy="57606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Fiber  </a:t>
            </a:r>
            <a:endParaRPr lang="en-US" dirty="0"/>
          </a:p>
        </p:txBody>
      </p:sp>
      <p:sp>
        <p:nvSpPr>
          <p:cNvPr id="19" name="Abgerundetes Rechteck 18"/>
          <p:cNvSpPr/>
          <p:nvPr/>
        </p:nvSpPr>
        <p:spPr>
          <a:xfrm>
            <a:off x="7222952" y="1925216"/>
            <a:ext cx="1224136" cy="576064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Tile </a:t>
            </a:r>
            <a:endParaRPr lang="en-US" dirty="0"/>
          </a:p>
        </p:txBody>
      </p:sp>
      <p:sp>
        <p:nvSpPr>
          <p:cNvPr id="20" name="Abgerundetes Rechteck 19"/>
          <p:cNvSpPr/>
          <p:nvPr/>
        </p:nvSpPr>
        <p:spPr>
          <a:xfrm>
            <a:off x="4660776" y="2079232"/>
            <a:ext cx="1224136" cy="57606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Pixel Sensor</a:t>
            </a:r>
            <a:endParaRPr lang="en-US" dirty="0"/>
          </a:p>
        </p:txBody>
      </p:sp>
      <p:sp>
        <p:nvSpPr>
          <p:cNvPr id="21" name="Abgerundetes Rechteck 20"/>
          <p:cNvSpPr/>
          <p:nvPr/>
        </p:nvSpPr>
        <p:spPr>
          <a:xfrm>
            <a:off x="6018064" y="2077616"/>
            <a:ext cx="1224136" cy="57606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Fiber  </a:t>
            </a:r>
            <a:endParaRPr lang="en-US" dirty="0"/>
          </a:p>
        </p:txBody>
      </p:sp>
      <p:sp>
        <p:nvSpPr>
          <p:cNvPr id="22" name="Abgerundetes Rechteck 21"/>
          <p:cNvSpPr/>
          <p:nvPr/>
        </p:nvSpPr>
        <p:spPr>
          <a:xfrm>
            <a:off x="7375352" y="2077616"/>
            <a:ext cx="1224136" cy="576064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Tile </a:t>
            </a:r>
            <a:endParaRPr lang="en-US" dirty="0"/>
          </a:p>
        </p:txBody>
      </p:sp>
      <p:sp>
        <p:nvSpPr>
          <p:cNvPr id="23" name="Abgerundetes Rechteck 22"/>
          <p:cNvSpPr/>
          <p:nvPr/>
        </p:nvSpPr>
        <p:spPr>
          <a:xfrm>
            <a:off x="4813176" y="2231632"/>
            <a:ext cx="1224136" cy="57606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Pixel MuPix</a:t>
            </a:r>
            <a:endParaRPr lang="en-US" dirty="0"/>
          </a:p>
        </p:txBody>
      </p:sp>
      <p:sp>
        <p:nvSpPr>
          <p:cNvPr id="24" name="Abgerundetes Rechteck 23"/>
          <p:cNvSpPr/>
          <p:nvPr/>
        </p:nvSpPr>
        <p:spPr>
          <a:xfrm>
            <a:off x="6170464" y="2230016"/>
            <a:ext cx="1224136" cy="57606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Fiber</a:t>
            </a:r>
          </a:p>
          <a:p>
            <a:pPr algn="ctr"/>
            <a:r>
              <a:rPr lang="en-US" dirty="0" smtClean="0"/>
              <a:t>MuTRiG  </a:t>
            </a:r>
            <a:endParaRPr lang="en-US" dirty="0"/>
          </a:p>
        </p:txBody>
      </p:sp>
      <p:sp>
        <p:nvSpPr>
          <p:cNvPr id="25" name="Abgerundetes Rechteck 24"/>
          <p:cNvSpPr/>
          <p:nvPr/>
        </p:nvSpPr>
        <p:spPr>
          <a:xfrm>
            <a:off x="7527752" y="2230016"/>
            <a:ext cx="1224136" cy="576064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Tile</a:t>
            </a:r>
          </a:p>
          <a:p>
            <a:pPr algn="ctr"/>
            <a:r>
              <a:rPr lang="en-US" dirty="0" smtClean="0"/>
              <a:t>MuTRiG</a:t>
            </a:r>
          </a:p>
        </p:txBody>
      </p:sp>
      <p:sp>
        <p:nvSpPr>
          <p:cNvPr id="26" name="Abgerundetes Rechteck 25"/>
          <p:cNvSpPr/>
          <p:nvPr/>
        </p:nvSpPr>
        <p:spPr>
          <a:xfrm>
            <a:off x="4283968" y="3356992"/>
            <a:ext cx="1376536" cy="100811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FE-PCB</a:t>
            </a:r>
            <a:endParaRPr lang="en-US" dirty="0"/>
          </a:p>
        </p:txBody>
      </p:sp>
      <p:sp>
        <p:nvSpPr>
          <p:cNvPr id="27" name="Abgerundetes Rechteck 26"/>
          <p:cNvSpPr/>
          <p:nvPr/>
        </p:nvSpPr>
        <p:spPr>
          <a:xfrm>
            <a:off x="5868144" y="3352784"/>
            <a:ext cx="1376536" cy="100811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FE-PCB</a:t>
            </a:r>
            <a:endParaRPr lang="en-US" dirty="0"/>
          </a:p>
        </p:txBody>
      </p:sp>
      <p:sp>
        <p:nvSpPr>
          <p:cNvPr id="28" name="Abgerundetes Rechteck 27"/>
          <p:cNvSpPr/>
          <p:nvPr/>
        </p:nvSpPr>
        <p:spPr>
          <a:xfrm>
            <a:off x="7443936" y="3356992"/>
            <a:ext cx="1376536" cy="100811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FE-PCB</a:t>
            </a:r>
            <a:endParaRPr lang="en-US" dirty="0"/>
          </a:p>
        </p:txBody>
      </p:sp>
      <p:cxnSp>
        <p:nvCxnSpPr>
          <p:cNvPr id="29" name="Gewinkelte Verbindung 28"/>
          <p:cNvCxnSpPr>
            <a:stCxn id="14" idx="1"/>
            <a:endCxn id="26" idx="0"/>
          </p:cNvCxnSpPr>
          <p:nvPr/>
        </p:nvCxnSpPr>
        <p:spPr>
          <a:xfrm rot="10800000" flipH="1" flipV="1">
            <a:off x="4355976" y="2062464"/>
            <a:ext cx="616260" cy="1294528"/>
          </a:xfrm>
          <a:prstGeom prst="bentConnector4">
            <a:avLst>
              <a:gd name="adj1" fmla="val -37095"/>
              <a:gd name="adj2" fmla="val 61125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winkelte Verbindung 29"/>
          <p:cNvCxnSpPr>
            <a:stCxn id="17" idx="1"/>
            <a:endCxn id="26" idx="0"/>
          </p:cNvCxnSpPr>
          <p:nvPr/>
        </p:nvCxnSpPr>
        <p:spPr>
          <a:xfrm rot="10800000" flipH="1" flipV="1">
            <a:off x="4508376" y="2214864"/>
            <a:ext cx="463860" cy="1142128"/>
          </a:xfrm>
          <a:prstGeom prst="bentConnector4">
            <a:avLst>
              <a:gd name="adj1" fmla="val -49282"/>
              <a:gd name="adj2" fmla="val 62609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winkelte Verbindung 30"/>
          <p:cNvCxnSpPr>
            <a:stCxn id="20" idx="1"/>
            <a:endCxn id="26" idx="0"/>
          </p:cNvCxnSpPr>
          <p:nvPr/>
        </p:nvCxnSpPr>
        <p:spPr>
          <a:xfrm rot="10800000" flipH="1" flipV="1">
            <a:off x="4660776" y="2367264"/>
            <a:ext cx="311460" cy="989728"/>
          </a:xfrm>
          <a:prstGeom prst="bentConnector4">
            <a:avLst>
              <a:gd name="adj1" fmla="val -73396"/>
              <a:gd name="adj2" fmla="val 64551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winkelte Verbindung 31"/>
          <p:cNvCxnSpPr>
            <a:stCxn id="23" idx="1"/>
            <a:endCxn id="26" idx="0"/>
          </p:cNvCxnSpPr>
          <p:nvPr/>
        </p:nvCxnSpPr>
        <p:spPr>
          <a:xfrm rot="10800000" flipH="1" flipV="1">
            <a:off x="4813176" y="2519664"/>
            <a:ext cx="159060" cy="837328"/>
          </a:xfrm>
          <a:prstGeom prst="bentConnector4">
            <a:avLst>
              <a:gd name="adj1" fmla="val -143719"/>
              <a:gd name="adj2" fmla="val 67199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winkelte Verbindung 32"/>
          <p:cNvCxnSpPr>
            <a:stCxn id="24" idx="1"/>
            <a:endCxn id="27" idx="0"/>
          </p:cNvCxnSpPr>
          <p:nvPr/>
        </p:nvCxnSpPr>
        <p:spPr>
          <a:xfrm rot="10800000" flipH="1" flipV="1">
            <a:off x="6170464" y="2518048"/>
            <a:ext cx="385948" cy="834736"/>
          </a:xfrm>
          <a:prstGeom prst="bentConnector4">
            <a:avLst>
              <a:gd name="adj1" fmla="val -59231"/>
              <a:gd name="adj2" fmla="val 67253"/>
            </a:avLst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Gewinkelte Verbindung 33"/>
          <p:cNvCxnSpPr>
            <a:stCxn id="25" idx="1"/>
            <a:endCxn id="28" idx="0"/>
          </p:cNvCxnSpPr>
          <p:nvPr/>
        </p:nvCxnSpPr>
        <p:spPr>
          <a:xfrm rot="10800000" flipH="1" flipV="1">
            <a:off x="7527752" y="2518048"/>
            <a:ext cx="604452" cy="838944"/>
          </a:xfrm>
          <a:prstGeom prst="bentConnector4">
            <a:avLst>
              <a:gd name="adj1" fmla="val -37819"/>
              <a:gd name="adj2" fmla="val 67166"/>
            </a:avLst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5" name="Abgerundetes Rechteck 34"/>
          <p:cNvSpPr/>
          <p:nvPr/>
        </p:nvSpPr>
        <p:spPr>
          <a:xfrm>
            <a:off x="4355976" y="4653136"/>
            <a:ext cx="1224136" cy="864096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Readout board</a:t>
            </a:r>
          </a:p>
        </p:txBody>
      </p:sp>
      <p:sp>
        <p:nvSpPr>
          <p:cNvPr id="36" name="Abgerundetes Rechteck 35"/>
          <p:cNvSpPr/>
          <p:nvPr/>
        </p:nvSpPr>
        <p:spPr>
          <a:xfrm>
            <a:off x="5944344" y="4653136"/>
            <a:ext cx="1224136" cy="864096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Readout board</a:t>
            </a:r>
          </a:p>
        </p:txBody>
      </p:sp>
      <p:sp>
        <p:nvSpPr>
          <p:cNvPr id="37" name="Abgerundetes Rechteck 36"/>
          <p:cNvSpPr/>
          <p:nvPr/>
        </p:nvSpPr>
        <p:spPr>
          <a:xfrm>
            <a:off x="7524328" y="4653136"/>
            <a:ext cx="1224136" cy="864096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Readout board 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41" name="Gerade Verbindung mit Pfeil 40"/>
          <p:cNvCxnSpPr>
            <a:stCxn id="26" idx="2"/>
            <a:endCxn id="35" idx="0"/>
          </p:cNvCxnSpPr>
          <p:nvPr/>
        </p:nvCxnSpPr>
        <p:spPr>
          <a:xfrm flipH="1">
            <a:off x="4968044" y="4365104"/>
            <a:ext cx="4192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cxnSp>
      <p:cxnSp>
        <p:nvCxnSpPr>
          <p:cNvPr id="42" name="Gerade Verbindung mit Pfeil 41"/>
          <p:cNvCxnSpPr>
            <a:stCxn id="27" idx="2"/>
            <a:endCxn id="36" idx="0"/>
          </p:cNvCxnSpPr>
          <p:nvPr/>
        </p:nvCxnSpPr>
        <p:spPr>
          <a:xfrm>
            <a:off x="6556412" y="4360896"/>
            <a:ext cx="0" cy="2922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cxnSp>
      <p:cxnSp>
        <p:nvCxnSpPr>
          <p:cNvPr id="43" name="Gerade Verbindung mit Pfeil 42"/>
          <p:cNvCxnSpPr>
            <a:stCxn id="28" idx="2"/>
            <a:endCxn id="37" idx="0"/>
          </p:cNvCxnSpPr>
          <p:nvPr/>
        </p:nvCxnSpPr>
        <p:spPr>
          <a:xfrm>
            <a:off x="8132204" y="4365104"/>
            <a:ext cx="4192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cxnSp>
      <p:sp>
        <p:nvSpPr>
          <p:cNvPr id="44" name="Abgerundetes Rechteck 43"/>
          <p:cNvSpPr/>
          <p:nvPr/>
        </p:nvSpPr>
        <p:spPr>
          <a:xfrm>
            <a:off x="6052356" y="5805264"/>
            <a:ext cx="1008112" cy="72008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PC</a:t>
            </a:r>
            <a:r>
              <a:rPr lang="en-US" dirty="0">
                <a:solidFill>
                  <a:schemeClr val="tx1"/>
                </a:solidFill>
              </a:rPr>
              <a:t>s</a:t>
            </a:r>
            <a:endParaRPr lang="en-US" dirty="0" smtClean="0">
              <a:solidFill>
                <a:schemeClr val="tx1"/>
              </a:solidFill>
            </a:endParaRPr>
          </a:p>
        </p:txBody>
      </p:sp>
      <p:cxnSp>
        <p:nvCxnSpPr>
          <p:cNvPr id="45" name="Gekrümmte Verbindung 44"/>
          <p:cNvCxnSpPr>
            <a:stCxn id="35" idx="2"/>
            <a:endCxn id="44" idx="1"/>
          </p:cNvCxnSpPr>
          <p:nvPr/>
        </p:nvCxnSpPr>
        <p:spPr>
          <a:xfrm rot="16200000" flipH="1">
            <a:off x="5186164" y="5299112"/>
            <a:ext cx="648072" cy="1084312"/>
          </a:xfrm>
          <a:prstGeom prst="curvedConnector2">
            <a:avLst/>
          </a:prstGeom>
          <a:ln>
            <a:tailEnd type="arrow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cxnSp>
      <p:cxnSp>
        <p:nvCxnSpPr>
          <p:cNvPr id="46" name="Gekrümmte Verbindung 35"/>
          <p:cNvCxnSpPr>
            <a:stCxn id="36" idx="2"/>
            <a:endCxn id="44" idx="0"/>
          </p:cNvCxnSpPr>
          <p:nvPr/>
        </p:nvCxnSpPr>
        <p:spPr>
          <a:xfrm>
            <a:off x="6556412" y="5517232"/>
            <a:ext cx="0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cxnSp>
      <p:cxnSp>
        <p:nvCxnSpPr>
          <p:cNvPr id="47" name="Gekrümmte Verbindung 46"/>
          <p:cNvCxnSpPr>
            <a:stCxn id="37" idx="2"/>
            <a:endCxn id="44" idx="3"/>
          </p:cNvCxnSpPr>
          <p:nvPr/>
        </p:nvCxnSpPr>
        <p:spPr>
          <a:xfrm rot="5400000">
            <a:off x="7274396" y="5303304"/>
            <a:ext cx="648072" cy="1075928"/>
          </a:xfrm>
          <a:prstGeom prst="curvedConnector2">
            <a:avLst/>
          </a:prstGeom>
          <a:ln>
            <a:tailEnd type="arrow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cxnSp>
      <p:sp>
        <p:nvSpPr>
          <p:cNvPr id="50" name="Rechteck 49"/>
          <p:cNvSpPr/>
          <p:nvPr/>
        </p:nvSpPr>
        <p:spPr>
          <a:xfrm>
            <a:off x="4211954" y="3248977"/>
            <a:ext cx="4680598" cy="34204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52" name="Gerade Verbindung mit Pfeil 51"/>
          <p:cNvCxnSpPr/>
          <p:nvPr/>
        </p:nvCxnSpPr>
        <p:spPr>
          <a:xfrm flipV="1">
            <a:off x="3491862" y="5229231"/>
            <a:ext cx="720092" cy="18002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0860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Common read-out PCB</a:t>
            </a:r>
            <a:endParaRPr lang="en-GB" dirty="0"/>
          </a:p>
        </p:txBody>
      </p:sp>
      <p:pic>
        <p:nvPicPr>
          <p:cNvPr id="11" name="Inhaltsplatzhalter 10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403282"/>
            <a:ext cx="4038600" cy="2919798"/>
          </a:xfrm>
        </p:spPr>
      </p:pic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Dirk Wiedner, Mu3e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103</a:t>
            </a:fld>
            <a:endParaRPr lang="en-US" dirty="0"/>
          </a:p>
        </p:txBody>
      </p:sp>
      <p:sp>
        <p:nvSpPr>
          <p:cNvPr id="10" name="Inhaltsplatzhalter 9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en-US" b="1" dirty="0" smtClean="0"/>
              <a:t>Front-end PCB</a:t>
            </a:r>
          </a:p>
          <a:p>
            <a:pPr lvl="1"/>
            <a:r>
              <a:rPr lang="en-US" dirty="0" smtClean="0"/>
              <a:t>Common for pixel, fibre and tile detector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 smtClean="0"/>
              <a:t>Data acquisition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 smtClean="0"/>
              <a:t>Clock distribution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 smtClean="0"/>
              <a:t>Slow control distribution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>
                <a:solidFill>
                  <a:schemeClr val="accent5"/>
                </a:solidFill>
              </a:rPr>
              <a:t>Prototype </a:t>
            </a:r>
            <a:r>
              <a:rPr lang="en-US" b="1" dirty="0" smtClean="0">
                <a:solidFill>
                  <a:schemeClr val="accent5"/>
                </a:solidFill>
              </a:rPr>
              <a:t>functional</a:t>
            </a:r>
          </a:p>
          <a:p>
            <a:pPr lvl="1"/>
            <a:r>
              <a:rPr lang="en-US" dirty="0" smtClean="0"/>
              <a:t>Improved version for Q3/2017</a:t>
            </a:r>
          </a:p>
          <a:p>
            <a:r>
              <a:rPr lang="en-US" dirty="0" smtClean="0"/>
              <a:t>Next: Vertical slice test:</a:t>
            </a:r>
          </a:p>
          <a:p>
            <a:pPr lvl="1"/>
            <a:r>
              <a:rPr lang="en-US" dirty="0" smtClean="0"/>
              <a:t>All electronics from (pixel) module to PC</a:t>
            </a:r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28.02.2017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3976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Timing Detectors</a:t>
            </a:r>
            <a:endParaRPr lang="en-US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9018" y="1600200"/>
            <a:ext cx="4525963" cy="4525963"/>
          </a:xfrm>
        </p:spPr>
      </p:pic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28.02.2017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Dirk Wiedner, Mu3e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7" name="Textfeld 6"/>
          <p:cNvSpPr txBox="1"/>
          <p:nvPr/>
        </p:nvSpPr>
        <p:spPr>
          <a:xfrm>
            <a:off x="7020272" y="3861048"/>
            <a:ext cx="8787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50 ns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72553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Timing Detectors</a:t>
            </a:r>
            <a:endParaRPr lang="en-US" dirty="0"/>
          </a:p>
        </p:txBody>
      </p:sp>
      <p:pic>
        <p:nvPicPr>
          <p:cNvPr id="11" name="Inhaltsplatzhalter 10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6806" y="1600200"/>
            <a:ext cx="4530387" cy="4525963"/>
          </a:xfrm>
        </p:spPr>
      </p:pic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28.02.2017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Dirk Wiedner, Mu3e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7" name="Textfeld 6"/>
          <p:cNvSpPr txBox="1"/>
          <p:nvPr/>
        </p:nvSpPr>
        <p:spPr>
          <a:xfrm>
            <a:off x="7020272" y="3861048"/>
            <a:ext cx="955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0.1 ns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04931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Timing Detectors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28.02.2017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Dirk Wiedner, Mu3e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3"/>
          </p:nvPr>
        </p:nvSpPr>
        <p:spPr>
          <a:xfrm>
            <a:off x="365760" y="3789040"/>
            <a:ext cx="4041648" cy="2337440"/>
          </a:xfrm>
        </p:spPr>
        <p:txBody>
          <a:bodyPr/>
          <a:lstStyle/>
          <a:p>
            <a:r>
              <a:rPr lang="en-US" b="1" dirty="0"/>
              <a:t>Fiber </a:t>
            </a:r>
            <a:r>
              <a:rPr lang="en-US" b="1" dirty="0" smtClean="0"/>
              <a:t>detector</a:t>
            </a:r>
            <a:endParaRPr lang="en-US" b="1" dirty="0"/>
          </a:p>
          <a:p>
            <a:pPr lvl="1"/>
            <a:r>
              <a:rPr lang="en-US" dirty="0" smtClean="0"/>
              <a:t>Before outer pixel layers</a:t>
            </a:r>
          </a:p>
          <a:p>
            <a:pPr lvl="1"/>
            <a:r>
              <a:rPr lang="en-US" dirty="0" smtClean="0"/>
              <a:t>250 </a:t>
            </a:r>
            <a:r>
              <a:rPr lang="el-GR" dirty="0" smtClean="0"/>
              <a:t>μ</a:t>
            </a:r>
            <a:r>
              <a:rPr lang="en-US" dirty="0" smtClean="0"/>
              <a:t>m scintillating fibers</a:t>
            </a:r>
          </a:p>
          <a:p>
            <a:pPr lvl="1"/>
            <a:r>
              <a:rPr lang="en-US" dirty="0"/>
              <a:t>0.3% X/X</a:t>
            </a:r>
            <a:r>
              <a:rPr lang="en-US" baseline="-25000" dirty="0"/>
              <a:t>0</a:t>
            </a:r>
            <a:endParaRPr lang="en-US" baseline="-25000" dirty="0" smtClean="0"/>
          </a:p>
          <a:p>
            <a:pPr lvl="1"/>
            <a:r>
              <a:rPr lang="en-US" dirty="0" smtClean="0"/>
              <a:t>SiPMs</a:t>
            </a:r>
          </a:p>
          <a:p>
            <a:pPr lvl="1"/>
            <a:r>
              <a:rPr lang="en-US" dirty="0" smtClean="0"/>
              <a:t>≤ 1 ns resolution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half" idx="2"/>
          </p:nvPr>
        </p:nvSpPr>
        <p:spPr>
          <a:xfrm>
            <a:off x="4648200" y="3789040"/>
            <a:ext cx="4038600" cy="2337123"/>
          </a:xfrm>
        </p:spPr>
        <p:txBody>
          <a:bodyPr/>
          <a:lstStyle/>
          <a:p>
            <a:r>
              <a:rPr lang="en-US" b="1" dirty="0"/>
              <a:t>Tile detector</a:t>
            </a:r>
          </a:p>
          <a:p>
            <a:pPr lvl="1"/>
            <a:r>
              <a:rPr lang="en-US" dirty="0"/>
              <a:t>After recurl pixel layers</a:t>
            </a:r>
          </a:p>
          <a:p>
            <a:pPr lvl="1"/>
            <a:r>
              <a:rPr lang="en-US" dirty="0"/>
              <a:t>6.5 x 6.5 x 5.0 mm</a:t>
            </a:r>
            <a:r>
              <a:rPr lang="en-US" baseline="30000" dirty="0"/>
              <a:t>3</a:t>
            </a:r>
          </a:p>
          <a:p>
            <a:pPr lvl="1"/>
            <a:r>
              <a:rPr lang="en-US" dirty="0"/>
              <a:t>SiPMs</a:t>
            </a:r>
          </a:p>
          <a:p>
            <a:pPr lvl="1"/>
            <a:r>
              <a:rPr lang="en-US" dirty="0"/>
              <a:t>≤ 100 ps resolution 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363" y="1485165"/>
            <a:ext cx="6617274" cy="251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898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7499176" cy="1628800"/>
          </a:xfrm>
        </p:spPr>
        <p:txBody>
          <a:bodyPr/>
          <a:lstStyle/>
          <a:p>
            <a:r>
              <a:rPr lang="en-US" dirty="0"/>
              <a:t>F</a:t>
            </a:r>
            <a:r>
              <a:rPr lang="en-US" dirty="0" smtClean="0"/>
              <a:t>iber </a:t>
            </a:r>
            <a:r>
              <a:rPr lang="en-US" dirty="0"/>
              <a:t>D</a:t>
            </a:r>
            <a:r>
              <a:rPr lang="en-US" dirty="0" smtClean="0"/>
              <a:t>etector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28.02.2017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Dirk Wiedner, Mu3e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14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Inhaltsplatzhalter 7"/>
              <p:cNvSpPr>
                <a:spLocks noGrp="1"/>
              </p:cNvSpPr>
              <p:nvPr>
                <p:ph sz="quarter" idx="13"/>
              </p:nvPr>
            </p:nvSpPr>
            <p:spPr>
              <a:xfrm>
                <a:off x="179512" y="2348880"/>
                <a:ext cx="4392488" cy="288032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 smtClean="0"/>
                  <a:t>Fiber ribbon modules</a:t>
                </a:r>
              </a:p>
              <a:p>
                <a:r>
                  <a:rPr lang="en-US" dirty="0" smtClean="0"/>
                  <a:t>32 mm wide</a:t>
                </a:r>
              </a:p>
              <a:p>
                <a:r>
                  <a:rPr lang="en-US" dirty="0"/>
                  <a:t>~</a:t>
                </a:r>
                <a:r>
                  <a:rPr lang="en-US" dirty="0" smtClean="0"/>
                  <a:t>290 mm long</a:t>
                </a:r>
              </a:p>
              <a:p>
                <a:r>
                  <a:rPr lang="en-US" dirty="0" smtClean="0"/>
                  <a:t>3 layers fibers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  <a:ea typeface="Cambria Math"/>
                      </a:rPr>
                      <m:t>∅</m:t>
                    </m:r>
                  </m:oMath>
                </a14:m>
                <a:r>
                  <a:rPr lang="en-US" dirty="0" smtClean="0"/>
                  <a:t> 250 μm</a:t>
                </a:r>
              </a:p>
              <a:p>
                <a:r>
                  <a:rPr lang="en-US" dirty="0" smtClean="0"/>
                  <a:t>SiPM arrays (LHCb type)</a:t>
                </a:r>
              </a:p>
              <a:p>
                <a:r>
                  <a:rPr lang="en-US" dirty="0"/>
                  <a:t>4</a:t>
                </a:r>
                <a:r>
                  <a:rPr lang="en-US" dirty="0" smtClean="0"/>
                  <a:t> MuTRiG readout chips</a:t>
                </a:r>
              </a:p>
            </p:txBody>
          </p:sp>
        </mc:Choice>
        <mc:Fallback xmlns="">
          <p:sp>
            <p:nvSpPr>
              <p:cNvPr id="8" name="Inhaltsplatzhalter 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xfrm>
                <a:off x="179512" y="2348880"/>
                <a:ext cx="4392488" cy="2880320"/>
              </a:xfrm>
              <a:blipFill rotWithShape="1">
                <a:blip r:embed="rId3"/>
                <a:stretch>
                  <a:fillRect l="-2080" t="-169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2348880"/>
            <a:ext cx="4038600" cy="690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3501008"/>
            <a:ext cx="4112840" cy="949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5241662" y="4509120"/>
            <a:ext cx="2773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Scintillating fiber ribbons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79512" y="5385990"/>
            <a:ext cx="48245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T</a:t>
            </a:r>
            <a:r>
              <a:rPr lang="en-GB" dirty="0" smtClean="0"/>
              <a:t>alk</a:t>
            </a:r>
            <a:r>
              <a:rPr lang="en-GB" dirty="0" smtClean="0"/>
              <a:t>: “Scintillating </a:t>
            </a:r>
            <a:r>
              <a:rPr lang="en-GB" dirty="0"/>
              <a:t>Fibre Detector for the Mu3e </a:t>
            </a:r>
            <a:r>
              <a:rPr lang="en-GB" dirty="0" smtClean="0"/>
              <a:t>Experiment”, Simon Corrodi on </a:t>
            </a:r>
            <a:r>
              <a:rPr lang="en-GB" dirty="0" smtClean="0"/>
              <a:t>Monday</a:t>
            </a:r>
            <a:endParaRPr lang="en-GB" dirty="0"/>
          </a:p>
        </p:txBody>
      </p:sp>
      <p:sp>
        <p:nvSpPr>
          <p:cNvPr id="16" name="Abgerundetes Rechteck 15"/>
          <p:cNvSpPr/>
          <p:nvPr/>
        </p:nvSpPr>
        <p:spPr>
          <a:xfrm>
            <a:off x="863626" y="305666"/>
            <a:ext cx="576065" cy="360041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319" y="214187"/>
            <a:ext cx="1375377" cy="550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6667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7499176" cy="1556792"/>
          </a:xfrm>
        </p:spPr>
        <p:txBody>
          <a:bodyPr/>
          <a:lstStyle/>
          <a:p>
            <a:r>
              <a:rPr lang="en-US" dirty="0" smtClean="0"/>
              <a:t>Tile Detector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28.02.2017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Dirk Wiedner, Mu3e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8" name="Inhaltsplatzhalter 7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278248" cy="4526280"/>
          </a:xfrm>
        </p:spPr>
        <p:txBody>
          <a:bodyPr/>
          <a:lstStyle/>
          <a:p>
            <a:r>
              <a:rPr lang="en-US" dirty="0" smtClean="0"/>
              <a:t>Scintillating tiles</a:t>
            </a:r>
          </a:p>
          <a:p>
            <a:pPr lvl="1"/>
            <a:r>
              <a:rPr lang="en-US" dirty="0"/>
              <a:t>6.5 x </a:t>
            </a:r>
            <a:r>
              <a:rPr lang="en-US" dirty="0" smtClean="0"/>
              <a:t>6.5 </a:t>
            </a:r>
            <a:r>
              <a:rPr lang="en-US" dirty="0"/>
              <a:t>x 5.0 mm</a:t>
            </a:r>
            <a:r>
              <a:rPr lang="en-US" baseline="30000" dirty="0"/>
              <a:t>3</a:t>
            </a:r>
          </a:p>
          <a:p>
            <a:r>
              <a:rPr lang="en-US" dirty="0"/>
              <a:t>7</a:t>
            </a:r>
            <a:r>
              <a:rPr lang="en-US" dirty="0" smtClean="0"/>
              <a:t> Tile modules per station</a:t>
            </a:r>
          </a:p>
          <a:p>
            <a:pPr lvl="1"/>
            <a:r>
              <a:rPr lang="en-US" dirty="0" smtClean="0"/>
              <a:t>448 tiles/module</a:t>
            </a:r>
          </a:p>
          <a:p>
            <a:pPr lvl="1"/>
            <a:r>
              <a:rPr lang="en-US" dirty="0" smtClean="0"/>
              <a:t>Attached to end rings</a:t>
            </a:r>
          </a:p>
          <a:p>
            <a:r>
              <a:rPr lang="en-US" dirty="0" smtClean="0"/>
              <a:t>SiPMs attached to tiles</a:t>
            </a:r>
          </a:p>
          <a:p>
            <a:pPr lvl="1"/>
            <a:r>
              <a:rPr lang="en-US" dirty="0" smtClean="0"/>
              <a:t>Front end PCBs below</a:t>
            </a:r>
          </a:p>
          <a:p>
            <a:pPr lvl="1"/>
            <a:r>
              <a:rPr lang="en-US" dirty="0" smtClean="0"/>
              <a:t>Readout through MuTRiG</a:t>
            </a:r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12" name="Textfeld 11"/>
          <p:cNvSpPr txBox="1"/>
          <p:nvPr/>
        </p:nvSpPr>
        <p:spPr>
          <a:xfrm>
            <a:off x="5004048" y="5877272"/>
            <a:ext cx="3640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Rendering of Tile Detector station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31900" y="2334392"/>
            <a:ext cx="4976604" cy="3542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Abgerundetes Rechteck 18"/>
          <p:cNvSpPr/>
          <p:nvPr/>
        </p:nvSpPr>
        <p:spPr>
          <a:xfrm>
            <a:off x="395536" y="271472"/>
            <a:ext cx="504056" cy="360046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Abgerundetes Rechteck 19"/>
          <p:cNvSpPr/>
          <p:nvPr/>
        </p:nvSpPr>
        <p:spPr>
          <a:xfrm>
            <a:off x="1404003" y="271472"/>
            <a:ext cx="503701" cy="360046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1375377" cy="550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5482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7499176" cy="1556792"/>
          </a:xfrm>
        </p:spPr>
        <p:txBody>
          <a:bodyPr/>
          <a:lstStyle/>
          <a:p>
            <a:r>
              <a:rPr lang="en-US" dirty="0" smtClean="0"/>
              <a:t>Time Resolution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28.02.2017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Dirk Wiedner, Mu3e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3"/>
          </p:nvPr>
        </p:nvSpPr>
        <p:spPr>
          <a:xfrm>
            <a:off x="365760" y="2420888"/>
            <a:ext cx="4134232" cy="3960440"/>
          </a:xfrm>
        </p:spPr>
        <p:txBody>
          <a:bodyPr>
            <a:normAutofit/>
          </a:bodyPr>
          <a:lstStyle/>
          <a:p>
            <a:r>
              <a:rPr lang="en-US" dirty="0"/>
              <a:t>Coincidence between 2 tiles in a </a:t>
            </a:r>
            <a:r>
              <a:rPr lang="en-US" dirty="0" smtClean="0"/>
              <a:t>row</a:t>
            </a:r>
          </a:p>
          <a:p>
            <a:r>
              <a:rPr lang="en-US" dirty="0" smtClean="0"/>
              <a:t>Time </a:t>
            </a:r>
            <a:r>
              <a:rPr lang="en-US" dirty="0"/>
              <a:t>resolution ≈ 70 </a:t>
            </a:r>
            <a:r>
              <a:rPr lang="en-US" dirty="0" smtClean="0"/>
              <a:t>ps</a:t>
            </a:r>
          </a:p>
          <a:p>
            <a:r>
              <a:rPr lang="en-US" dirty="0" smtClean="0"/>
              <a:t>Time-walk </a:t>
            </a:r>
            <a:r>
              <a:rPr lang="en-US" dirty="0"/>
              <a:t>effect ≈ </a:t>
            </a:r>
            <a:r>
              <a:rPr lang="en-US" dirty="0" smtClean="0"/>
              <a:t>14 ps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1" r="3763"/>
          <a:stretch/>
        </p:blipFill>
        <p:spPr bwMode="auto">
          <a:xfrm>
            <a:off x="4427984" y="2060848"/>
            <a:ext cx="4695568" cy="3893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Abgerundetes Rechteck 10"/>
          <p:cNvSpPr/>
          <p:nvPr/>
        </p:nvSpPr>
        <p:spPr>
          <a:xfrm>
            <a:off x="395536" y="271472"/>
            <a:ext cx="504056" cy="360046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bgerundetes Rechteck 11"/>
          <p:cNvSpPr/>
          <p:nvPr/>
        </p:nvSpPr>
        <p:spPr>
          <a:xfrm>
            <a:off x="1404003" y="271472"/>
            <a:ext cx="503701" cy="360046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1375377" cy="550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9378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Pixel Tracker</a:t>
            </a:r>
            <a:endParaRPr lang="en-US" dirty="0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651566" y="2348880"/>
            <a:ext cx="4031867" cy="2223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28.02.2017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Dirk Wiedner, Mu3e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tx1"/>
                </a:solidFill>
              </a:rPr>
              <a:t>Successful </a:t>
            </a:r>
            <a:r>
              <a:rPr lang="en-US" b="1" dirty="0">
                <a:solidFill>
                  <a:schemeClr val="tx1"/>
                </a:solidFill>
              </a:rPr>
              <a:t>feasibility</a:t>
            </a:r>
            <a:r>
              <a:rPr lang="en-US" dirty="0">
                <a:solidFill>
                  <a:schemeClr val="tx1"/>
                </a:solidFill>
              </a:rPr>
              <a:t> studies for: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>
                <a:solidFill>
                  <a:schemeClr val="tx1"/>
                </a:solidFill>
              </a:rPr>
              <a:t>Module mechanics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>
                <a:solidFill>
                  <a:schemeClr val="tx1"/>
                </a:solidFill>
              </a:rPr>
              <a:t>He-cooling with low vibration</a:t>
            </a:r>
          </a:p>
          <a:p>
            <a:pPr lvl="1">
              <a:buFont typeface="Wingdings" pitchFamily="2" charset="2"/>
              <a:buChar char="ü"/>
            </a:pPr>
            <a:r>
              <a:rPr lang="en-US" b="1" dirty="0">
                <a:solidFill>
                  <a:schemeClr val="tx1"/>
                </a:solidFill>
              </a:rPr>
              <a:t>U</a:t>
            </a:r>
            <a:r>
              <a:rPr lang="en-US" b="1" dirty="0" smtClean="0">
                <a:solidFill>
                  <a:schemeClr val="tx1"/>
                </a:solidFill>
              </a:rPr>
              <a:t>ltra-thin </a:t>
            </a:r>
            <a:r>
              <a:rPr lang="en-US" b="1" dirty="0">
                <a:solidFill>
                  <a:schemeClr val="tx1"/>
                </a:solidFill>
              </a:rPr>
              <a:t>f</a:t>
            </a:r>
            <a:r>
              <a:rPr lang="en-US" b="1" dirty="0" smtClean="0">
                <a:solidFill>
                  <a:schemeClr val="tx1"/>
                </a:solidFill>
              </a:rPr>
              <a:t>lexible </a:t>
            </a:r>
            <a:r>
              <a:rPr lang="en-US" b="1" dirty="0">
                <a:solidFill>
                  <a:schemeClr val="tx1"/>
                </a:solidFill>
              </a:rPr>
              <a:t>circuit boards</a:t>
            </a:r>
          </a:p>
          <a:p>
            <a:pPr lvl="1">
              <a:buFont typeface="Wingdings" pitchFamily="2" charset="2"/>
              <a:buChar char="ü"/>
            </a:pPr>
            <a:r>
              <a:rPr lang="en-US" b="1" dirty="0">
                <a:solidFill>
                  <a:schemeClr val="tx1"/>
                </a:solidFill>
              </a:rPr>
              <a:t>HV-CMOS small prototypes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>
                <a:solidFill>
                  <a:schemeClr val="tx1"/>
                </a:solidFill>
              </a:rPr>
              <a:t>Readout board </a:t>
            </a:r>
            <a:r>
              <a:rPr lang="en-US" dirty="0" smtClean="0">
                <a:solidFill>
                  <a:schemeClr val="tx1"/>
                </a:solidFill>
              </a:rPr>
              <a:t>prototype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5716683" y="4485923"/>
            <a:ext cx="27366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Pixel Tracker</a:t>
            </a:r>
          </a:p>
          <a:p>
            <a:r>
              <a:rPr lang="en-US" dirty="0" smtClean="0"/>
              <a:t>Rendering of CAD study</a:t>
            </a:r>
          </a:p>
        </p:txBody>
      </p:sp>
      <p:sp>
        <p:nvSpPr>
          <p:cNvPr id="11" name="Abgerundetes Rechteck 10"/>
          <p:cNvSpPr/>
          <p:nvPr/>
        </p:nvSpPr>
        <p:spPr>
          <a:xfrm>
            <a:off x="467544" y="199472"/>
            <a:ext cx="1375377" cy="540069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1375377" cy="550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3738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Ultra-</a:t>
            </a:r>
            <a:r>
              <a:rPr lang="en-US" dirty="0" smtClean="0"/>
              <a:t>thin</a:t>
            </a:r>
            <a:r>
              <a:rPr lang="de-DE" dirty="0" smtClean="0"/>
              <a:t> HDI  </a:t>
            </a:r>
            <a:endParaRPr lang="en-GB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568" y="4149080"/>
            <a:ext cx="2522913" cy="1895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28.02.2017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Dirk Wiedner, Mu3e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/>
              <a:t>Two layer HDI test design (top)</a:t>
            </a:r>
          </a:p>
          <a:p>
            <a:r>
              <a:rPr lang="en-GB" dirty="0"/>
              <a:t>P</a:t>
            </a:r>
            <a:r>
              <a:rPr lang="en-GB" dirty="0" smtClean="0"/>
              <a:t>rototype </a:t>
            </a:r>
            <a:r>
              <a:rPr lang="en-GB" dirty="0"/>
              <a:t>from </a:t>
            </a:r>
            <a:r>
              <a:rPr lang="en-GB" dirty="0" smtClean="0"/>
              <a:t>LTU</a:t>
            </a:r>
          </a:p>
          <a:p>
            <a:r>
              <a:rPr lang="en-GB" dirty="0"/>
              <a:t>S</a:t>
            </a:r>
            <a:r>
              <a:rPr lang="en-GB" dirty="0" smtClean="0"/>
              <a:t>ingle point tape automated bonding</a:t>
            </a:r>
            <a:endParaRPr lang="en-GB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921" y="1741787"/>
            <a:ext cx="3657776" cy="1039141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921" y="2749899"/>
            <a:ext cx="3657776" cy="1039141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435" y="3789040"/>
            <a:ext cx="3659262" cy="2438954"/>
          </a:xfrm>
          <a:prstGeom prst="rect">
            <a:avLst/>
          </a:prstGeom>
        </p:spPr>
      </p:pic>
      <p:cxnSp>
        <p:nvCxnSpPr>
          <p:cNvPr id="12" name="Gerade Verbindung mit Pfeil 11"/>
          <p:cNvCxnSpPr/>
          <p:nvPr/>
        </p:nvCxnSpPr>
        <p:spPr>
          <a:xfrm>
            <a:off x="3419872" y="1844824"/>
            <a:ext cx="1944216" cy="21602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/>
          <p:cNvCxnSpPr/>
          <p:nvPr/>
        </p:nvCxnSpPr>
        <p:spPr>
          <a:xfrm>
            <a:off x="3635896" y="2708920"/>
            <a:ext cx="3528392" cy="229959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Gerade Verbindung mit Pfeil 15"/>
          <p:cNvCxnSpPr/>
          <p:nvPr/>
        </p:nvCxnSpPr>
        <p:spPr>
          <a:xfrm>
            <a:off x="1367644" y="3573016"/>
            <a:ext cx="108012" cy="122413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7" name="Abgerundetes Rechteck 16"/>
          <p:cNvSpPr/>
          <p:nvPr/>
        </p:nvSpPr>
        <p:spPr>
          <a:xfrm>
            <a:off x="467544" y="199472"/>
            <a:ext cx="1375377" cy="540069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1375377" cy="550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5020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Ultra-thin HDI  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28.02.2017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Dirk Wiedner, Mu3e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/>
              <a:t>Two layer HDI test design (top</a:t>
            </a:r>
            <a:r>
              <a:rPr lang="en-GB" dirty="0" smtClean="0"/>
              <a:t>)</a:t>
            </a:r>
            <a:endParaRPr lang="en-GB" dirty="0"/>
          </a:p>
        </p:txBody>
      </p:sp>
      <p:pic>
        <p:nvPicPr>
          <p:cNvPr id="11" name="Inhaltsplatzhalter 10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68" y="3068960"/>
            <a:ext cx="2126000" cy="2664296"/>
          </a:xfrm>
        </p:spPr>
      </p:pic>
      <p:graphicFrame>
        <p:nvGraphicFramePr>
          <p:cNvPr id="13" name="Tabel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4549121"/>
              </p:ext>
            </p:extLst>
          </p:nvPr>
        </p:nvGraphicFramePr>
        <p:xfrm>
          <a:off x="2771800" y="3068960"/>
          <a:ext cx="6096000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032000"/>
                <a:gridCol w="2032000"/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Material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Thickness [</a:t>
                      </a:r>
                      <a:r>
                        <a:rPr lang="el-GR" dirty="0" smtClean="0"/>
                        <a:t>μ</a:t>
                      </a:r>
                      <a:r>
                        <a:rPr lang="en-GB" dirty="0" smtClean="0"/>
                        <a:t>m]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X/X0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upper Al layer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1.57 · 10</a:t>
                      </a:r>
                      <a:r>
                        <a:rPr lang="en-GB" baseline="30000" dirty="0" smtClean="0"/>
                        <a:t>−4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isolator (PI)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35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1.22 · 10</a:t>
                      </a:r>
                      <a:r>
                        <a:rPr lang="en-GB" baseline="30000" dirty="0" smtClean="0"/>
                        <a:t>−4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glue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0.25 · 10</a:t>
                      </a:r>
                      <a:r>
                        <a:rPr lang="en-GB" baseline="30000" dirty="0" smtClean="0"/>
                        <a:t>−4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lower Al layer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1.57 · 10</a:t>
                      </a:r>
                      <a:r>
                        <a:rPr lang="en-GB" baseline="30000" dirty="0" smtClean="0"/>
                        <a:t>−4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lower PI shield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0.35 · 10</a:t>
                      </a:r>
                      <a:r>
                        <a:rPr lang="en-GB" baseline="30000" dirty="0" smtClean="0"/>
                        <a:t>−4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total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83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 dirty="0" smtClean="0"/>
                        <a:t>&lt; 5 </a:t>
                      </a:r>
                      <a:r>
                        <a:rPr lang="en-GB" b="1" dirty="0" smtClean="0"/>
                        <a:t>· 10</a:t>
                      </a:r>
                      <a:r>
                        <a:rPr lang="en-GB" b="1" baseline="30000" dirty="0" smtClean="0"/>
                        <a:t>−4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Abgerundetes Rechteck 8"/>
          <p:cNvSpPr/>
          <p:nvPr/>
        </p:nvSpPr>
        <p:spPr>
          <a:xfrm>
            <a:off x="467544" y="199472"/>
            <a:ext cx="1375377" cy="540069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1375377" cy="550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3851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7499176" cy="1340768"/>
          </a:xfrm>
        </p:spPr>
        <p:txBody>
          <a:bodyPr/>
          <a:lstStyle/>
          <a:p>
            <a:r>
              <a:rPr lang="en-US" dirty="0" smtClean="0"/>
              <a:t>The Mu3e Signal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28.02.2017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Dirk Wiedner, Mu3e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0" name="Inhaltsplatzhalter 9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667160" cy="1694662"/>
          </a:xfrm>
        </p:spPr>
        <p:txBody>
          <a:bodyPr>
            <a:normAutofit/>
          </a:bodyPr>
          <a:lstStyle/>
          <a:p>
            <a:r>
              <a:rPr lang="en-US" dirty="0">
                <a:cs typeface="Calibri"/>
              </a:rPr>
              <a:t>μ</a:t>
            </a:r>
            <a:r>
              <a:rPr lang="en-US" baseline="30000" dirty="0">
                <a:cs typeface="Calibri"/>
              </a:rPr>
              <a:t>+</a:t>
            </a:r>
            <a:r>
              <a:rPr lang="en-US" dirty="0">
                <a:cs typeface="Arial" pitchFamily="34" charset="0"/>
              </a:rPr>
              <a:t>→</a:t>
            </a:r>
            <a:r>
              <a:rPr lang="en-US" dirty="0"/>
              <a:t>e</a:t>
            </a:r>
            <a:r>
              <a:rPr lang="en-US" baseline="30000" dirty="0"/>
              <a:t>+</a:t>
            </a:r>
            <a:r>
              <a:rPr lang="en-US" dirty="0"/>
              <a:t>e</a:t>
            </a:r>
            <a:r>
              <a:rPr lang="en-US" baseline="30000" dirty="0"/>
              <a:t>-</a:t>
            </a:r>
            <a:r>
              <a:rPr lang="en-US" dirty="0"/>
              <a:t>e</a:t>
            </a:r>
            <a:r>
              <a:rPr lang="en-US" baseline="30000" dirty="0"/>
              <a:t>+</a:t>
            </a:r>
            <a:r>
              <a:rPr lang="en-US" dirty="0"/>
              <a:t> </a:t>
            </a:r>
            <a:r>
              <a:rPr lang="en-US" dirty="0" smtClean="0"/>
              <a:t>rare in </a:t>
            </a:r>
            <a:r>
              <a:rPr lang="en-US" dirty="0" err="1">
                <a:latin typeface="+mn-lt"/>
              </a:rPr>
              <a:t>ν</a:t>
            </a:r>
            <a:r>
              <a:rPr lang="en-US" dirty="0" err="1" smtClean="0"/>
              <a:t>SM</a:t>
            </a:r>
            <a:endParaRPr lang="en-US" dirty="0" smtClean="0"/>
          </a:p>
          <a:p>
            <a:pPr lvl="1"/>
            <a:r>
              <a:rPr lang="en-US" dirty="0"/>
              <a:t>Branching ratio &lt;10</a:t>
            </a:r>
            <a:r>
              <a:rPr lang="en-US" baseline="30000" dirty="0"/>
              <a:t>-54 </a:t>
            </a:r>
            <a:r>
              <a:rPr lang="en-US" dirty="0"/>
              <a:t>→</a:t>
            </a:r>
            <a:r>
              <a:rPr lang="en-US" dirty="0" smtClean="0"/>
              <a:t>unobservable</a:t>
            </a:r>
          </a:p>
          <a:p>
            <a:r>
              <a:rPr lang="en-US" dirty="0" smtClean="0"/>
              <a:t>Enhanced in BSM theories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/>
              <p:cNvSpPr txBox="1"/>
              <p:nvPr/>
            </p:nvSpPr>
            <p:spPr>
              <a:xfrm>
                <a:off x="3923928" y="3212976"/>
                <a:ext cx="5148647" cy="29175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itchFamily="34" charset="0"/>
                  <a:buChar char="•"/>
                </a:pPr>
                <a:r>
                  <a:rPr lang="en-US" sz="2000" dirty="0" smtClean="0">
                    <a:latin typeface="+mj-lt"/>
                  </a:rPr>
                  <a:t>Rare decay (BR&lt;10</a:t>
                </a:r>
                <a:r>
                  <a:rPr lang="en-US" sz="2000" baseline="30000" dirty="0" smtClean="0">
                    <a:latin typeface="+mj-lt"/>
                  </a:rPr>
                  <a:t>-12</a:t>
                </a:r>
                <a:r>
                  <a:rPr lang="en-US" sz="2000" dirty="0" smtClean="0">
                    <a:latin typeface="+mj-lt"/>
                  </a:rPr>
                  <a:t>, SINDRUM ‘88)</a:t>
                </a:r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en-US" sz="2000" dirty="0" smtClean="0">
                    <a:latin typeface="+mj-lt"/>
                  </a:rPr>
                  <a:t>For BR </a:t>
                </a:r>
                <a:r>
                  <a:rPr lang="en-US" sz="2000" dirty="0" smtClean="0"/>
                  <a:t>O</a:t>
                </a:r>
                <a:r>
                  <a:rPr lang="en-US" sz="2000" dirty="0" smtClean="0">
                    <a:latin typeface="+mj-lt"/>
                  </a:rPr>
                  <a:t>(10</a:t>
                </a:r>
                <a:r>
                  <a:rPr lang="en-US" sz="2000" baseline="30000" dirty="0" smtClean="0">
                    <a:latin typeface="+mj-lt"/>
                  </a:rPr>
                  <a:t>-15</a:t>
                </a:r>
                <a:r>
                  <a:rPr lang="en-US" sz="2000" dirty="0" smtClean="0">
                    <a:latin typeface="+mj-lt"/>
                  </a:rPr>
                  <a:t>)</a:t>
                </a:r>
              </a:p>
              <a:p>
                <a:pPr marL="742950" lvl="1" indent="-285750">
                  <a:buFont typeface="Wingdings" pitchFamily="2" charset="2"/>
                  <a:buChar char="Ø"/>
                </a:pPr>
                <a:r>
                  <a:rPr lang="en-US" dirty="0" smtClean="0">
                    <a:latin typeface="+mj-lt"/>
                  </a:rPr>
                  <a:t>&gt;10</a:t>
                </a:r>
                <a:r>
                  <a:rPr lang="en-US" baseline="30000" dirty="0" smtClean="0">
                    <a:latin typeface="+mj-lt"/>
                  </a:rPr>
                  <a:t>15</a:t>
                </a:r>
                <a:r>
                  <a:rPr lang="en-US" dirty="0" smtClean="0">
                    <a:latin typeface="+mj-lt"/>
                  </a:rPr>
                  <a:t> muon decays</a:t>
                </a:r>
              </a:p>
              <a:p>
                <a:pPr marL="742950" lvl="1" indent="-285750">
                  <a:buFont typeface="Wingdings" pitchFamily="2" charset="2"/>
                  <a:buChar char="Ø"/>
                </a:pPr>
                <a:r>
                  <a:rPr lang="en-US" dirty="0" smtClean="0">
                    <a:latin typeface="+mj-lt"/>
                  </a:rPr>
                  <a:t>High decay rates O(10</a:t>
                </a:r>
                <a:r>
                  <a:rPr lang="en-US" baseline="30000" dirty="0">
                    <a:latin typeface="+mj-lt"/>
                  </a:rPr>
                  <a:t>8</a:t>
                </a:r>
                <a:r>
                  <a:rPr lang="en-US" dirty="0" smtClean="0">
                    <a:latin typeface="+mj-lt"/>
                  </a:rPr>
                  <a:t> </a:t>
                </a:r>
                <a:r>
                  <a:rPr lang="en-US" dirty="0">
                    <a:latin typeface="+mj-lt"/>
                  </a:rPr>
                  <a:t>µ</a:t>
                </a:r>
                <a:r>
                  <a:rPr lang="en-US" dirty="0" smtClean="0">
                    <a:latin typeface="+mj-lt"/>
                  </a:rPr>
                  <a:t>/s)</a:t>
                </a:r>
              </a:p>
              <a:p>
                <a:r>
                  <a:rPr lang="en-US" dirty="0" smtClean="0">
                    <a:latin typeface="+mj-lt"/>
                  </a:rPr>
                  <a:t>Signal properties:</a:t>
                </a:r>
              </a:p>
              <a:p>
                <a:pPr marL="285750" indent="-285750">
                  <a:buFont typeface="Arial" pitchFamily="34" charset="0"/>
                  <a:buChar char="•"/>
                </a:pPr>
                <a14:m>
                  <m:oMath xmlns:m="http://schemas.openxmlformats.org/officeDocument/2006/math"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US" b="0" i="1" baseline="-25000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</m:nary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b="0" i="1" baseline="-25000" smtClean="0">
                        <a:latin typeface="Cambria Math" panose="02040503050406030204" pitchFamily="18" charset="0"/>
                        <a:ea typeface="Cambria Math"/>
                      </a:rPr>
                      <m:t>𝜇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𝑐</m:t>
                    </m:r>
                    <m:r>
                      <a:rPr lang="en-US" b="0" i="1" baseline="30000" smtClean="0">
                        <a:latin typeface="Cambria Math"/>
                        <a:ea typeface="Cambria Math"/>
                      </a:rPr>
                      <m:t>2</m:t>
                    </m:r>
                  </m:oMath>
                </a14:m>
                <a:endParaRPr lang="en-US" b="0" baseline="30000" dirty="0" smtClean="0">
                  <a:latin typeface="+mj-lt"/>
                  <a:ea typeface="Cambria Math"/>
                </a:endParaRPr>
              </a:p>
              <a:p>
                <a:pPr marL="285750" indent="-285750">
                  <a:buFont typeface="Arial" pitchFamily="34" charset="0"/>
                  <a:buChar char="•"/>
                </a:pPr>
                <a14:m>
                  <m:oMath xmlns:m="http://schemas.openxmlformats.org/officeDocument/2006/math"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acc>
                          <m:accPr>
                            <m:chr m:val="⃗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en-US" b="0" i="1" baseline="-25000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</m:acc>
                      </m:e>
                    </m:nary>
                    <m:r>
                      <a:rPr lang="en-US" b="0" i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b="0" dirty="0" smtClean="0">
                  <a:latin typeface="+mj-lt"/>
                </a:endParaRPr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en-US" dirty="0" smtClean="0">
                    <a:latin typeface="+mj-lt"/>
                  </a:rPr>
                  <a:t>Common vertex</a:t>
                </a:r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en-US" b="0" dirty="0" smtClean="0">
                    <a:latin typeface="+mj-lt"/>
                  </a:rPr>
                  <a:t>Coincident in time</a:t>
                </a:r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en-US" dirty="0">
                    <a:latin typeface="+mj-lt"/>
                  </a:rPr>
                  <a:t>Maximum electron </a:t>
                </a:r>
                <a:r>
                  <a:rPr lang="en-US" dirty="0" smtClean="0">
                    <a:latin typeface="+mj-lt"/>
                  </a:rPr>
                  <a:t>momentum 53 MeV/c</a:t>
                </a:r>
                <a:endParaRPr lang="en-US" dirty="0">
                  <a:latin typeface="+mj-lt"/>
                </a:endParaRPr>
              </a:p>
            </p:txBody>
          </p:sp>
        </mc:Choice>
        <mc:Fallback xmlns="">
          <p:sp>
            <p:nvSpPr>
              <p:cNvPr id="3" name="Textfeld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3928" y="3212976"/>
                <a:ext cx="5148647" cy="2917530"/>
              </a:xfrm>
              <a:prstGeom prst="rect">
                <a:avLst/>
              </a:prstGeom>
              <a:blipFill rotWithShape="1">
                <a:blip r:embed="rId2"/>
                <a:stretch>
                  <a:fillRect l="-1066" t="-1044" b="-229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04048" y="1052736"/>
            <a:ext cx="3240360" cy="2430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11"/>
          <a:stretch/>
        </p:blipFill>
        <p:spPr bwMode="auto">
          <a:xfrm>
            <a:off x="179512" y="3628498"/>
            <a:ext cx="3672408" cy="2464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6018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HV-MAPS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28.02.2017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Dirk Wiedner, Mu3e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8166680" cy="2692896"/>
          </a:xfrm>
        </p:spPr>
        <p:txBody>
          <a:bodyPr>
            <a:normAutofit/>
          </a:bodyPr>
          <a:lstStyle/>
          <a:p>
            <a:r>
              <a:rPr lang="en-US" b="1" dirty="0"/>
              <a:t>H</a:t>
            </a:r>
            <a:r>
              <a:rPr lang="en-US" dirty="0"/>
              <a:t>igh </a:t>
            </a:r>
            <a:r>
              <a:rPr lang="en-US" b="1" dirty="0"/>
              <a:t>V</a:t>
            </a:r>
            <a:r>
              <a:rPr lang="en-US" dirty="0"/>
              <a:t>oltage </a:t>
            </a:r>
            <a:r>
              <a:rPr lang="en-US" b="1" dirty="0"/>
              <a:t>M</a:t>
            </a:r>
            <a:r>
              <a:rPr lang="en-US" dirty="0"/>
              <a:t>onolithic </a:t>
            </a:r>
            <a:r>
              <a:rPr lang="en-US" b="1" dirty="0"/>
              <a:t>A</a:t>
            </a:r>
            <a:r>
              <a:rPr lang="en-US" dirty="0"/>
              <a:t>ctive </a:t>
            </a:r>
            <a:r>
              <a:rPr lang="en-US" b="1" dirty="0"/>
              <a:t>P</a:t>
            </a:r>
            <a:r>
              <a:rPr lang="en-US" dirty="0"/>
              <a:t>ixel </a:t>
            </a:r>
            <a:r>
              <a:rPr lang="en-US" b="1" dirty="0"/>
              <a:t>S</a:t>
            </a:r>
            <a:r>
              <a:rPr lang="en-US" dirty="0"/>
              <a:t>ensors</a:t>
            </a:r>
          </a:p>
          <a:p>
            <a:r>
              <a:rPr lang="en-US" dirty="0" smtClean="0"/>
              <a:t>HV-CMOS </a:t>
            </a:r>
            <a:r>
              <a:rPr lang="en-US" dirty="0"/>
              <a:t>technology</a:t>
            </a:r>
          </a:p>
          <a:p>
            <a:r>
              <a:rPr lang="en-US" dirty="0"/>
              <a:t>N-well in p-substrate</a:t>
            </a:r>
          </a:p>
          <a:p>
            <a:r>
              <a:rPr lang="en-US" dirty="0"/>
              <a:t>Reversely </a:t>
            </a:r>
            <a:r>
              <a:rPr lang="en-US" dirty="0" smtClean="0"/>
              <a:t>biased</a:t>
            </a:r>
            <a:endParaRPr lang="en-US" dirty="0"/>
          </a:p>
        </p:txBody>
      </p:sp>
      <p:sp>
        <p:nvSpPr>
          <p:cNvPr id="10" name="Textfeld 9"/>
          <p:cNvSpPr txBox="1"/>
          <p:nvPr/>
        </p:nvSpPr>
        <p:spPr>
          <a:xfrm>
            <a:off x="5868144" y="4509120"/>
            <a:ext cx="28982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+mj-lt"/>
              </a:rPr>
              <a:t>b</a:t>
            </a:r>
            <a:r>
              <a:rPr lang="en-US" b="1" dirty="0" smtClean="0">
                <a:latin typeface="+mj-lt"/>
              </a:rPr>
              <a:t>y Ivan Perić</a:t>
            </a:r>
          </a:p>
          <a:p>
            <a:r>
              <a:rPr lang="en-US" sz="1200" dirty="0" smtClean="0"/>
              <a:t>I</a:t>
            </a:r>
            <a:r>
              <a:rPr lang="en-US" sz="1200" dirty="0"/>
              <a:t>. Perić, A novel monolithic pixelated particle detector implemented in high-voltage CMOS technology Nucl.Instrum.Meth., 2007, A582, 876</a:t>
            </a:r>
          </a:p>
          <a:p>
            <a:endParaRPr lang="en-US" b="1" dirty="0">
              <a:latin typeface="+mj-lt"/>
            </a:endParaRPr>
          </a:p>
        </p:txBody>
      </p:sp>
      <p:grpSp>
        <p:nvGrpSpPr>
          <p:cNvPr id="31" name="Gruppieren 30"/>
          <p:cNvGrpSpPr/>
          <p:nvPr/>
        </p:nvGrpSpPr>
        <p:grpSpPr>
          <a:xfrm>
            <a:off x="5292080" y="2685502"/>
            <a:ext cx="3672408" cy="1791630"/>
            <a:chOff x="611560" y="4274083"/>
            <a:chExt cx="3672408" cy="1791630"/>
          </a:xfrm>
        </p:grpSpPr>
        <p:sp>
          <p:nvSpPr>
            <p:cNvPr id="32" name="Rechteck 31"/>
            <p:cNvSpPr/>
            <p:nvPr/>
          </p:nvSpPr>
          <p:spPr>
            <a:xfrm>
              <a:off x="611560" y="4337521"/>
              <a:ext cx="3672408" cy="1728192"/>
            </a:xfrm>
            <a:prstGeom prst="rect">
              <a:avLst/>
            </a:prstGeom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</a:gradFill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  <a:latin typeface="+mj-lt"/>
                </a:rPr>
                <a:t>P substrate</a:t>
              </a:r>
              <a:endParaRPr lang="en-US" b="1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3" name="Rechteck 32"/>
            <p:cNvSpPr/>
            <p:nvPr/>
          </p:nvSpPr>
          <p:spPr>
            <a:xfrm>
              <a:off x="1151620" y="4342005"/>
              <a:ext cx="2592288" cy="864096"/>
            </a:xfrm>
            <a:prstGeom prst="rect">
              <a:avLst/>
            </a:prstGeom>
            <a:gradFill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r>
                <a:rPr lang="en-US" b="1" dirty="0" smtClean="0">
                  <a:latin typeface="+mj-lt"/>
                </a:rPr>
                <a:t>N well</a:t>
              </a:r>
              <a:endParaRPr lang="en-US" b="1" dirty="0">
                <a:latin typeface="+mj-lt"/>
              </a:endParaRPr>
            </a:p>
          </p:txBody>
        </p:sp>
        <p:sp>
          <p:nvSpPr>
            <p:cNvPr id="34" name="Rechteck 33"/>
            <p:cNvSpPr/>
            <p:nvPr/>
          </p:nvSpPr>
          <p:spPr>
            <a:xfrm>
              <a:off x="2123728" y="4342005"/>
              <a:ext cx="648072" cy="167115"/>
            </a:xfrm>
            <a:prstGeom prst="rect">
              <a:avLst/>
            </a:prstGeom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</a:gradFill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bIns="0" rtlCol="0" anchor="t" anchorCtr="1"/>
            <a:lstStyle/>
            <a:p>
              <a:pPr algn="ctr"/>
              <a:endParaRPr lang="en-US" sz="800" b="1" dirty="0"/>
            </a:p>
          </p:txBody>
        </p:sp>
        <p:grpSp>
          <p:nvGrpSpPr>
            <p:cNvPr id="35" name="Gruppieren 34"/>
            <p:cNvGrpSpPr/>
            <p:nvPr/>
          </p:nvGrpSpPr>
          <p:grpSpPr>
            <a:xfrm>
              <a:off x="2258748" y="4274083"/>
              <a:ext cx="378032" cy="126876"/>
              <a:chOff x="6516216" y="2564904"/>
              <a:chExt cx="378032" cy="126876"/>
            </a:xfrm>
          </p:grpSpPr>
          <p:sp>
            <p:nvSpPr>
              <p:cNvPr id="42" name="Rechteck 41"/>
              <p:cNvSpPr/>
              <p:nvPr/>
            </p:nvSpPr>
            <p:spPr>
              <a:xfrm>
                <a:off x="6516216" y="2636912"/>
                <a:ext cx="90000" cy="54000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3" name="Rechteck 42"/>
              <p:cNvSpPr/>
              <p:nvPr/>
            </p:nvSpPr>
            <p:spPr>
              <a:xfrm>
                <a:off x="6804248" y="2637780"/>
                <a:ext cx="90000" cy="54000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4" name="Rechteck 43"/>
              <p:cNvSpPr/>
              <p:nvPr/>
            </p:nvSpPr>
            <p:spPr>
              <a:xfrm>
                <a:off x="6660232" y="2564904"/>
                <a:ext cx="90000" cy="54000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36" name="Gruppieren 35"/>
            <p:cNvGrpSpPr/>
            <p:nvPr/>
          </p:nvGrpSpPr>
          <p:grpSpPr>
            <a:xfrm>
              <a:off x="3068848" y="4278567"/>
              <a:ext cx="378032" cy="126876"/>
              <a:chOff x="6516216" y="2564904"/>
              <a:chExt cx="378032" cy="126876"/>
            </a:xfrm>
          </p:grpSpPr>
          <p:sp>
            <p:nvSpPr>
              <p:cNvPr id="39" name="Rechteck 38"/>
              <p:cNvSpPr/>
              <p:nvPr/>
            </p:nvSpPr>
            <p:spPr>
              <a:xfrm>
                <a:off x="6516216" y="2636912"/>
                <a:ext cx="90000" cy="54000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0" name="Rechteck 39"/>
              <p:cNvSpPr/>
              <p:nvPr/>
            </p:nvSpPr>
            <p:spPr>
              <a:xfrm>
                <a:off x="6804248" y="2637780"/>
                <a:ext cx="90000" cy="54000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1" name="Rechteck 40"/>
              <p:cNvSpPr/>
              <p:nvPr/>
            </p:nvSpPr>
            <p:spPr>
              <a:xfrm>
                <a:off x="6660232" y="2564904"/>
                <a:ext cx="90000" cy="54000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7" name="Textfeld 36"/>
            <p:cNvSpPr txBox="1"/>
            <p:nvPr/>
          </p:nvSpPr>
          <p:spPr>
            <a:xfrm>
              <a:off x="2163955" y="4498275"/>
              <a:ext cx="56938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>
                  <a:solidFill>
                    <a:schemeClr val="bg1"/>
                  </a:solidFill>
                  <a:latin typeface="+mj-lt"/>
                </a:rPr>
                <a:t>NMOS</a:t>
              </a:r>
              <a:endParaRPr lang="en-US" sz="10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8" name="Textfeld 37"/>
            <p:cNvSpPr txBox="1"/>
            <p:nvPr/>
          </p:nvSpPr>
          <p:spPr>
            <a:xfrm>
              <a:off x="2973170" y="4498275"/>
              <a:ext cx="54694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solidFill>
                    <a:schemeClr val="bg1"/>
                  </a:solidFill>
                  <a:latin typeface="+mj-lt"/>
                </a:rPr>
                <a:t>P</a:t>
              </a:r>
              <a:r>
                <a:rPr lang="en-US" sz="1000" b="1" dirty="0" smtClean="0">
                  <a:solidFill>
                    <a:schemeClr val="bg1"/>
                  </a:solidFill>
                  <a:latin typeface="+mj-lt"/>
                </a:rPr>
                <a:t>MOS</a:t>
              </a:r>
              <a:endParaRPr lang="en-US" sz="10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22" name="Rechteck 21"/>
          <p:cNvSpPr/>
          <p:nvPr/>
        </p:nvSpPr>
        <p:spPr>
          <a:xfrm>
            <a:off x="467544" y="508518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See talk: “Characterisation of novel prototypes of monolithic HV-CMOS pixel detectors for high energy physics experiments”, Dr. Stefano </a:t>
            </a:r>
            <a:r>
              <a:rPr lang="en-GB" dirty="0" smtClean="0"/>
              <a:t>Terzo on </a:t>
            </a:r>
            <a:r>
              <a:rPr lang="en-GB" dirty="0"/>
              <a:t>Friday</a:t>
            </a:r>
          </a:p>
        </p:txBody>
      </p:sp>
    </p:spTree>
    <p:extLst>
      <p:ext uri="{BB962C8B-B14F-4D97-AF65-F5344CB8AC3E}">
        <p14:creationId xmlns:p14="http://schemas.microsoft.com/office/powerpoint/2010/main" val="915465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HV-MAPS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28.02.2017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Dirk Wiedner, Mu3e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19" name="Inhaltsplatzhalt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8166680" cy="4526280"/>
          </a:xfrm>
        </p:spPr>
        <p:txBody>
          <a:bodyPr>
            <a:normAutofit/>
          </a:bodyPr>
          <a:lstStyle/>
          <a:p>
            <a:r>
              <a:rPr lang="en-US" b="1" dirty="0" smtClean="0"/>
              <a:t>H</a:t>
            </a:r>
            <a:r>
              <a:rPr lang="en-US" dirty="0" smtClean="0"/>
              <a:t>igh </a:t>
            </a:r>
            <a:r>
              <a:rPr lang="en-US" b="1" dirty="0" smtClean="0"/>
              <a:t>V</a:t>
            </a:r>
            <a:r>
              <a:rPr lang="en-US" dirty="0" smtClean="0"/>
              <a:t>oltage </a:t>
            </a:r>
            <a:r>
              <a:rPr lang="en-US" b="1" dirty="0"/>
              <a:t>M</a:t>
            </a:r>
            <a:r>
              <a:rPr lang="en-US" dirty="0" smtClean="0"/>
              <a:t>onolithic </a:t>
            </a:r>
            <a:r>
              <a:rPr lang="en-US" b="1" dirty="0"/>
              <a:t>A</a:t>
            </a:r>
            <a:r>
              <a:rPr lang="en-US" dirty="0" smtClean="0"/>
              <a:t>ctive </a:t>
            </a:r>
            <a:r>
              <a:rPr lang="en-US" b="1" dirty="0"/>
              <a:t>P</a:t>
            </a:r>
            <a:r>
              <a:rPr lang="en-US" dirty="0" smtClean="0"/>
              <a:t>ixel </a:t>
            </a:r>
            <a:r>
              <a:rPr lang="en-US" b="1" dirty="0" smtClean="0"/>
              <a:t>S</a:t>
            </a:r>
            <a:r>
              <a:rPr lang="en-US" dirty="0" smtClean="0"/>
              <a:t>ensors</a:t>
            </a:r>
          </a:p>
          <a:p>
            <a:r>
              <a:rPr lang="en-US" dirty="0" smtClean="0"/>
              <a:t>HV-CMOS technology</a:t>
            </a:r>
          </a:p>
          <a:p>
            <a:r>
              <a:rPr lang="en-US" dirty="0" smtClean="0"/>
              <a:t>N-well in p-substrate</a:t>
            </a:r>
          </a:p>
          <a:p>
            <a:r>
              <a:rPr lang="en-US" dirty="0" smtClean="0"/>
              <a:t>Reversely biased ~85V</a:t>
            </a:r>
          </a:p>
          <a:p>
            <a:pPr lvl="1"/>
            <a:r>
              <a:rPr lang="en-US" dirty="0" smtClean="0"/>
              <a:t>Depletion layer</a:t>
            </a:r>
          </a:p>
          <a:p>
            <a:pPr lvl="1"/>
            <a:r>
              <a:rPr lang="en-US" dirty="0" smtClean="0"/>
              <a:t>Charge collection via drift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/>
              <a:t>Fast </a:t>
            </a:r>
            <a:r>
              <a:rPr lang="en-US" dirty="0"/>
              <a:t>&lt;</a:t>
            </a:r>
            <a:r>
              <a:rPr lang="en-US" dirty="0" smtClean="0"/>
              <a:t>1 ns charge collection</a:t>
            </a:r>
          </a:p>
          <a:p>
            <a:pPr lvl="1"/>
            <a:r>
              <a:rPr lang="en-US" dirty="0" smtClean="0"/>
              <a:t>Thinning to </a:t>
            </a:r>
            <a:r>
              <a:rPr lang="en-US" dirty="0" smtClean="0"/>
              <a:t>50 </a:t>
            </a:r>
            <a:r>
              <a:rPr lang="el-GR" dirty="0" smtClean="0">
                <a:cs typeface="Calibri"/>
              </a:rPr>
              <a:t>μ</a:t>
            </a:r>
            <a:r>
              <a:rPr lang="en-US" dirty="0" smtClean="0">
                <a:cs typeface="Calibri"/>
              </a:rPr>
              <a:t>m possible</a:t>
            </a:r>
          </a:p>
          <a:p>
            <a:r>
              <a:rPr lang="en-US" dirty="0"/>
              <a:t>Integrated readout </a:t>
            </a:r>
            <a:r>
              <a:rPr lang="en-US" dirty="0" smtClean="0"/>
              <a:t>electronics</a:t>
            </a:r>
            <a:endParaRPr lang="en-US" dirty="0"/>
          </a:p>
        </p:txBody>
      </p:sp>
      <p:sp>
        <p:nvSpPr>
          <p:cNvPr id="11" name="Textfeld 10"/>
          <p:cNvSpPr txBox="1"/>
          <p:nvPr/>
        </p:nvSpPr>
        <p:spPr>
          <a:xfrm>
            <a:off x="5868144" y="4509120"/>
            <a:ext cx="28982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+mj-lt"/>
              </a:rPr>
              <a:t>b</a:t>
            </a:r>
            <a:r>
              <a:rPr lang="en-US" b="1" dirty="0" smtClean="0">
                <a:latin typeface="+mj-lt"/>
              </a:rPr>
              <a:t>y Ivan </a:t>
            </a:r>
            <a:r>
              <a:rPr lang="en-US" b="1" dirty="0">
                <a:latin typeface="+mj-lt"/>
              </a:rPr>
              <a:t>Perić</a:t>
            </a:r>
            <a:endParaRPr lang="en-US" b="1" dirty="0" smtClean="0">
              <a:latin typeface="+mj-lt"/>
            </a:endParaRPr>
          </a:p>
          <a:p>
            <a:r>
              <a:rPr lang="en-US" sz="1200" dirty="0" smtClean="0"/>
              <a:t>I</a:t>
            </a:r>
            <a:r>
              <a:rPr lang="en-US" sz="1200" dirty="0"/>
              <a:t>. Perić, A novel monolithic pixelated particle detector implemented in high-voltage CMOS technology Nucl.Instrum.Meth., 2007, A582, 876</a:t>
            </a:r>
          </a:p>
          <a:p>
            <a:endParaRPr lang="en-US" b="1" dirty="0">
              <a:latin typeface="+mj-lt"/>
            </a:endParaRPr>
          </a:p>
        </p:txBody>
      </p:sp>
      <p:grpSp>
        <p:nvGrpSpPr>
          <p:cNvPr id="54" name="Gruppieren 53"/>
          <p:cNvGrpSpPr/>
          <p:nvPr/>
        </p:nvGrpSpPr>
        <p:grpSpPr>
          <a:xfrm>
            <a:off x="5292080" y="2096243"/>
            <a:ext cx="3672408" cy="2380889"/>
            <a:chOff x="-467676" y="3204265"/>
            <a:chExt cx="3672408" cy="2380889"/>
          </a:xfrm>
        </p:grpSpPr>
        <p:sp>
          <p:nvSpPr>
            <p:cNvPr id="13" name="Rechteck 12"/>
            <p:cNvSpPr/>
            <p:nvPr/>
          </p:nvSpPr>
          <p:spPr>
            <a:xfrm>
              <a:off x="-467676" y="3856962"/>
              <a:ext cx="3672408" cy="1728192"/>
            </a:xfrm>
            <a:prstGeom prst="rect">
              <a:avLst/>
            </a:prstGeom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</a:gradFill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  <a:latin typeface="+mj-lt"/>
                </a:rPr>
                <a:t>P substrate</a:t>
              </a:r>
              <a:endParaRPr lang="en-US" b="1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" name="Rechteck 1"/>
            <p:cNvSpPr/>
            <p:nvPr/>
          </p:nvSpPr>
          <p:spPr>
            <a:xfrm>
              <a:off x="-252536" y="3856962"/>
              <a:ext cx="3240360" cy="1228222"/>
            </a:xfrm>
            <a:prstGeom prst="rect">
              <a:avLst/>
            </a:prstGeom>
            <a:gradFill>
              <a:gsLst>
                <a:gs pos="0">
                  <a:schemeClr val="accent5">
                    <a:lumMod val="60000"/>
                    <a:lumOff val="40000"/>
                  </a:schemeClr>
                </a:gs>
                <a:gs pos="80000">
                  <a:schemeClr val="accent5">
                    <a:shade val="93000"/>
                    <a:satMod val="130000"/>
                  </a:schemeClr>
                </a:gs>
                <a:gs pos="100000">
                  <a:schemeClr val="accent5">
                    <a:shade val="94000"/>
                    <a:satMod val="135000"/>
                  </a:schemeClr>
                </a:gs>
              </a:gsLst>
            </a:gradFill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r>
                <a:rPr lang="en-US" b="1" dirty="0">
                  <a:solidFill>
                    <a:schemeClr val="tx1"/>
                  </a:solidFill>
                  <a:latin typeface="+mj-lt"/>
                </a:rPr>
                <a:t>d</a:t>
              </a:r>
              <a:r>
                <a:rPr lang="en-US" b="1" dirty="0" smtClean="0">
                  <a:solidFill>
                    <a:schemeClr val="tx1"/>
                  </a:solidFill>
                  <a:latin typeface="+mj-lt"/>
                </a:rPr>
                <a:t>epletion layer</a:t>
              </a:r>
              <a:endParaRPr lang="en-US" b="1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4" name="Rechteck 13"/>
            <p:cNvSpPr/>
            <p:nvPr/>
          </p:nvSpPr>
          <p:spPr>
            <a:xfrm>
              <a:off x="71500" y="3856962"/>
              <a:ext cx="2592288" cy="864096"/>
            </a:xfrm>
            <a:prstGeom prst="rect">
              <a:avLst/>
            </a:prstGeom>
            <a:gradFill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r>
                <a:rPr lang="en-US" b="1" dirty="0" smtClean="0">
                  <a:latin typeface="+mj-lt"/>
                </a:rPr>
                <a:t>N well</a:t>
              </a:r>
              <a:endParaRPr lang="en-US" b="1" dirty="0">
                <a:latin typeface="+mj-lt"/>
              </a:endParaRPr>
            </a:p>
          </p:txBody>
        </p:sp>
        <p:sp>
          <p:nvSpPr>
            <p:cNvPr id="15" name="Rechteck 14"/>
            <p:cNvSpPr/>
            <p:nvPr/>
          </p:nvSpPr>
          <p:spPr>
            <a:xfrm>
              <a:off x="1043608" y="3856962"/>
              <a:ext cx="648072" cy="167115"/>
            </a:xfrm>
            <a:prstGeom prst="rect">
              <a:avLst/>
            </a:prstGeom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</a:gradFill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bIns="0" rtlCol="0" anchor="t" anchorCtr="1"/>
            <a:lstStyle/>
            <a:p>
              <a:pPr algn="ctr"/>
              <a:endParaRPr lang="en-US" sz="800" b="1" dirty="0"/>
            </a:p>
          </p:txBody>
        </p:sp>
        <p:grpSp>
          <p:nvGrpSpPr>
            <p:cNvPr id="16" name="Gruppieren 15"/>
            <p:cNvGrpSpPr/>
            <p:nvPr/>
          </p:nvGrpSpPr>
          <p:grpSpPr>
            <a:xfrm>
              <a:off x="1178628" y="3789040"/>
              <a:ext cx="378032" cy="126876"/>
              <a:chOff x="6516216" y="2564904"/>
              <a:chExt cx="378032" cy="126876"/>
            </a:xfrm>
          </p:grpSpPr>
          <p:sp>
            <p:nvSpPr>
              <p:cNvPr id="24" name="Rechteck 23"/>
              <p:cNvSpPr/>
              <p:nvPr/>
            </p:nvSpPr>
            <p:spPr>
              <a:xfrm>
                <a:off x="6516216" y="2636912"/>
                <a:ext cx="90000" cy="54000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Rechteck 24"/>
              <p:cNvSpPr/>
              <p:nvPr/>
            </p:nvSpPr>
            <p:spPr>
              <a:xfrm>
                <a:off x="6804248" y="2637780"/>
                <a:ext cx="90000" cy="54000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" name="Rechteck 25"/>
              <p:cNvSpPr/>
              <p:nvPr/>
            </p:nvSpPr>
            <p:spPr>
              <a:xfrm>
                <a:off x="6660232" y="2564904"/>
                <a:ext cx="90000" cy="54000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7" name="Gruppieren 16"/>
            <p:cNvGrpSpPr/>
            <p:nvPr/>
          </p:nvGrpSpPr>
          <p:grpSpPr>
            <a:xfrm>
              <a:off x="1988728" y="3793524"/>
              <a:ext cx="378032" cy="126876"/>
              <a:chOff x="6516216" y="2564904"/>
              <a:chExt cx="378032" cy="126876"/>
            </a:xfrm>
          </p:grpSpPr>
          <p:sp>
            <p:nvSpPr>
              <p:cNvPr id="21" name="Rechteck 20"/>
              <p:cNvSpPr/>
              <p:nvPr/>
            </p:nvSpPr>
            <p:spPr>
              <a:xfrm>
                <a:off x="6516216" y="2636912"/>
                <a:ext cx="90000" cy="54000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Rechteck 21"/>
              <p:cNvSpPr/>
              <p:nvPr/>
            </p:nvSpPr>
            <p:spPr>
              <a:xfrm>
                <a:off x="6804248" y="2637780"/>
                <a:ext cx="90000" cy="54000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Rechteck 22"/>
              <p:cNvSpPr/>
              <p:nvPr/>
            </p:nvSpPr>
            <p:spPr>
              <a:xfrm>
                <a:off x="6660232" y="2564904"/>
                <a:ext cx="90000" cy="54000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" name="Rechteck 2"/>
            <p:cNvSpPr/>
            <p:nvPr/>
          </p:nvSpPr>
          <p:spPr>
            <a:xfrm>
              <a:off x="-431351" y="3856962"/>
              <a:ext cx="144000" cy="108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Rechteck 26"/>
            <p:cNvSpPr/>
            <p:nvPr/>
          </p:nvSpPr>
          <p:spPr>
            <a:xfrm>
              <a:off x="395536" y="3856962"/>
              <a:ext cx="144000" cy="108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feld 7"/>
            <p:cNvSpPr txBox="1"/>
            <p:nvPr/>
          </p:nvSpPr>
          <p:spPr>
            <a:xfrm>
              <a:off x="-252536" y="3204265"/>
              <a:ext cx="64633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latin typeface="+mj-lt"/>
                </a:rPr>
                <a:t>-85V</a:t>
              </a:r>
            </a:p>
            <a:p>
              <a:endParaRPr lang="en-US" sz="1600" b="1" dirty="0">
                <a:latin typeface="+mj-lt"/>
              </a:endParaRPr>
            </a:p>
          </p:txBody>
        </p:sp>
        <p:cxnSp>
          <p:nvCxnSpPr>
            <p:cNvPr id="33" name="Gewinkelte Verbindung 32"/>
            <p:cNvCxnSpPr>
              <a:stCxn id="3" idx="0"/>
              <a:endCxn id="8" idx="1"/>
            </p:cNvCxnSpPr>
            <p:nvPr/>
          </p:nvCxnSpPr>
          <p:spPr>
            <a:xfrm rot="5400000" flipH="1" flipV="1">
              <a:off x="-486098" y="3623401"/>
              <a:ext cx="360309" cy="106815"/>
            </a:xfrm>
            <a:prstGeom prst="bentConnector2">
              <a:avLst/>
            </a:prstGeom>
            <a:ln>
              <a:solidFill>
                <a:schemeClr val="tx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winkelte Verbindung 37"/>
            <p:cNvCxnSpPr>
              <a:stCxn id="27" idx="0"/>
              <a:endCxn id="8" idx="3"/>
            </p:cNvCxnSpPr>
            <p:nvPr/>
          </p:nvCxnSpPr>
          <p:spPr>
            <a:xfrm rot="16200000" flipV="1">
              <a:off x="250512" y="3639937"/>
              <a:ext cx="360309" cy="73741"/>
            </a:xfrm>
            <a:prstGeom prst="bentConnector2">
              <a:avLst/>
            </a:prstGeom>
            <a:ln>
              <a:solidFill>
                <a:schemeClr val="tx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mit Pfeil 51"/>
            <p:cNvCxnSpPr/>
            <p:nvPr/>
          </p:nvCxnSpPr>
          <p:spPr>
            <a:xfrm>
              <a:off x="1763688" y="4721058"/>
              <a:ext cx="0" cy="364126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53" name="Textfeld 52"/>
            <p:cNvSpPr txBox="1"/>
            <p:nvPr/>
          </p:nvSpPr>
          <p:spPr>
            <a:xfrm>
              <a:off x="1853951" y="4721058"/>
              <a:ext cx="8098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+mj-lt"/>
                </a:rPr>
                <a:t>~9</a:t>
              </a:r>
              <a:r>
                <a:rPr lang="el-GR" b="1" smtClean="0">
                  <a:latin typeface="+mj-lt"/>
                </a:rPr>
                <a:t>μ</a:t>
              </a:r>
              <a:r>
                <a:rPr lang="de-DE" b="1" dirty="0" smtClean="0">
                  <a:latin typeface="+mj-lt"/>
                </a:rPr>
                <a:t>m</a:t>
              </a:r>
              <a:endParaRPr lang="en-US" b="1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4447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Full System on Chip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28.02.2017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Dirk Wiedner, Mu3e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9" name="Inhaltsplatzhalter 8"/>
          <p:cNvSpPr>
            <a:spLocks noGrp="1"/>
          </p:cNvSpPr>
          <p:nvPr>
            <p:ph sz="quarter" idx="13"/>
          </p:nvPr>
        </p:nvSpPr>
        <p:spPr>
          <a:xfrm>
            <a:off x="365760" y="1576204"/>
            <a:ext cx="4638288" cy="3941028"/>
          </a:xfrm>
        </p:spPr>
        <p:txBody>
          <a:bodyPr>
            <a:normAutofit/>
          </a:bodyPr>
          <a:lstStyle/>
          <a:p>
            <a:r>
              <a:rPr lang="en-US" dirty="0" smtClean="0"/>
              <a:t>180 nm HV-CMOS</a:t>
            </a:r>
          </a:p>
          <a:p>
            <a:r>
              <a:rPr lang="en-US" dirty="0" smtClean="0"/>
              <a:t>Pixel matrix:</a:t>
            </a:r>
          </a:p>
          <a:p>
            <a:pPr lvl="1"/>
            <a:r>
              <a:rPr lang="en-US" dirty="0" smtClean="0"/>
              <a:t>40 x 32 pixels</a:t>
            </a:r>
          </a:p>
          <a:p>
            <a:pPr lvl="1"/>
            <a:r>
              <a:rPr lang="en-US" dirty="0" smtClean="0"/>
              <a:t>103 x 80 </a:t>
            </a:r>
            <a:r>
              <a:rPr lang="el-GR" dirty="0" smtClean="0">
                <a:cs typeface="Calibri"/>
              </a:rPr>
              <a:t>μ</a:t>
            </a:r>
            <a:r>
              <a:rPr lang="en-US" dirty="0" smtClean="0">
                <a:cs typeface="Calibri"/>
              </a:rPr>
              <a:t>m</a:t>
            </a:r>
            <a:r>
              <a:rPr lang="en-US" baseline="30000" dirty="0" smtClean="0">
                <a:cs typeface="Calibri"/>
              </a:rPr>
              <a:t>2</a:t>
            </a:r>
            <a:r>
              <a:rPr lang="en-US" dirty="0" smtClean="0">
                <a:cs typeface="Calibri"/>
              </a:rPr>
              <a:t> each</a:t>
            </a:r>
          </a:p>
          <a:p>
            <a:r>
              <a:rPr lang="en-US" dirty="0">
                <a:cs typeface="Calibri"/>
              </a:rPr>
              <a:t>Analog </a:t>
            </a:r>
            <a:r>
              <a:rPr lang="en-US" dirty="0" smtClean="0">
                <a:cs typeface="Calibri"/>
              </a:rPr>
              <a:t>part</a:t>
            </a:r>
          </a:p>
          <a:p>
            <a:pPr lvl="1"/>
            <a:r>
              <a:rPr lang="en-US" dirty="0" smtClean="0">
                <a:cs typeface="Calibri"/>
              </a:rPr>
              <a:t>Temperature tolerant</a:t>
            </a:r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Digital </a:t>
            </a:r>
            <a:r>
              <a:rPr lang="en-US" dirty="0" smtClean="0">
                <a:cs typeface="Calibri"/>
              </a:rPr>
              <a:t>part</a:t>
            </a:r>
          </a:p>
          <a:p>
            <a:pPr lvl="1"/>
            <a:r>
              <a:rPr lang="en-US" dirty="0" smtClean="0"/>
              <a:t>Full system on chip</a:t>
            </a:r>
          </a:p>
          <a:p>
            <a:pPr lvl="2"/>
            <a:endParaRPr lang="en-US" dirty="0" smtClean="0"/>
          </a:p>
        </p:txBody>
      </p:sp>
      <p:sp>
        <p:nvSpPr>
          <p:cNvPr id="11" name="Textfeld 10"/>
          <p:cNvSpPr txBox="1"/>
          <p:nvPr/>
        </p:nvSpPr>
        <p:spPr>
          <a:xfrm>
            <a:off x="6084168" y="5662989"/>
            <a:ext cx="17828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 smtClean="0"/>
              <a:t>MuPix7</a:t>
            </a:r>
            <a:endParaRPr lang="en-US" sz="3600" dirty="0"/>
          </a:p>
        </p:txBody>
      </p:sp>
      <p:pic>
        <p:nvPicPr>
          <p:cNvPr id="3" name="Inhaltsplatzhalter 2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9" t="17520" r="5615" b="16451"/>
          <a:stretch/>
        </p:blipFill>
        <p:spPr>
          <a:xfrm>
            <a:off x="5016843" y="1628800"/>
            <a:ext cx="3830596" cy="4034481"/>
          </a:xfrm>
        </p:spPr>
      </p:pic>
    </p:spTree>
    <p:extLst>
      <p:ext uri="{BB962C8B-B14F-4D97-AF65-F5344CB8AC3E}">
        <p14:creationId xmlns:p14="http://schemas.microsoft.com/office/powerpoint/2010/main" val="4192808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Chip Readout</a:t>
            </a:r>
            <a:endParaRPr lang="de-DE" dirty="0"/>
          </a:p>
        </p:txBody>
      </p:sp>
      <p:pic>
        <p:nvPicPr>
          <p:cNvPr id="8" name="Inhaltsplatzhalter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706" y="3068960"/>
            <a:ext cx="4671924" cy="1906114"/>
          </a:xfrm>
        </p:spPr>
      </p:pic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28.02.2017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Dirk Wiedner, Mu3e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3"/>
          </p:nvPr>
        </p:nvSpPr>
        <p:spPr>
          <a:xfrm>
            <a:off x="365760" y="2348880"/>
            <a:ext cx="4278248" cy="37776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On Chip:</a:t>
            </a:r>
          </a:p>
          <a:p>
            <a:r>
              <a:rPr lang="en-US" dirty="0" smtClean="0"/>
              <a:t>Zero suppression</a:t>
            </a:r>
          </a:p>
          <a:p>
            <a:r>
              <a:rPr lang="en-US" dirty="0" smtClean="0"/>
              <a:t>Read-out state machine</a:t>
            </a:r>
          </a:p>
          <a:p>
            <a:r>
              <a:rPr lang="en-US" dirty="0" smtClean="0"/>
              <a:t>PLL and VCO</a:t>
            </a:r>
          </a:p>
          <a:p>
            <a:r>
              <a:rPr lang="en-US" dirty="0" smtClean="0"/>
              <a:t>Fast serializer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1.25 Gbit/s LVDS output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9" name="Textfeld 8"/>
          <p:cNvSpPr txBox="1"/>
          <p:nvPr/>
        </p:nvSpPr>
        <p:spPr>
          <a:xfrm>
            <a:off x="5499135" y="4941168"/>
            <a:ext cx="23944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Eye diagram MuPix7;</a:t>
            </a:r>
          </a:p>
          <a:p>
            <a:r>
              <a:rPr lang="en-GB" dirty="0"/>
              <a:t>e</a:t>
            </a:r>
            <a:r>
              <a:rPr lang="en-GB" dirty="0" smtClean="0"/>
              <a:t>ye height &gt; 130mV,</a:t>
            </a:r>
            <a:endParaRPr lang="en-GB" dirty="0"/>
          </a:p>
          <a:p>
            <a:r>
              <a:rPr lang="en-GB" dirty="0"/>
              <a:t>e</a:t>
            </a:r>
            <a:r>
              <a:rPr lang="en-GB" dirty="0" smtClean="0"/>
              <a:t>ye width </a:t>
            </a:r>
            <a:r>
              <a:rPr lang="en-GB" dirty="0"/>
              <a:t>&gt;</a:t>
            </a:r>
            <a:r>
              <a:rPr lang="en-GB" dirty="0" smtClean="0"/>
              <a:t> </a:t>
            </a:r>
            <a:r>
              <a:rPr lang="en-GB" dirty="0"/>
              <a:t>0.65 UI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0924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Spatial Resolution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28.02.2017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Dirk Wiedner, Mu3e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3"/>
          </p:nvPr>
        </p:nvSpPr>
        <p:spPr>
          <a:xfrm>
            <a:off x="365760" y="2492895"/>
            <a:ext cx="4746310" cy="3996495"/>
          </a:xfrm>
        </p:spPr>
        <p:txBody>
          <a:bodyPr>
            <a:normAutofit/>
          </a:bodyPr>
          <a:lstStyle/>
          <a:p>
            <a:r>
              <a:rPr lang="en-US" dirty="0" smtClean="0"/>
              <a:t>Pixel size 80 μm x 103 μm</a:t>
            </a:r>
          </a:p>
          <a:p>
            <a:r>
              <a:rPr lang="en-US" dirty="0" smtClean="0"/>
              <a:t>Measured track residuals:</a:t>
            </a:r>
          </a:p>
          <a:p>
            <a:pPr lvl="1"/>
            <a:r>
              <a:rPr lang="en-US" dirty="0"/>
              <a:t>RMS x = 38.1 ± 0.1 </a:t>
            </a:r>
            <a:r>
              <a:rPr lang="el-GR" dirty="0"/>
              <a:t>μ</a:t>
            </a:r>
            <a:r>
              <a:rPr lang="en-US" dirty="0"/>
              <a:t>m</a:t>
            </a:r>
          </a:p>
          <a:p>
            <a:pPr lvl="1"/>
            <a:r>
              <a:rPr lang="en-US" dirty="0"/>
              <a:t>RMS y = 30.6 ± 0.1 </a:t>
            </a:r>
            <a:r>
              <a:rPr lang="el-GR" dirty="0"/>
              <a:t>μ</a:t>
            </a:r>
            <a:r>
              <a:rPr lang="en-US" dirty="0"/>
              <a:t>m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35549" y="2419826"/>
            <a:ext cx="4205505" cy="331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7049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X</a:t>
            </a:r>
            <a:r>
              <a:rPr lang="de-DE" dirty="0" smtClean="0"/>
              <a:t>-talk</a:t>
            </a:r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Dirk Wiedner, Mu3e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cap="small" dirty="0"/>
              <a:t>MuPix7</a:t>
            </a:r>
          </a:p>
          <a:p>
            <a:r>
              <a:rPr lang="en-US" dirty="0"/>
              <a:t>PSI October 2015</a:t>
            </a:r>
          </a:p>
          <a:p>
            <a:pPr lvl="1"/>
            <a:r>
              <a:rPr lang="en-US" dirty="0"/>
              <a:t>250 </a:t>
            </a:r>
            <a:r>
              <a:rPr lang="en-US" dirty="0" smtClean="0"/>
              <a:t>MeV e</a:t>
            </a:r>
            <a:r>
              <a:rPr lang="en-US" baseline="30000" dirty="0" smtClean="0"/>
              <a:t>+</a:t>
            </a:r>
            <a:r>
              <a:rPr lang="en-US" dirty="0" smtClean="0"/>
              <a:t>/µ</a:t>
            </a:r>
            <a:r>
              <a:rPr lang="en-US" baseline="30000" dirty="0" smtClean="0"/>
              <a:t>+</a:t>
            </a:r>
            <a:r>
              <a:rPr lang="en-US" dirty="0" smtClean="0"/>
              <a:t>/pion</a:t>
            </a:r>
          </a:p>
          <a:p>
            <a:r>
              <a:rPr lang="en-US" dirty="0" smtClean="0"/>
              <a:t>X-talk between</a:t>
            </a:r>
          </a:p>
          <a:p>
            <a:pPr lvl="1"/>
            <a:r>
              <a:rPr lang="en-US" b="1" dirty="0" smtClean="0"/>
              <a:t>Rows</a:t>
            </a:r>
            <a:endParaRPr lang="en-US" dirty="0" smtClean="0"/>
          </a:p>
          <a:p>
            <a:pPr lvl="1"/>
            <a:r>
              <a:rPr lang="en-US" dirty="0" smtClean="0"/>
              <a:t>Around 10%</a:t>
            </a:r>
            <a:endParaRPr lang="en-US" dirty="0"/>
          </a:p>
          <a:p>
            <a:endParaRPr lang="en-GB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28.02.2017</a:t>
            </a:r>
            <a:endParaRPr lang="en-US" dirty="0"/>
          </a:p>
        </p:txBody>
      </p:sp>
      <p:pic>
        <p:nvPicPr>
          <p:cNvPr id="11" name="Inhaltsplatzhalter 7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3" r="9639"/>
          <a:stretch/>
        </p:blipFill>
        <p:spPr>
          <a:xfrm>
            <a:off x="3959491" y="1991677"/>
            <a:ext cx="4933061" cy="2078338"/>
          </a:xfrm>
        </p:spPr>
      </p:pic>
      <p:sp>
        <p:nvSpPr>
          <p:cNvPr id="3" name="Textfeld 2"/>
          <p:cNvSpPr txBox="1"/>
          <p:nvPr/>
        </p:nvSpPr>
        <p:spPr>
          <a:xfrm>
            <a:off x="5436096" y="1807011"/>
            <a:ext cx="215636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X-talk to both sides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711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X</a:t>
            </a:r>
            <a:r>
              <a:rPr lang="de-DE" dirty="0" smtClean="0"/>
              <a:t>-talk</a:t>
            </a:r>
            <a:endParaRPr lang="en-GB" dirty="0"/>
          </a:p>
        </p:txBody>
      </p:sp>
      <p:pic>
        <p:nvPicPr>
          <p:cNvPr id="8" name="Inhaltsplatzhalter 7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3" r="9639"/>
          <a:stretch/>
        </p:blipFill>
        <p:spPr>
          <a:xfrm>
            <a:off x="3959491" y="1991677"/>
            <a:ext cx="4933061" cy="2078338"/>
          </a:xfrm>
        </p:spPr>
      </p:pic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Dirk Wiedner, Mu3e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cap="small" dirty="0"/>
              <a:t>MuPix7</a:t>
            </a:r>
          </a:p>
          <a:p>
            <a:r>
              <a:rPr lang="en-US" dirty="0"/>
              <a:t>PSI October 2015</a:t>
            </a:r>
          </a:p>
          <a:p>
            <a:pPr lvl="1"/>
            <a:r>
              <a:rPr lang="en-US" dirty="0"/>
              <a:t>250 </a:t>
            </a:r>
            <a:r>
              <a:rPr lang="en-US" dirty="0" smtClean="0"/>
              <a:t>MeV </a:t>
            </a:r>
            <a:r>
              <a:rPr lang="en-US" dirty="0"/>
              <a:t>e</a:t>
            </a:r>
            <a:r>
              <a:rPr lang="en-US" baseline="30000" dirty="0"/>
              <a:t>+</a:t>
            </a:r>
            <a:r>
              <a:rPr lang="en-US" dirty="0"/>
              <a:t>/µ</a:t>
            </a:r>
            <a:r>
              <a:rPr lang="en-US" baseline="30000" dirty="0"/>
              <a:t>+</a:t>
            </a:r>
            <a:r>
              <a:rPr lang="en-US" dirty="0"/>
              <a:t>/</a:t>
            </a:r>
            <a:r>
              <a:rPr lang="en-US" dirty="0" smtClean="0"/>
              <a:t>pion</a:t>
            </a:r>
          </a:p>
          <a:p>
            <a:r>
              <a:rPr lang="en-US" dirty="0" smtClean="0"/>
              <a:t>X-talk between</a:t>
            </a:r>
          </a:p>
          <a:p>
            <a:pPr lvl="1"/>
            <a:r>
              <a:rPr lang="en-US" b="1" dirty="0" smtClean="0"/>
              <a:t>Rows</a:t>
            </a:r>
            <a:endParaRPr lang="en-US" dirty="0" smtClean="0"/>
          </a:p>
          <a:p>
            <a:r>
              <a:rPr lang="en-US" dirty="0" smtClean="0"/>
              <a:t>Capacitive coupling</a:t>
            </a:r>
          </a:p>
          <a:p>
            <a:pPr lvl="1"/>
            <a:r>
              <a:rPr lang="en-US" dirty="0" smtClean="0"/>
              <a:t>Line from diode to comparator</a:t>
            </a:r>
          </a:p>
          <a:p>
            <a:pPr lvl="1"/>
            <a:r>
              <a:rPr lang="en-US" dirty="0" smtClean="0"/>
              <a:t>Strongly depends on layout</a:t>
            </a:r>
          </a:p>
          <a:p>
            <a:pPr lvl="1"/>
            <a:endParaRPr lang="en-US" dirty="0"/>
          </a:p>
          <a:p>
            <a:endParaRPr lang="en-GB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28.02.2017</a:t>
            </a:r>
            <a:endParaRPr lang="en-US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023" y="4331976"/>
            <a:ext cx="4052888" cy="1257300"/>
          </a:xfrm>
          <a:prstGeom prst="rect">
            <a:avLst/>
          </a:prstGeom>
        </p:spPr>
      </p:pic>
      <p:cxnSp>
        <p:nvCxnSpPr>
          <p:cNvPr id="10" name="Gerade Verbindung mit Pfeil 9"/>
          <p:cNvCxnSpPr/>
          <p:nvPr/>
        </p:nvCxnSpPr>
        <p:spPr>
          <a:xfrm flipV="1">
            <a:off x="6012000" y="3611884"/>
            <a:ext cx="0" cy="72009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Gerade Verbindung mit Pfeil 10"/>
          <p:cNvCxnSpPr/>
          <p:nvPr/>
        </p:nvCxnSpPr>
        <p:spPr>
          <a:xfrm flipV="1">
            <a:off x="6012000" y="3611884"/>
            <a:ext cx="216000" cy="72009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Gerade Verbindung mit Pfeil 11"/>
          <p:cNvCxnSpPr/>
          <p:nvPr/>
        </p:nvCxnSpPr>
        <p:spPr>
          <a:xfrm flipH="1" flipV="1">
            <a:off x="7020000" y="3602907"/>
            <a:ext cx="792414" cy="72906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Gerade Verbindung mit Pfeil 14"/>
          <p:cNvCxnSpPr>
            <a:stCxn id="3" idx="0"/>
          </p:cNvCxnSpPr>
          <p:nvPr/>
        </p:nvCxnSpPr>
        <p:spPr>
          <a:xfrm flipV="1">
            <a:off x="6778467" y="3789046"/>
            <a:ext cx="0" cy="542930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/>
        </p:nvSpPr>
        <p:spPr>
          <a:xfrm>
            <a:off x="5436096" y="1807011"/>
            <a:ext cx="215636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X-talk to both sides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680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Efficiencies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28.02.2017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Dirk Wiedner, Mu3e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3"/>
          </p:nvPr>
        </p:nvSpPr>
        <p:spPr>
          <a:xfrm>
            <a:off x="365760" y="2168838"/>
            <a:ext cx="4041648" cy="3957641"/>
          </a:xfrm>
        </p:spPr>
        <p:txBody>
          <a:bodyPr/>
          <a:lstStyle/>
          <a:p>
            <a:r>
              <a:rPr lang="en-US" b="1" dirty="0" smtClean="0"/>
              <a:t>&gt;99.5% efficiency</a:t>
            </a:r>
          </a:p>
          <a:p>
            <a:pPr lvl="1"/>
            <a:r>
              <a:rPr lang="en-US" dirty="0"/>
              <a:t>4</a:t>
            </a:r>
            <a:r>
              <a:rPr lang="en-US" dirty="0" smtClean="0"/>
              <a:t> GeV </a:t>
            </a:r>
            <a:r>
              <a:rPr lang="en-US" dirty="0" err="1" smtClean="0"/>
              <a:t>electrons@DESY</a:t>
            </a:r>
            <a:endParaRPr lang="en-US" dirty="0" smtClean="0"/>
          </a:p>
          <a:p>
            <a:pPr lvl="1"/>
            <a:r>
              <a:rPr lang="en-US" dirty="0" smtClean="0"/>
              <a:t>90° impact angle</a:t>
            </a:r>
          </a:p>
          <a:p>
            <a:pPr lvl="1"/>
            <a:r>
              <a:rPr lang="en-US" dirty="0"/>
              <a:t>I</a:t>
            </a:r>
            <a:r>
              <a:rPr lang="en-US" dirty="0" smtClean="0"/>
              <a:t>ndividual </a:t>
            </a:r>
            <a:r>
              <a:rPr lang="en-US" dirty="0"/>
              <a:t>pixel </a:t>
            </a:r>
            <a:r>
              <a:rPr lang="en-US" dirty="0" smtClean="0"/>
              <a:t>thresholds</a:t>
            </a:r>
          </a:p>
        </p:txBody>
      </p:sp>
      <p:pic>
        <p:nvPicPr>
          <p:cNvPr id="8" name="Inhaltsplatzhalter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873" y="2635107"/>
            <a:ext cx="4620622" cy="2810117"/>
          </a:xfrm>
        </p:spPr>
      </p:pic>
      <p:sp>
        <p:nvSpPr>
          <p:cNvPr id="11" name="Textfeld 10"/>
          <p:cNvSpPr txBox="1"/>
          <p:nvPr/>
        </p:nvSpPr>
        <p:spPr>
          <a:xfrm>
            <a:off x="5583432" y="5445224"/>
            <a:ext cx="2048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MuPix7 Efficiency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527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7499176" cy="1700808"/>
          </a:xfrm>
        </p:spPr>
        <p:txBody>
          <a:bodyPr/>
          <a:lstStyle/>
          <a:p>
            <a:r>
              <a:rPr lang="en-US" dirty="0" smtClean="0"/>
              <a:t>Efficiencies rotated Sensor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28.02.2017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Dirk Wiedner, Mu3e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3"/>
          </p:nvPr>
        </p:nvSpPr>
        <p:spPr>
          <a:xfrm>
            <a:off x="365760" y="2168838"/>
            <a:ext cx="4041648" cy="3957641"/>
          </a:xfrm>
        </p:spPr>
        <p:txBody>
          <a:bodyPr/>
          <a:lstStyle/>
          <a:p>
            <a:r>
              <a:rPr lang="en-US" b="1" dirty="0" smtClean="0"/>
              <a:t>&gt;99.8% efficiency</a:t>
            </a:r>
          </a:p>
          <a:p>
            <a:pPr lvl="1"/>
            <a:r>
              <a:rPr lang="en-US" dirty="0"/>
              <a:t>4</a:t>
            </a:r>
            <a:r>
              <a:rPr lang="en-US" dirty="0" smtClean="0"/>
              <a:t> </a:t>
            </a:r>
            <a:r>
              <a:rPr lang="en-US" dirty="0" err="1" smtClean="0"/>
              <a:t>GeV</a:t>
            </a:r>
            <a:r>
              <a:rPr lang="en-US" dirty="0" smtClean="0"/>
              <a:t> </a:t>
            </a:r>
            <a:r>
              <a:rPr lang="en-US" dirty="0" err="1" smtClean="0"/>
              <a:t>electrons@DESY</a:t>
            </a:r>
            <a:endParaRPr lang="en-US" dirty="0" smtClean="0"/>
          </a:p>
          <a:p>
            <a:pPr lvl="1"/>
            <a:r>
              <a:rPr lang="en-US" dirty="0" smtClean="0"/>
              <a:t>30° impact angle</a:t>
            </a:r>
          </a:p>
          <a:p>
            <a:pPr lvl="1"/>
            <a:r>
              <a:rPr lang="en-US" dirty="0"/>
              <a:t>I</a:t>
            </a:r>
            <a:r>
              <a:rPr lang="en-US" dirty="0" smtClean="0"/>
              <a:t>ndividual </a:t>
            </a:r>
            <a:r>
              <a:rPr lang="en-US" dirty="0"/>
              <a:t>pixel </a:t>
            </a:r>
            <a:r>
              <a:rPr lang="en-US" dirty="0" smtClean="0"/>
              <a:t>thresholds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5583432" y="5445224"/>
            <a:ext cx="2048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MuPix7 Efficiency</a:t>
            </a:r>
            <a:endParaRPr lang="en-US" dirty="0"/>
          </a:p>
        </p:txBody>
      </p:sp>
      <p:pic>
        <p:nvPicPr>
          <p:cNvPr id="8" name="Inhaltsplatzhalter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873" y="2635107"/>
            <a:ext cx="4620622" cy="2810116"/>
          </a:xfrm>
        </p:spPr>
      </p:pic>
      <p:sp>
        <p:nvSpPr>
          <p:cNvPr id="9" name="Rechteck 8"/>
          <p:cNvSpPr/>
          <p:nvPr/>
        </p:nvSpPr>
        <p:spPr>
          <a:xfrm>
            <a:off x="2275726" y="4393158"/>
            <a:ext cx="1080120" cy="1080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hteck 10"/>
          <p:cNvSpPr/>
          <p:nvPr/>
        </p:nvSpPr>
        <p:spPr>
          <a:xfrm rot="2700000">
            <a:off x="2540203" y="4513620"/>
            <a:ext cx="68579" cy="648072"/>
          </a:xfrm>
          <a:prstGeom prst="rect">
            <a:avLst/>
          </a:prstGeom>
          <a:solidFill>
            <a:srgbClr val="FF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feld 11"/>
          <p:cNvSpPr txBox="1"/>
          <p:nvPr/>
        </p:nvSpPr>
        <p:spPr>
          <a:xfrm>
            <a:off x="2179870" y="4149080"/>
            <a:ext cx="145039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cap="small" dirty="0" smtClean="0">
                <a:latin typeface="Arial" pitchFamily="34" charset="0"/>
                <a:cs typeface="Arial" pitchFamily="34" charset="0"/>
              </a:rPr>
              <a:t>MuPix</a:t>
            </a:r>
            <a:r>
              <a:rPr lang="en-US" cap="small" dirty="0"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1259632" y="5440575"/>
            <a:ext cx="2271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MuPix7 under angle</a:t>
            </a:r>
            <a:endParaRPr lang="en-US" dirty="0"/>
          </a:p>
        </p:txBody>
      </p:sp>
      <p:sp>
        <p:nvSpPr>
          <p:cNvPr id="14" name="Rechteck 13"/>
          <p:cNvSpPr/>
          <p:nvPr/>
        </p:nvSpPr>
        <p:spPr>
          <a:xfrm>
            <a:off x="2131710" y="4545792"/>
            <a:ext cx="68579" cy="62221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5" name="Rechteck 14"/>
          <p:cNvSpPr/>
          <p:nvPr/>
        </p:nvSpPr>
        <p:spPr>
          <a:xfrm>
            <a:off x="2923798" y="4545792"/>
            <a:ext cx="68579" cy="62221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6" name="Rechteck 15"/>
          <p:cNvSpPr/>
          <p:nvPr/>
        </p:nvSpPr>
        <p:spPr>
          <a:xfrm>
            <a:off x="3143251" y="4545792"/>
            <a:ext cx="68579" cy="62221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cxnSp>
        <p:nvCxnSpPr>
          <p:cNvPr id="17" name="Gerade Verbindung mit Pfeil 16"/>
          <p:cNvCxnSpPr/>
          <p:nvPr/>
        </p:nvCxnSpPr>
        <p:spPr>
          <a:xfrm>
            <a:off x="1346643" y="4753197"/>
            <a:ext cx="118813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feld 17"/>
          <p:cNvSpPr txBox="1"/>
          <p:nvPr/>
        </p:nvSpPr>
        <p:spPr>
          <a:xfrm>
            <a:off x="1418651" y="4399944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e</a:t>
            </a:r>
            <a:r>
              <a:rPr lang="de-DE" baseline="30000" dirty="0" smtClean="0"/>
              <a:t>+</a:t>
            </a:r>
            <a:endParaRPr lang="de-DE" baseline="30000" dirty="0"/>
          </a:p>
        </p:txBody>
      </p:sp>
    </p:spTree>
    <p:extLst>
      <p:ext uri="{BB962C8B-B14F-4D97-AF65-F5344CB8AC3E}">
        <p14:creationId xmlns:p14="http://schemas.microsoft.com/office/powerpoint/2010/main" val="62689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Stamps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28.02.2017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Dirk Wiedner, Mu3e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3"/>
          </p:nvPr>
        </p:nvSpPr>
        <p:spPr>
          <a:xfrm>
            <a:off x="365759" y="2564904"/>
            <a:ext cx="4386263" cy="3561576"/>
          </a:xfrm>
        </p:spPr>
        <p:txBody>
          <a:bodyPr>
            <a:normAutofit/>
          </a:bodyPr>
          <a:lstStyle/>
          <a:p>
            <a:r>
              <a:rPr lang="en-GB" dirty="0"/>
              <a:t>Time difference of hits registered </a:t>
            </a:r>
            <a:r>
              <a:rPr lang="en-GB" dirty="0" smtClean="0"/>
              <a:t>in MuPix </a:t>
            </a:r>
            <a:r>
              <a:rPr lang="en-GB" dirty="0"/>
              <a:t>7 and </a:t>
            </a:r>
            <a:r>
              <a:rPr lang="en-GB" dirty="0" smtClean="0"/>
              <a:t> scintillator </a:t>
            </a:r>
          </a:p>
          <a:p>
            <a:r>
              <a:rPr lang="en-GB" dirty="0" smtClean="0"/>
              <a:t>4 GeV electrons</a:t>
            </a:r>
          </a:p>
          <a:p>
            <a:r>
              <a:rPr lang="en-GB" dirty="0"/>
              <a:t>S</a:t>
            </a:r>
            <a:r>
              <a:rPr lang="en-GB" dirty="0" smtClean="0"/>
              <a:t>ampling </a:t>
            </a:r>
            <a:r>
              <a:rPr lang="en-GB" dirty="0"/>
              <a:t>rate is </a:t>
            </a:r>
            <a:r>
              <a:rPr lang="en-GB" dirty="0" smtClean="0"/>
              <a:t>62.5 </a:t>
            </a:r>
            <a:r>
              <a:rPr lang="en-GB" dirty="0" smtClean="0"/>
              <a:t>MHz</a:t>
            </a:r>
          </a:p>
          <a:p>
            <a:r>
              <a:rPr lang="el-GR" dirty="0" smtClean="0"/>
              <a:t>σ</a:t>
            </a:r>
            <a:r>
              <a:rPr lang="de-DE" dirty="0" smtClean="0"/>
              <a:t> </a:t>
            </a:r>
            <a:r>
              <a:rPr lang="en-GB" dirty="0" smtClean="0"/>
              <a:t>= 14.3 ns</a:t>
            </a:r>
            <a:endParaRPr lang="en-US" dirty="0" smtClean="0"/>
          </a:p>
        </p:txBody>
      </p:sp>
      <p:sp>
        <p:nvSpPr>
          <p:cNvPr id="8" name="Textfeld 7"/>
          <p:cNvSpPr txBox="1"/>
          <p:nvPr/>
        </p:nvSpPr>
        <p:spPr>
          <a:xfrm>
            <a:off x="5413705" y="4931876"/>
            <a:ext cx="2784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 Resolution of Pixels</a:t>
            </a:r>
            <a:endParaRPr lang="en-US" dirty="0"/>
          </a:p>
        </p:txBody>
      </p:sp>
      <p:pic>
        <p:nvPicPr>
          <p:cNvPr id="11" name="Inhaltsplatzhalter 10"/>
          <p:cNvPicPr>
            <a:picLocks noGrp="1" noChangeAspect="1"/>
          </p:cNvPicPr>
          <p:nvPr>
            <p:ph sz="half" idx="2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48200" y="2785396"/>
            <a:ext cx="4038600" cy="2155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645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Mu3e Background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28.02.2017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Dirk Wiedner, Mu3e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3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Inhaltsplatzhalter 9"/>
              <p:cNvSpPr>
                <a:spLocks noGrp="1"/>
              </p:cNvSpPr>
              <p:nvPr>
                <p:ph sz="quarter" idx="13"/>
              </p:nvPr>
            </p:nvSpPr>
            <p:spPr>
              <a:xfrm>
                <a:off x="365760" y="2387704"/>
                <a:ext cx="4638288" cy="3273544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US" kern="0" dirty="0" smtClean="0">
                    <a:solidFill>
                      <a:sysClr val="windowText" lastClr="000000"/>
                    </a:solidFill>
                    <a:cs typeface="Calibri"/>
                  </a:rPr>
                  <a:t>Accidental combinations</a:t>
                </a:r>
                <a:endParaRPr lang="en-US" kern="0" dirty="0">
                  <a:solidFill>
                    <a:sysClr val="windowText" lastClr="000000"/>
                  </a:solidFill>
                  <a:cs typeface="Calibri"/>
                </a:endParaRPr>
              </a:p>
              <a:p>
                <a:pPr lvl="1"/>
                <a:r>
                  <a:rPr lang="el-GR" kern="0" dirty="0">
                    <a:solidFill>
                      <a:sysClr val="windowText" lastClr="000000"/>
                    </a:solidFill>
                    <a:latin typeface="+mn-lt"/>
                    <a:cs typeface="Calibri"/>
                  </a:rPr>
                  <a:t>μ</a:t>
                </a:r>
                <a:r>
                  <a:rPr lang="en-US" kern="0" baseline="30000" dirty="0">
                    <a:solidFill>
                      <a:sysClr val="windowText" lastClr="000000"/>
                    </a:solidFill>
                    <a:latin typeface="+mn-lt"/>
                    <a:cs typeface="Calibri"/>
                  </a:rPr>
                  <a:t>+</a:t>
                </a:r>
                <a:r>
                  <a:rPr lang="el-GR" kern="0" dirty="0">
                    <a:solidFill>
                      <a:sysClr val="windowText" lastClr="000000"/>
                    </a:solidFill>
                    <a:latin typeface="+mn-lt"/>
                    <a:cs typeface="Arial" pitchFamily="34" charset="0"/>
                  </a:rPr>
                  <a:t>→</a:t>
                </a:r>
                <a:r>
                  <a:rPr lang="en-US" kern="0" dirty="0">
                    <a:solidFill>
                      <a:srgbClr val="C00000"/>
                    </a:solidFill>
                    <a:latin typeface="+mn-lt"/>
                    <a:cs typeface="Calibri"/>
                  </a:rPr>
                  <a:t>e</a:t>
                </a:r>
                <a:r>
                  <a:rPr lang="en-US" kern="0" baseline="30000" dirty="0">
                    <a:solidFill>
                      <a:srgbClr val="C00000"/>
                    </a:solidFill>
                    <a:latin typeface="+mn-lt"/>
                    <a:cs typeface="Calibri"/>
                  </a:rPr>
                  <a:t>+</a:t>
                </a:r>
                <a:r>
                  <a:rPr lang="el-GR" kern="0" dirty="0">
                    <a:solidFill>
                      <a:sysClr val="windowText" lastClr="000000"/>
                    </a:solidFill>
                    <a:latin typeface="+mn-lt"/>
                    <a:cs typeface="Calibri"/>
                  </a:rPr>
                  <a:t>νν</a:t>
                </a:r>
                <a:r>
                  <a:rPr lang="en-US" kern="0" dirty="0">
                    <a:solidFill>
                      <a:sysClr val="windowText" lastClr="000000"/>
                    </a:solidFill>
                    <a:cs typeface="Calibri"/>
                  </a:rPr>
                  <a:t> </a:t>
                </a:r>
                <a:r>
                  <a:rPr lang="en-US" kern="0" dirty="0" smtClean="0">
                    <a:solidFill>
                      <a:sysClr val="windowText" lastClr="000000"/>
                    </a:solidFill>
                    <a:cs typeface="Calibri"/>
                  </a:rPr>
                  <a:t>&amp; </a:t>
                </a:r>
                <a:r>
                  <a:rPr lang="el-GR" kern="0" dirty="0">
                    <a:solidFill>
                      <a:sysClr val="windowText" lastClr="000000"/>
                    </a:solidFill>
                    <a:latin typeface="+mn-lt"/>
                    <a:cs typeface="Calibri"/>
                  </a:rPr>
                  <a:t>μ</a:t>
                </a:r>
                <a:r>
                  <a:rPr lang="en-US" kern="0" baseline="30000" dirty="0">
                    <a:solidFill>
                      <a:sysClr val="windowText" lastClr="000000"/>
                    </a:solidFill>
                    <a:latin typeface="+mn-lt"/>
                    <a:cs typeface="Calibri"/>
                  </a:rPr>
                  <a:t>+</a:t>
                </a:r>
                <a:r>
                  <a:rPr lang="el-GR" kern="0" dirty="0">
                    <a:solidFill>
                      <a:sysClr val="windowText" lastClr="000000"/>
                    </a:solidFill>
                    <a:latin typeface="+mn-lt"/>
                    <a:cs typeface="Arial" pitchFamily="34" charset="0"/>
                  </a:rPr>
                  <a:t>→</a:t>
                </a:r>
                <a:r>
                  <a:rPr lang="en-US" kern="0" dirty="0">
                    <a:solidFill>
                      <a:srgbClr val="C00000"/>
                    </a:solidFill>
                    <a:latin typeface="+mn-lt"/>
                    <a:cs typeface="Calibri"/>
                  </a:rPr>
                  <a:t>e</a:t>
                </a:r>
                <a:r>
                  <a:rPr lang="en-US" kern="0" baseline="30000" dirty="0">
                    <a:solidFill>
                      <a:srgbClr val="C00000"/>
                    </a:solidFill>
                    <a:latin typeface="+mn-lt"/>
                    <a:cs typeface="Calibri"/>
                  </a:rPr>
                  <a:t>+</a:t>
                </a:r>
                <a:r>
                  <a:rPr lang="el-GR" kern="0" dirty="0">
                    <a:solidFill>
                      <a:sysClr val="windowText" lastClr="000000"/>
                    </a:solidFill>
                    <a:latin typeface="+mn-lt"/>
                    <a:cs typeface="Calibri"/>
                  </a:rPr>
                  <a:t>νν</a:t>
                </a:r>
                <a:r>
                  <a:rPr lang="en-US" kern="0" dirty="0">
                    <a:solidFill>
                      <a:sysClr val="windowText" lastClr="000000"/>
                    </a:solidFill>
                    <a:latin typeface="+mn-lt"/>
                    <a:cs typeface="Calibri"/>
                  </a:rPr>
                  <a:t> </a:t>
                </a:r>
                <a:r>
                  <a:rPr lang="en-US" kern="0" dirty="0" smtClean="0">
                    <a:solidFill>
                      <a:sysClr val="windowText" lastClr="000000"/>
                    </a:solidFill>
                    <a:cs typeface="Calibri"/>
                  </a:rPr>
                  <a:t>&amp; </a:t>
                </a:r>
                <a:r>
                  <a:rPr lang="en-US" kern="0" dirty="0" smtClean="0">
                    <a:solidFill>
                      <a:sysClr val="windowText" lastClr="000000"/>
                    </a:solidFill>
                    <a:latin typeface="+mn-lt"/>
                    <a:cs typeface="Calibri"/>
                  </a:rPr>
                  <a:t>e</a:t>
                </a:r>
                <a:r>
                  <a:rPr lang="en-US" kern="0" baseline="30000" dirty="0" smtClean="0">
                    <a:solidFill>
                      <a:sysClr val="windowText" lastClr="000000"/>
                    </a:solidFill>
                    <a:latin typeface="+mn-lt"/>
                    <a:cs typeface="Calibri"/>
                  </a:rPr>
                  <a:t>+</a:t>
                </a:r>
                <a:r>
                  <a:rPr lang="en-US" kern="0" dirty="0" smtClean="0">
                    <a:solidFill>
                      <a:srgbClr val="C00000"/>
                    </a:solidFill>
                    <a:latin typeface="+mn-lt"/>
                    <a:cs typeface="Calibri"/>
                  </a:rPr>
                  <a:t>e</a:t>
                </a:r>
                <a:r>
                  <a:rPr lang="en-US" kern="0" baseline="30000" dirty="0" smtClean="0">
                    <a:solidFill>
                      <a:srgbClr val="C00000"/>
                    </a:solidFill>
                    <a:latin typeface="+mn-lt"/>
                    <a:cs typeface="Calibri"/>
                  </a:rPr>
                  <a:t>-</a:t>
                </a:r>
                <a:endParaRPr lang="en-US" kern="0" dirty="0">
                  <a:solidFill>
                    <a:sysClr val="windowText" lastClr="000000"/>
                  </a:solidFill>
                  <a:latin typeface="+mn-lt"/>
                  <a:cs typeface="Calibri"/>
                </a:endParaRPr>
              </a:p>
              <a:p>
                <a:pPr lvl="1"/>
                <a:r>
                  <a:rPr lang="en-US" kern="0" dirty="0" smtClean="0">
                    <a:solidFill>
                      <a:sysClr val="windowText" lastClr="000000"/>
                    </a:solidFill>
                    <a:cs typeface="Calibri"/>
                  </a:rPr>
                  <a:t>many possible combinations</a:t>
                </a:r>
              </a:p>
              <a:p>
                <a:pPr marL="285750" indent="-285750"/>
                <a14:m>
                  <m:oMath xmlns:m="http://schemas.openxmlformats.org/officeDocument/2006/math"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de-DE" i="1" baseline="-2500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</m:nary>
                    <m:r>
                      <a:rPr lang="de-DE" i="1" smtClean="0">
                        <a:latin typeface="Cambria Math" panose="02040503050406030204" pitchFamily="18" charset="0"/>
                        <a:ea typeface="Cambria Math"/>
                      </a:rPr>
                      <m:t>≠</m:t>
                    </m:r>
                    <m:r>
                      <a:rPr lang="de-DE" i="1">
                        <a:latin typeface="Cambria Math"/>
                      </a:rPr>
                      <m:t>𝑚</m:t>
                    </m:r>
                    <m:r>
                      <a:rPr lang="de-DE" i="1" baseline="-25000">
                        <a:latin typeface="Cambria Math"/>
                        <a:ea typeface="Cambria Math"/>
                      </a:rPr>
                      <m:t>𝜇</m:t>
                    </m:r>
                    <m:r>
                      <a:rPr lang="de-DE" i="1">
                        <a:latin typeface="Cambria Math"/>
                        <a:ea typeface="Cambria Math"/>
                      </a:rPr>
                      <m:t>𝑐</m:t>
                    </m:r>
                    <m:r>
                      <a:rPr lang="de-DE" i="1" baseline="30000">
                        <a:latin typeface="Cambria Math"/>
                        <a:ea typeface="Cambria Math"/>
                      </a:rPr>
                      <m:t>2</m:t>
                    </m:r>
                  </m:oMath>
                </a14:m>
                <a:endParaRPr lang="de-DE" i="1" baseline="30000" dirty="0" smtClean="0">
                  <a:latin typeface="Cambria Math"/>
                  <a:ea typeface="Cambria Math"/>
                </a:endParaRPr>
              </a:p>
              <a:p>
                <a:pPr marL="285750" indent="-285750"/>
                <a14:m>
                  <m:oMath xmlns:m="http://schemas.openxmlformats.org/officeDocument/2006/math"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acc>
                          <m:accPr>
                            <m:chr m:val="⃗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de-DE" i="1" baseline="-2500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</m:acc>
                      </m:e>
                    </m:nary>
                    <m:r>
                      <a:rPr lang="de-DE" smtClean="0">
                        <a:latin typeface="Cambria Math" panose="02040503050406030204" pitchFamily="18" charset="0"/>
                        <a:ea typeface="Cambria Math"/>
                      </a:rPr>
                      <m:t>≠</m:t>
                    </m:r>
                    <m:r>
                      <a:rPr lang="de-DE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US" kern="0" dirty="0" smtClean="0">
                  <a:solidFill>
                    <a:sysClr val="windowText" lastClr="000000"/>
                  </a:solidFill>
                  <a:cs typeface="Calibri"/>
                </a:endParaRPr>
              </a:p>
              <a:p>
                <a:pPr lvl="1"/>
                <a:endParaRPr lang="en-US" kern="0" dirty="0">
                  <a:solidFill>
                    <a:sysClr val="windowText" lastClr="000000"/>
                  </a:solidFill>
                  <a:cs typeface="Calibri"/>
                </a:endParaRPr>
              </a:p>
              <a:p>
                <a:pPr lvl="1"/>
                <a:endParaRPr lang="en-US" kern="0" dirty="0" smtClean="0">
                  <a:solidFill>
                    <a:sysClr val="windowText" lastClr="000000"/>
                  </a:solidFill>
                  <a:cs typeface="Calibri"/>
                </a:endParaRPr>
              </a:p>
              <a:p>
                <a:pPr>
                  <a:buFont typeface="Wingdings" pitchFamily="2" charset="2"/>
                  <a:buChar char="Ø"/>
                </a:pPr>
                <a:r>
                  <a:rPr lang="en-US" b="1" kern="0" dirty="0" smtClean="0">
                    <a:solidFill>
                      <a:sysClr val="windowText" lastClr="000000"/>
                    </a:solidFill>
                    <a:cs typeface="Calibri"/>
                  </a:rPr>
                  <a:t>Good time </a:t>
                </a:r>
                <a:r>
                  <a:rPr lang="en-US" kern="0" dirty="0" smtClean="0">
                    <a:solidFill>
                      <a:sysClr val="windowText" lastClr="000000"/>
                    </a:solidFill>
                    <a:cs typeface="Calibri"/>
                  </a:rPr>
                  <a:t>and</a:t>
                </a:r>
              </a:p>
              <a:p>
                <a:pPr>
                  <a:buFont typeface="Wingdings" pitchFamily="2" charset="2"/>
                  <a:buChar char="Ø"/>
                </a:pPr>
                <a:r>
                  <a:rPr lang="en-US" b="1" kern="0" dirty="0">
                    <a:solidFill>
                      <a:sysClr val="windowText" lastClr="000000"/>
                    </a:solidFill>
                    <a:cs typeface="Calibri"/>
                  </a:rPr>
                  <a:t>G</a:t>
                </a:r>
                <a:r>
                  <a:rPr lang="en-US" b="1" kern="0" dirty="0" smtClean="0">
                    <a:solidFill>
                      <a:sysClr val="windowText" lastClr="000000"/>
                    </a:solidFill>
                    <a:cs typeface="Calibri"/>
                  </a:rPr>
                  <a:t>ood vertex resolution </a:t>
                </a:r>
                <a:r>
                  <a:rPr lang="en-US" kern="0" dirty="0" smtClean="0">
                    <a:solidFill>
                      <a:sysClr val="windowText" lastClr="000000"/>
                    </a:solidFill>
                    <a:cs typeface="Calibri"/>
                  </a:rPr>
                  <a:t>required</a:t>
                </a:r>
                <a:endParaRPr lang="en-US" kern="0" dirty="0" smtClean="0">
                  <a:solidFill>
                    <a:schemeClr val="tx1"/>
                  </a:solidFill>
                  <a:cs typeface="Calibri"/>
                </a:endParaRPr>
              </a:p>
            </p:txBody>
          </p:sp>
        </mc:Choice>
        <mc:Fallback xmlns="">
          <p:sp>
            <p:nvSpPr>
              <p:cNvPr id="10" name="Inhaltsplatzhalter 9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xfrm>
                <a:off x="365760" y="2387704"/>
                <a:ext cx="4638288" cy="3273544"/>
              </a:xfrm>
              <a:blipFill rotWithShape="1">
                <a:blip r:embed="rId2"/>
                <a:stretch>
                  <a:fillRect l="-2891" t="-3166" b="-298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2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6126" y="2454620"/>
            <a:ext cx="3810330" cy="3139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7971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Large Pixel Prototype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28.02.2017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Dirk Wiedner, Mu3e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10.8 x 20 mm</a:t>
            </a:r>
            <a:r>
              <a:rPr lang="en-US" baseline="30000" dirty="0" smtClean="0"/>
              <a:t>2</a:t>
            </a:r>
          </a:p>
          <a:p>
            <a:r>
              <a:rPr lang="en-US" dirty="0" smtClean="0"/>
              <a:t>Time walk correction</a:t>
            </a:r>
          </a:p>
          <a:p>
            <a:r>
              <a:rPr lang="en-US" dirty="0" smtClean="0"/>
              <a:t>3+1 LVDS outputs</a:t>
            </a:r>
          </a:p>
          <a:p>
            <a:r>
              <a:rPr lang="en-US" dirty="0" smtClean="0"/>
              <a:t>In production</a:t>
            </a:r>
          </a:p>
          <a:p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Module studies</a:t>
            </a:r>
            <a:endParaRPr lang="en-US" dirty="0"/>
          </a:p>
        </p:txBody>
      </p:sp>
      <p:pic>
        <p:nvPicPr>
          <p:cNvPr id="10" name="Inhaltsplatzhalter 9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471" t="988" r="3074"/>
          <a:stretch/>
        </p:blipFill>
        <p:spPr>
          <a:xfrm>
            <a:off x="6521755" y="2101518"/>
            <a:ext cx="1944000" cy="3609456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6605564" y="3717032"/>
            <a:ext cx="17828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MuPix8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12" name="Inhaltsplatzhalter 2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9" t="17520" r="5615" b="16451"/>
          <a:stretch/>
        </p:blipFill>
        <p:spPr>
          <a:xfrm flipH="1">
            <a:off x="5762595" y="5082900"/>
            <a:ext cx="576000" cy="606655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5569341" y="4713568"/>
            <a:ext cx="982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MuPix7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11992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2C6B1FF6-39B9-40F5-8B67-33C6354A3D4F}" type="slidenum">
              <a:rPr kumimoji="0" lang="en-US" smtClean="0"/>
              <a:pPr eaLnBrk="1" latinLnBrk="0" hangingPunct="1"/>
              <a:t>31</a:t>
            </a:fld>
            <a:endParaRPr kumimoji="0" lang="en-US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"/>
          </p:nvPr>
        </p:nvSpPr>
        <p:spPr>
          <a:xfrm>
            <a:off x="457200" y="1672208"/>
            <a:ext cx="8229600" cy="283691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Mu3e searches for lepton flavor violation</a:t>
            </a:r>
          </a:p>
          <a:p>
            <a:pPr lvl="1"/>
            <a:r>
              <a:rPr lang="en-US" dirty="0" smtClean="0"/>
              <a:t>&gt; 10</a:t>
            </a:r>
            <a:r>
              <a:rPr lang="en-US" baseline="30000" dirty="0" smtClean="0"/>
              <a:t>15</a:t>
            </a:r>
            <a:r>
              <a:rPr lang="en-US" dirty="0" smtClean="0"/>
              <a:t> </a:t>
            </a:r>
            <a:r>
              <a:rPr lang="el-GR" dirty="0" smtClean="0"/>
              <a:t>μ</a:t>
            </a:r>
            <a:r>
              <a:rPr lang="en-US" dirty="0" smtClean="0"/>
              <a:t>-decays → BR </a:t>
            </a:r>
            <a:r>
              <a:rPr lang="en-US" dirty="0"/>
              <a:t>O(10</a:t>
            </a:r>
            <a:r>
              <a:rPr lang="en-US" baseline="30000" dirty="0"/>
              <a:t>-15</a:t>
            </a:r>
            <a:r>
              <a:rPr lang="en-US" dirty="0" smtClean="0"/>
              <a:t>)(90% CL)</a:t>
            </a:r>
          </a:p>
          <a:p>
            <a:r>
              <a:rPr lang="en-US" sz="2800" dirty="0">
                <a:cs typeface="Calibri"/>
              </a:rPr>
              <a:t>Two SiPM based timing </a:t>
            </a:r>
            <a:r>
              <a:rPr lang="en-US" sz="2800" dirty="0" smtClean="0">
                <a:cs typeface="Calibri"/>
              </a:rPr>
              <a:t>systems</a:t>
            </a:r>
            <a:endParaRPr lang="en-US" sz="2800" dirty="0" smtClean="0"/>
          </a:p>
          <a:p>
            <a:r>
              <a:rPr lang="en-US" sz="2800" dirty="0" smtClean="0"/>
              <a:t>Silicon tracker with ~182M pixel</a:t>
            </a:r>
          </a:p>
          <a:p>
            <a:pPr lvl="1"/>
            <a:r>
              <a:rPr lang="en-US" dirty="0" smtClean="0"/>
              <a:t>HV-MAPS 50 </a:t>
            </a:r>
            <a:r>
              <a:rPr lang="el-GR" dirty="0" smtClean="0">
                <a:cs typeface="Calibri"/>
              </a:rPr>
              <a:t>μ</a:t>
            </a:r>
            <a:r>
              <a:rPr lang="en-US" dirty="0" smtClean="0">
                <a:cs typeface="Calibri"/>
              </a:rPr>
              <a:t>m thin</a:t>
            </a:r>
          </a:p>
          <a:p>
            <a:r>
              <a:rPr lang="en-US" sz="2800" dirty="0" smtClean="0"/>
              <a:t>Prototypes exceed requirements</a:t>
            </a: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GB" dirty="0" smtClean="0"/>
              <a:t>Dirk Wiedner, Mu3e</a:t>
            </a:r>
            <a:endParaRPr kumimoji="0"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r>
              <a:rPr lang="en-US" dirty="0" smtClean="0"/>
              <a:t>28.02.2017</a:t>
            </a:r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6217" y="4358423"/>
            <a:ext cx="5151566" cy="2499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055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7499176" cy="1628800"/>
          </a:xfrm>
        </p:spPr>
        <p:txBody>
          <a:bodyPr/>
          <a:lstStyle/>
          <a:p>
            <a:r>
              <a:rPr lang="de-DE" dirty="0" smtClean="0"/>
              <a:t>Outlook:</a:t>
            </a:r>
            <a:br>
              <a:rPr lang="de-DE" dirty="0" smtClean="0"/>
            </a:br>
            <a:r>
              <a:rPr lang="en-US" dirty="0" smtClean="0"/>
              <a:t>Projected</a:t>
            </a:r>
            <a:r>
              <a:rPr lang="de-DE" dirty="0" smtClean="0"/>
              <a:t> Sensitivity</a:t>
            </a:r>
            <a:endParaRPr lang="en-US" dirty="0"/>
          </a:p>
        </p:txBody>
      </p:sp>
      <p:pic>
        <p:nvPicPr>
          <p:cNvPr id="12" name="Inhaltsplatzhalter 1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025" y="1600200"/>
            <a:ext cx="5137949" cy="3773488"/>
          </a:xfrm>
        </p:spPr>
      </p:pic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28.02.2017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Dirk Wiedner, Mu3e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11" name="Textfeld 10"/>
          <p:cNvSpPr txBox="1"/>
          <p:nvPr/>
        </p:nvSpPr>
        <p:spPr>
          <a:xfrm>
            <a:off x="1709682" y="5373216"/>
            <a:ext cx="57246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Single event sensitivity (SES) and the </a:t>
            </a:r>
            <a:endParaRPr lang="en-GB" dirty="0" smtClean="0"/>
          </a:p>
          <a:p>
            <a:r>
              <a:rPr lang="en-GB" dirty="0" smtClean="0"/>
              <a:t>corresponding </a:t>
            </a:r>
            <a:r>
              <a:rPr lang="en-GB" dirty="0"/>
              <a:t>90% and 95% C.L. upper limits </a:t>
            </a:r>
            <a:endParaRPr lang="en-GB" dirty="0" smtClean="0"/>
          </a:p>
          <a:p>
            <a:r>
              <a:rPr lang="en-GB" dirty="0" smtClean="0"/>
              <a:t>versus data </a:t>
            </a:r>
            <a:r>
              <a:rPr lang="en-GB" dirty="0"/>
              <a:t>taking days for the </a:t>
            </a:r>
            <a:r>
              <a:rPr lang="en-GB" dirty="0" smtClean="0"/>
              <a:t>Mu3e detector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5358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Institutes</a:t>
            </a:r>
            <a:endParaRPr lang="en-US" dirty="0"/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Mu3e-collaboration:</a:t>
            </a:r>
          </a:p>
          <a:p>
            <a:pPr lvl="1"/>
            <a:r>
              <a:rPr lang="en-US" sz="2400" dirty="0" smtClean="0"/>
              <a:t>DPNC Geneva University</a:t>
            </a:r>
          </a:p>
          <a:p>
            <a:pPr lvl="1"/>
            <a:r>
              <a:rPr lang="en-US" sz="2400" dirty="0" smtClean="0"/>
              <a:t>Paul Scherrer Institute</a:t>
            </a:r>
          </a:p>
          <a:p>
            <a:pPr lvl="1"/>
            <a:r>
              <a:rPr lang="en-US" sz="2400" dirty="0" smtClean="0"/>
              <a:t>Particle Physics ETH Zürich</a:t>
            </a:r>
          </a:p>
          <a:p>
            <a:pPr lvl="1"/>
            <a:r>
              <a:rPr lang="en-US" sz="2400" dirty="0" smtClean="0"/>
              <a:t>Physics Institute Heidelberg University</a:t>
            </a:r>
          </a:p>
          <a:p>
            <a:pPr lvl="1"/>
            <a:r>
              <a:rPr lang="en-US" sz="2400" dirty="0" smtClean="0"/>
              <a:t>Institute for Nuclear Physics Mainz University</a:t>
            </a:r>
          </a:p>
          <a:p>
            <a:pPr lvl="1"/>
            <a:r>
              <a:rPr lang="en-US" sz="2400" dirty="0" smtClean="0"/>
              <a:t>IPE Karlsruhe</a:t>
            </a:r>
          </a:p>
          <a:p>
            <a:pPr lvl="1"/>
            <a:r>
              <a:rPr lang="en-US" sz="2400" dirty="0" smtClean="0"/>
              <a:t>KIP Heidelberg</a:t>
            </a:r>
          </a:p>
          <a:p>
            <a:pPr lvl="1"/>
            <a:endParaRPr lang="en-US" sz="24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28.02.2017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Dirk Wiedner, Mu3e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19987" y="2553571"/>
            <a:ext cx="832133" cy="299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24836" y="3289548"/>
            <a:ext cx="499492" cy="499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32" name="Picture 8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74220" y="3016363"/>
            <a:ext cx="1574044" cy="40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35" name="Picture 11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7306" y="2132856"/>
            <a:ext cx="882886" cy="346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36" name="Picture 1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4464" y="4725144"/>
            <a:ext cx="1045568" cy="430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8" t="20633"/>
          <a:stretch/>
        </p:blipFill>
        <p:spPr bwMode="auto">
          <a:xfrm>
            <a:off x="3491277" y="4244912"/>
            <a:ext cx="864699" cy="408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3861048"/>
            <a:ext cx="432048" cy="433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313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measurements leading to these results have been performed at the Test Beam Facility at DESY Hamburg (Germany), a member of the Helmholtz Association (HGF)</a:t>
            </a:r>
          </a:p>
          <a:p>
            <a:r>
              <a:rPr lang="en-US" dirty="0" smtClean="0"/>
              <a:t>We owe our SPS test-beam time to the SPS team and our LHCb colleagues, especially Heinrich, Kazu and Martin.</a:t>
            </a:r>
          </a:p>
          <a:p>
            <a:r>
              <a:rPr lang="en-US" dirty="0" smtClean="0"/>
              <a:t>We would like to thank PSI for valuable test beams!</a:t>
            </a:r>
          </a:p>
          <a:p>
            <a:r>
              <a:rPr lang="en-US" dirty="0" smtClean="0"/>
              <a:t>We thank the Institut für Kernphysik</a:t>
            </a:r>
            <a:r>
              <a:rPr lang="en-US" dirty="0"/>
              <a:t> </a:t>
            </a:r>
            <a:r>
              <a:rPr lang="en-US" dirty="0" smtClean="0"/>
              <a:t>at the Johannes </a:t>
            </a:r>
            <a:r>
              <a:rPr lang="en-US" dirty="0"/>
              <a:t>Gutenberg University </a:t>
            </a:r>
            <a:r>
              <a:rPr lang="en-US" dirty="0" smtClean="0"/>
              <a:t>Mainz for giving us the opportunity to take data at the MAMI beam.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Dirk Wiedner, Mu3e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28.02.2017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857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28.02.2017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Dirk Wiedner, Mu3e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6864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br>
              <a:rPr lang="en-US" dirty="0" smtClean="0"/>
            </a:br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28.02.2017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Dirk Wiedner, Mu3e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9147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Mu3e Signal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28.02.2017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Dirk Wiedner, Mu3e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10" name="Inhaltsplatzhalter 9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μ</a:t>
            </a:r>
            <a:r>
              <a:rPr lang="en-US" baseline="30000" dirty="0">
                <a:cs typeface="Calibri"/>
              </a:rPr>
              <a:t>+</a:t>
            </a:r>
            <a:r>
              <a:rPr lang="en-US" dirty="0">
                <a:cs typeface="Arial" pitchFamily="34" charset="0"/>
              </a:rPr>
              <a:t>→</a:t>
            </a:r>
            <a:r>
              <a:rPr lang="en-US" dirty="0"/>
              <a:t>e</a:t>
            </a:r>
            <a:r>
              <a:rPr lang="en-US" baseline="30000" dirty="0"/>
              <a:t>+</a:t>
            </a:r>
            <a:r>
              <a:rPr lang="en-US" dirty="0"/>
              <a:t>e</a:t>
            </a:r>
            <a:r>
              <a:rPr lang="en-US" baseline="30000" dirty="0"/>
              <a:t>-</a:t>
            </a:r>
            <a:r>
              <a:rPr lang="en-US" dirty="0"/>
              <a:t>e</a:t>
            </a:r>
            <a:r>
              <a:rPr lang="en-US" baseline="30000" dirty="0"/>
              <a:t>+</a:t>
            </a:r>
            <a:r>
              <a:rPr lang="en-US" dirty="0"/>
              <a:t> </a:t>
            </a:r>
            <a:r>
              <a:rPr lang="en-US" dirty="0" smtClean="0"/>
              <a:t>rare in SM</a:t>
            </a:r>
          </a:p>
          <a:p>
            <a:r>
              <a:rPr lang="en-US" dirty="0" smtClean="0"/>
              <a:t>Enhanced in:</a:t>
            </a:r>
          </a:p>
          <a:p>
            <a:pPr lvl="1"/>
            <a:r>
              <a:rPr lang="en-US" dirty="0" smtClean="0"/>
              <a:t>Super-symmetry</a:t>
            </a:r>
          </a:p>
          <a:p>
            <a:pPr lvl="1"/>
            <a:r>
              <a:rPr lang="en-US" dirty="0" smtClean="0"/>
              <a:t>Grand unified models</a:t>
            </a:r>
          </a:p>
          <a:p>
            <a:pPr lvl="1"/>
            <a:r>
              <a:rPr lang="en-US" dirty="0" smtClean="0"/>
              <a:t>Left-right symmetric models</a:t>
            </a:r>
          </a:p>
          <a:p>
            <a:pPr lvl="1"/>
            <a:r>
              <a:rPr lang="en-US" dirty="0" smtClean="0"/>
              <a:t>Extended Higgs sector</a:t>
            </a:r>
          </a:p>
          <a:p>
            <a:pPr lvl="1"/>
            <a:r>
              <a:rPr lang="en-US" dirty="0" smtClean="0"/>
              <a:t>Large extra dimensions</a:t>
            </a:r>
          </a:p>
          <a:p>
            <a:pPr lvl="1"/>
            <a:r>
              <a:rPr lang="en-US" dirty="0" smtClean="0"/>
              <a:t>…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6020" y="4797152"/>
            <a:ext cx="2755900" cy="132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Inhaltsplatzhalter 15"/>
          <p:cNvPicPr>
            <a:picLocks noGrp="1" noChangeAspect="1"/>
          </p:cNvPicPr>
          <p:nvPr>
            <p:ph idx="4294967295"/>
          </p:nvPr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8024" y="2197894"/>
            <a:ext cx="3810000" cy="2462213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6112320" y="4795967"/>
            <a:ext cx="1161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Tree level</a:t>
            </a:r>
            <a:endParaRPr lang="en-US" dirty="0"/>
          </a:p>
        </p:txBody>
      </p:sp>
      <p:sp>
        <p:nvSpPr>
          <p:cNvPr id="7" name="Textfeld 6"/>
          <p:cNvSpPr txBox="1"/>
          <p:nvPr/>
        </p:nvSpPr>
        <p:spPr>
          <a:xfrm>
            <a:off x="4117616" y="5276854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SUSY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8525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μ</a:t>
            </a:r>
            <a:r>
              <a:rPr lang="en-US" dirty="0" smtClean="0">
                <a:latin typeface="Century Gothic"/>
              </a:rPr>
              <a:t>→eee vs. </a:t>
            </a:r>
            <a:br>
              <a:rPr lang="en-US" dirty="0" smtClean="0">
                <a:latin typeface="Century Gothic"/>
              </a:rPr>
            </a:br>
            <a:r>
              <a:rPr lang="el-GR" dirty="0" smtClean="0"/>
              <a:t>μ</a:t>
            </a:r>
            <a:r>
              <a:rPr lang="en-US" dirty="0" smtClean="0">
                <a:latin typeface="Century Gothic"/>
              </a:rPr>
              <a:t>→e</a:t>
            </a:r>
            <a:r>
              <a:rPr lang="el-GR" dirty="0" smtClean="0">
                <a:latin typeface="Century Gothic"/>
              </a:rPr>
              <a:t>γ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28.02.2017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Dirk Wiedner, Mu3e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1601369"/>
            <a:ext cx="3773751" cy="4523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hteck 1"/>
          <p:cNvSpPr/>
          <p:nvPr/>
        </p:nvSpPr>
        <p:spPr>
          <a:xfrm>
            <a:off x="4644008" y="4316903"/>
            <a:ext cx="41044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A. de </a:t>
            </a:r>
            <a:r>
              <a:rPr lang="en-US" dirty="0"/>
              <a:t>Gouvêa, </a:t>
            </a:r>
          </a:p>
          <a:p>
            <a:r>
              <a:rPr lang="en-US" dirty="0" smtClean="0"/>
              <a:t>“(</a:t>
            </a:r>
            <a:r>
              <a:rPr lang="en-US" dirty="0"/>
              <a:t>Charged) Lepton Flavor </a:t>
            </a:r>
            <a:r>
              <a:rPr lang="en-US" dirty="0" smtClean="0"/>
              <a:t>Violation</a:t>
            </a:r>
            <a:r>
              <a:rPr lang="en-US" dirty="0"/>
              <a:t>”, </a:t>
            </a:r>
            <a:endParaRPr lang="en-US" dirty="0" smtClean="0"/>
          </a:p>
          <a:p>
            <a:r>
              <a:rPr lang="en-US" dirty="0" smtClean="0"/>
              <a:t>Nucl</a:t>
            </a:r>
            <a:r>
              <a:rPr lang="en-US" dirty="0"/>
              <a:t>. Phys B. (Proc. Suppl.), </a:t>
            </a:r>
            <a:endParaRPr lang="en-US" dirty="0" smtClean="0"/>
          </a:p>
          <a:p>
            <a:r>
              <a:rPr lang="en-US" dirty="0" smtClean="0"/>
              <a:t>188 303–308</a:t>
            </a:r>
            <a:r>
              <a:rPr lang="en-US" dirty="0"/>
              <a:t>, 2009.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16868" y="2780928"/>
            <a:ext cx="2958736" cy="85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3583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</a:t>
            </a:r>
            <a:endParaRPr lang="en-US" dirty="0"/>
          </a:p>
        </p:txBody>
      </p:sp>
      <p:sp>
        <p:nvSpPr>
          <p:cNvPr id="9" name="Textplatzhalt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28.02.2017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Dirk Wiedner, Mu3e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235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Mu3e Background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28.02.2017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Dirk Wiedner, Mu3e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4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Inhaltsplatzhalter 9"/>
              <p:cNvSpPr>
                <a:spLocks noGrp="1"/>
              </p:cNvSpPr>
              <p:nvPr>
                <p:ph sz="quarter" idx="13"/>
              </p:nvPr>
            </p:nvSpPr>
            <p:spPr>
              <a:xfrm>
                <a:off x="401262" y="1600200"/>
                <a:ext cx="4530784" cy="4526280"/>
              </a:xfrm>
            </p:spPr>
            <p:txBody>
              <a:bodyPr>
                <a:normAutofit/>
              </a:bodyPr>
              <a:lstStyle/>
              <a:p>
                <a:r>
                  <a:rPr lang="en-US" kern="0" dirty="0" smtClean="0">
                    <a:solidFill>
                      <a:sysClr val="windowText" lastClr="000000"/>
                    </a:solidFill>
                    <a:cs typeface="Calibri"/>
                  </a:rPr>
                  <a:t>Irreducible background:</a:t>
                </a:r>
              </a:p>
              <a:p>
                <a:pPr lvl="1"/>
                <a:r>
                  <a:rPr lang="en-US" kern="0" dirty="0" smtClean="0">
                    <a:solidFill>
                      <a:sysClr val="windowText" lastClr="000000"/>
                    </a:solidFill>
                    <a:latin typeface="+mn-lt"/>
                    <a:cs typeface="Calibri"/>
                  </a:rPr>
                  <a:t>μ</a:t>
                </a:r>
                <a:r>
                  <a:rPr lang="en-US" kern="0" baseline="30000" dirty="0" smtClean="0">
                    <a:solidFill>
                      <a:sysClr val="windowText" lastClr="000000"/>
                    </a:solidFill>
                    <a:latin typeface="+mn-lt"/>
                    <a:cs typeface="Calibri"/>
                  </a:rPr>
                  <a:t>+</a:t>
                </a:r>
                <a:r>
                  <a:rPr lang="en-US" kern="0" dirty="0" smtClean="0">
                    <a:solidFill>
                      <a:sysClr val="windowText" lastClr="000000"/>
                    </a:solidFill>
                    <a:latin typeface="+mn-lt"/>
                    <a:cs typeface="Arial" pitchFamily="34" charset="0"/>
                  </a:rPr>
                  <a:t>→</a:t>
                </a:r>
                <a:r>
                  <a:rPr lang="en-US" kern="0" dirty="0" smtClean="0">
                    <a:solidFill>
                      <a:sysClr val="windowText" lastClr="000000"/>
                    </a:solidFill>
                    <a:latin typeface="+mn-lt"/>
                    <a:cs typeface="Calibri"/>
                  </a:rPr>
                  <a:t>e</a:t>
                </a:r>
                <a:r>
                  <a:rPr lang="en-US" kern="0" baseline="30000" dirty="0" smtClean="0">
                    <a:solidFill>
                      <a:sysClr val="windowText" lastClr="000000"/>
                    </a:solidFill>
                    <a:latin typeface="+mn-lt"/>
                    <a:cs typeface="Calibri"/>
                  </a:rPr>
                  <a:t>+</a:t>
                </a:r>
                <a:r>
                  <a:rPr lang="en-US" kern="0" dirty="0" smtClean="0">
                    <a:solidFill>
                      <a:sysClr val="windowText" lastClr="000000"/>
                    </a:solidFill>
                    <a:latin typeface="+mn-lt"/>
                    <a:cs typeface="Calibri"/>
                  </a:rPr>
                  <a:t>e</a:t>
                </a:r>
                <a:r>
                  <a:rPr lang="en-US" kern="0" baseline="30000" dirty="0" smtClean="0">
                    <a:solidFill>
                      <a:sysClr val="windowText" lastClr="000000"/>
                    </a:solidFill>
                    <a:latin typeface="+mn-lt"/>
                    <a:cs typeface="Calibri"/>
                  </a:rPr>
                  <a:t>-</a:t>
                </a:r>
                <a:r>
                  <a:rPr lang="en-US" kern="0" dirty="0" smtClean="0">
                    <a:solidFill>
                      <a:sysClr val="windowText" lastClr="000000"/>
                    </a:solidFill>
                    <a:latin typeface="+mn-lt"/>
                    <a:cs typeface="Calibri"/>
                  </a:rPr>
                  <a:t>e</a:t>
                </a:r>
                <a:r>
                  <a:rPr lang="en-US" kern="0" baseline="30000" dirty="0" smtClean="0">
                    <a:solidFill>
                      <a:sysClr val="windowText" lastClr="000000"/>
                    </a:solidFill>
                    <a:latin typeface="+mn-lt"/>
                    <a:cs typeface="Calibri"/>
                  </a:rPr>
                  <a:t>+</a:t>
                </a:r>
                <a:r>
                  <a:rPr lang="en-US" kern="0" dirty="0" smtClean="0">
                    <a:solidFill>
                      <a:srgbClr val="C00000"/>
                    </a:solidFill>
                    <a:latin typeface="+mn-lt"/>
                    <a:cs typeface="Calibri"/>
                  </a:rPr>
                  <a:t>νν</a:t>
                </a:r>
              </a:p>
              <a:p>
                <a:pPr marL="285750" indent="-285750"/>
                <a14:m>
                  <m:oMath xmlns:m="http://schemas.openxmlformats.org/officeDocument/2006/math"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de-DE" i="1">
                            <a:latin typeface="Cambria Math"/>
                          </a:rPr>
                          <m:t>𝐸</m:t>
                        </m:r>
                        <m:r>
                          <a:rPr lang="de-DE" i="1" baseline="-25000">
                            <a:latin typeface="Cambria Math"/>
                          </a:rPr>
                          <m:t>𝑒</m:t>
                        </m:r>
                      </m:e>
                    </m:nary>
                    <m:r>
                      <a:rPr lang="de-DE" i="1">
                        <a:latin typeface="Cambria Math"/>
                        <a:ea typeface="Cambria Math"/>
                      </a:rPr>
                      <m:t>&lt;</m:t>
                    </m:r>
                    <m:r>
                      <a:rPr lang="de-DE" i="1">
                        <a:latin typeface="Cambria Math"/>
                      </a:rPr>
                      <m:t>𝑚</m:t>
                    </m:r>
                    <m:r>
                      <a:rPr lang="de-DE" i="1" baseline="-25000">
                        <a:latin typeface="Cambria Math"/>
                        <a:ea typeface="Cambria Math"/>
                      </a:rPr>
                      <m:t>𝜇</m:t>
                    </m:r>
                    <m:r>
                      <a:rPr lang="de-DE" i="1">
                        <a:latin typeface="Cambria Math"/>
                        <a:ea typeface="Cambria Math"/>
                      </a:rPr>
                      <m:t>𝑐</m:t>
                    </m:r>
                    <m:r>
                      <a:rPr lang="de-DE" i="1" baseline="30000">
                        <a:latin typeface="Cambria Math"/>
                        <a:ea typeface="Cambria Math"/>
                      </a:rPr>
                      <m:t>2</m:t>
                    </m:r>
                  </m:oMath>
                </a14:m>
                <a:endParaRPr lang="de-DE" i="1" baseline="30000" dirty="0" smtClean="0">
                  <a:latin typeface="Cambria Math"/>
                  <a:ea typeface="Cambria Math"/>
                </a:endParaRPr>
              </a:p>
              <a:p>
                <a:pPr marL="285750" indent="-285750"/>
                <a14:m>
                  <m:oMath xmlns:m="http://schemas.openxmlformats.org/officeDocument/2006/math"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acc>
                          <m:accPr>
                            <m:chr m:val="⃗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latin typeface="Cambria Math"/>
                              </a:rPr>
                              <m:t>𝑝</m:t>
                            </m:r>
                            <m:r>
                              <a:rPr lang="de-DE" i="1" baseline="-25000">
                                <a:latin typeface="Cambria Math"/>
                              </a:rPr>
                              <m:t>𝑒</m:t>
                            </m:r>
                          </m:e>
                        </m:acc>
                      </m:e>
                    </m:nary>
                    <m:r>
                      <a:rPr lang="de-DE" i="1" smtClean="0">
                        <a:latin typeface="Cambria Math"/>
                        <a:ea typeface="Cambria Math"/>
                      </a:rPr>
                      <m:t>≠</m:t>
                    </m:r>
                    <m:r>
                      <a:rPr lang="de-DE" b="0" i="1" smtClean="0">
                        <a:latin typeface="Cambria Math"/>
                        <a:ea typeface="Cambria Math"/>
                      </a:rPr>
                      <m:t>0</m:t>
                    </m:r>
                  </m:oMath>
                </a14:m>
                <a:endParaRPr lang="en-US" kern="0" dirty="0" smtClean="0">
                  <a:solidFill>
                    <a:sysClr val="windowText" lastClr="000000"/>
                  </a:solidFill>
                  <a:cs typeface="Calibri"/>
                </a:endParaRPr>
              </a:p>
              <a:p>
                <a:pPr>
                  <a:buFont typeface="Wingdings" pitchFamily="2" charset="2"/>
                  <a:buChar char="Ø"/>
                </a:pPr>
                <a:r>
                  <a:rPr lang="en-US" b="1" kern="0" dirty="0" smtClean="0">
                    <a:solidFill>
                      <a:sysClr val="windowText" lastClr="000000"/>
                    </a:solidFill>
                    <a:cs typeface="Calibri"/>
                  </a:rPr>
                  <a:t>Good momentum resolution</a:t>
                </a:r>
              </a:p>
              <a:p>
                <a:pPr lvl="1">
                  <a:buFont typeface="Wingdings" pitchFamily="2" charset="2"/>
                  <a:buChar char="Ø"/>
                </a:pPr>
                <a:endParaRPr lang="en-US" kern="0" dirty="0" smtClean="0">
                  <a:solidFill>
                    <a:sysClr val="windowText" lastClr="000000"/>
                  </a:solidFill>
                  <a:cs typeface="Calibri"/>
                </a:endParaRPr>
              </a:p>
              <a:p>
                <a:pPr lvl="1">
                  <a:buFont typeface="Wingdings" pitchFamily="2" charset="2"/>
                  <a:buChar char="Ø"/>
                </a:pPr>
                <a:endParaRPr lang="en-US" kern="0" dirty="0" smtClean="0">
                  <a:solidFill>
                    <a:sysClr val="windowText" lastClr="000000"/>
                  </a:solidFill>
                  <a:cs typeface="Calibri"/>
                </a:endParaRPr>
              </a:p>
              <a:p>
                <a:pPr lvl="1">
                  <a:buFont typeface="Wingdings" pitchFamily="2" charset="2"/>
                  <a:buChar char="Ø"/>
                </a:pPr>
                <a:endParaRPr lang="en-US" kern="0" dirty="0" smtClean="0">
                  <a:solidFill>
                    <a:sysClr val="windowText" lastClr="000000"/>
                  </a:solidFill>
                  <a:cs typeface="Calibri"/>
                </a:endParaRPr>
              </a:p>
              <a:p>
                <a:pPr marL="457200" lvl="1" indent="0">
                  <a:buNone/>
                </a:pPr>
                <a:endParaRPr lang="en-US" kern="0" dirty="0" smtClean="0">
                  <a:solidFill>
                    <a:sysClr val="windowText" lastClr="000000"/>
                  </a:solidFill>
                  <a:cs typeface="Calibri"/>
                </a:endParaRPr>
              </a:p>
            </p:txBody>
          </p:sp>
        </mc:Choice>
        <mc:Fallback xmlns="">
          <p:sp>
            <p:nvSpPr>
              <p:cNvPr id="10" name="Inhaltsplatzhalter 9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xfrm>
                <a:off x="401262" y="1600200"/>
                <a:ext cx="4530784" cy="4526280"/>
              </a:xfrm>
              <a:blipFill rotWithShape="1">
                <a:blip r:embed="rId2"/>
                <a:stretch>
                  <a:fillRect l="-4172" t="-107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Grafik 14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6504" y="1952596"/>
            <a:ext cx="4356048" cy="3626410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5082480" y="5733256"/>
            <a:ext cx="37444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(R. M. Djilkibaev, R. V. Konoplich,</a:t>
            </a:r>
          </a:p>
          <a:p>
            <a:r>
              <a:rPr lang="en-US" dirty="0"/>
              <a:t>Phys.Rev. D79 (2009) 073004)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98" y="4027227"/>
            <a:ext cx="3651410" cy="2650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9187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</a:t>
            </a:r>
            <a:endParaRPr lang="en-US" dirty="0"/>
          </a:p>
        </p:txBody>
      </p:sp>
      <p:sp>
        <p:nvSpPr>
          <p:cNvPr id="9" name="Inhaltsplatzhalter 8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4525963"/>
          </a:xfrm>
        </p:spPr>
        <p:txBody>
          <a:bodyPr/>
          <a:lstStyle/>
          <a:p>
            <a:r>
              <a:rPr lang="en-US" dirty="0" smtClean="0"/>
              <a:t>High rates: 10</a:t>
            </a:r>
            <a:r>
              <a:rPr lang="en-US" baseline="30000" dirty="0"/>
              <a:t>8</a:t>
            </a:r>
            <a:r>
              <a:rPr lang="en-US" dirty="0" smtClean="0"/>
              <a:t> </a:t>
            </a:r>
            <a:r>
              <a:rPr lang="el-GR" dirty="0" smtClean="0">
                <a:cs typeface="Calibri"/>
              </a:rPr>
              <a:t>μ</a:t>
            </a:r>
            <a:r>
              <a:rPr lang="en-US" dirty="0" smtClean="0">
                <a:cs typeface="Calibri"/>
              </a:rPr>
              <a:t>/s</a:t>
            </a:r>
          </a:p>
          <a:p>
            <a:r>
              <a:rPr lang="en-US" dirty="0"/>
              <a:t>Good timing resolution: 100 </a:t>
            </a:r>
            <a:r>
              <a:rPr lang="en-US" dirty="0" smtClean="0"/>
              <a:t>ps</a:t>
            </a:r>
          </a:p>
          <a:p>
            <a:r>
              <a:rPr lang="en-US" dirty="0"/>
              <a:t>Good vertex resolution: </a:t>
            </a:r>
            <a:r>
              <a:rPr lang="en-US" dirty="0" smtClean="0"/>
              <a:t>~200 </a:t>
            </a:r>
            <a:r>
              <a:rPr lang="el-GR" dirty="0">
                <a:cs typeface="Calibri"/>
              </a:rPr>
              <a:t>μ</a:t>
            </a:r>
            <a:r>
              <a:rPr lang="en-US" dirty="0" smtClean="0">
                <a:cs typeface="Calibri"/>
              </a:rPr>
              <a:t>m</a:t>
            </a:r>
            <a:endParaRPr lang="en-US" dirty="0" smtClean="0"/>
          </a:p>
          <a:p>
            <a:r>
              <a:rPr lang="en-US" dirty="0" smtClean="0"/>
              <a:t>Excellent momentum resolution: </a:t>
            </a:r>
            <a:r>
              <a:rPr lang="en-US" dirty="0" smtClean="0">
                <a:cs typeface="Arial" pitchFamily="34" charset="0"/>
              </a:rPr>
              <a:t>~</a:t>
            </a:r>
            <a:r>
              <a:rPr lang="en-US" dirty="0" smtClean="0"/>
              <a:t> </a:t>
            </a:r>
            <a:r>
              <a:rPr lang="en-US" dirty="0"/>
              <a:t>0.5 MeV/c</a:t>
            </a:r>
            <a:r>
              <a:rPr lang="en-US" baseline="30000" dirty="0"/>
              <a:t>2</a:t>
            </a:r>
            <a:r>
              <a:rPr lang="en-US" dirty="0"/>
              <a:t> </a:t>
            </a:r>
            <a:endParaRPr lang="en-US" dirty="0" smtClean="0"/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Extremely low material budget: 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/>
              <a:t>1x10</a:t>
            </a:r>
            <a:r>
              <a:rPr lang="en-US" baseline="30000" dirty="0" smtClean="0"/>
              <a:t>-3 </a:t>
            </a:r>
            <a:r>
              <a:rPr lang="en-US" dirty="0" smtClean="0"/>
              <a:t>X</a:t>
            </a:r>
            <a:r>
              <a:rPr lang="en-US" baseline="-25000" dirty="0" smtClean="0"/>
              <a:t>0 </a:t>
            </a:r>
            <a:r>
              <a:rPr lang="en-US" dirty="0" smtClean="0"/>
              <a:t>(Si-Tracker Layer)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HV-MAPS spectrometer 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/>
              <a:t>50 </a:t>
            </a:r>
            <a:r>
              <a:rPr lang="el-GR" dirty="0" smtClean="0"/>
              <a:t>μ</a:t>
            </a:r>
            <a:r>
              <a:rPr lang="en-US" dirty="0" smtClean="0"/>
              <a:t>m thin sensors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/>
              <a:t>B ~1 T field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+ Timing detectors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28.02.2017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Dirk Wiedner, Mu3e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819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SciFi</a:t>
            </a:r>
            <a:br>
              <a:rPr lang="en-US" dirty="0" smtClean="0"/>
            </a:br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9" name="Textplatzhalt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28.02.2017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Dirk Wiedner, Mu3e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255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44016"/>
            <a:ext cx="8229600" cy="836712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Details …</a:t>
            </a:r>
            <a:endParaRPr lang="en-US" dirty="0"/>
          </a:p>
        </p:txBody>
      </p:sp>
      <p:sp>
        <p:nvSpPr>
          <p:cNvPr id="4" name="Ellipse 3"/>
          <p:cNvSpPr/>
          <p:nvPr/>
        </p:nvSpPr>
        <p:spPr>
          <a:xfrm>
            <a:off x="914400" y="4038600"/>
            <a:ext cx="1371600" cy="1371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1" name="Ellipse 10"/>
          <p:cNvSpPr/>
          <p:nvPr/>
        </p:nvSpPr>
        <p:spPr>
          <a:xfrm>
            <a:off x="2438400" y="4038600"/>
            <a:ext cx="1371600" cy="1371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" name="Ellipse 11"/>
          <p:cNvSpPr/>
          <p:nvPr/>
        </p:nvSpPr>
        <p:spPr>
          <a:xfrm>
            <a:off x="2438400" y="1447800"/>
            <a:ext cx="1371600" cy="1371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Ellipse 12"/>
          <p:cNvSpPr/>
          <p:nvPr/>
        </p:nvSpPr>
        <p:spPr>
          <a:xfrm>
            <a:off x="914400" y="1447800"/>
            <a:ext cx="1371600" cy="1371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" name="Ellipse 13"/>
          <p:cNvSpPr/>
          <p:nvPr/>
        </p:nvSpPr>
        <p:spPr>
          <a:xfrm>
            <a:off x="1676400" y="2743200"/>
            <a:ext cx="1371600" cy="1371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" name="Ellipse 14"/>
          <p:cNvSpPr/>
          <p:nvPr/>
        </p:nvSpPr>
        <p:spPr>
          <a:xfrm>
            <a:off x="3200400" y="2743200"/>
            <a:ext cx="1371600" cy="1371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321" name="ZoneTexte 15"/>
          <p:cNvSpPr txBox="1">
            <a:spLocks noChangeArrowheads="1"/>
          </p:cNvSpPr>
          <p:nvPr/>
        </p:nvSpPr>
        <p:spPr bwMode="auto">
          <a:xfrm>
            <a:off x="1804988" y="914400"/>
            <a:ext cx="24622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fr-FR" sz="2400" dirty="0"/>
              <a:t>staggered layers</a:t>
            </a:r>
          </a:p>
        </p:txBody>
      </p:sp>
      <p:cxnSp>
        <p:nvCxnSpPr>
          <p:cNvPr id="18" name="Connecteur droit avec flèche 17"/>
          <p:cNvCxnSpPr/>
          <p:nvPr/>
        </p:nvCxnSpPr>
        <p:spPr>
          <a:xfrm>
            <a:off x="1600200" y="5638800"/>
            <a:ext cx="1600200" cy="0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23" name="ZoneTexte 18"/>
          <p:cNvSpPr txBox="1">
            <a:spLocks noChangeArrowheads="1"/>
          </p:cNvSpPr>
          <p:nvPr/>
        </p:nvSpPr>
        <p:spPr bwMode="auto">
          <a:xfrm>
            <a:off x="1871940" y="5410200"/>
            <a:ext cx="1043876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fr-FR" sz="2000" dirty="0"/>
              <a:t>254 </a:t>
            </a:r>
            <a:r>
              <a:rPr lang="el-GR" sz="2000"/>
              <a:t>μ</a:t>
            </a:r>
            <a:r>
              <a:rPr lang="de-DE" sz="2000" dirty="0" smtClean="0"/>
              <a:t>m</a:t>
            </a:r>
            <a:endParaRPr lang="en-US" sz="2000" dirty="0"/>
          </a:p>
        </p:txBody>
      </p:sp>
      <p:cxnSp>
        <p:nvCxnSpPr>
          <p:cNvPr id="21" name="Connecteur droit avec flèche 20"/>
          <p:cNvCxnSpPr/>
          <p:nvPr/>
        </p:nvCxnSpPr>
        <p:spPr>
          <a:xfrm>
            <a:off x="685800" y="2133600"/>
            <a:ext cx="0" cy="2590800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25" name="ZoneTexte 21"/>
          <p:cNvSpPr txBox="1">
            <a:spLocks noChangeArrowheads="1"/>
          </p:cNvSpPr>
          <p:nvPr/>
        </p:nvSpPr>
        <p:spPr bwMode="auto">
          <a:xfrm rot="-5400000">
            <a:off x="192435" y="3118614"/>
            <a:ext cx="1043876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fr-FR" sz="2000" dirty="0" smtClean="0"/>
              <a:t>433 </a:t>
            </a:r>
            <a:r>
              <a:rPr lang="el-GR" sz="2000" smtClean="0"/>
              <a:t>μ</a:t>
            </a:r>
            <a:r>
              <a:rPr lang="de-DE" sz="2000" dirty="0" smtClean="0"/>
              <a:t>m</a:t>
            </a:r>
            <a:endParaRPr lang="en-US" sz="2000" dirty="0"/>
          </a:p>
        </p:txBody>
      </p:sp>
      <p:sp>
        <p:nvSpPr>
          <p:cNvPr id="23" name="ZoneTexte 22"/>
          <p:cNvSpPr txBox="1"/>
          <p:nvPr/>
        </p:nvSpPr>
        <p:spPr>
          <a:xfrm>
            <a:off x="5220072" y="2651428"/>
            <a:ext cx="392392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 smtClean="0"/>
              <a:t>Thickness: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2400" dirty="0" smtClean="0"/>
              <a:t>theoretical ~ 683 </a:t>
            </a:r>
            <a:r>
              <a:rPr lang="en-US" sz="2400" dirty="0" smtClean="0">
                <a:latin typeface="Symbol" panose="05050102010706020507" pitchFamily="18" charset="2"/>
              </a:rPr>
              <a:t>m</a:t>
            </a:r>
            <a:r>
              <a:rPr lang="en-US" sz="2400" dirty="0" smtClean="0"/>
              <a:t>m</a:t>
            </a:r>
            <a:endParaRPr lang="en-US" sz="2400" dirty="0" smtClean="0">
              <a:latin typeface="Symbol" panose="05050102010706020507" pitchFamily="18" charset="2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2400" dirty="0" smtClean="0"/>
              <a:t>measured ~ 750 </a:t>
            </a:r>
            <a:r>
              <a:rPr lang="en-US" sz="2400" dirty="0" smtClean="0">
                <a:latin typeface="Symbol" panose="05050102010706020507" pitchFamily="18" charset="2"/>
              </a:rPr>
              <a:t>m</a:t>
            </a:r>
            <a:r>
              <a:rPr lang="en-US" sz="2400" dirty="0" smtClean="0"/>
              <a:t>m</a:t>
            </a:r>
            <a:endParaRPr lang="en-US" sz="2400" dirty="0" smtClean="0">
              <a:latin typeface="Symbol" panose="05050102010706020507" pitchFamily="18" charset="2"/>
            </a:endParaRPr>
          </a:p>
          <a:p>
            <a:pPr>
              <a:defRPr/>
            </a:pPr>
            <a:r>
              <a:rPr lang="en-US" sz="2400" dirty="0" smtClean="0"/>
              <a:t>&lt; </a:t>
            </a:r>
            <a:r>
              <a:rPr lang="en-US" sz="2400" dirty="0"/>
              <a:t>1 g of glue / </a:t>
            </a:r>
            <a:r>
              <a:rPr lang="en-US" sz="2400" dirty="0" smtClean="0"/>
              <a:t>ribbon</a:t>
            </a:r>
            <a:endParaRPr lang="en-US" sz="2400" dirty="0"/>
          </a:p>
        </p:txBody>
      </p:sp>
      <p:cxnSp>
        <p:nvCxnSpPr>
          <p:cNvPr id="25" name="Connecteur droit avec flèche 24"/>
          <p:cNvCxnSpPr/>
          <p:nvPr/>
        </p:nvCxnSpPr>
        <p:spPr>
          <a:xfrm>
            <a:off x="304800" y="1447800"/>
            <a:ext cx="0" cy="3962400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28" name="ZoneTexte 25"/>
          <p:cNvSpPr txBox="1">
            <a:spLocks noChangeArrowheads="1"/>
          </p:cNvSpPr>
          <p:nvPr/>
        </p:nvSpPr>
        <p:spPr bwMode="auto">
          <a:xfrm rot="-5400000">
            <a:off x="-245715" y="3194814"/>
            <a:ext cx="1043876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fr-FR" sz="2000" dirty="0" smtClean="0"/>
              <a:t>700 </a:t>
            </a:r>
            <a:r>
              <a:rPr lang="el-GR" sz="2000"/>
              <a:t>μ</a:t>
            </a:r>
            <a:r>
              <a:rPr lang="de-DE" sz="2000" dirty="0" smtClean="0"/>
              <a:t>m</a:t>
            </a:r>
            <a:endParaRPr lang="en-US" sz="2000" dirty="0"/>
          </a:p>
        </p:txBody>
      </p:sp>
      <p:sp>
        <p:nvSpPr>
          <p:cNvPr id="27" name="Ellipse 26"/>
          <p:cNvSpPr/>
          <p:nvPr/>
        </p:nvSpPr>
        <p:spPr>
          <a:xfrm>
            <a:off x="3962400" y="1447800"/>
            <a:ext cx="1371600" cy="1371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8" name="Ellipse 27"/>
          <p:cNvSpPr/>
          <p:nvPr/>
        </p:nvSpPr>
        <p:spPr>
          <a:xfrm>
            <a:off x="3962400" y="4038600"/>
            <a:ext cx="1371600" cy="1371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331" name="ZoneTexte 28"/>
          <p:cNvSpPr txBox="1">
            <a:spLocks noChangeArrowheads="1"/>
          </p:cNvSpPr>
          <p:nvPr/>
        </p:nvSpPr>
        <p:spPr bwMode="auto">
          <a:xfrm>
            <a:off x="609600" y="6019800"/>
            <a:ext cx="444063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fr-FR" sz="2000" dirty="0"/>
              <a:t>H</a:t>
            </a:r>
            <a:r>
              <a:rPr lang="en-US" altLang="fr-FR" sz="2000" dirty="0" smtClean="0"/>
              <a:t>orizontal gap between fibers ~ 4 </a:t>
            </a:r>
            <a:r>
              <a:rPr lang="el-GR" sz="2000" smtClean="0"/>
              <a:t>μ</a:t>
            </a:r>
            <a:r>
              <a:rPr lang="de-DE" sz="2000" dirty="0" smtClean="0"/>
              <a:t>m</a:t>
            </a:r>
            <a:endParaRPr lang="en-US" sz="2000" dirty="0" smtClean="0"/>
          </a:p>
        </p:txBody>
      </p:sp>
      <p:cxnSp>
        <p:nvCxnSpPr>
          <p:cNvPr id="5" name="Connecteur droit avec flèche 4"/>
          <p:cNvCxnSpPr>
            <a:stCxn id="11" idx="3"/>
            <a:endCxn id="11" idx="7"/>
          </p:cNvCxnSpPr>
          <p:nvPr/>
        </p:nvCxnSpPr>
        <p:spPr>
          <a:xfrm flipV="1">
            <a:off x="2640013" y="4240213"/>
            <a:ext cx="968375" cy="968375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33" name="ZoneTexte 18"/>
          <p:cNvSpPr txBox="1">
            <a:spLocks noChangeArrowheads="1"/>
          </p:cNvSpPr>
          <p:nvPr/>
        </p:nvSpPr>
        <p:spPr bwMode="auto">
          <a:xfrm>
            <a:off x="2667000" y="4552950"/>
            <a:ext cx="1043876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fr-FR" sz="2000" dirty="0"/>
              <a:t>250 </a:t>
            </a:r>
            <a:r>
              <a:rPr lang="el-GR" sz="2000"/>
              <a:t>μ</a:t>
            </a:r>
            <a:r>
              <a:rPr lang="de-DE" sz="2000" dirty="0" smtClean="0"/>
              <a:t>m</a:t>
            </a:r>
            <a:endParaRPr lang="en-US" sz="200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28.02.2017</a:t>
            </a:r>
            <a:endParaRPr lang="en-US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Dirk Wiedner, Mu3e</a:t>
            </a:r>
            <a:endParaRPr lang="en-US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8" name="Textfeld 7"/>
          <p:cNvSpPr txBox="1"/>
          <p:nvPr/>
        </p:nvSpPr>
        <p:spPr>
          <a:xfrm>
            <a:off x="6084168" y="4752975"/>
            <a:ext cx="2178802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Alternative:</a:t>
            </a:r>
          </a:p>
          <a:p>
            <a:r>
              <a:rPr lang="en-US" dirty="0" smtClean="0"/>
              <a:t>Square shape fibers</a:t>
            </a:r>
            <a:endParaRPr lang="en-US" dirty="0"/>
          </a:p>
        </p:txBody>
      </p:sp>
      <p:grpSp>
        <p:nvGrpSpPr>
          <p:cNvPr id="224" name="Gruppieren 223"/>
          <p:cNvGrpSpPr>
            <a:grpSpLocks noChangeAspect="1"/>
          </p:cNvGrpSpPr>
          <p:nvPr/>
        </p:nvGrpSpPr>
        <p:grpSpPr>
          <a:xfrm>
            <a:off x="4937166" y="5621310"/>
            <a:ext cx="4064400" cy="189000"/>
            <a:chOff x="179512" y="3921120"/>
            <a:chExt cx="5806286" cy="270000"/>
          </a:xfrm>
        </p:grpSpPr>
        <p:sp>
          <p:nvSpPr>
            <p:cNvPr id="225" name="Rechteck 224"/>
            <p:cNvSpPr/>
            <p:nvPr/>
          </p:nvSpPr>
          <p:spPr>
            <a:xfrm>
              <a:off x="183600" y="392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26" name="Rechteck 225"/>
            <p:cNvSpPr/>
            <p:nvPr/>
          </p:nvSpPr>
          <p:spPr>
            <a:xfrm>
              <a:off x="273600" y="392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27" name="Rechteck 226"/>
            <p:cNvSpPr/>
            <p:nvPr/>
          </p:nvSpPr>
          <p:spPr>
            <a:xfrm>
              <a:off x="363600" y="392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28" name="Rechteck 227"/>
            <p:cNvSpPr/>
            <p:nvPr/>
          </p:nvSpPr>
          <p:spPr>
            <a:xfrm>
              <a:off x="453600" y="392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29" name="Rechteck 228"/>
            <p:cNvSpPr/>
            <p:nvPr/>
          </p:nvSpPr>
          <p:spPr>
            <a:xfrm>
              <a:off x="543600" y="392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30" name="Rechteck 229"/>
            <p:cNvSpPr/>
            <p:nvPr/>
          </p:nvSpPr>
          <p:spPr>
            <a:xfrm>
              <a:off x="633600" y="392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31" name="Rechteck 230"/>
            <p:cNvSpPr/>
            <p:nvPr/>
          </p:nvSpPr>
          <p:spPr>
            <a:xfrm>
              <a:off x="723600" y="392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32" name="Rechteck 231"/>
            <p:cNvSpPr/>
            <p:nvPr/>
          </p:nvSpPr>
          <p:spPr>
            <a:xfrm>
              <a:off x="813600" y="392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33" name="Rechteck 232"/>
            <p:cNvSpPr/>
            <p:nvPr/>
          </p:nvSpPr>
          <p:spPr>
            <a:xfrm>
              <a:off x="903600" y="392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34" name="Rechteck 233"/>
            <p:cNvSpPr/>
            <p:nvPr/>
          </p:nvSpPr>
          <p:spPr>
            <a:xfrm>
              <a:off x="993600" y="392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35" name="Rechteck 234"/>
            <p:cNvSpPr/>
            <p:nvPr/>
          </p:nvSpPr>
          <p:spPr>
            <a:xfrm>
              <a:off x="1083600" y="392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36" name="Rechteck 235"/>
            <p:cNvSpPr/>
            <p:nvPr/>
          </p:nvSpPr>
          <p:spPr>
            <a:xfrm>
              <a:off x="1173600" y="392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37" name="Rechteck 236"/>
            <p:cNvSpPr/>
            <p:nvPr/>
          </p:nvSpPr>
          <p:spPr>
            <a:xfrm>
              <a:off x="1263600" y="392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38" name="Rechteck 237"/>
            <p:cNvSpPr/>
            <p:nvPr/>
          </p:nvSpPr>
          <p:spPr>
            <a:xfrm>
              <a:off x="1353600" y="392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39" name="Rechteck 238"/>
            <p:cNvSpPr/>
            <p:nvPr/>
          </p:nvSpPr>
          <p:spPr>
            <a:xfrm>
              <a:off x="1443600" y="392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40" name="Rechteck 239"/>
            <p:cNvSpPr/>
            <p:nvPr/>
          </p:nvSpPr>
          <p:spPr>
            <a:xfrm>
              <a:off x="1533600" y="392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41" name="Rechteck 240"/>
            <p:cNvSpPr/>
            <p:nvPr/>
          </p:nvSpPr>
          <p:spPr>
            <a:xfrm>
              <a:off x="1623600" y="392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42" name="Rechteck 241"/>
            <p:cNvSpPr/>
            <p:nvPr/>
          </p:nvSpPr>
          <p:spPr>
            <a:xfrm>
              <a:off x="1713600" y="392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43" name="Rechteck 242"/>
            <p:cNvSpPr/>
            <p:nvPr/>
          </p:nvSpPr>
          <p:spPr>
            <a:xfrm>
              <a:off x="1803600" y="392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44" name="Rechteck 243"/>
            <p:cNvSpPr/>
            <p:nvPr/>
          </p:nvSpPr>
          <p:spPr>
            <a:xfrm>
              <a:off x="1893600" y="392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45" name="Rechteck 244"/>
            <p:cNvSpPr/>
            <p:nvPr/>
          </p:nvSpPr>
          <p:spPr>
            <a:xfrm>
              <a:off x="1983600" y="392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46" name="Rechteck 245"/>
            <p:cNvSpPr/>
            <p:nvPr/>
          </p:nvSpPr>
          <p:spPr>
            <a:xfrm>
              <a:off x="2073600" y="392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47" name="Rechteck 246"/>
            <p:cNvSpPr/>
            <p:nvPr/>
          </p:nvSpPr>
          <p:spPr>
            <a:xfrm>
              <a:off x="2163600" y="392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48" name="Rechteck 247"/>
            <p:cNvSpPr/>
            <p:nvPr/>
          </p:nvSpPr>
          <p:spPr>
            <a:xfrm>
              <a:off x="2254530" y="392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49" name="Rechteck 248"/>
            <p:cNvSpPr/>
            <p:nvPr/>
          </p:nvSpPr>
          <p:spPr>
            <a:xfrm>
              <a:off x="2344530" y="392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50" name="Rechteck 249"/>
            <p:cNvSpPr/>
            <p:nvPr/>
          </p:nvSpPr>
          <p:spPr>
            <a:xfrm>
              <a:off x="2434530" y="392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51" name="Rechteck 250"/>
            <p:cNvSpPr/>
            <p:nvPr/>
          </p:nvSpPr>
          <p:spPr>
            <a:xfrm>
              <a:off x="2524530" y="392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52" name="Rechteck 251"/>
            <p:cNvSpPr/>
            <p:nvPr/>
          </p:nvSpPr>
          <p:spPr>
            <a:xfrm>
              <a:off x="2614530" y="392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53" name="Rechteck 252"/>
            <p:cNvSpPr/>
            <p:nvPr/>
          </p:nvSpPr>
          <p:spPr>
            <a:xfrm>
              <a:off x="2704530" y="392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54" name="Rechteck 253"/>
            <p:cNvSpPr/>
            <p:nvPr/>
          </p:nvSpPr>
          <p:spPr>
            <a:xfrm>
              <a:off x="2794530" y="392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55" name="Rechteck 254"/>
            <p:cNvSpPr/>
            <p:nvPr/>
          </p:nvSpPr>
          <p:spPr>
            <a:xfrm>
              <a:off x="2884530" y="392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56" name="Rechteck 255"/>
            <p:cNvSpPr/>
            <p:nvPr/>
          </p:nvSpPr>
          <p:spPr>
            <a:xfrm>
              <a:off x="2974530" y="392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57" name="Rechteck 256"/>
            <p:cNvSpPr/>
            <p:nvPr/>
          </p:nvSpPr>
          <p:spPr>
            <a:xfrm>
              <a:off x="3064530" y="392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58" name="Rechteck 257"/>
            <p:cNvSpPr/>
            <p:nvPr/>
          </p:nvSpPr>
          <p:spPr>
            <a:xfrm>
              <a:off x="3154530" y="392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59" name="Rechteck 258"/>
            <p:cNvSpPr/>
            <p:nvPr/>
          </p:nvSpPr>
          <p:spPr>
            <a:xfrm>
              <a:off x="3244530" y="392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60" name="Rechteck 259"/>
            <p:cNvSpPr/>
            <p:nvPr/>
          </p:nvSpPr>
          <p:spPr>
            <a:xfrm>
              <a:off x="3334530" y="392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61" name="Rechteck 260"/>
            <p:cNvSpPr/>
            <p:nvPr/>
          </p:nvSpPr>
          <p:spPr>
            <a:xfrm>
              <a:off x="3424530" y="392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62" name="Rechteck 261"/>
            <p:cNvSpPr/>
            <p:nvPr/>
          </p:nvSpPr>
          <p:spPr>
            <a:xfrm>
              <a:off x="3514530" y="392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63" name="Rechteck 262"/>
            <p:cNvSpPr/>
            <p:nvPr/>
          </p:nvSpPr>
          <p:spPr>
            <a:xfrm>
              <a:off x="3604530" y="392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64" name="Rechteck 263"/>
            <p:cNvSpPr/>
            <p:nvPr/>
          </p:nvSpPr>
          <p:spPr>
            <a:xfrm>
              <a:off x="3694530" y="392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65" name="Rechteck 264"/>
            <p:cNvSpPr/>
            <p:nvPr/>
          </p:nvSpPr>
          <p:spPr>
            <a:xfrm>
              <a:off x="3784530" y="392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66" name="Rechteck 265"/>
            <p:cNvSpPr/>
            <p:nvPr/>
          </p:nvSpPr>
          <p:spPr>
            <a:xfrm>
              <a:off x="3874530" y="392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67" name="Rechteck 266"/>
            <p:cNvSpPr/>
            <p:nvPr/>
          </p:nvSpPr>
          <p:spPr>
            <a:xfrm>
              <a:off x="3964627" y="392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68" name="Rechteck 267"/>
            <p:cNvSpPr/>
            <p:nvPr/>
          </p:nvSpPr>
          <p:spPr>
            <a:xfrm>
              <a:off x="4054627" y="392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69" name="Rechteck 268"/>
            <p:cNvSpPr/>
            <p:nvPr/>
          </p:nvSpPr>
          <p:spPr>
            <a:xfrm>
              <a:off x="4144211" y="392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70" name="Rechteck 269"/>
            <p:cNvSpPr/>
            <p:nvPr/>
          </p:nvSpPr>
          <p:spPr>
            <a:xfrm>
              <a:off x="4234211" y="392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71" name="Rechteck 270"/>
            <p:cNvSpPr/>
            <p:nvPr/>
          </p:nvSpPr>
          <p:spPr>
            <a:xfrm>
              <a:off x="4324211" y="392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72" name="Rechteck 271"/>
            <p:cNvSpPr/>
            <p:nvPr/>
          </p:nvSpPr>
          <p:spPr>
            <a:xfrm>
              <a:off x="4414211" y="392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73" name="Rechteck 272"/>
            <p:cNvSpPr/>
            <p:nvPr/>
          </p:nvSpPr>
          <p:spPr>
            <a:xfrm>
              <a:off x="4504211" y="392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74" name="Rechteck 273"/>
            <p:cNvSpPr/>
            <p:nvPr/>
          </p:nvSpPr>
          <p:spPr>
            <a:xfrm>
              <a:off x="4594211" y="392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75" name="Rechteck 274"/>
            <p:cNvSpPr/>
            <p:nvPr/>
          </p:nvSpPr>
          <p:spPr>
            <a:xfrm>
              <a:off x="4684211" y="392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76" name="Rechteck 275"/>
            <p:cNvSpPr/>
            <p:nvPr/>
          </p:nvSpPr>
          <p:spPr>
            <a:xfrm>
              <a:off x="4774211" y="392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77" name="Rechteck 276"/>
            <p:cNvSpPr/>
            <p:nvPr/>
          </p:nvSpPr>
          <p:spPr>
            <a:xfrm>
              <a:off x="4864211" y="392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78" name="Rechteck 277"/>
            <p:cNvSpPr/>
            <p:nvPr/>
          </p:nvSpPr>
          <p:spPr>
            <a:xfrm>
              <a:off x="4954211" y="392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79" name="Rechteck 278"/>
            <p:cNvSpPr/>
            <p:nvPr/>
          </p:nvSpPr>
          <p:spPr>
            <a:xfrm>
              <a:off x="5044211" y="392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80" name="Rechteck 279"/>
            <p:cNvSpPr/>
            <p:nvPr/>
          </p:nvSpPr>
          <p:spPr>
            <a:xfrm>
              <a:off x="5134211" y="392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81" name="Rechteck 280"/>
            <p:cNvSpPr/>
            <p:nvPr/>
          </p:nvSpPr>
          <p:spPr>
            <a:xfrm>
              <a:off x="5224211" y="392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82" name="Rechteck 281"/>
            <p:cNvSpPr/>
            <p:nvPr/>
          </p:nvSpPr>
          <p:spPr>
            <a:xfrm>
              <a:off x="5314211" y="392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83" name="Rechteck 282"/>
            <p:cNvSpPr/>
            <p:nvPr/>
          </p:nvSpPr>
          <p:spPr>
            <a:xfrm>
              <a:off x="5404211" y="392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84" name="Rechteck 283"/>
            <p:cNvSpPr/>
            <p:nvPr/>
          </p:nvSpPr>
          <p:spPr>
            <a:xfrm>
              <a:off x="5494211" y="392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85" name="Rechteck 284"/>
            <p:cNvSpPr/>
            <p:nvPr/>
          </p:nvSpPr>
          <p:spPr>
            <a:xfrm>
              <a:off x="5584211" y="392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86" name="Rechteck 285"/>
            <p:cNvSpPr/>
            <p:nvPr/>
          </p:nvSpPr>
          <p:spPr>
            <a:xfrm>
              <a:off x="5674211" y="392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87" name="Rechteck 286"/>
            <p:cNvSpPr/>
            <p:nvPr/>
          </p:nvSpPr>
          <p:spPr>
            <a:xfrm>
              <a:off x="5764211" y="392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88" name="Rechteck 287"/>
            <p:cNvSpPr/>
            <p:nvPr/>
          </p:nvSpPr>
          <p:spPr>
            <a:xfrm>
              <a:off x="5854886" y="392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89" name="Rechteck 288"/>
            <p:cNvSpPr/>
            <p:nvPr/>
          </p:nvSpPr>
          <p:spPr>
            <a:xfrm>
              <a:off x="224512" y="401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90" name="Rechteck 289"/>
            <p:cNvSpPr/>
            <p:nvPr/>
          </p:nvSpPr>
          <p:spPr>
            <a:xfrm>
              <a:off x="314512" y="401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91" name="Rechteck 290"/>
            <p:cNvSpPr/>
            <p:nvPr/>
          </p:nvSpPr>
          <p:spPr>
            <a:xfrm>
              <a:off x="404512" y="401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92" name="Rechteck 291"/>
            <p:cNvSpPr/>
            <p:nvPr/>
          </p:nvSpPr>
          <p:spPr>
            <a:xfrm>
              <a:off x="494512" y="401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93" name="Rechteck 292"/>
            <p:cNvSpPr/>
            <p:nvPr/>
          </p:nvSpPr>
          <p:spPr>
            <a:xfrm>
              <a:off x="584512" y="401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94" name="Rechteck 293"/>
            <p:cNvSpPr/>
            <p:nvPr/>
          </p:nvSpPr>
          <p:spPr>
            <a:xfrm>
              <a:off x="674512" y="401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95" name="Rechteck 294"/>
            <p:cNvSpPr/>
            <p:nvPr/>
          </p:nvSpPr>
          <p:spPr>
            <a:xfrm>
              <a:off x="764512" y="401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96" name="Rechteck 295"/>
            <p:cNvSpPr/>
            <p:nvPr/>
          </p:nvSpPr>
          <p:spPr>
            <a:xfrm>
              <a:off x="854512" y="401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97" name="Rechteck 296"/>
            <p:cNvSpPr/>
            <p:nvPr/>
          </p:nvSpPr>
          <p:spPr>
            <a:xfrm>
              <a:off x="944512" y="401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98" name="Rechteck 297"/>
            <p:cNvSpPr/>
            <p:nvPr/>
          </p:nvSpPr>
          <p:spPr>
            <a:xfrm>
              <a:off x="1034512" y="401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99" name="Rechteck 298"/>
            <p:cNvSpPr/>
            <p:nvPr/>
          </p:nvSpPr>
          <p:spPr>
            <a:xfrm>
              <a:off x="1124512" y="401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00" name="Rechteck 299"/>
            <p:cNvSpPr/>
            <p:nvPr/>
          </p:nvSpPr>
          <p:spPr>
            <a:xfrm>
              <a:off x="1214512" y="401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01" name="Rechteck 300"/>
            <p:cNvSpPr/>
            <p:nvPr/>
          </p:nvSpPr>
          <p:spPr>
            <a:xfrm>
              <a:off x="1304512" y="401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02" name="Rechteck 301"/>
            <p:cNvSpPr/>
            <p:nvPr/>
          </p:nvSpPr>
          <p:spPr>
            <a:xfrm>
              <a:off x="1394512" y="401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03" name="Rechteck 302"/>
            <p:cNvSpPr/>
            <p:nvPr/>
          </p:nvSpPr>
          <p:spPr>
            <a:xfrm>
              <a:off x="1484512" y="401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04" name="Rechteck 303"/>
            <p:cNvSpPr/>
            <p:nvPr/>
          </p:nvSpPr>
          <p:spPr>
            <a:xfrm>
              <a:off x="1574512" y="401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05" name="Rechteck 304"/>
            <p:cNvSpPr/>
            <p:nvPr/>
          </p:nvSpPr>
          <p:spPr>
            <a:xfrm>
              <a:off x="1664512" y="401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06" name="Rechteck 305"/>
            <p:cNvSpPr/>
            <p:nvPr/>
          </p:nvSpPr>
          <p:spPr>
            <a:xfrm>
              <a:off x="1754512" y="401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07" name="Rechteck 306"/>
            <p:cNvSpPr/>
            <p:nvPr/>
          </p:nvSpPr>
          <p:spPr>
            <a:xfrm>
              <a:off x="1844512" y="401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08" name="Rechteck 307"/>
            <p:cNvSpPr/>
            <p:nvPr/>
          </p:nvSpPr>
          <p:spPr>
            <a:xfrm>
              <a:off x="1934512" y="401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09" name="Rechteck 308"/>
            <p:cNvSpPr/>
            <p:nvPr/>
          </p:nvSpPr>
          <p:spPr>
            <a:xfrm>
              <a:off x="2024512" y="401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10" name="Rechteck 309"/>
            <p:cNvSpPr/>
            <p:nvPr/>
          </p:nvSpPr>
          <p:spPr>
            <a:xfrm>
              <a:off x="2114512" y="401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11" name="Rechteck 310"/>
            <p:cNvSpPr/>
            <p:nvPr/>
          </p:nvSpPr>
          <p:spPr>
            <a:xfrm>
              <a:off x="2204512" y="401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12" name="Rechteck 311"/>
            <p:cNvSpPr/>
            <p:nvPr/>
          </p:nvSpPr>
          <p:spPr>
            <a:xfrm>
              <a:off x="2295442" y="401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13" name="Rechteck 312"/>
            <p:cNvSpPr/>
            <p:nvPr/>
          </p:nvSpPr>
          <p:spPr>
            <a:xfrm>
              <a:off x="2385442" y="401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14" name="Rechteck 313"/>
            <p:cNvSpPr/>
            <p:nvPr/>
          </p:nvSpPr>
          <p:spPr>
            <a:xfrm>
              <a:off x="2475442" y="401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15" name="Rechteck 314"/>
            <p:cNvSpPr/>
            <p:nvPr/>
          </p:nvSpPr>
          <p:spPr>
            <a:xfrm>
              <a:off x="2565442" y="401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16" name="Rechteck 315"/>
            <p:cNvSpPr/>
            <p:nvPr/>
          </p:nvSpPr>
          <p:spPr>
            <a:xfrm>
              <a:off x="2655442" y="401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17" name="Rechteck 316"/>
            <p:cNvSpPr/>
            <p:nvPr/>
          </p:nvSpPr>
          <p:spPr>
            <a:xfrm>
              <a:off x="2745442" y="401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18" name="Rechteck 317"/>
            <p:cNvSpPr/>
            <p:nvPr/>
          </p:nvSpPr>
          <p:spPr>
            <a:xfrm>
              <a:off x="2835442" y="401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19" name="Rechteck 318"/>
            <p:cNvSpPr/>
            <p:nvPr/>
          </p:nvSpPr>
          <p:spPr>
            <a:xfrm>
              <a:off x="2925442" y="401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20" name="Rechteck 319"/>
            <p:cNvSpPr/>
            <p:nvPr/>
          </p:nvSpPr>
          <p:spPr>
            <a:xfrm>
              <a:off x="3015442" y="401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21" name="Rechteck 320"/>
            <p:cNvSpPr/>
            <p:nvPr/>
          </p:nvSpPr>
          <p:spPr>
            <a:xfrm>
              <a:off x="3105442" y="401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22" name="Rechteck 321"/>
            <p:cNvSpPr/>
            <p:nvPr/>
          </p:nvSpPr>
          <p:spPr>
            <a:xfrm>
              <a:off x="3195442" y="401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23" name="Rechteck 322"/>
            <p:cNvSpPr/>
            <p:nvPr/>
          </p:nvSpPr>
          <p:spPr>
            <a:xfrm>
              <a:off x="3285442" y="401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24" name="Rechteck 323"/>
            <p:cNvSpPr/>
            <p:nvPr/>
          </p:nvSpPr>
          <p:spPr>
            <a:xfrm>
              <a:off x="3375442" y="401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25" name="Rechteck 324"/>
            <p:cNvSpPr/>
            <p:nvPr/>
          </p:nvSpPr>
          <p:spPr>
            <a:xfrm>
              <a:off x="3465442" y="401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26" name="Rechteck 325"/>
            <p:cNvSpPr/>
            <p:nvPr/>
          </p:nvSpPr>
          <p:spPr>
            <a:xfrm>
              <a:off x="3555442" y="401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27" name="Rechteck 326"/>
            <p:cNvSpPr/>
            <p:nvPr/>
          </p:nvSpPr>
          <p:spPr>
            <a:xfrm>
              <a:off x="3645442" y="401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28" name="Rechteck 327"/>
            <p:cNvSpPr/>
            <p:nvPr/>
          </p:nvSpPr>
          <p:spPr>
            <a:xfrm>
              <a:off x="3735442" y="401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29" name="Rechteck 328"/>
            <p:cNvSpPr/>
            <p:nvPr/>
          </p:nvSpPr>
          <p:spPr>
            <a:xfrm>
              <a:off x="3825442" y="401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30" name="Rechteck 329"/>
            <p:cNvSpPr/>
            <p:nvPr/>
          </p:nvSpPr>
          <p:spPr>
            <a:xfrm>
              <a:off x="3915442" y="401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31" name="Rechteck 330"/>
            <p:cNvSpPr/>
            <p:nvPr/>
          </p:nvSpPr>
          <p:spPr>
            <a:xfrm>
              <a:off x="4005539" y="401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32" name="Rechteck 331"/>
            <p:cNvSpPr/>
            <p:nvPr/>
          </p:nvSpPr>
          <p:spPr>
            <a:xfrm>
              <a:off x="4095539" y="401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33" name="Rechteck 332"/>
            <p:cNvSpPr/>
            <p:nvPr/>
          </p:nvSpPr>
          <p:spPr>
            <a:xfrm>
              <a:off x="4185123" y="401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34" name="Rechteck 333"/>
            <p:cNvSpPr/>
            <p:nvPr/>
          </p:nvSpPr>
          <p:spPr>
            <a:xfrm>
              <a:off x="4275123" y="401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35" name="Rechteck 334"/>
            <p:cNvSpPr/>
            <p:nvPr/>
          </p:nvSpPr>
          <p:spPr>
            <a:xfrm>
              <a:off x="4365123" y="401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36" name="Rechteck 335"/>
            <p:cNvSpPr/>
            <p:nvPr/>
          </p:nvSpPr>
          <p:spPr>
            <a:xfrm>
              <a:off x="4455123" y="401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37" name="Rechteck 336"/>
            <p:cNvSpPr/>
            <p:nvPr/>
          </p:nvSpPr>
          <p:spPr>
            <a:xfrm>
              <a:off x="4545123" y="401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38" name="Rechteck 337"/>
            <p:cNvSpPr/>
            <p:nvPr/>
          </p:nvSpPr>
          <p:spPr>
            <a:xfrm>
              <a:off x="4635123" y="401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39" name="Rechteck 338"/>
            <p:cNvSpPr/>
            <p:nvPr/>
          </p:nvSpPr>
          <p:spPr>
            <a:xfrm>
              <a:off x="4725123" y="401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40" name="Rechteck 339"/>
            <p:cNvSpPr/>
            <p:nvPr/>
          </p:nvSpPr>
          <p:spPr>
            <a:xfrm>
              <a:off x="4815123" y="401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41" name="Rechteck 340"/>
            <p:cNvSpPr/>
            <p:nvPr/>
          </p:nvSpPr>
          <p:spPr>
            <a:xfrm>
              <a:off x="4905123" y="401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42" name="Rechteck 341"/>
            <p:cNvSpPr/>
            <p:nvPr/>
          </p:nvSpPr>
          <p:spPr>
            <a:xfrm>
              <a:off x="4995123" y="401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43" name="Rechteck 342"/>
            <p:cNvSpPr/>
            <p:nvPr/>
          </p:nvSpPr>
          <p:spPr>
            <a:xfrm>
              <a:off x="5085123" y="401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44" name="Rechteck 343"/>
            <p:cNvSpPr/>
            <p:nvPr/>
          </p:nvSpPr>
          <p:spPr>
            <a:xfrm>
              <a:off x="5175123" y="401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45" name="Rechteck 344"/>
            <p:cNvSpPr/>
            <p:nvPr/>
          </p:nvSpPr>
          <p:spPr>
            <a:xfrm>
              <a:off x="5265123" y="401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46" name="Rechteck 345"/>
            <p:cNvSpPr/>
            <p:nvPr/>
          </p:nvSpPr>
          <p:spPr>
            <a:xfrm>
              <a:off x="5355123" y="401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47" name="Rechteck 346"/>
            <p:cNvSpPr/>
            <p:nvPr/>
          </p:nvSpPr>
          <p:spPr>
            <a:xfrm>
              <a:off x="5445123" y="401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48" name="Rechteck 347"/>
            <p:cNvSpPr/>
            <p:nvPr/>
          </p:nvSpPr>
          <p:spPr>
            <a:xfrm>
              <a:off x="5535123" y="401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49" name="Rechteck 348"/>
            <p:cNvSpPr/>
            <p:nvPr/>
          </p:nvSpPr>
          <p:spPr>
            <a:xfrm>
              <a:off x="5625123" y="401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50" name="Rechteck 349"/>
            <p:cNvSpPr/>
            <p:nvPr/>
          </p:nvSpPr>
          <p:spPr>
            <a:xfrm>
              <a:off x="5715123" y="401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51" name="Rechteck 350"/>
            <p:cNvSpPr/>
            <p:nvPr/>
          </p:nvSpPr>
          <p:spPr>
            <a:xfrm>
              <a:off x="5805123" y="401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52" name="Rechteck 351"/>
            <p:cNvSpPr/>
            <p:nvPr/>
          </p:nvSpPr>
          <p:spPr>
            <a:xfrm>
              <a:off x="5895798" y="401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53" name="Rechteck 352"/>
            <p:cNvSpPr/>
            <p:nvPr/>
          </p:nvSpPr>
          <p:spPr>
            <a:xfrm>
              <a:off x="179512" y="410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54" name="Rechteck 353"/>
            <p:cNvSpPr/>
            <p:nvPr/>
          </p:nvSpPr>
          <p:spPr>
            <a:xfrm>
              <a:off x="269512" y="410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55" name="Rechteck 354"/>
            <p:cNvSpPr/>
            <p:nvPr/>
          </p:nvSpPr>
          <p:spPr>
            <a:xfrm>
              <a:off x="359512" y="410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56" name="Rechteck 355"/>
            <p:cNvSpPr/>
            <p:nvPr/>
          </p:nvSpPr>
          <p:spPr>
            <a:xfrm>
              <a:off x="449512" y="410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57" name="Rechteck 356"/>
            <p:cNvSpPr/>
            <p:nvPr/>
          </p:nvSpPr>
          <p:spPr>
            <a:xfrm>
              <a:off x="539512" y="410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58" name="Rechteck 357"/>
            <p:cNvSpPr/>
            <p:nvPr/>
          </p:nvSpPr>
          <p:spPr>
            <a:xfrm>
              <a:off x="629512" y="410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59" name="Rechteck 358"/>
            <p:cNvSpPr/>
            <p:nvPr/>
          </p:nvSpPr>
          <p:spPr>
            <a:xfrm>
              <a:off x="719512" y="410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60" name="Rechteck 359"/>
            <p:cNvSpPr/>
            <p:nvPr/>
          </p:nvSpPr>
          <p:spPr>
            <a:xfrm>
              <a:off x="809512" y="410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61" name="Rechteck 360"/>
            <p:cNvSpPr/>
            <p:nvPr/>
          </p:nvSpPr>
          <p:spPr>
            <a:xfrm>
              <a:off x="899512" y="410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62" name="Rechteck 361"/>
            <p:cNvSpPr/>
            <p:nvPr/>
          </p:nvSpPr>
          <p:spPr>
            <a:xfrm>
              <a:off x="989512" y="410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63" name="Rechteck 362"/>
            <p:cNvSpPr/>
            <p:nvPr/>
          </p:nvSpPr>
          <p:spPr>
            <a:xfrm>
              <a:off x="1079512" y="410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64" name="Rechteck 363"/>
            <p:cNvSpPr/>
            <p:nvPr/>
          </p:nvSpPr>
          <p:spPr>
            <a:xfrm>
              <a:off x="1169512" y="410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65" name="Rechteck 364"/>
            <p:cNvSpPr/>
            <p:nvPr/>
          </p:nvSpPr>
          <p:spPr>
            <a:xfrm>
              <a:off x="1259512" y="410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66" name="Rechteck 365"/>
            <p:cNvSpPr/>
            <p:nvPr/>
          </p:nvSpPr>
          <p:spPr>
            <a:xfrm>
              <a:off x="1349512" y="410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67" name="Rechteck 366"/>
            <p:cNvSpPr/>
            <p:nvPr/>
          </p:nvSpPr>
          <p:spPr>
            <a:xfrm>
              <a:off x="1439512" y="410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68" name="Rechteck 367"/>
            <p:cNvSpPr/>
            <p:nvPr/>
          </p:nvSpPr>
          <p:spPr>
            <a:xfrm>
              <a:off x="1529512" y="410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69" name="Rechteck 368"/>
            <p:cNvSpPr/>
            <p:nvPr/>
          </p:nvSpPr>
          <p:spPr>
            <a:xfrm>
              <a:off x="1619512" y="410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70" name="Rechteck 369"/>
            <p:cNvSpPr/>
            <p:nvPr/>
          </p:nvSpPr>
          <p:spPr>
            <a:xfrm>
              <a:off x="1709512" y="410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71" name="Rechteck 370"/>
            <p:cNvSpPr/>
            <p:nvPr/>
          </p:nvSpPr>
          <p:spPr>
            <a:xfrm>
              <a:off x="1799512" y="410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72" name="Rechteck 371"/>
            <p:cNvSpPr/>
            <p:nvPr/>
          </p:nvSpPr>
          <p:spPr>
            <a:xfrm>
              <a:off x="1889512" y="410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73" name="Rechteck 372"/>
            <p:cNvSpPr/>
            <p:nvPr/>
          </p:nvSpPr>
          <p:spPr>
            <a:xfrm>
              <a:off x="1979512" y="410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74" name="Rechteck 373"/>
            <p:cNvSpPr/>
            <p:nvPr/>
          </p:nvSpPr>
          <p:spPr>
            <a:xfrm>
              <a:off x="2069512" y="410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75" name="Rechteck 374"/>
            <p:cNvSpPr/>
            <p:nvPr/>
          </p:nvSpPr>
          <p:spPr>
            <a:xfrm>
              <a:off x="2159512" y="410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76" name="Rechteck 375"/>
            <p:cNvSpPr/>
            <p:nvPr/>
          </p:nvSpPr>
          <p:spPr>
            <a:xfrm>
              <a:off x="2250442" y="410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77" name="Rechteck 376"/>
            <p:cNvSpPr/>
            <p:nvPr/>
          </p:nvSpPr>
          <p:spPr>
            <a:xfrm>
              <a:off x="2340442" y="410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78" name="Rechteck 377"/>
            <p:cNvSpPr/>
            <p:nvPr/>
          </p:nvSpPr>
          <p:spPr>
            <a:xfrm>
              <a:off x="2430442" y="410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79" name="Rechteck 378"/>
            <p:cNvSpPr/>
            <p:nvPr/>
          </p:nvSpPr>
          <p:spPr>
            <a:xfrm>
              <a:off x="2520442" y="410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80" name="Rechteck 379"/>
            <p:cNvSpPr/>
            <p:nvPr/>
          </p:nvSpPr>
          <p:spPr>
            <a:xfrm>
              <a:off x="2610442" y="410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81" name="Rechteck 380"/>
            <p:cNvSpPr/>
            <p:nvPr/>
          </p:nvSpPr>
          <p:spPr>
            <a:xfrm>
              <a:off x="2700442" y="410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82" name="Rechteck 381"/>
            <p:cNvSpPr/>
            <p:nvPr/>
          </p:nvSpPr>
          <p:spPr>
            <a:xfrm>
              <a:off x="2790442" y="410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83" name="Rechteck 382"/>
            <p:cNvSpPr/>
            <p:nvPr/>
          </p:nvSpPr>
          <p:spPr>
            <a:xfrm>
              <a:off x="2880442" y="410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84" name="Rechteck 383"/>
            <p:cNvSpPr/>
            <p:nvPr/>
          </p:nvSpPr>
          <p:spPr>
            <a:xfrm>
              <a:off x="2970442" y="410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85" name="Rechteck 384"/>
            <p:cNvSpPr/>
            <p:nvPr/>
          </p:nvSpPr>
          <p:spPr>
            <a:xfrm>
              <a:off x="3060442" y="410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86" name="Rechteck 385"/>
            <p:cNvSpPr/>
            <p:nvPr/>
          </p:nvSpPr>
          <p:spPr>
            <a:xfrm>
              <a:off x="3150442" y="410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87" name="Rechteck 386"/>
            <p:cNvSpPr/>
            <p:nvPr/>
          </p:nvSpPr>
          <p:spPr>
            <a:xfrm>
              <a:off x="3240442" y="410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88" name="Rechteck 387"/>
            <p:cNvSpPr/>
            <p:nvPr/>
          </p:nvSpPr>
          <p:spPr>
            <a:xfrm>
              <a:off x="3330442" y="410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89" name="Rechteck 388"/>
            <p:cNvSpPr/>
            <p:nvPr/>
          </p:nvSpPr>
          <p:spPr>
            <a:xfrm>
              <a:off x="3420442" y="410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90" name="Rechteck 389"/>
            <p:cNvSpPr/>
            <p:nvPr/>
          </p:nvSpPr>
          <p:spPr>
            <a:xfrm>
              <a:off x="3510442" y="410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91" name="Rechteck 390"/>
            <p:cNvSpPr/>
            <p:nvPr/>
          </p:nvSpPr>
          <p:spPr>
            <a:xfrm>
              <a:off x="3600442" y="410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92" name="Rechteck 391"/>
            <p:cNvSpPr/>
            <p:nvPr/>
          </p:nvSpPr>
          <p:spPr>
            <a:xfrm>
              <a:off x="3690442" y="410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93" name="Rechteck 392"/>
            <p:cNvSpPr/>
            <p:nvPr/>
          </p:nvSpPr>
          <p:spPr>
            <a:xfrm>
              <a:off x="3780442" y="410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94" name="Rechteck 393"/>
            <p:cNvSpPr/>
            <p:nvPr/>
          </p:nvSpPr>
          <p:spPr>
            <a:xfrm>
              <a:off x="3870442" y="410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95" name="Rechteck 394"/>
            <p:cNvSpPr/>
            <p:nvPr/>
          </p:nvSpPr>
          <p:spPr>
            <a:xfrm>
              <a:off x="3960539" y="410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96" name="Rechteck 395"/>
            <p:cNvSpPr/>
            <p:nvPr/>
          </p:nvSpPr>
          <p:spPr>
            <a:xfrm>
              <a:off x="4050539" y="410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97" name="Rechteck 396"/>
            <p:cNvSpPr/>
            <p:nvPr/>
          </p:nvSpPr>
          <p:spPr>
            <a:xfrm>
              <a:off x="4140123" y="410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98" name="Rechteck 397"/>
            <p:cNvSpPr/>
            <p:nvPr/>
          </p:nvSpPr>
          <p:spPr>
            <a:xfrm>
              <a:off x="4230123" y="410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99" name="Rechteck 398"/>
            <p:cNvSpPr/>
            <p:nvPr/>
          </p:nvSpPr>
          <p:spPr>
            <a:xfrm>
              <a:off x="4320123" y="410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00" name="Rechteck 399"/>
            <p:cNvSpPr/>
            <p:nvPr/>
          </p:nvSpPr>
          <p:spPr>
            <a:xfrm>
              <a:off x="4410123" y="410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01" name="Rechteck 400"/>
            <p:cNvSpPr/>
            <p:nvPr/>
          </p:nvSpPr>
          <p:spPr>
            <a:xfrm>
              <a:off x="4500123" y="410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02" name="Rechteck 401"/>
            <p:cNvSpPr/>
            <p:nvPr/>
          </p:nvSpPr>
          <p:spPr>
            <a:xfrm>
              <a:off x="4590123" y="410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03" name="Rechteck 402"/>
            <p:cNvSpPr/>
            <p:nvPr/>
          </p:nvSpPr>
          <p:spPr>
            <a:xfrm>
              <a:off x="4680123" y="410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04" name="Rechteck 403"/>
            <p:cNvSpPr/>
            <p:nvPr/>
          </p:nvSpPr>
          <p:spPr>
            <a:xfrm>
              <a:off x="4770123" y="410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05" name="Rechteck 404"/>
            <p:cNvSpPr/>
            <p:nvPr/>
          </p:nvSpPr>
          <p:spPr>
            <a:xfrm>
              <a:off x="4860123" y="410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06" name="Rechteck 405"/>
            <p:cNvSpPr/>
            <p:nvPr/>
          </p:nvSpPr>
          <p:spPr>
            <a:xfrm>
              <a:off x="4950123" y="410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07" name="Rechteck 406"/>
            <p:cNvSpPr/>
            <p:nvPr/>
          </p:nvSpPr>
          <p:spPr>
            <a:xfrm>
              <a:off x="5040123" y="410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08" name="Rechteck 407"/>
            <p:cNvSpPr/>
            <p:nvPr/>
          </p:nvSpPr>
          <p:spPr>
            <a:xfrm>
              <a:off x="5130123" y="410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09" name="Rechteck 408"/>
            <p:cNvSpPr/>
            <p:nvPr/>
          </p:nvSpPr>
          <p:spPr>
            <a:xfrm>
              <a:off x="5220123" y="410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10" name="Rechteck 409"/>
            <p:cNvSpPr/>
            <p:nvPr/>
          </p:nvSpPr>
          <p:spPr>
            <a:xfrm>
              <a:off x="5310123" y="410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11" name="Rechteck 410"/>
            <p:cNvSpPr/>
            <p:nvPr/>
          </p:nvSpPr>
          <p:spPr>
            <a:xfrm>
              <a:off x="5400123" y="410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12" name="Rechteck 411"/>
            <p:cNvSpPr/>
            <p:nvPr/>
          </p:nvSpPr>
          <p:spPr>
            <a:xfrm>
              <a:off x="5490123" y="410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13" name="Rechteck 412"/>
            <p:cNvSpPr/>
            <p:nvPr/>
          </p:nvSpPr>
          <p:spPr>
            <a:xfrm>
              <a:off x="5580123" y="410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14" name="Rechteck 413"/>
            <p:cNvSpPr/>
            <p:nvPr/>
          </p:nvSpPr>
          <p:spPr>
            <a:xfrm>
              <a:off x="5670123" y="410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15" name="Rechteck 414"/>
            <p:cNvSpPr/>
            <p:nvPr/>
          </p:nvSpPr>
          <p:spPr>
            <a:xfrm>
              <a:off x="5760123" y="410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16" name="Rechteck 415"/>
            <p:cNvSpPr/>
            <p:nvPr/>
          </p:nvSpPr>
          <p:spPr>
            <a:xfrm>
              <a:off x="5850798" y="410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223" name="Abgerundetes Rechteck 222"/>
          <p:cNvSpPr/>
          <p:nvPr/>
        </p:nvSpPr>
        <p:spPr>
          <a:xfrm>
            <a:off x="726835" y="136103"/>
            <a:ext cx="576065" cy="360041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44624"/>
            <a:ext cx="1375377" cy="550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799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2" descr="D:\MyPapers\grants\Boninchi13\figures\scifitool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363" y="685800"/>
            <a:ext cx="8605837" cy="573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65425" y="0"/>
            <a:ext cx="5190951" cy="762000"/>
          </a:xfrm>
        </p:spPr>
        <p:txBody>
          <a:bodyPr/>
          <a:lstStyle/>
          <a:p>
            <a:pPr>
              <a:defRPr/>
            </a:pPr>
            <a:r>
              <a:rPr lang="en-US" sz="4400" dirty="0" smtClean="0"/>
              <a:t>Fiber Winding Tool</a:t>
            </a:r>
            <a:endParaRPr lang="en-US" sz="4400" dirty="0"/>
          </a:p>
        </p:txBody>
      </p:sp>
      <p:sp>
        <p:nvSpPr>
          <p:cNvPr id="14340" name="ZoneTexte 2"/>
          <p:cNvSpPr txBox="1">
            <a:spLocks noChangeArrowheads="1"/>
          </p:cNvSpPr>
          <p:nvPr/>
        </p:nvSpPr>
        <p:spPr bwMode="auto">
          <a:xfrm>
            <a:off x="1981200" y="3527425"/>
            <a:ext cx="784225" cy="461963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fr-FR" sz="2400" dirty="0">
                <a:solidFill>
                  <a:schemeClr val="tx2"/>
                </a:solidFill>
              </a:rPr>
              <a:t>fiber</a:t>
            </a:r>
          </a:p>
        </p:txBody>
      </p:sp>
      <p:sp>
        <p:nvSpPr>
          <p:cNvPr id="14341" name="ZoneTexte 4"/>
          <p:cNvSpPr txBox="1">
            <a:spLocks noChangeArrowheads="1"/>
          </p:cNvSpPr>
          <p:nvPr/>
        </p:nvSpPr>
        <p:spPr bwMode="auto">
          <a:xfrm>
            <a:off x="4446588" y="762000"/>
            <a:ext cx="1573212" cy="461963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fr-FR" sz="2400" dirty="0"/>
              <a:t>U channel</a:t>
            </a:r>
          </a:p>
        </p:txBody>
      </p:sp>
      <p:cxnSp>
        <p:nvCxnSpPr>
          <p:cNvPr id="7" name="Connecteur droit avec flèche 6"/>
          <p:cNvCxnSpPr/>
          <p:nvPr/>
        </p:nvCxnSpPr>
        <p:spPr>
          <a:xfrm>
            <a:off x="4976813" y="1296988"/>
            <a:ext cx="1271587" cy="106045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43" name="Rectangle 8"/>
          <p:cNvSpPr>
            <a:spLocks noChangeArrowheads="1"/>
          </p:cNvSpPr>
          <p:nvPr/>
        </p:nvSpPr>
        <p:spPr bwMode="auto">
          <a:xfrm>
            <a:off x="327025" y="5949280"/>
            <a:ext cx="7216775" cy="40005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altLang="fr-FR" sz="2000" dirty="0"/>
              <a:t>M</a:t>
            </a:r>
            <a:r>
              <a:rPr lang="en-US" altLang="fr-FR" sz="2000" dirty="0" smtClean="0"/>
              <a:t>ore </a:t>
            </a:r>
            <a:r>
              <a:rPr lang="en-US" altLang="fr-FR" sz="2000" dirty="0"/>
              <a:t>R&amp;D to optimize the construction of the ribbons</a:t>
            </a:r>
          </a:p>
        </p:txBody>
      </p:sp>
      <p:cxnSp>
        <p:nvCxnSpPr>
          <p:cNvPr id="4" name="Connecteur droit avec flèche 3"/>
          <p:cNvCxnSpPr/>
          <p:nvPr/>
        </p:nvCxnSpPr>
        <p:spPr>
          <a:xfrm flipH="1">
            <a:off x="6629400" y="1752600"/>
            <a:ext cx="914400" cy="335280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cxnSp>
      <p:sp>
        <p:nvSpPr>
          <p:cNvPr id="14345" name="ZoneTexte 4"/>
          <p:cNvSpPr txBox="1">
            <a:spLocks noChangeArrowheads="1"/>
          </p:cNvSpPr>
          <p:nvPr/>
        </p:nvSpPr>
        <p:spPr bwMode="auto">
          <a:xfrm>
            <a:off x="7356475" y="3333750"/>
            <a:ext cx="1101725" cy="40005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fr-FR" sz="2000" dirty="0">
                <a:solidFill>
                  <a:schemeClr val="tx2"/>
                </a:solidFill>
              </a:rPr>
              <a:t>~ 40 cm</a:t>
            </a:r>
          </a:p>
        </p:txBody>
      </p:sp>
      <p:pic>
        <p:nvPicPr>
          <p:cNvPr id="14346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685800"/>
            <a:ext cx="4116388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Connecteur droit avec flèche 12"/>
          <p:cNvCxnSpPr/>
          <p:nvPr/>
        </p:nvCxnSpPr>
        <p:spPr>
          <a:xfrm flipH="1">
            <a:off x="2765425" y="1296988"/>
            <a:ext cx="2211388" cy="76041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>
            <a:off x="685800" y="2286000"/>
            <a:ext cx="29718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cxnSp>
      <p:sp>
        <p:nvSpPr>
          <p:cNvPr id="14349" name="ZoneTexte 4"/>
          <p:cNvSpPr txBox="1">
            <a:spLocks noChangeArrowheads="1"/>
          </p:cNvSpPr>
          <p:nvPr/>
        </p:nvSpPr>
        <p:spPr bwMode="auto">
          <a:xfrm>
            <a:off x="1565275" y="1905000"/>
            <a:ext cx="966788" cy="40005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fr-FR" sz="2000" dirty="0">
                <a:solidFill>
                  <a:schemeClr val="tx2"/>
                </a:solidFill>
              </a:rPr>
              <a:t>16 mm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28.02.2017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Dirk Wiedner, Mu3e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22" name="Abgerundetes Rechteck 21"/>
          <p:cNvSpPr/>
          <p:nvPr/>
        </p:nvSpPr>
        <p:spPr>
          <a:xfrm>
            <a:off x="726835" y="136103"/>
            <a:ext cx="576065" cy="360041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44624"/>
            <a:ext cx="1375377" cy="550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6521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185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Readout of Fibers</a:t>
            </a:r>
          </a:p>
        </p:txBody>
      </p:sp>
      <p:sp>
        <p:nvSpPr>
          <p:cNvPr id="11267" name="ZoneTexte 3"/>
          <p:cNvSpPr txBox="1">
            <a:spLocks noChangeArrowheads="1"/>
          </p:cNvSpPr>
          <p:nvPr/>
        </p:nvSpPr>
        <p:spPr bwMode="auto">
          <a:xfrm>
            <a:off x="228600" y="831850"/>
            <a:ext cx="6365845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fr-FR" sz="2000" dirty="0" smtClean="0">
                <a:solidFill>
                  <a:schemeClr val="tx2"/>
                </a:solidFill>
              </a:rPr>
              <a:t>Si-PMs (MPPCs) at both fiber ends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fr-FR" sz="2000" dirty="0" smtClean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fr-FR" sz="2000" dirty="0" smtClean="0"/>
              <a:t>                        </a:t>
            </a:r>
            <a:r>
              <a:rPr lang="en-US" altLang="fr-FR" sz="2000" dirty="0" smtClean="0">
                <a:solidFill>
                  <a:schemeClr val="tx2"/>
                </a:solidFill>
              </a:rPr>
              <a:t>SciFi column readout with Si-PM arrays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fr-FR" sz="2000" dirty="0" smtClean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fr-FR" sz="2000" dirty="0" smtClean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fr-FR" sz="2000" dirty="0" smtClean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fr-FR" sz="2000" dirty="0" smtClean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fr-FR" sz="2000" dirty="0" smtClean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fr-FR" sz="2000" dirty="0" smtClean="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fr-FR" sz="2000" dirty="0" smtClean="0"/>
          </a:p>
          <a:p>
            <a:pPr marL="342900" indent="-342900" eaLnBrk="1" hangingPunct="1">
              <a:spcBef>
                <a:spcPct val="0"/>
              </a:spcBef>
              <a:defRPr/>
            </a:pPr>
            <a:r>
              <a:rPr lang="en-US" altLang="fr-FR" sz="2000" dirty="0" smtClean="0"/>
              <a:t>64 channel monolithic device (custom design)</a:t>
            </a:r>
          </a:p>
          <a:p>
            <a:pPr marL="342900" indent="-342900" eaLnBrk="1" hangingPunct="1">
              <a:spcBef>
                <a:spcPct val="0"/>
              </a:spcBef>
              <a:defRPr/>
            </a:pPr>
            <a:r>
              <a:rPr lang="en-US" altLang="fr-FR" sz="2000" dirty="0" smtClean="0"/>
              <a:t>~250 µm effective “pitch”</a:t>
            </a:r>
          </a:p>
          <a:p>
            <a:pPr marL="342900" indent="-342900" eaLnBrk="1" hangingPunct="1">
              <a:spcBef>
                <a:spcPct val="0"/>
              </a:spcBef>
              <a:defRPr/>
            </a:pPr>
            <a:r>
              <a:rPr lang="en-US" altLang="fr-FR" sz="2000" dirty="0" smtClean="0"/>
              <a:t>50 </a:t>
            </a:r>
            <a:r>
              <a:rPr lang="en-US" altLang="fr-FR" sz="2000" dirty="0" smtClean="0">
                <a:latin typeface="Arial"/>
                <a:cs typeface="Arial"/>
              </a:rPr>
              <a:t>µ</a:t>
            </a:r>
            <a:r>
              <a:rPr lang="en-US" altLang="fr-FR" sz="2000" dirty="0" smtClean="0"/>
              <a:t>m </a:t>
            </a:r>
            <a:r>
              <a:rPr lang="en-US" sz="2000" dirty="0" smtClean="0">
                <a:latin typeface="Symbol" panose="05050102010706020507" pitchFamily="18" charset="2"/>
              </a:rPr>
              <a:t>´</a:t>
            </a:r>
            <a:r>
              <a:rPr lang="en-US" altLang="fr-FR" sz="2000" dirty="0" smtClean="0"/>
              <a:t> 50 </a:t>
            </a:r>
            <a:r>
              <a:rPr lang="en-US" altLang="fr-FR" sz="2000" dirty="0" smtClean="0">
                <a:latin typeface="Arial"/>
                <a:cs typeface="Arial"/>
              </a:rPr>
              <a:t>µ</a:t>
            </a:r>
            <a:r>
              <a:rPr lang="en-US" altLang="fr-FR" sz="2000" dirty="0" smtClean="0"/>
              <a:t>m pixels </a:t>
            </a:r>
          </a:p>
          <a:p>
            <a:pPr marL="342900" indent="-342900" eaLnBrk="1" hangingPunct="1">
              <a:spcBef>
                <a:spcPct val="0"/>
              </a:spcBef>
              <a:defRPr/>
            </a:pPr>
            <a:r>
              <a:rPr lang="en-US" altLang="fr-FR" sz="2000" dirty="0"/>
              <a:t>G</a:t>
            </a:r>
            <a:r>
              <a:rPr lang="en-US" altLang="fr-FR" sz="2000" dirty="0" smtClean="0"/>
              <a:t>rouped in 0.25 mm </a:t>
            </a:r>
            <a:r>
              <a:rPr lang="en-US" sz="2000" dirty="0" smtClean="0">
                <a:latin typeface="Symbol" panose="05050102010706020507" pitchFamily="18" charset="2"/>
              </a:rPr>
              <a:t>´</a:t>
            </a:r>
            <a:r>
              <a:rPr lang="en-US" altLang="fr-FR" sz="2000" dirty="0" smtClean="0"/>
              <a:t> 1 mm vertical columns</a:t>
            </a:r>
          </a:p>
          <a:p>
            <a:pPr marL="342900" indent="-342900" eaLnBrk="1" hangingPunct="1">
              <a:spcBef>
                <a:spcPct val="0"/>
              </a:spcBef>
              <a:defRPr/>
            </a:pPr>
            <a:r>
              <a:rPr lang="en-US" altLang="fr-FR" sz="2000" dirty="0"/>
              <a:t>C</a:t>
            </a:r>
            <a:r>
              <a:rPr lang="en-US" altLang="fr-FR" sz="2000" dirty="0" smtClean="0"/>
              <a:t>ommon bias voltage</a:t>
            </a:r>
          </a:p>
        </p:txBody>
      </p:sp>
      <p:pic>
        <p:nvPicPr>
          <p:cNvPr id="1536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6300" y="1828800"/>
            <a:ext cx="643890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ZoneTexte 2"/>
          <p:cNvSpPr txBox="1">
            <a:spLocks noChangeArrowheads="1"/>
          </p:cNvSpPr>
          <p:nvPr/>
        </p:nvSpPr>
        <p:spPr bwMode="auto">
          <a:xfrm>
            <a:off x="7467600" y="2644775"/>
            <a:ext cx="1397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fr-FR" sz="2000" dirty="0">
                <a:solidFill>
                  <a:schemeClr val="tx2"/>
                </a:solidFill>
              </a:rPr>
              <a:t>LHCb type</a:t>
            </a:r>
          </a:p>
          <a:p>
            <a:r>
              <a:rPr lang="en-US" altLang="fr-FR" sz="2000" dirty="0">
                <a:solidFill>
                  <a:schemeClr val="tx2"/>
                </a:solidFill>
              </a:rPr>
              <a:t>detector</a:t>
            </a:r>
          </a:p>
        </p:txBody>
      </p:sp>
      <p:pic>
        <p:nvPicPr>
          <p:cNvPr id="15366" name="Picture 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7400" y="4267200"/>
            <a:ext cx="3124200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Connecteur droit avec flèche 3"/>
          <p:cNvCxnSpPr/>
          <p:nvPr/>
        </p:nvCxnSpPr>
        <p:spPr>
          <a:xfrm>
            <a:off x="6019800" y="6400800"/>
            <a:ext cx="25146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avec flèche 5"/>
          <p:cNvCxnSpPr/>
          <p:nvPr/>
        </p:nvCxnSpPr>
        <p:spPr>
          <a:xfrm flipV="1">
            <a:off x="6019800" y="5408613"/>
            <a:ext cx="0" cy="9921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6248400" y="5408613"/>
            <a:ext cx="152400" cy="9921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553200" y="5791200"/>
            <a:ext cx="152400" cy="6111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6705600" y="6097588"/>
            <a:ext cx="152400" cy="3048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 flipH="1">
            <a:off x="7124700" y="6096000"/>
            <a:ext cx="190500" cy="3063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7315200" y="6097588"/>
            <a:ext cx="152400" cy="3048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7010400" y="6096000"/>
            <a:ext cx="152400" cy="306388"/>
          </a:xfrm>
          <a:prstGeom prst="rect">
            <a:avLst/>
          </a:prstGeom>
          <a:solidFill>
            <a:srgbClr val="33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28.02.2017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Dirk Wiedner, Mu3e</a:t>
            </a:r>
            <a:endParaRPr lang="en-US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22" name="Abgerundetes Rechteck 21"/>
          <p:cNvSpPr/>
          <p:nvPr/>
        </p:nvSpPr>
        <p:spPr>
          <a:xfrm>
            <a:off x="726835" y="136103"/>
            <a:ext cx="576065" cy="360041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44624"/>
            <a:ext cx="1375377" cy="550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5697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185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Readout of Fibers</a:t>
            </a:r>
          </a:p>
        </p:txBody>
      </p:sp>
      <p:sp>
        <p:nvSpPr>
          <p:cNvPr id="11267" name="ZoneTexte 3"/>
          <p:cNvSpPr txBox="1">
            <a:spLocks noChangeArrowheads="1"/>
          </p:cNvSpPr>
          <p:nvPr/>
        </p:nvSpPr>
        <p:spPr bwMode="auto">
          <a:xfrm>
            <a:off x="228600" y="831850"/>
            <a:ext cx="6365845" cy="4647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fr-FR" sz="2000" dirty="0" smtClean="0">
                <a:solidFill>
                  <a:schemeClr val="tx2"/>
                </a:solidFill>
              </a:rPr>
              <a:t>Si-PMs (MPPCs) at both fiber ends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fr-FR" sz="2000" dirty="0" smtClean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fr-FR" sz="2000" dirty="0" smtClean="0"/>
              <a:t>                        </a:t>
            </a:r>
            <a:r>
              <a:rPr lang="en-US" altLang="fr-FR" sz="2000" dirty="0" smtClean="0">
                <a:solidFill>
                  <a:schemeClr val="tx2"/>
                </a:solidFill>
              </a:rPr>
              <a:t>SciFi column readout with Si-PM arrays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fr-FR" sz="2000" dirty="0" smtClean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fr-FR" sz="2000" dirty="0" smtClean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fr-FR" sz="2000" dirty="0" smtClean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fr-FR" sz="2000" dirty="0" smtClean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fr-FR" sz="2000" dirty="0" smtClean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fr-FR" sz="2000" dirty="0" smtClean="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fr-FR" sz="2000" dirty="0" smtClean="0"/>
          </a:p>
          <a:p>
            <a:pPr marL="285750" indent="-285750" eaLnBrk="1" hangingPunct="1">
              <a:spcBef>
                <a:spcPct val="0"/>
              </a:spcBef>
              <a:buFont typeface="Wingdings" pitchFamily="2" charset="2"/>
              <a:buChar char="J"/>
              <a:defRPr/>
            </a:pPr>
            <a:r>
              <a:rPr lang="en-US" altLang="fr-FR" sz="2400" dirty="0">
                <a:sym typeface="Wingdings" panose="05000000000000000000" pitchFamily="2" charset="2"/>
              </a:rPr>
              <a:t>R</a:t>
            </a:r>
            <a:r>
              <a:rPr lang="en-US" altLang="fr-FR" sz="2400" dirty="0" smtClean="0">
                <a:sym typeface="Wingdings" panose="05000000000000000000" pitchFamily="2" charset="2"/>
              </a:rPr>
              <a:t>educed # of readout channels (2 </a:t>
            </a:r>
            <a:r>
              <a:rPr lang="en-US" sz="2400" dirty="0" smtClean="0">
                <a:latin typeface="Symbol" panose="05050102010706020507" pitchFamily="18" charset="2"/>
              </a:rPr>
              <a:t>´</a:t>
            </a:r>
            <a:r>
              <a:rPr lang="en-US" altLang="fr-FR" sz="2400" dirty="0" smtClean="0">
                <a:sym typeface="Wingdings" panose="05000000000000000000" pitchFamily="2" charset="2"/>
              </a:rPr>
              <a:t> 64)</a:t>
            </a:r>
          </a:p>
          <a:p>
            <a:pPr marL="285750" indent="-285750" eaLnBrk="1" hangingPunct="1">
              <a:spcBef>
                <a:spcPct val="0"/>
              </a:spcBef>
              <a:buFont typeface="Wingdings" pitchFamily="2" charset="2"/>
              <a:buChar char="J"/>
              <a:defRPr/>
            </a:pPr>
            <a:r>
              <a:rPr lang="en-US" altLang="fr-FR" sz="2400" dirty="0" smtClean="0">
                <a:sym typeface="Wingdings" panose="05000000000000000000" pitchFamily="2" charset="2"/>
              </a:rPr>
              <a:t>Easy, direct coupling</a:t>
            </a:r>
          </a:p>
          <a:p>
            <a:pPr marL="342900" indent="-342900" eaLnBrk="1" hangingPunct="1">
              <a:spcBef>
                <a:spcPct val="0"/>
              </a:spcBef>
              <a:buFont typeface="Wingdings" pitchFamily="2" charset="2"/>
              <a:buChar char="L"/>
              <a:defRPr/>
            </a:pPr>
            <a:r>
              <a:rPr lang="en-US" altLang="fr-FR" sz="2400" dirty="0">
                <a:sym typeface="Wingdings" panose="05000000000000000000" pitchFamily="2" charset="2"/>
              </a:rPr>
              <a:t>H</a:t>
            </a:r>
            <a:r>
              <a:rPr lang="en-US" altLang="fr-FR" sz="2400" dirty="0" smtClean="0">
                <a:sym typeface="Wingdings" panose="05000000000000000000" pitchFamily="2" charset="2"/>
              </a:rPr>
              <a:t>igher occupancy</a:t>
            </a:r>
          </a:p>
          <a:p>
            <a:pPr marL="342900" indent="-342900" eaLnBrk="1" hangingPunct="1">
              <a:spcBef>
                <a:spcPct val="0"/>
              </a:spcBef>
              <a:buFont typeface="Wingdings" pitchFamily="2" charset="2"/>
              <a:buChar char="L"/>
              <a:defRPr/>
            </a:pPr>
            <a:r>
              <a:rPr lang="en-US" altLang="fr-FR" sz="2400" dirty="0" smtClean="0">
                <a:sym typeface="Wingdings" panose="05000000000000000000" pitchFamily="2" charset="2"/>
              </a:rPr>
              <a:t>“Optical” cross talk</a:t>
            </a:r>
            <a:endParaRPr lang="en-US" altLang="fr-FR" sz="2400" dirty="0" smtClean="0"/>
          </a:p>
        </p:txBody>
      </p:sp>
      <p:pic>
        <p:nvPicPr>
          <p:cNvPr id="1536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6300" y="1828800"/>
            <a:ext cx="643890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ZoneTexte 2"/>
          <p:cNvSpPr txBox="1">
            <a:spLocks noChangeArrowheads="1"/>
          </p:cNvSpPr>
          <p:nvPr/>
        </p:nvSpPr>
        <p:spPr bwMode="auto">
          <a:xfrm>
            <a:off x="7467600" y="2644775"/>
            <a:ext cx="1397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fr-FR" sz="2000" dirty="0">
                <a:solidFill>
                  <a:schemeClr val="tx2"/>
                </a:solidFill>
              </a:rPr>
              <a:t>LHCb type</a:t>
            </a:r>
          </a:p>
          <a:p>
            <a:r>
              <a:rPr lang="en-US" altLang="fr-FR" sz="2000" dirty="0">
                <a:solidFill>
                  <a:schemeClr val="tx2"/>
                </a:solidFill>
              </a:rPr>
              <a:t>detector</a:t>
            </a:r>
          </a:p>
        </p:txBody>
      </p:sp>
      <p:pic>
        <p:nvPicPr>
          <p:cNvPr id="15366" name="Picture 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7400" y="4267200"/>
            <a:ext cx="3124200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Connecteur droit avec flèche 3"/>
          <p:cNvCxnSpPr/>
          <p:nvPr/>
        </p:nvCxnSpPr>
        <p:spPr>
          <a:xfrm>
            <a:off x="6019800" y="6400800"/>
            <a:ext cx="25146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avec flèche 5"/>
          <p:cNvCxnSpPr/>
          <p:nvPr/>
        </p:nvCxnSpPr>
        <p:spPr>
          <a:xfrm flipV="1">
            <a:off x="6019800" y="5408613"/>
            <a:ext cx="0" cy="9921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6248400" y="5408613"/>
            <a:ext cx="152400" cy="9921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553200" y="5791200"/>
            <a:ext cx="152400" cy="6111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6705600" y="6097588"/>
            <a:ext cx="152400" cy="3048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 flipH="1">
            <a:off x="7124700" y="6096000"/>
            <a:ext cx="190500" cy="3063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7315200" y="6097588"/>
            <a:ext cx="152400" cy="3048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7010400" y="6096000"/>
            <a:ext cx="152400" cy="306388"/>
          </a:xfrm>
          <a:prstGeom prst="rect">
            <a:avLst/>
          </a:prstGeom>
          <a:solidFill>
            <a:srgbClr val="33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28.02.2017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Dirk Wiedner, Mu3e</a:t>
            </a:r>
            <a:endParaRPr lang="en-US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20" name="Abgerundetes Rechteck 19"/>
          <p:cNvSpPr/>
          <p:nvPr/>
        </p:nvSpPr>
        <p:spPr>
          <a:xfrm>
            <a:off x="726835" y="136103"/>
            <a:ext cx="576065" cy="360041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44624"/>
            <a:ext cx="1375377" cy="550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8396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7571184" cy="9144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SciFi Column Readout</a:t>
            </a:r>
            <a:endParaRPr lang="en-US" dirty="0"/>
          </a:p>
        </p:txBody>
      </p:sp>
      <p:grpSp>
        <p:nvGrpSpPr>
          <p:cNvPr id="16387" name="Groupe 16"/>
          <p:cNvGrpSpPr>
            <a:grpSpLocks/>
          </p:cNvGrpSpPr>
          <p:nvPr/>
        </p:nvGrpSpPr>
        <p:grpSpPr bwMode="auto">
          <a:xfrm>
            <a:off x="152400" y="914400"/>
            <a:ext cx="7575550" cy="5680075"/>
            <a:chOff x="762000" y="1024890"/>
            <a:chExt cx="7575254" cy="5680710"/>
          </a:xfrm>
        </p:grpSpPr>
        <p:pic>
          <p:nvPicPr>
            <p:cNvPr id="16403" name="Picture 2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" y="1024890"/>
              <a:ext cx="7575254" cy="56807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404" name="Rectangle 13"/>
            <p:cNvSpPr>
              <a:spLocks noChangeArrowheads="1"/>
            </p:cNvSpPr>
            <p:nvPr/>
          </p:nvSpPr>
          <p:spPr bwMode="auto">
            <a:xfrm>
              <a:off x="6871128" y="2689864"/>
              <a:ext cx="1466126" cy="3240360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altLang="fr-FR" sz="800" dirty="0">
                <a:latin typeface="Times" pitchFamily="18" charset="0"/>
              </a:endParaRPr>
            </a:p>
          </p:txBody>
        </p:sp>
      </p:grpSp>
      <p:sp>
        <p:nvSpPr>
          <p:cNvPr id="14340" name="ZoneTexte 42"/>
          <p:cNvSpPr txBox="1">
            <a:spLocks noChangeArrowheads="1"/>
          </p:cNvSpPr>
          <p:nvPr/>
        </p:nvSpPr>
        <p:spPr bwMode="auto">
          <a:xfrm>
            <a:off x="6299646" y="4005064"/>
            <a:ext cx="273685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fr-FR" sz="1800" dirty="0" smtClean="0">
                <a:solidFill>
                  <a:schemeClr val="tx2"/>
                </a:solidFill>
              </a:rPr>
              <a:t>light travels preferentially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fr-FR" sz="1800" dirty="0" smtClean="0">
                <a:solidFill>
                  <a:schemeClr val="tx2"/>
                </a:solidFill>
              </a:rPr>
              <a:t>in the cladding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fr-FR" sz="1800" dirty="0" smtClean="0">
                <a:solidFill>
                  <a:schemeClr val="tx2"/>
                </a:solidFill>
              </a:rPr>
              <a:t>and exits the fiber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fr-FR" sz="1800" dirty="0" smtClean="0">
                <a:solidFill>
                  <a:schemeClr val="tx2"/>
                </a:solidFill>
              </a:rPr>
              <a:t>at large angles</a:t>
            </a:r>
          </a:p>
          <a:p>
            <a:pPr marL="285750" indent="-285750" algn="ctr" eaLnBrk="1" hangingPunct="1">
              <a:spcBef>
                <a:spcPct val="0"/>
              </a:spcBef>
              <a:buFont typeface="Symbol" pitchFamily="18" charset="2"/>
              <a:buChar char="Þ"/>
              <a:defRPr/>
            </a:pPr>
            <a:r>
              <a:rPr lang="en-US" altLang="fr-FR" sz="1800" dirty="0" smtClean="0">
                <a:solidFill>
                  <a:schemeClr val="tx2"/>
                </a:solidFill>
              </a:rPr>
              <a:t>“optical” cross talk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fr-FR" sz="1800" dirty="0" smtClean="0">
                <a:solidFill>
                  <a:schemeClr val="tx2"/>
                </a:solidFill>
              </a:rPr>
              <a:t>between Si-PM columns</a:t>
            </a:r>
          </a:p>
        </p:txBody>
      </p:sp>
      <p:grpSp>
        <p:nvGrpSpPr>
          <p:cNvPr id="16389" name="Groupe 2"/>
          <p:cNvGrpSpPr>
            <a:grpSpLocks/>
          </p:cNvGrpSpPr>
          <p:nvPr/>
        </p:nvGrpSpPr>
        <p:grpSpPr bwMode="auto">
          <a:xfrm>
            <a:off x="6918325" y="1143000"/>
            <a:ext cx="1997075" cy="2667000"/>
            <a:chOff x="6918325" y="1143000"/>
            <a:chExt cx="1997075" cy="2667000"/>
          </a:xfrm>
        </p:grpSpPr>
        <p:sp>
          <p:nvSpPr>
            <p:cNvPr id="9" name="Ellipse 8"/>
            <p:cNvSpPr/>
            <p:nvPr/>
          </p:nvSpPr>
          <p:spPr bwMode="auto">
            <a:xfrm>
              <a:off x="6918325" y="3200400"/>
              <a:ext cx="1997075" cy="609600"/>
            </a:xfrm>
            <a:prstGeom prst="ellipse">
              <a:avLst/>
            </a:prstGeom>
            <a:solidFill>
              <a:srgbClr val="009900"/>
            </a:solidFill>
            <a:ln>
              <a:solidFill>
                <a:srgbClr val="00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33" name="Connecteur droit 32"/>
            <p:cNvCxnSpPr/>
            <p:nvPr/>
          </p:nvCxnSpPr>
          <p:spPr bwMode="auto">
            <a:xfrm flipH="1">
              <a:off x="6934200" y="2895600"/>
              <a:ext cx="320675" cy="571500"/>
            </a:xfrm>
            <a:prstGeom prst="line">
              <a:avLst/>
            </a:prstGeom>
            <a:ln w="381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34"/>
            <p:cNvCxnSpPr/>
            <p:nvPr/>
          </p:nvCxnSpPr>
          <p:spPr bwMode="auto">
            <a:xfrm>
              <a:off x="7239000" y="2895600"/>
              <a:ext cx="304800" cy="571500"/>
            </a:xfrm>
            <a:prstGeom prst="line">
              <a:avLst/>
            </a:prstGeom>
            <a:ln w="381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40"/>
            <p:cNvCxnSpPr/>
            <p:nvPr/>
          </p:nvCxnSpPr>
          <p:spPr bwMode="auto">
            <a:xfrm flipH="1">
              <a:off x="8289925" y="2895600"/>
              <a:ext cx="320675" cy="571500"/>
            </a:xfrm>
            <a:prstGeom prst="line">
              <a:avLst/>
            </a:prstGeom>
            <a:ln w="381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cteur droit 41"/>
            <p:cNvCxnSpPr/>
            <p:nvPr/>
          </p:nvCxnSpPr>
          <p:spPr bwMode="auto">
            <a:xfrm>
              <a:off x="8610600" y="2895600"/>
              <a:ext cx="304800" cy="571500"/>
            </a:xfrm>
            <a:prstGeom prst="line">
              <a:avLst/>
            </a:prstGeom>
            <a:ln w="381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396" name="Groupe 6"/>
            <p:cNvGrpSpPr>
              <a:grpSpLocks/>
            </p:cNvGrpSpPr>
            <p:nvPr/>
          </p:nvGrpSpPr>
          <p:grpSpPr bwMode="auto">
            <a:xfrm>
              <a:off x="7239000" y="1143000"/>
              <a:ext cx="60325" cy="1752600"/>
              <a:chOff x="7162800" y="1371600"/>
              <a:chExt cx="60325" cy="1752600"/>
            </a:xfrm>
          </p:grpSpPr>
          <p:cxnSp>
            <p:nvCxnSpPr>
              <p:cNvPr id="4" name="Connecteur droit 3"/>
              <p:cNvCxnSpPr/>
              <p:nvPr/>
            </p:nvCxnSpPr>
            <p:spPr>
              <a:xfrm>
                <a:off x="7162800" y="1371600"/>
                <a:ext cx="0" cy="1752600"/>
              </a:xfrm>
              <a:prstGeom prst="line">
                <a:avLst/>
              </a:prstGeom>
              <a:ln cmpd="tri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Connecteur droit 19"/>
              <p:cNvCxnSpPr/>
              <p:nvPr/>
            </p:nvCxnSpPr>
            <p:spPr>
              <a:xfrm>
                <a:off x="7223125" y="1371600"/>
                <a:ext cx="0" cy="1752600"/>
              </a:xfrm>
              <a:prstGeom prst="line">
                <a:avLst/>
              </a:prstGeom>
              <a:ln cmpd="tri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397" name="Groupe 21"/>
            <p:cNvGrpSpPr>
              <a:grpSpLocks/>
            </p:cNvGrpSpPr>
            <p:nvPr/>
          </p:nvGrpSpPr>
          <p:grpSpPr bwMode="auto">
            <a:xfrm>
              <a:off x="8594725" y="1143000"/>
              <a:ext cx="60325" cy="1752600"/>
              <a:chOff x="7162800" y="1371600"/>
              <a:chExt cx="60325" cy="1752600"/>
            </a:xfrm>
          </p:grpSpPr>
          <p:cxnSp>
            <p:nvCxnSpPr>
              <p:cNvPr id="23" name="Connecteur droit 22"/>
              <p:cNvCxnSpPr/>
              <p:nvPr/>
            </p:nvCxnSpPr>
            <p:spPr>
              <a:xfrm>
                <a:off x="7162800" y="1371600"/>
                <a:ext cx="0" cy="1752600"/>
              </a:xfrm>
              <a:prstGeom prst="line">
                <a:avLst/>
              </a:prstGeom>
              <a:ln cmpd="tri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necteur droit 23"/>
              <p:cNvCxnSpPr/>
              <p:nvPr/>
            </p:nvCxnSpPr>
            <p:spPr>
              <a:xfrm>
                <a:off x="7223125" y="1371600"/>
                <a:ext cx="0" cy="1752600"/>
              </a:xfrm>
              <a:prstGeom prst="line">
                <a:avLst/>
              </a:prstGeom>
              <a:ln cmpd="tri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Ellipse 9"/>
            <p:cNvSpPr/>
            <p:nvPr/>
          </p:nvSpPr>
          <p:spPr bwMode="auto">
            <a:xfrm>
              <a:off x="7543800" y="3352800"/>
              <a:ext cx="746125" cy="2667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28.02.2017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Dirk Wiedner, Mu3e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13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Readout Electronics 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28.02.2017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Dirk Wiedner, Mu3e</a:t>
            </a:r>
            <a:endParaRPr lang="en-US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6726520" cy="4526280"/>
          </a:xfrm>
        </p:spPr>
        <p:txBody>
          <a:bodyPr>
            <a:normAutofit/>
          </a:bodyPr>
          <a:lstStyle/>
          <a:p>
            <a:r>
              <a:rPr lang="en-US" b="1" dirty="0" smtClean="0"/>
              <a:t>MuTRiG</a:t>
            </a:r>
            <a:r>
              <a:rPr lang="en-US" dirty="0" smtClean="0"/>
              <a:t> </a:t>
            </a:r>
            <a:r>
              <a:rPr lang="en-US" dirty="0"/>
              <a:t>ASIC </a:t>
            </a:r>
            <a:r>
              <a:rPr lang="en-US" dirty="0" smtClean="0"/>
              <a:t>(KIP)</a:t>
            </a:r>
          </a:p>
          <a:p>
            <a:r>
              <a:rPr lang="en-US" dirty="0" smtClean="0"/>
              <a:t>Fulfills </a:t>
            </a:r>
            <a:r>
              <a:rPr lang="en-US" dirty="0"/>
              <a:t>SciFi requirements</a:t>
            </a:r>
          </a:p>
          <a:p>
            <a:pPr lvl="1"/>
            <a:r>
              <a:rPr lang="en-US" dirty="0"/>
              <a:t>C</a:t>
            </a:r>
            <a:r>
              <a:rPr lang="en-US" dirty="0" smtClean="0"/>
              <a:t>ompact design</a:t>
            </a:r>
          </a:p>
          <a:p>
            <a:pPr lvl="2"/>
            <a:r>
              <a:rPr lang="en-US" dirty="0" smtClean="0"/>
              <a:t>Installation </a:t>
            </a:r>
            <a:r>
              <a:rPr lang="en-US" dirty="0"/>
              <a:t>very close to Si-PM </a:t>
            </a:r>
            <a:r>
              <a:rPr lang="en-US" dirty="0" smtClean="0"/>
              <a:t>arrays</a:t>
            </a:r>
          </a:p>
          <a:p>
            <a:pPr lvl="1"/>
            <a:r>
              <a:rPr lang="en-US" dirty="0" smtClean="0"/>
              <a:t>32 channels</a:t>
            </a:r>
          </a:p>
          <a:p>
            <a:pPr lvl="2"/>
            <a:r>
              <a:rPr lang="en-US" dirty="0"/>
              <a:t>4</a:t>
            </a:r>
            <a:r>
              <a:rPr lang="en-US" dirty="0" smtClean="0"/>
              <a:t> </a:t>
            </a:r>
            <a:r>
              <a:rPr lang="en-US" dirty="0"/>
              <a:t>chips / Si-PM array</a:t>
            </a:r>
          </a:p>
          <a:p>
            <a:pPr lvl="2"/>
            <a:r>
              <a:rPr lang="en-US" dirty="0"/>
              <a:t>Assuming </a:t>
            </a:r>
            <a:r>
              <a:rPr lang="en-US" dirty="0" smtClean="0"/>
              <a:t>MuTRiG can </a:t>
            </a:r>
            <a:r>
              <a:rPr lang="en-US" dirty="0"/>
              <a:t>sustain ~10 MHz </a:t>
            </a:r>
            <a:r>
              <a:rPr lang="en-US" dirty="0" smtClean="0"/>
              <a:t>hit-rate</a:t>
            </a:r>
          </a:p>
          <a:p>
            <a:r>
              <a:rPr lang="en-US" dirty="0" smtClean="0"/>
              <a:t>Performance </a:t>
            </a:r>
            <a:r>
              <a:rPr lang="en-US" dirty="0"/>
              <a:t>to be </a:t>
            </a:r>
            <a:r>
              <a:rPr lang="en-US" dirty="0" smtClean="0"/>
              <a:t>tested</a:t>
            </a:r>
          </a:p>
          <a:p>
            <a:pPr lvl="1"/>
            <a:r>
              <a:rPr lang="en-US" dirty="0"/>
              <a:t>I</a:t>
            </a:r>
            <a:r>
              <a:rPr lang="en-US" dirty="0" smtClean="0"/>
              <a:t>n </a:t>
            </a:r>
            <a:r>
              <a:rPr lang="en-US" dirty="0"/>
              <a:t>particular for low photon </a:t>
            </a:r>
            <a:r>
              <a:rPr lang="en-US" dirty="0" smtClean="0"/>
              <a:t>yield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4208" y="1823312"/>
            <a:ext cx="2188654" cy="1749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11" name="Abgerundetes Rechteck 10"/>
          <p:cNvSpPr/>
          <p:nvPr/>
        </p:nvSpPr>
        <p:spPr>
          <a:xfrm>
            <a:off x="726835" y="136103"/>
            <a:ext cx="576065" cy="360041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44624"/>
            <a:ext cx="1375377" cy="550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7236296" y="3645024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STiC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9477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7571184" cy="1600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Alternative Design with Square Fibers</a:t>
            </a:r>
            <a:endParaRPr lang="en-US" dirty="0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28600" y="1552600"/>
            <a:ext cx="8915400" cy="194840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FontTx/>
              <a:buNone/>
              <a:defRPr/>
            </a:pPr>
            <a:r>
              <a:rPr lang="en-US" altLang="fr-FR" sz="2400" kern="0" dirty="0" smtClean="0">
                <a:solidFill>
                  <a:srgbClr val="A40800"/>
                </a:solidFill>
              </a:rPr>
              <a:t>2-3 layers of 250 </a:t>
            </a:r>
            <a:r>
              <a:rPr lang="en-US" altLang="fr-FR" sz="2400" kern="0" dirty="0" smtClean="0">
                <a:solidFill>
                  <a:srgbClr val="A40800"/>
                </a:solidFill>
                <a:latin typeface="Symbol" panose="05050102010706020507" pitchFamily="18" charset="2"/>
              </a:rPr>
              <a:t>m</a:t>
            </a:r>
            <a:r>
              <a:rPr lang="en-US" altLang="fr-FR" sz="2400" kern="0" dirty="0" smtClean="0">
                <a:solidFill>
                  <a:srgbClr val="A40800"/>
                </a:solidFill>
              </a:rPr>
              <a:t>m</a:t>
            </a:r>
            <a:r>
              <a:rPr lang="en-US" altLang="fr-FR" sz="2400" kern="0" dirty="0" smtClean="0"/>
              <a:t> square double cladding scint. fibers</a:t>
            </a:r>
          </a:p>
          <a:p>
            <a:pPr marL="0" indent="0" eaLnBrk="1" hangingPunct="1">
              <a:buFontTx/>
              <a:buNone/>
              <a:defRPr/>
            </a:pPr>
            <a:r>
              <a:rPr lang="en-US" altLang="fr-FR" sz="2400" kern="0" dirty="0" smtClean="0">
                <a:solidFill>
                  <a:srgbClr val="A40800"/>
                </a:solidFill>
              </a:rPr>
              <a:t>128 fibers/layer</a:t>
            </a:r>
          </a:p>
          <a:p>
            <a:pPr marL="0" indent="0" eaLnBrk="1" hangingPunct="1">
              <a:buFontTx/>
              <a:buNone/>
              <a:defRPr/>
            </a:pPr>
            <a:r>
              <a:rPr lang="en-US" altLang="fr-FR" sz="2400" kern="0" dirty="0" smtClean="0">
                <a:solidFill>
                  <a:srgbClr val="A40800"/>
                </a:solidFill>
              </a:rPr>
              <a:t>Single fiber Al coating</a:t>
            </a:r>
            <a:r>
              <a:rPr lang="en-US" altLang="fr-FR" sz="2400" kern="0" dirty="0" smtClean="0"/>
              <a:t> (minimum “optical” cross-talk)</a:t>
            </a:r>
            <a:endParaRPr lang="en-US" altLang="fr-FR" sz="2400" kern="0" dirty="0"/>
          </a:p>
          <a:p>
            <a:pPr marL="0" indent="0" eaLnBrk="1" hangingPunct="1">
              <a:spcBef>
                <a:spcPts val="2000"/>
              </a:spcBef>
              <a:buFontTx/>
              <a:buNone/>
              <a:defRPr/>
            </a:pPr>
            <a:endParaRPr lang="en-US" altLang="fr-FR" sz="2400" kern="0" dirty="0" smtClean="0"/>
          </a:p>
          <a:p>
            <a:pPr marL="0" indent="0" eaLnBrk="1" hangingPunct="1">
              <a:spcBef>
                <a:spcPts val="2000"/>
              </a:spcBef>
              <a:buFontTx/>
              <a:buNone/>
              <a:defRPr/>
            </a:pPr>
            <a:endParaRPr lang="en-US" altLang="fr-FR" sz="2400" kern="0" dirty="0"/>
          </a:p>
          <a:p>
            <a:pPr marL="0" indent="0" eaLnBrk="1" hangingPunct="1">
              <a:spcBef>
                <a:spcPts val="2000"/>
              </a:spcBef>
              <a:buFontTx/>
              <a:buNone/>
              <a:defRPr/>
            </a:pPr>
            <a:endParaRPr lang="en-US" altLang="fr-FR" sz="2400" kern="0" dirty="0" smtClean="0"/>
          </a:p>
          <a:p>
            <a:pPr marL="0" indent="0" eaLnBrk="1" hangingPunct="1">
              <a:spcBef>
                <a:spcPts val="2000"/>
              </a:spcBef>
              <a:buFontTx/>
              <a:buNone/>
              <a:defRPr/>
            </a:pPr>
            <a:endParaRPr lang="en-US" altLang="fr-FR" sz="2400" kern="0" dirty="0"/>
          </a:p>
          <a:p>
            <a:pPr marL="0" indent="0" eaLnBrk="1" hangingPunct="1">
              <a:spcBef>
                <a:spcPts val="2000"/>
              </a:spcBef>
              <a:buFontTx/>
              <a:buNone/>
              <a:defRPr/>
            </a:pPr>
            <a:endParaRPr lang="en-US" altLang="fr-FR" sz="2400" kern="0" dirty="0" smtClean="0"/>
          </a:p>
          <a:p>
            <a:pPr marL="0" indent="0" eaLnBrk="1" hangingPunct="1">
              <a:spcBef>
                <a:spcPts val="2000"/>
              </a:spcBef>
              <a:buFontTx/>
              <a:buNone/>
              <a:defRPr/>
            </a:pPr>
            <a:endParaRPr lang="en-US" altLang="fr-FR" sz="2400" kern="0" dirty="0" smtClean="0"/>
          </a:p>
        </p:txBody>
      </p:sp>
      <p:sp>
        <p:nvSpPr>
          <p:cNvPr id="28678" name="Line 6"/>
          <p:cNvSpPr>
            <a:spLocks noChangeShapeType="1"/>
          </p:cNvSpPr>
          <p:nvPr/>
        </p:nvSpPr>
        <p:spPr bwMode="auto">
          <a:xfrm rot="10800000">
            <a:off x="179513" y="3857625"/>
            <a:ext cx="5760000" cy="2381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8679" name="Rectangle 7"/>
          <p:cNvSpPr>
            <a:spLocks/>
          </p:cNvSpPr>
          <p:nvPr/>
        </p:nvSpPr>
        <p:spPr bwMode="auto">
          <a:xfrm>
            <a:off x="2589213" y="3581400"/>
            <a:ext cx="7048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pPr algn="ctr"/>
            <a:r>
              <a:rPr lang="en-US" altLang="fr-FR" dirty="0"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16 mm</a:t>
            </a:r>
          </a:p>
        </p:txBody>
      </p:sp>
      <p:sp>
        <p:nvSpPr>
          <p:cNvPr id="28680" name="Rectangle 9"/>
          <p:cNvSpPr>
            <a:spLocks/>
          </p:cNvSpPr>
          <p:nvPr/>
        </p:nvSpPr>
        <p:spPr bwMode="auto">
          <a:xfrm>
            <a:off x="6281952" y="3962420"/>
            <a:ext cx="76944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pPr algn="ctr"/>
            <a:r>
              <a:rPr lang="en-US" altLang="fr-FR" dirty="0" smtClean="0"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0.8 </a:t>
            </a:r>
            <a:r>
              <a:rPr lang="en-US" altLang="fr-FR" dirty="0"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mm</a:t>
            </a:r>
          </a:p>
        </p:txBody>
      </p:sp>
      <p:sp>
        <p:nvSpPr>
          <p:cNvPr id="28681" name="Line 8"/>
          <p:cNvSpPr>
            <a:spLocks noChangeShapeType="1"/>
          </p:cNvSpPr>
          <p:nvPr/>
        </p:nvSpPr>
        <p:spPr bwMode="auto">
          <a:xfrm rot="10800000" flipH="1">
            <a:off x="6050722" y="3885407"/>
            <a:ext cx="0" cy="32861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28.02.2017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Dirk Wiedner, Mu3e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48</a:t>
            </a:fld>
            <a:endParaRPr lang="en-US" dirty="0"/>
          </a:p>
        </p:txBody>
      </p:sp>
      <p:grpSp>
        <p:nvGrpSpPr>
          <p:cNvPr id="7" name="Gruppieren 6"/>
          <p:cNvGrpSpPr/>
          <p:nvPr/>
        </p:nvGrpSpPr>
        <p:grpSpPr>
          <a:xfrm>
            <a:off x="179512" y="3921120"/>
            <a:ext cx="5806286" cy="270000"/>
            <a:chOff x="179512" y="3921120"/>
            <a:chExt cx="5806286" cy="270000"/>
          </a:xfrm>
        </p:grpSpPr>
        <p:sp>
          <p:nvSpPr>
            <p:cNvPr id="6" name="Rechteck 5"/>
            <p:cNvSpPr/>
            <p:nvPr/>
          </p:nvSpPr>
          <p:spPr>
            <a:xfrm>
              <a:off x="183600" y="392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6" name="Rechteck 15"/>
            <p:cNvSpPr/>
            <p:nvPr/>
          </p:nvSpPr>
          <p:spPr>
            <a:xfrm>
              <a:off x="273600" y="392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7" name="Rechteck 16"/>
            <p:cNvSpPr/>
            <p:nvPr/>
          </p:nvSpPr>
          <p:spPr>
            <a:xfrm>
              <a:off x="363600" y="392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8" name="Rechteck 17"/>
            <p:cNvSpPr/>
            <p:nvPr/>
          </p:nvSpPr>
          <p:spPr>
            <a:xfrm>
              <a:off x="453600" y="392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9" name="Rechteck 18"/>
            <p:cNvSpPr/>
            <p:nvPr/>
          </p:nvSpPr>
          <p:spPr>
            <a:xfrm>
              <a:off x="543600" y="392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0" name="Rechteck 19"/>
            <p:cNvSpPr/>
            <p:nvPr/>
          </p:nvSpPr>
          <p:spPr>
            <a:xfrm>
              <a:off x="633600" y="392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1" name="Rechteck 20"/>
            <p:cNvSpPr/>
            <p:nvPr/>
          </p:nvSpPr>
          <p:spPr>
            <a:xfrm>
              <a:off x="723600" y="392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2" name="Rechteck 21"/>
            <p:cNvSpPr/>
            <p:nvPr/>
          </p:nvSpPr>
          <p:spPr>
            <a:xfrm>
              <a:off x="813600" y="392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3" name="Rechteck 22"/>
            <p:cNvSpPr/>
            <p:nvPr/>
          </p:nvSpPr>
          <p:spPr>
            <a:xfrm>
              <a:off x="903600" y="392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4" name="Rechteck 23"/>
            <p:cNvSpPr/>
            <p:nvPr/>
          </p:nvSpPr>
          <p:spPr>
            <a:xfrm>
              <a:off x="993600" y="392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5" name="Rechteck 24"/>
            <p:cNvSpPr/>
            <p:nvPr/>
          </p:nvSpPr>
          <p:spPr>
            <a:xfrm>
              <a:off x="1083600" y="392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6" name="Rechteck 25"/>
            <p:cNvSpPr/>
            <p:nvPr/>
          </p:nvSpPr>
          <p:spPr>
            <a:xfrm>
              <a:off x="1173600" y="392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7" name="Rechteck 26"/>
            <p:cNvSpPr/>
            <p:nvPr/>
          </p:nvSpPr>
          <p:spPr>
            <a:xfrm>
              <a:off x="1263600" y="392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8" name="Rechteck 27"/>
            <p:cNvSpPr/>
            <p:nvPr/>
          </p:nvSpPr>
          <p:spPr>
            <a:xfrm>
              <a:off x="1353600" y="392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9" name="Rechteck 28"/>
            <p:cNvSpPr/>
            <p:nvPr/>
          </p:nvSpPr>
          <p:spPr>
            <a:xfrm>
              <a:off x="1443600" y="392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0" name="Rechteck 29"/>
            <p:cNvSpPr/>
            <p:nvPr/>
          </p:nvSpPr>
          <p:spPr>
            <a:xfrm>
              <a:off x="1533600" y="392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1" name="Rechteck 30"/>
            <p:cNvSpPr/>
            <p:nvPr/>
          </p:nvSpPr>
          <p:spPr>
            <a:xfrm>
              <a:off x="1623600" y="392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2" name="Rechteck 31"/>
            <p:cNvSpPr/>
            <p:nvPr/>
          </p:nvSpPr>
          <p:spPr>
            <a:xfrm>
              <a:off x="1713600" y="392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3" name="Rechteck 32"/>
            <p:cNvSpPr/>
            <p:nvPr/>
          </p:nvSpPr>
          <p:spPr>
            <a:xfrm>
              <a:off x="1803600" y="392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4" name="Rechteck 33"/>
            <p:cNvSpPr/>
            <p:nvPr/>
          </p:nvSpPr>
          <p:spPr>
            <a:xfrm>
              <a:off x="1893600" y="392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5" name="Rechteck 34"/>
            <p:cNvSpPr/>
            <p:nvPr/>
          </p:nvSpPr>
          <p:spPr>
            <a:xfrm>
              <a:off x="1983600" y="392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6" name="Rechteck 35"/>
            <p:cNvSpPr/>
            <p:nvPr/>
          </p:nvSpPr>
          <p:spPr>
            <a:xfrm>
              <a:off x="2073600" y="392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7" name="Rechteck 36"/>
            <p:cNvSpPr/>
            <p:nvPr/>
          </p:nvSpPr>
          <p:spPr>
            <a:xfrm>
              <a:off x="2163600" y="392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8" name="Rechteck 37"/>
            <p:cNvSpPr/>
            <p:nvPr/>
          </p:nvSpPr>
          <p:spPr>
            <a:xfrm>
              <a:off x="2254530" y="392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7" name="Rechteck 46"/>
            <p:cNvSpPr/>
            <p:nvPr/>
          </p:nvSpPr>
          <p:spPr>
            <a:xfrm>
              <a:off x="2344530" y="392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8" name="Rechteck 47"/>
            <p:cNvSpPr/>
            <p:nvPr/>
          </p:nvSpPr>
          <p:spPr>
            <a:xfrm>
              <a:off x="2434530" y="392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9" name="Rechteck 48"/>
            <p:cNvSpPr/>
            <p:nvPr/>
          </p:nvSpPr>
          <p:spPr>
            <a:xfrm>
              <a:off x="2524530" y="392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50" name="Rechteck 49"/>
            <p:cNvSpPr/>
            <p:nvPr/>
          </p:nvSpPr>
          <p:spPr>
            <a:xfrm>
              <a:off x="2614530" y="392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51" name="Rechteck 50"/>
            <p:cNvSpPr/>
            <p:nvPr/>
          </p:nvSpPr>
          <p:spPr>
            <a:xfrm>
              <a:off x="2704530" y="392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52" name="Rechteck 51"/>
            <p:cNvSpPr/>
            <p:nvPr/>
          </p:nvSpPr>
          <p:spPr>
            <a:xfrm>
              <a:off x="2794530" y="392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53" name="Rechteck 52"/>
            <p:cNvSpPr/>
            <p:nvPr/>
          </p:nvSpPr>
          <p:spPr>
            <a:xfrm>
              <a:off x="2884530" y="392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54" name="Rechteck 53"/>
            <p:cNvSpPr/>
            <p:nvPr/>
          </p:nvSpPr>
          <p:spPr>
            <a:xfrm>
              <a:off x="2974530" y="392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55" name="Rechteck 54"/>
            <p:cNvSpPr/>
            <p:nvPr/>
          </p:nvSpPr>
          <p:spPr>
            <a:xfrm>
              <a:off x="3064530" y="392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56" name="Rechteck 55"/>
            <p:cNvSpPr/>
            <p:nvPr/>
          </p:nvSpPr>
          <p:spPr>
            <a:xfrm>
              <a:off x="3154530" y="392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57" name="Rechteck 56"/>
            <p:cNvSpPr/>
            <p:nvPr/>
          </p:nvSpPr>
          <p:spPr>
            <a:xfrm>
              <a:off x="3244530" y="392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58" name="Rechteck 57"/>
            <p:cNvSpPr/>
            <p:nvPr/>
          </p:nvSpPr>
          <p:spPr>
            <a:xfrm>
              <a:off x="3334530" y="392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59" name="Rechteck 58"/>
            <p:cNvSpPr/>
            <p:nvPr/>
          </p:nvSpPr>
          <p:spPr>
            <a:xfrm>
              <a:off x="3424530" y="392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60" name="Rechteck 59"/>
            <p:cNvSpPr/>
            <p:nvPr/>
          </p:nvSpPr>
          <p:spPr>
            <a:xfrm>
              <a:off x="3514530" y="392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61" name="Rechteck 60"/>
            <p:cNvSpPr/>
            <p:nvPr/>
          </p:nvSpPr>
          <p:spPr>
            <a:xfrm>
              <a:off x="3604530" y="392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62" name="Rechteck 61"/>
            <p:cNvSpPr/>
            <p:nvPr/>
          </p:nvSpPr>
          <p:spPr>
            <a:xfrm>
              <a:off x="3694530" y="392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63" name="Rechteck 62"/>
            <p:cNvSpPr/>
            <p:nvPr/>
          </p:nvSpPr>
          <p:spPr>
            <a:xfrm>
              <a:off x="3784530" y="392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64" name="Rechteck 63"/>
            <p:cNvSpPr/>
            <p:nvPr/>
          </p:nvSpPr>
          <p:spPr>
            <a:xfrm>
              <a:off x="3874530" y="392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65" name="Rechteck 64"/>
            <p:cNvSpPr/>
            <p:nvPr/>
          </p:nvSpPr>
          <p:spPr>
            <a:xfrm>
              <a:off x="3964627" y="392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66" name="Rechteck 65"/>
            <p:cNvSpPr/>
            <p:nvPr/>
          </p:nvSpPr>
          <p:spPr>
            <a:xfrm>
              <a:off x="4054627" y="392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67" name="Rechteck 66"/>
            <p:cNvSpPr/>
            <p:nvPr/>
          </p:nvSpPr>
          <p:spPr>
            <a:xfrm>
              <a:off x="4144211" y="392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68" name="Rechteck 67"/>
            <p:cNvSpPr/>
            <p:nvPr/>
          </p:nvSpPr>
          <p:spPr>
            <a:xfrm>
              <a:off x="4234211" y="392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69" name="Rechteck 68"/>
            <p:cNvSpPr/>
            <p:nvPr/>
          </p:nvSpPr>
          <p:spPr>
            <a:xfrm>
              <a:off x="4324211" y="392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70" name="Rechteck 69"/>
            <p:cNvSpPr/>
            <p:nvPr/>
          </p:nvSpPr>
          <p:spPr>
            <a:xfrm>
              <a:off x="4414211" y="392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71" name="Rechteck 70"/>
            <p:cNvSpPr/>
            <p:nvPr/>
          </p:nvSpPr>
          <p:spPr>
            <a:xfrm>
              <a:off x="4504211" y="392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72" name="Rechteck 71"/>
            <p:cNvSpPr/>
            <p:nvPr/>
          </p:nvSpPr>
          <p:spPr>
            <a:xfrm>
              <a:off x="4594211" y="392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73" name="Rechteck 72"/>
            <p:cNvSpPr/>
            <p:nvPr/>
          </p:nvSpPr>
          <p:spPr>
            <a:xfrm>
              <a:off x="4684211" y="392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74" name="Rechteck 73"/>
            <p:cNvSpPr/>
            <p:nvPr/>
          </p:nvSpPr>
          <p:spPr>
            <a:xfrm>
              <a:off x="4774211" y="392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75" name="Rechteck 74"/>
            <p:cNvSpPr/>
            <p:nvPr/>
          </p:nvSpPr>
          <p:spPr>
            <a:xfrm>
              <a:off x="4864211" y="392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76" name="Rechteck 75"/>
            <p:cNvSpPr/>
            <p:nvPr/>
          </p:nvSpPr>
          <p:spPr>
            <a:xfrm>
              <a:off x="4954211" y="392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77" name="Rechteck 76"/>
            <p:cNvSpPr/>
            <p:nvPr/>
          </p:nvSpPr>
          <p:spPr>
            <a:xfrm>
              <a:off x="5044211" y="392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78" name="Rechteck 77"/>
            <p:cNvSpPr/>
            <p:nvPr/>
          </p:nvSpPr>
          <p:spPr>
            <a:xfrm>
              <a:off x="5134211" y="392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79" name="Rechteck 78"/>
            <p:cNvSpPr/>
            <p:nvPr/>
          </p:nvSpPr>
          <p:spPr>
            <a:xfrm>
              <a:off x="5224211" y="392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80" name="Rechteck 79"/>
            <p:cNvSpPr/>
            <p:nvPr/>
          </p:nvSpPr>
          <p:spPr>
            <a:xfrm>
              <a:off x="5314211" y="392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81" name="Rechteck 80"/>
            <p:cNvSpPr/>
            <p:nvPr/>
          </p:nvSpPr>
          <p:spPr>
            <a:xfrm>
              <a:off x="5404211" y="392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82" name="Rechteck 81"/>
            <p:cNvSpPr/>
            <p:nvPr/>
          </p:nvSpPr>
          <p:spPr>
            <a:xfrm>
              <a:off x="5494211" y="392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83" name="Rechteck 82"/>
            <p:cNvSpPr/>
            <p:nvPr/>
          </p:nvSpPr>
          <p:spPr>
            <a:xfrm>
              <a:off x="5584211" y="392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84" name="Rechteck 83"/>
            <p:cNvSpPr/>
            <p:nvPr/>
          </p:nvSpPr>
          <p:spPr>
            <a:xfrm>
              <a:off x="5674211" y="392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85" name="Rechteck 84"/>
            <p:cNvSpPr/>
            <p:nvPr/>
          </p:nvSpPr>
          <p:spPr>
            <a:xfrm>
              <a:off x="5764211" y="392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86" name="Rechteck 85"/>
            <p:cNvSpPr/>
            <p:nvPr/>
          </p:nvSpPr>
          <p:spPr>
            <a:xfrm>
              <a:off x="5854886" y="392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87" name="Rechteck 86"/>
            <p:cNvSpPr/>
            <p:nvPr/>
          </p:nvSpPr>
          <p:spPr>
            <a:xfrm>
              <a:off x="224512" y="401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88" name="Rechteck 87"/>
            <p:cNvSpPr/>
            <p:nvPr/>
          </p:nvSpPr>
          <p:spPr>
            <a:xfrm>
              <a:off x="314512" y="401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89" name="Rechteck 88"/>
            <p:cNvSpPr/>
            <p:nvPr/>
          </p:nvSpPr>
          <p:spPr>
            <a:xfrm>
              <a:off x="404512" y="401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90" name="Rechteck 89"/>
            <p:cNvSpPr/>
            <p:nvPr/>
          </p:nvSpPr>
          <p:spPr>
            <a:xfrm>
              <a:off x="494512" y="401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91" name="Rechteck 90"/>
            <p:cNvSpPr/>
            <p:nvPr/>
          </p:nvSpPr>
          <p:spPr>
            <a:xfrm>
              <a:off x="584512" y="401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92" name="Rechteck 91"/>
            <p:cNvSpPr/>
            <p:nvPr/>
          </p:nvSpPr>
          <p:spPr>
            <a:xfrm>
              <a:off x="674512" y="401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93" name="Rechteck 92"/>
            <p:cNvSpPr/>
            <p:nvPr/>
          </p:nvSpPr>
          <p:spPr>
            <a:xfrm>
              <a:off x="764512" y="401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94" name="Rechteck 93"/>
            <p:cNvSpPr/>
            <p:nvPr/>
          </p:nvSpPr>
          <p:spPr>
            <a:xfrm>
              <a:off x="854512" y="401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95" name="Rechteck 94"/>
            <p:cNvSpPr/>
            <p:nvPr/>
          </p:nvSpPr>
          <p:spPr>
            <a:xfrm>
              <a:off x="944512" y="401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96" name="Rechteck 95"/>
            <p:cNvSpPr/>
            <p:nvPr/>
          </p:nvSpPr>
          <p:spPr>
            <a:xfrm>
              <a:off x="1034512" y="401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97" name="Rechteck 96"/>
            <p:cNvSpPr/>
            <p:nvPr/>
          </p:nvSpPr>
          <p:spPr>
            <a:xfrm>
              <a:off x="1124512" y="401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98" name="Rechteck 97"/>
            <p:cNvSpPr/>
            <p:nvPr/>
          </p:nvSpPr>
          <p:spPr>
            <a:xfrm>
              <a:off x="1214512" y="401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99" name="Rechteck 98"/>
            <p:cNvSpPr/>
            <p:nvPr/>
          </p:nvSpPr>
          <p:spPr>
            <a:xfrm>
              <a:off x="1304512" y="401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00" name="Rechteck 99"/>
            <p:cNvSpPr/>
            <p:nvPr/>
          </p:nvSpPr>
          <p:spPr>
            <a:xfrm>
              <a:off x="1394512" y="401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01" name="Rechteck 100"/>
            <p:cNvSpPr/>
            <p:nvPr/>
          </p:nvSpPr>
          <p:spPr>
            <a:xfrm>
              <a:off x="1484512" y="401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02" name="Rechteck 101"/>
            <p:cNvSpPr/>
            <p:nvPr/>
          </p:nvSpPr>
          <p:spPr>
            <a:xfrm>
              <a:off x="1574512" y="401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03" name="Rechteck 102"/>
            <p:cNvSpPr/>
            <p:nvPr/>
          </p:nvSpPr>
          <p:spPr>
            <a:xfrm>
              <a:off x="1664512" y="401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04" name="Rechteck 103"/>
            <p:cNvSpPr/>
            <p:nvPr/>
          </p:nvSpPr>
          <p:spPr>
            <a:xfrm>
              <a:off x="1754512" y="401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05" name="Rechteck 104"/>
            <p:cNvSpPr/>
            <p:nvPr/>
          </p:nvSpPr>
          <p:spPr>
            <a:xfrm>
              <a:off x="1844512" y="401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06" name="Rechteck 105"/>
            <p:cNvSpPr/>
            <p:nvPr/>
          </p:nvSpPr>
          <p:spPr>
            <a:xfrm>
              <a:off x="1934512" y="401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07" name="Rechteck 106"/>
            <p:cNvSpPr/>
            <p:nvPr/>
          </p:nvSpPr>
          <p:spPr>
            <a:xfrm>
              <a:off x="2024512" y="401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08" name="Rechteck 107"/>
            <p:cNvSpPr/>
            <p:nvPr/>
          </p:nvSpPr>
          <p:spPr>
            <a:xfrm>
              <a:off x="2114512" y="401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09" name="Rechteck 108"/>
            <p:cNvSpPr/>
            <p:nvPr/>
          </p:nvSpPr>
          <p:spPr>
            <a:xfrm>
              <a:off x="2204512" y="401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10" name="Rechteck 109"/>
            <p:cNvSpPr/>
            <p:nvPr/>
          </p:nvSpPr>
          <p:spPr>
            <a:xfrm>
              <a:off x="2295442" y="401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11" name="Rechteck 110"/>
            <p:cNvSpPr/>
            <p:nvPr/>
          </p:nvSpPr>
          <p:spPr>
            <a:xfrm>
              <a:off x="2385442" y="401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12" name="Rechteck 111"/>
            <p:cNvSpPr/>
            <p:nvPr/>
          </p:nvSpPr>
          <p:spPr>
            <a:xfrm>
              <a:off x="2475442" y="401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13" name="Rechteck 112"/>
            <p:cNvSpPr/>
            <p:nvPr/>
          </p:nvSpPr>
          <p:spPr>
            <a:xfrm>
              <a:off x="2565442" y="401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14" name="Rechteck 113"/>
            <p:cNvSpPr/>
            <p:nvPr/>
          </p:nvSpPr>
          <p:spPr>
            <a:xfrm>
              <a:off x="2655442" y="401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15" name="Rechteck 114"/>
            <p:cNvSpPr/>
            <p:nvPr/>
          </p:nvSpPr>
          <p:spPr>
            <a:xfrm>
              <a:off x="2745442" y="401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16" name="Rechteck 115"/>
            <p:cNvSpPr/>
            <p:nvPr/>
          </p:nvSpPr>
          <p:spPr>
            <a:xfrm>
              <a:off x="2835442" y="401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17" name="Rechteck 116"/>
            <p:cNvSpPr/>
            <p:nvPr/>
          </p:nvSpPr>
          <p:spPr>
            <a:xfrm>
              <a:off x="2925442" y="401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18" name="Rechteck 117"/>
            <p:cNvSpPr/>
            <p:nvPr/>
          </p:nvSpPr>
          <p:spPr>
            <a:xfrm>
              <a:off x="3015442" y="401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19" name="Rechteck 118"/>
            <p:cNvSpPr/>
            <p:nvPr/>
          </p:nvSpPr>
          <p:spPr>
            <a:xfrm>
              <a:off x="3105442" y="401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20" name="Rechteck 119"/>
            <p:cNvSpPr/>
            <p:nvPr/>
          </p:nvSpPr>
          <p:spPr>
            <a:xfrm>
              <a:off x="3195442" y="401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21" name="Rechteck 120"/>
            <p:cNvSpPr/>
            <p:nvPr/>
          </p:nvSpPr>
          <p:spPr>
            <a:xfrm>
              <a:off x="3285442" y="401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22" name="Rechteck 121"/>
            <p:cNvSpPr/>
            <p:nvPr/>
          </p:nvSpPr>
          <p:spPr>
            <a:xfrm>
              <a:off x="3375442" y="401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23" name="Rechteck 122"/>
            <p:cNvSpPr/>
            <p:nvPr/>
          </p:nvSpPr>
          <p:spPr>
            <a:xfrm>
              <a:off x="3465442" y="401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24" name="Rechteck 123"/>
            <p:cNvSpPr/>
            <p:nvPr/>
          </p:nvSpPr>
          <p:spPr>
            <a:xfrm>
              <a:off x="3555442" y="401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25" name="Rechteck 124"/>
            <p:cNvSpPr/>
            <p:nvPr/>
          </p:nvSpPr>
          <p:spPr>
            <a:xfrm>
              <a:off x="3645442" y="401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26" name="Rechteck 125"/>
            <p:cNvSpPr/>
            <p:nvPr/>
          </p:nvSpPr>
          <p:spPr>
            <a:xfrm>
              <a:off x="3735442" y="401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27" name="Rechteck 126"/>
            <p:cNvSpPr/>
            <p:nvPr/>
          </p:nvSpPr>
          <p:spPr>
            <a:xfrm>
              <a:off x="3825442" y="401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28" name="Rechteck 127"/>
            <p:cNvSpPr/>
            <p:nvPr/>
          </p:nvSpPr>
          <p:spPr>
            <a:xfrm>
              <a:off x="3915442" y="401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29" name="Rechteck 128"/>
            <p:cNvSpPr/>
            <p:nvPr/>
          </p:nvSpPr>
          <p:spPr>
            <a:xfrm>
              <a:off x="4005539" y="401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30" name="Rechteck 129"/>
            <p:cNvSpPr/>
            <p:nvPr/>
          </p:nvSpPr>
          <p:spPr>
            <a:xfrm>
              <a:off x="4095539" y="401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31" name="Rechteck 130"/>
            <p:cNvSpPr/>
            <p:nvPr/>
          </p:nvSpPr>
          <p:spPr>
            <a:xfrm>
              <a:off x="4185123" y="401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32" name="Rechteck 131"/>
            <p:cNvSpPr/>
            <p:nvPr/>
          </p:nvSpPr>
          <p:spPr>
            <a:xfrm>
              <a:off x="4275123" y="401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33" name="Rechteck 132"/>
            <p:cNvSpPr/>
            <p:nvPr/>
          </p:nvSpPr>
          <p:spPr>
            <a:xfrm>
              <a:off x="4365123" y="401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34" name="Rechteck 133"/>
            <p:cNvSpPr/>
            <p:nvPr/>
          </p:nvSpPr>
          <p:spPr>
            <a:xfrm>
              <a:off x="4455123" y="401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35" name="Rechteck 134"/>
            <p:cNvSpPr/>
            <p:nvPr/>
          </p:nvSpPr>
          <p:spPr>
            <a:xfrm>
              <a:off x="4545123" y="401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36" name="Rechteck 135"/>
            <p:cNvSpPr/>
            <p:nvPr/>
          </p:nvSpPr>
          <p:spPr>
            <a:xfrm>
              <a:off x="4635123" y="401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37" name="Rechteck 136"/>
            <p:cNvSpPr/>
            <p:nvPr/>
          </p:nvSpPr>
          <p:spPr>
            <a:xfrm>
              <a:off x="4725123" y="401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38" name="Rechteck 137"/>
            <p:cNvSpPr/>
            <p:nvPr/>
          </p:nvSpPr>
          <p:spPr>
            <a:xfrm>
              <a:off x="4815123" y="401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39" name="Rechteck 138"/>
            <p:cNvSpPr/>
            <p:nvPr/>
          </p:nvSpPr>
          <p:spPr>
            <a:xfrm>
              <a:off x="4905123" y="401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40" name="Rechteck 139"/>
            <p:cNvSpPr/>
            <p:nvPr/>
          </p:nvSpPr>
          <p:spPr>
            <a:xfrm>
              <a:off x="4995123" y="401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41" name="Rechteck 140"/>
            <p:cNvSpPr/>
            <p:nvPr/>
          </p:nvSpPr>
          <p:spPr>
            <a:xfrm>
              <a:off x="5085123" y="401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42" name="Rechteck 141"/>
            <p:cNvSpPr/>
            <p:nvPr/>
          </p:nvSpPr>
          <p:spPr>
            <a:xfrm>
              <a:off x="5175123" y="401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43" name="Rechteck 142"/>
            <p:cNvSpPr/>
            <p:nvPr/>
          </p:nvSpPr>
          <p:spPr>
            <a:xfrm>
              <a:off x="5265123" y="401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44" name="Rechteck 143"/>
            <p:cNvSpPr/>
            <p:nvPr/>
          </p:nvSpPr>
          <p:spPr>
            <a:xfrm>
              <a:off x="5355123" y="401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45" name="Rechteck 144"/>
            <p:cNvSpPr/>
            <p:nvPr/>
          </p:nvSpPr>
          <p:spPr>
            <a:xfrm>
              <a:off x="5445123" y="401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46" name="Rechteck 145"/>
            <p:cNvSpPr/>
            <p:nvPr/>
          </p:nvSpPr>
          <p:spPr>
            <a:xfrm>
              <a:off x="5535123" y="401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47" name="Rechteck 146"/>
            <p:cNvSpPr/>
            <p:nvPr/>
          </p:nvSpPr>
          <p:spPr>
            <a:xfrm>
              <a:off x="5625123" y="401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48" name="Rechteck 147"/>
            <p:cNvSpPr/>
            <p:nvPr/>
          </p:nvSpPr>
          <p:spPr>
            <a:xfrm>
              <a:off x="5715123" y="401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49" name="Rechteck 148"/>
            <p:cNvSpPr/>
            <p:nvPr/>
          </p:nvSpPr>
          <p:spPr>
            <a:xfrm>
              <a:off x="5805123" y="401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50" name="Rechteck 149"/>
            <p:cNvSpPr/>
            <p:nvPr/>
          </p:nvSpPr>
          <p:spPr>
            <a:xfrm>
              <a:off x="5895798" y="401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51" name="Rechteck 150"/>
            <p:cNvSpPr/>
            <p:nvPr/>
          </p:nvSpPr>
          <p:spPr>
            <a:xfrm>
              <a:off x="179512" y="410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52" name="Rechteck 151"/>
            <p:cNvSpPr/>
            <p:nvPr/>
          </p:nvSpPr>
          <p:spPr>
            <a:xfrm>
              <a:off x="269512" y="410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53" name="Rechteck 152"/>
            <p:cNvSpPr/>
            <p:nvPr/>
          </p:nvSpPr>
          <p:spPr>
            <a:xfrm>
              <a:off x="359512" y="410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54" name="Rechteck 153"/>
            <p:cNvSpPr/>
            <p:nvPr/>
          </p:nvSpPr>
          <p:spPr>
            <a:xfrm>
              <a:off x="449512" y="410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55" name="Rechteck 154"/>
            <p:cNvSpPr/>
            <p:nvPr/>
          </p:nvSpPr>
          <p:spPr>
            <a:xfrm>
              <a:off x="539512" y="410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56" name="Rechteck 155"/>
            <p:cNvSpPr/>
            <p:nvPr/>
          </p:nvSpPr>
          <p:spPr>
            <a:xfrm>
              <a:off x="629512" y="410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57" name="Rechteck 156"/>
            <p:cNvSpPr/>
            <p:nvPr/>
          </p:nvSpPr>
          <p:spPr>
            <a:xfrm>
              <a:off x="719512" y="410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58" name="Rechteck 157"/>
            <p:cNvSpPr/>
            <p:nvPr/>
          </p:nvSpPr>
          <p:spPr>
            <a:xfrm>
              <a:off x="809512" y="410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59" name="Rechteck 158"/>
            <p:cNvSpPr/>
            <p:nvPr/>
          </p:nvSpPr>
          <p:spPr>
            <a:xfrm>
              <a:off x="899512" y="410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60" name="Rechteck 159"/>
            <p:cNvSpPr/>
            <p:nvPr/>
          </p:nvSpPr>
          <p:spPr>
            <a:xfrm>
              <a:off x="989512" y="410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61" name="Rechteck 160"/>
            <p:cNvSpPr/>
            <p:nvPr/>
          </p:nvSpPr>
          <p:spPr>
            <a:xfrm>
              <a:off x="1079512" y="410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62" name="Rechteck 161"/>
            <p:cNvSpPr/>
            <p:nvPr/>
          </p:nvSpPr>
          <p:spPr>
            <a:xfrm>
              <a:off x="1169512" y="410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63" name="Rechteck 162"/>
            <p:cNvSpPr/>
            <p:nvPr/>
          </p:nvSpPr>
          <p:spPr>
            <a:xfrm>
              <a:off x="1259512" y="410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64" name="Rechteck 163"/>
            <p:cNvSpPr/>
            <p:nvPr/>
          </p:nvSpPr>
          <p:spPr>
            <a:xfrm>
              <a:off x="1349512" y="410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65" name="Rechteck 164"/>
            <p:cNvSpPr/>
            <p:nvPr/>
          </p:nvSpPr>
          <p:spPr>
            <a:xfrm>
              <a:off x="1439512" y="410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66" name="Rechteck 165"/>
            <p:cNvSpPr/>
            <p:nvPr/>
          </p:nvSpPr>
          <p:spPr>
            <a:xfrm>
              <a:off x="1529512" y="410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67" name="Rechteck 166"/>
            <p:cNvSpPr/>
            <p:nvPr/>
          </p:nvSpPr>
          <p:spPr>
            <a:xfrm>
              <a:off x="1619512" y="410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68" name="Rechteck 167"/>
            <p:cNvSpPr/>
            <p:nvPr/>
          </p:nvSpPr>
          <p:spPr>
            <a:xfrm>
              <a:off x="1709512" y="410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69" name="Rechteck 168"/>
            <p:cNvSpPr/>
            <p:nvPr/>
          </p:nvSpPr>
          <p:spPr>
            <a:xfrm>
              <a:off x="1799512" y="410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70" name="Rechteck 169"/>
            <p:cNvSpPr/>
            <p:nvPr/>
          </p:nvSpPr>
          <p:spPr>
            <a:xfrm>
              <a:off x="1889512" y="410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71" name="Rechteck 170"/>
            <p:cNvSpPr/>
            <p:nvPr/>
          </p:nvSpPr>
          <p:spPr>
            <a:xfrm>
              <a:off x="1979512" y="410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72" name="Rechteck 171"/>
            <p:cNvSpPr/>
            <p:nvPr/>
          </p:nvSpPr>
          <p:spPr>
            <a:xfrm>
              <a:off x="2069512" y="410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73" name="Rechteck 172"/>
            <p:cNvSpPr/>
            <p:nvPr/>
          </p:nvSpPr>
          <p:spPr>
            <a:xfrm>
              <a:off x="2159512" y="410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74" name="Rechteck 173"/>
            <p:cNvSpPr/>
            <p:nvPr/>
          </p:nvSpPr>
          <p:spPr>
            <a:xfrm>
              <a:off x="2250442" y="410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75" name="Rechteck 174"/>
            <p:cNvSpPr/>
            <p:nvPr/>
          </p:nvSpPr>
          <p:spPr>
            <a:xfrm>
              <a:off x="2340442" y="410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76" name="Rechteck 175"/>
            <p:cNvSpPr/>
            <p:nvPr/>
          </p:nvSpPr>
          <p:spPr>
            <a:xfrm>
              <a:off x="2430442" y="410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77" name="Rechteck 176"/>
            <p:cNvSpPr/>
            <p:nvPr/>
          </p:nvSpPr>
          <p:spPr>
            <a:xfrm>
              <a:off x="2520442" y="410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78" name="Rechteck 177"/>
            <p:cNvSpPr/>
            <p:nvPr/>
          </p:nvSpPr>
          <p:spPr>
            <a:xfrm>
              <a:off x="2610442" y="410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79" name="Rechteck 178"/>
            <p:cNvSpPr/>
            <p:nvPr/>
          </p:nvSpPr>
          <p:spPr>
            <a:xfrm>
              <a:off x="2700442" y="410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80" name="Rechteck 179"/>
            <p:cNvSpPr/>
            <p:nvPr/>
          </p:nvSpPr>
          <p:spPr>
            <a:xfrm>
              <a:off x="2790442" y="410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81" name="Rechteck 180"/>
            <p:cNvSpPr/>
            <p:nvPr/>
          </p:nvSpPr>
          <p:spPr>
            <a:xfrm>
              <a:off x="2880442" y="410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82" name="Rechteck 181"/>
            <p:cNvSpPr/>
            <p:nvPr/>
          </p:nvSpPr>
          <p:spPr>
            <a:xfrm>
              <a:off x="2970442" y="410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83" name="Rechteck 182"/>
            <p:cNvSpPr/>
            <p:nvPr/>
          </p:nvSpPr>
          <p:spPr>
            <a:xfrm>
              <a:off x="3060442" y="410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84" name="Rechteck 183"/>
            <p:cNvSpPr/>
            <p:nvPr/>
          </p:nvSpPr>
          <p:spPr>
            <a:xfrm>
              <a:off x="3150442" y="410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85" name="Rechteck 184"/>
            <p:cNvSpPr/>
            <p:nvPr/>
          </p:nvSpPr>
          <p:spPr>
            <a:xfrm>
              <a:off x="3240442" y="410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86" name="Rechteck 185"/>
            <p:cNvSpPr/>
            <p:nvPr/>
          </p:nvSpPr>
          <p:spPr>
            <a:xfrm>
              <a:off x="3330442" y="410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87" name="Rechteck 186"/>
            <p:cNvSpPr/>
            <p:nvPr/>
          </p:nvSpPr>
          <p:spPr>
            <a:xfrm>
              <a:off x="3420442" y="410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88" name="Rechteck 187"/>
            <p:cNvSpPr/>
            <p:nvPr/>
          </p:nvSpPr>
          <p:spPr>
            <a:xfrm>
              <a:off x="3510442" y="410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89" name="Rechteck 188"/>
            <p:cNvSpPr/>
            <p:nvPr/>
          </p:nvSpPr>
          <p:spPr>
            <a:xfrm>
              <a:off x="3600442" y="410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90" name="Rechteck 189"/>
            <p:cNvSpPr/>
            <p:nvPr/>
          </p:nvSpPr>
          <p:spPr>
            <a:xfrm>
              <a:off x="3690442" y="410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91" name="Rechteck 190"/>
            <p:cNvSpPr/>
            <p:nvPr/>
          </p:nvSpPr>
          <p:spPr>
            <a:xfrm>
              <a:off x="3780442" y="410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92" name="Rechteck 191"/>
            <p:cNvSpPr/>
            <p:nvPr/>
          </p:nvSpPr>
          <p:spPr>
            <a:xfrm>
              <a:off x="3870442" y="410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93" name="Rechteck 192"/>
            <p:cNvSpPr/>
            <p:nvPr/>
          </p:nvSpPr>
          <p:spPr>
            <a:xfrm>
              <a:off x="3960539" y="410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94" name="Rechteck 193"/>
            <p:cNvSpPr/>
            <p:nvPr/>
          </p:nvSpPr>
          <p:spPr>
            <a:xfrm>
              <a:off x="4050539" y="410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95" name="Rechteck 194"/>
            <p:cNvSpPr/>
            <p:nvPr/>
          </p:nvSpPr>
          <p:spPr>
            <a:xfrm>
              <a:off x="4140123" y="410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96" name="Rechteck 195"/>
            <p:cNvSpPr/>
            <p:nvPr/>
          </p:nvSpPr>
          <p:spPr>
            <a:xfrm>
              <a:off x="4230123" y="410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97" name="Rechteck 196"/>
            <p:cNvSpPr/>
            <p:nvPr/>
          </p:nvSpPr>
          <p:spPr>
            <a:xfrm>
              <a:off x="4320123" y="410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98" name="Rechteck 197"/>
            <p:cNvSpPr/>
            <p:nvPr/>
          </p:nvSpPr>
          <p:spPr>
            <a:xfrm>
              <a:off x="4410123" y="410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99" name="Rechteck 198"/>
            <p:cNvSpPr/>
            <p:nvPr/>
          </p:nvSpPr>
          <p:spPr>
            <a:xfrm>
              <a:off x="4500123" y="410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00" name="Rechteck 199"/>
            <p:cNvSpPr/>
            <p:nvPr/>
          </p:nvSpPr>
          <p:spPr>
            <a:xfrm>
              <a:off x="4590123" y="410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01" name="Rechteck 200"/>
            <p:cNvSpPr/>
            <p:nvPr/>
          </p:nvSpPr>
          <p:spPr>
            <a:xfrm>
              <a:off x="4680123" y="410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02" name="Rechteck 201"/>
            <p:cNvSpPr/>
            <p:nvPr/>
          </p:nvSpPr>
          <p:spPr>
            <a:xfrm>
              <a:off x="4770123" y="410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03" name="Rechteck 202"/>
            <p:cNvSpPr/>
            <p:nvPr/>
          </p:nvSpPr>
          <p:spPr>
            <a:xfrm>
              <a:off x="4860123" y="410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04" name="Rechteck 203"/>
            <p:cNvSpPr/>
            <p:nvPr/>
          </p:nvSpPr>
          <p:spPr>
            <a:xfrm>
              <a:off x="4950123" y="410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05" name="Rechteck 204"/>
            <p:cNvSpPr/>
            <p:nvPr/>
          </p:nvSpPr>
          <p:spPr>
            <a:xfrm>
              <a:off x="5040123" y="410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06" name="Rechteck 205"/>
            <p:cNvSpPr/>
            <p:nvPr/>
          </p:nvSpPr>
          <p:spPr>
            <a:xfrm>
              <a:off x="5130123" y="410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07" name="Rechteck 206"/>
            <p:cNvSpPr/>
            <p:nvPr/>
          </p:nvSpPr>
          <p:spPr>
            <a:xfrm>
              <a:off x="5220123" y="410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08" name="Rechteck 207"/>
            <p:cNvSpPr/>
            <p:nvPr/>
          </p:nvSpPr>
          <p:spPr>
            <a:xfrm>
              <a:off x="5310123" y="410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09" name="Rechteck 208"/>
            <p:cNvSpPr/>
            <p:nvPr/>
          </p:nvSpPr>
          <p:spPr>
            <a:xfrm>
              <a:off x="5400123" y="410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10" name="Rechteck 209"/>
            <p:cNvSpPr/>
            <p:nvPr/>
          </p:nvSpPr>
          <p:spPr>
            <a:xfrm>
              <a:off x="5490123" y="410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11" name="Rechteck 210"/>
            <p:cNvSpPr/>
            <p:nvPr/>
          </p:nvSpPr>
          <p:spPr>
            <a:xfrm>
              <a:off x="5580123" y="410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12" name="Rechteck 211"/>
            <p:cNvSpPr/>
            <p:nvPr/>
          </p:nvSpPr>
          <p:spPr>
            <a:xfrm>
              <a:off x="5670123" y="410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13" name="Rechteck 212"/>
            <p:cNvSpPr/>
            <p:nvPr/>
          </p:nvSpPr>
          <p:spPr>
            <a:xfrm>
              <a:off x="5760123" y="410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14" name="Rechteck 213"/>
            <p:cNvSpPr/>
            <p:nvPr/>
          </p:nvSpPr>
          <p:spPr>
            <a:xfrm>
              <a:off x="5850798" y="4101120"/>
              <a:ext cx="90000" cy="9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1885834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7581900" cy="90872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Testing Square Fibers</a:t>
            </a:r>
            <a:endParaRPr lang="en-US" dirty="0"/>
          </a:p>
        </p:txBody>
      </p:sp>
      <p:sp>
        <p:nvSpPr>
          <p:cNvPr id="29701" name="ZoneTexte 3"/>
          <p:cNvSpPr txBox="1">
            <a:spLocks noChangeArrowheads="1"/>
          </p:cNvSpPr>
          <p:nvPr/>
        </p:nvSpPr>
        <p:spPr bwMode="auto">
          <a:xfrm>
            <a:off x="404019" y="990600"/>
            <a:ext cx="397256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fr-FR" sz="2000" dirty="0" smtClean="0"/>
              <a:t>Fiber </a:t>
            </a:r>
            <a:r>
              <a:rPr lang="en-US" altLang="fr-FR" sz="2000" dirty="0"/>
              <a:t>test setup developed at PSI</a:t>
            </a:r>
          </a:p>
        </p:txBody>
      </p:sp>
      <p:sp>
        <p:nvSpPr>
          <p:cNvPr id="29703" name="ZoneTexte 6"/>
          <p:cNvSpPr txBox="1">
            <a:spLocks noChangeArrowheads="1"/>
          </p:cNvSpPr>
          <p:nvPr/>
        </p:nvSpPr>
        <p:spPr bwMode="auto">
          <a:xfrm>
            <a:off x="912973" y="3668713"/>
            <a:ext cx="295465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fr-FR" sz="1800" dirty="0" smtClean="0"/>
              <a:t>250 </a:t>
            </a:r>
            <a:r>
              <a:rPr lang="en-US" altLang="fr-FR" sz="1800" dirty="0" smtClean="0">
                <a:latin typeface="Arial"/>
                <a:cs typeface="Arial"/>
              </a:rPr>
              <a:t>µ</a:t>
            </a:r>
            <a:r>
              <a:rPr lang="en-US" altLang="fr-FR" sz="1800" dirty="0" smtClean="0"/>
              <a:t>m </a:t>
            </a:r>
            <a:r>
              <a:rPr lang="en-US" altLang="fr-FR" sz="1800" dirty="0"/>
              <a:t>square fiber	</a:t>
            </a:r>
          </a:p>
        </p:txBody>
      </p:sp>
      <p:sp>
        <p:nvSpPr>
          <p:cNvPr id="29707" name="ZoneTexte 12"/>
          <p:cNvSpPr txBox="1">
            <a:spLocks noChangeArrowheads="1"/>
          </p:cNvSpPr>
          <p:nvPr/>
        </p:nvSpPr>
        <p:spPr bwMode="auto">
          <a:xfrm>
            <a:off x="5296024" y="980728"/>
            <a:ext cx="23764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fr-FR" sz="2000" dirty="0"/>
              <a:t>timing performance</a:t>
            </a:r>
          </a:p>
        </p:txBody>
      </p:sp>
      <p:sp>
        <p:nvSpPr>
          <p:cNvPr id="29709" name="ZoneTexte 16"/>
          <p:cNvSpPr txBox="1">
            <a:spLocks noChangeArrowheads="1"/>
          </p:cNvSpPr>
          <p:nvPr/>
        </p:nvSpPr>
        <p:spPr bwMode="auto">
          <a:xfrm>
            <a:off x="251520" y="4725144"/>
            <a:ext cx="2520280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fr-FR" sz="2000" dirty="0" smtClean="0">
                <a:solidFill>
                  <a:schemeClr val="tx2"/>
                </a:solidFill>
              </a:rPr>
              <a:t>Cross talk:</a:t>
            </a:r>
            <a:endParaRPr lang="en-US" altLang="fr-FR" sz="2000" dirty="0">
              <a:solidFill>
                <a:schemeClr val="tx2"/>
              </a:solidFill>
            </a:endParaRPr>
          </a:p>
          <a:p>
            <a:r>
              <a:rPr lang="en-US" altLang="fr-FR" sz="1800" dirty="0" smtClean="0"/>
              <a:t>By </a:t>
            </a:r>
            <a:r>
              <a:rPr lang="en-US" altLang="fr-FR" sz="1800" dirty="0"/>
              <a:t>sputtering </a:t>
            </a:r>
            <a:r>
              <a:rPr lang="en-US" altLang="fr-FR" sz="1800" dirty="0" smtClean="0"/>
              <a:t>30 </a:t>
            </a:r>
            <a:r>
              <a:rPr lang="en-US" altLang="fr-FR" sz="1800" dirty="0"/>
              <a:t>nm Al </a:t>
            </a:r>
            <a:endParaRPr lang="en-US" altLang="fr-FR" sz="1800" dirty="0" smtClean="0"/>
          </a:p>
          <a:p>
            <a:r>
              <a:rPr lang="en-US" altLang="fr-FR" sz="1800" dirty="0" smtClean="0"/>
              <a:t>coating on </a:t>
            </a:r>
            <a:r>
              <a:rPr lang="en-US" altLang="fr-FR" sz="1800" dirty="0"/>
              <a:t>the </a:t>
            </a:r>
            <a:r>
              <a:rPr lang="en-US" altLang="fr-FR" sz="1800" dirty="0" smtClean="0"/>
              <a:t>fiber</a:t>
            </a:r>
          </a:p>
          <a:p>
            <a:r>
              <a:rPr lang="en-US" altLang="fr-FR" sz="1800" dirty="0" smtClean="0"/>
              <a:t>cross </a:t>
            </a:r>
            <a:r>
              <a:rPr lang="en-US" altLang="fr-FR" sz="1800" dirty="0"/>
              <a:t>talk &lt; 1% </a:t>
            </a:r>
            <a:endParaRPr lang="en-US" altLang="fr-FR" sz="1800" dirty="0" smtClean="0"/>
          </a:p>
          <a:p>
            <a:r>
              <a:rPr lang="en-US" altLang="fr-FR" sz="1800" dirty="0" smtClean="0"/>
              <a:t>was </a:t>
            </a:r>
            <a:r>
              <a:rPr lang="en-US" altLang="fr-FR" sz="1800" dirty="0"/>
              <a:t>achieved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28.02.2017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Dirk Wiedner, Mu3e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49</a:t>
            </a:fld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68" y="1380778"/>
            <a:ext cx="3357065" cy="2279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414986"/>
            <a:ext cx="2742863" cy="203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hteck 7"/>
          <p:cNvSpPr/>
          <p:nvPr/>
        </p:nvSpPr>
        <p:spPr>
          <a:xfrm>
            <a:off x="5724128" y="4653136"/>
            <a:ext cx="29523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>
                <a:solidFill>
                  <a:schemeClr val="tx2"/>
                </a:solidFill>
              </a:rPr>
              <a:t>0.5 Nphe threshold</a:t>
            </a:r>
            <a:endParaRPr lang="de-DE" b="1" dirty="0" smtClean="0">
              <a:solidFill>
                <a:schemeClr val="tx2"/>
              </a:solidFill>
            </a:endParaRPr>
          </a:p>
          <a:p>
            <a:r>
              <a:rPr lang="de-DE" dirty="0" smtClean="0">
                <a:solidFill>
                  <a:schemeClr val="tx2"/>
                </a:solidFill>
              </a:rPr>
              <a:t>σ = </a:t>
            </a:r>
            <a:r>
              <a:rPr lang="de-DE" dirty="0">
                <a:solidFill>
                  <a:schemeClr val="tx2"/>
                </a:solidFill>
              </a:rPr>
              <a:t>750 ± 17 ps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024" y="1431261"/>
            <a:ext cx="2880366" cy="2737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056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</a:t>
            </a:r>
            <a:endParaRPr lang="en-US" dirty="0"/>
          </a:p>
        </p:txBody>
      </p:sp>
      <p:sp>
        <p:nvSpPr>
          <p:cNvPr id="9" name="Inhaltsplatzhalter 8"/>
          <p:cNvSpPr>
            <a:spLocks noGrp="1"/>
          </p:cNvSpPr>
          <p:nvPr>
            <p:ph idx="1"/>
          </p:nvPr>
        </p:nvSpPr>
        <p:spPr>
          <a:xfrm>
            <a:off x="107504" y="1988840"/>
            <a:ext cx="8928992" cy="4137323"/>
          </a:xfrm>
        </p:spPr>
        <p:txBody>
          <a:bodyPr/>
          <a:lstStyle/>
          <a:p>
            <a:r>
              <a:rPr lang="en-US" dirty="0" smtClean="0"/>
              <a:t>High rates: 	</a:t>
            </a:r>
            <a:r>
              <a:rPr lang="en-US" dirty="0"/>
              <a:t>	</a:t>
            </a:r>
            <a:r>
              <a:rPr lang="en-US" dirty="0" smtClean="0"/>
              <a:t>		up to 10</a:t>
            </a:r>
            <a:r>
              <a:rPr lang="en-US" baseline="30000" dirty="0"/>
              <a:t>8</a:t>
            </a:r>
            <a:r>
              <a:rPr lang="en-US" dirty="0" smtClean="0"/>
              <a:t> </a:t>
            </a:r>
            <a:r>
              <a:rPr lang="el-GR" dirty="0" smtClean="0">
                <a:cs typeface="Calibri"/>
              </a:rPr>
              <a:t>μ</a:t>
            </a:r>
            <a:r>
              <a:rPr lang="en-US" dirty="0" smtClean="0">
                <a:cs typeface="Calibri"/>
              </a:rPr>
              <a:t>/s</a:t>
            </a:r>
          </a:p>
          <a:p>
            <a:r>
              <a:rPr lang="en-US" dirty="0"/>
              <a:t>Good </a:t>
            </a:r>
            <a:r>
              <a:rPr lang="en-US" dirty="0" smtClean="0"/>
              <a:t>time resolution:			100 ps</a:t>
            </a:r>
          </a:p>
          <a:p>
            <a:r>
              <a:rPr lang="en-US" dirty="0"/>
              <a:t>Good vertex resolution: 	</a:t>
            </a:r>
            <a:r>
              <a:rPr lang="en-US" dirty="0" smtClean="0"/>
              <a:t>	~200 </a:t>
            </a:r>
            <a:r>
              <a:rPr lang="el-GR" dirty="0">
                <a:cs typeface="Calibri"/>
              </a:rPr>
              <a:t>μ</a:t>
            </a:r>
            <a:r>
              <a:rPr lang="en-US" dirty="0" smtClean="0">
                <a:cs typeface="Calibri"/>
              </a:rPr>
              <a:t>m</a:t>
            </a:r>
          </a:p>
          <a:p>
            <a:r>
              <a:rPr lang="en-US" dirty="0" smtClean="0"/>
              <a:t>Excellent momentum resolution: 	</a:t>
            </a:r>
            <a:r>
              <a:rPr lang="en-US" dirty="0" smtClean="0">
                <a:cs typeface="Arial" pitchFamily="34" charset="0"/>
              </a:rPr>
              <a:t>~</a:t>
            </a:r>
            <a:r>
              <a:rPr lang="en-US" dirty="0" smtClean="0"/>
              <a:t> </a:t>
            </a:r>
            <a:r>
              <a:rPr lang="en-US" dirty="0"/>
              <a:t>0.5 </a:t>
            </a:r>
            <a:r>
              <a:rPr lang="en-US" dirty="0" smtClean="0"/>
              <a:t>MeV/c </a:t>
            </a:r>
          </a:p>
          <a:p>
            <a:pPr marL="342900" lvl="1" indent="-342900">
              <a:buFont typeface="Wingdings" pitchFamily="2" charset="2"/>
              <a:buChar char="Ø"/>
            </a:pPr>
            <a:r>
              <a:rPr lang="en-US" b="1" dirty="0" smtClean="0"/>
              <a:t>Extremely low material budget: </a:t>
            </a:r>
            <a:r>
              <a:rPr lang="en-US" dirty="0"/>
              <a:t>	 </a:t>
            </a:r>
            <a:r>
              <a:rPr lang="en-US" dirty="0" smtClean="0"/>
              <a:t>       	</a:t>
            </a:r>
            <a:r>
              <a:rPr lang="en-US" b="1" dirty="0" smtClean="0"/>
              <a:t>1‰</a:t>
            </a:r>
            <a:r>
              <a:rPr lang="en-US" b="1" baseline="30000" dirty="0" smtClean="0"/>
              <a:t> </a:t>
            </a:r>
            <a:r>
              <a:rPr lang="en-US" b="1" dirty="0" smtClean="0"/>
              <a:t>X</a:t>
            </a:r>
            <a:r>
              <a:rPr lang="en-US" b="1" baseline="-25000" dirty="0" smtClean="0"/>
              <a:t>0 </a:t>
            </a:r>
            <a:r>
              <a:rPr lang="en-US" dirty="0"/>
              <a:t>per Si-Tracker Layer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28.02.2017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Dirk Wiedner, Mu3e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5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feld 1"/>
              <p:cNvSpPr txBox="1"/>
              <p:nvPr/>
            </p:nvSpPr>
            <p:spPr>
              <a:xfrm>
                <a:off x="3617188" y="4337971"/>
                <a:ext cx="1723677" cy="8842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400" b="1" i="1" smtClean="0">
                          <a:latin typeface="Cambria Math"/>
                          <a:ea typeface="Cambria Math"/>
                        </a:rPr>
                        <m:t>𝝈</m:t>
                      </m:r>
                      <m:r>
                        <a:rPr lang="de-DE" sz="2400" b="1" i="1" baseline="-25000" smtClean="0">
                          <a:latin typeface="Cambria Math"/>
                          <a:ea typeface="Cambria Math"/>
                        </a:rPr>
                        <m:t>𝒑</m:t>
                      </m:r>
                      <m:r>
                        <a:rPr lang="el-GR" sz="2400" b="1" i="1" smtClean="0">
                          <a:latin typeface="Cambria Math"/>
                          <a:ea typeface="Cambria Math"/>
                        </a:rPr>
                        <m:t>~</m:t>
                      </m:r>
                      <m:f>
                        <m:fPr>
                          <m:ctrlPr>
                            <a:rPr lang="el-GR" sz="2400" b="1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sz="2400" b="1" i="1" smtClean="0">
                              <a:latin typeface="Cambria Math"/>
                              <a:ea typeface="Cambria Math"/>
                            </a:rPr>
                            <m:t>𝟏</m:t>
                          </m:r>
                        </m:num>
                        <m:den>
                          <m:r>
                            <a:rPr lang="de-DE" sz="2400" b="1" i="1" smtClean="0">
                              <a:latin typeface="Cambria Math"/>
                              <a:ea typeface="Cambria Math"/>
                            </a:rPr>
                            <m:t>𝒑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el-GR" sz="2400" b="1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l-GR" sz="2400" b="1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de-DE" sz="2400" b="1" i="1" smtClean="0">
                                  <a:latin typeface="Cambria Math"/>
                                  <a:ea typeface="Cambria Math"/>
                                </a:rPr>
                                <m:t>𝒙</m:t>
                              </m:r>
                            </m:num>
                            <m:den>
                              <m:r>
                                <a:rPr lang="de-DE" sz="2400" b="1" i="1" smtClean="0">
                                  <a:latin typeface="Cambria Math"/>
                                  <a:ea typeface="Cambria Math"/>
                                </a:rPr>
                                <m:t>𝑿</m:t>
                              </m:r>
                              <m:r>
                                <a:rPr lang="de-DE" sz="2400" b="1" i="1" baseline="-25000" smtClean="0">
                                  <a:latin typeface="Cambria Math"/>
                                  <a:ea typeface="Cambria Math"/>
                                </a:rPr>
                                <m:t>𝟎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GB" sz="2400" b="1" dirty="0"/>
              </a:p>
            </p:txBody>
          </p:sp>
        </mc:Choice>
        <mc:Fallback xmlns="">
          <p:sp>
            <p:nvSpPr>
              <p:cNvPr id="2" name="Textfeld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7188" y="4337971"/>
                <a:ext cx="1723677" cy="884216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04287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Tile Detector</a:t>
            </a:r>
            <a:br>
              <a:rPr lang="en-US" dirty="0" smtClean="0"/>
            </a:br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9" name="Textplatzhalt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28.02.2017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Dirk Wiedner, Mu3e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1561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Efficiency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28.02.2017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Dirk Wiedner, Mu3e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3"/>
          </p:nvPr>
        </p:nvSpPr>
        <p:spPr>
          <a:xfrm>
            <a:off x="251520" y="2924944"/>
            <a:ext cx="3888432" cy="2160240"/>
          </a:xfrm>
        </p:spPr>
        <p:txBody>
          <a:bodyPr>
            <a:normAutofit/>
          </a:bodyPr>
          <a:lstStyle/>
          <a:p>
            <a:r>
              <a:rPr lang="en-US" dirty="0"/>
              <a:t>Require hit in first &amp; last </a:t>
            </a:r>
            <a:r>
              <a:rPr lang="en-US" dirty="0" smtClean="0"/>
              <a:t>column</a:t>
            </a:r>
          </a:p>
          <a:p>
            <a:r>
              <a:rPr lang="en-US" dirty="0" smtClean="0"/>
              <a:t>Look </a:t>
            </a:r>
            <a:r>
              <a:rPr lang="en-US" dirty="0"/>
              <a:t>for hit in </a:t>
            </a:r>
            <a:r>
              <a:rPr lang="en-US" dirty="0" smtClean="0"/>
              <a:t>middle channel</a:t>
            </a:r>
          </a:p>
          <a:p>
            <a:r>
              <a:rPr lang="en-US" dirty="0" smtClean="0"/>
              <a:t>Efficiency </a:t>
            </a:r>
            <a:r>
              <a:rPr lang="en-US" dirty="0"/>
              <a:t>&gt; </a:t>
            </a:r>
            <a:r>
              <a:rPr lang="en-US" dirty="0" smtClean="0"/>
              <a:t>99.5%</a:t>
            </a: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" t="5092" r="3259" b="1641"/>
          <a:stretch/>
        </p:blipFill>
        <p:spPr bwMode="auto">
          <a:xfrm>
            <a:off x="5299363" y="2996952"/>
            <a:ext cx="3844637" cy="3304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hteck 8"/>
          <p:cNvSpPr/>
          <p:nvPr/>
        </p:nvSpPr>
        <p:spPr>
          <a:xfrm rot="5400000">
            <a:off x="4498984" y="3168824"/>
            <a:ext cx="432048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cxnSp>
        <p:nvCxnSpPr>
          <p:cNvPr id="12" name="Gerade Verbindung mit Pfeil 11"/>
          <p:cNvCxnSpPr/>
          <p:nvPr/>
        </p:nvCxnSpPr>
        <p:spPr>
          <a:xfrm>
            <a:off x="4715008" y="2852936"/>
            <a:ext cx="0" cy="40142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14"/>
          <p:cNvSpPr txBox="1"/>
          <p:nvPr/>
        </p:nvSpPr>
        <p:spPr>
          <a:xfrm>
            <a:off x="4318964" y="2780928"/>
            <a:ext cx="346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e</a:t>
            </a:r>
            <a:r>
              <a:rPr lang="de-DE" baseline="30000" dirty="0" smtClean="0"/>
              <a:t>-</a:t>
            </a:r>
            <a:endParaRPr lang="de-DE" baseline="30000" dirty="0"/>
          </a:p>
        </p:txBody>
      </p:sp>
      <p:sp>
        <p:nvSpPr>
          <p:cNvPr id="16" name="Textfeld 15"/>
          <p:cNvSpPr txBox="1"/>
          <p:nvPr/>
        </p:nvSpPr>
        <p:spPr>
          <a:xfrm>
            <a:off x="4413483" y="2411596"/>
            <a:ext cx="603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tiles</a:t>
            </a:r>
            <a:endParaRPr lang="de-DE" dirty="0"/>
          </a:p>
        </p:txBody>
      </p:sp>
      <p:sp>
        <p:nvSpPr>
          <p:cNvPr id="18" name="Rechteck 17"/>
          <p:cNvSpPr/>
          <p:nvPr/>
        </p:nvSpPr>
        <p:spPr>
          <a:xfrm rot="5400000">
            <a:off x="4498984" y="3867617"/>
            <a:ext cx="432048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9" name="Rechteck 18"/>
          <p:cNvSpPr/>
          <p:nvPr/>
        </p:nvSpPr>
        <p:spPr>
          <a:xfrm rot="5400000">
            <a:off x="4498984" y="4566410"/>
            <a:ext cx="432048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0" name="Rechteck 19"/>
          <p:cNvSpPr/>
          <p:nvPr/>
        </p:nvSpPr>
        <p:spPr>
          <a:xfrm rot="5400000">
            <a:off x="4498984" y="5265204"/>
            <a:ext cx="432048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7" name="Abgerundetes Rechteck 16"/>
          <p:cNvSpPr/>
          <p:nvPr/>
        </p:nvSpPr>
        <p:spPr>
          <a:xfrm>
            <a:off x="395536" y="271472"/>
            <a:ext cx="504056" cy="360046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Abgerundetes Rechteck 20"/>
          <p:cNvSpPr/>
          <p:nvPr/>
        </p:nvSpPr>
        <p:spPr>
          <a:xfrm>
            <a:off x="1404003" y="271472"/>
            <a:ext cx="503701" cy="360046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1375377" cy="550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7942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Tile Detector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28.02.2017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Dirk Wiedner, Mu3e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8" name="Inhaltsplatzhalter 7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Scintillating tiles</a:t>
            </a:r>
          </a:p>
          <a:p>
            <a:pPr marL="742950" lvl="2" indent="-342900"/>
            <a:r>
              <a:rPr lang="en-US" dirty="0"/>
              <a:t>6.5 x </a:t>
            </a:r>
            <a:r>
              <a:rPr lang="en-US" dirty="0" smtClean="0"/>
              <a:t>6.5 </a:t>
            </a:r>
            <a:r>
              <a:rPr lang="en-US" dirty="0"/>
              <a:t>x 5.0 </a:t>
            </a:r>
            <a:r>
              <a:rPr lang="en-US" dirty="0" smtClean="0"/>
              <a:t>mm</a:t>
            </a:r>
            <a:r>
              <a:rPr lang="en-US" baseline="30000" dirty="0" smtClean="0"/>
              <a:t>3</a:t>
            </a:r>
            <a:endParaRPr lang="en-US" dirty="0" smtClean="0"/>
          </a:p>
          <a:p>
            <a:r>
              <a:rPr lang="en-US" dirty="0" smtClean="0"/>
              <a:t>7 Tile Modules per station</a:t>
            </a:r>
          </a:p>
          <a:p>
            <a:pPr lvl="1"/>
            <a:r>
              <a:rPr lang="en-US" dirty="0" smtClean="0"/>
              <a:t>448 tiles/module</a:t>
            </a:r>
          </a:p>
          <a:p>
            <a:pPr lvl="1"/>
            <a:r>
              <a:rPr lang="en-US" dirty="0" smtClean="0"/>
              <a:t>Attached to end rings</a:t>
            </a:r>
          </a:p>
          <a:p>
            <a:r>
              <a:rPr lang="en-US" dirty="0" smtClean="0"/>
              <a:t>SiPMs attached to tiles</a:t>
            </a:r>
          </a:p>
          <a:p>
            <a:pPr lvl="1"/>
            <a:r>
              <a:rPr lang="en-US" dirty="0" smtClean="0"/>
              <a:t>Distribution PCBs below</a:t>
            </a:r>
          </a:p>
          <a:p>
            <a:pPr lvl="1"/>
            <a:r>
              <a:rPr lang="en-US" dirty="0" smtClean="0"/>
              <a:t>Readout through MuTRiG</a:t>
            </a:r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12" name="Textfeld 11"/>
          <p:cNvSpPr txBox="1"/>
          <p:nvPr/>
        </p:nvSpPr>
        <p:spPr>
          <a:xfrm>
            <a:off x="5004048" y="5877272"/>
            <a:ext cx="3055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Tile detector 4 x 4 prototype</a:t>
            </a:r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9549" y="2022030"/>
            <a:ext cx="4035902" cy="3682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Abgerundetes Rechteck 12"/>
          <p:cNvSpPr/>
          <p:nvPr/>
        </p:nvSpPr>
        <p:spPr>
          <a:xfrm>
            <a:off x="395536" y="271472"/>
            <a:ext cx="504056" cy="360046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Abgerundetes Rechteck 13"/>
          <p:cNvSpPr/>
          <p:nvPr/>
        </p:nvSpPr>
        <p:spPr>
          <a:xfrm>
            <a:off x="1404003" y="271472"/>
            <a:ext cx="503701" cy="360046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1375377" cy="550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708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STiC Readout</a:t>
            </a:r>
            <a:endParaRPr lang="en-US" dirty="0"/>
          </a:p>
        </p:txBody>
      </p:sp>
      <p:sp>
        <p:nvSpPr>
          <p:cNvPr id="9" name="Inhaltsplatzhalter 8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Developed </a:t>
            </a:r>
            <a:r>
              <a:rPr lang="en-US" dirty="0"/>
              <a:t>at KIP for EndoTOFPET-US </a:t>
            </a:r>
            <a:endParaRPr lang="en-US" dirty="0" smtClean="0"/>
          </a:p>
          <a:p>
            <a:pPr lvl="1"/>
            <a:r>
              <a:rPr lang="en-US" dirty="0" smtClean="0"/>
              <a:t>Optimized </a:t>
            </a:r>
            <a:r>
              <a:rPr lang="en-US" dirty="0"/>
              <a:t>for ToF applications </a:t>
            </a:r>
          </a:p>
          <a:p>
            <a:r>
              <a:rPr lang="en-US" dirty="0" smtClean="0"/>
              <a:t>Key </a:t>
            </a:r>
            <a:r>
              <a:rPr lang="en-US" dirty="0"/>
              <a:t>features: </a:t>
            </a:r>
            <a:endParaRPr lang="en-US" dirty="0" smtClean="0"/>
          </a:p>
          <a:p>
            <a:pPr lvl="1"/>
            <a:r>
              <a:rPr lang="en-US" dirty="0" smtClean="0"/>
              <a:t>Digital </a:t>
            </a:r>
            <a:r>
              <a:rPr lang="en-US" dirty="0"/>
              <a:t>timing &amp; energy information 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>
                <a:solidFill>
                  <a:schemeClr val="bg2"/>
                </a:solidFill>
              </a:rPr>
              <a:t>64 </a:t>
            </a:r>
            <a:r>
              <a:rPr lang="en-US" dirty="0">
                <a:solidFill>
                  <a:schemeClr val="bg2"/>
                </a:solidFill>
              </a:rPr>
              <a:t>channels (version 3.0) </a:t>
            </a:r>
            <a:endParaRPr lang="en-US" dirty="0" smtClean="0">
              <a:solidFill>
                <a:schemeClr val="bg2"/>
              </a:solidFill>
            </a:endParaRPr>
          </a:p>
          <a:p>
            <a:pPr lvl="1"/>
            <a:r>
              <a:rPr lang="en-US" dirty="0" smtClean="0">
                <a:solidFill>
                  <a:schemeClr val="bg2"/>
                </a:solidFill>
              </a:rPr>
              <a:t>50 </a:t>
            </a:r>
            <a:r>
              <a:rPr lang="en-US" dirty="0">
                <a:solidFill>
                  <a:schemeClr val="bg2"/>
                </a:solidFill>
              </a:rPr>
              <a:t>ps TDC bins </a:t>
            </a:r>
            <a:endParaRPr lang="en-US" dirty="0" smtClean="0">
              <a:solidFill>
                <a:schemeClr val="bg2"/>
              </a:solidFill>
            </a:endParaRPr>
          </a:p>
          <a:p>
            <a:pPr lvl="1"/>
            <a:r>
              <a:rPr lang="en-US" dirty="0" smtClean="0">
                <a:solidFill>
                  <a:schemeClr val="bg2"/>
                </a:solidFill>
              </a:rPr>
              <a:t>SiPM </a:t>
            </a:r>
            <a:r>
              <a:rPr lang="en-US" dirty="0">
                <a:solidFill>
                  <a:schemeClr val="bg2"/>
                </a:solidFill>
              </a:rPr>
              <a:t>bias tuning </a:t>
            </a:r>
            <a:endParaRPr lang="en-US" dirty="0" smtClean="0">
              <a:solidFill>
                <a:schemeClr val="bg2"/>
              </a:solidFill>
            </a:endParaRPr>
          </a:p>
          <a:p>
            <a:pPr lvl="1"/>
            <a:r>
              <a:rPr lang="en-US" dirty="0" smtClean="0">
                <a:solidFill>
                  <a:schemeClr val="bg2"/>
                </a:solidFill>
              </a:rPr>
              <a:t>SiPM </a:t>
            </a:r>
            <a:r>
              <a:rPr lang="en-US" dirty="0">
                <a:solidFill>
                  <a:schemeClr val="bg2"/>
                </a:solidFill>
              </a:rPr>
              <a:t>tail cancelation possibility (version 3.0) </a:t>
            </a:r>
            <a:endParaRPr lang="en-US" dirty="0" smtClean="0">
              <a:solidFill>
                <a:schemeClr val="bg2"/>
              </a:solidFill>
            </a:endParaRPr>
          </a:p>
          <a:p>
            <a:pPr lvl="1"/>
            <a:r>
              <a:rPr lang="en-US" dirty="0" smtClean="0">
                <a:solidFill>
                  <a:schemeClr val="bg2"/>
                </a:solidFill>
              </a:rPr>
              <a:t>Currently </a:t>
            </a:r>
            <a:r>
              <a:rPr lang="en-US" dirty="0">
                <a:solidFill>
                  <a:schemeClr val="bg2"/>
                </a:solidFill>
              </a:rPr>
              <a:t>≈ 1 MHz hit rate / chip </a:t>
            </a:r>
            <a:endParaRPr lang="en-US" dirty="0" smtClean="0">
              <a:solidFill>
                <a:schemeClr val="bg2"/>
              </a:solidFill>
            </a:endParaRPr>
          </a:p>
          <a:p>
            <a:pPr lvl="1"/>
            <a:r>
              <a:rPr lang="en-US" dirty="0" smtClean="0">
                <a:solidFill>
                  <a:schemeClr val="bg2"/>
                </a:solidFill>
              </a:rPr>
              <a:t>Up </a:t>
            </a:r>
            <a:r>
              <a:rPr lang="en-US" dirty="0">
                <a:solidFill>
                  <a:schemeClr val="bg2"/>
                </a:solidFill>
              </a:rPr>
              <a:t>to ≈ 20 MHz in future version </a:t>
            </a:r>
            <a:endParaRPr lang="en-US" dirty="0" smtClean="0">
              <a:solidFill>
                <a:schemeClr val="bg2"/>
              </a:solidFill>
            </a:endParaRPr>
          </a:p>
          <a:p>
            <a:r>
              <a:rPr lang="en-US" dirty="0" smtClean="0">
                <a:solidFill>
                  <a:schemeClr val="bg2"/>
                </a:solidFill>
              </a:rPr>
              <a:t>Version </a:t>
            </a:r>
            <a:r>
              <a:rPr lang="en-US" dirty="0">
                <a:solidFill>
                  <a:schemeClr val="bg2"/>
                </a:solidFill>
              </a:rPr>
              <a:t>2.0 successfully operated in </a:t>
            </a:r>
            <a:r>
              <a:rPr lang="en-US" dirty="0" smtClean="0">
                <a:solidFill>
                  <a:schemeClr val="bg2"/>
                </a:solidFill>
              </a:rPr>
              <a:t>test-beam 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28.02.2017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Dirk Wiedner, Mu3e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53</a:t>
            </a:fld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7433" y="2846635"/>
            <a:ext cx="4538663" cy="101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34" t="2578" r="4997" b="2515"/>
          <a:stretch/>
        </p:blipFill>
        <p:spPr bwMode="auto">
          <a:xfrm>
            <a:off x="6826300" y="2110925"/>
            <a:ext cx="1847356" cy="1750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3500" y="4258024"/>
            <a:ext cx="1852956" cy="1475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feld 12"/>
          <p:cNvSpPr txBox="1"/>
          <p:nvPr/>
        </p:nvSpPr>
        <p:spPr>
          <a:xfrm>
            <a:off x="6859729" y="3851756"/>
            <a:ext cx="1024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STiC 3.0</a:t>
            </a:r>
            <a:endParaRPr lang="en-US" dirty="0"/>
          </a:p>
        </p:txBody>
      </p:sp>
      <p:sp>
        <p:nvSpPr>
          <p:cNvPr id="18" name="Textfeld 17"/>
          <p:cNvSpPr txBox="1"/>
          <p:nvPr/>
        </p:nvSpPr>
        <p:spPr>
          <a:xfrm>
            <a:off x="6859729" y="1700808"/>
            <a:ext cx="1024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STiC 2.0</a:t>
            </a:r>
            <a:endParaRPr lang="en-US" dirty="0"/>
          </a:p>
        </p:txBody>
      </p:sp>
      <p:sp>
        <p:nvSpPr>
          <p:cNvPr id="15" name="Abgerundetes Rechteck 14"/>
          <p:cNvSpPr/>
          <p:nvPr/>
        </p:nvSpPr>
        <p:spPr>
          <a:xfrm>
            <a:off x="395536" y="271472"/>
            <a:ext cx="504056" cy="360046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Abgerundetes Rechteck 15"/>
          <p:cNvSpPr/>
          <p:nvPr/>
        </p:nvSpPr>
        <p:spPr>
          <a:xfrm>
            <a:off x="1404003" y="271472"/>
            <a:ext cx="503701" cy="360046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1375377" cy="550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763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STiC Readout</a:t>
            </a:r>
            <a:endParaRPr lang="en-US" dirty="0"/>
          </a:p>
        </p:txBody>
      </p:sp>
      <p:sp>
        <p:nvSpPr>
          <p:cNvPr id="9" name="Inhaltsplatzhalter 8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Developed </a:t>
            </a:r>
            <a:r>
              <a:rPr lang="en-US" dirty="0"/>
              <a:t>at KIP for EndoTOFPET-US </a:t>
            </a:r>
            <a:endParaRPr lang="en-US" dirty="0" smtClean="0"/>
          </a:p>
          <a:p>
            <a:pPr lvl="1"/>
            <a:r>
              <a:rPr lang="en-US" dirty="0" smtClean="0"/>
              <a:t>Optimized </a:t>
            </a:r>
            <a:r>
              <a:rPr lang="en-US" dirty="0"/>
              <a:t>for ToF applications </a:t>
            </a:r>
          </a:p>
          <a:p>
            <a:r>
              <a:rPr lang="en-US" dirty="0" smtClean="0"/>
              <a:t>Key </a:t>
            </a:r>
            <a:r>
              <a:rPr lang="en-US" dirty="0"/>
              <a:t>features: </a:t>
            </a:r>
            <a:endParaRPr lang="en-US" dirty="0" smtClean="0"/>
          </a:p>
          <a:p>
            <a:pPr lvl="1"/>
            <a:r>
              <a:rPr lang="en-US" dirty="0" smtClean="0"/>
              <a:t>Digital </a:t>
            </a:r>
            <a:r>
              <a:rPr lang="en-US" dirty="0"/>
              <a:t>timing &amp; energy information 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64 </a:t>
            </a:r>
            <a:r>
              <a:rPr lang="en-US" dirty="0"/>
              <a:t>channels (version 3.0) </a:t>
            </a:r>
            <a:endParaRPr lang="en-US" dirty="0" smtClean="0"/>
          </a:p>
          <a:p>
            <a:pPr lvl="1"/>
            <a:r>
              <a:rPr lang="en-US" dirty="0" smtClean="0"/>
              <a:t>50 </a:t>
            </a:r>
            <a:r>
              <a:rPr lang="en-US" dirty="0"/>
              <a:t>ps TDC bins </a:t>
            </a:r>
            <a:endParaRPr lang="en-US" dirty="0" smtClean="0"/>
          </a:p>
          <a:p>
            <a:pPr lvl="1"/>
            <a:r>
              <a:rPr lang="en-US" dirty="0" smtClean="0"/>
              <a:t>SiPM </a:t>
            </a:r>
            <a:r>
              <a:rPr lang="en-US" dirty="0"/>
              <a:t>bias tuning </a:t>
            </a:r>
            <a:endParaRPr lang="en-US" dirty="0" smtClean="0"/>
          </a:p>
          <a:p>
            <a:pPr lvl="1"/>
            <a:r>
              <a:rPr lang="en-US" dirty="0" smtClean="0"/>
              <a:t>SiPM </a:t>
            </a:r>
            <a:r>
              <a:rPr lang="en-US" dirty="0"/>
              <a:t>tail cancelation possibility (version 3.0) </a:t>
            </a:r>
            <a:endParaRPr lang="en-US" dirty="0" smtClean="0"/>
          </a:p>
          <a:p>
            <a:pPr lvl="1"/>
            <a:r>
              <a:rPr lang="en-US" dirty="0" smtClean="0"/>
              <a:t>Currently </a:t>
            </a:r>
            <a:r>
              <a:rPr lang="en-US" dirty="0"/>
              <a:t>≈ 1 MHz hit rate / chip </a:t>
            </a:r>
            <a:endParaRPr lang="en-US" dirty="0" smtClean="0"/>
          </a:p>
          <a:p>
            <a:pPr lvl="1"/>
            <a:r>
              <a:rPr lang="en-US" dirty="0" smtClean="0"/>
              <a:t>Up </a:t>
            </a:r>
            <a:r>
              <a:rPr lang="en-US" dirty="0"/>
              <a:t>to ≈ 20 MHz in future version </a:t>
            </a:r>
            <a:endParaRPr lang="en-US" dirty="0" smtClean="0"/>
          </a:p>
          <a:p>
            <a:r>
              <a:rPr lang="en-US" dirty="0" smtClean="0"/>
              <a:t>Version </a:t>
            </a:r>
            <a:r>
              <a:rPr lang="en-US" dirty="0"/>
              <a:t>2.0 successfully operated in </a:t>
            </a:r>
            <a:r>
              <a:rPr lang="en-US" dirty="0" smtClean="0"/>
              <a:t>test-beam 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28.02.2017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Dirk Wiedner, Mu3e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54</a:t>
            </a:fld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7433" y="2846635"/>
            <a:ext cx="4538663" cy="101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34" t="2578" r="4997" b="2515"/>
          <a:stretch/>
        </p:blipFill>
        <p:spPr bwMode="auto">
          <a:xfrm>
            <a:off x="6826300" y="2110925"/>
            <a:ext cx="1847356" cy="1750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3500" y="4258024"/>
            <a:ext cx="1852956" cy="1475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feld 12"/>
          <p:cNvSpPr txBox="1"/>
          <p:nvPr/>
        </p:nvSpPr>
        <p:spPr>
          <a:xfrm>
            <a:off x="6859729" y="3851756"/>
            <a:ext cx="1024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STiC 3.0</a:t>
            </a:r>
            <a:endParaRPr lang="en-US" dirty="0"/>
          </a:p>
        </p:txBody>
      </p:sp>
      <p:sp>
        <p:nvSpPr>
          <p:cNvPr id="18" name="Textfeld 17"/>
          <p:cNvSpPr txBox="1"/>
          <p:nvPr/>
        </p:nvSpPr>
        <p:spPr>
          <a:xfrm>
            <a:off x="6859729" y="1700808"/>
            <a:ext cx="1024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STiC 2.0</a:t>
            </a:r>
            <a:endParaRPr lang="en-US" dirty="0"/>
          </a:p>
        </p:txBody>
      </p:sp>
      <p:sp>
        <p:nvSpPr>
          <p:cNvPr id="15" name="Abgerundetes Rechteck 14"/>
          <p:cNvSpPr/>
          <p:nvPr/>
        </p:nvSpPr>
        <p:spPr>
          <a:xfrm>
            <a:off x="395536" y="271472"/>
            <a:ext cx="504056" cy="360046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Abgerundetes Rechteck 15"/>
          <p:cNvSpPr/>
          <p:nvPr/>
        </p:nvSpPr>
        <p:spPr>
          <a:xfrm>
            <a:off x="1404003" y="271472"/>
            <a:ext cx="503701" cy="360046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1375377" cy="550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30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STiC Test Beam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28.02.2017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Dirk Wiedner, Mu3e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55</a:t>
            </a:fld>
            <a:endParaRPr lang="en-US" dirty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6" t="3702" r="2574" b="1520"/>
          <a:stretch/>
        </p:blipFill>
        <p:spPr bwMode="auto">
          <a:xfrm>
            <a:off x="2872170" y="1604636"/>
            <a:ext cx="5616146" cy="2878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Abgerundetes Rechteck 9"/>
          <p:cNvSpPr/>
          <p:nvPr/>
        </p:nvSpPr>
        <p:spPr>
          <a:xfrm>
            <a:off x="395536" y="271472"/>
            <a:ext cx="504056" cy="360046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Abgerundetes Rechteck 14"/>
          <p:cNvSpPr/>
          <p:nvPr/>
        </p:nvSpPr>
        <p:spPr>
          <a:xfrm>
            <a:off x="1404003" y="271472"/>
            <a:ext cx="503701" cy="360046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1375377" cy="550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2436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STiC Test Beam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28.02.2017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Dirk Wiedner, Mu3e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56</a:t>
            </a:fld>
            <a:endParaRPr lang="en-US" dirty="0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5715" y="1604636"/>
            <a:ext cx="5734717" cy="4776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Abgerundetes Rechteck 12"/>
          <p:cNvSpPr/>
          <p:nvPr/>
        </p:nvSpPr>
        <p:spPr>
          <a:xfrm>
            <a:off x="395536" y="271472"/>
            <a:ext cx="504056" cy="360046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Abgerundetes Rechteck 13"/>
          <p:cNvSpPr/>
          <p:nvPr/>
        </p:nvSpPr>
        <p:spPr>
          <a:xfrm>
            <a:off x="1404003" y="271472"/>
            <a:ext cx="503701" cy="360046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1375377" cy="550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7058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STiC Test Beam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28.02.2017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Dirk Wiedner, Mu3e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57</a:t>
            </a:fld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27" t="1522" r="2010" b="1003"/>
          <a:stretch/>
        </p:blipFill>
        <p:spPr bwMode="auto">
          <a:xfrm>
            <a:off x="1043608" y="1631092"/>
            <a:ext cx="7389341" cy="4757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Abgerundetes Rechteck 12"/>
          <p:cNvSpPr/>
          <p:nvPr/>
        </p:nvSpPr>
        <p:spPr>
          <a:xfrm>
            <a:off x="395536" y="271472"/>
            <a:ext cx="504056" cy="360046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Abgerundetes Rechteck 13"/>
          <p:cNvSpPr/>
          <p:nvPr/>
        </p:nvSpPr>
        <p:spPr>
          <a:xfrm>
            <a:off x="1404003" y="271472"/>
            <a:ext cx="503701" cy="360046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1375377" cy="550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7058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HV-MAPS</a:t>
            </a:r>
            <a:br>
              <a:rPr lang="en-US" dirty="0" smtClean="0"/>
            </a:br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9" name="Textplatzhalt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28.02.2017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Dirk Wiedner, Mu3e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5857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Prototype Overview</a:t>
            </a:r>
            <a:endParaRPr lang="en-US" dirty="0"/>
          </a:p>
        </p:txBody>
      </p:sp>
      <p:graphicFrame>
        <p:nvGraphicFramePr>
          <p:cNvPr id="9" name="Inhaltsplatzhalt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7768006"/>
              </p:ext>
            </p:extLst>
          </p:nvPr>
        </p:nvGraphicFramePr>
        <p:xfrm>
          <a:off x="431471" y="1628800"/>
          <a:ext cx="8461081" cy="476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0209"/>
                <a:gridCol w="1440136"/>
                <a:gridCol w="1800224"/>
                <a:gridCol w="1872208"/>
                <a:gridCol w="2088304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Prototype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Active Area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Functionality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Bugs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Improvements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MuPix1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1.77 mm</a:t>
                      </a:r>
                      <a:r>
                        <a:rPr lang="en-US" baseline="30000" dirty="0" smtClean="0"/>
                        <a:t>2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Sensor + analog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Comparator </a:t>
                      </a:r>
                      <a:r>
                        <a:rPr lang="en-US" b="1" dirty="0" smtClean="0"/>
                        <a:t>“ringing”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First</a:t>
                      </a:r>
                      <a:r>
                        <a:rPr lang="en-US" baseline="0" dirty="0" smtClean="0"/>
                        <a:t> MuPix prototype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MuPix2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1.77 mm</a:t>
                      </a:r>
                      <a:r>
                        <a:rPr lang="en-US" baseline="30000" dirty="0" smtClean="0"/>
                        <a:t>2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Sensor + analog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Temperature</a:t>
                      </a:r>
                      <a:r>
                        <a:rPr lang="en-US" baseline="0" dirty="0" smtClean="0"/>
                        <a:t> dependence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No ringing</a:t>
                      </a:r>
                      <a:endParaRPr lang="en-US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MuPix3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9.42</a:t>
                      </a:r>
                      <a:r>
                        <a:rPr lang="en-US" baseline="0" dirty="0" smtClean="0"/>
                        <a:t> mm</a:t>
                      </a:r>
                      <a:r>
                        <a:rPr lang="en-US" baseline="30000" dirty="0" smtClean="0"/>
                        <a:t>2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Sensor, analog, dig.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bad pixel </a:t>
                      </a:r>
                      <a:r>
                        <a:rPr lang="en-US" b="1" dirty="0" smtClean="0"/>
                        <a:t>on/off</a:t>
                      </a:r>
                      <a:r>
                        <a:rPr lang="en-US" dirty="0" smtClean="0"/>
                        <a:t>, 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First</a:t>
                      </a:r>
                      <a:r>
                        <a:rPr lang="en-US" baseline="0" dirty="0" smtClean="0"/>
                        <a:t> part of </a:t>
                      </a:r>
                      <a:r>
                        <a:rPr lang="en-US" b="1" baseline="0" dirty="0" smtClean="0"/>
                        <a:t>dig.</a:t>
                      </a:r>
                      <a:r>
                        <a:rPr lang="en-US" baseline="0" dirty="0" smtClean="0"/>
                        <a:t> readout 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MuPix4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9,42</a:t>
                      </a:r>
                      <a:r>
                        <a:rPr lang="en-US" baseline="0" dirty="0" smtClean="0"/>
                        <a:t> mm</a:t>
                      </a:r>
                      <a:r>
                        <a:rPr lang="en-US" baseline="30000" dirty="0" smtClean="0"/>
                        <a:t>2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Sensor, analog, dig.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Zero</a:t>
                      </a:r>
                      <a:r>
                        <a:rPr lang="en-US" baseline="0" dirty="0" smtClean="0"/>
                        <a:t> time-stamp and </a:t>
                      </a:r>
                      <a:r>
                        <a:rPr lang="en-US" b="1" baseline="0" dirty="0" smtClean="0"/>
                        <a:t>row address </a:t>
                      </a:r>
                      <a:r>
                        <a:rPr lang="en-US" baseline="0" dirty="0" smtClean="0"/>
                        <a:t>for 50% of pixels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Working digital readout,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="1" baseline="0" dirty="0" smtClean="0"/>
                        <a:t>timestamp</a:t>
                      </a:r>
                      <a:r>
                        <a:rPr lang="en-US" baseline="0" dirty="0" smtClean="0"/>
                        <a:t>, temperature stable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MuPix6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10.55 mm</a:t>
                      </a:r>
                      <a:r>
                        <a:rPr lang="en-US" baseline="30000" dirty="0" smtClean="0"/>
                        <a:t>2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Sensor, analog, dig.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Removed zero time-stamp and address bug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MuPix7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10.55 mm</a:t>
                      </a:r>
                      <a:r>
                        <a:rPr lang="en-US" baseline="30000" dirty="0" smtClean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System</a:t>
                      </a:r>
                      <a:r>
                        <a:rPr lang="en-US" baseline="0" dirty="0" smtClean="0"/>
                        <a:t> on Chip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X-talk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Fast</a:t>
                      </a:r>
                      <a:r>
                        <a:rPr lang="en-US" baseline="0" dirty="0" smtClean="0"/>
                        <a:t> serial </a:t>
                      </a:r>
                      <a:r>
                        <a:rPr lang="en-US" dirty="0" smtClean="0"/>
                        <a:t>readout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28.02.2017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Dirk Wiedner, Mu3e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035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Mu3e Experiment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0" y="4836293"/>
            <a:ext cx="4114800" cy="1545035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Target double hollow cone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Silicon pixel tracker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Scintillating fiber detector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Tile detector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28.02.2017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Dirk Wiedner, Mu3e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8" name="Textfeld 7"/>
          <p:cNvSpPr txBox="1"/>
          <p:nvPr/>
        </p:nvSpPr>
        <p:spPr>
          <a:xfrm>
            <a:off x="870520" y="5100979"/>
            <a:ext cx="289694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+mj-lt"/>
              </a:rPr>
              <a:t>Muon beam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+mj-lt"/>
              </a:rPr>
              <a:t>Helium atmosphere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+mj-lt"/>
              </a:rPr>
              <a:t>1 T B-field</a:t>
            </a:r>
            <a:endParaRPr lang="en-US" sz="2000" dirty="0">
              <a:latin typeface="+mj-lt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9" t="38430" r="14527" b="10799"/>
          <a:stretch/>
        </p:blipFill>
        <p:spPr>
          <a:xfrm>
            <a:off x="1312905" y="1788641"/>
            <a:ext cx="6518190" cy="32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31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457200" y="0"/>
            <a:ext cx="7931224" cy="1600200"/>
          </a:xfrm>
        </p:spPr>
        <p:txBody>
          <a:bodyPr/>
          <a:lstStyle/>
          <a:p>
            <a:r>
              <a:rPr lang="en-US" dirty="0" smtClean="0"/>
              <a:t>Sensor + Analog + Digital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28.02.2017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Dirk Wiedner, Mu3e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60</a:t>
            </a:fld>
            <a:endParaRPr lang="en-US" dirty="0"/>
          </a:p>
        </p:txBody>
      </p:sp>
      <p:pic>
        <p:nvPicPr>
          <p:cNvPr id="9" name="Inhaltsplatzhalter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20940"/>
            <a:ext cx="8229600" cy="3284482"/>
          </a:xfrm>
        </p:spPr>
      </p:pic>
    </p:spTree>
    <p:extLst>
      <p:ext uri="{BB962C8B-B14F-4D97-AF65-F5344CB8AC3E}">
        <p14:creationId xmlns:p14="http://schemas.microsoft.com/office/powerpoint/2010/main" val="3056613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Thinned Sensors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28.02.2017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Dirk Wiedner, Mu3e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61</a:t>
            </a:fld>
            <a:endParaRPr lang="en-US" dirty="0"/>
          </a:p>
        </p:txBody>
      </p:sp>
      <p:sp>
        <p:nvSpPr>
          <p:cNvPr id="8" name="Inhaltsplatzhalter 7"/>
          <p:cNvSpPr>
            <a:spLocks noGrp="1"/>
          </p:cNvSpPr>
          <p:nvPr>
            <p:ph sz="quarter" idx="13"/>
          </p:nvPr>
        </p:nvSpPr>
        <p:spPr>
          <a:xfrm>
            <a:off x="365759" y="2204864"/>
            <a:ext cx="4782305" cy="3878208"/>
          </a:xfrm>
        </p:spPr>
        <p:txBody>
          <a:bodyPr/>
          <a:lstStyle/>
          <a:p>
            <a:r>
              <a:rPr lang="en-US" dirty="0"/>
              <a:t>Prototypes thinned</a:t>
            </a:r>
            <a:r>
              <a:rPr lang="en-US" dirty="0" smtClean="0"/>
              <a:t>:</a:t>
            </a:r>
            <a:endParaRPr lang="en-US" dirty="0"/>
          </a:p>
          <a:p>
            <a:pPr lvl="1"/>
            <a:r>
              <a:rPr lang="en-US" dirty="0"/>
              <a:t>MuPix7 thinned to </a:t>
            </a:r>
            <a:r>
              <a:rPr lang="en-US" b="1" dirty="0"/>
              <a:t>50</a:t>
            </a:r>
            <a:r>
              <a:rPr lang="en-US" dirty="0"/>
              <a:t>, 62, 75μm</a:t>
            </a:r>
          </a:p>
          <a:p>
            <a:r>
              <a:rPr lang="en-US" dirty="0"/>
              <a:t>Good performance of thin chips</a:t>
            </a:r>
          </a:p>
          <a:p>
            <a:pPr lvl="1"/>
            <a:r>
              <a:rPr lang="en-US" dirty="0"/>
              <a:t>In lab</a:t>
            </a:r>
          </a:p>
          <a:p>
            <a:pPr lvl="1"/>
            <a:r>
              <a:rPr lang="en-US" dirty="0"/>
              <a:t>In particle beam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5292092" y="5558613"/>
            <a:ext cx="2739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MuPix4 thinned to </a:t>
            </a:r>
            <a:r>
              <a:rPr lang="en-US" dirty="0"/>
              <a:t>5</a:t>
            </a:r>
            <a:r>
              <a:rPr lang="en-US" dirty="0" smtClean="0"/>
              <a:t>0</a:t>
            </a:r>
            <a:r>
              <a:rPr lang="el-GR" smtClean="0"/>
              <a:t>μ</a:t>
            </a:r>
            <a:r>
              <a:rPr lang="de-DE" dirty="0" smtClean="0"/>
              <a:t>m</a:t>
            </a:r>
            <a:endParaRPr lang="en-US" dirty="0"/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0"/>
          <a:stretch/>
        </p:blipFill>
        <p:spPr>
          <a:xfrm>
            <a:off x="5128053" y="2204864"/>
            <a:ext cx="3500077" cy="3273757"/>
          </a:xfrm>
        </p:spPr>
      </p:pic>
    </p:spTree>
    <p:extLst>
      <p:ext uri="{BB962C8B-B14F-4D97-AF65-F5344CB8AC3E}">
        <p14:creationId xmlns:p14="http://schemas.microsoft.com/office/powerpoint/2010/main" val="2139499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457200" y="172616"/>
            <a:ext cx="7499176" cy="1600200"/>
          </a:xfrm>
        </p:spPr>
        <p:txBody>
          <a:bodyPr/>
          <a:lstStyle/>
          <a:p>
            <a:r>
              <a:rPr lang="en-US" dirty="0" smtClean="0"/>
              <a:t>Setup March 2016</a:t>
            </a:r>
            <a:br>
              <a:rPr lang="en-US" dirty="0" smtClean="0"/>
            </a:br>
            <a:r>
              <a:rPr lang="en-US" dirty="0" smtClean="0"/>
              <a:t>Test-Beam @ DESY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28.02.2017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Dirk Wiedner, Mu3e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62</a:t>
            </a:fld>
            <a:endParaRPr lang="en-US" dirty="0"/>
          </a:p>
        </p:txBody>
      </p:sp>
      <p:sp>
        <p:nvSpPr>
          <p:cNvPr id="10" name="Inhaltsplatzhalter 9"/>
          <p:cNvSpPr>
            <a:spLocks noGrp="1"/>
          </p:cNvSpPr>
          <p:nvPr>
            <p:ph sz="quarter" idx="13"/>
          </p:nvPr>
        </p:nvSpPr>
        <p:spPr>
          <a:xfrm>
            <a:off x="365760" y="1988816"/>
            <a:ext cx="4041648" cy="4137664"/>
          </a:xfrm>
        </p:spPr>
        <p:txBody>
          <a:bodyPr/>
          <a:lstStyle/>
          <a:p>
            <a:r>
              <a:rPr lang="en-US" dirty="0" smtClean="0"/>
              <a:t>Beam-line TB22</a:t>
            </a:r>
          </a:p>
          <a:p>
            <a:pPr lvl="1"/>
            <a:r>
              <a:rPr lang="en-US" dirty="0" smtClean="0"/>
              <a:t>up </a:t>
            </a:r>
            <a:r>
              <a:rPr lang="en-US" dirty="0"/>
              <a:t>to </a:t>
            </a:r>
            <a:r>
              <a:rPr lang="en-US" b="1" dirty="0"/>
              <a:t>5</a:t>
            </a:r>
            <a:r>
              <a:rPr lang="en-US" b="1" dirty="0" smtClean="0"/>
              <a:t> </a:t>
            </a:r>
            <a:r>
              <a:rPr lang="en-US" b="1" dirty="0"/>
              <a:t>GeV</a:t>
            </a:r>
            <a:r>
              <a:rPr lang="en-US" dirty="0"/>
              <a:t> </a:t>
            </a:r>
            <a:r>
              <a:rPr lang="en-US" dirty="0" smtClean="0"/>
              <a:t>electrons</a:t>
            </a:r>
          </a:p>
          <a:p>
            <a:r>
              <a:rPr lang="en-US" dirty="0" smtClean="0"/>
              <a:t>Aconite telescope</a:t>
            </a:r>
          </a:p>
          <a:p>
            <a:r>
              <a:rPr lang="en-US" dirty="0" smtClean="0"/>
              <a:t>MuPix7 prototype</a:t>
            </a:r>
            <a:endParaRPr lang="en-US" dirty="0"/>
          </a:p>
          <a:p>
            <a:r>
              <a:rPr lang="en-US" dirty="0"/>
              <a:t>R</a:t>
            </a:r>
            <a:r>
              <a:rPr lang="en-US" dirty="0" smtClean="0"/>
              <a:t>eadout setup from PI Heidelberg</a:t>
            </a:r>
            <a:endParaRPr lang="en-US" dirty="0"/>
          </a:p>
        </p:txBody>
      </p:sp>
      <p:pic>
        <p:nvPicPr>
          <p:cNvPr id="29" name="Inhaltsplatzhalter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525723"/>
            <a:ext cx="4038600" cy="2674916"/>
          </a:xfrm>
        </p:spPr>
      </p:pic>
      <p:sp>
        <p:nvSpPr>
          <p:cNvPr id="30" name="Textfeld 29"/>
          <p:cNvSpPr txBox="1"/>
          <p:nvPr/>
        </p:nvSpPr>
        <p:spPr>
          <a:xfrm>
            <a:off x="4572000" y="5373216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MuPix7 @ DESY test-beam in EUDET telescope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7596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Sub-Pixel Efficiencies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28.02.2017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Dirk Wiedner, Mu3e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63</a:t>
            </a:fld>
            <a:endParaRPr lang="en-US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3"/>
          </p:nvPr>
        </p:nvSpPr>
        <p:spPr>
          <a:xfrm>
            <a:off x="365760" y="2348862"/>
            <a:ext cx="3666171" cy="3777618"/>
          </a:xfrm>
        </p:spPr>
        <p:txBody>
          <a:bodyPr>
            <a:normAutofit/>
          </a:bodyPr>
          <a:lstStyle/>
          <a:p>
            <a:r>
              <a:rPr lang="en-GB" dirty="0"/>
              <a:t>Hit efficiency map and projections </a:t>
            </a:r>
            <a:r>
              <a:rPr lang="en-GB" dirty="0" smtClean="0"/>
              <a:t>for 2×2 </a:t>
            </a:r>
            <a:r>
              <a:rPr lang="en-GB" dirty="0"/>
              <a:t>pixel </a:t>
            </a:r>
            <a:r>
              <a:rPr lang="en-GB" dirty="0" smtClean="0"/>
              <a:t>array</a:t>
            </a:r>
            <a:endParaRPr lang="en-GB" dirty="0"/>
          </a:p>
          <a:p>
            <a:r>
              <a:rPr lang="en-GB" dirty="0" smtClean="0"/>
              <a:t>4 </a:t>
            </a:r>
            <a:r>
              <a:rPr lang="en-GB" dirty="0"/>
              <a:t>GeV electrons </a:t>
            </a:r>
            <a:endParaRPr lang="en-GB" dirty="0" smtClean="0"/>
          </a:p>
          <a:p>
            <a:r>
              <a:rPr lang="en-GB" dirty="0" smtClean="0"/>
              <a:t>Bias voltage −40V to </a:t>
            </a:r>
            <a:r>
              <a:rPr lang="en-GB" dirty="0"/>
              <a:t>enhance the inefficient </a:t>
            </a:r>
            <a:r>
              <a:rPr lang="en-GB" dirty="0" smtClean="0"/>
              <a:t>regions</a:t>
            </a:r>
            <a:endParaRPr lang="en-US" dirty="0"/>
          </a:p>
        </p:txBody>
      </p:sp>
      <p:pic>
        <p:nvPicPr>
          <p:cNvPr id="8" name="Inhaltsplatzhalter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985441"/>
            <a:ext cx="4038600" cy="3755481"/>
          </a:xfrm>
        </p:spPr>
      </p:pic>
    </p:spTree>
    <p:extLst>
      <p:ext uri="{BB962C8B-B14F-4D97-AF65-F5344CB8AC3E}">
        <p14:creationId xmlns:p14="http://schemas.microsoft.com/office/powerpoint/2010/main" val="3021877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Temperature Dependence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28.02.2017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Dirk Wiedner, Mu3e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64</a:t>
            </a:fld>
            <a:endParaRPr lang="en-US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3"/>
          </p:nvPr>
        </p:nvSpPr>
        <p:spPr>
          <a:xfrm>
            <a:off x="365760" y="1916831"/>
            <a:ext cx="4041648" cy="457255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Pulse shape vs temperature</a:t>
            </a:r>
          </a:p>
          <a:p>
            <a:pPr lvl="1"/>
            <a:r>
              <a:rPr lang="en-US" dirty="0" smtClean="0"/>
              <a:t>Injection pulse to </a:t>
            </a:r>
            <a:r>
              <a:rPr lang="en-US" dirty="0"/>
              <a:t>p</a:t>
            </a:r>
            <a:r>
              <a:rPr lang="en-US" dirty="0" smtClean="0"/>
              <a:t>ixel discriminator output</a:t>
            </a:r>
          </a:p>
          <a:p>
            <a:r>
              <a:rPr lang="en-US" dirty="0" smtClean="0"/>
              <a:t>Climate chamber</a:t>
            </a:r>
          </a:p>
          <a:p>
            <a:pPr lvl="1"/>
            <a:r>
              <a:rPr lang="en-US" dirty="0" smtClean="0"/>
              <a:t>0°C, 20°C, 40°C, 60°C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solidFill>
                  <a:schemeClr val="bg2"/>
                </a:solidFill>
              </a:rPr>
              <a:t>Significant change to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>
                <a:solidFill>
                  <a:schemeClr val="bg2"/>
                </a:solidFill>
              </a:rPr>
              <a:t>P</a:t>
            </a:r>
            <a:r>
              <a:rPr lang="en-US" dirty="0" smtClean="0">
                <a:solidFill>
                  <a:schemeClr val="bg2"/>
                </a:solidFill>
              </a:rPr>
              <a:t>ulse shape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>
                <a:solidFill>
                  <a:schemeClr val="bg2"/>
                </a:solidFill>
              </a:rPr>
              <a:t>Signal amplitude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solidFill>
                  <a:schemeClr val="bg2"/>
                </a:solidFill>
              </a:rPr>
              <a:t>Slight change to time resolution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>
                <a:solidFill>
                  <a:schemeClr val="bg2"/>
                </a:solidFill>
              </a:rPr>
              <a:t>Re-calibration 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11" name="Textfeld 10"/>
          <p:cNvSpPr txBox="1"/>
          <p:nvPr/>
        </p:nvSpPr>
        <p:spPr>
          <a:xfrm>
            <a:off x="5158495" y="5070064"/>
            <a:ext cx="31277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cap="small" dirty="0" smtClean="0"/>
              <a:t>MuPix7</a:t>
            </a:r>
          </a:p>
          <a:p>
            <a:r>
              <a:rPr lang="en-US" dirty="0" smtClean="0"/>
              <a:t>High bias currents (1W/cm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</a:p>
          <a:p>
            <a:r>
              <a:rPr lang="en-US" dirty="0" smtClean="0"/>
              <a:t>HV -85V </a:t>
            </a:r>
            <a:endParaRPr lang="en-US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896" y="2183585"/>
            <a:ext cx="4870104" cy="2490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688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Temperature Dependence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28.02.2017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Dirk Wiedner, Mu3e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65</a:t>
            </a:fld>
            <a:endParaRPr lang="en-US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3"/>
          </p:nvPr>
        </p:nvSpPr>
        <p:spPr>
          <a:xfrm>
            <a:off x="365760" y="1916831"/>
            <a:ext cx="4041648" cy="457255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Pulse shape vs temperature</a:t>
            </a:r>
          </a:p>
          <a:p>
            <a:pPr lvl="1"/>
            <a:r>
              <a:rPr lang="en-US" dirty="0" smtClean="0"/>
              <a:t>Injection pulse to pixel discriminator output</a:t>
            </a:r>
          </a:p>
          <a:p>
            <a:r>
              <a:rPr lang="en-US" dirty="0" smtClean="0"/>
              <a:t>Climate chamber</a:t>
            </a:r>
          </a:p>
          <a:p>
            <a:pPr lvl="1"/>
            <a:r>
              <a:rPr lang="en-US" dirty="0" smtClean="0"/>
              <a:t>0°C, 20°C, 40°C, 60°C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Significant change to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P</a:t>
            </a:r>
            <a:r>
              <a:rPr lang="en-US" dirty="0" smtClean="0"/>
              <a:t>ulse shape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/>
              <a:t>Signal amplitude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Slight change to time resolution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/>
              <a:t>Re-calibration 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896" y="2183585"/>
            <a:ext cx="4870104" cy="2490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466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Mechanics</a:t>
            </a:r>
            <a:br>
              <a:rPr lang="en-US" dirty="0" smtClean="0"/>
            </a:br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9" name="Textplatzhalt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28.02.2017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Dirk Wiedner, Mu3e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899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Mu3e Silicon </a:t>
            </a:r>
            <a:r>
              <a:rPr lang="en-US" dirty="0"/>
              <a:t>D</a:t>
            </a:r>
            <a:r>
              <a:rPr lang="en-US" dirty="0" smtClean="0"/>
              <a:t>etector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28.02.2017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Dirk Wiedner, Mu3e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67</a:t>
            </a:fld>
            <a:endParaRPr lang="en-US" dirty="0"/>
          </a:p>
        </p:txBody>
      </p:sp>
      <p:sp>
        <p:nvSpPr>
          <p:cNvPr id="8" name="Inhaltsplatzhalter 7"/>
          <p:cNvSpPr>
            <a:spLocks noGrp="1"/>
          </p:cNvSpPr>
          <p:nvPr>
            <p:ph sz="quarter" idx="13"/>
          </p:nvPr>
        </p:nvSpPr>
        <p:spPr>
          <a:xfrm>
            <a:off x="179512" y="2492896"/>
            <a:ext cx="8604448" cy="4104456"/>
          </a:xfrm>
        </p:spPr>
        <p:txBody>
          <a:bodyPr>
            <a:normAutofit/>
          </a:bodyPr>
          <a:lstStyle/>
          <a:p>
            <a:r>
              <a:rPr lang="en-US" dirty="0" smtClean="0"/>
              <a:t>Conical target</a:t>
            </a:r>
          </a:p>
          <a:p>
            <a:r>
              <a:rPr lang="en-US" dirty="0" smtClean="0"/>
              <a:t>Inner double layer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8</a:t>
            </a:r>
            <a:r>
              <a:rPr lang="en-US" dirty="0" smtClean="0">
                <a:solidFill>
                  <a:schemeClr val="bg2"/>
                </a:solidFill>
              </a:rPr>
              <a:t> and 10 sides of 2 x 12 </a:t>
            </a:r>
            <a:r>
              <a:rPr lang="en-US" dirty="0">
                <a:solidFill>
                  <a:schemeClr val="bg2"/>
                </a:solidFill>
              </a:rPr>
              <a:t>cm</a:t>
            </a:r>
            <a:r>
              <a:rPr lang="en-US" baseline="30000" dirty="0">
                <a:solidFill>
                  <a:schemeClr val="bg2"/>
                </a:solidFill>
              </a:rPr>
              <a:t>2</a:t>
            </a:r>
            <a:endParaRPr lang="en-US" dirty="0">
              <a:solidFill>
                <a:schemeClr val="bg2"/>
              </a:solidFill>
            </a:endParaRPr>
          </a:p>
          <a:p>
            <a:r>
              <a:rPr lang="en-US" dirty="0" smtClean="0"/>
              <a:t>Outer double layer</a:t>
            </a:r>
          </a:p>
          <a:p>
            <a:pPr lvl="1"/>
            <a:r>
              <a:rPr lang="en-US" dirty="0" smtClean="0">
                <a:solidFill>
                  <a:schemeClr val="bg2"/>
                </a:solidFill>
              </a:rPr>
              <a:t>24 and 28 sides of 2 x 36 </a:t>
            </a:r>
            <a:r>
              <a:rPr lang="en-US" dirty="0">
                <a:solidFill>
                  <a:schemeClr val="bg2"/>
                </a:solidFill>
              </a:rPr>
              <a:t>cm</a:t>
            </a:r>
            <a:r>
              <a:rPr lang="en-US" baseline="30000" dirty="0">
                <a:solidFill>
                  <a:schemeClr val="bg2"/>
                </a:solidFill>
              </a:rPr>
              <a:t>2</a:t>
            </a:r>
            <a:endParaRPr lang="en-US" dirty="0">
              <a:solidFill>
                <a:schemeClr val="bg2"/>
              </a:solidFill>
            </a:endParaRPr>
          </a:p>
          <a:p>
            <a:r>
              <a:rPr lang="en-US" dirty="0" smtClean="0"/>
              <a:t>Re-curl layers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24 and 28 sides of 2x 36 cm</a:t>
            </a:r>
            <a:r>
              <a:rPr lang="en-US" baseline="30000" dirty="0">
                <a:solidFill>
                  <a:schemeClr val="bg2"/>
                </a:solidFill>
              </a:rPr>
              <a:t>2</a:t>
            </a:r>
            <a:endParaRPr lang="en-US" dirty="0">
              <a:solidFill>
                <a:schemeClr val="bg2"/>
              </a:solidFill>
            </a:endParaRPr>
          </a:p>
          <a:p>
            <a:pPr lvl="1"/>
            <a:r>
              <a:rPr lang="en-US" dirty="0">
                <a:solidFill>
                  <a:schemeClr val="bg2"/>
                </a:solidFill>
              </a:rPr>
              <a:t>Both sides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882" y="1425901"/>
            <a:ext cx="5012957" cy="2003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2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882" y="1425901"/>
            <a:ext cx="5012957" cy="200309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Mu3e Silicon </a:t>
            </a:r>
            <a:r>
              <a:rPr lang="en-US" dirty="0"/>
              <a:t>D</a:t>
            </a:r>
            <a:r>
              <a:rPr lang="en-US" dirty="0" smtClean="0"/>
              <a:t>etector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28.02.2017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Dirk Wiedner, Mu3e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68</a:t>
            </a:fld>
            <a:endParaRPr lang="en-US" dirty="0"/>
          </a:p>
        </p:txBody>
      </p:sp>
      <p:sp>
        <p:nvSpPr>
          <p:cNvPr id="8" name="Inhaltsplatzhalter 7"/>
          <p:cNvSpPr>
            <a:spLocks noGrp="1"/>
          </p:cNvSpPr>
          <p:nvPr>
            <p:ph sz="quarter" idx="13"/>
          </p:nvPr>
        </p:nvSpPr>
        <p:spPr>
          <a:xfrm>
            <a:off x="179512" y="2492896"/>
            <a:ext cx="8604448" cy="4104456"/>
          </a:xfrm>
        </p:spPr>
        <p:txBody>
          <a:bodyPr>
            <a:normAutofit/>
          </a:bodyPr>
          <a:lstStyle/>
          <a:p>
            <a:r>
              <a:rPr lang="en-US" dirty="0" smtClean="0"/>
              <a:t>Conical target</a:t>
            </a:r>
          </a:p>
          <a:p>
            <a:r>
              <a:rPr lang="en-US" dirty="0" smtClean="0"/>
              <a:t>Inner double layer</a:t>
            </a:r>
          </a:p>
          <a:p>
            <a:pPr lvl="1"/>
            <a:r>
              <a:rPr lang="en-US" dirty="0"/>
              <a:t>8</a:t>
            </a:r>
            <a:r>
              <a:rPr lang="en-US" dirty="0" smtClean="0"/>
              <a:t> and 10 sides of 2 x 12 </a:t>
            </a:r>
            <a:r>
              <a:rPr lang="en-US" dirty="0"/>
              <a:t>cm</a:t>
            </a:r>
            <a:r>
              <a:rPr lang="en-US" baseline="30000" dirty="0"/>
              <a:t>2</a:t>
            </a:r>
            <a:endParaRPr lang="en-US" dirty="0"/>
          </a:p>
          <a:p>
            <a:r>
              <a:rPr lang="en-US" dirty="0" smtClean="0"/>
              <a:t>Outer double layer</a:t>
            </a:r>
          </a:p>
          <a:p>
            <a:pPr lvl="1"/>
            <a:r>
              <a:rPr lang="en-US" dirty="0" smtClean="0">
                <a:solidFill>
                  <a:schemeClr val="bg2"/>
                </a:solidFill>
              </a:rPr>
              <a:t>24 and 28 sides of 2 x 36 </a:t>
            </a:r>
            <a:r>
              <a:rPr lang="en-US" dirty="0">
                <a:solidFill>
                  <a:schemeClr val="bg2"/>
                </a:solidFill>
              </a:rPr>
              <a:t>cm</a:t>
            </a:r>
            <a:r>
              <a:rPr lang="en-US" baseline="30000" dirty="0">
                <a:solidFill>
                  <a:schemeClr val="bg2"/>
                </a:solidFill>
              </a:rPr>
              <a:t>2</a:t>
            </a:r>
            <a:endParaRPr lang="en-US" dirty="0">
              <a:solidFill>
                <a:schemeClr val="bg2"/>
              </a:solidFill>
            </a:endParaRPr>
          </a:p>
          <a:p>
            <a:r>
              <a:rPr lang="en-US" dirty="0" smtClean="0"/>
              <a:t>Re-curl layers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24 and 28 sides of 2x 36 cm</a:t>
            </a:r>
            <a:r>
              <a:rPr lang="en-US" baseline="30000" dirty="0">
                <a:solidFill>
                  <a:schemeClr val="bg2"/>
                </a:solidFill>
              </a:rPr>
              <a:t>2</a:t>
            </a:r>
            <a:endParaRPr lang="en-US" dirty="0">
              <a:solidFill>
                <a:schemeClr val="bg2"/>
              </a:solidFill>
            </a:endParaRPr>
          </a:p>
          <a:p>
            <a:pPr lvl="1"/>
            <a:r>
              <a:rPr lang="en-US" dirty="0">
                <a:solidFill>
                  <a:schemeClr val="bg2"/>
                </a:solidFill>
              </a:rPr>
              <a:t>Both sides</a:t>
            </a:r>
          </a:p>
        </p:txBody>
      </p:sp>
      <p:cxnSp>
        <p:nvCxnSpPr>
          <p:cNvPr id="10" name="Gerade Verbindung mit Pfeil 9"/>
          <p:cNvCxnSpPr/>
          <p:nvPr/>
        </p:nvCxnSpPr>
        <p:spPr>
          <a:xfrm flipV="1">
            <a:off x="4499992" y="2708920"/>
            <a:ext cx="1440160" cy="7200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7431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882" y="1425901"/>
            <a:ext cx="5012957" cy="200309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Mu3e Silicon </a:t>
            </a:r>
            <a:r>
              <a:rPr lang="en-US" dirty="0"/>
              <a:t>D</a:t>
            </a:r>
            <a:r>
              <a:rPr lang="en-US" dirty="0" smtClean="0"/>
              <a:t>etector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28.02.2017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Dirk Wiedner, Mu3e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69</a:t>
            </a:fld>
            <a:endParaRPr lang="en-US" dirty="0"/>
          </a:p>
        </p:txBody>
      </p:sp>
      <p:sp>
        <p:nvSpPr>
          <p:cNvPr id="8" name="Inhaltsplatzhalter 7"/>
          <p:cNvSpPr>
            <a:spLocks noGrp="1"/>
          </p:cNvSpPr>
          <p:nvPr>
            <p:ph sz="quarter" idx="13"/>
          </p:nvPr>
        </p:nvSpPr>
        <p:spPr>
          <a:xfrm>
            <a:off x="179512" y="2492896"/>
            <a:ext cx="8604448" cy="4104456"/>
          </a:xfrm>
        </p:spPr>
        <p:txBody>
          <a:bodyPr>
            <a:normAutofit/>
          </a:bodyPr>
          <a:lstStyle/>
          <a:p>
            <a:r>
              <a:rPr lang="en-US" dirty="0" smtClean="0"/>
              <a:t>Conical target</a:t>
            </a:r>
          </a:p>
          <a:p>
            <a:r>
              <a:rPr lang="en-US" dirty="0" smtClean="0"/>
              <a:t>Inner double layer</a:t>
            </a:r>
          </a:p>
          <a:p>
            <a:pPr lvl="1"/>
            <a:r>
              <a:rPr lang="en-US" dirty="0"/>
              <a:t>8</a:t>
            </a:r>
            <a:r>
              <a:rPr lang="en-US" dirty="0" smtClean="0"/>
              <a:t> and 10 sides of 2 x 12 cm</a:t>
            </a:r>
            <a:r>
              <a:rPr lang="en-US" baseline="30000" dirty="0" smtClean="0"/>
              <a:t>2</a:t>
            </a:r>
            <a:endParaRPr lang="en-US" dirty="0" smtClean="0"/>
          </a:p>
          <a:p>
            <a:r>
              <a:rPr lang="en-US" dirty="0" smtClean="0"/>
              <a:t>Outer double layer</a:t>
            </a:r>
          </a:p>
          <a:p>
            <a:pPr lvl="1"/>
            <a:r>
              <a:rPr lang="en-US" dirty="0" smtClean="0"/>
              <a:t>24 and 28 sides of 2 x 36 cm</a:t>
            </a:r>
            <a:r>
              <a:rPr lang="en-US" baseline="30000" dirty="0" smtClean="0"/>
              <a:t>2</a:t>
            </a:r>
            <a:endParaRPr lang="en-US" dirty="0" smtClean="0"/>
          </a:p>
          <a:p>
            <a:r>
              <a:rPr lang="en-US" dirty="0" smtClean="0"/>
              <a:t>Re-curl layers</a:t>
            </a:r>
          </a:p>
          <a:p>
            <a:pPr lvl="1"/>
            <a:r>
              <a:rPr lang="en-US" dirty="0" smtClean="0">
                <a:solidFill>
                  <a:schemeClr val="bg2"/>
                </a:solidFill>
              </a:rPr>
              <a:t>24 and 28 sides of 2x 36 cm</a:t>
            </a:r>
            <a:r>
              <a:rPr lang="en-US" baseline="30000" dirty="0" smtClean="0">
                <a:solidFill>
                  <a:schemeClr val="bg2"/>
                </a:solidFill>
              </a:rPr>
              <a:t>2</a:t>
            </a:r>
            <a:endParaRPr lang="en-US" dirty="0" smtClean="0">
              <a:solidFill>
                <a:schemeClr val="bg2"/>
              </a:solidFill>
            </a:endParaRPr>
          </a:p>
          <a:p>
            <a:pPr lvl="1"/>
            <a:r>
              <a:rPr lang="en-US" dirty="0" smtClean="0">
                <a:solidFill>
                  <a:schemeClr val="bg2"/>
                </a:solidFill>
              </a:rPr>
              <a:t>Both sides</a:t>
            </a:r>
          </a:p>
        </p:txBody>
      </p:sp>
      <p:cxnSp>
        <p:nvCxnSpPr>
          <p:cNvPr id="11" name="Gerade Verbindung mit Pfeil 10"/>
          <p:cNvCxnSpPr/>
          <p:nvPr/>
        </p:nvCxnSpPr>
        <p:spPr>
          <a:xfrm flipV="1">
            <a:off x="4644008" y="2996952"/>
            <a:ext cx="1512168" cy="13681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7431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Mu3e Experiment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28.02.2017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Dirk Wiedner, Mu3e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0" y="4836293"/>
            <a:ext cx="4114800" cy="1545035"/>
          </a:xfrm>
          <a:noFill/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Target double hollow cone</a:t>
            </a:r>
          </a:p>
          <a:p>
            <a:r>
              <a:rPr lang="en-US" dirty="0" smtClean="0"/>
              <a:t>Silicon pixel tracker</a:t>
            </a:r>
          </a:p>
          <a:p>
            <a:r>
              <a:rPr lang="en-US" dirty="0" smtClean="0"/>
              <a:t>Scintillating fiber detector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Tile detector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870520" y="5100979"/>
            <a:ext cx="290335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+mj-lt"/>
              </a:rPr>
              <a:t>Muon beam</a:t>
            </a:r>
            <a:endParaRPr lang="en-US" sz="2000" b="1" dirty="0" smtClean="0">
              <a:solidFill>
                <a:schemeClr val="accent5"/>
              </a:solidFill>
              <a:latin typeface="+mj-lt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+mj-lt"/>
              </a:rPr>
              <a:t>Helium atmosphere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+mj-lt"/>
              </a:rPr>
              <a:t>1 T B-field</a:t>
            </a:r>
            <a:endParaRPr lang="en-US" sz="2000" dirty="0">
              <a:latin typeface="+mj-lt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9"/>
          <a:stretch/>
        </p:blipFill>
        <p:spPr>
          <a:xfrm>
            <a:off x="1855279" y="1886179"/>
            <a:ext cx="5433442" cy="2838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186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882" y="1425901"/>
            <a:ext cx="5012957" cy="200309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Mu3e Silicon </a:t>
            </a:r>
            <a:r>
              <a:rPr lang="en-US" dirty="0"/>
              <a:t>D</a:t>
            </a:r>
            <a:r>
              <a:rPr lang="en-US" dirty="0" smtClean="0"/>
              <a:t>etector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28.02.2017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Dirk Wiedner, Mu3e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70</a:t>
            </a:fld>
            <a:endParaRPr lang="en-US" dirty="0"/>
          </a:p>
        </p:txBody>
      </p:sp>
      <p:sp>
        <p:nvSpPr>
          <p:cNvPr id="8" name="Inhaltsplatzhalter 7"/>
          <p:cNvSpPr>
            <a:spLocks noGrp="1"/>
          </p:cNvSpPr>
          <p:nvPr>
            <p:ph sz="quarter" idx="13"/>
          </p:nvPr>
        </p:nvSpPr>
        <p:spPr>
          <a:xfrm>
            <a:off x="179512" y="2492896"/>
            <a:ext cx="8604448" cy="4104456"/>
          </a:xfrm>
        </p:spPr>
        <p:txBody>
          <a:bodyPr>
            <a:normAutofit/>
          </a:bodyPr>
          <a:lstStyle/>
          <a:p>
            <a:r>
              <a:rPr lang="en-US" dirty="0" smtClean="0"/>
              <a:t>Conical target</a:t>
            </a:r>
          </a:p>
          <a:p>
            <a:r>
              <a:rPr lang="en-US" dirty="0" smtClean="0"/>
              <a:t>Inner double layer</a:t>
            </a:r>
          </a:p>
          <a:p>
            <a:pPr lvl="1"/>
            <a:r>
              <a:rPr lang="en-US" dirty="0"/>
              <a:t>8</a:t>
            </a:r>
            <a:r>
              <a:rPr lang="en-US" dirty="0" smtClean="0"/>
              <a:t> and 10 sides of 2 x 12 cm</a:t>
            </a:r>
            <a:r>
              <a:rPr lang="en-US" baseline="30000" dirty="0" smtClean="0"/>
              <a:t>2</a:t>
            </a:r>
          </a:p>
          <a:p>
            <a:r>
              <a:rPr lang="en-US" dirty="0" smtClean="0"/>
              <a:t>Outer double layer</a:t>
            </a:r>
          </a:p>
          <a:p>
            <a:pPr lvl="1"/>
            <a:r>
              <a:rPr lang="en-US" dirty="0" smtClean="0"/>
              <a:t>24 and 28 sides of 2 x 36 cm</a:t>
            </a:r>
            <a:r>
              <a:rPr lang="en-US" baseline="30000" dirty="0" smtClean="0"/>
              <a:t>2</a:t>
            </a:r>
            <a:endParaRPr lang="en-US" dirty="0" smtClean="0"/>
          </a:p>
          <a:p>
            <a:r>
              <a:rPr lang="en-US" dirty="0" smtClean="0"/>
              <a:t>Re-curl layers</a:t>
            </a:r>
          </a:p>
          <a:p>
            <a:pPr lvl="1"/>
            <a:r>
              <a:rPr lang="en-US" dirty="0" smtClean="0"/>
              <a:t>24 and 28 sides of 2 x 36 cm</a:t>
            </a:r>
            <a:r>
              <a:rPr lang="en-US" baseline="30000" dirty="0" smtClean="0"/>
              <a:t>2</a:t>
            </a:r>
            <a:endParaRPr lang="en-US" dirty="0" smtClean="0"/>
          </a:p>
          <a:p>
            <a:pPr lvl="1"/>
            <a:r>
              <a:rPr lang="en-US" dirty="0" smtClean="0"/>
              <a:t>Both sides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5868144" y="4005063"/>
            <a:ext cx="26853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2"/>
                </a:solidFill>
              </a:rPr>
              <a:t>108 inner sensors</a:t>
            </a:r>
          </a:p>
          <a:p>
            <a:r>
              <a:rPr lang="en-US" sz="2400" dirty="0" smtClean="0">
                <a:solidFill>
                  <a:schemeClr val="tx2"/>
                </a:solidFill>
              </a:rPr>
              <a:t>2736 outer sensors</a:t>
            </a:r>
          </a:p>
          <a:p>
            <a:r>
              <a:rPr lang="en-US" sz="2400" dirty="0" smtClean="0">
                <a:solidFill>
                  <a:schemeClr val="tx2"/>
                </a:solidFill>
              </a:rPr>
              <a:t>~180 000 000 pixel</a:t>
            </a:r>
            <a:endParaRPr lang="en-US" sz="2400" dirty="0">
              <a:solidFill>
                <a:schemeClr val="tx2"/>
              </a:solidFill>
            </a:endParaRPr>
          </a:p>
        </p:txBody>
      </p:sp>
      <p:cxnSp>
        <p:nvCxnSpPr>
          <p:cNvPr id="12" name="Gerade Verbindung mit Pfeil 11"/>
          <p:cNvCxnSpPr/>
          <p:nvPr/>
        </p:nvCxnSpPr>
        <p:spPr>
          <a:xfrm flipV="1">
            <a:off x="4499992" y="2996952"/>
            <a:ext cx="792088" cy="20162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7431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Sandwich Design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28.02.2017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Dirk Wiedner, Mu3e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71</a:t>
            </a:fld>
            <a:endParaRPr lang="en-US" dirty="0"/>
          </a:p>
        </p:txBody>
      </p:sp>
      <p:sp>
        <p:nvSpPr>
          <p:cNvPr id="8" name="Inhaltsplatzhalter 7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782304" cy="4526280"/>
          </a:xfrm>
        </p:spPr>
        <p:txBody>
          <a:bodyPr/>
          <a:lstStyle/>
          <a:p>
            <a:r>
              <a:rPr lang="en-US" dirty="0" smtClean="0"/>
              <a:t>HV-MAPS</a:t>
            </a:r>
          </a:p>
          <a:p>
            <a:pPr lvl="1"/>
            <a:r>
              <a:rPr lang="en-US" dirty="0" smtClean="0"/>
              <a:t>Thinned to 50 μm</a:t>
            </a:r>
          </a:p>
          <a:p>
            <a:pPr lvl="1"/>
            <a:r>
              <a:rPr lang="en-US" dirty="0" smtClean="0"/>
              <a:t>Sensors 2 x 2 cm</a:t>
            </a:r>
            <a:r>
              <a:rPr lang="en-US" baseline="30000" dirty="0" smtClean="0"/>
              <a:t>2</a:t>
            </a:r>
            <a:endParaRPr lang="en-US" dirty="0" smtClean="0"/>
          </a:p>
          <a:p>
            <a:r>
              <a:rPr lang="en-US" dirty="0" smtClean="0"/>
              <a:t>Kapton™ flex print</a:t>
            </a:r>
          </a:p>
          <a:p>
            <a:pPr lvl="1"/>
            <a:r>
              <a:rPr lang="en-US" dirty="0" smtClean="0"/>
              <a:t>25 μm Kapton™ </a:t>
            </a:r>
          </a:p>
          <a:p>
            <a:pPr lvl="1"/>
            <a:r>
              <a:rPr lang="en-US" dirty="0" smtClean="0"/>
              <a:t>14 μm Alu traces</a:t>
            </a:r>
          </a:p>
          <a:p>
            <a:r>
              <a:rPr lang="en-US" dirty="0" smtClean="0"/>
              <a:t>Kapton™ Frame Modules</a:t>
            </a:r>
          </a:p>
          <a:p>
            <a:pPr lvl="1"/>
            <a:r>
              <a:rPr lang="en-US" dirty="0" smtClean="0"/>
              <a:t>25 μm foil</a:t>
            </a:r>
          </a:p>
          <a:p>
            <a:pPr lvl="1"/>
            <a:r>
              <a:rPr lang="en-US" dirty="0" smtClean="0"/>
              <a:t>Self supporting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Alu end wheels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Support for all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detectors</a:t>
            </a:r>
          </a:p>
          <a:p>
            <a:pPr lvl="1"/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3" name="Textfeld 2"/>
          <p:cNvSpPr txBox="1"/>
          <p:nvPr/>
        </p:nvSpPr>
        <p:spPr>
          <a:xfrm>
            <a:off x="5753942" y="5086087"/>
            <a:ext cx="24785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0.11% of X</a:t>
            </a:r>
            <a:r>
              <a:rPr lang="en-US" sz="3600" baseline="-25000" dirty="0" smtClean="0"/>
              <a:t>0</a:t>
            </a:r>
            <a:endParaRPr lang="en-US" sz="3600" baseline="-25000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3232" y="1268724"/>
            <a:ext cx="5079366" cy="3809524"/>
          </a:xfrm>
          <a:prstGeom prst="rect">
            <a:avLst/>
          </a:prstGeom>
        </p:spPr>
      </p:pic>
      <p:cxnSp>
        <p:nvCxnSpPr>
          <p:cNvPr id="25" name="Gerade Verbindung mit Pfeil 24"/>
          <p:cNvCxnSpPr/>
          <p:nvPr/>
        </p:nvCxnSpPr>
        <p:spPr>
          <a:xfrm>
            <a:off x="2591747" y="1808793"/>
            <a:ext cx="2880368" cy="36004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mit Pfeil 26"/>
          <p:cNvCxnSpPr/>
          <p:nvPr/>
        </p:nvCxnSpPr>
        <p:spPr>
          <a:xfrm>
            <a:off x="3671885" y="3068954"/>
            <a:ext cx="900115" cy="10453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Gerade Verbindung mit Pfeil 28"/>
          <p:cNvCxnSpPr/>
          <p:nvPr/>
        </p:nvCxnSpPr>
        <p:spPr>
          <a:xfrm flipV="1">
            <a:off x="4752023" y="3969070"/>
            <a:ext cx="720092" cy="18002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3081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Thinned Pixel Sensors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28.02.2017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Dirk Wiedner, Mu3e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72</a:t>
            </a:fld>
            <a:endParaRPr lang="en-US" dirty="0"/>
          </a:p>
        </p:txBody>
      </p:sp>
      <p:sp>
        <p:nvSpPr>
          <p:cNvPr id="8" name="Inhaltsplatzhalter 7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566280" cy="4526280"/>
          </a:xfrm>
        </p:spPr>
        <p:txBody>
          <a:bodyPr/>
          <a:lstStyle/>
          <a:p>
            <a:r>
              <a:rPr lang="en-US" b="1" dirty="0" smtClean="0"/>
              <a:t>HV-MAPS*</a:t>
            </a:r>
          </a:p>
          <a:p>
            <a:pPr lvl="1"/>
            <a:r>
              <a:rPr lang="en-US" dirty="0" smtClean="0"/>
              <a:t>Thinned to 50 μm</a:t>
            </a:r>
          </a:p>
          <a:p>
            <a:pPr lvl="1"/>
            <a:r>
              <a:rPr lang="en-US" dirty="0" smtClean="0"/>
              <a:t>Sensors 2 </a:t>
            </a:r>
            <a:r>
              <a:rPr lang="en-US" dirty="0"/>
              <a:t>x 2 cm</a:t>
            </a:r>
            <a:r>
              <a:rPr lang="en-US" baseline="30000" dirty="0"/>
              <a:t>2</a:t>
            </a:r>
            <a:endParaRPr lang="en-US" dirty="0"/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Kapton™ flex print</a:t>
            </a:r>
          </a:p>
          <a:p>
            <a:pPr lvl="1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25 μm Kapton™ </a:t>
            </a:r>
          </a:p>
          <a:p>
            <a:pPr lvl="1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14 μm Alu traces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Kapton™ Frame Modules</a:t>
            </a:r>
          </a:p>
          <a:p>
            <a:pPr lvl="1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25 μm foil</a:t>
            </a:r>
          </a:p>
          <a:p>
            <a:pPr lvl="1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Self supporting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Alu end wheels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Support for all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detectors</a:t>
            </a:r>
          </a:p>
          <a:p>
            <a:pPr lvl="1"/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23" name="Grafik 2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0032" y="2708920"/>
            <a:ext cx="3771900" cy="3374857"/>
          </a:xfrm>
          <a:prstGeom prst="rect">
            <a:avLst/>
          </a:prstGeom>
        </p:spPr>
      </p:pic>
      <p:sp>
        <p:nvSpPr>
          <p:cNvPr id="24" name="Textfeld 23"/>
          <p:cNvSpPr txBox="1"/>
          <p:nvPr/>
        </p:nvSpPr>
        <p:spPr>
          <a:xfrm>
            <a:off x="5289493" y="6083777"/>
            <a:ext cx="2912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MuPix3 thinned to &lt; </a:t>
            </a:r>
            <a:r>
              <a:rPr lang="en-US" dirty="0"/>
              <a:t>9</a:t>
            </a:r>
            <a:r>
              <a:rPr lang="en-US" dirty="0" smtClean="0"/>
              <a:t>0μm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895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Kapton™ Flex Print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28.02.2017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Dirk Wiedner, Mu3e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73</a:t>
            </a:fld>
            <a:endParaRPr lang="en-US" dirty="0"/>
          </a:p>
        </p:txBody>
      </p:sp>
      <p:sp>
        <p:nvSpPr>
          <p:cNvPr id="8" name="Inhaltsplatzhalter 7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566280" cy="4526280"/>
          </a:xfrm>
        </p:spPr>
        <p:txBody>
          <a:bodyPr/>
          <a:lstStyle/>
          <a:p>
            <a:r>
              <a:rPr lang="en-US" dirty="0" smtClean="0"/>
              <a:t>HV-MAPS</a:t>
            </a:r>
          </a:p>
          <a:p>
            <a:pPr lvl="1"/>
            <a:r>
              <a:rPr lang="en-US" dirty="0" smtClean="0"/>
              <a:t>Thinned to 50 μm</a:t>
            </a:r>
          </a:p>
          <a:p>
            <a:pPr lvl="1"/>
            <a:r>
              <a:rPr lang="en-US" dirty="0"/>
              <a:t>Sensors </a:t>
            </a:r>
            <a:r>
              <a:rPr lang="en-US" dirty="0" smtClean="0"/>
              <a:t>2 </a:t>
            </a:r>
            <a:r>
              <a:rPr lang="en-US" dirty="0"/>
              <a:t>x 2 cm</a:t>
            </a:r>
            <a:r>
              <a:rPr lang="en-US" baseline="30000" dirty="0"/>
              <a:t>2</a:t>
            </a:r>
            <a:endParaRPr lang="en-US" dirty="0"/>
          </a:p>
          <a:p>
            <a:r>
              <a:rPr lang="en-US" b="1" dirty="0" smtClean="0"/>
              <a:t>Kapton™ flex print</a:t>
            </a:r>
          </a:p>
          <a:p>
            <a:pPr lvl="1"/>
            <a:r>
              <a:rPr lang="en-US" dirty="0" smtClean="0"/>
              <a:t>25 μm Kapton™ </a:t>
            </a:r>
          </a:p>
          <a:p>
            <a:pPr lvl="1"/>
            <a:r>
              <a:rPr lang="en-US" dirty="0" smtClean="0"/>
              <a:t>14 μm Alu traces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Kapton™ Frame Modules</a:t>
            </a:r>
          </a:p>
          <a:p>
            <a:pPr lvl="1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25 μm foil</a:t>
            </a:r>
          </a:p>
          <a:p>
            <a:pPr lvl="1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Self supporting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Alu end wheels</a:t>
            </a:r>
          </a:p>
          <a:p>
            <a:pPr lvl="1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Support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for all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detectors</a:t>
            </a:r>
          </a:p>
          <a:p>
            <a:pPr lvl="1"/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24" name="Textfeld 23"/>
          <p:cNvSpPr txBox="1"/>
          <p:nvPr/>
        </p:nvSpPr>
        <p:spPr>
          <a:xfrm>
            <a:off x="5004048" y="5710243"/>
            <a:ext cx="3203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Laser-cut flex print prototype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60032" y="2390842"/>
            <a:ext cx="4005004" cy="3030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2452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Pixel Modules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28.02.2017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Dirk Wiedner, Mu3e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74</a:t>
            </a:fld>
            <a:endParaRPr lang="en-US" dirty="0"/>
          </a:p>
        </p:txBody>
      </p:sp>
      <p:sp>
        <p:nvSpPr>
          <p:cNvPr id="8" name="Inhaltsplatzhalter 7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710296" cy="4526280"/>
          </a:xfrm>
        </p:spPr>
        <p:txBody>
          <a:bodyPr/>
          <a:lstStyle/>
          <a:p>
            <a:r>
              <a:rPr lang="en-US" dirty="0" smtClean="0"/>
              <a:t>HV-MAPS</a:t>
            </a:r>
          </a:p>
          <a:p>
            <a:pPr lvl="1"/>
            <a:r>
              <a:rPr lang="en-US" dirty="0" smtClean="0"/>
              <a:t>Thinned to 50 μm</a:t>
            </a:r>
          </a:p>
          <a:p>
            <a:pPr lvl="1"/>
            <a:r>
              <a:rPr lang="en-US" dirty="0" smtClean="0"/>
              <a:t>Sensors 2 x 2 cm</a:t>
            </a:r>
            <a:r>
              <a:rPr lang="en-US" baseline="30000" dirty="0" smtClean="0"/>
              <a:t>2</a:t>
            </a:r>
            <a:endParaRPr lang="en-US" dirty="0" smtClean="0"/>
          </a:p>
          <a:p>
            <a:r>
              <a:rPr lang="en-US" dirty="0" smtClean="0"/>
              <a:t>Kapton™ flex print</a:t>
            </a:r>
          </a:p>
          <a:p>
            <a:pPr lvl="1"/>
            <a:r>
              <a:rPr lang="en-US" dirty="0" smtClean="0"/>
              <a:t>25 μm Kapton™ </a:t>
            </a:r>
          </a:p>
          <a:p>
            <a:pPr lvl="1"/>
            <a:r>
              <a:rPr lang="en-US" dirty="0" smtClean="0"/>
              <a:t>14 μm Alu traces</a:t>
            </a:r>
          </a:p>
          <a:p>
            <a:r>
              <a:rPr lang="en-US" b="1" dirty="0" smtClean="0"/>
              <a:t>Kapton™ Frame Modules</a:t>
            </a:r>
          </a:p>
          <a:p>
            <a:pPr lvl="1"/>
            <a:r>
              <a:rPr lang="en-US" dirty="0" smtClean="0"/>
              <a:t>25 μm foil</a:t>
            </a:r>
          </a:p>
          <a:p>
            <a:pPr lvl="1"/>
            <a:r>
              <a:rPr lang="en-US" dirty="0" smtClean="0"/>
              <a:t>Self supporting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Alu end wheels</a:t>
            </a:r>
          </a:p>
          <a:p>
            <a:pPr lvl="1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Support for all detectors</a:t>
            </a:r>
          </a:p>
          <a:p>
            <a:pPr lvl="1"/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7" name="Textfeld 6"/>
          <p:cNvSpPr txBox="1"/>
          <p:nvPr/>
        </p:nvSpPr>
        <p:spPr>
          <a:xfrm>
            <a:off x="5364088" y="6021288"/>
            <a:ext cx="2763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CAD of Kapton™ frames</a:t>
            </a:r>
            <a:endParaRPr lang="en-US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20509" y="2582201"/>
            <a:ext cx="3401082" cy="2106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657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Overall Design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28.02.2017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Dirk Wiedner, Mu3e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75</a:t>
            </a:fld>
            <a:endParaRPr lang="en-US" dirty="0"/>
          </a:p>
        </p:txBody>
      </p:sp>
      <p:sp>
        <p:nvSpPr>
          <p:cNvPr id="8" name="Inhaltsplatzhalter 7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710296" cy="4526280"/>
          </a:xfrm>
        </p:spPr>
        <p:txBody>
          <a:bodyPr/>
          <a:lstStyle/>
          <a:p>
            <a:r>
              <a:rPr lang="en-US" dirty="0" smtClean="0"/>
              <a:t>HV-MAPS</a:t>
            </a:r>
          </a:p>
          <a:p>
            <a:pPr lvl="1"/>
            <a:r>
              <a:rPr lang="en-US" dirty="0" smtClean="0"/>
              <a:t>Thinned to 50 μm</a:t>
            </a:r>
          </a:p>
          <a:p>
            <a:pPr lvl="1"/>
            <a:r>
              <a:rPr lang="en-US" dirty="0"/>
              <a:t>Sensors </a:t>
            </a:r>
            <a:r>
              <a:rPr lang="en-US" dirty="0" smtClean="0"/>
              <a:t>2 </a:t>
            </a:r>
            <a:r>
              <a:rPr lang="en-US" dirty="0"/>
              <a:t>x 2 cm</a:t>
            </a:r>
            <a:r>
              <a:rPr lang="en-US" baseline="30000" dirty="0"/>
              <a:t>2</a:t>
            </a:r>
            <a:endParaRPr lang="en-US" dirty="0"/>
          </a:p>
          <a:p>
            <a:r>
              <a:rPr lang="en-US" dirty="0" smtClean="0"/>
              <a:t>Kapton™ flex print</a:t>
            </a:r>
          </a:p>
          <a:p>
            <a:pPr lvl="1"/>
            <a:r>
              <a:rPr lang="en-US" dirty="0" smtClean="0"/>
              <a:t>25 μm Kapton™ </a:t>
            </a:r>
          </a:p>
          <a:p>
            <a:pPr lvl="1"/>
            <a:r>
              <a:rPr lang="en-US" dirty="0" smtClean="0"/>
              <a:t>14 μm Alu traces</a:t>
            </a:r>
          </a:p>
          <a:p>
            <a:r>
              <a:rPr lang="en-US" b="1" dirty="0" smtClean="0"/>
              <a:t>Kapton™ Frame Modules</a:t>
            </a:r>
          </a:p>
          <a:p>
            <a:pPr lvl="1"/>
            <a:r>
              <a:rPr lang="en-US" dirty="0" smtClean="0"/>
              <a:t>25 μm foil</a:t>
            </a:r>
          </a:p>
          <a:p>
            <a:pPr lvl="1"/>
            <a:r>
              <a:rPr lang="en-US" dirty="0" smtClean="0"/>
              <a:t>Self supporting</a:t>
            </a:r>
          </a:p>
          <a:p>
            <a:r>
              <a:rPr lang="en-US" dirty="0" smtClean="0"/>
              <a:t>Alu end wheels</a:t>
            </a:r>
          </a:p>
          <a:p>
            <a:pPr lvl="1"/>
            <a:r>
              <a:rPr lang="en-US" dirty="0" smtClean="0"/>
              <a:t>Support </a:t>
            </a:r>
            <a:r>
              <a:rPr lang="en-US" dirty="0"/>
              <a:t>for all </a:t>
            </a:r>
            <a:r>
              <a:rPr lang="en-US" dirty="0" smtClean="0"/>
              <a:t>detectors</a:t>
            </a:r>
          </a:p>
          <a:p>
            <a:pPr lvl="1"/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7" name="Textfeld 6"/>
          <p:cNvSpPr txBox="1"/>
          <p:nvPr/>
        </p:nvSpPr>
        <p:spPr>
          <a:xfrm>
            <a:off x="5364088" y="6021288"/>
            <a:ext cx="2763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CAD of Kapton™ frames</a:t>
            </a:r>
            <a:endParaRPr lang="en-US" dirty="0"/>
          </a:p>
        </p:txBody>
      </p:sp>
      <p:sp>
        <p:nvSpPr>
          <p:cNvPr id="13" name="Textfeld 12"/>
          <p:cNvSpPr txBox="1"/>
          <p:nvPr/>
        </p:nvSpPr>
        <p:spPr>
          <a:xfrm>
            <a:off x="5307610" y="2145624"/>
            <a:ext cx="30448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Two halves for layers 1+2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6 modules in layer 3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7 modules in layer 4 </a:t>
            </a:r>
            <a:endParaRPr lang="en-US" dirty="0"/>
          </a:p>
        </p:txBody>
      </p:sp>
      <p:pic>
        <p:nvPicPr>
          <p:cNvPr id="10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651566" y="3365478"/>
            <a:ext cx="4031867" cy="2223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9503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Inner Layers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28.02.2017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Dirk Wiedner, Mu3e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76</a:t>
            </a:fld>
            <a:endParaRPr lang="en-US" dirty="0"/>
          </a:p>
        </p:txBody>
      </p:sp>
      <p:sp>
        <p:nvSpPr>
          <p:cNvPr id="8" name="Inhaltsplatzhalter 7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710296" cy="4526280"/>
          </a:xfrm>
        </p:spPr>
        <p:txBody>
          <a:bodyPr/>
          <a:lstStyle/>
          <a:p>
            <a:r>
              <a:rPr lang="en-US" dirty="0" smtClean="0"/>
              <a:t>HV-MAPS</a:t>
            </a:r>
          </a:p>
          <a:p>
            <a:pPr lvl="1"/>
            <a:r>
              <a:rPr lang="en-US" dirty="0" smtClean="0"/>
              <a:t>Thinned to 50 μm</a:t>
            </a:r>
          </a:p>
          <a:p>
            <a:pPr lvl="1"/>
            <a:r>
              <a:rPr lang="en-US" dirty="0"/>
              <a:t>Sensors </a:t>
            </a:r>
            <a:r>
              <a:rPr lang="en-US" dirty="0" smtClean="0"/>
              <a:t>2 </a:t>
            </a:r>
            <a:r>
              <a:rPr lang="en-US" dirty="0"/>
              <a:t>x 2 cm</a:t>
            </a:r>
            <a:r>
              <a:rPr lang="en-US" baseline="30000" dirty="0"/>
              <a:t>2</a:t>
            </a:r>
            <a:endParaRPr lang="en-US" dirty="0"/>
          </a:p>
          <a:p>
            <a:r>
              <a:rPr lang="en-US" dirty="0" smtClean="0"/>
              <a:t>Kapton™ flex print</a:t>
            </a:r>
          </a:p>
          <a:p>
            <a:pPr lvl="1"/>
            <a:r>
              <a:rPr lang="en-US" dirty="0" smtClean="0"/>
              <a:t>25 μm Kapton™ </a:t>
            </a:r>
          </a:p>
          <a:p>
            <a:pPr lvl="1"/>
            <a:r>
              <a:rPr lang="en-US" dirty="0" smtClean="0"/>
              <a:t>14 μm Alu traces</a:t>
            </a:r>
          </a:p>
          <a:p>
            <a:r>
              <a:rPr lang="en-US" b="1" dirty="0" smtClean="0"/>
              <a:t>Kapton™ Frame Modules</a:t>
            </a:r>
          </a:p>
          <a:p>
            <a:pPr lvl="1"/>
            <a:r>
              <a:rPr lang="en-US" dirty="0" smtClean="0"/>
              <a:t>25 μm foil</a:t>
            </a:r>
          </a:p>
          <a:p>
            <a:pPr lvl="1"/>
            <a:r>
              <a:rPr lang="en-US" b="1" dirty="0" smtClean="0"/>
              <a:t>Self supporting</a:t>
            </a:r>
          </a:p>
          <a:p>
            <a:r>
              <a:rPr lang="en-US" dirty="0" smtClean="0"/>
              <a:t>Alu end wheels</a:t>
            </a:r>
          </a:p>
          <a:p>
            <a:pPr lvl="1"/>
            <a:r>
              <a:rPr lang="en-US" dirty="0" smtClean="0"/>
              <a:t>Support </a:t>
            </a:r>
            <a:r>
              <a:rPr lang="en-US" dirty="0"/>
              <a:t>for all </a:t>
            </a:r>
            <a:r>
              <a:rPr lang="en-US" dirty="0" smtClean="0"/>
              <a:t>detectors</a:t>
            </a:r>
          </a:p>
          <a:p>
            <a:pPr lvl="1"/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588" y="2910249"/>
            <a:ext cx="4247964" cy="2598008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4929349" y="5663037"/>
            <a:ext cx="3678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Rendering of vertex detector CAD</a:t>
            </a:r>
          </a:p>
        </p:txBody>
      </p:sp>
    </p:spTree>
    <p:extLst>
      <p:ext uri="{BB962C8B-B14F-4D97-AF65-F5344CB8AC3E}">
        <p14:creationId xmlns:p14="http://schemas.microsoft.com/office/powerpoint/2010/main" val="4199972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Outer Module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28.02.2017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Dirk Wiedner, Mu3e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77</a:t>
            </a:fld>
            <a:endParaRPr lang="en-US" dirty="0"/>
          </a:p>
        </p:txBody>
      </p:sp>
      <p:sp>
        <p:nvSpPr>
          <p:cNvPr id="8" name="Inhaltsplatzhalter 7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926320" cy="4526280"/>
          </a:xfrm>
        </p:spPr>
        <p:txBody>
          <a:bodyPr/>
          <a:lstStyle/>
          <a:p>
            <a:r>
              <a:rPr lang="en-US" dirty="0" smtClean="0"/>
              <a:t>HV-MAPS</a:t>
            </a:r>
          </a:p>
          <a:p>
            <a:pPr lvl="1"/>
            <a:r>
              <a:rPr lang="en-US" dirty="0" smtClean="0"/>
              <a:t>Thinned to 50 μm</a:t>
            </a:r>
          </a:p>
          <a:p>
            <a:pPr lvl="1"/>
            <a:r>
              <a:rPr lang="en-US" dirty="0"/>
              <a:t>Sensors </a:t>
            </a:r>
            <a:r>
              <a:rPr lang="en-US" dirty="0" smtClean="0"/>
              <a:t>2 </a:t>
            </a:r>
            <a:r>
              <a:rPr lang="en-US" dirty="0"/>
              <a:t>x 2 cm</a:t>
            </a:r>
            <a:r>
              <a:rPr lang="en-US" baseline="30000" dirty="0"/>
              <a:t>2</a:t>
            </a:r>
            <a:endParaRPr lang="en-US" dirty="0"/>
          </a:p>
          <a:p>
            <a:r>
              <a:rPr lang="en-US" dirty="0" smtClean="0"/>
              <a:t>Kapton™ flex print</a:t>
            </a:r>
          </a:p>
          <a:p>
            <a:pPr lvl="1"/>
            <a:r>
              <a:rPr lang="en-US" dirty="0" smtClean="0"/>
              <a:t>25 μm Kapton™ </a:t>
            </a:r>
          </a:p>
          <a:p>
            <a:pPr lvl="1"/>
            <a:r>
              <a:rPr lang="en-US" dirty="0" smtClean="0"/>
              <a:t>14 μm Alu traces</a:t>
            </a:r>
          </a:p>
          <a:p>
            <a:r>
              <a:rPr lang="en-US" b="1" dirty="0" smtClean="0"/>
              <a:t>Kapton™ Frame Modules</a:t>
            </a:r>
          </a:p>
          <a:p>
            <a:pPr lvl="1"/>
            <a:r>
              <a:rPr lang="en-US" dirty="0" smtClean="0"/>
              <a:t>25 μm foil</a:t>
            </a:r>
          </a:p>
          <a:p>
            <a:pPr lvl="1"/>
            <a:r>
              <a:rPr lang="en-US" b="1" dirty="0" smtClean="0"/>
              <a:t>Self supporting</a:t>
            </a:r>
          </a:p>
          <a:p>
            <a:r>
              <a:rPr lang="en-US" dirty="0" smtClean="0"/>
              <a:t>Alu end wheels</a:t>
            </a:r>
          </a:p>
          <a:p>
            <a:pPr lvl="1"/>
            <a:r>
              <a:rPr lang="en-US" dirty="0" smtClean="0"/>
              <a:t>Support for all detectors</a:t>
            </a:r>
          </a:p>
          <a:p>
            <a:pPr lvl="1"/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7" name="Textfeld 6"/>
          <p:cNvSpPr txBox="1"/>
          <p:nvPr/>
        </p:nvSpPr>
        <p:spPr>
          <a:xfrm>
            <a:off x="4592794" y="5663037"/>
            <a:ext cx="42423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 smtClean="0"/>
              <a:t>Layer 3 Prototype in Assembling Frame</a:t>
            </a:r>
          </a:p>
          <a:p>
            <a:pPr algn="ctr"/>
            <a:r>
              <a:rPr lang="de-DE" dirty="0" smtClean="0"/>
              <a:t>with 50 </a:t>
            </a:r>
            <a:r>
              <a:rPr lang="el-GR" dirty="0"/>
              <a:t>μ</a:t>
            </a:r>
            <a:r>
              <a:rPr lang="de-DE" dirty="0"/>
              <a:t>m G</a:t>
            </a:r>
            <a:r>
              <a:rPr lang="de-DE" dirty="0" smtClean="0"/>
              <a:t>lass</a:t>
            </a:r>
            <a:endParaRPr lang="en-US" dirty="0"/>
          </a:p>
        </p:txBody>
      </p:sp>
      <p:pic>
        <p:nvPicPr>
          <p:cNvPr id="9" name="Inhaltsplatzhalter 8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7792" y="2888937"/>
            <a:ext cx="4038600" cy="2692400"/>
          </a:xfrm>
        </p:spPr>
      </p:pic>
    </p:spTree>
    <p:extLst>
      <p:ext uri="{BB962C8B-B14F-4D97-AF65-F5344CB8AC3E}">
        <p14:creationId xmlns:p14="http://schemas.microsoft.com/office/powerpoint/2010/main" val="2161720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Detector Frame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28.02.2017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Dirk Wiedner, Mu3e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78</a:t>
            </a:fld>
            <a:endParaRPr lang="en-US" dirty="0"/>
          </a:p>
        </p:txBody>
      </p:sp>
      <p:sp>
        <p:nvSpPr>
          <p:cNvPr id="8" name="Inhaltsplatzhalter 7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926320" cy="4526280"/>
          </a:xfrm>
        </p:spPr>
        <p:txBody>
          <a:bodyPr/>
          <a:lstStyle/>
          <a:p>
            <a:r>
              <a:rPr lang="en-US" dirty="0" smtClean="0"/>
              <a:t>HV-MAPS</a:t>
            </a:r>
          </a:p>
          <a:p>
            <a:pPr lvl="1"/>
            <a:r>
              <a:rPr lang="en-US" dirty="0" smtClean="0"/>
              <a:t>Thinned to 50 μm</a:t>
            </a:r>
          </a:p>
          <a:p>
            <a:pPr lvl="1"/>
            <a:r>
              <a:rPr lang="en-US" dirty="0"/>
              <a:t>Sensors </a:t>
            </a:r>
            <a:r>
              <a:rPr lang="en-US" dirty="0" smtClean="0"/>
              <a:t>2 </a:t>
            </a:r>
            <a:r>
              <a:rPr lang="en-US" dirty="0"/>
              <a:t>x 2 cm</a:t>
            </a:r>
            <a:r>
              <a:rPr lang="en-US" baseline="30000" dirty="0"/>
              <a:t>2</a:t>
            </a:r>
            <a:endParaRPr lang="en-US" dirty="0"/>
          </a:p>
          <a:p>
            <a:r>
              <a:rPr lang="en-US" dirty="0" smtClean="0"/>
              <a:t>Kapton™ flex print</a:t>
            </a:r>
          </a:p>
          <a:p>
            <a:pPr lvl="1"/>
            <a:r>
              <a:rPr lang="en-US" dirty="0" smtClean="0"/>
              <a:t>25 μm Kapton™ </a:t>
            </a:r>
          </a:p>
          <a:p>
            <a:pPr lvl="1"/>
            <a:r>
              <a:rPr lang="en-US" dirty="0" smtClean="0"/>
              <a:t>14 μm Alu traces</a:t>
            </a:r>
          </a:p>
          <a:p>
            <a:r>
              <a:rPr lang="en-US" dirty="0" smtClean="0"/>
              <a:t>Kapton™ Frame Modules</a:t>
            </a:r>
          </a:p>
          <a:p>
            <a:pPr lvl="1"/>
            <a:r>
              <a:rPr lang="en-US" dirty="0" smtClean="0"/>
              <a:t>25 μm foil</a:t>
            </a:r>
          </a:p>
          <a:p>
            <a:pPr lvl="1"/>
            <a:r>
              <a:rPr lang="en-US" dirty="0" smtClean="0"/>
              <a:t>Self supporting</a:t>
            </a:r>
          </a:p>
          <a:p>
            <a:r>
              <a:rPr lang="en-US" b="1" dirty="0" smtClean="0"/>
              <a:t>Alu end wheels</a:t>
            </a:r>
          </a:p>
          <a:p>
            <a:pPr lvl="1"/>
            <a:r>
              <a:rPr lang="en-US" dirty="0" smtClean="0"/>
              <a:t>Support for all detectors</a:t>
            </a:r>
          </a:p>
          <a:p>
            <a:pPr lvl="1"/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10" name="Textfeld 9"/>
          <p:cNvSpPr txBox="1"/>
          <p:nvPr/>
        </p:nvSpPr>
        <p:spPr>
          <a:xfrm>
            <a:off x="5024311" y="5663037"/>
            <a:ext cx="3225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Pixel detector CAD rendering</a:t>
            </a:r>
            <a:endParaRPr lang="en-US" dirty="0"/>
          </a:p>
        </p:txBody>
      </p:sp>
      <p:pic>
        <p:nvPicPr>
          <p:cNvPr id="11" name="Inhaltsplatzhalter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792" y="3120092"/>
            <a:ext cx="4038600" cy="2230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816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Thinning</a:t>
            </a:r>
            <a:endParaRPr lang="en-US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r>
              <a:rPr lang="en-US" dirty="0" smtClean="0"/>
              <a:t>28.02.2017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GB" dirty="0" smtClean="0"/>
              <a:t>Dirk Wiedner, Mu3e</a:t>
            </a:r>
            <a:endParaRPr kumimoji="0"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2C6B1FF6-39B9-40F5-8B67-33C6354A3D4F}" type="slidenum">
              <a:rPr kumimoji="0" lang="en-US" smtClean="0"/>
              <a:pPr eaLnBrk="1" latinLnBrk="0" hangingPunct="1"/>
              <a:t>79</a:t>
            </a:fld>
            <a:endParaRPr kumimoji="0" lang="en-US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3"/>
          </p:nvPr>
        </p:nvSpPr>
        <p:spPr>
          <a:xfrm>
            <a:off x="365760" y="2420888"/>
            <a:ext cx="5574392" cy="3705592"/>
          </a:xfrm>
        </p:spPr>
        <p:txBody>
          <a:bodyPr/>
          <a:lstStyle/>
          <a:p>
            <a:r>
              <a:rPr lang="en-US" dirty="0" smtClean="0"/>
              <a:t>50 </a:t>
            </a:r>
            <a:r>
              <a:rPr lang="el-GR" dirty="0" smtClean="0">
                <a:latin typeface="Century Gothic"/>
              </a:rPr>
              <a:t>μ</a:t>
            </a:r>
            <a:r>
              <a:rPr lang="en-US" dirty="0" smtClean="0">
                <a:latin typeface="Century Gothic"/>
              </a:rPr>
              <a:t>m Si-wafers </a:t>
            </a:r>
          </a:p>
          <a:p>
            <a:pPr lvl="1"/>
            <a:r>
              <a:rPr lang="en-US" dirty="0" smtClean="0">
                <a:latin typeface="Century Gothic"/>
              </a:rPr>
              <a:t>Commercially available</a:t>
            </a:r>
          </a:p>
          <a:p>
            <a:pPr lvl="1"/>
            <a:r>
              <a:rPr lang="en-US" dirty="0" smtClean="0">
                <a:latin typeface="Century Gothic"/>
              </a:rPr>
              <a:t>HV-CMOS 50 </a:t>
            </a:r>
            <a:r>
              <a:rPr lang="el-GR" dirty="0" smtClean="0">
                <a:latin typeface="Century Gothic"/>
              </a:rPr>
              <a:t>μ</a:t>
            </a:r>
            <a:r>
              <a:rPr lang="en-US" dirty="0" smtClean="0">
                <a:latin typeface="Century Gothic"/>
              </a:rPr>
              <a:t>m (AMS)</a:t>
            </a:r>
          </a:p>
          <a:p>
            <a:pPr lvl="1"/>
            <a:r>
              <a:rPr lang="en-US" dirty="0" smtClean="0">
                <a:latin typeface="Century Gothic"/>
              </a:rPr>
              <a:t>50 </a:t>
            </a:r>
            <a:r>
              <a:rPr lang="el-GR" dirty="0"/>
              <a:t>μ</a:t>
            </a:r>
            <a:r>
              <a:rPr lang="en-US" dirty="0" smtClean="0"/>
              <a:t>m for MuPix4</a:t>
            </a:r>
            <a:r>
              <a:rPr lang="en-US" dirty="0" smtClean="0">
                <a:latin typeface="Century Gothic"/>
              </a:rPr>
              <a:t> and MuPix7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25568" y="4039711"/>
            <a:ext cx="2739587" cy="2195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8024" y="1556792"/>
            <a:ext cx="1631167" cy="21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Gerade Verbindung mit Pfeil 7"/>
          <p:cNvCxnSpPr/>
          <p:nvPr/>
        </p:nvCxnSpPr>
        <p:spPr>
          <a:xfrm>
            <a:off x="5724128" y="2780928"/>
            <a:ext cx="1080120" cy="201622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2778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Mu3e Experiment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28.02.2017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Dirk Wiedner, Mu3e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0" y="4836293"/>
            <a:ext cx="4114800" cy="1545035"/>
          </a:xfrm>
          <a:noFill/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Target double hollow cone</a:t>
            </a:r>
          </a:p>
          <a:p>
            <a:r>
              <a:rPr lang="en-US" dirty="0" smtClean="0"/>
              <a:t>Silicon pixel tracker</a:t>
            </a:r>
          </a:p>
          <a:p>
            <a:r>
              <a:rPr lang="en-US" dirty="0" smtClean="0"/>
              <a:t>Scintillating fiber detector</a:t>
            </a:r>
          </a:p>
          <a:p>
            <a:r>
              <a:rPr lang="en-US" dirty="0" smtClean="0"/>
              <a:t>Tile detector</a:t>
            </a:r>
            <a:endParaRPr lang="en-US" dirty="0"/>
          </a:p>
        </p:txBody>
      </p:sp>
      <p:sp>
        <p:nvSpPr>
          <p:cNvPr id="10" name="Textfeld 9"/>
          <p:cNvSpPr txBox="1"/>
          <p:nvPr/>
        </p:nvSpPr>
        <p:spPr>
          <a:xfrm>
            <a:off x="870520" y="5100979"/>
            <a:ext cx="309091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+mj-lt"/>
              </a:rPr>
              <a:t>Muon beam </a:t>
            </a:r>
            <a:r>
              <a:rPr lang="en-US" sz="2000" b="1" dirty="0" smtClean="0">
                <a:solidFill>
                  <a:schemeClr val="accent5"/>
                </a:solidFill>
                <a:latin typeface="+mj-lt"/>
              </a:rPr>
              <a:t>O(10</a:t>
            </a:r>
            <a:r>
              <a:rPr lang="en-US" sz="2000" b="1" baseline="30000" dirty="0">
                <a:solidFill>
                  <a:schemeClr val="accent5"/>
                </a:solidFill>
                <a:latin typeface="+mj-lt"/>
              </a:rPr>
              <a:t>8</a:t>
            </a:r>
            <a:r>
              <a:rPr lang="en-US" sz="2000" b="1" dirty="0" smtClean="0">
                <a:solidFill>
                  <a:schemeClr val="accent5"/>
                </a:solidFill>
                <a:latin typeface="+mj-lt"/>
              </a:rPr>
              <a:t>/s)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+mj-lt"/>
              </a:rPr>
              <a:t>Helium atmosphere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+mj-lt"/>
              </a:rPr>
              <a:t>1 T B-field</a:t>
            </a:r>
            <a:endParaRPr lang="en-US" sz="2000" dirty="0">
              <a:latin typeface="+mj-lt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577854" y="3198167"/>
            <a:ext cx="1162498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Phase I</a:t>
            </a:r>
            <a:endParaRPr lang="en-US" sz="2400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77" y="1916832"/>
            <a:ext cx="6873247" cy="2746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706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Cooling</a:t>
            </a:r>
            <a:br>
              <a:rPr lang="en-US" dirty="0" smtClean="0"/>
            </a:br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28.02.2017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Dirk Wiedner, Mu3e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80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182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Liquid Cooling</a:t>
            </a:r>
            <a:endParaRPr lang="en-US" dirty="0"/>
          </a:p>
        </p:txBody>
      </p:sp>
      <p:pic>
        <p:nvPicPr>
          <p:cNvPr id="9" name="Inhaltsplatzhalter 8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200" y="2698077"/>
            <a:ext cx="4038600" cy="2330208"/>
          </a:xfrm>
        </p:spPr>
      </p:pic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28.02.2017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Dirk Wiedner, Mu3e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81</a:t>
            </a:fld>
            <a:endParaRPr lang="en-US" dirty="0"/>
          </a:p>
        </p:txBody>
      </p:sp>
      <p:sp>
        <p:nvSpPr>
          <p:cNvPr id="8" name="Inhaltsplatzhalter 7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Beam pipe cooling</a:t>
            </a:r>
          </a:p>
          <a:p>
            <a:pPr lvl="1"/>
            <a:r>
              <a:rPr lang="en-US" dirty="0" smtClean="0"/>
              <a:t>With cooling liquid</a:t>
            </a:r>
          </a:p>
          <a:p>
            <a:pPr lvl="1"/>
            <a:r>
              <a:rPr lang="en-US" dirty="0" smtClean="0"/>
              <a:t>5°C temperature</a:t>
            </a:r>
          </a:p>
          <a:p>
            <a:pPr lvl="1"/>
            <a:r>
              <a:rPr lang="en-US" dirty="0" smtClean="0"/>
              <a:t>Significant flow possible</a:t>
            </a:r>
          </a:p>
          <a:p>
            <a:r>
              <a:rPr lang="en-US" dirty="0" smtClean="0"/>
              <a:t>For electronics</a:t>
            </a:r>
          </a:p>
          <a:p>
            <a:pPr lvl="1"/>
            <a:r>
              <a:rPr lang="en-US" dirty="0" smtClean="0"/>
              <a:t>FPGAs</a:t>
            </a:r>
          </a:p>
          <a:p>
            <a:pPr lvl="1"/>
            <a:r>
              <a:rPr lang="en-US" dirty="0" smtClean="0"/>
              <a:t>Power regulators</a:t>
            </a:r>
          </a:p>
          <a:p>
            <a:pPr lvl="1"/>
            <a:r>
              <a:rPr lang="en-US" dirty="0" smtClean="0"/>
              <a:t>Mounted to cooling plates</a:t>
            </a:r>
          </a:p>
          <a:p>
            <a:r>
              <a:rPr lang="en-US" dirty="0" smtClean="0"/>
              <a:t>Total power several kW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1710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 Cooling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372200" y="6309320"/>
            <a:ext cx="2085975" cy="360000"/>
          </a:xfrm>
        </p:spPr>
        <p:txBody>
          <a:bodyPr/>
          <a:lstStyle/>
          <a:p>
            <a:r>
              <a:rPr lang="en-US" dirty="0" smtClean="0"/>
              <a:t>28.02.2017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Dirk Wiedner, Mu3e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82</a:t>
            </a:fld>
            <a:endParaRPr lang="en-US" dirty="0"/>
          </a:p>
        </p:txBody>
      </p:sp>
      <p:sp>
        <p:nvSpPr>
          <p:cNvPr id="8" name="Inhaltsplatzhalter 7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494272" cy="4526280"/>
          </a:xfrm>
        </p:spPr>
        <p:txBody>
          <a:bodyPr>
            <a:normAutofit/>
          </a:bodyPr>
          <a:lstStyle/>
          <a:p>
            <a:r>
              <a:rPr lang="en-US" dirty="0" smtClean="0"/>
              <a:t>Gaseous He cooling</a:t>
            </a:r>
          </a:p>
          <a:p>
            <a:pPr lvl="1"/>
            <a:r>
              <a:rPr lang="en-US" dirty="0" smtClean="0"/>
              <a:t>Low multiple Coulomb scattering</a:t>
            </a:r>
          </a:p>
          <a:p>
            <a:pPr lvl="1"/>
            <a:r>
              <a:rPr lang="en-US" dirty="0" smtClean="0"/>
              <a:t>He more effective than air </a:t>
            </a:r>
          </a:p>
          <a:p>
            <a:r>
              <a:rPr lang="en-US" dirty="0" smtClean="0"/>
              <a:t>Global flow inside Magnet volume</a:t>
            </a:r>
          </a:p>
          <a:p>
            <a:r>
              <a:rPr lang="en-US" dirty="0" smtClean="0"/>
              <a:t>Distribution in Frame</a:t>
            </a:r>
          </a:p>
          <a:p>
            <a:pPr lvl="2"/>
            <a:r>
              <a:rPr lang="en-US" dirty="0" smtClean="0"/>
              <a:t>Local flow: V-shapes</a:t>
            </a:r>
          </a:p>
          <a:p>
            <a:pPr lvl="2"/>
            <a:r>
              <a:rPr lang="en-US" dirty="0" smtClean="0"/>
              <a:t>Gap flow: Outer surface</a:t>
            </a:r>
          </a:p>
          <a:p>
            <a:pPr marL="457200" lvl="1" indent="0">
              <a:buNone/>
            </a:pPr>
            <a:r>
              <a:rPr lang="en-US" dirty="0"/>
              <a:t>	</a:t>
            </a:r>
          </a:p>
        </p:txBody>
      </p:sp>
      <p:sp>
        <p:nvSpPr>
          <p:cNvPr id="3" name="Rechteck 2"/>
          <p:cNvSpPr/>
          <p:nvPr/>
        </p:nvSpPr>
        <p:spPr>
          <a:xfrm>
            <a:off x="4932040" y="4509120"/>
            <a:ext cx="39604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400" dirty="0" smtClean="0"/>
              <a:t>400</a:t>
            </a:r>
            <a:r>
              <a:rPr lang="pl-PL" sz="2400" dirty="0" smtClean="0"/>
              <a:t>mW/cm</a:t>
            </a:r>
            <a:r>
              <a:rPr lang="pl-PL" sz="2400" baseline="30000" dirty="0" smtClean="0"/>
              <a:t>2</a:t>
            </a:r>
            <a:r>
              <a:rPr lang="pl-PL" sz="2400" dirty="0" smtClean="0"/>
              <a:t> </a:t>
            </a:r>
            <a:r>
              <a:rPr lang="pl-PL" sz="2400" dirty="0"/>
              <a:t>x </a:t>
            </a:r>
            <a:r>
              <a:rPr lang="pl-PL" sz="2400" dirty="0" smtClean="0"/>
              <a:t>1</a:t>
            </a:r>
            <a:r>
              <a:rPr lang="de-DE" sz="2400" dirty="0" smtClean="0"/>
              <a:t>1664</a:t>
            </a:r>
            <a:r>
              <a:rPr lang="pl-PL" sz="2400" dirty="0" smtClean="0"/>
              <a:t>cm</a:t>
            </a:r>
            <a:r>
              <a:rPr lang="pl-PL" sz="2400" baseline="30000" dirty="0" smtClean="0"/>
              <a:t>2</a:t>
            </a:r>
            <a:endParaRPr lang="pl-PL" sz="2400" baseline="30000" dirty="0"/>
          </a:p>
          <a:p>
            <a:pPr algn="ctr"/>
            <a:r>
              <a:rPr lang="de-DE" sz="2400" dirty="0"/>
              <a:t>≈</a:t>
            </a:r>
            <a:r>
              <a:rPr lang="de-DE" sz="2400" dirty="0" smtClean="0"/>
              <a:t> </a:t>
            </a:r>
            <a:r>
              <a:rPr lang="pl-PL" sz="2400" dirty="0" smtClean="0"/>
              <a:t> </a:t>
            </a:r>
            <a:r>
              <a:rPr lang="de-DE" sz="2400" dirty="0" smtClean="0"/>
              <a:t>4.7 </a:t>
            </a:r>
            <a:r>
              <a:rPr lang="pl-PL" sz="2400" dirty="0" smtClean="0"/>
              <a:t>KW</a:t>
            </a:r>
            <a:endParaRPr lang="pl-PL" sz="2400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009" y="2627718"/>
            <a:ext cx="4140503" cy="1950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021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Simulation</a:t>
            </a:r>
            <a:endParaRPr lang="en-US" sz="48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28.02.2017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Dirk Wiedner, Mu3e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83</a:t>
            </a:fld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733619"/>
            <a:ext cx="8229600" cy="2259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feld 14"/>
          <p:cNvSpPr txBox="1"/>
          <p:nvPr/>
        </p:nvSpPr>
        <p:spPr>
          <a:xfrm>
            <a:off x="467544" y="5013176"/>
            <a:ext cx="18373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/>
              <a:t>He cooling</a:t>
            </a:r>
          </a:p>
          <a:p>
            <a:r>
              <a:rPr lang="en-US" sz="2400" dirty="0" smtClean="0"/>
              <a:t>400mW/cm</a:t>
            </a:r>
            <a:r>
              <a:rPr lang="en-US" sz="2400" baseline="30000" dirty="0" smtClean="0"/>
              <a:t>2</a:t>
            </a:r>
            <a:endParaRPr lang="de-DE" sz="2400" baseline="30000" dirty="0" smtClean="0"/>
          </a:p>
        </p:txBody>
      </p:sp>
    </p:spTree>
    <p:extLst>
      <p:ext uri="{BB962C8B-B14F-4D97-AF65-F5344CB8AC3E}">
        <p14:creationId xmlns:p14="http://schemas.microsoft.com/office/powerpoint/2010/main" val="3739881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 Results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28.02.2017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Dirk Wiedner, Mu3e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84</a:t>
            </a:fld>
            <a:endParaRPr lang="en-US" dirty="0"/>
          </a:p>
        </p:txBody>
      </p:sp>
      <p:sp>
        <p:nvSpPr>
          <p:cNvPr id="8" name="Inhaltsplatzhalter 7"/>
          <p:cNvSpPr>
            <a:spLocks noGrp="1"/>
          </p:cNvSpPr>
          <p:nvPr>
            <p:ph sz="quarter" idx="13"/>
          </p:nvPr>
        </p:nvSpPr>
        <p:spPr>
          <a:xfrm>
            <a:off x="365760" y="1600199"/>
            <a:ext cx="4926332" cy="4889191"/>
          </a:xfrm>
        </p:spPr>
        <p:txBody>
          <a:bodyPr>
            <a:normAutofit/>
          </a:bodyPr>
          <a:lstStyle/>
          <a:p>
            <a:r>
              <a:rPr lang="en-US" dirty="0" smtClean="0"/>
              <a:t>1:1 Prototype</a:t>
            </a:r>
          </a:p>
          <a:p>
            <a:pPr lvl="1"/>
            <a:r>
              <a:rPr lang="en-US" dirty="0" smtClean="0"/>
              <a:t>Layer 3+4 of silicon tracker</a:t>
            </a:r>
          </a:p>
          <a:p>
            <a:pPr lvl="1"/>
            <a:r>
              <a:rPr lang="en-US" dirty="0" smtClean="0"/>
              <a:t>Ohmic heating 400mW/cm</a:t>
            </a:r>
            <a:r>
              <a:rPr lang="en-US" baseline="30000" dirty="0" smtClean="0"/>
              <a:t>2</a:t>
            </a:r>
            <a:endParaRPr lang="en-US" dirty="0" smtClean="0"/>
          </a:p>
          <a:p>
            <a:r>
              <a:rPr lang="en-US" dirty="0" smtClean="0"/>
              <a:t>Cooling He</a:t>
            </a:r>
          </a:p>
          <a:p>
            <a:pPr lvl="1"/>
            <a:r>
              <a:rPr lang="en-US" dirty="0" smtClean="0"/>
              <a:t>at several m/s</a:t>
            </a:r>
          </a:p>
          <a:p>
            <a:r>
              <a:rPr lang="en-US" dirty="0" smtClean="0"/>
              <a:t>Temperature sensors attached to foil</a:t>
            </a:r>
          </a:p>
          <a:p>
            <a:pPr lvl="1"/>
            <a:r>
              <a:rPr lang="en-US" dirty="0" smtClean="0"/>
              <a:t>LabVIEW readout</a:t>
            </a:r>
          </a:p>
          <a:p>
            <a:r>
              <a:rPr lang="en-US" b="1" dirty="0"/>
              <a:t>R</a:t>
            </a:r>
            <a:r>
              <a:rPr lang="en-US" b="1" dirty="0" smtClean="0"/>
              <a:t>esults promising</a:t>
            </a:r>
          </a:p>
          <a:p>
            <a:pPr lvl="1"/>
            <a:r>
              <a:rPr lang="en-US" b="1" dirty="0" smtClean="0"/>
              <a:t>ΔT &lt; 60°K</a:t>
            </a:r>
          </a:p>
          <a:p>
            <a:pPr lvl="1">
              <a:buFont typeface="Wingdings" pitchFamily="2" charset="2"/>
              <a:buChar char="Ø"/>
            </a:pPr>
            <a:r>
              <a:rPr lang="en-US" b="1" dirty="0" smtClean="0"/>
              <a:t>No sign of vibration in air</a:t>
            </a:r>
          </a:p>
          <a:p>
            <a:endParaRPr lang="en-US" dirty="0"/>
          </a:p>
        </p:txBody>
      </p:sp>
      <p:pic>
        <p:nvPicPr>
          <p:cNvPr id="10" name="Inhaltsplatzhalter 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18270"/>
            <a:ext cx="4038600" cy="3089822"/>
          </a:xfrm>
        </p:spPr>
      </p:pic>
    </p:spTree>
    <p:extLst>
      <p:ext uri="{BB962C8B-B14F-4D97-AF65-F5344CB8AC3E}">
        <p14:creationId xmlns:p14="http://schemas.microsoft.com/office/powerpoint/2010/main" val="678018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457200" y="208593"/>
            <a:ext cx="8229600" cy="1600200"/>
          </a:xfrm>
        </p:spPr>
        <p:txBody>
          <a:bodyPr/>
          <a:lstStyle/>
          <a:p>
            <a:r>
              <a:rPr lang="en-US" dirty="0"/>
              <a:t>He Cooling</a:t>
            </a:r>
            <a:br>
              <a:rPr lang="en-US" dirty="0"/>
            </a:br>
            <a:r>
              <a:rPr lang="en-US" dirty="0" smtClean="0"/>
              <a:t>750 </a:t>
            </a:r>
            <a:r>
              <a:rPr lang="en-US" dirty="0"/>
              <a:t>mW/cm</a:t>
            </a:r>
            <a:r>
              <a:rPr lang="en-US" baseline="30000" dirty="0"/>
              <a:t>2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28.02.2017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Dirk Wiedner, Mu3e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85</a:t>
            </a:fld>
            <a:endParaRPr lang="en-US" dirty="0"/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201" y="1600200"/>
            <a:ext cx="6483598" cy="4525963"/>
          </a:xfrm>
        </p:spPr>
      </p:pic>
    </p:spTree>
    <p:extLst>
      <p:ext uri="{BB962C8B-B14F-4D97-AF65-F5344CB8AC3E}">
        <p14:creationId xmlns:p14="http://schemas.microsoft.com/office/powerpoint/2010/main" val="3159026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DAQ</a:t>
            </a:r>
            <a:br>
              <a:rPr lang="en-US" dirty="0" smtClean="0"/>
            </a:br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9" name="Textplatzhalt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28.02.2017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Dirk Wiedner, Mu3e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86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9879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Front End FPGAs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28.02.2017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Dirk Wiedner, Mu3e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87</a:t>
            </a:fld>
            <a:endParaRPr lang="en-US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FPGAs on detector (?)</a:t>
            </a:r>
          </a:p>
          <a:p>
            <a:pPr lvl="1"/>
            <a:r>
              <a:rPr lang="en-US" dirty="0" smtClean="0"/>
              <a:t>112 pieces</a:t>
            </a:r>
          </a:p>
          <a:p>
            <a:r>
              <a:rPr lang="en-US" dirty="0" smtClean="0"/>
              <a:t>Receive sensor data</a:t>
            </a:r>
          </a:p>
          <a:p>
            <a:pPr lvl="1"/>
            <a:r>
              <a:rPr lang="en-US" dirty="0" smtClean="0"/>
              <a:t>36-45 LVDS inputs</a:t>
            </a:r>
          </a:p>
          <a:p>
            <a:r>
              <a:rPr lang="en-US" dirty="0" smtClean="0"/>
              <a:t>6.4 Gbit/s outputs</a:t>
            </a:r>
          </a:p>
          <a:p>
            <a:pPr lvl="1"/>
            <a:r>
              <a:rPr lang="en-US" dirty="0"/>
              <a:t>8</a:t>
            </a:r>
            <a:r>
              <a:rPr lang="en-US" dirty="0" smtClean="0"/>
              <a:t> optical links</a:t>
            </a:r>
          </a:p>
          <a:p>
            <a:pPr lvl="1"/>
            <a:r>
              <a:rPr lang="en-US" dirty="0" smtClean="0"/>
              <a:t>… to counting house</a:t>
            </a:r>
          </a:p>
        </p:txBody>
      </p:sp>
      <p:sp>
        <p:nvSpPr>
          <p:cNvPr id="8" name="Abgerundetes Rechteck 7"/>
          <p:cNvSpPr/>
          <p:nvPr/>
        </p:nvSpPr>
        <p:spPr>
          <a:xfrm>
            <a:off x="6084168" y="3501008"/>
            <a:ext cx="1584176" cy="11521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Front end </a:t>
            </a:r>
          </a:p>
          <a:p>
            <a:pPr algn="ctr"/>
            <a:r>
              <a:rPr lang="en-US" dirty="0" smtClean="0"/>
              <a:t>FPGA</a:t>
            </a:r>
            <a:endParaRPr lang="en-US" dirty="0"/>
          </a:p>
        </p:txBody>
      </p:sp>
      <p:cxnSp>
        <p:nvCxnSpPr>
          <p:cNvPr id="10" name="Gerade Verbindung mit Pfeil 9"/>
          <p:cNvCxnSpPr>
            <a:stCxn id="24" idx="2"/>
            <a:endCxn id="8" idx="0"/>
          </p:cNvCxnSpPr>
          <p:nvPr/>
        </p:nvCxnSpPr>
        <p:spPr>
          <a:xfrm>
            <a:off x="6876256" y="2577678"/>
            <a:ext cx="0" cy="92333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2"/>
          <p:cNvCxnSpPr/>
          <p:nvPr/>
        </p:nvCxnSpPr>
        <p:spPr>
          <a:xfrm flipH="1">
            <a:off x="6790112" y="2823319"/>
            <a:ext cx="288032" cy="2160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/>
          <p:cNvSpPr txBox="1"/>
          <p:nvPr/>
        </p:nvSpPr>
        <p:spPr>
          <a:xfrm>
            <a:off x="5234372" y="2577678"/>
            <a:ext cx="13644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1250 Mbit/s</a:t>
            </a:r>
          </a:p>
          <a:p>
            <a:pPr algn="ctr"/>
            <a:r>
              <a:rPr lang="en-US" dirty="0" smtClean="0"/>
              <a:t>LVDS in</a:t>
            </a:r>
          </a:p>
          <a:p>
            <a:pPr algn="ctr"/>
            <a:r>
              <a:rPr lang="en-US" dirty="0"/>
              <a:t>x</a:t>
            </a:r>
            <a:r>
              <a:rPr lang="en-US" dirty="0" smtClean="0"/>
              <a:t> 45</a:t>
            </a:r>
            <a:endParaRPr lang="en-US" dirty="0"/>
          </a:p>
        </p:txBody>
      </p:sp>
      <p:sp>
        <p:nvSpPr>
          <p:cNvPr id="17" name="Textfeld 16"/>
          <p:cNvSpPr txBox="1"/>
          <p:nvPr/>
        </p:nvSpPr>
        <p:spPr>
          <a:xfrm>
            <a:off x="5480476" y="4762184"/>
            <a:ext cx="12073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6.4 Gbit/s </a:t>
            </a:r>
          </a:p>
          <a:p>
            <a:pPr algn="ctr"/>
            <a:r>
              <a:rPr lang="en-US" dirty="0" smtClean="0"/>
              <a:t>optical</a:t>
            </a:r>
          </a:p>
        </p:txBody>
      </p:sp>
      <p:sp>
        <p:nvSpPr>
          <p:cNvPr id="22" name="Abgerundetes Rechteck 21"/>
          <p:cNvSpPr/>
          <p:nvPr/>
        </p:nvSpPr>
        <p:spPr>
          <a:xfrm>
            <a:off x="6336196" y="5504864"/>
            <a:ext cx="1080120" cy="73244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Readout board</a:t>
            </a:r>
          </a:p>
        </p:txBody>
      </p:sp>
      <p:sp>
        <p:nvSpPr>
          <p:cNvPr id="24" name="Abgerundetes Rechteck 23"/>
          <p:cNvSpPr/>
          <p:nvPr/>
        </p:nvSpPr>
        <p:spPr>
          <a:xfrm>
            <a:off x="6372200" y="1719118"/>
            <a:ext cx="1008112" cy="85856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Pixel Sensor</a:t>
            </a:r>
            <a:endParaRPr lang="en-US" dirty="0"/>
          </a:p>
        </p:txBody>
      </p:sp>
      <p:cxnSp>
        <p:nvCxnSpPr>
          <p:cNvPr id="11" name="Gekrümmte Verbindung 10"/>
          <p:cNvCxnSpPr>
            <a:stCxn id="8" idx="2"/>
            <a:endCxn id="22" idx="0"/>
          </p:cNvCxnSpPr>
          <p:nvPr/>
        </p:nvCxnSpPr>
        <p:spPr>
          <a:xfrm rot="5400000">
            <a:off x="6450392" y="5079000"/>
            <a:ext cx="851728" cy="12700"/>
          </a:xfrm>
          <a:prstGeom prst="curvedConnector3">
            <a:avLst/>
          </a:prstGeom>
          <a:ln cmpd="dbl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998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Abgerundetes Rechteck 40"/>
          <p:cNvSpPr/>
          <p:nvPr/>
        </p:nvSpPr>
        <p:spPr>
          <a:xfrm>
            <a:off x="4552941" y="1772816"/>
            <a:ext cx="1243195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Front end </a:t>
            </a:r>
          </a:p>
          <a:p>
            <a:pPr algn="ctr"/>
            <a:r>
              <a:rPr lang="en-US" dirty="0" smtClean="0"/>
              <a:t>FPGA</a:t>
            </a:r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Readout Board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804248" y="6356350"/>
            <a:ext cx="1645074" cy="365125"/>
          </a:xfrm>
        </p:spPr>
        <p:txBody>
          <a:bodyPr/>
          <a:lstStyle/>
          <a:p>
            <a:r>
              <a:rPr lang="en-US" dirty="0" smtClean="0"/>
              <a:t>28.02.2017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Dirk Wiedner, Mu3e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88</a:t>
            </a:fld>
            <a:endParaRPr lang="en-US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3"/>
          </p:nvPr>
        </p:nvSpPr>
        <p:spPr>
          <a:xfrm>
            <a:off x="365759" y="1600200"/>
            <a:ext cx="4181345" cy="4526280"/>
          </a:xfrm>
        </p:spPr>
        <p:txBody>
          <a:bodyPr>
            <a:normAutofit/>
          </a:bodyPr>
          <a:lstStyle/>
          <a:p>
            <a:r>
              <a:rPr lang="en-US" dirty="0"/>
              <a:t>FPGA readout boards</a:t>
            </a:r>
          </a:p>
          <a:p>
            <a:pPr lvl="1"/>
            <a:r>
              <a:rPr lang="en-US" dirty="0" smtClean="0"/>
              <a:t>per </a:t>
            </a:r>
            <a:r>
              <a:rPr lang="en-US" dirty="0"/>
              <a:t>sub-detector</a:t>
            </a:r>
          </a:p>
          <a:p>
            <a:r>
              <a:rPr lang="en-US" dirty="0"/>
              <a:t>6.4 Gbit/s optical inputs</a:t>
            </a:r>
          </a:p>
          <a:p>
            <a:pPr lvl="1"/>
            <a:r>
              <a:rPr lang="en-US" dirty="0" smtClean="0"/>
              <a:t>16-48 inputs</a:t>
            </a:r>
            <a:endParaRPr lang="en-US" dirty="0"/>
          </a:p>
          <a:p>
            <a:r>
              <a:rPr lang="en-US" dirty="0"/>
              <a:t>10 Gbit/s optical output</a:t>
            </a:r>
          </a:p>
          <a:p>
            <a:pPr lvl="1"/>
            <a:r>
              <a:rPr lang="en-US" dirty="0"/>
              <a:t>12 </a:t>
            </a:r>
            <a:r>
              <a:rPr lang="en-US" dirty="0" smtClean="0"/>
              <a:t>outputs </a:t>
            </a:r>
            <a:r>
              <a:rPr lang="en-US" dirty="0"/>
              <a:t>to PCs</a:t>
            </a:r>
          </a:p>
          <a:p>
            <a:r>
              <a:rPr lang="en-US" dirty="0"/>
              <a:t>Switching network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One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output per PC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8" name="Abgerundetes Rechteck 7"/>
          <p:cNvSpPr/>
          <p:nvPr/>
        </p:nvSpPr>
        <p:spPr>
          <a:xfrm>
            <a:off x="4644008" y="3645024"/>
            <a:ext cx="1584176" cy="108012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Readout board</a:t>
            </a:r>
          </a:p>
        </p:txBody>
      </p:sp>
      <p:cxnSp>
        <p:nvCxnSpPr>
          <p:cNvPr id="13" name="Gerade Verbindung mit Pfeil 12"/>
          <p:cNvCxnSpPr/>
          <p:nvPr/>
        </p:nvCxnSpPr>
        <p:spPr>
          <a:xfrm>
            <a:off x="5436096" y="2780928"/>
            <a:ext cx="1" cy="8640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14"/>
          <p:cNvCxnSpPr/>
          <p:nvPr/>
        </p:nvCxnSpPr>
        <p:spPr>
          <a:xfrm flipV="1">
            <a:off x="5328084" y="3126566"/>
            <a:ext cx="216024" cy="1584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feld 16"/>
          <p:cNvSpPr txBox="1"/>
          <p:nvPr/>
        </p:nvSpPr>
        <p:spPr>
          <a:xfrm>
            <a:off x="4243268" y="2780928"/>
            <a:ext cx="12073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6.4 </a:t>
            </a:r>
            <a:r>
              <a:rPr lang="en-US" dirty="0" smtClean="0"/>
              <a:t>Gbit/s </a:t>
            </a:r>
          </a:p>
          <a:p>
            <a:pPr algn="ctr"/>
            <a:r>
              <a:rPr lang="en-US" dirty="0" smtClean="0"/>
              <a:t>Optical</a:t>
            </a:r>
          </a:p>
          <a:p>
            <a:pPr algn="ctr"/>
            <a:r>
              <a:rPr lang="en-US" dirty="0" smtClean="0"/>
              <a:t>x48</a:t>
            </a:r>
          </a:p>
        </p:txBody>
      </p:sp>
      <p:sp>
        <p:nvSpPr>
          <p:cNvPr id="19" name="Abgerundetes Rechteck 18"/>
          <p:cNvSpPr/>
          <p:nvPr/>
        </p:nvSpPr>
        <p:spPr>
          <a:xfrm>
            <a:off x="4932040" y="5661248"/>
            <a:ext cx="1008112" cy="72008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PC</a:t>
            </a:r>
          </a:p>
        </p:txBody>
      </p:sp>
      <p:cxnSp>
        <p:nvCxnSpPr>
          <p:cNvPr id="21" name="Gerade Verbindung mit Pfeil 20"/>
          <p:cNvCxnSpPr/>
          <p:nvPr/>
        </p:nvCxnSpPr>
        <p:spPr>
          <a:xfrm>
            <a:off x="5436096" y="4725144"/>
            <a:ext cx="0" cy="9361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feld 21"/>
          <p:cNvSpPr txBox="1"/>
          <p:nvPr/>
        </p:nvSpPr>
        <p:spPr>
          <a:xfrm>
            <a:off x="4272122" y="4737918"/>
            <a:ext cx="11496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10 Gbit/s </a:t>
            </a:r>
          </a:p>
          <a:p>
            <a:pPr algn="ctr"/>
            <a:r>
              <a:rPr lang="en-US" dirty="0" smtClean="0"/>
              <a:t>Optical</a:t>
            </a:r>
          </a:p>
        </p:txBody>
      </p:sp>
      <p:cxnSp>
        <p:nvCxnSpPr>
          <p:cNvPr id="25" name="Gerade Verbindung 24"/>
          <p:cNvCxnSpPr/>
          <p:nvPr/>
        </p:nvCxnSpPr>
        <p:spPr>
          <a:xfrm flipV="1">
            <a:off x="5328084" y="5085184"/>
            <a:ext cx="216024" cy="1584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Abgerundetes Rechteck 34"/>
          <p:cNvSpPr/>
          <p:nvPr/>
        </p:nvSpPr>
        <p:spPr>
          <a:xfrm>
            <a:off x="6156176" y="5661248"/>
            <a:ext cx="1008112" cy="72008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PC</a:t>
            </a:r>
          </a:p>
        </p:txBody>
      </p:sp>
      <p:cxnSp>
        <p:nvCxnSpPr>
          <p:cNvPr id="36" name="Gerade Verbindung mit Pfeil 35"/>
          <p:cNvCxnSpPr>
            <a:stCxn id="8" idx="2"/>
            <a:endCxn id="35" idx="0"/>
          </p:cNvCxnSpPr>
          <p:nvPr/>
        </p:nvCxnSpPr>
        <p:spPr>
          <a:xfrm>
            <a:off x="5436096" y="4725144"/>
            <a:ext cx="1224136" cy="9361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2" name="Abgerundetes Rechteck 41"/>
          <p:cNvSpPr/>
          <p:nvPr/>
        </p:nvSpPr>
        <p:spPr>
          <a:xfrm>
            <a:off x="4624949" y="1844824"/>
            <a:ext cx="1243195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Front end </a:t>
            </a:r>
          </a:p>
          <a:p>
            <a:pPr algn="ctr"/>
            <a:r>
              <a:rPr lang="en-US" dirty="0" smtClean="0"/>
              <a:t>FPGA</a:t>
            </a:r>
            <a:endParaRPr lang="en-US" dirty="0"/>
          </a:p>
        </p:txBody>
      </p:sp>
      <p:sp>
        <p:nvSpPr>
          <p:cNvPr id="29" name="Abgerundetes Rechteck 28"/>
          <p:cNvSpPr/>
          <p:nvPr/>
        </p:nvSpPr>
        <p:spPr>
          <a:xfrm>
            <a:off x="4716017" y="1916832"/>
            <a:ext cx="1224136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Front end </a:t>
            </a:r>
          </a:p>
          <a:p>
            <a:pPr algn="ctr"/>
            <a:r>
              <a:rPr lang="en-US" dirty="0" smtClean="0"/>
              <a:t>FPGA</a:t>
            </a:r>
            <a:endParaRPr lang="en-US" dirty="0"/>
          </a:p>
        </p:txBody>
      </p:sp>
      <p:sp>
        <p:nvSpPr>
          <p:cNvPr id="9" name="Abgerundetes Rechteck 8"/>
          <p:cNvSpPr/>
          <p:nvPr/>
        </p:nvSpPr>
        <p:spPr>
          <a:xfrm>
            <a:off x="4824027" y="1988840"/>
            <a:ext cx="1187673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Front end </a:t>
            </a:r>
          </a:p>
          <a:p>
            <a:pPr algn="ctr"/>
            <a:r>
              <a:rPr lang="en-US" dirty="0" smtClean="0"/>
              <a:t>FPGA</a:t>
            </a:r>
            <a:endParaRPr lang="en-US" dirty="0"/>
          </a:p>
        </p:txBody>
      </p:sp>
      <p:sp>
        <p:nvSpPr>
          <p:cNvPr id="31" name="Abgerundetes Rechteck 30"/>
          <p:cNvSpPr/>
          <p:nvPr/>
        </p:nvSpPr>
        <p:spPr>
          <a:xfrm>
            <a:off x="7380312" y="5661248"/>
            <a:ext cx="1008112" cy="72008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PC</a:t>
            </a:r>
          </a:p>
        </p:txBody>
      </p:sp>
      <p:cxnSp>
        <p:nvCxnSpPr>
          <p:cNvPr id="43" name="Gerade Verbindung mit Pfeil 42"/>
          <p:cNvCxnSpPr>
            <a:stCxn id="8" idx="2"/>
            <a:endCxn id="31" idx="0"/>
          </p:cNvCxnSpPr>
          <p:nvPr/>
        </p:nvCxnSpPr>
        <p:spPr>
          <a:xfrm>
            <a:off x="5436096" y="4725144"/>
            <a:ext cx="2448272" cy="9361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8" name="Textfeld 17"/>
          <p:cNvSpPr txBox="1"/>
          <p:nvPr/>
        </p:nvSpPr>
        <p:spPr>
          <a:xfrm>
            <a:off x="4109887" y="5829156"/>
            <a:ext cx="53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397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Readout Board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804248" y="6356350"/>
            <a:ext cx="1645074" cy="365125"/>
          </a:xfrm>
        </p:spPr>
        <p:txBody>
          <a:bodyPr/>
          <a:lstStyle/>
          <a:p>
            <a:r>
              <a:rPr lang="en-US" dirty="0" smtClean="0"/>
              <a:t>28.02.2017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Dirk Wiedner, Mu3e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89</a:t>
            </a:fld>
            <a:endParaRPr lang="en-US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FPGA readout boards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4 per sub-detector</a:t>
            </a:r>
          </a:p>
          <a:p>
            <a:r>
              <a:rPr lang="en-US" dirty="0"/>
              <a:t>6.4 </a:t>
            </a:r>
            <a:r>
              <a:rPr lang="en-US" dirty="0" smtClean="0"/>
              <a:t>Gbit/s optical inputs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16-48 inputs</a:t>
            </a:r>
          </a:p>
          <a:p>
            <a:r>
              <a:rPr lang="en-US" dirty="0" smtClean="0"/>
              <a:t>10 Gbit/s optical output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12 outputs to PCs</a:t>
            </a:r>
          </a:p>
          <a:p>
            <a:r>
              <a:rPr lang="en-US" dirty="0" smtClean="0"/>
              <a:t>Switching network</a:t>
            </a:r>
          </a:p>
          <a:p>
            <a:pPr lvl="1"/>
            <a:r>
              <a:rPr lang="en-US" dirty="0" smtClean="0"/>
              <a:t>One output per PC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1" name="Abgerundetes Rechteck 30"/>
          <p:cNvSpPr/>
          <p:nvPr/>
        </p:nvSpPr>
        <p:spPr>
          <a:xfrm>
            <a:off x="4552941" y="1772816"/>
            <a:ext cx="1243195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Front end </a:t>
            </a:r>
          </a:p>
          <a:p>
            <a:pPr algn="ctr"/>
            <a:r>
              <a:rPr lang="en-US" dirty="0" smtClean="0"/>
              <a:t>FPGA</a:t>
            </a:r>
            <a:endParaRPr lang="en-US" dirty="0"/>
          </a:p>
        </p:txBody>
      </p:sp>
      <p:sp>
        <p:nvSpPr>
          <p:cNvPr id="43" name="Abgerundetes Rechteck 42"/>
          <p:cNvSpPr/>
          <p:nvPr/>
        </p:nvSpPr>
        <p:spPr>
          <a:xfrm>
            <a:off x="4644008" y="3645024"/>
            <a:ext cx="1584176" cy="108012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Readout board</a:t>
            </a:r>
          </a:p>
        </p:txBody>
      </p:sp>
      <p:cxnSp>
        <p:nvCxnSpPr>
          <p:cNvPr id="44" name="Gerade Verbindung mit Pfeil 43"/>
          <p:cNvCxnSpPr/>
          <p:nvPr/>
        </p:nvCxnSpPr>
        <p:spPr>
          <a:xfrm>
            <a:off x="5436096" y="2780928"/>
            <a:ext cx="1" cy="8640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14"/>
          <p:cNvCxnSpPr/>
          <p:nvPr/>
        </p:nvCxnSpPr>
        <p:spPr>
          <a:xfrm flipV="1">
            <a:off x="5328084" y="3126566"/>
            <a:ext cx="216024" cy="1584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feld 45"/>
          <p:cNvSpPr txBox="1"/>
          <p:nvPr/>
        </p:nvSpPr>
        <p:spPr>
          <a:xfrm>
            <a:off x="4243268" y="2780928"/>
            <a:ext cx="12073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6.4 </a:t>
            </a:r>
            <a:r>
              <a:rPr lang="en-US" dirty="0" smtClean="0"/>
              <a:t>Gbit/s </a:t>
            </a:r>
          </a:p>
          <a:p>
            <a:pPr algn="ctr"/>
            <a:r>
              <a:rPr lang="en-US" dirty="0" smtClean="0"/>
              <a:t>Optical</a:t>
            </a:r>
          </a:p>
        </p:txBody>
      </p:sp>
      <p:sp>
        <p:nvSpPr>
          <p:cNvPr id="47" name="Abgerundetes Rechteck 46"/>
          <p:cNvSpPr/>
          <p:nvPr/>
        </p:nvSpPr>
        <p:spPr>
          <a:xfrm>
            <a:off x="4932040" y="5661248"/>
            <a:ext cx="1008112" cy="72008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PC</a:t>
            </a:r>
          </a:p>
        </p:txBody>
      </p:sp>
      <p:cxnSp>
        <p:nvCxnSpPr>
          <p:cNvPr id="48" name="Gerade Verbindung mit Pfeil 47"/>
          <p:cNvCxnSpPr/>
          <p:nvPr/>
        </p:nvCxnSpPr>
        <p:spPr>
          <a:xfrm>
            <a:off x="5436096" y="4725144"/>
            <a:ext cx="0" cy="9361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feld 48"/>
          <p:cNvSpPr txBox="1"/>
          <p:nvPr/>
        </p:nvSpPr>
        <p:spPr>
          <a:xfrm>
            <a:off x="4272122" y="4737918"/>
            <a:ext cx="11496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10 Gbit/s </a:t>
            </a:r>
          </a:p>
          <a:p>
            <a:pPr algn="ctr"/>
            <a:r>
              <a:rPr lang="en-US" dirty="0" smtClean="0"/>
              <a:t>Optical</a:t>
            </a:r>
          </a:p>
        </p:txBody>
      </p:sp>
      <p:cxnSp>
        <p:nvCxnSpPr>
          <p:cNvPr id="50" name="Gerade Verbindung 24"/>
          <p:cNvCxnSpPr/>
          <p:nvPr/>
        </p:nvCxnSpPr>
        <p:spPr>
          <a:xfrm flipV="1">
            <a:off x="5328084" y="5085184"/>
            <a:ext cx="216024" cy="1584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Abgerundetes Rechteck 50"/>
          <p:cNvSpPr/>
          <p:nvPr/>
        </p:nvSpPr>
        <p:spPr>
          <a:xfrm>
            <a:off x="6156176" y="5661248"/>
            <a:ext cx="1008112" cy="72008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PC</a:t>
            </a:r>
          </a:p>
        </p:txBody>
      </p:sp>
      <p:cxnSp>
        <p:nvCxnSpPr>
          <p:cNvPr id="52" name="Gerade Verbindung mit Pfeil 51"/>
          <p:cNvCxnSpPr>
            <a:stCxn id="43" idx="2"/>
            <a:endCxn id="51" idx="0"/>
          </p:cNvCxnSpPr>
          <p:nvPr/>
        </p:nvCxnSpPr>
        <p:spPr>
          <a:xfrm>
            <a:off x="5436096" y="4725144"/>
            <a:ext cx="1224136" cy="9361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54" name="Abgerundetes Rechteck 53"/>
          <p:cNvSpPr/>
          <p:nvPr/>
        </p:nvSpPr>
        <p:spPr>
          <a:xfrm>
            <a:off x="4624949" y="1844824"/>
            <a:ext cx="1243195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Front end </a:t>
            </a:r>
          </a:p>
          <a:p>
            <a:pPr algn="ctr"/>
            <a:r>
              <a:rPr lang="en-US" dirty="0" smtClean="0"/>
              <a:t>FPGA</a:t>
            </a:r>
            <a:endParaRPr lang="en-US" dirty="0"/>
          </a:p>
        </p:txBody>
      </p:sp>
      <p:sp>
        <p:nvSpPr>
          <p:cNvPr id="55" name="Abgerundetes Rechteck 54"/>
          <p:cNvSpPr/>
          <p:nvPr/>
        </p:nvSpPr>
        <p:spPr>
          <a:xfrm>
            <a:off x="4716017" y="1916832"/>
            <a:ext cx="1224136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Front end </a:t>
            </a:r>
          </a:p>
          <a:p>
            <a:pPr algn="ctr"/>
            <a:r>
              <a:rPr lang="en-US" dirty="0" smtClean="0"/>
              <a:t>FPGA</a:t>
            </a:r>
            <a:endParaRPr lang="en-US" dirty="0"/>
          </a:p>
        </p:txBody>
      </p:sp>
      <p:sp>
        <p:nvSpPr>
          <p:cNvPr id="56" name="Abgerundetes Rechteck 55"/>
          <p:cNvSpPr/>
          <p:nvPr/>
        </p:nvSpPr>
        <p:spPr>
          <a:xfrm>
            <a:off x="4824027" y="1988840"/>
            <a:ext cx="1187673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Front end </a:t>
            </a:r>
          </a:p>
          <a:p>
            <a:pPr algn="ctr"/>
            <a:r>
              <a:rPr lang="en-US" dirty="0" smtClean="0"/>
              <a:t>FPGA</a:t>
            </a:r>
            <a:endParaRPr lang="en-US" dirty="0"/>
          </a:p>
        </p:txBody>
      </p:sp>
      <p:sp>
        <p:nvSpPr>
          <p:cNvPr id="57" name="Abgerundetes Rechteck 56"/>
          <p:cNvSpPr/>
          <p:nvPr/>
        </p:nvSpPr>
        <p:spPr>
          <a:xfrm>
            <a:off x="7380312" y="5661248"/>
            <a:ext cx="1008112" cy="72008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PC</a:t>
            </a:r>
          </a:p>
        </p:txBody>
      </p:sp>
      <p:cxnSp>
        <p:nvCxnSpPr>
          <p:cNvPr id="58" name="Gerade Verbindung mit Pfeil 57"/>
          <p:cNvCxnSpPr>
            <a:stCxn id="43" idx="2"/>
            <a:endCxn id="57" idx="0"/>
          </p:cNvCxnSpPr>
          <p:nvPr/>
        </p:nvCxnSpPr>
        <p:spPr>
          <a:xfrm>
            <a:off x="5436096" y="4725144"/>
            <a:ext cx="2448272" cy="9361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60" name="Textfeld 59"/>
          <p:cNvSpPr txBox="1"/>
          <p:nvPr/>
        </p:nvSpPr>
        <p:spPr>
          <a:xfrm>
            <a:off x="4109887" y="5829156"/>
            <a:ext cx="53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3545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PSI </a:t>
            </a:r>
            <a:r>
              <a:rPr lang="el-GR" dirty="0" smtClean="0"/>
              <a:t>μ</a:t>
            </a:r>
            <a:r>
              <a:rPr lang="en-US" dirty="0" smtClean="0">
                <a:cs typeface="Calibri"/>
              </a:rPr>
              <a:t>-Beam</a:t>
            </a:r>
            <a:endParaRPr lang="en-US" dirty="0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542947" y="1758675"/>
            <a:ext cx="3421541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28.02.2017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Dirk Wiedner, Mu3e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5" name="Inhaltsplatzhalter 14"/>
          <p:cNvSpPr>
            <a:spLocks noGrp="1"/>
          </p:cNvSpPr>
          <p:nvPr>
            <p:ph sz="quarter" idx="13"/>
          </p:nvPr>
        </p:nvSpPr>
        <p:spPr>
          <a:xfrm>
            <a:off x="179512" y="1758516"/>
            <a:ext cx="5358368" cy="45262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Paul Scherrer Institute Switzerland: </a:t>
            </a:r>
          </a:p>
          <a:p>
            <a:r>
              <a:rPr lang="en-US" dirty="0"/>
              <a:t>2.2 mA of 590 MeV/c protons </a:t>
            </a:r>
            <a:r>
              <a:rPr lang="en-US" dirty="0" smtClean="0"/>
              <a:t> </a:t>
            </a:r>
            <a:endParaRPr lang="en-US" dirty="0"/>
          </a:p>
          <a:p>
            <a:r>
              <a:rPr lang="en-US" dirty="0"/>
              <a:t>Surface muons from target E </a:t>
            </a:r>
          </a:p>
          <a:p>
            <a:r>
              <a:rPr lang="en-US" dirty="0"/>
              <a:t>Up </a:t>
            </a:r>
            <a:r>
              <a:rPr lang="en-US" dirty="0" smtClean="0"/>
              <a:t>to  ~10</a:t>
            </a:r>
            <a:r>
              <a:rPr lang="en-US" baseline="30000" dirty="0" smtClean="0"/>
              <a:t>8</a:t>
            </a:r>
            <a:r>
              <a:rPr lang="en-US" dirty="0" smtClean="0"/>
              <a:t> </a:t>
            </a:r>
            <a:r>
              <a:rPr lang="en-US" dirty="0"/>
              <a:t>μ/s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&gt;10</a:t>
            </a:r>
            <a:r>
              <a:rPr lang="en-US" baseline="30000" dirty="0" smtClean="0"/>
              <a:t>15</a:t>
            </a:r>
            <a:r>
              <a:rPr lang="en-US" dirty="0" smtClean="0"/>
              <a:t> muon decays per year</a:t>
            </a:r>
          </a:p>
        </p:txBody>
      </p:sp>
      <p:cxnSp>
        <p:nvCxnSpPr>
          <p:cNvPr id="10" name="Gerade Verbindung mit Pfeil 9"/>
          <p:cNvCxnSpPr/>
          <p:nvPr/>
        </p:nvCxnSpPr>
        <p:spPr>
          <a:xfrm>
            <a:off x="4860032" y="2924944"/>
            <a:ext cx="2376264" cy="11521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7916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Trigger-less DAQ</a:t>
            </a:r>
            <a:endParaRPr lang="en-US" dirty="0"/>
          </a:p>
        </p:txBody>
      </p:sp>
      <p:pic>
        <p:nvPicPr>
          <p:cNvPr id="10" name="Inhaltsplatzhalter 9"/>
          <p:cNvPicPr>
            <a:picLocks noGrp="1" noChangeAspect="1"/>
          </p:cNvPicPr>
          <p:nvPr>
            <p:ph sz="half" idx="2"/>
          </p:nvPr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200" y="2135903"/>
            <a:ext cx="4038600" cy="3454556"/>
          </a:xfrm>
        </p:spPr>
      </p:pic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28.02.2017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Dirk Wiedner, Mu3e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90</a:t>
            </a:fld>
            <a:endParaRPr lang="en-US" dirty="0"/>
          </a:p>
        </p:txBody>
      </p:sp>
      <p:sp>
        <p:nvSpPr>
          <p:cNvPr id="12" name="Inhaltsplatzhalter 8"/>
          <p:cNvSpPr txBox="1">
            <a:spLocks/>
          </p:cNvSpPr>
          <p:nvPr/>
        </p:nvSpPr>
        <p:spPr>
          <a:xfrm>
            <a:off x="179512" y="2079232"/>
            <a:ext cx="4032448" cy="437410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20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20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dirty="0" smtClean="0"/>
              <a:t>Front end links 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Pixel sensor to on-detector FPGA</a:t>
            </a:r>
          </a:p>
          <a:p>
            <a:pPr lvl="2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1250 Mbit/s</a:t>
            </a:r>
          </a:p>
          <a:p>
            <a:pPr lvl="2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LVDS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Timing detector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readout</a:t>
            </a:r>
          </a:p>
          <a:p>
            <a:r>
              <a:rPr lang="en-US" dirty="0" smtClean="0"/>
              <a:t>Optical links from detector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Front end FPGAs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… to readout boards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6.4 Gbit/s</a:t>
            </a:r>
          </a:p>
          <a:p>
            <a:r>
              <a:rPr lang="en-US" dirty="0" smtClean="0"/>
              <a:t>Optical links in counting room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Off-detector read out boards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…to PC Farm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129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Trigger-less DAQ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28.02.2017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Dirk Wiedner, Mu3e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91</a:t>
            </a:fld>
            <a:endParaRPr lang="en-US" dirty="0"/>
          </a:p>
        </p:txBody>
      </p:sp>
      <p:sp>
        <p:nvSpPr>
          <p:cNvPr id="9" name="Inhaltsplatzhalter 8"/>
          <p:cNvSpPr>
            <a:spLocks noGrp="1"/>
          </p:cNvSpPr>
          <p:nvPr>
            <p:ph sz="quarter" idx="13"/>
          </p:nvPr>
        </p:nvSpPr>
        <p:spPr>
          <a:xfrm>
            <a:off x="179512" y="2079232"/>
            <a:ext cx="4032448" cy="4374104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Front end links </a:t>
            </a:r>
          </a:p>
          <a:p>
            <a:pPr lvl="1"/>
            <a:r>
              <a:rPr lang="en-US" dirty="0"/>
              <a:t>P</a:t>
            </a:r>
            <a:r>
              <a:rPr lang="en-US" dirty="0" smtClean="0"/>
              <a:t>ixel sensor to on-detector FPGA</a:t>
            </a:r>
          </a:p>
          <a:p>
            <a:pPr lvl="2"/>
            <a:r>
              <a:rPr lang="en-US" dirty="0" smtClean="0"/>
              <a:t>1250 Mbit/s</a:t>
            </a:r>
          </a:p>
          <a:p>
            <a:pPr lvl="2"/>
            <a:r>
              <a:rPr lang="en-US" dirty="0" smtClean="0"/>
              <a:t>LVDS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Timing detector readout</a:t>
            </a:r>
          </a:p>
          <a:p>
            <a:r>
              <a:rPr lang="en-US" dirty="0" smtClean="0"/>
              <a:t>Optical links from detector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Front end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FPGAs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… to readout boards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6.4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Gbit/s</a:t>
            </a:r>
          </a:p>
          <a:p>
            <a:r>
              <a:rPr lang="en-US" dirty="0" smtClean="0"/>
              <a:t>Optical links in counting room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Off-detector read out boards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…to PC Farm</a:t>
            </a:r>
            <a:br>
              <a:rPr lang="en-US" dirty="0" smtClean="0">
                <a:solidFill>
                  <a:schemeClr val="bg1">
                    <a:lumMod val="75000"/>
                  </a:schemeClr>
                </a:solidFill>
              </a:rPr>
            </a:b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Abgerundetes Rechteck 2"/>
          <p:cNvSpPr/>
          <p:nvPr/>
        </p:nvSpPr>
        <p:spPr>
          <a:xfrm>
            <a:off x="4355976" y="1774432"/>
            <a:ext cx="1224136" cy="57606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Pixel Sensor</a:t>
            </a:r>
            <a:endParaRPr lang="en-US" dirty="0"/>
          </a:p>
        </p:txBody>
      </p:sp>
      <p:sp>
        <p:nvSpPr>
          <p:cNvPr id="8" name="Abgerundetes Rechteck 7"/>
          <p:cNvSpPr/>
          <p:nvPr/>
        </p:nvSpPr>
        <p:spPr>
          <a:xfrm>
            <a:off x="4283968" y="3356992"/>
            <a:ext cx="1376536" cy="10081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Silicon FPGAs</a:t>
            </a:r>
          </a:p>
          <a:p>
            <a:pPr algn="ctr"/>
            <a:r>
              <a:rPr lang="en-US" dirty="0" smtClean="0"/>
              <a:t>x86</a:t>
            </a:r>
            <a:endParaRPr lang="en-US" dirty="0"/>
          </a:p>
        </p:txBody>
      </p:sp>
      <p:cxnSp>
        <p:nvCxnSpPr>
          <p:cNvPr id="33" name="Gewinkelte Verbindung 32"/>
          <p:cNvCxnSpPr>
            <a:stCxn id="3" idx="2"/>
            <a:endCxn id="8" idx="0"/>
          </p:cNvCxnSpPr>
          <p:nvPr/>
        </p:nvCxnSpPr>
        <p:spPr>
          <a:xfrm>
            <a:off x="4968044" y="2350496"/>
            <a:ext cx="4192" cy="10064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Abgerundetes Rechteck 60"/>
          <p:cNvSpPr/>
          <p:nvPr/>
        </p:nvSpPr>
        <p:spPr>
          <a:xfrm>
            <a:off x="4360168" y="4653136"/>
            <a:ext cx="1224136" cy="86409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Readout board</a:t>
            </a:r>
          </a:p>
          <a:p>
            <a:pPr algn="ctr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x4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cxnSp>
        <p:nvCxnSpPr>
          <p:cNvPr id="15" name="Gerade Verbindung mit Pfeil 14"/>
          <p:cNvCxnSpPr/>
          <p:nvPr/>
        </p:nvCxnSpPr>
        <p:spPr>
          <a:xfrm flipH="1">
            <a:off x="4970140" y="4365104"/>
            <a:ext cx="4192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cxnSp>
      <p:sp>
        <p:nvSpPr>
          <p:cNvPr id="20" name="Abgerundetes Rechteck 19"/>
          <p:cNvSpPr/>
          <p:nvPr/>
        </p:nvSpPr>
        <p:spPr>
          <a:xfrm>
            <a:off x="6052356" y="5805264"/>
            <a:ext cx="1008112" cy="72008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PC</a:t>
            </a:r>
          </a:p>
          <a:p>
            <a:pPr algn="ctr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x12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cxnSp>
        <p:nvCxnSpPr>
          <p:cNvPr id="34" name="Gekrümmte Verbindung 33"/>
          <p:cNvCxnSpPr>
            <a:stCxn id="61" idx="2"/>
            <a:endCxn id="20" idx="1"/>
          </p:cNvCxnSpPr>
          <p:nvPr/>
        </p:nvCxnSpPr>
        <p:spPr>
          <a:xfrm rot="16200000" flipH="1">
            <a:off x="5188260" y="5301208"/>
            <a:ext cx="648072" cy="1080120"/>
          </a:xfrm>
          <a:prstGeom prst="curvedConnector2">
            <a:avLst/>
          </a:prstGeom>
          <a:ln>
            <a:tailEnd type="arrow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cxn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2479827"/>
            <a:ext cx="1983105" cy="563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327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7" name="Gewinkelte Verbindung 56"/>
          <p:cNvCxnSpPr>
            <a:stCxn id="26" idx="1"/>
            <a:endCxn id="31" idx="0"/>
          </p:cNvCxnSpPr>
          <p:nvPr/>
        </p:nvCxnSpPr>
        <p:spPr>
          <a:xfrm rot="10800000" flipH="1" flipV="1">
            <a:off x="7375352" y="2365648"/>
            <a:ext cx="756852" cy="991344"/>
          </a:xfrm>
          <a:prstGeom prst="bentConnector4">
            <a:avLst>
              <a:gd name="adj1" fmla="val -30204"/>
              <a:gd name="adj2" fmla="val 64527"/>
            </a:avLst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6" name="Gewinkelte Verbindung 45"/>
          <p:cNvCxnSpPr>
            <a:stCxn id="25" idx="1"/>
            <a:endCxn id="30" idx="0"/>
          </p:cNvCxnSpPr>
          <p:nvPr/>
        </p:nvCxnSpPr>
        <p:spPr>
          <a:xfrm rot="10800000" flipH="1" flipV="1">
            <a:off x="6018064" y="2365648"/>
            <a:ext cx="538348" cy="987136"/>
          </a:xfrm>
          <a:prstGeom prst="bentConnector4">
            <a:avLst>
              <a:gd name="adj1" fmla="val -42463"/>
              <a:gd name="adj2" fmla="val 64589"/>
            </a:avLst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Trigger-less DAQ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28.02.2017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Dirk Wiedner, Mu3e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92</a:t>
            </a:fld>
            <a:endParaRPr lang="en-US" dirty="0"/>
          </a:p>
        </p:txBody>
      </p:sp>
      <p:sp>
        <p:nvSpPr>
          <p:cNvPr id="9" name="Inhaltsplatzhalter 8"/>
          <p:cNvSpPr>
            <a:spLocks noGrp="1"/>
          </p:cNvSpPr>
          <p:nvPr>
            <p:ph sz="quarter" idx="13"/>
          </p:nvPr>
        </p:nvSpPr>
        <p:spPr>
          <a:xfrm>
            <a:off x="179512" y="2079232"/>
            <a:ext cx="4032448" cy="4374104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Front end links </a:t>
            </a:r>
          </a:p>
          <a:p>
            <a:pPr lvl="1"/>
            <a:r>
              <a:rPr lang="en-US" dirty="0"/>
              <a:t>P</a:t>
            </a:r>
            <a:r>
              <a:rPr lang="en-US" dirty="0" smtClean="0"/>
              <a:t>ixel sensor to on-detector FPGA</a:t>
            </a:r>
          </a:p>
          <a:p>
            <a:pPr lvl="2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1250 Mbit/s</a:t>
            </a:r>
          </a:p>
          <a:p>
            <a:pPr lvl="2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LVDS</a:t>
            </a:r>
          </a:p>
          <a:p>
            <a:pPr lvl="1"/>
            <a:r>
              <a:rPr lang="en-US" dirty="0"/>
              <a:t>Timing </a:t>
            </a:r>
            <a:r>
              <a:rPr lang="en-US" dirty="0" smtClean="0"/>
              <a:t>detector readout</a:t>
            </a:r>
          </a:p>
          <a:p>
            <a:r>
              <a:rPr lang="en-US" dirty="0" smtClean="0"/>
              <a:t>Optical links from detector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Front end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FPGAs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… to readout boards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6.4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Gbit/s</a:t>
            </a:r>
          </a:p>
          <a:p>
            <a:r>
              <a:rPr lang="en-US" dirty="0" smtClean="0"/>
              <a:t>Optical links in counting room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Off-detector read out boards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…to PC Farm</a:t>
            </a:r>
            <a:br>
              <a:rPr lang="en-US" dirty="0" smtClean="0">
                <a:solidFill>
                  <a:schemeClr val="bg1">
                    <a:lumMod val="75000"/>
                  </a:schemeClr>
                </a:solidFill>
              </a:rPr>
            </a:b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Abgerundetes Rechteck 2"/>
          <p:cNvSpPr/>
          <p:nvPr/>
        </p:nvSpPr>
        <p:spPr>
          <a:xfrm>
            <a:off x="4355976" y="1774432"/>
            <a:ext cx="1224136" cy="57606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Pixel Sensor</a:t>
            </a:r>
            <a:endParaRPr lang="en-US" dirty="0"/>
          </a:p>
        </p:txBody>
      </p:sp>
      <p:sp>
        <p:nvSpPr>
          <p:cNvPr id="13" name="Abgerundetes Rechteck 12"/>
          <p:cNvSpPr/>
          <p:nvPr/>
        </p:nvSpPr>
        <p:spPr>
          <a:xfrm>
            <a:off x="5713264" y="1772816"/>
            <a:ext cx="1224136" cy="57606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Fiber  </a:t>
            </a:r>
            <a:endParaRPr lang="en-US" dirty="0"/>
          </a:p>
        </p:txBody>
      </p:sp>
      <p:sp>
        <p:nvSpPr>
          <p:cNvPr id="14" name="Abgerundetes Rechteck 13"/>
          <p:cNvSpPr/>
          <p:nvPr/>
        </p:nvSpPr>
        <p:spPr>
          <a:xfrm>
            <a:off x="7070552" y="1772816"/>
            <a:ext cx="1224136" cy="576064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Tile </a:t>
            </a:r>
            <a:endParaRPr lang="en-US" dirty="0"/>
          </a:p>
        </p:txBody>
      </p:sp>
      <p:sp>
        <p:nvSpPr>
          <p:cNvPr id="21" name="Abgerundetes Rechteck 20"/>
          <p:cNvSpPr/>
          <p:nvPr/>
        </p:nvSpPr>
        <p:spPr>
          <a:xfrm>
            <a:off x="4508376" y="1926832"/>
            <a:ext cx="1224136" cy="57606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Pixel Sensor</a:t>
            </a:r>
            <a:endParaRPr lang="en-US" dirty="0"/>
          </a:p>
        </p:txBody>
      </p:sp>
      <p:sp>
        <p:nvSpPr>
          <p:cNvPr id="22" name="Abgerundetes Rechteck 21"/>
          <p:cNvSpPr/>
          <p:nvPr/>
        </p:nvSpPr>
        <p:spPr>
          <a:xfrm>
            <a:off x="5865664" y="1925216"/>
            <a:ext cx="1224136" cy="57606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Fiber  </a:t>
            </a:r>
            <a:endParaRPr lang="en-US" dirty="0"/>
          </a:p>
        </p:txBody>
      </p:sp>
      <p:sp>
        <p:nvSpPr>
          <p:cNvPr id="23" name="Abgerundetes Rechteck 22"/>
          <p:cNvSpPr/>
          <p:nvPr/>
        </p:nvSpPr>
        <p:spPr>
          <a:xfrm>
            <a:off x="7222952" y="1925216"/>
            <a:ext cx="1224136" cy="576064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Tile </a:t>
            </a:r>
            <a:endParaRPr lang="en-US" dirty="0"/>
          </a:p>
        </p:txBody>
      </p:sp>
      <p:sp>
        <p:nvSpPr>
          <p:cNvPr id="24" name="Abgerundetes Rechteck 23"/>
          <p:cNvSpPr/>
          <p:nvPr/>
        </p:nvSpPr>
        <p:spPr>
          <a:xfrm>
            <a:off x="4660776" y="2079232"/>
            <a:ext cx="1224136" cy="57606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Pixel Sensor</a:t>
            </a:r>
            <a:endParaRPr lang="en-US" dirty="0"/>
          </a:p>
        </p:txBody>
      </p:sp>
      <p:sp>
        <p:nvSpPr>
          <p:cNvPr id="25" name="Abgerundetes Rechteck 24"/>
          <p:cNvSpPr/>
          <p:nvPr/>
        </p:nvSpPr>
        <p:spPr>
          <a:xfrm>
            <a:off x="6018064" y="2077616"/>
            <a:ext cx="1224136" cy="57606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Fiber  </a:t>
            </a:r>
            <a:endParaRPr lang="en-US" dirty="0"/>
          </a:p>
        </p:txBody>
      </p:sp>
      <p:sp>
        <p:nvSpPr>
          <p:cNvPr id="26" name="Abgerundetes Rechteck 25"/>
          <p:cNvSpPr/>
          <p:nvPr/>
        </p:nvSpPr>
        <p:spPr>
          <a:xfrm>
            <a:off x="7375352" y="2077616"/>
            <a:ext cx="1224136" cy="576064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Tile </a:t>
            </a:r>
            <a:endParaRPr lang="en-US" dirty="0"/>
          </a:p>
        </p:txBody>
      </p:sp>
      <p:sp>
        <p:nvSpPr>
          <p:cNvPr id="27" name="Abgerundetes Rechteck 26"/>
          <p:cNvSpPr/>
          <p:nvPr/>
        </p:nvSpPr>
        <p:spPr>
          <a:xfrm>
            <a:off x="4813176" y="2231632"/>
            <a:ext cx="1224136" cy="57606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Pixel Sensor</a:t>
            </a:r>
            <a:endParaRPr lang="en-US" dirty="0"/>
          </a:p>
        </p:txBody>
      </p:sp>
      <p:sp>
        <p:nvSpPr>
          <p:cNvPr id="28" name="Abgerundetes Rechteck 27"/>
          <p:cNvSpPr/>
          <p:nvPr/>
        </p:nvSpPr>
        <p:spPr>
          <a:xfrm>
            <a:off x="6170464" y="2230016"/>
            <a:ext cx="1224136" cy="57606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Fiber  </a:t>
            </a:r>
            <a:endParaRPr lang="en-US" dirty="0"/>
          </a:p>
        </p:txBody>
      </p:sp>
      <p:sp>
        <p:nvSpPr>
          <p:cNvPr id="29" name="Abgerundetes Rechteck 28"/>
          <p:cNvSpPr/>
          <p:nvPr/>
        </p:nvSpPr>
        <p:spPr>
          <a:xfrm>
            <a:off x="7527752" y="2230016"/>
            <a:ext cx="1224136" cy="576064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Tile</a:t>
            </a:r>
          </a:p>
        </p:txBody>
      </p:sp>
      <p:sp>
        <p:nvSpPr>
          <p:cNvPr id="8" name="Abgerundetes Rechteck 7"/>
          <p:cNvSpPr/>
          <p:nvPr/>
        </p:nvSpPr>
        <p:spPr>
          <a:xfrm>
            <a:off x="4283968" y="3356992"/>
            <a:ext cx="1376536" cy="10081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Silicon FPGAs</a:t>
            </a:r>
          </a:p>
          <a:p>
            <a:pPr algn="ctr"/>
            <a:r>
              <a:rPr lang="en-US" dirty="0" smtClean="0"/>
              <a:t>x86</a:t>
            </a:r>
            <a:endParaRPr lang="en-US" dirty="0"/>
          </a:p>
        </p:txBody>
      </p:sp>
      <p:sp>
        <p:nvSpPr>
          <p:cNvPr id="30" name="Abgerundetes Rechteck 29"/>
          <p:cNvSpPr/>
          <p:nvPr/>
        </p:nvSpPr>
        <p:spPr>
          <a:xfrm>
            <a:off x="5868144" y="3352784"/>
            <a:ext cx="1376536" cy="100811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Fiber</a:t>
            </a:r>
          </a:p>
          <a:p>
            <a:pPr algn="ctr"/>
            <a:r>
              <a:rPr lang="en-US" dirty="0" smtClean="0"/>
              <a:t>FPGAs</a:t>
            </a:r>
          </a:p>
          <a:p>
            <a:pPr algn="ctr"/>
            <a:r>
              <a:rPr lang="en-US" dirty="0" smtClean="0"/>
              <a:t>12x</a:t>
            </a:r>
            <a:endParaRPr lang="en-US" dirty="0"/>
          </a:p>
        </p:txBody>
      </p:sp>
      <p:sp>
        <p:nvSpPr>
          <p:cNvPr id="31" name="Abgerundetes Rechteck 30"/>
          <p:cNvSpPr/>
          <p:nvPr/>
        </p:nvSpPr>
        <p:spPr>
          <a:xfrm>
            <a:off x="7443936" y="3356992"/>
            <a:ext cx="1376536" cy="1008112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Tile</a:t>
            </a:r>
          </a:p>
          <a:p>
            <a:pPr algn="ctr"/>
            <a:r>
              <a:rPr lang="en-US" dirty="0" smtClean="0"/>
              <a:t>FPGAs</a:t>
            </a:r>
          </a:p>
          <a:p>
            <a:pPr algn="ctr"/>
            <a:r>
              <a:rPr lang="en-US" dirty="0" smtClean="0"/>
              <a:t>x14</a:t>
            </a:r>
            <a:endParaRPr lang="en-US" dirty="0"/>
          </a:p>
        </p:txBody>
      </p:sp>
      <p:cxnSp>
        <p:nvCxnSpPr>
          <p:cNvPr id="33" name="Gewinkelte Verbindung 32"/>
          <p:cNvCxnSpPr>
            <a:stCxn id="3" idx="1"/>
            <a:endCxn id="8" idx="0"/>
          </p:cNvCxnSpPr>
          <p:nvPr/>
        </p:nvCxnSpPr>
        <p:spPr>
          <a:xfrm rot="10800000" flipH="1" flipV="1">
            <a:off x="4355976" y="2062464"/>
            <a:ext cx="616260" cy="1294528"/>
          </a:xfrm>
          <a:prstGeom prst="bentConnector4">
            <a:avLst>
              <a:gd name="adj1" fmla="val -37095"/>
              <a:gd name="adj2" fmla="val 61125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winkelte Verbindung 37"/>
          <p:cNvCxnSpPr>
            <a:stCxn id="21" idx="1"/>
            <a:endCxn id="8" idx="0"/>
          </p:cNvCxnSpPr>
          <p:nvPr/>
        </p:nvCxnSpPr>
        <p:spPr>
          <a:xfrm rot="10800000" flipH="1" flipV="1">
            <a:off x="4508376" y="2214864"/>
            <a:ext cx="463860" cy="1142128"/>
          </a:xfrm>
          <a:prstGeom prst="bentConnector4">
            <a:avLst>
              <a:gd name="adj1" fmla="val -49282"/>
              <a:gd name="adj2" fmla="val 62609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winkelte Verbindung 39"/>
          <p:cNvCxnSpPr>
            <a:stCxn id="24" idx="1"/>
            <a:endCxn id="8" idx="0"/>
          </p:cNvCxnSpPr>
          <p:nvPr/>
        </p:nvCxnSpPr>
        <p:spPr>
          <a:xfrm rot="10800000" flipH="1" flipV="1">
            <a:off x="4660776" y="2367264"/>
            <a:ext cx="311460" cy="989728"/>
          </a:xfrm>
          <a:prstGeom prst="bentConnector4">
            <a:avLst>
              <a:gd name="adj1" fmla="val -73396"/>
              <a:gd name="adj2" fmla="val 64551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winkelte Verbindung 41"/>
          <p:cNvCxnSpPr>
            <a:stCxn id="27" idx="1"/>
            <a:endCxn id="8" idx="0"/>
          </p:cNvCxnSpPr>
          <p:nvPr/>
        </p:nvCxnSpPr>
        <p:spPr>
          <a:xfrm rot="10800000" flipH="1" flipV="1">
            <a:off x="4813176" y="2519664"/>
            <a:ext cx="159060" cy="837328"/>
          </a:xfrm>
          <a:prstGeom prst="bentConnector4">
            <a:avLst>
              <a:gd name="adj1" fmla="val -143719"/>
              <a:gd name="adj2" fmla="val 67199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winkelte Verbindung 43"/>
          <p:cNvCxnSpPr>
            <a:stCxn id="28" idx="1"/>
            <a:endCxn id="30" idx="0"/>
          </p:cNvCxnSpPr>
          <p:nvPr/>
        </p:nvCxnSpPr>
        <p:spPr>
          <a:xfrm rot="10800000" flipH="1" flipV="1">
            <a:off x="6170464" y="2518048"/>
            <a:ext cx="385948" cy="834736"/>
          </a:xfrm>
          <a:prstGeom prst="bentConnector4">
            <a:avLst>
              <a:gd name="adj1" fmla="val -59231"/>
              <a:gd name="adj2" fmla="val 67253"/>
            </a:avLst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4" name="Gewinkelte Verbindung 53"/>
          <p:cNvCxnSpPr>
            <a:stCxn id="29" idx="1"/>
            <a:endCxn id="31" idx="0"/>
          </p:cNvCxnSpPr>
          <p:nvPr/>
        </p:nvCxnSpPr>
        <p:spPr>
          <a:xfrm rot="10800000" flipH="1" flipV="1">
            <a:off x="7527752" y="2518048"/>
            <a:ext cx="604452" cy="838944"/>
          </a:xfrm>
          <a:prstGeom prst="bentConnector4">
            <a:avLst>
              <a:gd name="adj1" fmla="val -37819"/>
              <a:gd name="adj2" fmla="val 67166"/>
            </a:avLst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61" name="Abgerundetes Rechteck 60"/>
          <p:cNvSpPr/>
          <p:nvPr/>
        </p:nvSpPr>
        <p:spPr>
          <a:xfrm>
            <a:off x="4355976" y="4653136"/>
            <a:ext cx="1224136" cy="86409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Readout board</a:t>
            </a:r>
          </a:p>
          <a:p>
            <a:pPr algn="ctr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x4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4" name="Abgerundetes Rechteck 63"/>
          <p:cNvSpPr/>
          <p:nvPr/>
        </p:nvSpPr>
        <p:spPr>
          <a:xfrm>
            <a:off x="5944344" y="4653136"/>
            <a:ext cx="1224136" cy="86409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Readout board</a:t>
            </a:r>
          </a:p>
          <a:p>
            <a:pPr algn="ctr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x2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5" name="Abgerundetes Rechteck 64"/>
          <p:cNvSpPr/>
          <p:nvPr/>
        </p:nvSpPr>
        <p:spPr>
          <a:xfrm>
            <a:off x="7524328" y="4653136"/>
            <a:ext cx="1224136" cy="86409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Readout board 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 algn="ctr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x2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4932040" y="2987660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x2844</a:t>
            </a:r>
            <a:endParaRPr lang="en-US" dirty="0"/>
          </a:p>
        </p:txBody>
      </p:sp>
      <p:sp>
        <p:nvSpPr>
          <p:cNvPr id="45" name="Textfeld 44"/>
          <p:cNvSpPr txBox="1"/>
          <p:nvPr/>
        </p:nvSpPr>
        <p:spPr>
          <a:xfrm>
            <a:off x="6512767" y="2987660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x192</a:t>
            </a:r>
            <a:endParaRPr lang="en-US" dirty="0"/>
          </a:p>
        </p:txBody>
      </p:sp>
      <p:sp>
        <p:nvSpPr>
          <p:cNvPr id="47" name="Textfeld 46"/>
          <p:cNvSpPr txBox="1"/>
          <p:nvPr/>
        </p:nvSpPr>
        <p:spPr>
          <a:xfrm>
            <a:off x="8100392" y="2987660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x196</a:t>
            </a:r>
            <a:endParaRPr lang="en-US" dirty="0"/>
          </a:p>
        </p:txBody>
      </p:sp>
      <p:cxnSp>
        <p:nvCxnSpPr>
          <p:cNvPr id="15" name="Gerade Verbindung mit Pfeil 14"/>
          <p:cNvCxnSpPr>
            <a:stCxn id="8" idx="2"/>
            <a:endCxn id="61" idx="0"/>
          </p:cNvCxnSpPr>
          <p:nvPr/>
        </p:nvCxnSpPr>
        <p:spPr>
          <a:xfrm flipH="1">
            <a:off x="4968044" y="4365104"/>
            <a:ext cx="4192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cxnSp>
      <p:cxnSp>
        <p:nvCxnSpPr>
          <p:cNvPr id="17" name="Gerade Verbindung mit Pfeil 16"/>
          <p:cNvCxnSpPr>
            <a:stCxn id="30" idx="2"/>
            <a:endCxn id="64" idx="0"/>
          </p:cNvCxnSpPr>
          <p:nvPr/>
        </p:nvCxnSpPr>
        <p:spPr>
          <a:xfrm>
            <a:off x="6556412" y="4360896"/>
            <a:ext cx="0" cy="2922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cxnSp>
      <p:cxnSp>
        <p:nvCxnSpPr>
          <p:cNvPr id="19" name="Gerade Verbindung mit Pfeil 18"/>
          <p:cNvCxnSpPr>
            <a:stCxn id="31" idx="2"/>
            <a:endCxn id="65" idx="0"/>
          </p:cNvCxnSpPr>
          <p:nvPr/>
        </p:nvCxnSpPr>
        <p:spPr>
          <a:xfrm>
            <a:off x="8132204" y="4365104"/>
            <a:ext cx="4192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cxnSp>
      <p:sp>
        <p:nvSpPr>
          <p:cNvPr id="20" name="Abgerundetes Rechteck 19"/>
          <p:cNvSpPr/>
          <p:nvPr/>
        </p:nvSpPr>
        <p:spPr>
          <a:xfrm>
            <a:off x="6052356" y="5805264"/>
            <a:ext cx="1008112" cy="72008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PC</a:t>
            </a:r>
          </a:p>
          <a:p>
            <a:pPr algn="ctr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x12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cxnSp>
        <p:nvCxnSpPr>
          <p:cNvPr id="34" name="Gekrümmte Verbindung 33"/>
          <p:cNvCxnSpPr>
            <a:stCxn id="61" idx="2"/>
            <a:endCxn id="20" idx="1"/>
          </p:cNvCxnSpPr>
          <p:nvPr/>
        </p:nvCxnSpPr>
        <p:spPr>
          <a:xfrm rot="16200000" flipH="1">
            <a:off x="5186164" y="5299112"/>
            <a:ext cx="648072" cy="1084312"/>
          </a:xfrm>
          <a:prstGeom prst="curvedConnector2">
            <a:avLst/>
          </a:prstGeom>
          <a:ln>
            <a:tailEnd type="arrow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cxnSp>
      <p:cxnSp>
        <p:nvCxnSpPr>
          <p:cNvPr id="36" name="Gekrümmte Verbindung 35"/>
          <p:cNvCxnSpPr>
            <a:stCxn id="64" idx="2"/>
            <a:endCxn id="20" idx="0"/>
          </p:cNvCxnSpPr>
          <p:nvPr/>
        </p:nvCxnSpPr>
        <p:spPr>
          <a:xfrm>
            <a:off x="6556412" y="5517232"/>
            <a:ext cx="0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cxnSp>
      <p:cxnSp>
        <p:nvCxnSpPr>
          <p:cNvPr id="39" name="Gekrümmte Verbindung 38"/>
          <p:cNvCxnSpPr>
            <a:stCxn id="65" idx="2"/>
            <a:endCxn id="20" idx="3"/>
          </p:cNvCxnSpPr>
          <p:nvPr/>
        </p:nvCxnSpPr>
        <p:spPr>
          <a:xfrm rot="5400000">
            <a:off x="7274396" y="5303304"/>
            <a:ext cx="648072" cy="1075928"/>
          </a:xfrm>
          <a:prstGeom prst="curvedConnector2">
            <a:avLst/>
          </a:prstGeom>
          <a:ln>
            <a:tailEnd type="arrow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cxnSp>
      <p:sp>
        <p:nvSpPr>
          <p:cNvPr id="2" name="Textfeld 1"/>
          <p:cNvSpPr txBox="1"/>
          <p:nvPr/>
        </p:nvSpPr>
        <p:spPr>
          <a:xfrm>
            <a:off x="3310446" y="2987660"/>
            <a:ext cx="1103187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O(Tbit/s)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084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Abgerundetes Rechteck 42"/>
          <p:cNvSpPr/>
          <p:nvPr/>
        </p:nvSpPr>
        <p:spPr>
          <a:xfrm>
            <a:off x="7070552" y="1772816"/>
            <a:ext cx="1224136" cy="57606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Tile 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cxnSp>
        <p:nvCxnSpPr>
          <p:cNvPr id="57" name="Gewinkelte Verbindung 56"/>
          <p:cNvCxnSpPr>
            <a:stCxn id="26" idx="1"/>
            <a:endCxn id="31" idx="0"/>
          </p:cNvCxnSpPr>
          <p:nvPr/>
        </p:nvCxnSpPr>
        <p:spPr>
          <a:xfrm rot="10800000" flipH="1" flipV="1">
            <a:off x="7375352" y="2365648"/>
            <a:ext cx="756852" cy="991344"/>
          </a:xfrm>
          <a:prstGeom prst="bentConnector4">
            <a:avLst>
              <a:gd name="adj1" fmla="val -30204"/>
              <a:gd name="adj2" fmla="val 64527"/>
            </a:avLst>
          </a:prstGeom>
          <a:ln>
            <a:tailEnd type="arrow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cxnSp>
      <p:cxnSp>
        <p:nvCxnSpPr>
          <p:cNvPr id="46" name="Gewinkelte Verbindung 45"/>
          <p:cNvCxnSpPr>
            <a:stCxn id="25" idx="1"/>
            <a:endCxn id="30" idx="0"/>
          </p:cNvCxnSpPr>
          <p:nvPr/>
        </p:nvCxnSpPr>
        <p:spPr>
          <a:xfrm rot="10800000" flipH="1" flipV="1">
            <a:off x="6018064" y="2365648"/>
            <a:ext cx="538348" cy="987136"/>
          </a:xfrm>
          <a:prstGeom prst="bentConnector4">
            <a:avLst>
              <a:gd name="adj1" fmla="val -42463"/>
              <a:gd name="adj2" fmla="val 64589"/>
            </a:avLst>
          </a:prstGeom>
          <a:ln>
            <a:tailEnd type="arrow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cxn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Trigger-less DAQ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28.02.2017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Dirk Wiedner, Mu3e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93</a:t>
            </a:fld>
            <a:endParaRPr lang="en-US" dirty="0"/>
          </a:p>
        </p:txBody>
      </p:sp>
      <p:sp>
        <p:nvSpPr>
          <p:cNvPr id="9" name="Inhaltsplatzhalter 8"/>
          <p:cNvSpPr>
            <a:spLocks noGrp="1"/>
          </p:cNvSpPr>
          <p:nvPr>
            <p:ph sz="quarter" idx="13"/>
          </p:nvPr>
        </p:nvSpPr>
        <p:spPr>
          <a:xfrm>
            <a:off x="179512" y="2079232"/>
            <a:ext cx="4032448" cy="4374104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Front end links 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P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ixel sensor to on-detector FPGA</a:t>
            </a:r>
          </a:p>
          <a:p>
            <a:pPr lvl="2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1250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Mbit/s</a:t>
            </a:r>
          </a:p>
          <a:p>
            <a:pPr lvl="2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LVDS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Timing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detector readout</a:t>
            </a:r>
          </a:p>
          <a:p>
            <a:r>
              <a:rPr lang="en-US" dirty="0" smtClean="0"/>
              <a:t>Optical links from detector</a:t>
            </a:r>
          </a:p>
          <a:p>
            <a:pPr lvl="1"/>
            <a:r>
              <a:rPr lang="en-US" dirty="0"/>
              <a:t>Front end </a:t>
            </a:r>
            <a:r>
              <a:rPr lang="en-US" dirty="0" smtClean="0"/>
              <a:t>FPGAs</a:t>
            </a:r>
          </a:p>
          <a:p>
            <a:pPr lvl="1"/>
            <a:r>
              <a:rPr lang="en-US" dirty="0" smtClean="0"/>
              <a:t>… to readout boards</a:t>
            </a:r>
          </a:p>
          <a:p>
            <a:pPr lvl="1"/>
            <a:r>
              <a:rPr lang="en-US" dirty="0" smtClean="0"/>
              <a:t>6.4 Gbit/s</a:t>
            </a:r>
          </a:p>
          <a:p>
            <a:r>
              <a:rPr lang="en-US" dirty="0" smtClean="0"/>
              <a:t>Optical links in counting room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Off-detector read out boards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…to PC Farm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Abgerundetes Rechteck 2"/>
          <p:cNvSpPr/>
          <p:nvPr/>
        </p:nvSpPr>
        <p:spPr>
          <a:xfrm>
            <a:off x="4355976" y="1774432"/>
            <a:ext cx="1224136" cy="57606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Pixel Sensor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3" name="Abgerundetes Rechteck 12"/>
          <p:cNvSpPr/>
          <p:nvPr/>
        </p:nvSpPr>
        <p:spPr>
          <a:xfrm>
            <a:off x="5713264" y="1772816"/>
            <a:ext cx="1224136" cy="57606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Fiber  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1" name="Abgerundetes Rechteck 20"/>
          <p:cNvSpPr/>
          <p:nvPr/>
        </p:nvSpPr>
        <p:spPr>
          <a:xfrm>
            <a:off x="4508376" y="1926832"/>
            <a:ext cx="1224136" cy="57606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Pixel Sensor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2" name="Abgerundetes Rechteck 21"/>
          <p:cNvSpPr/>
          <p:nvPr/>
        </p:nvSpPr>
        <p:spPr>
          <a:xfrm>
            <a:off x="5865664" y="1925216"/>
            <a:ext cx="1224136" cy="57606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Fiber  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3" name="Abgerundetes Rechteck 22"/>
          <p:cNvSpPr/>
          <p:nvPr/>
        </p:nvSpPr>
        <p:spPr>
          <a:xfrm>
            <a:off x="7222952" y="1925216"/>
            <a:ext cx="1224136" cy="57606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Tile 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4" name="Abgerundetes Rechteck 23"/>
          <p:cNvSpPr/>
          <p:nvPr/>
        </p:nvSpPr>
        <p:spPr>
          <a:xfrm>
            <a:off x="4660776" y="2079232"/>
            <a:ext cx="1224136" cy="57606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Pixel Sensor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5" name="Abgerundetes Rechteck 24"/>
          <p:cNvSpPr/>
          <p:nvPr/>
        </p:nvSpPr>
        <p:spPr>
          <a:xfrm>
            <a:off x="6018064" y="2077616"/>
            <a:ext cx="1224136" cy="57606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Fiber  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6" name="Abgerundetes Rechteck 25"/>
          <p:cNvSpPr/>
          <p:nvPr/>
        </p:nvSpPr>
        <p:spPr>
          <a:xfrm>
            <a:off x="7375352" y="2077616"/>
            <a:ext cx="1224136" cy="57606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Tile 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7" name="Abgerundetes Rechteck 26"/>
          <p:cNvSpPr/>
          <p:nvPr/>
        </p:nvSpPr>
        <p:spPr>
          <a:xfrm>
            <a:off x="4813176" y="2231632"/>
            <a:ext cx="1224136" cy="57606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Pixel Sensor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8" name="Abgerundetes Rechteck 27"/>
          <p:cNvSpPr/>
          <p:nvPr/>
        </p:nvSpPr>
        <p:spPr>
          <a:xfrm>
            <a:off x="6170464" y="2230016"/>
            <a:ext cx="1224136" cy="57606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Fiber  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9" name="Abgerundetes Rechteck 28"/>
          <p:cNvSpPr/>
          <p:nvPr/>
        </p:nvSpPr>
        <p:spPr>
          <a:xfrm>
            <a:off x="7527752" y="2230016"/>
            <a:ext cx="1224136" cy="57606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Tile</a:t>
            </a:r>
          </a:p>
        </p:txBody>
      </p:sp>
      <p:sp>
        <p:nvSpPr>
          <p:cNvPr id="8" name="Abgerundetes Rechteck 7"/>
          <p:cNvSpPr/>
          <p:nvPr/>
        </p:nvSpPr>
        <p:spPr>
          <a:xfrm>
            <a:off x="4283968" y="3356992"/>
            <a:ext cx="1376536" cy="10081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Silicon FPGAs</a:t>
            </a:r>
          </a:p>
          <a:p>
            <a:pPr algn="ctr"/>
            <a:r>
              <a:rPr lang="en-US" dirty="0" smtClean="0"/>
              <a:t>x86</a:t>
            </a:r>
            <a:endParaRPr lang="en-US" dirty="0"/>
          </a:p>
        </p:txBody>
      </p:sp>
      <p:sp>
        <p:nvSpPr>
          <p:cNvPr id="30" name="Abgerundetes Rechteck 29"/>
          <p:cNvSpPr/>
          <p:nvPr/>
        </p:nvSpPr>
        <p:spPr>
          <a:xfrm>
            <a:off x="5868144" y="3352784"/>
            <a:ext cx="1376536" cy="1008112"/>
          </a:xfrm>
          <a:prstGeom prst="round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Fiber</a:t>
            </a:r>
          </a:p>
          <a:p>
            <a:pPr algn="ctr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FPGAs</a:t>
            </a:r>
          </a:p>
          <a:p>
            <a:pPr algn="ctr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x12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1" name="Abgerundetes Rechteck 30"/>
          <p:cNvSpPr/>
          <p:nvPr/>
        </p:nvSpPr>
        <p:spPr>
          <a:xfrm>
            <a:off x="7443936" y="3356992"/>
            <a:ext cx="1376536" cy="1008112"/>
          </a:xfrm>
          <a:prstGeom prst="round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Tile</a:t>
            </a:r>
          </a:p>
          <a:p>
            <a:pPr algn="ctr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FPGAs</a:t>
            </a:r>
          </a:p>
          <a:p>
            <a:pPr algn="ctr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x14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cxnSp>
        <p:nvCxnSpPr>
          <p:cNvPr id="33" name="Gewinkelte Verbindung 32"/>
          <p:cNvCxnSpPr>
            <a:stCxn id="3" idx="1"/>
            <a:endCxn id="8" idx="0"/>
          </p:cNvCxnSpPr>
          <p:nvPr/>
        </p:nvCxnSpPr>
        <p:spPr>
          <a:xfrm rot="10800000" flipH="1" flipV="1">
            <a:off x="4355976" y="2062464"/>
            <a:ext cx="616260" cy="1294528"/>
          </a:xfrm>
          <a:prstGeom prst="bentConnector4">
            <a:avLst>
              <a:gd name="adj1" fmla="val -37095"/>
              <a:gd name="adj2" fmla="val 61125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winkelte Verbindung 37"/>
          <p:cNvCxnSpPr>
            <a:stCxn id="21" idx="1"/>
            <a:endCxn id="8" idx="0"/>
          </p:cNvCxnSpPr>
          <p:nvPr/>
        </p:nvCxnSpPr>
        <p:spPr>
          <a:xfrm rot="10800000" flipH="1" flipV="1">
            <a:off x="4508376" y="2214864"/>
            <a:ext cx="463860" cy="1142128"/>
          </a:xfrm>
          <a:prstGeom prst="bentConnector4">
            <a:avLst>
              <a:gd name="adj1" fmla="val -49282"/>
              <a:gd name="adj2" fmla="val 62609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winkelte Verbindung 39"/>
          <p:cNvCxnSpPr>
            <a:stCxn id="24" idx="1"/>
            <a:endCxn id="8" idx="0"/>
          </p:cNvCxnSpPr>
          <p:nvPr/>
        </p:nvCxnSpPr>
        <p:spPr>
          <a:xfrm rot="10800000" flipH="1" flipV="1">
            <a:off x="4660776" y="2367264"/>
            <a:ext cx="311460" cy="989728"/>
          </a:xfrm>
          <a:prstGeom prst="bentConnector4">
            <a:avLst>
              <a:gd name="adj1" fmla="val -73396"/>
              <a:gd name="adj2" fmla="val 64551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winkelte Verbindung 41"/>
          <p:cNvCxnSpPr>
            <a:stCxn id="27" idx="1"/>
            <a:endCxn id="8" idx="0"/>
          </p:cNvCxnSpPr>
          <p:nvPr/>
        </p:nvCxnSpPr>
        <p:spPr>
          <a:xfrm rot="10800000" flipH="1" flipV="1">
            <a:off x="4813176" y="2519664"/>
            <a:ext cx="159060" cy="837328"/>
          </a:xfrm>
          <a:prstGeom prst="bentConnector4">
            <a:avLst>
              <a:gd name="adj1" fmla="val -143719"/>
              <a:gd name="adj2" fmla="val 67199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winkelte Verbindung 43"/>
          <p:cNvCxnSpPr>
            <a:stCxn id="28" idx="1"/>
            <a:endCxn id="30" idx="0"/>
          </p:cNvCxnSpPr>
          <p:nvPr/>
        </p:nvCxnSpPr>
        <p:spPr>
          <a:xfrm rot="10800000" flipH="1" flipV="1">
            <a:off x="6170464" y="2518048"/>
            <a:ext cx="385948" cy="834736"/>
          </a:xfrm>
          <a:prstGeom prst="bentConnector4">
            <a:avLst>
              <a:gd name="adj1" fmla="val -59231"/>
              <a:gd name="adj2" fmla="val 67253"/>
            </a:avLst>
          </a:prstGeom>
          <a:ln>
            <a:tailEnd type="arrow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cxnSp>
      <p:cxnSp>
        <p:nvCxnSpPr>
          <p:cNvPr id="54" name="Gewinkelte Verbindung 53"/>
          <p:cNvCxnSpPr>
            <a:stCxn id="29" idx="1"/>
            <a:endCxn id="31" idx="0"/>
          </p:cNvCxnSpPr>
          <p:nvPr/>
        </p:nvCxnSpPr>
        <p:spPr>
          <a:xfrm rot="10800000" flipH="1" flipV="1">
            <a:off x="7527752" y="2518048"/>
            <a:ext cx="604452" cy="838944"/>
          </a:xfrm>
          <a:prstGeom prst="bentConnector4">
            <a:avLst>
              <a:gd name="adj1" fmla="val -37819"/>
              <a:gd name="adj2" fmla="val 67166"/>
            </a:avLst>
          </a:prstGeom>
          <a:ln>
            <a:tailEnd type="arrow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cxnSp>
      <p:sp>
        <p:nvSpPr>
          <p:cNvPr id="61" name="Abgerundetes Rechteck 60"/>
          <p:cNvSpPr/>
          <p:nvPr/>
        </p:nvSpPr>
        <p:spPr>
          <a:xfrm>
            <a:off x="4355976" y="4653136"/>
            <a:ext cx="1224136" cy="86409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Readout board</a:t>
            </a:r>
          </a:p>
          <a:p>
            <a:pPr algn="ctr"/>
            <a:r>
              <a:rPr lang="en-US" dirty="0" smtClean="0"/>
              <a:t>x4</a:t>
            </a:r>
            <a:endParaRPr lang="en-US" dirty="0"/>
          </a:p>
        </p:txBody>
      </p:sp>
      <p:sp>
        <p:nvSpPr>
          <p:cNvPr id="64" name="Abgerundetes Rechteck 63"/>
          <p:cNvSpPr/>
          <p:nvPr/>
        </p:nvSpPr>
        <p:spPr>
          <a:xfrm>
            <a:off x="5944344" y="4653136"/>
            <a:ext cx="1224136" cy="864096"/>
          </a:xfrm>
          <a:prstGeom prst="round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Readout board</a:t>
            </a:r>
          </a:p>
          <a:p>
            <a:pPr algn="ctr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x2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5" name="Abgerundetes Rechteck 64"/>
          <p:cNvSpPr/>
          <p:nvPr/>
        </p:nvSpPr>
        <p:spPr>
          <a:xfrm>
            <a:off x="7524328" y="4653136"/>
            <a:ext cx="1224136" cy="864096"/>
          </a:xfrm>
          <a:prstGeom prst="round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Readout board 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 algn="ctr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x2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cxnSp>
        <p:nvCxnSpPr>
          <p:cNvPr id="15" name="Gerade Verbindung mit Pfeil 14"/>
          <p:cNvCxnSpPr>
            <a:stCxn id="8" idx="2"/>
            <a:endCxn id="61" idx="0"/>
          </p:cNvCxnSpPr>
          <p:nvPr/>
        </p:nvCxnSpPr>
        <p:spPr>
          <a:xfrm flipH="1">
            <a:off x="4968044" y="4365104"/>
            <a:ext cx="4192" cy="2880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/>
          <p:cNvCxnSpPr>
            <a:stCxn id="30" idx="2"/>
            <a:endCxn id="64" idx="0"/>
          </p:cNvCxnSpPr>
          <p:nvPr/>
        </p:nvCxnSpPr>
        <p:spPr>
          <a:xfrm>
            <a:off x="6556412" y="4360896"/>
            <a:ext cx="0" cy="2922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cxnSp>
      <p:cxnSp>
        <p:nvCxnSpPr>
          <p:cNvPr id="19" name="Gerade Verbindung mit Pfeil 18"/>
          <p:cNvCxnSpPr>
            <a:stCxn id="31" idx="2"/>
            <a:endCxn id="65" idx="0"/>
          </p:cNvCxnSpPr>
          <p:nvPr/>
        </p:nvCxnSpPr>
        <p:spPr>
          <a:xfrm>
            <a:off x="8132204" y="4365104"/>
            <a:ext cx="4192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cxnSp>
      <p:sp>
        <p:nvSpPr>
          <p:cNvPr id="20" name="Abgerundetes Rechteck 19"/>
          <p:cNvSpPr/>
          <p:nvPr/>
        </p:nvSpPr>
        <p:spPr>
          <a:xfrm>
            <a:off x="6052356" y="5805264"/>
            <a:ext cx="1008112" cy="72008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PC</a:t>
            </a:r>
          </a:p>
          <a:p>
            <a:pPr algn="ctr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x12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cxnSp>
        <p:nvCxnSpPr>
          <p:cNvPr id="34" name="Gekrümmte Verbindung 33"/>
          <p:cNvCxnSpPr>
            <a:stCxn id="61" idx="2"/>
            <a:endCxn id="20" idx="1"/>
          </p:cNvCxnSpPr>
          <p:nvPr/>
        </p:nvCxnSpPr>
        <p:spPr>
          <a:xfrm rot="16200000" flipH="1">
            <a:off x="5186164" y="5299112"/>
            <a:ext cx="648072" cy="1084312"/>
          </a:xfrm>
          <a:prstGeom prst="curvedConnector2">
            <a:avLst/>
          </a:prstGeom>
          <a:ln>
            <a:tailEnd type="arrow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cxnSp>
      <p:cxnSp>
        <p:nvCxnSpPr>
          <p:cNvPr id="36" name="Gekrümmte Verbindung 35"/>
          <p:cNvCxnSpPr>
            <a:stCxn id="64" idx="2"/>
            <a:endCxn id="20" idx="0"/>
          </p:cNvCxnSpPr>
          <p:nvPr/>
        </p:nvCxnSpPr>
        <p:spPr>
          <a:xfrm>
            <a:off x="6556412" y="5517232"/>
            <a:ext cx="0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cxnSp>
      <p:cxnSp>
        <p:nvCxnSpPr>
          <p:cNvPr id="39" name="Gekrümmte Verbindung 38"/>
          <p:cNvCxnSpPr>
            <a:stCxn id="65" idx="2"/>
            <a:endCxn id="20" idx="3"/>
          </p:cNvCxnSpPr>
          <p:nvPr/>
        </p:nvCxnSpPr>
        <p:spPr>
          <a:xfrm rot="5400000">
            <a:off x="7274396" y="5303304"/>
            <a:ext cx="648072" cy="1075928"/>
          </a:xfrm>
          <a:prstGeom prst="curvedConnector2">
            <a:avLst/>
          </a:prstGeom>
          <a:ln>
            <a:tailEnd type="arrow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cxnSp>
      <p:sp>
        <p:nvSpPr>
          <p:cNvPr id="2" name="Textfeld 1"/>
          <p:cNvSpPr txBox="1"/>
          <p:nvPr/>
        </p:nvSpPr>
        <p:spPr>
          <a:xfrm>
            <a:off x="4282503" y="4339081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x128</a:t>
            </a:r>
            <a:endParaRPr lang="en-US" dirty="0"/>
          </a:p>
        </p:txBody>
      </p:sp>
      <p:pic>
        <p:nvPicPr>
          <p:cNvPr id="41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67"/>
          <a:stretch/>
        </p:blipFill>
        <p:spPr bwMode="auto">
          <a:xfrm>
            <a:off x="6037312" y="3352784"/>
            <a:ext cx="2568535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144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7" name="Gewinkelte Verbindung 56"/>
          <p:cNvCxnSpPr>
            <a:stCxn id="26" idx="1"/>
            <a:endCxn id="31" idx="0"/>
          </p:cNvCxnSpPr>
          <p:nvPr/>
        </p:nvCxnSpPr>
        <p:spPr>
          <a:xfrm rot="10800000" flipH="1" flipV="1">
            <a:off x="7375352" y="2365648"/>
            <a:ext cx="756852" cy="991344"/>
          </a:xfrm>
          <a:prstGeom prst="bentConnector4">
            <a:avLst>
              <a:gd name="adj1" fmla="val -30204"/>
              <a:gd name="adj2" fmla="val 64527"/>
            </a:avLst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6" name="Gewinkelte Verbindung 45"/>
          <p:cNvCxnSpPr>
            <a:stCxn id="25" idx="1"/>
            <a:endCxn id="30" idx="0"/>
          </p:cNvCxnSpPr>
          <p:nvPr/>
        </p:nvCxnSpPr>
        <p:spPr>
          <a:xfrm rot="10800000" flipH="1" flipV="1">
            <a:off x="6018064" y="2365648"/>
            <a:ext cx="538348" cy="987136"/>
          </a:xfrm>
          <a:prstGeom prst="bentConnector4">
            <a:avLst>
              <a:gd name="adj1" fmla="val -42463"/>
              <a:gd name="adj2" fmla="val 64589"/>
            </a:avLst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Trigger-less DAQ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28.02.2017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Dirk Wiedner, Mu3e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94</a:t>
            </a:fld>
            <a:endParaRPr lang="en-US" dirty="0"/>
          </a:p>
        </p:txBody>
      </p:sp>
      <p:sp>
        <p:nvSpPr>
          <p:cNvPr id="9" name="Inhaltsplatzhalter 8"/>
          <p:cNvSpPr>
            <a:spLocks noGrp="1"/>
          </p:cNvSpPr>
          <p:nvPr>
            <p:ph sz="quarter" idx="13"/>
          </p:nvPr>
        </p:nvSpPr>
        <p:spPr>
          <a:xfrm>
            <a:off x="179512" y="2079232"/>
            <a:ext cx="4032448" cy="4374104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Front end links 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P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ixel sensor to on-detector FPGA</a:t>
            </a:r>
          </a:p>
          <a:p>
            <a:pPr lvl="2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1250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Mbit/s</a:t>
            </a:r>
          </a:p>
          <a:p>
            <a:pPr lvl="2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LVDS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Timing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detector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readout</a:t>
            </a:r>
          </a:p>
          <a:p>
            <a:r>
              <a:rPr lang="en-US" dirty="0" smtClean="0"/>
              <a:t>Optical links from detector</a:t>
            </a:r>
          </a:p>
          <a:p>
            <a:pPr lvl="1"/>
            <a:r>
              <a:rPr lang="en-US" dirty="0"/>
              <a:t>Front </a:t>
            </a:r>
            <a:r>
              <a:rPr lang="en-US" dirty="0" smtClean="0"/>
              <a:t>end FPGAs</a:t>
            </a:r>
          </a:p>
          <a:p>
            <a:pPr lvl="1"/>
            <a:r>
              <a:rPr lang="en-US" dirty="0" smtClean="0"/>
              <a:t>… to readout boards</a:t>
            </a:r>
          </a:p>
          <a:p>
            <a:pPr lvl="1"/>
            <a:r>
              <a:rPr lang="en-US" dirty="0"/>
              <a:t>6.4 </a:t>
            </a:r>
            <a:r>
              <a:rPr lang="en-US" dirty="0" smtClean="0"/>
              <a:t>Gbit/s</a:t>
            </a:r>
          </a:p>
          <a:p>
            <a:r>
              <a:rPr lang="en-US" dirty="0" smtClean="0"/>
              <a:t>Optical links in counting room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Off-detector read out boards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…to PC Farm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Abgerundetes Rechteck 2"/>
          <p:cNvSpPr/>
          <p:nvPr/>
        </p:nvSpPr>
        <p:spPr>
          <a:xfrm>
            <a:off x="4355976" y="1774432"/>
            <a:ext cx="1224136" cy="57606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Pixel Sensor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3" name="Abgerundetes Rechteck 12"/>
          <p:cNvSpPr/>
          <p:nvPr/>
        </p:nvSpPr>
        <p:spPr>
          <a:xfrm>
            <a:off x="5713264" y="1772816"/>
            <a:ext cx="1224136" cy="57606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Fiber  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4" name="Abgerundetes Rechteck 13"/>
          <p:cNvSpPr/>
          <p:nvPr/>
        </p:nvSpPr>
        <p:spPr>
          <a:xfrm>
            <a:off x="7070552" y="1772816"/>
            <a:ext cx="1224136" cy="57606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Tile 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1" name="Abgerundetes Rechteck 20"/>
          <p:cNvSpPr/>
          <p:nvPr/>
        </p:nvSpPr>
        <p:spPr>
          <a:xfrm>
            <a:off x="4508376" y="1926832"/>
            <a:ext cx="1224136" cy="57606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Pixel Sensor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2" name="Abgerundetes Rechteck 21"/>
          <p:cNvSpPr/>
          <p:nvPr/>
        </p:nvSpPr>
        <p:spPr>
          <a:xfrm>
            <a:off x="5865664" y="1925216"/>
            <a:ext cx="1224136" cy="57606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Fiber  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3" name="Abgerundetes Rechteck 22"/>
          <p:cNvSpPr/>
          <p:nvPr/>
        </p:nvSpPr>
        <p:spPr>
          <a:xfrm>
            <a:off x="7222952" y="1916832"/>
            <a:ext cx="1224136" cy="57606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Tile 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4" name="Abgerundetes Rechteck 23"/>
          <p:cNvSpPr/>
          <p:nvPr/>
        </p:nvSpPr>
        <p:spPr>
          <a:xfrm>
            <a:off x="4660776" y="2079232"/>
            <a:ext cx="1224136" cy="57606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Pixel Sensor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5" name="Abgerundetes Rechteck 24"/>
          <p:cNvSpPr/>
          <p:nvPr/>
        </p:nvSpPr>
        <p:spPr>
          <a:xfrm>
            <a:off x="6018064" y="2077616"/>
            <a:ext cx="1224136" cy="57606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Fiber  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6" name="Abgerundetes Rechteck 25"/>
          <p:cNvSpPr/>
          <p:nvPr/>
        </p:nvSpPr>
        <p:spPr>
          <a:xfrm>
            <a:off x="7375352" y="2077616"/>
            <a:ext cx="1224136" cy="57606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Tile 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7" name="Abgerundetes Rechteck 26"/>
          <p:cNvSpPr/>
          <p:nvPr/>
        </p:nvSpPr>
        <p:spPr>
          <a:xfrm>
            <a:off x="4813176" y="2231632"/>
            <a:ext cx="1224136" cy="57606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Pixel Sensor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8" name="Abgerundetes Rechteck 27"/>
          <p:cNvSpPr/>
          <p:nvPr/>
        </p:nvSpPr>
        <p:spPr>
          <a:xfrm>
            <a:off x="6170464" y="2230016"/>
            <a:ext cx="1224136" cy="57606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Fiber  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9" name="Abgerundetes Rechteck 28"/>
          <p:cNvSpPr/>
          <p:nvPr/>
        </p:nvSpPr>
        <p:spPr>
          <a:xfrm>
            <a:off x="7527752" y="2230016"/>
            <a:ext cx="1224136" cy="57606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Tile</a:t>
            </a:r>
          </a:p>
        </p:txBody>
      </p:sp>
      <p:sp>
        <p:nvSpPr>
          <p:cNvPr id="8" name="Abgerundetes Rechteck 7"/>
          <p:cNvSpPr/>
          <p:nvPr/>
        </p:nvSpPr>
        <p:spPr>
          <a:xfrm>
            <a:off x="4283968" y="3356992"/>
            <a:ext cx="1376536" cy="10081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Silicon FPGAs</a:t>
            </a:r>
          </a:p>
          <a:p>
            <a:pPr algn="ctr"/>
            <a:r>
              <a:rPr lang="en-US" dirty="0" smtClean="0"/>
              <a:t>x86</a:t>
            </a:r>
            <a:endParaRPr lang="en-US" dirty="0"/>
          </a:p>
        </p:txBody>
      </p:sp>
      <p:sp>
        <p:nvSpPr>
          <p:cNvPr id="30" name="Abgerundetes Rechteck 29"/>
          <p:cNvSpPr/>
          <p:nvPr/>
        </p:nvSpPr>
        <p:spPr>
          <a:xfrm>
            <a:off x="5868144" y="3352784"/>
            <a:ext cx="1376536" cy="100811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Fiber</a:t>
            </a:r>
          </a:p>
          <a:p>
            <a:pPr algn="ctr"/>
            <a:r>
              <a:rPr lang="en-US" dirty="0" smtClean="0"/>
              <a:t>FPGAs</a:t>
            </a:r>
          </a:p>
          <a:p>
            <a:pPr algn="ctr"/>
            <a:r>
              <a:rPr lang="en-US" dirty="0" smtClean="0"/>
              <a:t>x12</a:t>
            </a:r>
            <a:endParaRPr lang="en-US" dirty="0"/>
          </a:p>
        </p:txBody>
      </p:sp>
      <p:sp>
        <p:nvSpPr>
          <p:cNvPr id="31" name="Abgerundetes Rechteck 30"/>
          <p:cNvSpPr/>
          <p:nvPr/>
        </p:nvSpPr>
        <p:spPr>
          <a:xfrm>
            <a:off x="7443936" y="3356992"/>
            <a:ext cx="1376536" cy="1008112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Tile</a:t>
            </a:r>
          </a:p>
          <a:p>
            <a:pPr algn="ctr"/>
            <a:r>
              <a:rPr lang="en-US" dirty="0" smtClean="0"/>
              <a:t>FPGAs</a:t>
            </a:r>
          </a:p>
          <a:p>
            <a:pPr algn="ctr"/>
            <a:r>
              <a:rPr lang="en-US" dirty="0" smtClean="0"/>
              <a:t>x14</a:t>
            </a:r>
            <a:endParaRPr lang="en-US" dirty="0"/>
          </a:p>
        </p:txBody>
      </p:sp>
      <p:cxnSp>
        <p:nvCxnSpPr>
          <p:cNvPr id="33" name="Gewinkelte Verbindung 32"/>
          <p:cNvCxnSpPr>
            <a:stCxn id="3" idx="1"/>
            <a:endCxn id="8" idx="0"/>
          </p:cNvCxnSpPr>
          <p:nvPr/>
        </p:nvCxnSpPr>
        <p:spPr>
          <a:xfrm rot="10800000" flipH="1" flipV="1">
            <a:off x="4355976" y="2062464"/>
            <a:ext cx="616260" cy="1294528"/>
          </a:xfrm>
          <a:prstGeom prst="bentConnector4">
            <a:avLst>
              <a:gd name="adj1" fmla="val -37095"/>
              <a:gd name="adj2" fmla="val 61125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winkelte Verbindung 37"/>
          <p:cNvCxnSpPr>
            <a:stCxn id="21" idx="1"/>
            <a:endCxn id="8" idx="0"/>
          </p:cNvCxnSpPr>
          <p:nvPr/>
        </p:nvCxnSpPr>
        <p:spPr>
          <a:xfrm rot="10800000" flipH="1" flipV="1">
            <a:off x="4508376" y="2214864"/>
            <a:ext cx="463860" cy="1142128"/>
          </a:xfrm>
          <a:prstGeom prst="bentConnector4">
            <a:avLst>
              <a:gd name="adj1" fmla="val -49282"/>
              <a:gd name="adj2" fmla="val 62609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winkelte Verbindung 39"/>
          <p:cNvCxnSpPr>
            <a:stCxn id="24" idx="1"/>
            <a:endCxn id="8" idx="0"/>
          </p:cNvCxnSpPr>
          <p:nvPr/>
        </p:nvCxnSpPr>
        <p:spPr>
          <a:xfrm rot="10800000" flipH="1" flipV="1">
            <a:off x="4660776" y="2367264"/>
            <a:ext cx="311460" cy="989728"/>
          </a:xfrm>
          <a:prstGeom prst="bentConnector4">
            <a:avLst>
              <a:gd name="adj1" fmla="val -73396"/>
              <a:gd name="adj2" fmla="val 64551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winkelte Verbindung 41"/>
          <p:cNvCxnSpPr>
            <a:stCxn id="27" idx="1"/>
            <a:endCxn id="8" idx="0"/>
          </p:cNvCxnSpPr>
          <p:nvPr/>
        </p:nvCxnSpPr>
        <p:spPr>
          <a:xfrm rot="10800000" flipH="1" flipV="1">
            <a:off x="4813176" y="2519664"/>
            <a:ext cx="159060" cy="837328"/>
          </a:xfrm>
          <a:prstGeom prst="bentConnector4">
            <a:avLst>
              <a:gd name="adj1" fmla="val -143719"/>
              <a:gd name="adj2" fmla="val 67199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winkelte Verbindung 43"/>
          <p:cNvCxnSpPr>
            <a:stCxn id="28" idx="1"/>
            <a:endCxn id="30" idx="0"/>
          </p:cNvCxnSpPr>
          <p:nvPr/>
        </p:nvCxnSpPr>
        <p:spPr>
          <a:xfrm rot="10800000" flipH="1" flipV="1">
            <a:off x="6170464" y="2518048"/>
            <a:ext cx="385948" cy="834736"/>
          </a:xfrm>
          <a:prstGeom prst="bentConnector4">
            <a:avLst>
              <a:gd name="adj1" fmla="val -59231"/>
              <a:gd name="adj2" fmla="val 67253"/>
            </a:avLst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4" name="Gewinkelte Verbindung 53"/>
          <p:cNvCxnSpPr>
            <a:stCxn id="29" idx="1"/>
            <a:endCxn id="31" idx="0"/>
          </p:cNvCxnSpPr>
          <p:nvPr/>
        </p:nvCxnSpPr>
        <p:spPr>
          <a:xfrm rot="10800000" flipH="1" flipV="1">
            <a:off x="7527752" y="2518048"/>
            <a:ext cx="604452" cy="838944"/>
          </a:xfrm>
          <a:prstGeom prst="bentConnector4">
            <a:avLst>
              <a:gd name="adj1" fmla="val -37819"/>
              <a:gd name="adj2" fmla="val 67166"/>
            </a:avLst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61" name="Abgerundetes Rechteck 60"/>
          <p:cNvSpPr/>
          <p:nvPr/>
        </p:nvSpPr>
        <p:spPr>
          <a:xfrm>
            <a:off x="4355976" y="4653136"/>
            <a:ext cx="1224136" cy="86409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Readout board</a:t>
            </a:r>
          </a:p>
          <a:p>
            <a:pPr algn="ctr"/>
            <a:r>
              <a:rPr lang="en-US" dirty="0" smtClean="0"/>
              <a:t>x4</a:t>
            </a:r>
            <a:endParaRPr lang="en-US" dirty="0"/>
          </a:p>
        </p:txBody>
      </p:sp>
      <p:sp>
        <p:nvSpPr>
          <p:cNvPr id="64" name="Abgerundetes Rechteck 63"/>
          <p:cNvSpPr/>
          <p:nvPr/>
        </p:nvSpPr>
        <p:spPr>
          <a:xfrm>
            <a:off x="5944344" y="4653136"/>
            <a:ext cx="1224136" cy="86409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Readout board</a:t>
            </a:r>
          </a:p>
          <a:p>
            <a:pPr algn="ctr"/>
            <a:r>
              <a:rPr lang="en-US" dirty="0" smtClean="0"/>
              <a:t>x2</a:t>
            </a:r>
            <a:endParaRPr lang="en-US" dirty="0"/>
          </a:p>
        </p:txBody>
      </p:sp>
      <p:sp>
        <p:nvSpPr>
          <p:cNvPr id="65" name="Abgerundetes Rechteck 64"/>
          <p:cNvSpPr/>
          <p:nvPr/>
        </p:nvSpPr>
        <p:spPr>
          <a:xfrm>
            <a:off x="7524328" y="4653136"/>
            <a:ext cx="1224136" cy="86409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Readout board </a:t>
            </a:r>
            <a:endParaRPr lang="en-US" dirty="0"/>
          </a:p>
          <a:p>
            <a:pPr algn="ctr"/>
            <a:r>
              <a:rPr lang="en-US" dirty="0" smtClean="0"/>
              <a:t>x2</a:t>
            </a:r>
            <a:endParaRPr lang="en-US" dirty="0"/>
          </a:p>
        </p:txBody>
      </p:sp>
      <p:cxnSp>
        <p:nvCxnSpPr>
          <p:cNvPr id="15" name="Gerade Verbindung mit Pfeil 14"/>
          <p:cNvCxnSpPr>
            <a:stCxn id="8" idx="2"/>
            <a:endCxn id="61" idx="0"/>
          </p:cNvCxnSpPr>
          <p:nvPr/>
        </p:nvCxnSpPr>
        <p:spPr>
          <a:xfrm flipH="1">
            <a:off x="4968044" y="4365104"/>
            <a:ext cx="4192" cy="2880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/>
          <p:cNvCxnSpPr>
            <a:stCxn id="30" idx="2"/>
            <a:endCxn id="64" idx="0"/>
          </p:cNvCxnSpPr>
          <p:nvPr/>
        </p:nvCxnSpPr>
        <p:spPr>
          <a:xfrm>
            <a:off x="6556412" y="4360896"/>
            <a:ext cx="0" cy="2922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Gerade Verbindung mit Pfeil 18"/>
          <p:cNvCxnSpPr>
            <a:stCxn id="31" idx="2"/>
            <a:endCxn id="65" idx="0"/>
          </p:cNvCxnSpPr>
          <p:nvPr/>
        </p:nvCxnSpPr>
        <p:spPr>
          <a:xfrm>
            <a:off x="8132204" y="4365104"/>
            <a:ext cx="4192" cy="2880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0" name="Abgerundetes Rechteck 19"/>
          <p:cNvSpPr/>
          <p:nvPr/>
        </p:nvSpPr>
        <p:spPr>
          <a:xfrm>
            <a:off x="6052356" y="5805264"/>
            <a:ext cx="1008112" cy="72008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PC</a:t>
            </a:r>
          </a:p>
          <a:p>
            <a:pPr algn="ctr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x12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cxnSp>
        <p:nvCxnSpPr>
          <p:cNvPr id="34" name="Gekrümmte Verbindung 33"/>
          <p:cNvCxnSpPr>
            <a:stCxn id="61" idx="2"/>
            <a:endCxn id="20" idx="1"/>
          </p:cNvCxnSpPr>
          <p:nvPr/>
        </p:nvCxnSpPr>
        <p:spPr>
          <a:xfrm rot="16200000" flipH="1">
            <a:off x="5186164" y="5299112"/>
            <a:ext cx="648072" cy="1084312"/>
          </a:xfrm>
          <a:prstGeom prst="curvedConnector2">
            <a:avLst/>
          </a:prstGeom>
          <a:ln>
            <a:tailEnd type="arrow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cxnSp>
      <p:cxnSp>
        <p:nvCxnSpPr>
          <p:cNvPr id="36" name="Gekrümmte Verbindung 35"/>
          <p:cNvCxnSpPr>
            <a:stCxn id="64" idx="2"/>
            <a:endCxn id="20" idx="0"/>
          </p:cNvCxnSpPr>
          <p:nvPr/>
        </p:nvCxnSpPr>
        <p:spPr>
          <a:xfrm>
            <a:off x="6556412" y="5517232"/>
            <a:ext cx="0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cxnSp>
      <p:cxnSp>
        <p:nvCxnSpPr>
          <p:cNvPr id="39" name="Gekrümmte Verbindung 38"/>
          <p:cNvCxnSpPr>
            <a:stCxn id="65" idx="2"/>
            <a:endCxn id="20" idx="3"/>
          </p:cNvCxnSpPr>
          <p:nvPr/>
        </p:nvCxnSpPr>
        <p:spPr>
          <a:xfrm rot="5400000">
            <a:off x="7274396" y="5303304"/>
            <a:ext cx="648072" cy="1075928"/>
          </a:xfrm>
          <a:prstGeom prst="curvedConnector2">
            <a:avLst/>
          </a:prstGeom>
          <a:ln>
            <a:tailEnd type="arrow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cxnSp>
      <p:sp>
        <p:nvSpPr>
          <p:cNvPr id="2" name="Textfeld 1"/>
          <p:cNvSpPr txBox="1"/>
          <p:nvPr/>
        </p:nvSpPr>
        <p:spPr>
          <a:xfrm>
            <a:off x="4282503" y="4339081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x128</a:t>
            </a:r>
            <a:endParaRPr lang="en-US" dirty="0"/>
          </a:p>
        </p:txBody>
      </p:sp>
      <p:sp>
        <p:nvSpPr>
          <p:cNvPr id="48" name="Textfeld 47"/>
          <p:cNvSpPr txBox="1"/>
          <p:nvPr/>
        </p:nvSpPr>
        <p:spPr>
          <a:xfrm>
            <a:off x="5888818" y="4339081"/>
            <a:ext cx="53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x48</a:t>
            </a:r>
            <a:endParaRPr lang="en-US" dirty="0"/>
          </a:p>
        </p:txBody>
      </p:sp>
      <p:sp>
        <p:nvSpPr>
          <p:cNvPr id="49" name="Textfeld 48"/>
          <p:cNvSpPr txBox="1"/>
          <p:nvPr/>
        </p:nvSpPr>
        <p:spPr>
          <a:xfrm>
            <a:off x="7452320" y="4339081"/>
            <a:ext cx="53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x56</a:t>
            </a:r>
            <a:endParaRPr lang="en-US" dirty="0"/>
          </a:p>
        </p:txBody>
      </p:sp>
      <p:sp>
        <p:nvSpPr>
          <p:cNvPr id="43" name="Textfeld 42"/>
          <p:cNvSpPr txBox="1"/>
          <p:nvPr/>
        </p:nvSpPr>
        <p:spPr>
          <a:xfrm>
            <a:off x="3156054" y="4081618"/>
            <a:ext cx="1103187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O(Tbit/s)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6142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7" name="Gewinkelte Verbindung 56"/>
          <p:cNvCxnSpPr>
            <a:stCxn id="26" idx="1"/>
            <a:endCxn id="31" idx="0"/>
          </p:cNvCxnSpPr>
          <p:nvPr/>
        </p:nvCxnSpPr>
        <p:spPr>
          <a:xfrm rot="10800000" flipH="1" flipV="1">
            <a:off x="7375352" y="2365648"/>
            <a:ext cx="756852" cy="991344"/>
          </a:xfrm>
          <a:prstGeom prst="bentConnector4">
            <a:avLst>
              <a:gd name="adj1" fmla="val -30204"/>
              <a:gd name="adj2" fmla="val 64527"/>
            </a:avLst>
          </a:prstGeom>
          <a:ln>
            <a:tailEnd type="arrow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cxnSp>
      <p:cxnSp>
        <p:nvCxnSpPr>
          <p:cNvPr id="46" name="Gewinkelte Verbindung 45"/>
          <p:cNvCxnSpPr>
            <a:stCxn id="25" idx="1"/>
            <a:endCxn id="30" idx="0"/>
          </p:cNvCxnSpPr>
          <p:nvPr/>
        </p:nvCxnSpPr>
        <p:spPr>
          <a:xfrm rot="10800000" flipH="1" flipV="1">
            <a:off x="6018064" y="2365648"/>
            <a:ext cx="538348" cy="987136"/>
          </a:xfrm>
          <a:prstGeom prst="bentConnector4">
            <a:avLst>
              <a:gd name="adj1" fmla="val -42463"/>
              <a:gd name="adj2" fmla="val 64589"/>
            </a:avLst>
          </a:prstGeom>
          <a:ln>
            <a:tailEnd type="arrow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cxn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Trigger-less DAQ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28.02.2017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Dirk Wiedner, Mu3e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95</a:t>
            </a:fld>
            <a:endParaRPr lang="en-US" dirty="0"/>
          </a:p>
        </p:txBody>
      </p:sp>
      <p:sp>
        <p:nvSpPr>
          <p:cNvPr id="9" name="Inhaltsplatzhalter 8"/>
          <p:cNvSpPr>
            <a:spLocks noGrp="1"/>
          </p:cNvSpPr>
          <p:nvPr>
            <p:ph sz="quarter" idx="13"/>
          </p:nvPr>
        </p:nvSpPr>
        <p:spPr>
          <a:xfrm>
            <a:off x="179512" y="2079232"/>
            <a:ext cx="4032448" cy="4374104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Front end links 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P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ixel sensor to on-detector FPGA</a:t>
            </a:r>
          </a:p>
          <a:p>
            <a:pPr lvl="2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1250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Mbit/s</a:t>
            </a:r>
          </a:p>
          <a:p>
            <a:pPr lvl="2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LVDS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Timing detector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readout</a:t>
            </a:r>
          </a:p>
          <a:p>
            <a:r>
              <a:rPr lang="en-US" dirty="0" smtClean="0"/>
              <a:t>Optical links from detector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Front end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FPGAs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… to readout boards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6.4 Gbit/s</a:t>
            </a:r>
          </a:p>
          <a:p>
            <a:r>
              <a:rPr lang="en-US" dirty="0" smtClean="0"/>
              <a:t>Optical links in counting room</a:t>
            </a:r>
          </a:p>
          <a:p>
            <a:pPr lvl="1"/>
            <a:r>
              <a:rPr lang="en-US" dirty="0" smtClean="0"/>
              <a:t>Off-detector read out boards</a:t>
            </a:r>
          </a:p>
          <a:p>
            <a:pPr lvl="1"/>
            <a:r>
              <a:rPr lang="en-US" dirty="0" smtClean="0"/>
              <a:t>…to PC Farm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Abgerundetes Rechteck 2"/>
          <p:cNvSpPr/>
          <p:nvPr/>
        </p:nvSpPr>
        <p:spPr>
          <a:xfrm>
            <a:off x="4355976" y="1774432"/>
            <a:ext cx="1224136" cy="57606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Pixel Sensor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3" name="Abgerundetes Rechteck 12"/>
          <p:cNvSpPr/>
          <p:nvPr/>
        </p:nvSpPr>
        <p:spPr>
          <a:xfrm>
            <a:off x="5713264" y="1772816"/>
            <a:ext cx="1224136" cy="57606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Fiber  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4" name="Abgerundetes Rechteck 13"/>
          <p:cNvSpPr/>
          <p:nvPr/>
        </p:nvSpPr>
        <p:spPr>
          <a:xfrm>
            <a:off x="7070552" y="1772816"/>
            <a:ext cx="1224136" cy="57606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Tile 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1" name="Abgerundetes Rechteck 20"/>
          <p:cNvSpPr/>
          <p:nvPr/>
        </p:nvSpPr>
        <p:spPr>
          <a:xfrm>
            <a:off x="4508376" y="1926832"/>
            <a:ext cx="1224136" cy="57606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Pixel Sensor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2" name="Abgerundetes Rechteck 21"/>
          <p:cNvSpPr/>
          <p:nvPr/>
        </p:nvSpPr>
        <p:spPr>
          <a:xfrm>
            <a:off x="5865664" y="1925216"/>
            <a:ext cx="1224136" cy="57606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Fiber  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3" name="Abgerundetes Rechteck 22"/>
          <p:cNvSpPr/>
          <p:nvPr/>
        </p:nvSpPr>
        <p:spPr>
          <a:xfrm>
            <a:off x="7222952" y="1925216"/>
            <a:ext cx="1224136" cy="57606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Tile</a:t>
            </a:r>
          </a:p>
        </p:txBody>
      </p:sp>
      <p:sp>
        <p:nvSpPr>
          <p:cNvPr id="24" name="Abgerundetes Rechteck 23"/>
          <p:cNvSpPr/>
          <p:nvPr/>
        </p:nvSpPr>
        <p:spPr>
          <a:xfrm>
            <a:off x="4660776" y="2079232"/>
            <a:ext cx="1224136" cy="57606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Pixel Sensor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5" name="Abgerundetes Rechteck 24"/>
          <p:cNvSpPr/>
          <p:nvPr/>
        </p:nvSpPr>
        <p:spPr>
          <a:xfrm>
            <a:off x="6018064" y="2077616"/>
            <a:ext cx="1224136" cy="57606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Fiber  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6" name="Abgerundetes Rechteck 25"/>
          <p:cNvSpPr/>
          <p:nvPr/>
        </p:nvSpPr>
        <p:spPr>
          <a:xfrm>
            <a:off x="7375352" y="2077616"/>
            <a:ext cx="1224136" cy="57606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Tile</a:t>
            </a:r>
          </a:p>
        </p:txBody>
      </p:sp>
      <p:sp>
        <p:nvSpPr>
          <p:cNvPr id="27" name="Abgerundetes Rechteck 26"/>
          <p:cNvSpPr/>
          <p:nvPr/>
        </p:nvSpPr>
        <p:spPr>
          <a:xfrm>
            <a:off x="4813176" y="2231632"/>
            <a:ext cx="1224136" cy="57606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Pixel Sensor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8" name="Abgerundetes Rechteck 27"/>
          <p:cNvSpPr/>
          <p:nvPr/>
        </p:nvSpPr>
        <p:spPr>
          <a:xfrm>
            <a:off x="6170464" y="2230016"/>
            <a:ext cx="1224136" cy="57606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Fiber  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9" name="Abgerundetes Rechteck 28"/>
          <p:cNvSpPr/>
          <p:nvPr/>
        </p:nvSpPr>
        <p:spPr>
          <a:xfrm>
            <a:off x="7527752" y="2230016"/>
            <a:ext cx="1224136" cy="57606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Tile 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Abgerundetes Rechteck 7"/>
          <p:cNvSpPr/>
          <p:nvPr/>
        </p:nvSpPr>
        <p:spPr>
          <a:xfrm>
            <a:off x="4283968" y="3356992"/>
            <a:ext cx="1376536" cy="100811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Silicon FPGAs</a:t>
            </a:r>
          </a:p>
          <a:p>
            <a:pPr algn="ctr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x86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0" name="Abgerundetes Rechteck 29"/>
          <p:cNvSpPr/>
          <p:nvPr/>
        </p:nvSpPr>
        <p:spPr>
          <a:xfrm>
            <a:off x="5868144" y="3352784"/>
            <a:ext cx="1376536" cy="100811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Fiber</a:t>
            </a:r>
          </a:p>
          <a:p>
            <a:pPr algn="ctr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FPGAs</a:t>
            </a:r>
          </a:p>
          <a:p>
            <a:pPr algn="ctr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x12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1" name="Abgerundetes Rechteck 30"/>
          <p:cNvSpPr/>
          <p:nvPr/>
        </p:nvSpPr>
        <p:spPr>
          <a:xfrm>
            <a:off x="7443936" y="3356992"/>
            <a:ext cx="1376536" cy="100811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Tile</a:t>
            </a:r>
          </a:p>
          <a:p>
            <a:pPr algn="ctr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FPGAs</a:t>
            </a:r>
          </a:p>
          <a:p>
            <a:pPr algn="ctr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x14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cxnSp>
        <p:nvCxnSpPr>
          <p:cNvPr id="33" name="Gewinkelte Verbindung 32"/>
          <p:cNvCxnSpPr>
            <a:stCxn id="3" idx="1"/>
            <a:endCxn id="8" idx="0"/>
          </p:cNvCxnSpPr>
          <p:nvPr/>
        </p:nvCxnSpPr>
        <p:spPr>
          <a:xfrm rot="10800000" flipH="1" flipV="1">
            <a:off x="4355976" y="2062464"/>
            <a:ext cx="616260" cy="1294528"/>
          </a:xfrm>
          <a:prstGeom prst="bentConnector4">
            <a:avLst>
              <a:gd name="adj1" fmla="val -37095"/>
              <a:gd name="adj2" fmla="val 61125"/>
            </a:avLst>
          </a:prstGeom>
          <a:ln>
            <a:tailEnd type="arrow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cxnSp>
      <p:cxnSp>
        <p:nvCxnSpPr>
          <p:cNvPr id="38" name="Gewinkelte Verbindung 37"/>
          <p:cNvCxnSpPr>
            <a:stCxn id="21" idx="1"/>
            <a:endCxn id="8" idx="0"/>
          </p:cNvCxnSpPr>
          <p:nvPr/>
        </p:nvCxnSpPr>
        <p:spPr>
          <a:xfrm rot="10800000" flipH="1" flipV="1">
            <a:off x="4508376" y="2214864"/>
            <a:ext cx="463860" cy="1142128"/>
          </a:xfrm>
          <a:prstGeom prst="bentConnector4">
            <a:avLst>
              <a:gd name="adj1" fmla="val -49282"/>
              <a:gd name="adj2" fmla="val 62609"/>
            </a:avLst>
          </a:prstGeom>
          <a:ln>
            <a:tailEnd type="arrow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cxnSp>
      <p:cxnSp>
        <p:nvCxnSpPr>
          <p:cNvPr id="40" name="Gewinkelte Verbindung 39"/>
          <p:cNvCxnSpPr>
            <a:stCxn id="24" idx="1"/>
            <a:endCxn id="8" idx="0"/>
          </p:cNvCxnSpPr>
          <p:nvPr/>
        </p:nvCxnSpPr>
        <p:spPr>
          <a:xfrm rot="10800000" flipH="1" flipV="1">
            <a:off x="4660776" y="2367264"/>
            <a:ext cx="311460" cy="989728"/>
          </a:xfrm>
          <a:prstGeom prst="bentConnector4">
            <a:avLst>
              <a:gd name="adj1" fmla="val -73396"/>
              <a:gd name="adj2" fmla="val 64551"/>
            </a:avLst>
          </a:prstGeom>
          <a:ln>
            <a:tailEnd type="arrow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cxnSp>
      <p:cxnSp>
        <p:nvCxnSpPr>
          <p:cNvPr id="42" name="Gewinkelte Verbindung 41"/>
          <p:cNvCxnSpPr>
            <a:stCxn id="27" idx="1"/>
            <a:endCxn id="8" idx="0"/>
          </p:cNvCxnSpPr>
          <p:nvPr/>
        </p:nvCxnSpPr>
        <p:spPr>
          <a:xfrm rot="10800000" flipH="1" flipV="1">
            <a:off x="4813176" y="2519664"/>
            <a:ext cx="159060" cy="837328"/>
          </a:xfrm>
          <a:prstGeom prst="bentConnector4">
            <a:avLst>
              <a:gd name="adj1" fmla="val -143719"/>
              <a:gd name="adj2" fmla="val 67199"/>
            </a:avLst>
          </a:prstGeom>
          <a:ln>
            <a:tailEnd type="arrow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cxnSp>
      <p:cxnSp>
        <p:nvCxnSpPr>
          <p:cNvPr id="44" name="Gewinkelte Verbindung 43"/>
          <p:cNvCxnSpPr>
            <a:stCxn id="28" idx="1"/>
            <a:endCxn id="30" idx="0"/>
          </p:cNvCxnSpPr>
          <p:nvPr/>
        </p:nvCxnSpPr>
        <p:spPr>
          <a:xfrm rot="10800000" flipH="1" flipV="1">
            <a:off x="6170464" y="2518048"/>
            <a:ext cx="385948" cy="834736"/>
          </a:xfrm>
          <a:prstGeom prst="bentConnector4">
            <a:avLst>
              <a:gd name="adj1" fmla="val -59231"/>
              <a:gd name="adj2" fmla="val 67253"/>
            </a:avLst>
          </a:prstGeom>
          <a:ln>
            <a:tailEnd type="arrow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cxnSp>
      <p:cxnSp>
        <p:nvCxnSpPr>
          <p:cNvPr id="54" name="Gewinkelte Verbindung 53"/>
          <p:cNvCxnSpPr>
            <a:stCxn id="29" idx="1"/>
            <a:endCxn id="31" idx="0"/>
          </p:cNvCxnSpPr>
          <p:nvPr/>
        </p:nvCxnSpPr>
        <p:spPr>
          <a:xfrm rot="10800000" flipH="1" flipV="1">
            <a:off x="7527752" y="2518048"/>
            <a:ext cx="604452" cy="838944"/>
          </a:xfrm>
          <a:prstGeom prst="bentConnector4">
            <a:avLst>
              <a:gd name="adj1" fmla="val -37819"/>
              <a:gd name="adj2" fmla="val 67166"/>
            </a:avLst>
          </a:prstGeom>
          <a:ln>
            <a:tailEnd type="arrow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cxnSp>
      <p:sp>
        <p:nvSpPr>
          <p:cNvPr id="61" name="Abgerundetes Rechteck 60"/>
          <p:cNvSpPr/>
          <p:nvPr/>
        </p:nvSpPr>
        <p:spPr>
          <a:xfrm>
            <a:off x="4355976" y="4653136"/>
            <a:ext cx="1224136" cy="86409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Readout board</a:t>
            </a:r>
          </a:p>
          <a:p>
            <a:pPr algn="ctr"/>
            <a:r>
              <a:rPr lang="en-US" dirty="0" smtClean="0"/>
              <a:t>x4</a:t>
            </a:r>
            <a:endParaRPr lang="en-US" dirty="0"/>
          </a:p>
        </p:txBody>
      </p:sp>
      <p:sp>
        <p:nvSpPr>
          <p:cNvPr id="64" name="Abgerundetes Rechteck 63"/>
          <p:cNvSpPr/>
          <p:nvPr/>
        </p:nvSpPr>
        <p:spPr>
          <a:xfrm>
            <a:off x="5944344" y="4653136"/>
            <a:ext cx="1224136" cy="86409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Readout board</a:t>
            </a:r>
          </a:p>
          <a:p>
            <a:pPr algn="ctr"/>
            <a:r>
              <a:rPr lang="en-US" dirty="0" smtClean="0"/>
              <a:t>x2</a:t>
            </a:r>
            <a:endParaRPr lang="en-US" dirty="0"/>
          </a:p>
        </p:txBody>
      </p:sp>
      <p:sp>
        <p:nvSpPr>
          <p:cNvPr id="65" name="Abgerundetes Rechteck 64"/>
          <p:cNvSpPr/>
          <p:nvPr/>
        </p:nvSpPr>
        <p:spPr>
          <a:xfrm>
            <a:off x="7524328" y="4653136"/>
            <a:ext cx="1224136" cy="86409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Readout board </a:t>
            </a:r>
            <a:endParaRPr lang="en-US" dirty="0"/>
          </a:p>
          <a:p>
            <a:pPr algn="ctr"/>
            <a:r>
              <a:rPr lang="en-US" dirty="0" smtClean="0"/>
              <a:t>x2</a:t>
            </a:r>
            <a:endParaRPr lang="en-US" dirty="0"/>
          </a:p>
        </p:txBody>
      </p:sp>
      <p:cxnSp>
        <p:nvCxnSpPr>
          <p:cNvPr id="15" name="Gerade Verbindung mit Pfeil 14"/>
          <p:cNvCxnSpPr>
            <a:stCxn id="8" idx="2"/>
            <a:endCxn id="61" idx="0"/>
          </p:cNvCxnSpPr>
          <p:nvPr/>
        </p:nvCxnSpPr>
        <p:spPr>
          <a:xfrm flipH="1">
            <a:off x="4968044" y="4365104"/>
            <a:ext cx="4192" cy="2880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/>
          <p:cNvCxnSpPr>
            <a:stCxn id="30" idx="2"/>
            <a:endCxn id="64" idx="0"/>
          </p:cNvCxnSpPr>
          <p:nvPr/>
        </p:nvCxnSpPr>
        <p:spPr>
          <a:xfrm>
            <a:off x="6556412" y="4360896"/>
            <a:ext cx="0" cy="2922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Gerade Verbindung mit Pfeil 18"/>
          <p:cNvCxnSpPr>
            <a:stCxn id="31" idx="2"/>
            <a:endCxn id="65" idx="0"/>
          </p:cNvCxnSpPr>
          <p:nvPr/>
        </p:nvCxnSpPr>
        <p:spPr>
          <a:xfrm>
            <a:off x="8132204" y="4365104"/>
            <a:ext cx="4192" cy="2880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0" name="Abgerundetes Rechteck 19"/>
          <p:cNvSpPr/>
          <p:nvPr/>
        </p:nvSpPr>
        <p:spPr>
          <a:xfrm>
            <a:off x="6052356" y="5805264"/>
            <a:ext cx="1008112" cy="72008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PC</a:t>
            </a:r>
          </a:p>
          <a:p>
            <a:pPr algn="ctr"/>
            <a:r>
              <a:rPr lang="en-US" dirty="0" smtClean="0"/>
              <a:t>x12</a:t>
            </a:r>
            <a:endParaRPr lang="en-US" dirty="0"/>
          </a:p>
        </p:txBody>
      </p:sp>
      <p:cxnSp>
        <p:nvCxnSpPr>
          <p:cNvPr id="34" name="Gekrümmte Verbindung 33"/>
          <p:cNvCxnSpPr>
            <a:stCxn id="61" idx="2"/>
            <a:endCxn id="20" idx="1"/>
          </p:cNvCxnSpPr>
          <p:nvPr/>
        </p:nvCxnSpPr>
        <p:spPr>
          <a:xfrm rot="16200000" flipH="1">
            <a:off x="5186164" y="5299112"/>
            <a:ext cx="648072" cy="1084312"/>
          </a:xfrm>
          <a:prstGeom prst="curved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Gekrümmte Verbindung 35"/>
          <p:cNvCxnSpPr>
            <a:stCxn id="64" idx="2"/>
            <a:endCxn id="20" idx="0"/>
          </p:cNvCxnSpPr>
          <p:nvPr/>
        </p:nvCxnSpPr>
        <p:spPr>
          <a:xfrm>
            <a:off x="6556412" y="5517232"/>
            <a:ext cx="0" cy="2880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9" name="Gekrümmte Verbindung 38"/>
          <p:cNvCxnSpPr>
            <a:stCxn id="65" idx="2"/>
            <a:endCxn id="20" idx="3"/>
          </p:cNvCxnSpPr>
          <p:nvPr/>
        </p:nvCxnSpPr>
        <p:spPr>
          <a:xfrm rot="5400000">
            <a:off x="7274396" y="5303304"/>
            <a:ext cx="648072" cy="1075928"/>
          </a:xfrm>
          <a:prstGeom prst="curvedConnector2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" name="Textfeld 1"/>
          <p:cNvSpPr txBox="1"/>
          <p:nvPr/>
        </p:nvSpPr>
        <p:spPr>
          <a:xfrm>
            <a:off x="4813176" y="5980638"/>
            <a:ext cx="53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x48</a:t>
            </a:r>
            <a:endParaRPr lang="en-US" dirty="0"/>
          </a:p>
        </p:txBody>
      </p:sp>
      <p:sp>
        <p:nvSpPr>
          <p:cNvPr id="50" name="Textfeld 49"/>
          <p:cNvSpPr txBox="1"/>
          <p:nvPr/>
        </p:nvSpPr>
        <p:spPr>
          <a:xfrm>
            <a:off x="5852382" y="5476582"/>
            <a:ext cx="53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x24</a:t>
            </a:r>
            <a:endParaRPr lang="en-US" dirty="0"/>
          </a:p>
        </p:txBody>
      </p:sp>
      <p:sp>
        <p:nvSpPr>
          <p:cNvPr id="51" name="Textfeld 50"/>
          <p:cNvSpPr txBox="1"/>
          <p:nvPr/>
        </p:nvSpPr>
        <p:spPr>
          <a:xfrm>
            <a:off x="7222952" y="5656601"/>
            <a:ext cx="53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x24</a:t>
            </a:r>
            <a:endParaRPr lang="en-US" dirty="0"/>
          </a:p>
        </p:txBody>
      </p:sp>
      <p:sp>
        <p:nvSpPr>
          <p:cNvPr id="43" name="Textfeld 42"/>
          <p:cNvSpPr txBox="1"/>
          <p:nvPr/>
        </p:nvSpPr>
        <p:spPr>
          <a:xfrm>
            <a:off x="3583000" y="5914795"/>
            <a:ext cx="1103187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O(Tbit/s)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6051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GPU-PC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28.02.2017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Dirk Wiedner, Mu3e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96</a:t>
            </a:fld>
            <a:endParaRPr lang="en-US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3"/>
          </p:nvPr>
        </p:nvSpPr>
        <p:spPr>
          <a:xfrm>
            <a:off x="365759" y="1600200"/>
            <a:ext cx="4638289" cy="4526280"/>
          </a:xfrm>
        </p:spPr>
        <p:txBody>
          <a:bodyPr>
            <a:normAutofit/>
          </a:bodyPr>
          <a:lstStyle/>
          <a:p>
            <a:r>
              <a:rPr lang="en-US" dirty="0" smtClean="0"/>
              <a:t>PC with GPU</a:t>
            </a:r>
          </a:p>
          <a:p>
            <a:r>
              <a:rPr lang="en-US" dirty="0" smtClean="0"/>
              <a:t>10 Gbit/s Fiber input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8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inputs from sub-detectors</a:t>
            </a:r>
          </a:p>
          <a:p>
            <a:r>
              <a:rPr lang="en-US" dirty="0" smtClean="0"/>
              <a:t>Data filtering</a:t>
            </a:r>
          </a:p>
          <a:p>
            <a:pPr lvl="1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Timing Filter on FPGA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Track filter on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GPU</a:t>
            </a:r>
          </a:p>
          <a:p>
            <a:pPr lvl="1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Data to tape &lt; 100 MB/s</a:t>
            </a:r>
          </a:p>
          <a:p>
            <a:endParaRPr lang="en-US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3288" y="2132856"/>
            <a:ext cx="3084853" cy="4114800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5004049" y="6381328"/>
            <a:ext cx="1726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GPU computer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846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GPU-PC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28.02.2017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Dirk Wiedner, Mu3e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97</a:t>
            </a:fld>
            <a:endParaRPr lang="en-US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3"/>
          </p:nvPr>
        </p:nvSpPr>
        <p:spPr>
          <a:xfrm>
            <a:off x="365759" y="1600200"/>
            <a:ext cx="4638289" cy="4526280"/>
          </a:xfrm>
        </p:spPr>
        <p:txBody>
          <a:bodyPr>
            <a:normAutofit/>
          </a:bodyPr>
          <a:lstStyle/>
          <a:p>
            <a:r>
              <a:rPr lang="en-US" dirty="0" smtClean="0"/>
              <a:t>PC with GPU</a:t>
            </a:r>
          </a:p>
          <a:p>
            <a:r>
              <a:rPr lang="en-US" dirty="0" smtClean="0"/>
              <a:t>10 Gbit/s Fiber input</a:t>
            </a:r>
          </a:p>
          <a:p>
            <a:pPr lvl="1"/>
            <a:r>
              <a:rPr lang="en-US" dirty="0"/>
              <a:t>8</a:t>
            </a:r>
            <a:r>
              <a:rPr lang="en-US" dirty="0" smtClean="0"/>
              <a:t> inputs from sub-detectors</a:t>
            </a:r>
          </a:p>
          <a:p>
            <a:r>
              <a:rPr lang="en-US" dirty="0" smtClean="0"/>
              <a:t>Data filtering</a:t>
            </a:r>
          </a:p>
          <a:p>
            <a:pPr lvl="1"/>
            <a:r>
              <a:rPr lang="en-US" dirty="0" smtClean="0"/>
              <a:t>Timing Filter on FPGA</a:t>
            </a:r>
          </a:p>
          <a:p>
            <a:pPr lvl="1"/>
            <a:r>
              <a:rPr lang="en-US" dirty="0"/>
              <a:t>Track filter on </a:t>
            </a:r>
            <a:r>
              <a:rPr lang="en-US" dirty="0" smtClean="0"/>
              <a:t>GPU</a:t>
            </a:r>
          </a:p>
          <a:p>
            <a:pPr lvl="1"/>
            <a:r>
              <a:rPr lang="en-US" dirty="0" smtClean="0"/>
              <a:t>Data to tape &lt; 100 MB/s</a:t>
            </a:r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04049" y="3946309"/>
            <a:ext cx="2995947" cy="2435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5406" y="1838796"/>
            <a:ext cx="3121819" cy="1950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6797035" y="3491716"/>
            <a:ext cx="2095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FPGA PCIe  board</a:t>
            </a:r>
            <a:endParaRPr lang="en-US" dirty="0"/>
          </a:p>
        </p:txBody>
      </p:sp>
      <p:sp>
        <p:nvSpPr>
          <p:cNvPr id="9" name="Textfeld 8"/>
          <p:cNvSpPr txBox="1"/>
          <p:nvPr/>
        </p:nvSpPr>
        <p:spPr>
          <a:xfrm>
            <a:off x="5004049" y="6381328"/>
            <a:ext cx="1726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GPU computer</a:t>
            </a:r>
            <a:endParaRPr lang="en-US" dirty="0"/>
          </a:p>
        </p:txBody>
      </p:sp>
      <p:sp>
        <p:nvSpPr>
          <p:cNvPr id="10" name="Textfeld 9"/>
          <p:cNvSpPr txBox="1"/>
          <p:nvPr/>
        </p:nvSpPr>
        <p:spPr>
          <a:xfrm>
            <a:off x="5076056" y="1547500"/>
            <a:ext cx="3259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Optical mezzanine connectors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8896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Timing Filter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28.02.2017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Dirk Wiedner, Mu3e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98</a:t>
            </a:fld>
            <a:endParaRPr lang="en-US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8272150" cy="4526280"/>
          </a:xfrm>
        </p:spPr>
        <p:txBody>
          <a:bodyPr/>
          <a:lstStyle/>
          <a:p>
            <a:r>
              <a:rPr lang="en-US" dirty="0" smtClean="0"/>
              <a:t>Entire event on PCIe FPGA</a:t>
            </a:r>
          </a:p>
          <a:p>
            <a:r>
              <a:rPr lang="en-US" dirty="0" smtClean="0"/>
              <a:t>Tile and Fiber data</a:t>
            </a:r>
          </a:p>
          <a:p>
            <a:pPr lvl="1"/>
            <a:r>
              <a:rPr lang="en-US" dirty="0" smtClean="0"/>
              <a:t>Easy to match</a:t>
            </a:r>
          </a:p>
          <a:p>
            <a:pPr lvl="1"/>
            <a:r>
              <a:rPr lang="en-US" dirty="0" smtClean="0"/>
              <a:t>Look for three tracks </a:t>
            </a:r>
            <a:endParaRPr lang="en-US" dirty="0"/>
          </a:p>
          <a:p>
            <a:r>
              <a:rPr lang="en-US" dirty="0" smtClean="0"/>
              <a:t>Reject data without three hits</a:t>
            </a:r>
          </a:p>
          <a:p>
            <a:pPr lvl="1"/>
            <a:r>
              <a:rPr lang="en-US" dirty="0" smtClean="0"/>
              <a:t>… inside time interval</a:t>
            </a: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3143" y="4005064"/>
            <a:ext cx="6637715" cy="2746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feld 12"/>
          <p:cNvSpPr txBox="1"/>
          <p:nvPr/>
        </p:nvSpPr>
        <p:spPr>
          <a:xfrm>
            <a:off x="4271918" y="472514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21" name="Textfeld 20"/>
          <p:cNvSpPr txBox="1"/>
          <p:nvPr/>
        </p:nvSpPr>
        <p:spPr>
          <a:xfrm>
            <a:off x="4355976" y="565195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4860032" y="478786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14" name="Ellipse 13"/>
          <p:cNvSpPr/>
          <p:nvPr/>
        </p:nvSpPr>
        <p:spPr>
          <a:xfrm>
            <a:off x="4139952" y="4725144"/>
            <a:ext cx="108000" cy="108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Ellipse 23"/>
          <p:cNvSpPr/>
          <p:nvPr/>
        </p:nvSpPr>
        <p:spPr>
          <a:xfrm>
            <a:off x="5076056" y="4725144"/>
            <a:ext cx="108000" cy="108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Ellipse 24"/>
          <p:cNvSpPr/>
          <p:nvPr/>
        </p:nvSpPr>
        <p:spPr>
          <a:xfrm>
            <a:off x="4292352" y="5897363"/>
            <a:ext cx="108000" cy="108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8613" y="1600200"/>
            <a:ext cx="2438400" cy="2438400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6525794" y="692696"/>
            <a:ext cx="1257075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Under</a:t>
            </a:r>
          </a:p>
          <a:p>
            <a:pPr algn="ctr"/>
            <a:r>
              <a:rPr lang="en-US" dirty="0" smtClean="0"/>
              <a:t>discussion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4964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Timing Filter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28.02.2017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Dirk Wiedner, Mu3e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99</a:t>
            </a:fld>
            <a:endParaRPr lang="en-US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8272150" cy="4526280"/>
          </a:xfrm>
        </p:spPr>
        <p:txBody>
          <a:bodyPr/>
          <a:lstStyle/>
          <a:p>
            <a:r>
              <a:rPr lang="en-US" dirty="0" smtClean="0"/>
              <a:t>Entire event on PCIe FPGA</a:t>
            </a:r>
          </a:p>
          <a:p>
            <a:r>
              <a:rPr lang="en-US" dirty="0" smtClean="0"/>
              <a:t>Tile and Fiber data</a:t>
            </a:r>
          </a:p>
          <a:p>
            <a:pPr lvl="1"/>
            <a:r>
              <a:rPr lang="en-US" dirty="0" smtClean="0"/>
              <a:t>Easy to match</a:t>
            </a:r>
          </a:p>
          <a:p>
            <a:pPr lvl="1"/>
            <a:r>
              <a:rPr lang="en-US" dirty="0" smtClean="0"/>
              <a:t>Look for three tracks</a:t>
            </a:r>
            <a:endParaRPr lang="en-US" dirty="0"/>
          </a:p>
          <a:p>
            <a:r>
              <a:rPr lang="en-US" dirty="0" smtClean="0"/>
              <a:t>Reject data without three hits</a:t>
            </a:r>
          </a:p>
          <a:p>
            <a:pPr lvl="1"/>
            <a:r>
              <a:rPr lang="en-US" dirty="0" smtClean="0"/>
              <a:t>… inside time interval</a:t>
            </a: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3143" y="4005064"/>
            <a:ext cx="6637715" cy="2746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feld 12"/>
          <p:cNvSpPr txBox="1"/>
          <p:nvPr/>
        </p:nvSpPr>
        <p:spPr>
          <a:xfrm>
            <a:off x="4271918" y="472514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21" name="Textfeld 20"/>
          <p:cNvSpPr txBox="1"/>
          <p:nvPr/>
        </p:nvSpPr>
        <p:spPr>
          <a:xfrm>
            <a:off x="4355976" y="565195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4860032" y="478786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14" name="Ellipse 13"/>
          <p:cNvSpPr/>
          <p:nvPr/>
        </p:nvSpPr>
        <p:spPr>
          <a:xfrm>
            <a:off x="4139952" y="4725144"/>
            <a:ext cx="108000" cy="108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Ellipse 23"/>
          <p:cNvSpPr/>
          <p:nvPr/>
        </p:nvSpPr>
        <p:spPr>
          <a:xfrm>
            <a:off x="5076056" y="4725144"/>
            <a:ext cx="108000" cy="108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Ellipse 24"/>
          <p:cNvSpPr/>
          <p:nvPr/>
        </p:nvSpPr>
        <p:spPr>
          <a:xfrm>
            <a:off x="4292352" y="5897363"/>
            <a:ext cx="108000" cy="108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0192" y="1600200"/>
            <a:ext cx="2438400" cy="2436019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6525794" y="692696"/>
            <a:ext cx="1257075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Under</a:t>
            </a:r>
          </a:p>
          <a:p>
            <a:pPr algn="ctr"/>
            <a:r>
              <a:rPr lang="en-US" dirty="0" smtClean="0"/>
              <a:t>discussion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5156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4145</Words>
  <Application>Microsoft Office PowerPoint</Application>
  <PresentationFormat>Bildschirmpräsentation (4:3)</PresentationFormat>
  <Paragraphs>1448</Paragraphs>
  <Slides>103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10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103</vt:i4>
      </vt:variant>
    </vt:vector>
  </HeadingPairs>
  <TitlesOfParts>
    <vt:vector size="114" baseType="lpstr">
      <vt:lpstr>Arial</vt:lpstr>
      <vt:lpstr>Calibri</vt:lpstr>
      <vt:lpstr>Cambria Math</vt:lpstr>
      <vt:lpstr>Century Gothic</vt:lpstr>
      <vt:lpstr>Courier New</vt:lpstr>
      <vt:lpstr>Helvetica Neue Light</vt:lpstr>
      <vt:lpstr>Palatino Linotype</vt:lpstr>
      <vt:lpstr>Symbol</vt:lpstr>
      <vt:lpstr>Times</vt:lpstr>
      <vt:lpstr>Wingdings</vt:lpstr>
      <vt:lpstr>Executive</vt:lpstr>
      <vt:lpstr>Status of the Mu3e Detector</vt:lpstr>
      <vt:lpstr>The Mu3e Signal</vt:lpstr>
      <vt:lpstr>The Mu3e Background</vt:lpstr>
      <vt:lpstr>The Mu3e Background</vt:lpstr>
      <vt:lpstr>Challenges</vt:lpstr>
      <vt:lpstr>The Mu3e Experiment</vt:lpstr>
      <vt:lpstr>The Mu3e Experiment</vt:lpstr>
      <vt:lpstr>The Mu3e Experiment</vt:lpstr>
      <vt:lpstr>PSI μ-Beam</vt:lpstr>
      <vt:lpstr>PSI μ-Beam</vt:lpstr>
      <vt:lpstr>Timing Detectors</vt:lpstr>
      <vt:lpstr>Timing Detectors</vt:lpstr>
      <vt:lpstr>Timing Detectors</vt:lpstr>
      <vt:lpstr>Fiber Detector</vt:lpstr>
      <vt:lpstr>Tile Detector</vt:lpstr>
      <vt:lpstr>Time Resolution</vt:lpstr>
      <vt:lpstr>Pixel Tracker</vt:lpstr>
      <vt:lpstr>Ultra-thin HDI  </vt:lpstr>
      <vt:lpstr>Ultra-thin HDI  </vt:lpstr>
      <vt:lpstr>HV-MAPS</vt:lpstr>
      <vt:lpstr>HV-MAPS</vt:lpstr>
      <vt:lpstr>Full System on Chip</vt:lpstr>
      <vt:lpstr>Chip Readout</vt:lpstr>
      <vt:lpstr>Spatial Resolution</vt:lpstr>
      <vt:lpstr>X-talk</vt:lpstr>
      <vt:lpstr>X-talk</vt:lpstr>
      <vt:lpstr>Efficiencies</vt:lpstr>
      <vt:lpstr>Efficiencies rotated Sensor</vt:lpstr>
      <vt:lpstr>Time Stamps</vt:lpstr>
      <vt:lpstr>Large Pixel Prototype</vt:lpstr>
      <vt:lpstr>Summary</vt:lpstr>
      <vt:lpstr>Outlook: Projected Sensitivity</vt:lpstr>
      <vt:lpstr>Institutes</vt:lpstr>
      <vt:lpstr>Acknowledgements</vt:lpstr>
      <vt:lpstr>Backup Slides</vt:lpstr>
      <vt:lpstr>Motivation Backup</vt:lpstr>
      <vt:lpstr>The Mu3e Signal</vt:lpstr>
      <vt:lpstr>μ→eee vs.  μ→eγ</vt:lpstr>
      <vt:lpstr>Challenges</vt:lpstr>
      <vt:lpstr>Challenges</vt:lpstr>
      <vt:lpstr>SciFi Backup</vt:lpstr>
      <vt:lpstr>Details …</vt:lpstr>
      <vt:lpstr>Fiber Winding Tool</vt:lpstr>
      <vt:lpstr>Readout of Fibers</vt:lpstr>
      <vt:lpstr>Readout of Fibers</vt:lpstr>
      <vt:lpstr>SciFi Column Readout</vt:lpstr>
      <vt:lpstr>Readout Electronics </vt:lpstr>
      <vt:lpstr>Alternative Design with Square Fibers</vt:lpstr>
      <vt:lpstr>Testing Square Fibers</vt:lpstr>
      <vt:lpstr>Tile Detector Backup</vt:lpstr>
      <vt:lpstr>Efficiency</vt:lpstr>
      <vt:lpstr>Tile Detector</vt:lpstr>
      <vt:lpstr>STiC Readout</vt:lpstr>
      <vt:lpstr>STiC Readout</vt:lpstr>
      <vt:lpstr>STiC Test Beam</vt:lpstr>
      <vt:lpstr>STiC Test Beam</vt:lpstr>
      <vt:lpstr>STiC Test Beam</vt:lpstr>
      <vt:lpstr>HV-MAPS Backup</vt:lpstr>
      <vt:lpstr>Prototype Overview</vt:lpstr>
      <vt:lpstr>Sensor + Analog + Digital</vt:lpstr>
      <vt:lpstr>Thinned Sensors</vt:lpstr>
      <vt:lpstr>Setup March 2016 Test-Beam @ DESY</vt:lpstr>
      <vt:lpstr>Sub-Pixel Efficiencies</vt:lpstr>
      <vt:lpstr>Temperature Dependence</vt:lpstr>
      <vt:lpstr>Temperature Dependence</vt:lpstr>
      <vt:lpstr>Mechanics Backup</vt:lpstr>
      <vt:lpstr>Mu3e Silicon Detector</vt:lpstr>
      <vt:lpstr>Mu3e Silicon Detector</vt:lpstr>
      <vt:lpstr>Mu3e Silicon Detector</vt:lpstr>
      <vt:lpstr>Mu3e Silicon Detector</vt:lpstr>
      <vt:lpstr>Sandwich Design</vt:lpstr>
      <vt:lpstr>Thinned Pixel Sensors</vt:lpstr>
      <vt:lpstr>Kapton™ Flex Print</vt:lpstr>
      <vt:lpstr>Pixel Modules</vt:lpstr>
      <vt:lpstr>Overall Design</vt:lpstr>
      <vt:lpstr>Inner Layers</vt:lpstr>
      <vt:lpstr>Outer Module</vt:lpstr>
      <vt:lpstr>Detector Frame</vt:lpstr>
      <vt:lpstr>Thinning</vt:lpstr>
      <vt:lpstr>Cooling Backup</vt:lpstr>
      <vt:lpstr>Liquid Cooling</vt:lpstr>
      <vt:lpstr>He Cooling</vt:lpstr>
      <vt:lpstr>Simulation</vt:lpstr>
      <vt:lpstr>Test Results</vt:lpstr>
      <vt:lpstr>He Cooling 750 mW/cm2</vt:lpstr>
      <vt:lpstr>DAQ Backup</vt:lpstr>
      <vt:lpstr>Front End FPGAs</vt:lpstr>
      <vt:lpstr>Readout Board</vt:lpstr>
      <vt:lpstr>Readout Board</vt:lpstr>
      <vt:lpstr>Trigger-less DAQ</vt:lpstr>
      <vt:lpstr>Trigger-less DAQ</vt:lpstr>
      <vt:lpstr>Trigger-less DAQ</vt:lpstr>
      <vt:lpstr>Trigger-less DAQ</vt:lpstr>
      <vt:lpstr>Trigger-less DAQ</vt:lpstr>
      <vt:lpstr>Trigger-less DAQ</vt:lpstr>
      <vt:lpstr>GPU-PC</vt:lpstr>
      <vt:lpstr>GPU-PC</vt:lpstr>
      <vt:lpstr>Timing Filter</vt:lpstr>
      <vt:lpstr>Timing Filter</vt:lpstr>
      <vt:lpstr>Vertex Filter</vt:lpstr>
      <vt:lpstr>Vertex Filter</vt:lpstr>
      <vt:lpstr>Readout system</vt:lpstr>
      <vt:lpstr>Common read-out PCB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Status of the Mu3e detector</dc:title>
  <dc:creator>Dirk</dc:creator>
  <cp:lastModifiedBy>wiedner</cp:lastModifiedBy>
  <cp:revision>844</cp:revision>
  <dcterms:created xsi:type="dcterms:W3CDTF">2012-01-19T17:55:49Z</dcterms:created>
  <dcterms:modified xsi:type="dcterms:W3CDTF">2017-02-27T15:34:59Z</dcterms:modified>
</cp:coreProperties>
</file>