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27"/>
  </p:notesMasterIdLst>
  <p:sldIdLst>
    <p:sldId id="256" r:id="rId2"/>
    <p:sldId id="401" r:id="rId3"/>
    <p:sldId id="415" r:id="rId4"/>
    <p:sldId id="405" r:id="rId5"/>
    <p:sldId id="404" r:id="rId6"/>
    <p:sldId id="416" r:id="rId7"/>
    <p:sldId id="406" r:id="rId8"/>
    <p:sldId id="410" r:id="rId9"/>
    <p:sldId id="420" r:id="rId10"/>
    <p:sldId id="419" r:id="rId11"/>
    <p:sldId id="407" r:id="rId12"/>
    <p:sldId id="408" r:id="rId13"/>
    <p:sldId id="409" r:id="rId14"/>
    <p:sldId id="411" r:id="rId15"/>
    <p:sldId id="418" r:id="rId16"/>
    <p:sldId id="412" r:id="rId17"/>
    <p:sldId id="417" r:id="rId18"/>
    <p:sldId id="413" r:id="rId19"/>
    <p:sldId id="375" r:id="rId20"/>
    <p:sldId id="394" r:id="rId21"/>
    <p:sldId id="422" r:id="rId22"/>
    <p:sldId id="399" r:id="rId23"/>
    <p:sldId id="421" r:id="rId24"/>
    <p:sldId id="365" r:id="rId25"/>
    <p:sldId id="39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  <a:srgbClr val="FFFFCC"/>
    <a:srgbClr val="FFFF00"/>
    <a:srgbClr val="0000FF"/>
    <a:srgbClr val="00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94673" autoAdjust="0"/>
  </p:normalViewPr>
  <p:slideViewPr>
    <p:cSldViewPr>
      <p:cViewPr>
        <p:scale>
          <a:sx n="125" d="100"/>
          <a:sy n="125" d="100"/>
        </p:scale>
        <p:origin x="318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18605B-0BB6-41E1-ABBF-FE2AF35FB1C2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EC3D3-89E8-48D9-92D1-31C48D8C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2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DDDB1-CA43-430D-99E8-698D4804DC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0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ru-RU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894DD4F0-6BBA-49A2-9956-15F79EA090F8}" type="slidenum"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14</a:t>
            </a:fld>
            <a:endParaRPr lang="en-US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8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4AD0-823E-4D4B-86E3-3323365D89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5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287F-AF48-45F8-89BB-DDA840E5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54B5-1B3A-4DCD-8BEF-10590A864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A73-9806-4C20-9BF5-5CB895E55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341-5B2B-483D-B783-8F8F54F62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D65E-A464-4C72-ABB7-2A05DFBF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3E4-5A64-46BB-941E-CE76827DC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23E-8A96-4347-A170-3875993A6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BACC-F0E0-4B1F-923F-3B4505C26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216-158D-49E2-9712-E2165308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75CB-1CBE-4B23-B70B-3F3BD8006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A8D-400A-4801-9D5B-217BB3DCE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08DB0-EC1C-4E7D-BCE8-864730AEC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60047" y="112474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R&amp;D of Focusing Aerogel RICH detectors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74309" y="2659582"/>
            <a:ext cx="8143875" cy="393772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Sergey Kononov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A.Yu.Barnyakov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M.Yu.Barnyakov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K.I.Beloborodov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V.S.Bobrovnikov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A.R.Buzykaev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A.F.Danilyuk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D.A.Finogeev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V.V.Gulevich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A.A.Katcin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P.S.Kirilenko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S.A.Kononov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D.V.Korda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E.A.Kravchenko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A.B.Kurepin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I.A.Kuyanov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A.P.Onuchin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I.V.Ovtin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N.A.Podgornov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A.I.Reshetin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A.A.Talyshev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E.A.Usenko</a:t>
            </a:r>
            <a:r>
              <a:rPr lang="en-US" sz="1600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US" sz="16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i="1" baseline="30000" dirty="0"/>
              <a:t>a</a:t>
            </a:r>
            <a:r>
              <a:rPr lang="en-US" sz="1400" dirty="0"/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Budker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 of Nuclear Physics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University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Technical University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Boreskov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 of Catalysis SB RAS, Novosibirsk,  Russia</a:t>
            </a:r>
          </a:p>
          <a:p>
            <a:r>
              <a:rPr lang="en-US" sz="1400" i="1" baseline="30000" dirty="0"/>
              <a:t>f</a:t>
            </a:r>
            <a:r>
              <a:rPr lang="en-US" sz="1400" i="1" dirty="0"/>
              <a:t> Institute of Nuclear Research RAS,  Moscow,  Russia</a:t>
            </a:r>
          </a:p>
          <a:p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FSBI NRC "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Kurchatov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Institute" – ITEP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Instrumentation for Colliding Beam Physics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-17)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2, 2017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3" y="25200"/>
            <a:ext cx="743664" cy="8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2" y="17188"/>
            <a:ext cx="743038" cy="8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635" y="25200"/>
            <a:ext cx="1103429" cy="864000"/>
          </a:xfrm>
          <a:prstGeom prst="rect">
            <a:avLst/>
          </a:prstGeom>
        </p:spPr>
      </p:pic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3" y="2384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оготип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6" y="2867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n.nstu.ru/img/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 bwMode="auto">
          <a:xfrm>
            <a:off x="2804965" y="19366"/>
            <a:ext cx="104960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7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91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Tests of Novosibirsk multilayer aerogels at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Frascati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(2009)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" y="2372825"/>
            <a:ext cx="4038600" cy="3028340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http://ars.els-cdn.com/content/image/1-s2.0-S016890020901362X-gr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1128"/>
            <a:ext cx="4038600" cy="38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67300" y="5773406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R. De Leo et al, NIM A 617 (2010) 381 doi:10.1016/j.nima.2009.06.084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870" y="5525355"/>
            <a:ext cx="3509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C. </a:t>
            </a:r>
            <a:r>
              <a:rPr lang="en-US" sz="1600" dirty="0" err="1">
                <a:solidFill>
                  <a:srgbClr val="C00000"/>
                </a:solidFill>
              </a:rPr>
              <a:t>Arnaboldi</a:t>
            </a:r>
            <a:r>
              <a:rPr lang="en-US" sz="1600" dirty="0">
                <a:solidFill>
                  <a:srgbClr val="C00000"/>
                </a:solidFill>
              </a:rPr>
              <a:t> et al, </a:t>
            </a:r>
            <a:r>
              <a:rPr lang="en-US" sz="1600" i="1" dirty="0">
                <a:solidFill>
                  <a:srgbClr val="C00000"/>
                </a:solidFill>
              </a:rPr>
              <a:t>Nuclear Physics B Proceedings Supplements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i="1" dirty="0">
                <a:solidFill>
                  <a:srgbClr val="C00000"/>
                </a:solidFill>
              </a:rPr>
              <a:t>197 </a:t>
            </a:r>
            <a:r>
              <a:rPr lang="en-US" sz="1600" dirty="0">
                <a:solidFill>
                  <a:srgbClr val="C00000"/>
                </a:solidFill>
              </a:rPr>
              <a:t>(2009) 57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 err="1">
                <a:solidFill>
                  <a:srgbClr val="C00000"/>
                </a:solidFill>
              </a:rPr>
              <a:t>doi</a:t>
            </a:r>
            <a:r>
              <a:rPr lang="en-US" sz="1600" dirty="0">
                <a:solidFill>
                  <a:srgbClr val="C00000"/>
                </a:solidFill>
              </a:rPr>
              <a:t>: 10.1016/j.nuclphysbps.2009.10.034</a:t>
            </a:r>
            <a:endParaRPr lang="en-US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93" y="1859346"/>
            <a:ext cx="30963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Frascati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Beam Test Facility</a:t>
            </a: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>
          <a:xfrm flipV="1">
            <a:off x="179512" y="4509120"/>
            <a:ext cx="2376264" cy="9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5525" y="2871270"/>
            <a:ext cx="111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H9500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MAPMTs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870" y="3194436"/>
            <a:ext cx="12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Aerogel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3049" y="1688946"/>
            <a:ext cx="146889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3-layer aerogel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3030" y="3876574"/>
            <a:ext cx="182893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Single layer aerogel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075" name="Прямоугольник 3074"/>
          <p:cNvSpPr/>
          <p:nvPr/>
        </p:nvSpPr>
        <p:spPr>
          <a:xfrm>
            <a:off x="334503" y="4555287"/>
            <a:ext cx="1487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500 MeV/c e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−</a:t>
            </a:r>
            <a:endParaRPr lang="ru-RU" baseline="30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6" name="Рисунок 30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090" y="2642598"/>
            <a:ext cx="1182038" cy="3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FE7A-45FB-43EF-BD6D-53412EB742F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1506" name="Picture 2" descr="C:\Users\Сергей\Google Диск\FARICH R&amp;D\BEAM TEST @BINP\2011\pics\exHall_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63" y="1504224"/>
            <a:ext cx="54630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590163" y="4337766"/>
            <a:ext cx="3155193" cy="2383711"/>
            <a:chOff x="5590165" y="4337766"/>
            <a:chExt cx="3155193" cy="238371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90165" y="4337766"/>
              <a:ext cx="3155193" cy="2383711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3" descr="C:\Users\Сергей\Documents\Работа\itep11\large_mla4_pho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069" y="4398711"/>
              <a:ext cx="983715" cy="22542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649545" y="4494759"/>
              <a:ext cx="2054001" cy="20621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4-</a:t>
              </a:r>
              <a:r>
                <a:rPr lang="en-US" sz="1600" dirty="0">
                  <a:solidFill>
                    <a:schemeClr val="tx1"/>
                  </a:solidFill>
                </a:rPr>
                <a:t>layer aerogel focusing at </a:t>
              </a:r>
              <a:r>
                <a:rPr lang="ru-RU" sz="1600" dirty="0">
                  <a:solidFill>
                    <a:schemeClr val="tx1"/>
                  </a:solidFill>
                </a:rPr>
                <a:t>62 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  <a:r>
                <a:rPr lang="ru-RU" sz="1600" dirty="0">
                  <a:solidFill>
                    <a:schemeClr val="tx1"/>
                  </a:solidFill>
                </a:rPr>
                <a:t>=1</a:t>
              </a:r>
              <a:r>
                <a:rPr lang="en-US" sz="1600" dirty="0">
                  <a:solidFill>
                    <a:schemeClr val="tx1"/>
                  </a:solidFill>
                </a:rPr>
                <a:t>,</a:t>
              </a:r>
              <a:r>
                <a:rPr lang="ru-RU" sz="1600" dirty="0">
                  <a:solidFill>
                    <a:schemeClr val="tx1"/>
                  </a:solidFill>
                </a:rPr>
                <a:t>050</a:t>
              </a:r>
              <a:r>
                <a:rPr lang="en-US" sz="1600" dirty="0">
                  <a:solidFill>
                    <a:schemeClr val="tx1"/>
                  </a:solidFill>
                </a:rPr>
                <a:t>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  <a:r>
                <a:rPr lang="en-US" sz="1600" dirty="0">
                  <a:solidFill>
                    <a:schemeClr val="tx1"/>
                  </a:solidFill>
                </a:rPr>
                <a:t>=6,2mm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</a:rPr>
                <a:t>=1,041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</a:rPr>
                <a:t>=7,0mm</a:t>
              </a: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=1,035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=7,7mm</a:t>
              </a: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</a:rPr>
                <a:t>=1,030</a:t>
              </a:r>
              <a:r>
                <a:rPr lang="ru-RU" sz="1600" dirty="0">
                  <a:solidFill>
                    <a:schemeClr val="tx1"/>
                  </a:solidFill>
                </a:rPr>
                <a:t>  </a:t>
              </a:r>
              <a:r>
                <a:rPr lang="en-US" sz="1600" dirty="0">
                  <a:solidFill>
                    <a:schemeClr val="tx1"/>
                  </a:solidFill>
                </a:rPr>
                <a:t>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</a:rPr>
                <a:t>=9,7mm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Size: </a:t>
              </a:r>
              <a:r>
                <a:rPr lang="ru-RU" sz="1600" dirty="0">
                  <a:solidFill>
                    <a:schemeClr val="tx1"/>
                  </a:solidFill>
                </a:rPr>
                <a:t>100</a:t>
              </a:r>
              <a:r>
                <a:rPr lang="en-US" sz="1600" dirty="0">
                  <a:solidFill>
                    <a:schemeClr val="tx1"/>
                  </a:solidFill>
                </a:rPr>
                <a:t>x</a:t>
              </a:r>
              <a:r>
                <a:rPr lang="ru-RU" sz="1600" dirty="0">
                  <a:solidFill>
                    <a:schemeClr val="tx1"/>
                  </a:solidFill>
                </a:rPr>
                <a:t>100</a:t>
              </a:r>
              <a:r>
                <a:rPr lang="en-US" sz="1600" dirty="0">
                  <a:solidFill>
                    <a:schemeClr val="tx1"/>
                  </a:solidFill>
                </a:rPr>
                <a:t>x</a:t>
              </a:r>
              <a:r>
                <a:rPr lang="ru-RU" sz="1600" dirty="0">
                  <a:solidFill>
                    <a:schemeClr val="tx1"/>
                  </a:solidFill>
                </a:rPr>
                <a:t>31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r>
                <a:rPr lang="en-US" sz="1600" baseline="30000" dirty="0">
                  <a:solidFill>
                    <a:schemeClr val="tx1"/>
                  </a:solidFill>
                </a:rPr>
                <a:t>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</a:rPr>
                <a:t>L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sc</a:t>
              </a:r>
              <a:r>
                <a:rPr lang="en-US" sz="1600" dirty="0">
                  <a:solidFill>
                    <a:schemeClr val="tx1"/>
                  </a:solidFill>
                </a:rPr>
                <a:t>(400nm</a:t>
              </a:r>
              <a:r>
                <a:rPr lang="ru-RU" sz="1600" dirty="0">
                  <a:solidFill>
                    <a:schemeClr val="tx1"/>
                  </a:solidFill>
                </a:rPr>
                <a:t>) =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</a:rPr>
                <a:t>43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576332" y="936519"/>
            <a:ext cx="3155193" cy="3311260"/>
            <a:chOff x="5576332" y="936519"/>
            <a:chExt cx="3155193" cy="331126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576332" y="936519"/>
              <a:ext cx="3155193" cy="3311260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Объект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929" y="1071419"/>
              <a:ext cx="2340000" cy="2393780"/>
            </a:xfrm>
            <a:prstGeom prst="rect">
              <a:avLst/>
            </a:prstGeom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89883" y="3573016"/>
              <a:ext cx="2755755" cy="5847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32 CPTA MRS APDs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with active pixel size </a:t>
              </a:r>
              <a:r>
                <a:rPr lang="ru-RU" sz="1600" dirty="0">
                  <a:solidFill>
                    <a:schemeClr val="tx1"/>
                  </a:solidFill>
                </a:rPr>
                <a:t>2.1</a:t>
              </a:r>
              <a:r>
                <a:rPr lang="en-US" sz="1600" dirty="0">
                  <a:solidFill>
                    <a:schemeClr val="tx1"/>
                  </a:solidFill>
                </a:rPr>
                <a:t>x2.1mm</a:t>
              </a:r>
              <a:r>
                <a:rPr lang="ru-RU" sz="1600" baseline="30000" dirty="0">
                  <a:solidFill>
                    <a:schemeClr val="tx1"/>
                  </a:solidFill>
                </a:rPr>
                <a:t>2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1751" y="53752"/>
            <a:ext cx="8546772" cy="1143000"/>
          </a:xfrm>
        </p:spPr>
        <p:txBody>
          <a:bodyPr/>
          <a:lstStyle/>
          <a:p>
            <a:pPr algn="l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detector prototype with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CPTA MRS APDs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BINP e</a:t>
            </a:r>
            <a:r>
              <a:rPr lang="en-US" sz="32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−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test beam in 2011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" y="5375012"/>
            <a:ext cx="5320598" cy="85496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9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Cherenkov ring observation with single pixels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120248"/>
            <a:ext cx="316835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Given a tracking system and enough particle statistics, a single PD pixel is enough to build the distribution of Cherenkov photons on </a:t>
            </a:r>
            <a:r>
              <a:rPr lang="en-US" sz="1600" dirty="0" err="1"/>
              <a:t>R</a:t>
            </a:r>
            <a:r>
              <a:rPr lang="en-US" sz="1600" baseline="-25000" dirty="0" err="1"/>
              <a:t>ch</a:t>
            </a:r>
            <a:r>
              <a:rPr lang="en-US" sz="1600" dirty="0"/>
              <a:t> (</a:t>
            </a:r>
            <a:r>
              <a:rPr lang="el-GR" sz="1600" dirty="0"/>
              <a:t>θ</a:t>
            </a:r>
            <a:r>
              <a:rPr lang="en-US" sz="1600" baseline="-25000" dirty="0" err="1"/>
              <a:t>ch</a:t>
            </a:r>
            <a:r>
              <a:rPr lang="en-US" sz="1600" dirty="0"/>
              <a:t>).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014"/>
            <a:ext cx="274492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661248"/>
            <a:ext cx="47525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Many pixels can be combined to improve accuracy and align the tracking system with the PD pixels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032" y="1265625"/>
            <a:ext cx="2722287" cy="27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59506"/>
            <a:ext cx="2700000" cy="269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1960" y="4112220"/>
            <a:ext cx="28803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Sum of all pixels w.r.t. track position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66" y="1265625"/>
            <a:ext cx="2700000" cy="2701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1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5367-99AD-4CD1-99C9-EDF497529C5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88" y="13165"/>
            <a:ext cx="8776900" cy="1105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beam test in Novosibirsk (2011)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87" y="1068565"/>
            <a:ext cx="288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419823" y="5300736"/>
            <a:ext cx="5551020" cy="936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σ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=1.1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mm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/>
              <a:t>in rough agreement with MC simulation </a:t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›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= 13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/>
              <a:t>2 times less than expected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6" y="3932736"/>
            <a:ext cx="28800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" y="1153794"/>
            <a:ext cx="2880000" cy="28800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4" y="1153794"/>
            <a:ext cx="30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7544" y="4033794"/>
            <a:ext cx="5040560" cy="7473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4-layer aerogel (t=3cm) </a:t>
            </a:r>
            <a:r>
              <a:rPr lang="en-US" sz="1600" dirty="0"/>
              <a:t>vs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single layer aerogel (t=2cm)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Focusing effect has been observed.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68" y="1153794"/>
            <a:ext cx="5911275" cy="3787373"/>
          </a:xfrm>
          <a:prstGeom prst="roundRect">
            <a:avLst>
              <a:gd name="adj" fmla="val 926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01196" y="969128"/>
            <a:ext cx="2880000" cy="5787814"/>
          </a:xfrm>
          <a:prstGeom prst="roundRect">
            <a:avLst>
              <a:gd name="adj" fmla="val 95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793546" y="969128"/>
            <a:ext cx="1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0885" y="3838994"/>
            <a:ext cx="17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p.e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823" y="15122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=1.1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7294" y="15125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=2.1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3546" y="3126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4-layer aerogel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39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47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 prototype beam test </a:t>
            </a:r>
            <a:b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CERN</a:t>
            </a:r>
            <a:r>
              <a:rPr lang="ru-RU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PS/T10, 2012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512" y="1685902"/>
            <a:ext cx="4032250" cy="4785926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u="sng" dirty="0"/>
              <a:t>Main objective: 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Proof of concept: full Cherenkov ring detection with a DPC array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u="sng" dirty="0"/>
              <a:t>Details:</a:t>
            </a: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Operation temperature is −40°C to suppress dark count rate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Dead time is 720 ns.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DCR(+25°C) ≈ 10 </a:t>
            </a:r>
            <a:r>
              <a:rPr lang="en-US" sz="1600" dirty="0" err="1">
                <a:solidFill>
                  <a:srgbClr val="C00000"/>
                </a:solidFill>
              </a:rPr>
              <a:t>Mcps</a:t>
            </a:r>
            <a:r>
              <a:rPr lang="en-US" sz="1600" dirty="0">
                <a:solidFill>
                  <a:srgbClr val="C00000"/>
                </a:solidFill>
              </a:rPr>
              <a:t>/sensor 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single photon detection is not feasible!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DCR(-40°C) ≈ 100 </a:t>
            </a:r>
            <a:r>
              <a:rPr lang="en-US" sz="1600" dirty="0" err="1">
                <a:solidFill>
                  <a:srgbClr val="0000FF"/>
                </a:solidFill>
              </a:rPr>
              <a:t>kcps</a:t>
            </a:r>
            <a:r>
              <a:rPr lang="en-US" sz="1600" dirty="0">
                <a:solidFill>
                  <a:srgbClr val="0000FF"/>
                </a:solidFill>
              </a:rPr>
              <a:t>/sensor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inefficiency is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7% </a:t>
            </a:r>
            <a:r>
              <a:rPr lang="ru-RU" sz="1600" dirty="0">
                <a:solidFill>
                  <a:srgbClr val="0000FF"/>
                </a:solidFill>
              </a:rPr>
              <a:t>.</a:t>
            </a:r>
            <a:endParaRPr lang="en-US" sz="1600" dirty="0">
              <a:solidFill>
                <a:srgbClr val="0000FF"/>
              </a:solidFill>
            </a:endParaRP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2 stage cooling: LAUDA process thermostat + </a:t>
            </a:r>
            <a:r>
              <a:rPr lang="en-US" sz="1800" dirty="0" err="1"/>
              <a:t>Peltiers</a:t>
            </a:r>
            <a:r>
              <a:rPr lang="ru-RU" sz="1800" dirty="0"/>
              <a:t>.</a:t>
            </a:r>
            <a:endParaRPr lang="en-US" sz="1800" dirty="0"/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Dry N</a:t>
            </a:r>
            <a:r>
              <a:rPr lang="en-US" sz="1800" baseline="-25000" dirty="0"/>
              <a:t>2</a:t>
            </a:r>
            <a:r>
              <a:rPr lang="en-US" sz="1800" dirty="0"/>
              <a:t> constant flow to avoid condensation</a:t>
            </a:r>
            <a:r>
              <a:rPr lang="ru-RU" sz="1800" dirty="0"/>
              <a:t>.</a:t>
            </a:r>
            <a:endParaRPr lang="en-US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FDCE-740B-4B23-9C76-27AB74BC0665}" type="slidenum">
              <a:rPr lang="de-DE"/>
              <a:pPr>
                <a:defRPr/>
              </a:pPr>
              <a:t>14</a:t>
            </a:fld>
            <a:endParaRPr lang="de-DE"/>
          </a:p>
        </p:txBody>
      </p:sp>
      <p:pic>
        <p:nvPicPr>
          <p:cNvPr id="9223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98838"/>
            <a:ext cx="45894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Users\Сергей\Documents\Работа\MyTalks\vci2013\front_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12863"/>
            <a:ext cx="3109912" cy="233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64163" y="3644900"/>
            <a:ext cx="1008062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918325" y="3644900"/>
            <a:ext cx="1555750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8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190250" y="980728"/>
            <a:ext cx="4936847" cy="5039023"/>
            <a:chOff x="2772000" y="2847264"/>
            <a:chExt cx="3600000" cy="3600000"/>
          </a:xfrm>
        </p:grpSpPr>
        <p:pic>
          <p:nvPicPr>
            <p:cNvPr id="22" name="Объект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000" y="2847264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51"/>
            <p:cNvSpPr txBox="1">
              <a:spLocks noChangeArrowheads="1"/>
            </p:cNvSpPr>
            <p:nvPr/>
          </p:nvSpPr>
          <p:spPr bwMode="auto">
            <a:xfrm>
              <a:off x="4911482" y="4178160"/>
              <a:ext cx="261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p</a:t>
              </a:r>
            </a:p>
          </p:txBody>
        </p:sp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5158858" y="3406075"/>
              <a:ext cx="9670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e, </a:t>
              </a:r>
              <a:r>
                <a:rPr lang="el-GR" altLang="ru-RU" sz="1600"/>
                <a:t>μ</a:t>
              </a:r>
              <a:r>
                <a:rPr lang="en-US" altLang="ru-RU" sz="1600"/>
                <a:t>, </a:t>
              </a:r>
              <a:r>
                <a:rPr lang="el-GR" altLang="ru-RU" sz="1600"/>
                <a:t>π</a:t>
              </a:r>
              <a:r>
                <a:rPr lang="en-US" altLang="ru-RU" sz="1600"/>
                <a:t>, K</a:t>
              </a:r>
            </a:p>
          </p:txBody>
        </p:sp>
        <p:cxnSp>
          <p:nvCxnSpPr>
            <p:cNvPr id="25" name="Прямая соединительная линия 24"/>
            <p:cNvCxnSpPr>
              <a:stCxn id="24" idx="1"/>
            </p:cNvCxnSpPr>
            <p:nvPr/>
          </p:nvCxnSpPr>
          <p:spPr>
            <a:xfrm flipH="1">
              <a:off x="4925968" y="3574569"/>
              <a:ext cx="233334" cy="200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23" idx="3"/>
            </p:cNvCxnSpPr>
            <p:nvPr/>
          </p:nvCxnSpPr>
          <p:spPr>
            <a:xfrm flipH="1">
              <a:off x="5173587" y="4312990"/>
              <a:ext cx="101587" cy="349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3335186" y="3272157"/>
              <a:ext cx="1344709" cy="36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dirty="0"/>
                <a:t>P</a:t>
              </a:r>
              <a:r>
                <a:rPr lang="ru-RU" altLang="ru-RU" dirty="0"/>
                <a:t> = 6</a:t>
              </a:r>
              <a:r>
                <a:rPr lang="en-US" altLang="ru-RU" dirty="0"/>
                <a:t> GeV/c</a:t>
              </a:r>
              <a:endParaRPr lang="ru-RU" altLang="ru-RU" dirty="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457200" y="99733"/>
            <a:ext cx="8229600" cy="707886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PDPC-FARICH: Cherenkov ring</a:t>
            </a:r>
          </a:p>
        </p:txBody>
      </p:sp>
      <p:pic>
        <p:nvPicPr>
          <p:cNvPr id="30" name="Picture 92" descr="C:\Users\Сергей\Documents\Работа\MyTalks\vci2013\ed\event_display_ring_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3599845" cy="359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7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PDPC-FARICH: Particle ID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0CF1-A7FE-4FD3-86CA-21ACD3E97E6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4757" y="5423406"/>
            <a:ext cx="23631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π </a:t>
            </a:r>
            <a:r>
              <a:rPr lang="en-US" b="1" dirty="0"/>
              <a:t>/K: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7.6</a:t>
            </a:r>
            <a:r>
              <a:rPr lang="el-GR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@ 4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i="1" dirty="0">
                <a:latin typeface="Arial"/>
                <a:cs typeface="Arial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μ</a:t>
            </a:r>
            <a:r>
              <a:rPr lang="en-US" b="1" dirty="0"/>
              <a:t>/</a:t>
            </a:r>
            <a:r>
              <a:rPr lang="el-GR" b="1" dirty="0"/>
              <a:t>π</a:t>
            </a:r>
            <a:r>
              <a:rPr lang="en-US" b="1" dirty="0"/>
              <a:t>: </a:t>
            </a:r>
            <a:r>
              <a:rPr lang="ru-RU" b="1" dirty="0">
                <a:solidFill>
                  <a:srgbClr val="FF0000"/>
                </a:solidFill>
              </a:rPr>
              <a:t>5.3</a:t>
            </a:r>
            <a:r>
              <a:rPr lang="el-GR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@ 1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i="1" dirty="0">
                <a:latin typeface="Arial"/>
                <a:cs typeface="Arial"/>
              </a:rPr>
              <a:t>c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120102" y="5490548"/>
            <a:ext cx="4081636" cy="58477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2.6 times less than in initial MC simulation (with producer’s PDE and ideal aerogel)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21" name="Прямоугольник 33"/>
          <p:cNvSpPr>
            <a:spLocks noChangeArrowheads="1"/>
          </p:cNvSpPr>
          <p:nvPr/>
        </p:nvSpPr>
        <p:spPr bwMode="auto">
          <a:xfrm>
            <a:off x="969466" y="4692513"/>
            <a:ext cx="344904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dirty="0" err="1">
                <a:solidFill>
                  <a:srgbClr val="C00000"/>
                </a:solidFill>
              </a:rPr>
              <a:t>A.Yu</a:t>
            </a:r>
            <a:r>
              <a:rPr lang="en-US" altLang="ru-RU" sz="1400" dirty="0">
                <a:solidFill>
                  <a:srgbClr val="C00000"/>
                </a:solidFill>
              </a:rPr>
              <a:t>. </a:t>
            </a:r>
            <a:r>
              <a:rPr lang="en-US" altLang="ru-RU" sz="1400" dirty="0" err="1">
                <a:solidFill>
                  <a:srgbClr val="C00000"/>
                </a:solidFill>
              </a:rPr>
              <a:t>Barnyakov</a:t>
            </a:r>
            <a:r>
              <a:rPr lang="en-US" altLang="ru-RU" sz="1400" dirty="0">
                <a:solidFill>
                  <a:srgbClr val="C00000"/>
                </a:solidFill>
              </a:rPr>
              <a:t>, et al., NIM A </a:t>
            </a:r>
            <a:r>
              <a:rPr lang="en-US" sz="1400" dirty="0">
                <a:solidFill>
                  <a:srgbClr val="C00000"/>
                </a:solidFill>
              </a:rPr>
              <a:t>732 (2013) 352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pic>
        <p:nvPicPr>
          <p:cNvPr id="13322" name="Picture 2" descr="C:\Users\Сергей\Dropbox\FARICH TEST\vci2013\hrad_fit_d200_p1gev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16113"/>
            <a:ext cx="27003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 descr="C:\Users\Сергей\Dropbox\FARICH TEST\vci2013\hrad_fit_d200_p4gev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916113"/>
            <a:ext cx="26987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0002" y="1446203"/>
            <a:ext cx="27924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Ring distribution on radius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36151"/>
              </p:ext>
            </p:extLst>
          </p:nvPr>
        </p:nvGraphicFramePr>
        <p:xfrm>
          <a:off x="5415378" y="1631147"/>
          <a:ext cx="3499518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5" imgW="5400637" imgH="5181208" progId="AcroExch.Document.DC">
                  <p:embed/>
                </p:oleObj>
              </mc:Choice>
              <mc:Fallback>
                <p:oleObj name="Acrobat Document" r:id="rId5" imgW="5400637" imgH="518120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5378" y="1631147"/>
                        <a:ext cx="3499518" cy="335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0920" y="1158410"/>
            <a:ext cx="2008435" cy="657681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15692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Refractive index of 4-layer aerogel tested at CERN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16" y="1711326"/>
            <a:ext cx="6466968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1703980"/>
            <a:ext cx="185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X-ray scan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4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4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PDPC-FARICH: timing resolution and number of photoelectrons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B418-55EB-45E4-BD77-56CBD2CF54F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5030788"/>
            <a:ext cx="3240088" cy="922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σ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narrow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= 48ps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Arial"/>
              </a:rPr>
              <a:t>Excellent single photon resolution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SiPMs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295" name="Группа 11"/>
          <p:cNvGrpSpPr>
            <a:grpSpLocks/>
          </p:cNvGrpSpPr>
          <p:nvPr/>
        </p:nvGrpSpPr>
        <p:grpSpPr bwMode="auto">
          <a:xfrm>
            <a:off x="879475" y="1293813"/>
            <a:ext cx="3406775" cy="3568700"/>
            <a:chOff x="1115613" y="1566995"/>
            <a:chExt cx="3406377" cy="3568806"/>
          </a:xfrm>
        </p:grpSpPr>
        <p:pic>
          <p:nvPicPr>
            <p:cNvPr id="12300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3" y="1566995"/>
              <a:ext cx="3406377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Прямоугольник 21"/>
            <p:cNvSpPr>
              <a:spLocks noChangeArrowheads="1"/>
            </p:cNvSpPr>
            <p:nvPr/>
          </p:nvSpPr>
          <p:spPr bwMode="auto">
            <a:xfrm>
              <a:off x="1911613" y="4858802"/>
              <a:ext cx="244400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Hit time w.r.t. fitted event time, ns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6325" y="5003800"/>
            <a:ext cx="3240088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="1" baseline="-25000" dirty="0" err="1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baseline="-2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›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12</a:t>
            </a:r>
            <a:br>
              <a:rPr lang="ru-RU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(accounted for optical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crosstalks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)</a:t>
            </a:r>
            <a:endParaRPr lang="ru-RU" sz="1600" dirty="0">
              <a:solidFill>
                <a:schemeClr val="tx1"/>
              </a:solidFill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cs typeface="Arial"/>
              </a:rPr>
              <a:t>1.7 times lower than expected</a:t>
            </a:r>
            <a:br>
              <a:rPr lang="en-US" dirty="0">
                <a:solidFill>
                  <a:srgbClr val="C00000"/>
                </a:solidFill>
                <a:cs typeface="Arial"/>
              </a:rPr>
            </a:br>
            <a:r>
              <a:rPr lang="en-US" dirty="0">
                <a:solidFill>
                  <a:srgbClr val="C00000"/>
                </a:solidFill>
                <a:cs typeface="Arial"/>
              </a:rPr>
              <a:t>due to </a:t>
            </a:r>
            <a:r>
              <a:rPr lang="en-US" dirty="0" err="1">
                <a:solidFill>
                  <a:srgbClr val="C00000"/>
                </a:solidFill>
                <a:cs typeface="Arial"/>
              </a:rPr>
              <a:t>overevaluated</a:t>
            </a:r>
            <a:r>
              <a:rPr lang="en-US" dirty="0">
                <a:solidFill>
                  <a:srgbClr val="C00000"/>
                </a:solidFill>
                <a:cs typeface="Arial"/>
              </a:rPr>
              <a:t> DPC PDE by producer’s data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2297" name="Группа 12"/>
          <p:cNvGrpSpPr>
            <a:grpSpLocks/>
          </p:cNvGrpSpPr>
          <p:nvPr/>
        </p:nvGrpSpPr>
        <p:grpSpPr bwMode="auto">
          <a:xfrm>
            <a:off x="4795838" y="1293813"/>
            <a:ext cx="3419475" cy="3486150"/>
            <a:chOff x="5004048" y="1550979"/>
            <a:chExt cx="3420000" cy="3486966"/>
          </a:xfrm>
        </p:grpSpPr>
        <p:pic>
          <p:nvPicPr>
            <p:cNvPr id="12298" name="Picture 2" descr="C:\Users\Сергей\Documents\Работа\MyTalks\vci2013\hnpe_pions_d200_190612_a1_trg2_p6ge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550979"/>
              <a:ext cx="3420000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Прямоугольник 19"/>
            <p:cNvSpPr>
              <a:spLocks noChangeArrowheads="1"/>
            </p:cNvSpPr>
            <p:nvPr/>
          </p:nvSpPr>
          <p:spPr bwMode="auto">
            <a:xfrm>
              <a:off x="6886735" y="4760946"/>
              <a:ext cx="11833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Number of hits</a:t>
              </a: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065621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Forward RICH</a:t>
            </a:r>
            <a:endParaRPr lang="ru-RU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2,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Sergey Kononov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4176936" y="3163371"/>
            <a:ext cx="475252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Photon Detector</a:t>
            </a:r>
          </a:p>
          <a:p>
            <a:pPr marL="0" indent="0">
              <a:buNone/>
            </a:pPr>
            <a:r>
              <a:rPr lang="en-US" altLang="ru-RU" sz="1600" u="sng" dirty="0"/>
              <a:t>Hamamatsu H12700 MaPMT</a:t>
            </a:r>
          </a:p>
          <a:p>
            <a:pPr marL="180000" indent="-180000"/>
            <a:r>
              <a:rPr lang="en-US" altLang="ru-RU" sz="1600" dirty="0"/>
              <a:t>flat panel, </a:t>
            </a:r>
          </a:p>
          <a:p>
            <a:pPr marL="180000" indent="-180000"/>
            <a:r>
              <a:rPr lang="en-US" altLang="ru-RU" sz="1600" dirty="0"/>
              <a:t>8x8 anode pixels of 6mm size </a:t>
            </a:r>
          </a:p>
          <a:p>
            <a:pPr marL="180000" indent="-180000"/>
            <a:r>
              <a:rPr lang="en-US" altLang="ru-RU" sz="1600" dirty="0"/>
              <a:t>87% active area ratio</a:t>
            </a:r>
          </a:p>
          <a:p>
            <a:pPr marL="180000" indent="-180000"/>
            <a:r>
              <a:rPr lang="en-US" altLang="ru-RU" sz="1600" dirty="0" err="1"/>
              <a:t>Bialkali</a:t>
            </a:r>
            <a:r>
              <a:rPr lang="en-US" altLang="ru-RU" sz="1600" dirty="0"/>
              <a:t> photocathode</a:t>
            </a:r>
          </a:p>
          <a:p>
            <a:pPr marL="180000" indent="-180000"/>
            <a:r>
              <a:rPr lang="en-US" altLang="ru-RU" sz="1600" dirty="0"/>
              <a:t>Gain: 1.5∙10</a:t>
            </a:r>
            <a:r>
              <a:rPr lang="en-US" altLang="ru-RU" sz="1600" baseline="30000" dirty="0"/>
              <a:t>6</a:t>
            </a:r>
          </a:p>
          <a:p>
            <a:pPr marL="180000" indent="-180000"/>
            <a:r>
              <a:rPr lang="en-US" altLang="ru-RU" sz="1600" dirty="0">
                <a:solidFill>
                  <a:srgbClr val="0070C0"/>
                </a:solidFill>
              </a:rPr>
              <a:t>Good single </a:t>
            </a:r>
            <a:r>
              <a:rPr lang="en-US" altLang="ru-RU" sz="1600" dirty="0" err="1">
                <a:solidFill>
                  <a:srgbClr val="0070C0"/>
                </a:solidFill>
              </a:rPr>
              <a:t>p.e.</a:t>
            </a:r>
            <a:r>
              <a:rPr lang="en-US" altLang="ru-RU" sz="1600" dirty="0">
                <a:solidFill>
                  <a:srgbClr val="0070C0"/>
                </a:solidFill>
              </a:rPr>
              <a:t> amp resolution</a:t>
            </a:r>
          </a:p>
          <a:p>
            <a:pPr marL="180000" indent="-180000"/>
            <a:r>
              <a:rPr lang="en-US" altLang="ru-RU" sz="1600" dirty="0">
                <a:solidFill>
                  <a:srgbClr val="0070C0"/>
                </a:solidFill>
              </a:rPr>
              <a:t>Robust</a:t>
            </a:r>
          </a:p>
          <a:p>
            <a:pPr marL="180000" indent="-180000"/>
            <a:r>
              <a:rPr lang="en-US" altLang="ru-RU" sz="1600" dirty="0">
                <a:solidFill>
                  <a:srgbClr val="0070C0"/>
                </a:solidFill>
              </a:rPr>
              <a:t>Long lifetime</a:t>
            </a:r>
          </a:p>
          <a:p>
            <a:pPr marL="180000" indent="-180000"/>
            <a:r>
              <a:rPr lang="en-US" altLang="ru-RU" sz="1600" dirty="0">
                <a:solidFill>
                  <a:srgbClr val="0070C0"/>
                </a:solidFill>
              </a:rPr>
              <a:t>Works in the mag. field 25G (stray field of the dipole)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214603" y="4852696"/>
            <a:ext cx="3806568" cy="125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Radiator</a:t>
            </a:r>
          </a:p>
          <a:p>
            <a:r>
              <a:rPr lang="en-US" altLang="ru-RU" sz="1600" dirty="0"/>
              <a:t>Focusing 2- or 3-layer aerogel</a:t>
            </a:r>
          </a:p>
          <a:p>
            <a:r>
              <a:rPr lang="en-US" altLang="ru-RU" sz="1600" dirty="0"/>
              <a:t>40 mm thick</a:t>
            </a:r>
          </a:p>
          <a:p>
            <a:r>
              <a:rPr lang="en-US" altLang="ru-RU" sz="1600" dirty="0">
                <a:solidFill>
                  <a:srgbClr val="0000FF"/>
                </a:solidFill>
              </a:rPr>
              <a:t>No gaseous radiator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389" y="3160800"/>
            <a:ext cx="1994075" cy="1378619"/>
          </a:xfrm>
          <a:prstGeom prst="rect">
            <a:avLst/>
          </a:prstGeom>
        </p:spPr>
      </p:pic>
      <p:sp>
        <p:nvSpPr>
          <p:cNvPr id="48" name="Текст 2"/>
          <p:cNvSpPr txBox="1">
            <a:spLocks/>
          </p:cNvSpPr>
          <p:nvPr/>
        </p:nvSpPr>
        <p:spPr>
          <a:xfrm>
            <a:off x="4176936" y="1189882"/>
            <a:ext cx="4752528" cy="1846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b="1" dirty="0"/>
              <a:t>Mirrors</a:t>
            </a:r>
          </a:p>
          <a:p>
            <a:r>
              <a:rPr lang="en-US" altLang="ru-RU" sz="1600" dirty="0"/>
              <a:t>Flat segments </a:t>
            </a:r>
          </a:p>
          <a:p>
            <a:r>
              <a:rPr lang="en-US" altLang="ru-RU" sz="1600" dirty="0"/>
              <a:t>Float glass substrate 2 mm thick</a:t>
            </a:r>
          </a:p>
          <a:p>
            <a:r>
              <a:rPr lang="en-US" altLang="ru-RU" sz="1600" dirty="0"/>
              <a:t>Al+SiO</a:t>
            </a:r>
            <a:r>
              <a:rPr lang="en-US" altLang="ru-RU" sz="1600" baseline="-25000" dirty="0"/>
              <a:t>2</a:t>
            </a:r>
            <a:r>
              <a:rPr lang="en-US" altLang="ru-RU" sz="1600" dirty="0"/>
              <a:t> coating, R≥90%</a:t>
            </a:r>
          </a:p>
          <a:p>
            <a:r>
              <a:rPr lang="en-US" altLang="ru-RU" sz="1600" dirty="0"/>
              <a:t>Light-weight Al or carbon fiber support</a:t>
            </a:r>
          </a:p>
          <a:p>
            <a:r>
              <a:rPr lang="en-US" altLang="ru-RU" sz="1600" dirty="0">
                <a:solidFill>
                  <a:srgbClr val="0000FF"/>
                </a:solidFill>
              </a:rPr>
              <a:t>Simplicity of production and positioning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46651" y="1458540"/>
            <a:ext cx="3195128" cy="2930749"/>
            <a:chOff x="611560" y="1143000"/>
            <a:chExt cx="3195128" cy="2930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909063" y="3735195"/>
                  <a:ext cx="347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063" y="3735195"/>
                  <a:ext cx="347466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9298" b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143000"/>
              <a:ext cx="2253480" cy="283691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 rot="20220000">
              <a:off x="1491543" y="1345096"/>
              <a:ext cx="417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PD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3329" y="1914429"/>
              <a:ext cx="7933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mirrors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377650" y="2446887"/>
              <a:ext cx="806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aerogel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53" name="Прямая соединительная линия 52"/>
            <p:cNvCxnSpPr>
              <a:stCxn id="50" idx="1"/>
            </p:cNvCxnSpPr>
            <p:nvPr/>
          </p:nvCxnSpPr>
          <p:spPr>
            <a:xfrm flipH="1" flipV="1">
              <a:off x="2724065" y="1916139"/>
              <a:ext cx="289264" cy="1675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>
              <a:endCxn id="50" idx="1"/>
            </p:cNvCxnSpPr>
            <p:nvPr/>
          </p:nvCxnSpPr>
          <p:spPr>
            <a:xfrm flipV="1">
              <a:off x="2362115" y="2083706"/>
              <a:ext cx="651214" cy="63729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884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P61155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38" y="1412776"/>
            <a:ext cx="1980000" cy="14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98633"/>
            <a:ext cx="8579296" cy="1143000"/>
          </a:xfrm>
        </p:spPr>
        <p:txBody>
          <a:bodyPr>
            <a:normAutofit/>
          </a:bodyPr>
          <a:lstStyle/>
          <a:p>
            <a:r>
              <a:rPr lang="en-US" dirty="0"/>
              <a:t>Aerogel RICH short history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40610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800" b="1" dirty="0"/>
              <a:t>Mid 1990</a:t>
            </a:r>
            <a:r>
              <a:rPr lang="en-US" sz="3800" b="1" baseline="30000" dirty="0"/>
              <a:t>ties</a:t>
            </a:r>
            <a:r>
              <a:rPr lang="en-US" sz="3800" b="1" dirty="0"/>
              <a:t> </a:t>
            </a:r>
            <a:r>
              <a:rPr lang="en-US" sz="3800" dirty="0"/>
              <a:t>– silica aerogel was proposed for use in RICH</a:t>
            </a:r>
            <a:br>
              <a:rPr lang="en-US" sz="3400" dirty="0"/>
            </a:br>
            <a:r>
              <a:rPr lang="es-ES" sz="2900" dirty="0">
                <a:solidFill>
                  <a:schemeClr val="tx2"/>
                </a:solidFill>
              </a:rPr>
              <a:t>D.E. Fields et al., NIM A 349 (1994) 431</a:t>
            </a:r>
            <a:br>
              <a:rPr lang="en-US" sz="2900" dirty="0"/>
            </a:br>
            <a:r>
              <a:rPr lang="es-ES" sz="2900" dirty="0">
                <a:solidFill>
                  <a:schemeClr val="tx2"/>
                </a:solidFill>
              </a:rPr>
              <a:t>R.De Leo, et al., NIM A 401 (1997) 187</a:t>
            </a:r>
            <a:endParaRPr lang="en-US" sz="2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800" b="1" dirty="0"/>
              <a:t>1995-200x </a:t>
            </a:r>
            <a:r>
              <a:rPr lang="en-US" sz="3800" dirty="0"/>
              <a:t>– </a:t>
            </a:r>
            <a:r>
              <a:rPr lang="en-US" sz="3800" dirty="0" err="1"/>
              <a:t>LHCb</a:t>
            </a:r>
            <a:r>
              <a:rPr lang="en-US" sz="3800" dirty="0"/>
              <a:t> RICH1 with gaseous and aerogel radiator </a:t>
            </a:r>
            <a:br>
              <a:rPr lang="en-US" sz="3800" dirty="0"/>
            </a:br>
            <a:r>
              <a:rPr lang="en-US" sz="3800" dirty="0"/>
              <a:t>(Novosibirsk aerogel n=1.03)</a:t>
            </a:r>
            <a:br>
              <a:rPr lang="en-US" sz="3800" dirty="0"/>
            </a:br>
            <a:r>
              <a:rPr lang="en-US" sz="3400" dirty="0">
                <a:solidFill>
                  <a:schemeClr val="tx2"/>
                </a:solidFill>
              </a:rPr>
              <a:t>T. </a:t>
            </a:r>
            <a:r>
              <a:rPr lang="en-US" sz="3400" dirty="0" err="1">
                <a:solidFill>
                  <a:schemeClr val="tx2"/>
                </a:solidFill>
              </a:rPr>
              <a:t>Ypsilantis</a:t>
            </a:r>
            <a:r>
              <a:rPr lang="en-US" sz="3400" dirty="0">
                <a:solidFill>
                  <a:schemeClr val="tx2"/>
                </a:solidFill>
              </a:rPr>
              <a:t>, J. </a:t>
            </a:r>
            <a:r>
              <a:rPr lang="en-US" sz="3400" dirty="0" err="1">
                <a:solidFill>
                  <a:schemeClr val="tx2"/>
                </a:solidFill>
              </a:rPr>
              <a:t>Seguinot</a:t>
            </a:r>
            <a:r>
              <a:rPr lang="en-US" sz="3400" dirty="0">
                <a:solidFill>
                  <a:schemeClr val="tx2"/>
                </a:solidFill>
              </a:rPr>
              <a:t>, NIM A 368 (1995) 229</a:t>
            </a:r>
            <a:br>
              <a:rPr lang="en-US" sz="3400" dirty="0">
                <a:solidFill>
                  <a:schemeClr val="tx2"/>
                </a:solidFill>
              </a:rPr>
            </a:br>
            <a:r>
              <a:rPr lang="en-US" sz="3400" dirty="0" err="1">
                <a:solidFill>
                  <a:schemeClr val="tx2"/>
                </a:solidFill>
              </a:rPr>
              <a:t>LHCb</a:t>
            </a:r>
            <a:r>
              <a:rPr lang="en-US" sz="3400" dirty="0">
                <a:solidFill>
                  <a:schemeClr val="tx2"/>
                </a:solidFill>
              </a:rPr>
              <a:t> RICH TDR (2000) CERN LHCC 2000-037</a:t>
            </a:r>
            <a:endParaRPr lang="en-US" sz="34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800" b="1" dirty="0"/>
              <a:t>1998</a:t>
            </a:r>
            <a:r>
              <a:rPr lang="en-US" sz="3800" dirty="0"/>
              <a:t> – HERMES RICH with gaseous and aerogel radiators </a:t>
            </a:r>
            <a:br>
              <a:rPr lang="en-US" sz="3800" dirty="0"/>
            </a:br>
            <a:r>
              <a:rPr lang="en-US" sz="3800" dirty="0"/>
              <a:t>(</a:t>
            </a:r>
            <a:r>
              <a:rPr lang="en-US" sz="3800" dirty="0"/>
              <a:t>Matsushita </a:t>
            </a:r>
            <a:r>
              <a:rPr lang="en-US" sz="3800" dirty="0"/>
              <a:t>aerogel n=1.03)</a:t>
            </a:r>
            <a:br>
              <a:rPr lang="en-US" sz="3800" dirty="0"/>
            </a:br>
            <a:r>
              <a:rPr lang="pl-PL" sz="2900" dirty="0">
                <a:solidFill>
                  <a:schemeClr val="tx2"/>
                </a:solidFill>
              </a:rPr>
              <a:t>D. Ryckbosch, NIM A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  <a:r>
              <a:rPr lang="pl-PL" sz="2900" dirty="0">
                <a:solidFill>
                  <a:schemeClr val="tx2"/>
                </a:solidFill>
              </a:rPr>
              <a:t>433 (1999) 98</a:t>
            </a:r>
            <a:br>
              <a:rPr lang="en-US" sz="2900" dirty="0">
                <a:solidFill>
                  <a:schemeClr val="tx2"/>
                </a:solidFill>
              </a:rPr>
            </a:br>
            <a:r>
              <a:rPr lang="es-ES" sz="2900" dirty="0">
                <a:solidFill>
                  <a:schemeClr val="tx2"/>
                </a:solidFill>
              </a:rPr>
              <a:t>R.De Leo, NIM A 595 (2008) 19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800" b="1" dirty="0"/>
              <a:t>2003-2004</a:t>
            </a:r>
            <a:r>
              <a:rPr lang="en-US" sz="3800" dirty="0"/>
              <a:t> – focusing multilayer aerogel radiator was proposed to improve proximity focusing RICH</a:t>
            </a:r>
            <a:br>
              <a:rPr lang="en-US" dirty="0"/>
            </a:br>
            <a:r>
              <a:rPr lang="en-US" sz="2900" dirty="0">
                <a:solidFill>
                  <a:schemeClr val="tx2"/>
                </a:solidFill>
              </a:rPr>
              <a:t>P. </a:t>
            </a:r>
            <a:r>
              <a:rPr lang="en-US" sz="2900" dirty="0" err="1">
                <a:solidFill>
                  <a:schemeClr val="tx2"/>
                </a:solidFill>
              </a:rPr>
              <a:t>Krizan</a:t>
            </a:r>
            <a:r>
              <a:rPr lang="en-US" sz="2900" dirty="0">
                <a:solidFill>
                  <a:schemeClr val="tx2"/>
                </a:solidFill>
              </a:rPr>
              <a:t>, Aerogel RICH, talk at SuperB </a:t>
            </a:r>
            <a:r>
              <a:rPr lang="en-US" sz="2900" dirty="0" err="1">
                <a:solidFill>
                  <a:schemeClr val="tx2"/>
                </a:solidFill>
              </a:rPr>
              <a:t>wokshop</a:t>
            </a:r>
            <a:r>
              <a:rPr lang="en-US" sz="2900" dirty="0">
                <a:solidFill>
                  <a:schemeClr val="tx2"/>
                </a:solidFill>
              </a:rPr>
              <a:t> in Hawaii, Jan 2004</a:t>
            </a:r>
            <a:br>
              <a:rPr lang="en-US" sz="2900" dirty="0">
                <a:solidFill>
                  <a:schemeClr val="tx2"/>
                </a:solidFill>
              </a:rPr>
            </a:br>
            <a:r>
              <a:rPr lang="en-US" sz="2900" dirty="0" err="1">
                <a:solidFill>
                  <a:schemeClr val="tx2"/>
                </a:solidFill>
              </a:rPr>
              <a:t>A.Yu</a:t>
            </a:r>
            <a:r>
              <a:rPr lang="en-US" sz="2900" dirty="0">
                <a:solidFill>
                  <a:schemeClr val="tx2"/>
                </a:solidFill>
              </a:rPr>
              <a:t>. </a:t>
            </a:r>
            <a:r>
              <a:rPr lang="en-US" sz="2900" dirty="0" err="1">
                <a:solidFill>
                  <a:schemeClr val="tx2"/>
                </a:solidFill>
              </a:rPr>
              <a:t>Barnyakov</a:t>
            </a:r>
            <a:r>
              <a:rPr lang="en-US" sz="2900" dirty="0">
                <a:solidFill>
                  <a:schemeClr val="tx2"/>
                </a:solidFill>
              </a:rPr>
              <a:t>, et al., Focusing aerogel RICH, NIM A 553 (2005) 70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2,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Sergey Kononov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219" name="Picture 3" descr="C:\Users\Сергей\Documents\Работа\MyTalks\afad2013\HERMES-RICH-Detektor_Aerogel_1998-a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38" y="2898062"/>
            <a:ext cx="1980000" cy="200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arhiv\konf\rich04\talk\talk\pictures\4aero\p106030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38" y="4902620"/>
            <a:ext cx="1980000" cy="14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9430" y="289806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HERMES RICH aerogel radiator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8938" y="14127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LHCb</a:t>
            </a:r>
            <a:r>
              <a:rPr lang="en-US" sz="1400" dirty="0">
                <a:solidFill>
                  <a:schemeClr val="bg1"/>
                </a:solidFill>
              </a:rPr>
              <a:t> aerogel tile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430" y="4892408"/>
            <a:ext cx="19928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First multi-layer aerogel</a:t>
            </a:r>
          </a:p>
        </p:txBody>
      </p:sp>
    </p:spTree>
    <p:extLst>
      <p:ext uri="{BB962C8B-B14F-4D97-AF65-F5344CB8AC3E}">
        <p14:creationId xmlns:p14="http://schemas.microsoft.com/office/powerpoint/2010/main" val="1789584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40" y="115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Readout options for PANDA FRICH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49736" y="5950189"/>
            <a:ext cx="2133600" cy="365125"/>
          </a:xfrm>
        </p:spPr>
        <p:txBody>
          <a:bodyPr/>
          <a:lstStyle/>
          <a:p>
            <a:r>
              <a:rPr lang="ru-RU"/>
              <a:t>March 2, 2017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16736" y="5950189"/>
            <a:ext cx="2895600" cy="365125"/>
          </a:xfrm>
        </p:spPr>
        <p:txBody>
          <a:bodyPr/>
          <a:lstStyle/>
          <a:p>
            <a:r>
              <a:rPr lang="en-US"/>
              <a:t>Sergey Kononov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45736" y="5950189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189" y="1124744"/>
            <a:ext cx="3755309" cy="2505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>
            <a:noAutofit/>
          </a:bodyPr>
          <a:lstStyle/>
          <a:p>
            <a:r>
              <a:rPr lang="en-US" b="1" dirty="0"/>
              <a:t>Hamamatsu H12700B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be influenced by stray magnetic field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 FEE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189" y="3748356"/>
            <a:ext cx="3755309" cy="2609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b">
            <a:noAutofit/>
          </a:bodyPr>
          <a:lstStyle/>
          <a:p>
            <a:r>
              <a:rPr lang="en-US" b="1" dirty="0"/>
              <a:t>Digital Photon Counter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720 ns sensor dead time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 cooling</a:t>
            </a:r>
          </a:p>
          <a:p>
            <a:r>
              <a:rPr lang="en-US" sz="1600" dirty="0">
                <a:solidFill>
                  <a:srgbClr val="C00000"/>
                </a:solidFill>
              </a:rPr>
              <a:t>Not radiation hard (lifetime ~1 year in PANDA FRICH w/o neutron shielding) </a:t>
            </a:r>
          </a:p>
        </p:txBody>
      </p:sp>
      <p:pic>
        <p:nvPicPr>
          <p:cNvPr id="16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320" y="1641518"/>
            <a:ext cx="3969298" cy="3977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36" y="1242980"/>
            <a:ext cx="2165291" cy="1424131"/>
          </a:xfrm>
          <a:prstGeom prst="rect">
            <a:avLst/>
          </a:prstGeom>
        </p:spPr>
      </p:pic>
      <p:pic>
        <p:nvPicPr>
          <p:cNvPr id="21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2" y="3770070"/>
            <a:ext cx="179731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X:\DLight\3. MARKETING-SALES\PHOTOGRAPHS\Photo shooting Sep 30-2011\compressed_1MB\Philips-049141 kop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95" y="3770070"/>
            <a:ext cx="1878682" cy="12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916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radiation hardness study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2"/>
          <a:stretch/>
        </p:blipFill>
        <p:spPr>
          <a:xfrm>
            <a:off x="457200" y="1963311"/>
            <a:ext cx="4038600" cy="3799740"/>
          </a:xfrm>
        </p:spPr>
      </p:pic>
      <p:pic>
        <p:nvPicPr>
          <p:cNvPr id="13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2" b="1"/>
          <a:stretch/>
        </p:blipFill>
        <p:spPr>
          <a:xfrm>
            <a:off x="4648200" y="1963340"/>
            <a:ext cx="4038600" cy="3799683"/>
          </a:xfrm>
        </p:spPr>
      </p:pic>
      <p:grpSp>
        <p:nvGrpSpPr>
          <p:cNvPr id="15" name="Группа 14"/>
          <p:cNvGrpSpPr/>
          <p:nvPr/>
        </p:nvGrpSpPr>
        <p:grpSpPr>
          <a:xfrm>
            <a:off x="5218402" y="3829317"/>
            <a:ext cx="2237001" cy="2437467"/>
            <a:chOff x="1129308" y="3556344"/>
            <a:chExt cx="2237001" cy="243746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129308" y="3878273"/>
              <a:ext cx="1662562" cy="1469207"/>
              <a:chOff x="1129308" y="3878273"/>
              <a:chExt cx="1662562" cy="1469207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129308" y="3883248"/>
                <a:ext cx="1657854" cy="295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endCxn id="17" idx="0"/>
              </p:cNvCxnSpPr>
              <p:nvPr/>
            </p:nvCxnSpPr>
            <p:spPr>
              <a:xfrm flipH="1">
                <a:off x="2787162" y="3878273"/>
                <a:ext cx="4708" cy="146920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7" name="Прямоугольник 16"/>
            <p:cNvSpPr/>
            <p:nvPr/>
          </p:nvSpPr>
          <p:spPr>
            <a:xfrm>
              <a:off x="2208014" y="5347480"/>
              <a:ext cx="1158295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4∙10</a:t>
              </a:r>
              <a:r>
                <a:rPr lang="en-US" baseline="30000" dirty="0"/>
                <a:t>9</a:t>
              </a:r>
              <a:r>
                <a:rPr lang="en-US" dirty="0"/>
                <a:t> n</a:t>
              </a:r>
              <a:r>
                <a:rPr lang="en-US" baseline="-25000" dirty="0"/>
                <a:t>1MeV</a:t>
              </a:r>
              <a:r>
                <a:rPr lang="en-US" dirty="0"/>
                <a:t>/cm</a:t>
              </a:r>
              <a:r>
                <a:rPr lang="en-US" baseline="30000" dirty="0"/>
                <a:t>2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8102" y="3556344"/>
              <a:ext cx="136459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2 times drop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824335" y="1816095"/>
            <a:ext cx="368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PDE degradation due to DCR increase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79754" y="1877612"/>
            <a:ext cx="342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 of radiative damage on DCR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340" y="1131983"/>
            <a:ext cx="2880320" cy="70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COSY PS in IKP FZ </a:t>
            </a:r>
            <a:r>
              <a:rPr lang="en-US" dirty="0" err="1"/>
              <a:t>Jülich</a:t>
            </a:r>
            <a:endParaRPr lang="en-US" dirty="0"/>
          </a:p>
          <a:p>
            <a:pPr algn="ctr"/>
            <a:r>
              <a:rPr lang="en-US" dirty="0"/>
              <a:t>protons @ 800 MeV/c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7931" y="5765275"/>
            <a:ext cx="265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DPC tiles cooled to −18</a:t>
            </a:r>
            <a:r>
              <a:rPr lang="en-US" dirty="0">
                <a:latin typeface="Arial" panose="020B0604020202020204" pitchFamily="34" charset="0"/>
              </a:rPr>
              <a:t>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3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57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PANDA FRICH performance (MC sim)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9571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20" y="1889571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13044" y="1935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Efficiency of reconstruction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15384" y="1649567"/>
                <a:ext cx="2048253" cy="5727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84" y="1649567"/>
                <a:ext cx="2048253" cy="572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Continuous density gradient aerogel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480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844448"/>
            <a:ext cx="4752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produce aerogel tiles with designed profile of gradient we modernized the method suggested by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[S.M. Jones  “A method for producing gradient density aerogel”, J Sol-Gel </a:t>
            </a:r>
            <a:r>
              <a:rPr lang="en-US" sz="1600" dirty="0" err="1">
                <a:solidFill>
                  <a:srgbClr val="C00000"/>
                </a:solidFill>
              </a:rPr>
              <a:t>Sci</a:t>
            </a:r>
            <a:r>
              <a:rPr lang="en-US" sz="1600" dirty="0">
                <a:solidFill>
                  <a:srgbClr val="C00000"/>
                </a:solidFill>
              </a:rPr>
              <a:t> Technol. 44 (2007) 255]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mix two pre-prepared mixtures with different content of TEOS fed by peristaltic pumps from vessels A and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mixture with designed concentration of TEOS seeps through the filter to the </a:t>
            </a:r>
            <a:r>
              <a:rPr lang="en-US" sz="1600" dirty="0" err="1"/>
              <a:t>mould</a:t>
            </a:r>
            <a:r>
              <a:rPr lang="en-US" sz="1600" dirty="0"/>
              <a:t> where gelation takes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 err="1"/>
              <a:t>mould</a:t>
            </a:r>
            <a:r>
              <a:rPr lang="en-US" sz="1600" dirty="0"/>
              <a:t> is positioned on the vertically moving table. The peristaltic pumps and moving table are controlled by a computer.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3284" y="5376144"/>
            <a:ext cx="3769960" cy="38757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Refractive index profile along thickness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88" y="4226992"/>
            <a:ext cx="4038600" cy="2040025"/>
          </a:xfr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FARICH R&amp;D was reviewed</a:t>
            </a:r>
          </a:p>
          <a:p>
            <a:r>
              <a:rPr lang="en-US" sz="2800" dirty="0"/>
              <a:t>Focusing aerogel is a perspective Cherenkov radiator for few-GeV momenta and proximity focusing design</a:t>
            </a:r>
          </a:p>
          <a:p>
            <a:r>
              <a:rPr lang="en-US" sz="2800" dirty="0"/>
              <a:t>Problems with production of monolithic multilayer aerogels with refractive index profile conforming to designed one</a:t>
            </a:r>
          </a:p>
          <a:p>
            <a:r>
              <a:rPr lang="en-US" sz="2800" dirty="0"/>
              <a:t>Continuous density gradient aerogels and stacked aerogel tiles are considered as  alternatives</a:t>
            </a:r>
            <a:endParaRPr lang="ru-RU" sz="2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6AA1-5BA5-4D15-A858-4BB48F15DEE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635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Quartz vs Aerogel radiators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50" y="1340768"/>
            <a:ext cx="5411350" cy="475252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3387355" cy="113877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Difference in Cherenkov angle </a:t>
            </a:r>
            <a:r>
              <a:rPr lang="el-GR" dirty="0"/>
              <a:t>θ</a:t>
            </a:r>
            <a:r>
              <a:rPr lang="en-US" baseline="-25000" dirty="0"/>
              <a:t>c</a:t>
            </a:r>
            <a:r>
              <a:rPr lang="en-US" dirty="0"/>
              <a:t> for </a:t>
            </a:r>
            <a:r>
              <a:rPr lang="el-GR" i="1" dirty="0"/>
              <a:t>π</a:t>
            </a:r>
            <a:r>
              <a:rPr lang="en-US" dirty="0"/>
              <a:t> and </a:t>
            </a:r>
            <a:r>
              <a:rPr lang="en-US" i="1" dirty="0"/>
              <a:t>K</a:t>
            </a:r>
          </a:p>
          <a:p>
            <a:pPr algn="ctr"/>
            <a:r>
              <a:rPr lang="en-US" sz="1600" dirty="0"/>
              <a:t>Bands – chromatic dispersion in </a:t>
            </a:r>
            <a:r>
              <a:rPr lang="ru-RU" sz="1600" dirty="0"/>
              <a:t>350-700 </a:t>
            </a:r>
            <a:r>
              <a:rPr lang="en-US" sz="1600" dirty="0"/>
              <a:t>nm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5220" y="46116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0000"/>
                </a:solidFill>
                <a:latin typeface="Arial" panose="020B0604020202020204" pitchFamily="34" charset="0"/>
              </a:rPr>
              <a:t>n=1.05</a:t>
            </a:r>
            <a:endParaRPr lang="ru-RU" dirty="0">
              <a:solidFill>
                <a:srgbClr val="CB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41" y="7802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RICH (FARICH)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262690"/>
            <a:ext cx="2133600" cy="365125"/>
          </a:xfrm>
        </p:spPr>
        <p:txBody>
          <a:bodyPr/>
          <a:lstStyle/>
          <a:p>
            <a:pPr>
              <a:defRPr/>
            </a:pPr>
            <a:fld id="{0020FB47-C79D-4925-BA81-6A17668DB6FC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48725"/>
            <a:ext cx="2447925" cy="223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5627690" y="5873750"/>
            <a:ext cx="329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C00000"/>
                </a:solidFill>
              </a:rPr>
              <a:t>T.Iijima et al., NIM A548 (2005) 383</a:t>
            </a:r>
            <a:br>
              <a:rPr lang="ru-RU" altLang="ru-RU" sz="1400">
                <a:solidFill>
                  <a:srgbClr val="C00000"/>
                </a:solidFill>
              </a:rPr>
            </a:br>
            <a:r>
              <a:rPr lang="ru-RU" altLang="ru-RU" sz="1400">
                <a:solidFill>
                  <a:srgbClr val="C00000"/>
                </a:solidFill>
              </a:rPr>
              <a:t>A.Yu.Barnyakov et al., NIM A553 (2005) 70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645464" y="1489281"/>
            <a:ext cx="2880000" cy="2151694"/>
            <a:chOff x="1763713" y="2477948"/>
            <a:chExt cx="3816399" cy="285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6" descr="p1060304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77948"/>
              <a:ext cx="3816399" cy="2851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11199961" flipV="1">
              <a:off x="2249541" y="3342732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n=1.030   6.0mm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1199961" flipV="1">
              <a:off x="2249541" y="3774530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n=1.027   6.3mm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1199961" flipV="1">
              <a:off x="2249541" y="4196071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n=1.024   6.7mm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1199961" flipV="1">
              <a:off x="2246289" y="4557606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n=1.022   7.0mm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73629" y="1189924"/>
            <a:ext cx="2951246" cy="3381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First sample of 4-layer aerogel</a:t>
            </a:r>
          </a:p>
        </p:txBody>
      </p:sp>
      <p:pic>
        <p:nvPicPr>
          <p:cNvPr id="20" name="Содержимое 3" descr="mla3_phot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5152" y="3979520"/>
            <a:ext cx="2879725" cy="189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627688" y="3677941"/>
            <a:ext cx="3029794" cy="339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3-</a:t>
            </a:r>
            <a:r>
              <a:rPr lang="en-US" sz="1600" dirty="0"/>
              <a:t>layer aerogel 115x115x41 mm</a:t>
            </a:r>
            <a:r>
              <a:rPr lang="en-US" sz="1600" baseline="30000" dirty="0"/>
              <a:t>3</a:t>
            </a:r>
            <a:endParaRPr lang="ru-RU" sz="14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4195670"/>
            <a:ext cx="50371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Focusing aerogel improves proximity focusing design by reducing  the contribution of radiator  thickness into the Cherenkov angle resolution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85739" y="5195644"/>
            <a:ext cx="5035551" cy="991731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Multi-layer monolith aerogels have been being produced by the </a:t>
            </a:r>
            <a:r>
              <a:rPr lang="en-US" sz="1600" dirty="0" err="1"/>
              <a:t>Boreskov</a:t>
            </a:r>
            <a:r>
              <a:rPr lang="en-US" sz="1600" dirty="0"/>
              <a:t> Institute of Catalysis in cooperation with the </a:t>
            </a:r>
            <a:r>
              <a:rPr lang="en-US" sz="1600" dirty="0" err="1"/>
              <a:t>Budker</a:t>
            </a:r>
            <a:r>
              <a:rPr lang="en-US" sz="1600" dirty="0"/>
              <a:t> INP since 2004.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3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FARICH-like projects and proposals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2, 2017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/>
              <a:t>Sergey Kononov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5</a:t>
            </a:fld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815069" y="3589412"/>
            <a:ext cx="2689770" cy="2710198"/>
            <a:chOff x="611561" y="3486964"/>
            <a:chExt cx="2689770" cy="2710198"/>
          </a:xfrm>
        </p:grpSpPr>
        <p:sp>
          <p:nvSpPr>
            <p:cNvPr id="13" name="TextBox 12"/>
            <p:cNvSpPr txBox="1"/>
            <p:nvPr/>
          </p:nvSpPr>
          <p:spPr>
            <a:xfrm>
              <a:off x="611561" y="3486964"/>
              <a:ext cx="2689770" cy="271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FARICH for ALICE HMPID upgrade </a:t>
              </a:r>
              <a:b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</a:b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" name="Picture 3" descr="C:\Users\Сергей\Documents\Работа\PANDA\Seminar1\alice_detecto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76" y="4299138"/>
              <a:ext cx="2520000" cy="189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929409" y="1058962"/>
            <a:ext cx="2737913" cy="2221808"/>
            <a:chOff x="4211960" y="1075743"/>
            <a:chExt cx="2737913" cy="2221808"/>
          </a:xfrm>
        </p:grpSpPr>
        <p:sp>
          <p:nvSpPr>
            <p:cNvPr id="16" name="TextBox 15"/>
            <p:cNvSpPr txBox="1"/>
            <p:nvPr/>
          </p:nvSpPr>
          <p:spPr>
            <a:xfrm>
              <a:off x="4211960" y="1075743"/>
              <a:ext cx="2737913" cy="2221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t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Belle II Aerogel RICH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br>
                <a:rPr lang="en-US" sz="2400" dirty="0">
                  <a:solidFill>
                    <a:schemeClr val="tx1"/>
                  </a:solidFill>
                </a:rPr>
              </a:br>
              <a:br>
                <a:rPr lang="en-US" sz="2400" dirty="0">
                  <a:solidFill>
                    <a:schemeClr val="tx1"/>
                  </a:solidFill>
                </a:rPr>
              </a:br>
              <a:br>
                <a:rPr lang="en-US" sz="2400" dirty="0">
                  <a:solidFill>
                    <a:schemeClr val="tx1"/>
                  </a:solidFill>
                </a:rPr>
              </a:b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See talk by Luka </a:t>
              </a:r>
              <a:r>
                <a:rPr lang="en-US" dirty="0" err="1">
                  <a:solidFill>
                    <a:schemeClr val="tx1"/>
                  </a:solidFill>
                </a:rPr>
                <a:t>Santelj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916" y="1468558"/>
              <a:ext cx="2520000" cy="151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664722" y="4138542"/>
            <a:ext cx="2865219" cy="2266123"/>
            <a:chOff x="3771177" y="3720489"/>
            <a:chExt cx="2865219" cy="2266123"/>
          </a:xfrm>
        </p:grpSpPr>
        <p:sp>
          <p:nvSpPr>
            <p:cNvPr id="12" name="TextBox 11"/>
            <p:cNvSpPr txBox="1"/>
            <p:nvPr/>
          </p:nvSpPr>
          <p:spPr>
            <a:xfrm>
              <a:off x="3771177" y="3720489"/>
              <a:ext cx="2865219" cy="2266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</a:rPr>
                <a:t>PANDA Forward RICH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pic>
          <p:nvPicPr>
            <p:cNvPr id="17" name="Изображение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5520" y="4067587"/>
              <a:ext cx="2520000" cy="177333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350254" y="1368101"/>
            <a:ext cx="2539491" cy="2678421"/>
            <a:chOff x="6292037" y="1839056"/>
            <a:chExt cx="2539491" cy="2678421"/>
          </a:xfrm>
        </p:grpSpPr>
        <p:sp>
          <p:nvSpPr>
            <p:cNvPr id="19" name="TextBox 18"/>
            <p:cNvSpPr txBox="1"/>
            <p:nvPr/>
          </p:nvSpPr>
          <p:spPr>
            <a:xfrm>
              <a:off x="6292037" y="1839056"/>
              <a:ext cx="2539491" cy="2678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FARICH for Super Charm-Tau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sym typeface="Symbol"/>
                </a:rPr>
                <a:t> factory</a:t>
              </a: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409" y="2543102"/>
              <a:ext cx="2160000" cy="1974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165168" y="1031517"/>
            <a:ext cx="2004416" cy="2360737"/>
            <a:chOff x="128817" y="961105"/>
            <a:chExt cx="2004416" cy="2360737"/>
          </a:xfrm>
        </p:grpSpPr>
        <p:sp>
          <p:nvSpPr>
            <p:cNvPr id="25" name="TextBox 24"/>
            <p:cNvSpPr txBox="1"/>
            <p:nvPr/>
          </p:nvSpPr>
          <p:spPr>
            <a:xfrm>
              <a:off x="128817" y="961105"/>
              <a:ext cx="2004416" cy="2360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SuperB</a:t>
              </a: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Forward RICH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3" name="Объект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t="7445" r="10594" b="9176"/>
            <a:stretch/>
          </p:blipFill>
          <p:spPr>
            <a:xfrm>
              <a:off x="569646" y="1823157"/>
              <a:ext cx="1122758" cy="1331643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 rot="-2700000">
            <a:off x="415988" y="2157479"/>
            <a:ext cx="150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Closed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-2700000">
            <a:off x="1418196" y="4816943"/>
            <a:ext cx="1502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Closed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906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SuperB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Forward RICH project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(closed)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68" y="2276872"/>
            <a:ext cx="3601343" cy="360134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7638"/>
            <a:ext cx="2634563" cy="28490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5608" y="1692097"/>
            <a:ext cx="326759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Radiator: 4- or 2-layer aerogel + </a:t>
            </a:r>
            <a:r>
              <a:rPr lang="en-US" sz="1600" dirty="0" err="1"/>
              <a:t>NaF</a:t>
            </a:r>
            <a:endParaRPr lang="en-US" sz="1600" dirty="0"/>
          </a:p>
          <a:p>
            <a:r>
              <a:rPr lang="en-US" sz="1600" dirty="0"/>
              <a:t>PD: </a:t>
            </a:r>
            <a:r>
              <a:rPr lang="en-US" sz="1600" dirty="0" err="1"/>
              <a:t>Photonis</a:t>
            </a:r>
            <a:r>
              <a:rPr lang="en-US" sz="1600" dirty="0"/>
              <a:t> MCP PMTs</a:t>
            </a:r>
            <a:endParaRPr lang="ru-RU" sz="16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7445" r="10594" b="9176"/>
          <a:stretch/>
        </p:blipFill>
        <p:spPr>
          <a:xfrm>
            <a:off x="2983512" y="3480363"/>
            <a:ext cx="2291056" cy="2717299"/>
          </a:xfrm>
        </p:spPr>
      </p:pic>
    </p:spTree>
    <p:extLst>
      <p:ext uri="{BB962C8B-B14F-4D97-AF65-F5344CB8AC3E}">
        <p14:creationId xmlns:p14="http://schemas.microsoft.com/office/powerpoint/2010/main" val="239406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932040" y="1562076"/>
            <a:ext cx="3600000" cy="3598934"/>
            <a:chOff x="5485365" y="1398388"/>
            <a:chExt cx="3600000" cy="3598934"/>
          </a:xfrm>
        </p:grpSpPr>
        <p:pic>
          <p:nvPicPr>
            <p:cNvPr id="17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365" y="1398388"/>
              <a:ext cx="3600000" cy="359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406787" y="3766995"/>
              <a:ext cx="1039348" cy="873457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0"/>
              <a:endCxn id="20" idx="2"/>
            </p:cNvCxnSpPr>
            <p:nvPr/>
          </p:nvCxnSpPr>
          <p:spPr>
            <a:xfrm flipV="1">
              <a:off x="6926461" y="3341497"/>
              <a:ext cx="1120618" cy="42549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85365" y="2919187"/>
              <a:ext cx="1523427" cy="42231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txBody>
            <a:bodyPr wrap="square" lIns="82945" tIns="41473" rIns="82945" bIns="41473">
              <a:spAutoFit/>
            </a:bodyPr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/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μ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 momentum range for  </a:t>
              </a:r>
              <a:b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τ</a:t>
              </a:r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 → μγ</a:t>
              </a:r>
              <a:r>
                <a:rPr lang="ru-RU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 at</a:t>
              </a:r>
              <a:r>
                <a:rPr lang="ru-RU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 err="1">
                  <a:solidFill>
                    <a:schemeClr val="tx1"/>
                  </a:solidFill>
                  <a:latin typeface="Calibri" pitchFamily="34" charset="0"/>
                </a:rPr>
                <a:t>E</a:t>
              </a:r>
              <a:r>
                <a:rPr lang="en-US" altLang="ru-RU" sz="1100" baseline="-25000" dirty="0" err="1">
                  <a:solidFill>
                    <a:schemeClr val="tx1"/>
                  </a:solidFill>
                  <a:latin typeface="Calibri" pitchFamily="34" charset="0"/>
                </a:rPr>
                <a:t>cm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=4.2GeV</a:t>
              </a:r>
              <a:endParaRPr lang="ru-RU" altLang="ru-RU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4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for Super Charm-Tau Factory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2, 2017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E9E-C41A-4EA3-9A61-D1024CBF44F9}" type="slidenum">
              <a:rPr lang="ru-RU" smtClean="0"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1880" y="113828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μ</a:t>
            </a:r>
            <a:r>
              <a:rPr lang="en-US" sz="2400" dirty="0"/>
              <a:t>/</a:t>
            </a:r>
            <a:r>
              <a:rPr lang="el-GR" sz="2400" dirty="0"/>
              <a:t>π</a:t>
            </a:r>
            <a:r>
              <a:rPr lang="en-US" sz="2400" dirty="0"/>
              <a:t>: MC simulation </a:t>
            </a:r>
            <a:r>
              <a:rPr lang="en-US" sz="1600" dirty="0"/>
              <a:t>MPPC &amp; 4-layer aerogel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0376" y="5095070"/>
            <a:ext cx="38164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μ/π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required for LFV search in </a:t>
            </a:r>
            <a:r>
              <a:rPr lang="el-GR" dirty="0">
                <a:solidFill>
                  <a:schemeClr val="tx1"/>
                </a:solidFill>
              </a:rPr>
              <a:t>τ→μγ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Target sensitivity on Br(</a:t>
            </a:r>
            <a:r>
              <a:rPr lang="el-GR" dirty="0">
                <a:solidFill>
                  <a:schemeClr val="tx1"/>
                </a:solidFill>
              </a:rPr>
              <a:t>τ→μγ</a:t>
            </a:r>
            <a:r>
              <a:rPr lang="en-US" dirty="0">
                <a:solidFill>
                  <a:schemeClr val="tx1"/>
                </a:solidFill>
              </a:rPr>
              <a:t>) ~10</a:t>
            </a:r>
            <a:r>
              <a:rPr lang="en-US" baseline="30000" dirty="0">
                <a:solidFill>
                  <a:schemeClr val="tx1"/>
                </a:solidFill>
              </a:rPr>
              <a:t>-9</a:t>
            </a:r>
            <a:endParaRPr lang="ru-RU" baseline="30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4381" y="5851745"/>
            <a:ext cx="324841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PID level is not achievable with DIRC-like detectors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4" y="1561560"/>
            <a:ext cx="3534360" cy="3231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" y="4879024"/>
            <a:ext cx="4608112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Proximity focusing RICH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~21 m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photon detector area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SiPMs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due to 1T magnetic field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~10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pixels with 4 mm pitch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4-layer or gradient aerogel radiator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"/>
    </mc:Choice>
    <mc:Fallback xmlns="">
      <p:transition spd="slow" advTm="132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342"/>
            <a:ext cx="8229600" cy="11430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RICH applications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30527" y="141277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Pros</a:t>
            </a:r>
          </a:p>
          <a:p>
            <a:r>
              <a:rPr lang="en-US" dirty="0">
                <a:solidFill>
                  <a:srgbClr val="0070C0"/>
                </a:solidFill>
              </a:rPr>
              <a:t>Excellent single photon resolution</a:t>
            </a:r>
          </a:p>
          <a:p>
            <a:r>
              <a:rPr lang="en-US" dirty="0">
                <a:solidFill>
                  <a:srgbClr val="0070C0"/>
                </a:solidFill>
              </a:rPr>
              <a:t>High PDE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Sub-ns timing resolution</a:t>
            </a:r>
          </a:p>
          <a:p>
            <a:r>
              <a:rPr lang="en-US" dirty="0">
                <a:solidFill>
                  <a:srgbClr val="0070C0"/>
                </a:solidFill>
              </a:rPr>
              <a:t>Immune to strong magnetic field</a:t>
            </a:r>
          </a:p>
          <a:p>
            <a:r>
              <a:rPr lang="en-US" dirty="0">
                <a:solidFill>
                  <a:srgbClr val="0070C0"/>
                </a:solidFill>
              </a:rPr>
              <a:t>Very compact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21527" y="1412776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dirty="0">
                <a:solidFill>
                  <a:srgbClr val="FF0000"/>
                </a:solidFill>
              </a:rPr>
              <a:t>High dark count rate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(10-100 kHz/mm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Radiation induced damage (~10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en-US" baseline="-25000" dirty="0">
                <a:solidFill>
                  <a:srgbClr val="FF0000"/>
                </a:solidFill>
              </a:rPr>
              <a:t>1MeV</a:t>
            </a:r>
            <a:r>
              <a:rPr lang="en-US" dirty="0">
                <a:solidFill>
                  <a:srgbClr val="FF0000"/>
                </a:solidFill>
              </a:rPr>
              <a:t>/cm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Kononov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4012591"/>
            <a:ext cx="3374436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S. </a:t>
            </a:r>
            <a:r>
              <a:rPr lang="en-US" sz="1400" dirty="0" err="1">
                <a:solidFill>
                  <a:schemeClr val="accent2"/>
                </a:solidFill>
              </a:rPr>
              <a:t>Korpar</a:t>
            </a:r>
            <a:r>
              <a:rPr lang="en-US" sz="1400" dirty="0">
                <a:solidFill>
                  <a:schemeClr val="accent2"/>
                </a:solidFill>
              </a:rPr>
              <a:t> et al., NIM A 594 (2008) 13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A.Y. </a:t>
            </a:r>
            <a:r>
              <a:rPr lang="en-US" sz="1400" dirty="0" err="1">
                <a:solidFill>
                  <a:schemeClr val="accent2"/>
                </a:solidFill>
              </a:rPr>
              <a:t>Barnyakov</a:t>
            </a:r>
            <a:r>
              <a:rPr lang="en-US" sz="1400" dirty="0">
                <a:solidFill>
                  <a:schemeClr val="accent2"/>
                </a:solidFill>
              </a:rPr>
              <a:t> et al., NIM A 732 (2013) 352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S. </a:t>
            </a:r>
            <a:r>
              <a:rPr lang="en-US" sz="1400" dirty="0" err="1">
                <a:solidFill>
                  <a:schemeClr val="accent2"/>
                </a:solidFill>
              </a:rPr>
              <a:t>Korpar</a:t>
            </a:r>
            <a:r>
              <a:rPr lang="en-US" sz="1400" dirty="0">
                <a:solidFill>
                  <a:schemeClr val="accent2"/>
                </a:solidFill>
              </a:rPr>
              <a:t> et al., NIM A 766 (2014) 107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M. </a:t>
            </a:r>
            <a:r>
              <a:rPr lang="en-US" sz="1400" dirty="0" err="1">
                <a:solidFill>
                  <a:schemeClr val="accent2"/>
                </a:solidFill>
              </a:rPr>
              <a:t>Contalbrigo</a:t>
            </a:r>
            <a:r>
              <a:rPr lang="en-US" sz="1400" dirty="0">
                <a:solidFill>
                  <a:schemeClr val="accent2"/>
                </a:solidFill>
              </a:rPr>
              <a:t>, NIM A 787 (2014) 224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2"/>
                </a:solidFill>
              </a:rPr>
              <a:t>I. </a:t>
            </a:r>
            <a:r>
              <a:rPr lang="en-US" sz="1400" dirty="0" err="1">
                <a:solidFill>
                  <a:schemeClr val="accent2"/>
                </a:solidFill>
              </a:rPr>
              <a:t>Balossino</a:t>
            </a:r>
            <a:r>
              <a:rPr lang="en-US" sz="1400" dirty="0">
                <a:solidFill>
                  <a:schemeClr val="accent2"/>
                </a:solidFill>
              </a:rPr>
              <a:t> et al., NIM A (2016) [</a:t>
            </a:r>
            <a:r>
              <a:rPr lang="en-US" sz="1400" dirty="0" err="1">
                <a:solidFill>
                  <a:schemeClr val="accent2"/>
                </a:solidFill>
              </a:rPr>
              <a:t>doi</a:t>
            </a:r>
            <a:r>
              <a:rPr lang="pt-BR" sz="1400" dirty="0">
                <a:solidFill>
                  <a:schemeClr val="accent2"/>
                </a:solidFill>
              </a:rPr>
              <a:t>: 10.1016/j.nima.2017.01.074]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5637" y="5833132"/>
            <a:ext cx="40014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F1100"/>
                </a:solidFill>
                <a:latin typeface="+mn-lt"/>
              </a:rPr>
              <a:t>See talk by Yuri </a:t>
            </a:r>
            <a:r>
              <a:rPr lang="en-US" sz="1400" dirty="0" err="1">
                <a:solidFill>
                  <a:srgbClr val="1F1100"/>
                </a:solidFill>
                <a:latin typeface="+mn-lt"/>
              </a:rPr>
              <a:t>Museinko</a:t>
            </a:r>
            <a:r>
              <a:rPr lang="en-US" sz="1400" dirty="0">
                <a:solidFill>
                  <a:srgbClr val="1F1100"/>
                </a:solidFill>
                <a:latin typeface="+mn-lt"/>
              </a:rPr>
              <a:t> “Advances in Solid State Photon Detectors”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99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96" y="81227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First tests of Novosibirsk multilayer aerogels at KEK (2005)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6136" y="2773782"/>
            <a:ext cx="3916224" cy="203301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/>
              <a:t>March 2, 2017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Sergey Kononov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995431"/>
          <a:ext cx="4038600" cy="37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ビットマップ イメージ" r:id="rId4" imgW="4695238" imgH="4342857" progId="Paint.Picture">
                  <p:embed/>
                </p:oleObj>
              </mc:Choice>
              <mc:Fallback>
                <p:oleObj name="ビットマップ イメージ" r:id="rId4" imgW="4695238" imgH="4342857" progId="Paint.Picture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5431"/>
                        <a:ext cx="4038600" cy="37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48464" y="5795959"/>
            <a:ext cx="261136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kumimoji="1" lang="en-US" altLang="ja-JP" b="0" dirty="0">
                <a:latin typeface="Arial" panose="020B0604020202020204" pitchFamily="34" charset="0"/>
                <a:ea typeface="MS PGothic" panose="020B0600070205080204" pitchFamily="34" charset="-128"/>
              </a:rPr>
              <a:t>Tracking by 2 MWPCs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7504" y="3239674"/>
            <a:ext cx="117859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kumimoji="1" lang="el-GR" altLang="ja-JP" sz="1600" dirty="0">
                <a:solidFill>
                  <a:srgbClr val="FF0000"/>
                </a:solidFill>
                <a:ea typeface="ＭＳ Ｐ明朝" pitchFamily="18" charset="-128"/>
              </a:rPr>
              <a:t>π</a:t>
            </a:r>
            <a:r>
              <a:rPr kumimoji="1" lang="en-US" altLang="ja-JP" sz="1600" dirty="0">
                <a:solidFill>
                  <a:srgbClr val="FF0000"/>
                </a:solidFill>
                <a:ea typeface="ＭＳ Ｐ明朝" pitchFamily="18" charset="-128"/>
              </a:rPr>
              <a:t> @ 3GeV/c</a:t>
            </a: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179512" y="3633397"/>
            <a:ext cx="1106584" cy="116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44244" y="1530293"/>
            <a:ext cx="2664512" cy="40011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kumimoji="1" lang="en-US" altLang="ja-JP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KEK-PS </a:t>
            </a:r>
            <a:r>
              <a:rPr kumimoji="1" lang="el-GR" altLang="ja-JP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π</a:t>
            </a:r>
            <a:r>
              <a:rPr kumimoji="1" lang="en-US" altLang="ja-JP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2 beam line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553200" y="2996952"/>
            <a:ext cx="467072" cy="1656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139308" y="5029967"/>
            <a:ext cx="332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Focusing effect for single layer aerogel with non-</a:t>
            </a:r>
            <a:r>
              <a:rPr lang="en-US" dirty="0" err="1"/>
              <a:t>homogenious</a:t>
            </a:r>
            <a:r>
              <a:rPr lang="en-US" dirty="0"/>
              <a:t> refractive index observed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73092" y="1950873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 altLang="ja-JP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3x3 H8500 MAPMTs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484" y="2505217"/>
            <a:ext cx="12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Aerogel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6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27083</TotalTime>
  <Words>1459</Words>
  <Application>Microsoft Office PowerPoint</Application>
  <PresentationFormat>Экран (4:3)</PresentationFormat>
  <Paragraphs>273</Paragraphs>
  <Slides>25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 Unicode MS</vt:lpstr>
      <vt:lpstr>MS PGothic</vt:lpstr>
      <vt:lpstr>ＭＳ Ｐ明朝</vt:lpstr>
      <vt:lpstr>Arial</vt:lpstr>
      <vt:lpstr>Calibri</vt:lpstr>
      <vt:lpstr>Cambria Math</vt:lpstr>
      <vt:lpstr>DejaVu Sans</vt:lpstr>
      <vt:lpstr>Symbol</vt:lpstr>
      <vt:lpstr>Times New Roman</vt:lpstr>
      <vt:lpstr>Тема Office</vt:lpstr>
      <vt:lpstr>Adobe Acrobat Document</vt:lpstr>
      <vt:lpstr>ビットマップ イメージ</vt:lpstr>
      <vt:lpstr>R&amp;D of Focusing Aerogel RICH detectors</vt:lpstr>
      <vt:lpstr>Aerogel RICH short history</vt:lpstr>
      <vt:lpstr>Quartz vs Aerogel radiators</vt:lpstr>
      <vt:lpstr>Focusing Aerogel RICH (FARICH)</vt:lpstr>
      <vt:lpstr>FARICH-like projects and proposals</vt:lpstr>
      <vt:lpstr>SuperB Forward RICH project (closed)</vt:lpstr>
      <vt:lpstr>FARICH for Super Charm-Tau Factory</vt:lpstr>
      <vt:lpstr>SiPMs in RICH applications</vt:lpstr>
      <vt:lpstr>First tests of Novosibirsk multilayer aerogels at KEK (2005)</vt:lpstr>
      <vt:lpstr>Tests of Novosibirsk multilayer aerogels at Frascati (2009)</vt:lpstr>
      <vt:lpstr>FARICH detector prototype with CPTA MRS APDs BINP e− test beam in 2011</vt:lpstr>
      <vt:lpstr>Cherenkov ring observation with single pixels</vt:lpstr>
      <vt:lpstr>Focusing Aerogel beam test in Novosibirsk (2011)</vt:lpstr>
      <vt:lpstr>PDPC-FARICH prototype beam test  CERN PS/T10, 2012</vt:lpstr>
      <vt:lpstr>Презентация PowerPoint</vt:lpstr>
      <vt:lpstr>PDPC-FARICH: Particle ID</vt:lpstr>
      <vt:lpstr>Refractive index of 4-layer aerogel tested at CERN</vt:lpstr>
      <vt:lpstr>PDPC-FARICH: timing resolution and number of photoelectrons</vt:lpstr>
      <vt:lpstr>PANDA Forward RICH</vt:lpstr>
      <vt:lpstr>Readout options for PANDA FRICH</vt:lpstr>
      <vt:lpstr>DPC radiation hardness study</vt:lpstr>
      <vt:lpstr>PANDA FRICH performance (MC sim)</vt:lpstr>
      <vt:lpstr>Continuous density gradient aerogel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Кононов С</cp:lastModifiedBy>
  <cp:revision>451</cp:revision>
  <cp:lastPrinted>2016-09-05T15:01:23Z</cp:lastPrinted>
  <dcterms:created xsi:type="dcterms:W3CDTF">2013-02-19T14:38:00Z</dcterms:created>
  <dcterms:modified xsi:type="dcterms:W3CDTF">2017-03-02T07:03:32Z</dcterms:modified>
</cp:coreProperties>
</file>