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3" r:id="rId1"/>
  </p:sldMasterIdLst>
  <p:notesMasterIdLst>
    <p:notesMasterId r:id="rId38"/>
  </p:notesMasterIdLst>
  <p:sldIdLst>
    <p:sldId id="296" r:id="rId2"/>
    <p:sldId id="299" r:id="rId3"/>
    <p:sldId id="269" r:id="rId4"/>
    <p:sldId id="300" r:id="rId5"/>
    <p:sldId id="307" r:id="rId6"/>
    <p:sldId id="294" r:id="rId7"/>
    <p:sldId id="277" r:id="rId8"/>
    <p:sldId id="273" r:id="rId9"/>
    <p:sldId id="314" r:id="rId10"/>
    <p:sldId id="315" r:id="rId11"/>
    <p:sldId id="316" r:id="rId12"/>
    <p:sldId id="338" r:id="rId13"/>
    <p:sldId id="319" r:id="rId14"/>
    <p:sldId id="317" r:id="rId15"/>
    <p:sldId id="337" r:id="rId16"/>
    <p:sldId id="318" r:id="rId17"/>
    <p:sldId id="322" r:id="rId18"/>
    <p:sldId id="321" r:id="rId19"/>
    <p:sldId id="323" r:id="rId20"/>
    <p:sldId id="333" r:id="rId21"/>
    <p:sldId id="335" r:id="rId22"/>
    <p:sldId id="328" r:id="rId23"/>
    <p:sldId id="324" r:id="rId24"/>
    <p:sldId id="326" r:id="rId25"/>
    <p:sldId id="336" r:id="rId26"/>
    <p:sldId id="330" r:id="rId27"/>
    <p:sldId id="306" r:id="rId28"/>
    <p:sldId id="308" r:id="rId29"/>
    <p:sldId id="310" r:id="rId30"/>
    <p:sldId id="289" r:id="rId31"/>
    <p:sldId id="288" r:id="rId32"/>
    <p:sldId id="311" r:id="rId33"/>
    <p:sldId id="312" r:id="rId34"/>
    <p:sldId id="313" r:id="rId35"/>
    <p:sldId id="304" r:id="rId36"/>
    <p:sldId id="325" r:id="rId37"/>
  </p:sldIdLst>
  <p:sldSz cx="9144000" cy="6858000" type="screen4x3"/>
  <p:notesSz cx="10234613" cy="70993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81">
          <p15:clr>
            <a:srgbClr val="A4A3A4"/>
          </p15:clr>
        </p15:guide>
        <p15:guide id="2" pos="227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D09E00"/>
    <a:srgbClr val="008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4" autoAdjust="0"/>
    <p:restoredTop sz="94615" autoAdjust="0"/>
  </p:normalViewPr>
  <p:slideViewPr>
    <p:cSldViewPr>
      <p:cViewPr varScale="1">
        <p:scale>
          <a:sx n="157" d="100"/>
          <a:sy n="157" d="100"/>
        </p:scale>
        <p:origin x="760" y="1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81"/>
        <p:guide pos="227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10234613" cy="7099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4389438" cy="379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 b="1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784850" y="0"/>
            <a:ext cx="4503738" cy="379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r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 b="1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r>
              <a:rPr lang="en-US"/>
              <a:t>01/06/09 15:26</a:t>
            </a:r>
          </a:p>
        </p:txBody>
      </p:sp>
      <p:sp>
        <p:nvSpPr>
          <p:cNvPr id="1434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0738" y="547688"/>
            <a:ext cx="3560762" cy="2670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392238" y="3382963"/>
            <a:ext cx="7508875" cy="3163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6765925"/>
            <a:ext cx="4389438" cy="32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 b="1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r>
              <a:rPr lang="en-US"/>
              <a:t>CMS OO Transition.  David Stickland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784850" y="6765925"/>
            <a:ext cx="4503738" cy="32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r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 b="1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94FDCF83-573C-423E-B6CD-0839F358D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6765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01/06/09 15:26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CMS OO Transition.  David Stickland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4FDCF83-573C-423E-B6CD-0839F358D8B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4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CMS cutout</a:t>
            </a:r>
            <a:r>
              <a:rPr lang="en-US" baseline="0" dirty="0" smtClean="0"/>
              <a:t> with Endcaps glowing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3F936-3D5B-4184-9D19-FA22B9A133B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8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01/06/09 15:26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CMS OO Transition.  David Stickland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4FDCF83-573C-423E-B6CD-0839F358D8B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29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Brief</a:t>
            </a:r>
            <a:r>
              <a:rPr lang="en-US" baseline="0" dirty="0" smtClean="0"/>
              <a:t> 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3F936-3D5B-4184-9D19-FA22B9A133B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70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341688" y="538163"/>
            <a:ext cx="3551237" cy="266223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23461" y="3372040"/>
            <a:ext cx="8187216" cy="31309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1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01/06/09 15:26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CMS OO Transition.  David Stickland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4FDCF83-573C-423E-B6CD-0839F358D8B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7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01/06/09 15:26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CMS OO Transition.  David Stickland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4FDCF83-573C-423E-B6CD-0839F358D8B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0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01/06/09 15:26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CMS OO Transition.  David Stickland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4FDCF83-573C-423E-B6CD-0839F358D8B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4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E15C2-2E33-416D-8F97-AD6E9B3AEB6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48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9ED5C-6397-455B-A956-C627F0A840D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33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2036763" cy="601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5962650" cy="601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DE935-0E0B-4E8F-95C2-3670656D57C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857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389813" cy="527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914400"/>
            <a:ext cx="3998913" cy="5408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914400"/>
            <a:ext cx="4000500" cy="5408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E6936-0CC8-4010-A41D-E6570C0E573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50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394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C4C35-ED47-440F-BBED-A6143480A6A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0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914400"/>
            <a:ext cx="3998913" cy="540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914400"/>
            <a:ext cx="4000500" cy="540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59621-DEEA-46D1-BF83-57EA17BD062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99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865A4-DA93-4351-8761-E3997DD2EFD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08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434BA-4024-4742-96CB-1B2298469BE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3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52B4B-BC2D-4597-B739-D9431A829FD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85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1F4E6-AACB-460E-B5E8-BF0E5E1485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2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33DAB-C19A-4F68-AD36-D97A396E73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33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7389813" cy="52705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FF"/>
              </a:gs>
              <a:gs pos="100000">
                <a:srgbClr val="000066"/>
              </a:gs>
            </a:gsLst>
            <a:lin ang="10800000" scaled="1"/>
          </a:gradFill>
          <a:ln w="2556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2160" tIns="46080" rIns="92160" bIns="4608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533400" y="6477000"/>
            <a:ext cx="30480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CC"/>
                </a:solidFill>
              </a:defRPr>
            </a:lvl1pPr>
          </a:lstStyle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791200" y="6400800"/>
            <a:ext cx="106680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3657600" y="6477000"/>
            <a:ext cx="106521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CD"/>
                </a:solidFill>
              </a:defRPr>
            </a:lvl1pPr>
          </a:lstStyle>
          <a:p>
            <a:pPr>
              <a:defRPr/>
            </a:pPr>
            <a:fld id="{04DE6936-0CC8-4010-A41D-E6570C0E573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914400"/>
            <a:ext cx="8151813" cy="5408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4" cstate="print">
            <a:lum bright="8000" contrast="100000"/>
          </a:blip>
          <a:srcRect l="1952" t="2762" r="1952" b="2762"/>
          <a:stretch>
            <a:fillRect/>
          </a:stretch>
        </p:blipFill>
        <p:spPr bwMode="auto">
          <a:xfrm>
            <a:off x="569913" y="330200"/>
            <a:ext cx="704850" cy="477838"/>
          </a:xfrm>
          <a:prstGeom prst="rect">
            <a:avLst/>
          </a:prstGeom>
          <a:noFill/>
          <a:ln w="38160">
            <a:solidFill>
              <a:srgbClr val="003399"/>
            </a:solidFill>
            <a:miter lim="800000"/>
            <a:headEnd/>
            <a:tailEnd/>
          </a:ln>
        </p:spPr>
      </p:pic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533400" y="6477000"/>
            <a:ext cx="8153400" cy="1588"/>
          </a:xfrm>
          <a:prstGeom prst="line">
            <a:avLst/>
          </a:prstGeom>
          <a:noFill/>
          <a:ln w="25560">
            <a:solidFill>
              <a:srgbClr val="0000FF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86600" y="6508750"/>
            <a:ext cx="190500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913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/>
  <p:txStyles>
    <p:titleStyle>
      <a:lvl1pPr algn="ctr" defTabSz="457200" rtl="0" eaLnBrk="1" fontAlgn="base" hangingPunct="1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57200" rtl="0" eaLnBrk="1" fontAlgn="base" hangingPunct="1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57200" rtl="0" eaLnBrk="1" fontAlgn="base" hangingPunct="1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57200" rtl="0" eaLnBrk="1" fontAlgn="base" hangingPunct="1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57200" rtl="0" eaLnBrk="1" fontAlgn="base" hangingPunct="1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Lucida Sans Unicode" pitchFamily="34" charset="0"/>
          <a:cs typeface="Lucida Sans Unicode" pitchFamily="34" charset="0"/>
        </a:defRPr>
      </a:lvl5pPr>
      <a:lvl6pPr marL="2514600" indent="-228600" algn="ctr" defTabSz="457200" rtl="0" eaLnBrk="1" fontAlgn="base" hangingPunct="1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Lucida Sans Unicode" pitchFamily="34" charset="0"/>
          <a:cs typeface="Lucida Sans Unicode" pitchFamily="34" charset="0"/>
        </a:defRPr>
      </a:lvl6pPr>
      <a:lvl7pPr marL="2971800" indent="-228600" algn="ctr" defTabSz="457200" rtl="0" eaLnBrk="1" fontAlgn="base" hangingPunct="1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Lucida Sans Unicode" pitchFamily="34" charset="0"/>
          <a:cs typeface="Lucida Sans Unicode" pitchFamily="34" charset="0"/>
        </a:defRPr>
      </a:lvl7pPr>
      <a:lvl8pPr marL="3429000" indent="-228600" algn="ctr" defTabSz="457200" rtl="0" eaLnBrk="1" fontAlgn="base" hangingPunct="1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Lucida Sans Unicode" pitchFamily="34" charset="0"/>
          <a:cs typeface="Lucida Sans Unicode" pitchFamily="34" charset="0"/>
        </a:defRPr>
      </a:lvl8pPr>
      <a:lvl9pPr marL="3886200" indent="-228600" algn="ctr" defTabSz="457200" rtl="0" eaLnBrk="1" fontAlgn="base" hangingPunct="1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57200" rtl="0" eaLnBrk="1" fontAlgn="base" hangingPunct="1">
        <a:lnSpc>
          <a:spcPct val="80000"/>
        </a:lnSpc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D9004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lnSpc>
          <a:spcPct val="80000"/>
        </a:lnSpc>
        <a:spcBef>
          <a:spcPts val="750"/>
        </a:spcBef>
        <a:spcAft>
          <a:spcPct val="0"/>
        </a:spcAft>
        <a:buClr>
          <a:srgbClr val="CC3300"/>
        </a:buClr>
        <a:buSzPct val="100000"/>
        <a:buFont typeface="Wingdings" pitchFamily="2" charset="2"/>
        <a:buChar char="Ø"/>
        <a:defRPr sz="2000" b="1">
          <a:solidFill>
            <a:srgbClr val="0000CD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lnSpc>
          <a:spcPct val="80000"/>
        </a:lnSpc>
        <a:spcBef>
          <a:spcPts val="750"/>
        </a:spcBef>
        <a:spcAft>
          <a:spcPct val="0"/>
        </a:spcAft>
        <a:buClr>
          <a:schemeClr val="accent2"/>
        </a:buClr>
        <a:buSzPct val="100000"/>
        <a:buFont typeface="Wingdings" pitchFamily="2" charset="2"/>
        <a:buChar char="v"/>
        <a:defRPr sz="2000" b="1">
          <a:solidFill>
            <a:srgbClr val="355E0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lnSpc>
          <a:spcPct val="80000"/>
        </a:lnSpc>
        <a:spcBef>
          <a:spcPts val="600"/>
        </a:spcBef>
        <a:spcAft>
          <a:spcPct val="0"/>
        </a:spcAft>
        <a:buClr>
          <a:srgbClr val="008000"/>
        </a:buClr>
        <a:buSzPct val="100000"/>
        <a:buFont typeface="Wingdings" pitchFamily="2" charset="2"/>
        <a:buChar char="q"/>
        <a:defRPr sz="1600" b="1">
          <a:solidFill>
            <a:srgbClr val="D60093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lnSpc>
          <a:spcPct val="8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 sz="1600" b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fontAlgn="base" hangingPunct="1">
        <a:lnSpc>
          <a:spcPct val="8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 sz="1600" b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1" fontAlgn="base" hangingPunct="1">
        <a:lnSpc>
          <a:spcPct val="8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 sz="1600" b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1" fontAlgn="base" hangingPunct="1">
        <a:lnSpc>
          <a:spcPct val="8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 sz="1600" b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1" fontAlgn="base" hangingPunct="1">
        <a:lnSpc>
          <a:spcPct val="8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 sz="1600" b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760" y="914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Electronics for CMS Endcap Muon Level-1 Trigger System Phase-1 and HL LHC </a:t>
            </a:r>
            <a:r>
              <a:rPr lang="en-US" dirty="0" smtClean="0"/>
              <a:t>Upgrades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438400"/>
            <a:ext cx="8001000" cy="4038600"/>
          </a:xfrm>
        </p:spPr>
        <p:txBody>
          <a:bodyPr/>
          <a:lstStyle/>
          <a:p>
            <a:r>
              <a:rPr lang="en-US" sz="1400" dirty="0"/>
              <a:t>D. Acosta</a:t>
            </a:r>
            <a:r>
              <a:rPr lang="en-US" sz="1400" dirty="0" smtClean="0"/>
              <a:t>, A. </a:t>
            </a:r>
            <a:r>
              <a:rPr lang="en-US" sz="1400" dirty="0" err="1" smtClean="0"/>
              <a:t>Batinkov</a:t>
            </a:r>
            <a:r>
              <a:rPr lang="en-US" sz="1400" dirty="0" smtClean="0"/>
              <a:t>, V. </a:t>
            </a:r>
            <a:r>
              <a:rPr lang="en-US" sz="1400" dirty="0" err="1" smtClean="0"/>
              <a:t>Barashko</a:t>
            </a:r>
            <a:r>
              <a:rPr lang="en-US" sz="1400" dirty="0" smtClean="0"/>
              <a:t>, P. </a:t>
            </a:r>
            <a:r>
              <a:rPr lang="en-US" sz="1400" dirty="0" err="1" smtClean="0"/>
              <a:t>Bortignon</a:t>
            </a:r>
            <a:r>
              <a:rPr lang="en-US" sz="1400" dirty="0" smtClean="0"/>
              <a:t>, A. Brinkerhoff, A</a:t>
            </a:r>
            <a:r>
              <a:rPr lang="en-US" sz="1400" dirty="0"/>
              <a:t>. Carnes, </a:t>
            </a:r>
            <a:r>
              <a:rPr lang="en-US" sz="1400" dirty="0" smtClean="0"/>
              <a:t>D. Curry, I. </a:t>
            </a:r>
            <a:r>
              <a:rPr lang="en-US" sz="1400" dirty="0" err="1" smtClean="0"/>
              <a:t>Furic</a:t>
            </a:r>
            <a:r>
              <a:rPr lang="en-US" sz="1400" dirty="0" smtClean="0"/>
              <a:t>, A. </a:t>
            </a:r>
            <a:r>
              <a:rPr lang="en-US" sz="1400" dirty="0" err="1" smtClean="0"/>
              <a:t>Jyothishwara</a:t>
            </a:r>
            <a:r>
              <a:rPr lang="en-US" sz="1400" dirty="0" smtClean="0"/>
              <a:t>,</a:t>
            </a:r>
            <a:r>
              <a:rPr lang="en-US" sz="1400" b="0" dirty="0" smtClean="0"/>
              <a:t> </a:t>
            </a:r>
            <a:r>
              <a:rPr lang="en-US" sz="1400" dirty="0" smtClean="0"/>
              <a:t>J.F. Low, </a:t>
            </a:r>
            <a:r>
              <a:rPr lang="en-US" sz="1400" u="sng" dirty="0" smtClean="0"/>
              <a:t>A</a:t>
            </a:r>
            <a:r>
              <a:rPr lang="en-US" sz="1400" u="sng" dirty="0"/>
              <a:t>. </a:t>
            </a:r>
            <a:r>
              <a:rPr lang="en-US" sz="1400" u="sng" dirty="0" err="1" smtClean="0"/>
              <a:t>Madorsky</a:t>
            </a:r>
            <a:r>
              <a:rPr lang="en-US" sz="1400" dirty="0" smtClean="0"/>
              <a:t>, N. </a:t>
            </a:r>
            <a:r>
              <a:rPr lang="en-US" sz="1400" dirty="0" err="1" smtClean="0"/>
              <a:t>Pratap</a:t>
            </a:r>
            <a:r>
              <a:rPr lang="en-US" sz="1400" dirty="0" smtClean="0"/>
              <a:t> </a:t>
            </a:r>
            <a:r>
              <a:rPr lang="en-US" sz="1400" dirty="0" err="1" smtClean="0"/>
              <a:t>Ghanathe</a:t>
            </a:r>
            <a:r>
              <a:rPr lang="en-US" sz="1400" dirty="0" smtClean="0"/>
              <a:t>, Y. Xia</a:t>
            </a:r>
            <a:endParaRPr lang="en-US" sz="1400" dirty="0"/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University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of Florida/Physics,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Gainesville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FL,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USA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 smtClean="0"/>
              <a:t>P. Cao, L. Chen, Z. Liu, C. Wang</a:t>
            </a:r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Chinese Academy of Sciences, Institute of High Energy Physics, Beijing, China</a:t>
            </a:r>
          </a:p>
          <a:p>
            <a:r>
              <a:rPr lang="en-US" sz="1400" dirty="0" smtClean="0"/>
              <a:t>M. </a:t>
            </a:r>
            <a:r>
              <a:rPr lang="en-US" sz="1400" dirty="0" err="1" smtClean="0"/>
              <a:t>Matveev</a:t>
            </a:r>
            <a:r>
              <a:rPr lang="en-US" sz="1400" dirty="0" smtClean="0"/>
              <a:t>, P. Padley, J. </a:t>
            </a:r>
            <a:r>
              <a:rPr lang="en-US" sz="1400" dirty="0" err="1" smtClean="0"/>
              <a:t>Rorie</a:t>
            </a:r>
            <a:endParaRPr lang="en-US" sz="1400" dirty="0" smtClean="0"/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Rice University, Houston, TX, USA</a:t>
            </a:r>
          </a:p>
          <a:p>
            <a:r>
              <a:rPr lang="en-US" sz="1400" dirty="0" smtClean="0"/>
              <a:t>E. </a:t>
            </a:r>
            <a:r>
              <a:rPr lang="en-US" sz="1400" dirty="0" err="1" smtClean="0"/>
              <a:t>Juska</a:t>
            </a:r>
            <a:endParaRPr lang="en-US" sz="1400" dirty="0" smtClean="0"/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Texas A&amp;M University, College Station, TX, USA</a:t>
            </a:r>
          </a:p>
          <a:p>
            <a:r>
              <a:rPr lang="en-US" sz="1400" dirty="0" smtClean="0"/>
              <a:t>K. </a:t>
            </a:r>
            <a:r>
              <a:rPr lang="en-US" sz="1400" dirty="0" err="1" smtClean="0"/>
              <a:t>Bunkowski</a:t>
            </a:r>
            <a:r>
              <a:rPr lang="en-US" sz="1400" dirty="0"/>
              <a:t>, </a:t>
            </a:r>
            <a:r>
              <a:rPr lang="en-US" sz="1400" dirty="0" smtClean="0"/>
              <a:t>A</a:t>
            </a:r>
            <a:r>
              <a:rPr lang="en-US" sz="1400" dirty="0"/>
              <a:t>. </a:t>
            </a:r>
            <a:r>
              <a:rPr lang="en-US" sz="1400" dirty="0" err="1" smtClean="0"/>
              <a:t>Kalinowski</a:t>
            </a:r>
            <a:r>
              <a:rPr lang="en-US" sz="1400" dirty="0" smtClean="0"/>
              <a:t>, K. </a:t>
            </a:r>
            <a:r>
              <a:rPr lang="en-US" sz="1400" dirty="0" err="1" smtClean="0"/>
              <a:t>Kierzkowski</a:t>
            </a:r>
            <a:r>
              <a:rPr lang="en-US" sz="1400" dirty="0" smtClean="0"/>
              <a:t>, M. </a:t>
            </a:r>
            <a:r>
              <a:rPr lang="en-US" sz="1400" dirty="0" err="1" smtClean="0"/>
              <a:t>Konecki</a:t>
            </a:r>
            <a:r>
              <a:rPr lang="en-US" sz="1400" dirty="0" smtClean="0"/>
              <a:t>, W. </a:t>
            </a:r>
            <a:r>
              <a:rPr lang="en-US" sz="1400" dirty="0" err="1" smtClean="0"/>
              <a:t>Oklinski</a:t>
            </a:r>
            <a:endParaRPr lang="en-US" sz="1400" dirty="0" smtClean="0"/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University of Warsaw, Warsaw, Poland</a:t>
            </a:r>
          </a:p>
          <a:p>
            <a:r>
              <a:rPr lang="en-US" sz="1400" dirty="0"/>
              <a:t>A. </a:t>
            </a:r>
            <a:r>
              <a:rPr lang="en-US" sz="1400" dirty="0" err="1"/>
              <a:t>Byszuk</a:t>
            </a:r>
            <a:r>
              <a:rPr lang="en-US" sz="1400" dirty="0"/>
              <a:t>, K. </a:t>
            </a:r>
            <a:r>
              <a:rPr lang="en-US" sz="1400" dirty="0" err="1" smtClean="0"/>
              <a:t>Pozniak</a:t>
            </a:r>
            <a:r>
              <a:rPr lang="en-US" sz="1400" dirty="0" smtClean="0"/>
              <a:t>, W. </a:t>
            </a:r>
            <a:r>
              <a:rPr lang="en-US" sz="1400" dirty="0" err="1" smtClean="0"/>
              <a:t>Zabolotny</a:t>
            </a:r>
            <a:endParaRPr lang="en-US" sz="1400" dirty="0" smtClean="0"/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University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of Warsaw, Warsaw, Poland and Warsaw University of Technology, Warsaw,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Poland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 smtClean="0"/>
              <a:t>T. Gorski, A. </a:t>
            </a:r>
            <a:r>
              <a:rPr lang="en-US" sz="1400" dirty="0" err="1" smtClean="0"/>
              <a:t>Svetek</a:t>
            </a:r>
            <a:r>
              <a:rPr lang="en-US" sz="1400" dirty="0" smtClean="0"/>
              <a:t>, J. </a:t>
            </a:r>
            <a:r>
              <a:rPr lang="en-US" sz="1400" dirty="0" err="1" smtClean="0"/>
              <a:t>Tikalsky</a:t>
            </a:r>
            <a:r>
              <a:rPr lang="en-US" sz="1400" dirty="0" smtClean="0"/>
              <a:t>, M. Vicente</a:t>
            </a:r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University of Wisconsin-Madison, Madison, WI, USA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8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914400"/>
            <a:ext cx="5562600" cy="5408613"/>
          </a:xfrm>
        </p:spPr>
        <p:txBody>
          <a:bodyPr/>
          <a:lstStyle/>
          <a:p>
            <a:pPr lvl="1"/>
            <a:r>
              <a:rPr lang="en-US" sz="1800" dirty="0" smtClean="0"/>
              <a:t>Firmware significantly reworked relative to legacy system</a:t>
            </a:r>
          </a:p>
          <a:p>
            <a:pPr lvl="2"/>
            <a:r>
              <a:rPr lang="en-US" sz="1800" dirty="0" smtClean="0"/>
              <a:t>up to </a:t>
            </a:r>
            <a:r>
              <a:rPr lang="en-US" sz="1800" dirty="0" smtClean="0">
                <a:solidFill>
                  <a:srgbClr val="FF0000"/>
                </a:solidFill>
              </a:rPr>
              <a:t>108</a:t>
            </a:r>
            <a:r>
              <a:rPr lang="en-US" sz="1800" dirty="0" smtClean="0"/>
              <a:t> input CSC primitives / BX</a:t>
            </a:r>
          </a:p>
          <a:p>
            <a:pPr lvl="2"/>
            <a:r>
              <a:rPr lang="en-US" sz="1800" dirty="0" smtClean="0"/>
              <a:t>up to </a:t>
            </a:r>
            <a:r>
              <a:rPr lang="en-US" sz="1800" dirty="0" smtClean="0">
                <a:solidFill>
                  <a:srgbClr val="FF0000"/>
                </a:solidFill>
              </a:rPr>
              <a:t>84</a:t>
            </a:r>
            <a:r>
              <a:rPr lang="en-US" sz="1800" dirty="0" smtClean="0"/>
              <a:t> input RPC primitives / BX</a:t>
            </a:r>
          </a:p>
          <a:p>
            <a:pPr lvl="2"/>
            <a:r>
              <a:rPr lang="en-US" sz="1800" dirty="0" smtClean="0"/>
              <a:t>Legacy system: up to </a:t>
            </a:r>
            <a:r>
              <a:rPr lang="en-US" sz="1800" dirty="0" smtClean="0">
                <a:solidFill>
                  <a:srgbClr val="FF0000"/>
                </a:solidFill>
              </a:rPr>
              <a:t>15</a:t>
            </a:r>
            <a:r>
              <a:rPr lang="en-US" sz="1800" dirty="0" smtClean="0"/>
              <a:t> primitives / BX</a:t>
            </a:r>
          </a:p>
          <a:p>
            <a:pPr lvl="2"/>
            <a:r>
              <a:rPr lang="en-US" sz="1800" dirty="0" smtClean="0"/>
              <a:t>Nearly </a:t>
            </a:r>
            <a:r>
              <a:rPr lang="en-US" sz="1800" dirty="0" smtClean="0">
                <a:solidFill>
                  <a:srgbClr val="FF0000"/>
                </a:solidFill>
              </a:rPr>
              <a:t>13 times </a:t>
            </a:r>
            <a:r>
              <a:rPr lang="en-US" sz="1800" dirty="0" smtClean="0"/>
              <a:t>more than legacy!</a:t>
            </a:r>
          </a:p>
          <a:p>
            <a:pPr lvl="1"/>
            <a:r>
              <a:rPr lang="el-GR" sz="1800" dirty="0"/>
              <a:t>φ</a:t>
            </a:r>
            <a:r>
              <a:rPr lang="en-US" sz="1800" dirty="0" smtClean="0"/>
              <a:t> patterns are used to find straightest paths with CSC data only</a:t>
            </a:r>
          </a:p>
          <a:p>
            <a:pPr lvl="1"/>
            <a:r>
              <a:rPr lang="en-US" sz="1800" dirty="0" smtClean="0"/>
              <a:t>12 best </a:t>
            </a:r>
            <a:r>
              <a:rPr lang="el-GR" sz="1800" dirty="0" smtClean="0"/>
              <a:t>φ</a:t>
            </a:r>
            <a:r>
              <a:rPr lang="en-US" sz="1800" dirty="0" smtClean="0"/>
              <a:t> patterns are selected</a:t>
            </a:r>
          </a:p>
          <a:p>
            <a:pPr lvl="1"/>
            <a:r>
              <a:rPr lang="en-US" sz="1800" dirty="0" smtClean="0"/>
              <a:t>Input primitives are matched to patterns</a:t>
            </a:r>
          </a:p>
          <a:p>
            <a:pPr lvl="1"/>
            <a:r>
              <a:rPr lang="en-US" sz="1800" dirty="0" smtClean="0"/>
              <a:t>RPC data used to complement missing CSC primitives</a:t>
            </a:r>
          </a:p>
          <a:p>
            <a:pPr lvl="2"/>
            <a:r>
              <a:rPr lang="en-US" sz="1800" dirty="0" smtClean="0"/>
              <a:t>Due to longer RPC latency</a:t>
            </a:r>
          </a:p>
          <a:p>
            <a:pPr lvl="1"/>
            <a:r>
              <a:rPr lang="el-GR" sz="1800" dirty="0" smtClean="0"/>
              <a:t>Θ</a:t>
            </a:r>
            <a:r>
              <a:rPr lang="en-US" sz="1800" dirty="0" smtClean="0"/>
              <a:t> path verified to be straight, out-of-line primitives removed</a:t>
            </a:r>
          </a:p>
          <a:p>
            <a:pPr lvl="1"/>
            <a:r>
              <a:rPr lang="el-GR" sz="1800" dirty="0" smtClean="0"/>
              <a:t>Δφ</a:t>
            </a:r>
            <a:r>
              <a:rPr lang="en-US" sz="1800" dirty="0" smtClean="0"/>
              <a:t> and </a:t>
            </a:r>
            <a:r>
              <a:rPr lang="el-GR" sz="1800" dirty="0" smtClean="0"/>
              <a:t>Δθ</a:t>
            </a:r>
            <a:r>
              <a:rPr lang="en-US" sz="1800" dirty="0" smtClean="0"/>
              <a:t> between primitives calculated</a:t>
            </a:r>
          </a:p>
          <a:p>
            <a:pPr lvl="1"/>
            <a:r>
              <a:rPr lang="en-US" sz="1800" dirty="0" smtClean="0"/>
              <a:t>Best three tracks selected and fed to Pt assignment LUT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84523"/>
            <a:ext cx="3772227" cy="51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 </a:t>
            </a:r>
            <a:r>
              <a:rPr lang="en-US" dirty="0" smtClean="0"/>
              <a:t>pattern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914400"/>
            <a:ext cx="4037013" cy="5408613"/>
          </a:xfrm>
        </p:spPr>
        <p:txBody>
          <a:bodyPr/>
          <a:lstStyle/>
          <a:p>
            <a:pPr lvl="1"/>
            <a:r>
              <a:rPr lang="en-US" dirty="0" smtClean="0"/>
              <a:t>Station ME2 is considered a “key” station </a:t>
            </a:r>
          </a:p>
          <a:p>
            <a:pPr lvl="1"/>
            <a:r>
              <a:rPr lang="en-US" dirty="0" smtClean="0"/>
              <a:t>Straightest patterns have maximum resolution</a:t>
            </a:r>
          </a:p>
          <a:p>
            <a:pPr lvl="1"/>
            <a:r>
              <a:rPr lang="en-US" dirty="0" smtClean="0"/>
              <a:t>Lower resolution for larger </a:t>
            </a:r>
            <a:r>
              <a:rPr lang="en-US" dirty="0" err="1" smtClean="0"/>
              <a:t>sagitta</a:t>
            </a:r>
            <a:r>
              <a:rPr lang="en-US" dirty="0" smtClean="0"/>
              <a:t> patterns</a:t>
            </a:r>
          </a:p>
          <a:p>
            <a:pPr lvl="1"/>
            <a:r>
              <a:rPr lang="en-US" dirty="0" smtClean="0"/>
              <a:t>Pattern quality depends on:</a:t>
            </a:r>
          </a:p>
          <a:p>
            <a:pPr lvl="2"/>
            <a:r>
              <a:rPr lang="en-US" dirty="0" smtClean="0"/>
              <a:t>Number of stations with hits</a:t>
            </a:r>
          </a:p>
          <a:p>
            <a:pPr lvl="2"/>
            <a:r>
              <a:rPr lang="en-US" dirty="0" smtClean="0"/>
              <a:t>Pattern straightness</a:t>
            </a:r>
          </a:p>
          <a:p>
            <a:pPr lvl="1"/>
            <a:r>
              <a:rPr lang="en-US" dirty="0" smtClean="0"/>
              <a:t>Pattern quality is used to select best patterns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90601"/>
            <a:ext cx="4876800" cy="459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plots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52600"/>
            <a:ext cx="4114800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813" y="1752600"/>
            <a:ext cx="41148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Future Upgrades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trigger data 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00" y="2599473"/>
            <a:ext cx="5783039" cy="381120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804960" y="2895600"/>
            <a:ext cx="3386040" cy="32984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04960" y="3124200"/>
            <a:ext cx="4910040" cy="30698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07840" y="3221619"/>
            <a:ext cx="2859960" cy="202274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+mn-lt"/>
              </a:rPr>
              <a:t>Endcap </a:t>
            </a:r>
            <a:br>
              <a:rPr lang="en-US" sz="1800" b="1" dirty="0">
                <a:solidFill>
                  <a:schemeClr val="accent2"/>
                </a:solidFill>
                <a:latin typeface="+mn-lt"/>
              </a:rPr>
            </a:br>
            <a:r>
              <a:rPr lang="en-US" sz="1800" b="1" dirty="0">
                <a:solidFill>
                  <a:schemeClr val="accent2"/>
                </a:solidFill>
                <a:latin typeface="+mn-lt"/>
              </a:rPr>
              <a:t>(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</a:rPr>
              <a:t>Proposed </a:t>
            </a:r>
            <a:r>
              <a:rPr lang="en-US" sz="1800" b="1" dirty="0">
                <a:solidFill>
                  <a:schemeClr val="accent2"/>
                </a:solidFill>
                <a:latin typeface="+mn-lt"/>
              </a:rPr>
              <a:t>scope)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: </a:t>
            </a:r>
            <a:br>
              <a:rPr lang="en-US" sz="1800" dirty="0">
                <a:solidFill>
                  <a:schemeClr val="accent2"/>
                </a:solidFill>
                <a:latin typeface="+mn-lt"/>
              </a:rPr>
            </a:br>
            <a:r>
              <a:rPr lang="en-US" sz="1800" dirty="0">
                <a:solidFill>
                  <a:schemeClr val="tx2"/>
                </a:solidFill>
                <a:latin typeface="+mn-lt"/>
              </a:rPr>
              <a:t>Cathode Strip Chambers (CSC), RPC, </a:t>
            </a:r>
            <a:endParaRPr lang="en-US" sz="1800" dirty="0" smtClean="0">
              <a:solidFill>
                <a:schemeClr val="tx2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plus GEM (ME0, GE1/1, GE2/1), 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and RPC (RE3/1, RE4/1) 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1055682"/>
            <a:ext cx="3733800" cy="1191752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Challenges: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M</a:t>
            </a: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ore RPC chambers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New GEM chambers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22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new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400" dirty="0"/>
              <a:t>Inst. luminosity after upgrade: </a:t>
            </a:r>
            <a:r>
              <a:rPr lang="en-US" sz="2400" dirty="0">
                <a:solidFill>
                  <a:srgbClr val="FF0000"/>
                </a:solidFill>
              </a:rPr>
              <a:t>5*10</a:t>
            </a:r>
            <a:r>
              <a:rPr lang="en-US" sz="2400" baseline="30000" dirty="0">
                <a:solidFill>
                  <a:srgbClr val="FF0000"/>
                </a:solidFill>
              </a:rPr>
              <a:t>34</a:t>
            </a:r>
            <a:r>
              <a:rPr lang="en-US" sz="2400" dirty="0">
                <a:solidFill>
                  <a:srgbClr val="FF0000"/>
                </a:solidFill>
              </a:rPr>
              <a:t> cm</a:t>
            </a:r>
            <a:r>
              <a:rPr lang="en-US" sz="2400" baseline="30000" dirty="0">
                <a:solidFill>
                  <a:srgbClr val="FF0000"/>
                </a:solidFill>
              </a:rPr>
              <a:t>-2</a:t>
            </a:r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baseline="30000" dirty="0">
                <a:solidFill>
                  <a:srgbClr val="FF0000"/>
                </a:solidFill>
              </a:rPr>
              <a:t>-1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ileup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0000"/>
                </a:solidFill>
              </a:rPr>
              <a:t>200</a:t>
            </a:r>
          </a:p>
          <a:p>
            <a:pPr lvl="1"/>
            <a:r>
              <a:rPr lang="en-US" sz="2400" dirty="0"/>
              <a:t>More chambers offer more hits per track</a:t>
            </a:r>
          </a:p>
          <a:p>
            <a:pPr lvl="2"/>
            <a:r>
              <a:rPr lang="en-US" sz="2400" dirty="0"/>
              <a:t>Better track parameter measurement</a:t>
            </a:r>
          </a:p>
          <a:p>
            <a:pPr lvl="2"/>
            <a:r>
              <a:rPr lang="en-US" sz="2400" dirty="0"/>
              <a:t>Better rate reduction</a:t>
            </a:r>
          </a:p>
          <a:p>
            <a:pPr lvl="1"/>
            <a:r>
              <a:rPr lang="en-US" sz="2400" dirty="0"/>
              <a:t>More chambers improve robustness if:</a:t>
            </a:r>
          </a:p>
          <a:p>
            <a:pPr lvl="2"/>
            <a:r>
              <a:rPr lang="en-US" sz="2400" dirty="0"/>
              <a:t>A chamber is dead </a:t>
            </a:r>
          </a:p>
          <a:p>
            <a:pPr lvl="2"/>
            <a:r>
              <a:rPr lang="en-US" sz="2400" dirty="0" smtClean="0"/>
              <a:t>Too </a:t>
            </a:r>
            <a:r>
              <a:rPr lang="en-US" sz="2400" dirty="0"/>
              <a:t>much pileup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56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bandwidth per 60° sector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533400" y="4588510"/>
            <a:ext cx="8151813" cy="1734503"/>
          </a:xfrm>
        </p:spPr>
        <p:txBody>
          <a:bodyPr/>
          <a:lstStyle/>
          <a:p>
            <a:pPr lvl="1"/>
            <a:r>
              <a:rPr lang="en-US" dirty="0" smtClean="0"/>
              <a:t>MTF7 does not have enough input serial links</a:t>
            </a:r>
          </a:p>
          <a:p>
            <a:pPr lvl="1"/>
            <a:r>
              <a:rPr lang="en-US" dirty="0" smtClean="0"/>
              <a:t>Input bandwidth grows by a factor of ~2.1</a:t>
            </a:r>
          </a:p>
          <a:p>
            <a:pPr lvl="1"/>
            <a:r>
              <a:rPr lang="en-US" dirty="0" smtClean="0"/>
              <a:t>FPGA in the current system is ~80% full</a:t>
            </a:r>
          </a:p>
          <a:p>
            <a:pPr lvl="1"/>
            <a:r>
              <a:rPr lang="en-US" dirty="0" smtClean="0"/>
              <a:t>Replacement FPGA should have at least twice the resources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7274206"/>
              </p:ext>
            </p:extLst>
          </p:nvPr>
        </p:nvGraphicFramePr>
        <p:xfrm>
          <a:off x="609601" y="914400"/>
          <a:ext cx="8075613" cy="359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017"/>
                <a:gridCol w="1558889"/>
                <a:gridCol w="1694929"/>
                <a:gridCol w="1721389"/>
                <a:gridCol w="17213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Source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Link count, current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Link count after upgrades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Bit</a:t>
                      </a:r>
                      <a:r>
                        <a:rPr lang="en-US" sz="1600" baseline="0" dirty="0" smtClean="0"/>
                        <a:t> rate, current, </a:t>
                      </a:r>
                      <a:r>
                        <a:rPr lang="en-US" sz="1600" baseline="0" dirty="0" err="1" smtClean="0"/>
                        <a:t>Gbps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Bit rate after</a:t>
                      </a:r>
                      <a:r>
                        <a:rPr lang="en-US" sz="1600" baseline="0" dirty="0" smtClean="0"/>
                        <a:t> upgrades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/>
                        <a:t>Gbps</a:t>
                      </a:r>
                      <a:endParaRPr lang="en-US" sz="1600" dirty="0"/>
                    </a:p>
                  </a:txBody>
                  <a:tcPr marL="44874" marR="448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CSC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49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49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3.2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3.2</a:t>
                      </a:r>
                      <a:endParaRPr lang="en-US" sz="1600" dirty="0"/>
                    </a:p>
                  </a:txBody>
                  <a:tcPr marL="44874" marR="448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RPC (existing)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 marL="44874" marR="448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RPC (upgrade)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 marL="44874" marR="448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GE1/1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6.4</a:t>
                      </a:r>
                      <a:endParaRPr lang="en-US" sz="1600" dirty="0"/>
                    </a:p>
                  </a:txBody>
                  <a:tcPr marL="44874" marR="448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GE2/1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6.4</a:t>
                      </a:r>
                      <a:endParaRPr lang="en-US" sz="1600" dirty="0"/>
                    </a:p>
                  </a:txBody>
                  <a:tcPr marL="44874" marR="448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ME0</a:t>
                      </a:r>
                      <a:r>
                        <a:rPr lang="en-US" sz="1600" baseline="0" dirty="0" smtClean="0"/>
                        <a:t> (GE1/0)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9.6</a:t>
                      </a:r>
                      <a:endParaRPr lang="en-US" sz="1600" dirty="0"/>
                    </a:p>
                  </a:txBody>
                  <a:tcPr marL="44874" marR="448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56 links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93 links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226.8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Gbps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44874" marR="44874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487.2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Gbps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44874" marR="44874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58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143000"/>
            <a:ext cx="8151813" cy="518001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Collaboration project with </a:t>
            </a:r>
            <a:r>
              <a:rPr lang="en-US" dirty="0" smtClean="0"/>
              <a:t>University of Wisconsin-Madison</a:t>
            </a:r>
          </a:p>
          <a:p>
            <a:r>
              <a:rPr lang="en-US" sz="2800" dirty="0" smtClean="0"/>
              <a:t>Goals: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General-purpose FPGA processing board with expansion capabilities</a:t>
            </a:r>
          </a:p>
          <a:p>
            <a:pPr lvl="1"/>
            <a:r>
              <a:rPr lang="en-US" dirty="0" smtClean="0"/>
              <a:t>ATCA standard</a:t>
            </a:r>
          </a:p>
          <a:p>
            <a:pPr lvl="2"/>
            <a:r>
              <a:rPr lang="en-US" dirty="0" smtClean="0"/>
              <a:t>Evaluated by CMS as replacement for µTCA</a:t>
            </a:r>
          </a:p>
          <a:p>
            <a:pPr lvl="1"/>
            <a:r>
              <a:rPr lang="en-US" dirty="0" smtClean="0"/>
              <a:t>~100 Optical I/O connections, multi-rate capable</a:t>
            </a:r>
          </a:p>
          <a:p>
            <a:pPr lvl="2"/>
            <a:r>
              <a:rPr lang="en-US" sz="1800" dirty="0" smtClean="0"/>
              <a:t>Channel count driven by FPGA packaging</a:t>
            </a:r>
          </a:p>
          <a:p>
            <a:pPr lvl="2"/>
            <a:r>
              <a:rPr lang="en-US" sz="1800" dirty="0" smtClean="0"/>
              <a:t>1..14 </a:t>
            </a:r>
            <a:r>
              <a:rPr lang="en-US" sz="1800" dirty="0" err="1" smtClean="0"/>
              <a:t>Gbps</a:t>
            </a:r>
            <a:r>
              <a:rPr lang="en-US" sz="1800" dirty="0" smtClean="0"/>
              <a:t> base range, 25G extended range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ezzanine(s) for user-designed expansion devices, such as:</a:t>
            </a:r>
          </a:p>
          <a:p>
            <a:pPr lvl="2"/>
            <a:r>
              <a:rPr lang="en-US" sz="1900" dirty="0" smtClean="0"/>
              <a:t>External memory (LUTs)</a:t>
            </a:r>
          </a:p>
          <a:p>
            <a:pPr lvl="2"/>
            <a:r>
              <a:rPr lang="en-US" sz="1900" dirty="0"/>
              <a:t>S</a:t>
            </a:r>
            <a:r>
              <a:rPr lang="en-US" sz="1900" dirty="0" smtClean="0"/>
              <a:t>upplemental FPGA processors</a:t>
            </a:r>
          </a:p>
          <a:p>
            <a:pPr lvl="2"/>
            <a:r>
              <a:rPr lang="en-US" sz="1900" dirty="0" smtClean="0"/>
              <a:t>Exotic I/O</a:t>
            </a:r>
          </a:p>
          <a:p>
            <a:pPr lvl="2"/>
            <a:r>
              <a:rPr lang="en-US" sz="1900" dirty="0" smtClean="0"/>
              <a:t>Associative memory</a:t>
            </a:r>
          </a:p>
          <a:p>
            <a:pPr lvl="1"/>
            <a:r>
              <a:rPr lang="en-US" dirty="0" smtClean="0"/>
              <a:t>Rear-Transition Module (RTM) support</a:t>
            </a:r>
          </a:p>
          <a:p>
            <a:pPr lvl="1"/>
            <a:r>
              <a:rPr lang="en-US" dirty="0" smtClean="0"/>
              <a:t>Embedded Linux control platform</a:t>
            </a:r>
          </a:p>
          <a:p>
            <a:pPr lvl="1"/>
            <a:r>
              <a:rPr lang="en-US" dirty="0" smtClean="0"/>
              <a:t>Customizable I/O capability</a:t>
            </a:r>
          </a:p>
          <a:p>
            <a:pPr lvl="2"/>
            <a:r>
              <a:rPr lang="en-US" sz="1900" dirty="0" smtClean="0"/>
              <a:t>E.g., legacy optical connection support</a:t>
            </a:r>
            <a:endParaRPr lang="en-US" dirty="0" smtClean="0"/>
          </a:p>
          <a:p>
            <a:pPr lvl="1"/>
            <a:r>
              <a:rPr lang="en-US" dirty="0" smtClean="0"/>
              <a:t>Scalable Cost Model (FPGA-driven)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INSTR 2017 A. Madorsky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91000" y="6450589"/>
            <a:ext cx="596428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Processor R&amp;D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7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68633" y="1122751"/>
            <a:ext cx="5130090" cy="44145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INSTR 2017 A. Madorsky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886200" y="6480372"/>
            <a:ext cx="596428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Advanced Processor (APx)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533301" y="1095766"/>
            <a:ext cx="874745" cy="44145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76092" y="1095764"/>
            <a:ext cx="963386" cy="17769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386" y="5539940"/>
            <a:ext cx="160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RTM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 (Rear Transition Module)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2269" y="5539940"/>
            <a:ext cx="513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Front Board (ATCA)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78751" y="1828223"/>
            <a:ext cx="1397901" cy="25056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Retimers</a:t>
            </a:r>
            <a:r>
              <a:rPr lang="en-US" sz="1200" b="1" dirty="0" smtClean="0">
                <a:solidFill>
                  <a:schemeClr val="tx1"/>
                </a:solidFill>
              </a:rPr>
              <a:t> (opt.) 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1508407" y="1691869"/>
            <a:ext cx="1262141" cy="523278"/>
          </a:xfrm>
          <a:prstGeom prst="rect">
            <a:avLst/>
          </a:prstGeom>
          <a:solidFill>
            <a:srgbClr val="99FF3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25G+ Connector </a:t>
            </a:r>
          </a:p>
        </p:txBody>
      </p:sp>
      <p:sp>
        <p:nvSpPr>
          <p:cNvPr id="14" name="Oval 13"/>
          <p:cNvSpPr/>
          <p:nvPr/>
        </p:nvSpPr>
        <p:spPr>
          <a:xfrm>
            <a:off x="297442" y="1383967"/>
            <a:ext cx="477421" cy="383814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Flexible I/O Interface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6200000">
            <a:off x="2151199" y="1805664"/>
            <a:ext cx="1262141" cy="311966"/>
          </a:xfrm>
          <a:prstGeom prst="rect">
            <a:avLst/>
          </a:prstGeom>
          <a:solidFill>
            <a:srgbClr val="99FF3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Zone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34112" y="2334321"/>
            <a:ext cx="1097280" cy="109728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Processing FPGA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2264112" y="4640806"/>
            <a:ext cx="1036320" cy="311966"/>
          </a:xfrm>
          <a:prstGeom prst="rect">
            <a:avLst/>
          </a:prstGeom>
          <a:solidFill>
            <a:srgbClr val="64C8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ATCA Z1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2234689" y="3417437"/>
            <a:ext cx="1092984" cy="311966"/>
          </a:xfrm>
          <a:prstGeom prst="rect">
            <a:avLst/>
          </a:prstGeom>
          <a:solidFill>
            <a:srgbClr val="64C8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ADF-type Z2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08745" y="1346353"/>
            <a:ext cx="640080" cy="6400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Optical Engines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9872" y="3853649"/>
            <a:ext cx="640080" cy="6400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Optical Engines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99872" y="4513090"/>
            <a:ext cx="640080" cy="6400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Optical Engines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52522" y="1334101"/>
            <a:ext cx="737699" cy="3547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SPF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146936" y="1511471"/>
            <a:ext cx="489978" cy="158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122854" y="1661565"/>
            <a:ext cx="8996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TTC Interface 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87112" y="4807117"/>
            <a:ext cx="899603" cy="10156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4 Lanes Link Aux I/O (ZYNQ/ FPGA/QSFP via </a:t>
            </a:r>
            <a:r>
              <a:rPr lang="en-US" sz="1000" b="1" dirty="0" err="1" smtClean="0">
                <a:solidFill>
                  <a:schemeClr val="tx1"/>
                </a:solidFill>
              </a:rPr>
              <a:t>Crosspoint</a:t>
            </a:r>
            <a:r>
              <a:rPr lang="en-US" sz="1000" b="1" dirty="0" smtClean="0">
                <a:solidFill>
                  <a:schemeClr val="tx1"/>
                </a:solidFill>
              </a:rPr>
              <a:t>)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16200000">
            <a:off x="7502811" y="2850762"/>
            <a:ext cx="819095" cy="352329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Digital I/O</a:t>
            </a:r>
          </a:p>
        </p:txBody>
      </p:sp>
      <p:sp>
        <p:nvSpPr>
          <p:cNvPr id="33" name="Rectangle 32"/>
          <p:cNvSpPr/>
          <p:nvPr/>
        </p:nvSpPr>
        <p:spPr>
          <a:xfrm rot="16200000">
            <a:off x="7619741" y="1952538"/>
            <a:ext cx="585235" cy="352329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Optical MPO</a:t>
            </a:r>
          </a:p>
        </p:txBody>
      </p:sp>
      <p:sp>
        <p:nvSpPr>
          <p:cNvPr id="34" name="Rectangle 33"/>
          <p:cNvSpPr/>
          <p:nvPr/>
        </p:nvSpPr>
        <p:spPr>
          <a:xfrm rot="16200000">
            <a:off x="7619741" y="3652338"/>
            <a:ext cx="585235" cy="352329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Optical MPO</a:t>
            </a:r>
          </a:p>
        </p:txBody>
      </p:sp>
      <p:sp>
        <p:nvSpPr>
          <p:cNvPr id="35" name="Rectangle 34"/>
          <p:cNvSpPr/>
          <p:nvPr/>
        </p:nvSpPr>
        <p:spPr>
          <a:xfrm rot="16200000">
            <a:off x="7619741" y="4303957"/>
            <a:ext cx="585235" cy="352329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Optical MPO</a:t>
            </a:r>
          </a:p>
        </p:txBody>
      </p:sp>
      <p:sp>
        <p:nvSpPr>
          <p:cNvPr id="36" name="Left-Right Arrow 35"/>
          <p:cNvSpPr/>
          <p:nvPr/>
        </p:nvSpPr>
        <p:spPr>
          <a:xfrm rot="1559049">
            <a:off x="2881138" y="2065561"/>
            <a:ext cx="1207896" cy="264099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-Right Arrow 37"/>
          <p:cNvSpPr/>
          <p:nvPr/>
        </p:nvSpPr>
        <p:spPr>
          <a:xfrm rot="6445883">
            <a:off x="3909262" y="3570857"/>
            <a:ext cx="431984" cy="154353"/>
          </a:xfrm>
          <a:prstGeom prst="leftRightArrow">
            <a:avLst>
              <a:gd name="adj1" fmla="val 42147"/>
              <a:gd name="adj2" fmla="val 4895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-Right Arrow 38"/>
          <p:cNvSpPr/>
          <p:nvPr/>
        </p:nvSpPr>
        <p:spPr>
          <a:xfrm rot="5400000">
            <a:off x="4515652" y="2080057"/>
            <a:ext cx="331854" cy="154353"/>
          </a:xfrm>
          <a:prstGeom prst="leftRightArrow">
            <a:avLst>
              <a:gd name="adj1" fmla="val 42147"/>
              <a:gd name="adj2" fmla="val 4895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-Right Arrow 39"/>
          <p:cNvSpPr/>
          <p:nvPr/>
        </p:nvSpPr>
        <p:spPr>
          <a:xfrm>
            <a:off x="5131392" y="2744893"/>
            <a:ext cx="632039" cy="264099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-Right Arrow 43"/>
          <p:cNvSpPr/>
          <p:nvPr/>
        </p:nvSpPr>
        <p:spPr>
          <a:xfrm>
            <a:off x="7181885" y="4990671"/>
            <a:ext cx="331854" cy="154353"/>
          </a:xfrm>
          <a:prstGeom prst="leftRightArrow">
            <a:avLst>
              <a:gd name="adj1" fmla="val 42147"/>
              <a:gd name="adj2" fmla="val 4895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01672" y="4901433"/>
            <a:ext cx="688549" cy="36116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QSFP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6956520" y="4942564"/>
            <a:ext cx="445955" cy="25056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Retimers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6" name="Left-Right Arrow 45"/>
          <p:cNvSpPr/>
          <p:nvPr/>
        </p:nvSpPr>
        <p:spPr>
          <a:xfrm rot="19498578">
            <a:off x="5588506" y="4287752"/>
            <a:ext cx="534386" cy="154353"/>
          </a:xfrm>
          <a:prstGeom prst="leftRightArrow">
            <a:avLst>
              <a:gd name="adj1" fmla="val 42147"/>
              <a:gd name="adj2" fmla="val 4895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788311" y="4285702"/>
            <a:ext cx="899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(4 lanes)</a:t>
            </a:r>
            <a:endParaRPr lang="en-US" sz="1100" b="1" dirty="0"/>
          </a:p>
        </p:txBody>
      </p:sp>
      <p:sp>
        <p:nvSpPr>
          <p:cNvPr id="48" name="Left-Right Arrow 47"/>
          <p:cNvSpPr/>
          <p:nvPr/>
        </p:nvSpPr>
        <p:spPr>
          <a:xfrm rot="9524138">
            <a:off x="2909392" y="3185823"/>
            <a:ext cx="1143914" cy="154353"/>
          </a:xfrm>
          <a:prstGeom prst="leftRightArrow">
            <a:avLst>
              <a:gd name="adj1" fmla="val 42147"/>
              <a:gd name="adj2" fmla="val 4895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5048825" y="1667858"/>
            <a:ext cx="80687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440805" y="2094578"/>
            <a:ext cx="1280566" cy="601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5851753" y="1667858"/>
            <a:ext cx="589052" cy="4267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355319" y="4173454"/>
            <a:ext cx="1384873" cy="2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785334" y="3828502"/>
            <a:ext cx="93209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5740192" y="3828478"/>
            <a:ext cx="1053226" cy="3492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076104" y="3828502"/>
            <a:ext cx="457200" cy="45720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X-</a:t>
            </a:r>
          </a:p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point</a:t>
            </a:r>
          </a:p>
        </p:txBody>
      </p:sp>
      <p:sp>
        <p:nvSpPr>
          <p:cNvPr id="37" name="Left-Right Arrow 36"/>
          <p:cNvSpPr/>
          <p:nvPr/>
        </p:nvSpPr>
        <p:spPr>
          <a:xfrm rot="4769273">
            <a:off x="4429683" y="3822064"/>
            <a:ext cx="1047102" cy="264099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4346480" y="4828761"/>
            <a:ext cx="1729624" cy="736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898640" y="4455888"/>
            <a:ext cx="8151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6081856" y="4447266"/>
            <a:ext cx="810470" cy="39760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Left-Right Arrow 42"/>
          <p:cNvSpPr/>
          <p:nvPr/>
        </p:nvSpPr>
        <p:spPr>
          <a:xfrm rot="2838825">
            <a:off x="6394509" y="4499397"/>
            <a:ext cx="781651" cy="154353"/>
          </a:xfrm>
          <a:prstGeom prst="leftRightArrow">
            <a:avLst>
              <a:gd name="adj1" fmla="val 42147"/>
              <a:gd name="adj2" fmla="val 4895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799424" y="4467866"/>
            <a:ext cx="822960" cy="82296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Control Device (ZYNQ)</a:t>
            </a:r>
          </a:p>
        </p:txBody>
      </p:sp>
      <p:cxnSp>
        <p:nvCxnSpPr>
          <p:cNvPr id="81" name="Straight Connector 80"/>
          <p:cNvCxnSpPr/>
          <p:nvPr/>
        </p:nvCxnSpPr>
        <p:spPr>
          <a:xfrm>
            <a:off x="5131392" y="3191858"/>
            <a:ext cx="260480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763431" y="2334321"/>
            <a:ext cx="1792384" cy="1201563"/>
          </a:xfrm>
          <a:prstGeom prst="rect">
            <a:avLst/>
          </a:prstGeom>
          <a:solidFill>
            <a:srgbClr val="FF66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Expansion Mezzanine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736184" y="1361105"/>
            <a:ext cx="443313" cy="28792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CDR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7174391" y="1513059"/>
            <a:ext cx="178131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976949" y="4544788"/>
            <a:ext cx="649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>
                <a:solidFill>
                  <a:schemeClr val="tx1"/>
                </a:solidFill>
              </a:rPr>
              <a:t>Power,</a:t>
            </a:r>
          </a:p>
          <a:p>
            <a:pPr algn="r"/>
            <a:r>
              <a:rPr lang="en-US" sz="1100" b="1" dirty="0" smtClean="0">
                <a:solidFill>
                  <a:schemeClr val="tx1"/>
                </a:solidFill>
              </a:rPr>
              <a:t> IPMI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588425" y="3018941"/>
            <a:ext cx="103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tx1"/>
                </a:solidFill>
              </a:rPr>
              <a:t>Base Ethernet (1Gbe)</a:t>
            </a:r>
          </a:p>
          <a:p>
            <a:pPr algn="r"/>
            <a:r>
              <a:rPr lang="en-US" sz="1000" b="1" dirty="0" smtClean="0">
                <a:solidFill>
                  <a:schemeClr val="tx1"/>
                </a:solidFill>
              </a:rPr>
              <a:t>Fast Ethernet (10G/40G)</a:t>
            </a:r>
          </a:p>
          <a:p>
            <a:pPr algn="r"/>
            <a:r>
              <a:rPr lang="en-US" sz="1000" b="1" dirty="0" smtClean="0">
                <a:solidFill>
                  <a:schemeClr val="tx1"/>
                </a:solidFill>
              </a:rPr>
              <a:t>4-Lanes DAQ?</a:t>
            </a:r>
          </a:p>
          <a:p>
            <a:pPr algn="r"/>
            <a:r>
              <a:rPr lang="en-US" sz="1000" b="1" dirty="0" smtClean="0">
                <a:solidFill>
                  <a:schemeClr val="tx1"/>
                </a:solidFill>
              </a:rPr>
              <a:t>TTC?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92" name="Left-Right Arrow 91"/>
          <p:cNvSpPr/>
          <p:nvPr/>
        </p:nvSpPr>
        <p:spPr>
          <a:xfrm rot="6747068">
            <a:off x="5165794" y="3927836"/>
            <a:ext cx="992167" cy="154353"/>
          </a:xfrm>
          <a:prstGeom prst="leftRightArrow">
            <a:avLst>
              <a:gd name="adj1" fmla="val 42147"/>
              <a:gd name="adj2" fmla="val 4895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-Right Arrow 44"/>
          <p:cNvSpPr/>
          <p:nvPr/>
        </p:nvSpPr>
        <p:spPr>
          <a:xfrm rot="1735242">
            <a:off x="5082908" y="3525080"/>
            <a:ext cx="1053342" cy="154353"/>
          </a:xfrm>
          <a:prstGeom prst="leftRightArrow">
            <a:avLst>
              <a:gd name="adj1" fmla="val 42147"/>
              <a:gd name="adj2" fmla="val 4895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197" y="131757"/>
            <a:ext cx="99679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5068800"/>
            <a:ext cx="8777340" cy="1424099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1600" dirty="0" smtClean="0"/>
              <a:t>Any of the compatible FPGAs can be used</a:t>
            </a:r>
          </a:p>
          <a:p>
            <a:pPr lvl="1"/>
            <a:r>
              <a:rPr lang="en-US" sz="1600" dirty="0" smtClean="0"/>
              <a:t>Users select FPGA based on their requirements</a:t>
            </a:r>
          </a:p>
          <a:p>
            <a:pPr lvl="2"/>
            <a:r>
              <a:rPr lang="en-US" sz="1600" dirty="0" smtClean="0"/>
              <a:t>Count of serial links</a:t>
            </a:r>
          </a:p>
          <a:p>
            <a:pPr lvl="2"/>
            <a:r>
              <a:rPr lang="en-US" sz="1600" dirty="0" smtClean="0"/>
              <a:t>Logic resources</a:t>
            </a:r>
          </a:p>
          <a:p>
            <a:pPr lvl="2"/>
            <a:r>
              <a:rPr lang="en-US" sz="1600" dirty="0" smtClean="0"/>
              <a:t>Price range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INSTR 2017 A. Madorsky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006135" y="6477000"/>
            <a:ext cx="596428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 FPGAs:  C2104 Package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512850"/>
              </p:ext>
            </p:extLst>
          </p:nvPr>
        </p:nvGraphicFramePr>
        <p:xfrm>
          <a:off x="533400" y="968374"/>
          <a:ext cx="8151812" cy="4071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085"/>
                <a:gridCol w="1517106"/>
                <a:gridCol w="1453893"/>
                <a:gridCol w="1637316"/>
                <a:gridCol w="1141412"/>
              </a:tblGrid>
              <a:tr h="351319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FPGAs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16G MGTs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30G MGTs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Total MGTs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K LUTs</a:t>
                      </a:r>
                      <a:endParaRPr lang="en-US" sz="1600" dirty="0"/>
                    </a:p>
                  </a:txBody>
                  <a:tcPr/>
                </a:tc>
              </a:tr>
              <a:tr h="35131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VU095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538</a:t>
                      </a:r>
                      <a:endParaRPr lang="en-US" sz="1600" dirty="0"/>
                    </a:p>
                  </a:txBody>
                  <a:tcPr/>
                </a:tc>
              </a:tr>
              <a:tr h="35131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VU125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716</a:t>
                      </a:r>
                    </a:p>
                  </a:txBody>
                  <a:tcPr/>
                </a:tc>
              </a:tr>
              <a:tr h="35131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VU160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104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926</a:t>
                      </a:r>
                      <a:endParaRPr lang="en-US" sz="1600" b="0" dirty="0"/>
                    </a:p>
                  </a:txBody>
                  <a:tcPr/>
                </a:tc>
              </a:tr>
              <a:tr h="35131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VU190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104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1074</a:t>
                      </a:r>
                      <a:endParaRPr lang="en-US" sz="1600" b="0" dirty="0"/>
                    </a:p>
                  </a:txBody>
                  <a:tcPr/>
                </a:tc>
              </a:tr>
              <a:tr h="35131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VU5P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601</a:t>
                      </a:r>
                      <a:endParaRPr lang="en-US" sz="1600" dirty="0"/>
                    </a:p>
                  </a:txBody>
                  <a:tcPr/>
                </a:tc>
              </a:tr>
              <a:tr h="35131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VU7P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788</a:t>
                      </a:r>
                      <a:endParaRPr lang="en-US" sz="1600" dirty="0"/>
                    </a:p>
                  </a:txBody>
                  <a:tcPr/>
                </a:tc>
              </a:tr>
              <a:tr h="35131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VU9P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1182</a:t>
                      </a:r>
                      <a:endParaRPr lang="en-US" sz="1600" dirty="0"/>
                    </a:p>
                  </a:txBody>
                  <a:tcPr/>
                </a:tc>
              </a:tr>
              <a:tr h="3465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VU11P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1296</a:t>
                      </a:r>
                      <a:endParaRPr lang="en-US" sz="1600" dirty="0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VU13P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1728</a:t>
                      </a:r>
                      <a:endParaRPr lang="en-US" sz="1600" dirty="0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XC7VX690T (MTF7, shown for comparison)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 (11 </a:t>
                      </a:r>
                      <a:r>
                        <a:rPr lang="en-US" sz="1600" dirty="0" err="1" smtClean="0"/>
                        <a:t>Gbps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 (11 </a:t>
                      </a:r>
                      <a:r>
                        <a:rPr lang="en-US" sz="1600" dirty="0" err="1" smtClean="0"/>
                        <a:t>Gbps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433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8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lum bright="35000" contrast="-53000"/>
          </a:blip>
          <a:srcRect/>
          <a:stretch>
            <a:fillRect/>
          </a:stretch>
        </p:blipFill>
        <p:spPr bwMode="auto">
          <a:xfrm>
            <a:off x="914400" y="1590675"/>
            <a:ext cx="73152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Endcap Muon System</a:t>
            </a:r>
            <a:endParaRPr lang="en-US" dirty="0"/>
          </a:p>
        </p:txBody>
      </p:sp>
      <p:sp>
        <p:nvSpPr>
          <p:cNvPr id="23" name="Date Placeholder 2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32F828D4-0F2E-4FEC-95C9-52E88C3FE0D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5562600"/>
            <a:ext cx="1676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397071" y="2081939"/>
            <a:ext cx="129153" cy="1157207"/>
          </a:xfrm>
          <a:custGeom>
            <a:avLst/>
            <a:gdLst>
              <a:gd name="connsiteX0" fmla="*/ 0 w 129153"/>
              <a:gd name="connsiteY0" fmla="*/ 0 h 1157207"/>
              <a:gd name="connsiteX1" fmla="*/ 103322 w 129153"/>
              <a:gd name="connsiteY1" fmla="*/ 15498 h 1157207"/>
              <a:gd name="connsiteX2" fmla="*/ 129153 w 129153"/>
              <a:gd name="connsiteY2" fmla="*/ 1141708 h 1157207"/>
              <a:gd name="connsiteX3" fmla="*/ 129153 w 129153"/>
              <a:gd name="connsiteY3" fmla="*/ 1157207 h 1157207"/>
              <a:gd name="connsiteX4" fmla="*/ 15498 w 129153"/>
              <a:gd name="connsiteY4" fmla="*/ 1141708 h 1157207"/>
              <a:gd name="connsiteX5" fmla="*/ 0 w 129153"/>
              <a:gd name="connsiteY5" fmla="*/ 0 h 115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153" h="1157207">
                <a:moveTo>
                  <a:pt x="0" y="0"/>
                </a:moveTo>
                <a:lnTo>
                  <a:pt x="103322" y="15498"/>
                </a:lnTo>
                <a:lnTo>
                  <a:pt x="129153" y="1141708"/>
                </a:lnTo>
                <a:lnTo>
                  <a:pt x="129153" y="1157207"/>
                </a:lnTo>
                <a:lnTo>
                  <a:pt x="15498" y="114170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583051" y="2102603"/>
            <a:ext cx="129153" cy="1183038"/>
          </a:xfrm>
          <a:custGeom>
            <a:avLst/>
            <a:gdLst>
              <a:gd name="connsiteX0" fmla="*/ 0 w 129153"/>
              <a:gd name="connsiteY0" fmla="*/ 0 h 1157207"/>
              <a:gd name="connsiteX1" fmla="*/ 103322 w 129153"/>
              <a:gd name="connsiteY1" fmla="*/ 15498 h 1157207"/>
              <a:gd name="connsiteX2" fmla="*/ 129153 w 129153"/>
              <a:gd name="connsiteY2" fmla="*/ 1141708 h 1157207"/>
              <a:gd name="connsiteX3" fmla="*/ 129153 w 129153"/>
              <a:gd name="connsiteY3" fmla="*/ 1157207 h 1157207"/>
              <a:gd name="connsiteX4" fmla="*/ 15498 w 129153"/>
              <a:gd name="connsiteY4" fmla="*/ 1141708 h 1157207"/>
              <a:gd name="connsiteX5" fmla="*/ 0 w 129153"/>
              <a:gd name="connsiteY5" fmla="*/ 0 h 115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153" h="1157207">
                <a:moveTo>
                  <a:pt x="0" y="0"/>
                </a:moveTo>
                <a:lnTo>
                  <a:pt x="103322" y="15498"/>
                </a:lnTo>
                <a:lnTo>
                  <a:pt x="129153" y="1141708"/>
                </a:lnTo>
                <a:lnTo>
                  <a:pt x="129153" y="1157207"/>
                </a:lnTo>
                <a:lnTo>
                  <a:pt x="15498" y="114170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2812943" y="2141349"/>
            <a:ext cx="129153" cy="1201119"/>
          </a:xfrm>
          <a:custGeom>
            <a:avLst/>
            <a:gdLst>
              <a:gd name="connsiteX0" fmla="*/ 0 w 129153"/>
              <a:gd name="connsiteY0" fmla="*/ 0 h 1157207"/>
              <a:gd name="connsiteX1" fmla="*/ 103322 w 129153"/>
              <a:gd name="connsiteY1" fmla="*/ 15498 h 1157207"/>
              <a:gd name="connsiteX2" fmla="*/ 129153 w 129153"/>
              <a:gd name="connsiteY2" fmla="*/ 1141708 h 1157207"/>
              <a:gd name="connsiteX3" fmla="*/ 129153 w 129153"/>
              <a:gd name="connsiteY3" fmla="*/ 1157207 h 1157207"/>
              <a:gd name="connsiteX4" fmla="*/ 15498 w 129153"/>
              <a:gd name="connsiteY4" fmla="*/ 1141708 h 1157207"/>
              <a:gd name="connsiteX5" fmla="*/ 0 w 129153"/>
              <a:gd name="connsiteY5" fmla="*/ 0 h 115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153" h="1157207">
                <a:moveTo>
                  <a:pt x="0" y="0"/>
                </a:moveTo>
                <a:lnTo>
                  <a:pt x="103322" y="15498"/>
                </a:lnTo>
                <a:lnTo>
                  <a:pt x="129153" y="1141708"/>
                </a:lnTo>
                <a:lnTo>
                  <a:pt x="129153" y="1157207"/>
                </a:lnTo>
                <a:lnTo>
                  <a:pt x="15498" y="114170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880461" y="3807417"/>
            <a:ext cx="537275" cy="1059051"/>
          </a:xfrm>
          <a:custGeom>
            <a:avLst/>
            <a:gdLst>
              <a:gd name="connsiteX0" fmla="*/ 428786 w 537275"/>
              <a:gd name="connsiteY0" fmla="*/ 0 h 1059051"/>
              <a:gd name="connsiteX1" fmla="*/ 537275 w 537275"/>
              <a:gd name="connsiteY1" fmla="*/ 10332 h 1059051"/>
              <a:gd name="connsiteX2" fmla="*/ 118820 w 537275"/>
              <a:gd name="connsiteY2" fmla="*/ 1059051 h 1059051"/>
              <a:gd name="connsiteX3" fmla="*/ 0 w 537275"/>
              <a:gd name="connsiteY3" fmla="*/ 1048719 h 1059051"/>
              <a:gd name="connsiteX4" fmla="*/ 428786 w 537275"/>
              <a:gd name="connsiteY4" fmla="*/ 0 h 105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75" h="1059051">
                <a:moveTo>
                  <a:pt x="428786" y="0"/>
                </a:moveTo>
                <a:lnTo>
                  <a:pt x="537275" y="10332"/>
                </a:lnTo>
                <a:lnTo>
                  <a:pt x="118820" y="1059051"/>
                </a:lnTo>
                <a:lnTo>
                  <a:pt x="0" y="1048719"/>
                </a:lnTo>
                <a:lnTo>
                  <a:pt x="42878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2063858" y="3807417"/>
            <a:ext cx="550189" cy="1086173"/>
          </a:xfrm>
          <a:custGeom>
            <a:avLst/>
            <a:gdLst>
              <a:gd name="connsiteX0" fmla="*/ 428786 w 537275"/>
              <a:gd name="connsiteY0" fmla="*/ 0 h 1059051"/>
              <a:gd name="connsiteX1" fmla="*/ 537275 w 537275"/>
              <a:gd name="connsiteY1" fmla="*/ 10332 h 1059051"/>
              <a:gd name="connsiteX2" fmla="*/ 118820 w 537275"/>
              <a:gd name="connsiteY2" fmla="*/ 1059051 h 1059051"/>
              <a:gd name="connsiteX3" fmla="*/ 0 w 537275"/>
              <a:gd name="connsiteY3" fmla="*/ 1048719 h 1059051"/>
              <a:gd name="connsiteX4" fmla="*/ 428786 w 537275"/>
              <a:gd name="connsiteY4" fmla="*/ 0 h 105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75" h="1059051">
                <a:moveTo>
                  <a:pt x="428786" y="0"/>
                </a:moveTo>
                <a:lnTo>
                  <a:pt x="537275" y="10332"/>
                </a:lnTo>
                <a:lnTo>
                  <a:pt x="118820" y="1059051"/>
                </a:lnTo>
                <a:lnTo>
                  <a:pt x="0" y="1048719"/>
                </a:lnTo>
                <a:lnTo>
                  <a:pt x="42878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2305373" y="3807418"/>
            <a:ext cx="561813" cy="1121044"/>
          </a:xfrm>
          <a:custGeom>
            <a:avLst/>
            <a:gdLst>
              <a:gd name="connsiteX0" fmla="*/ 428786 w 537275"/>
              <a:gd name="connsiteY0" fmla="*/ 0 h 1059051"/>
              <a:gd name="connsiteX1" fmla="*/ 537275 w 537275"/>
              <a:gd name="connsiteY1" fmla="*/ 10332 h 1059051"/>
              <a:gd name="connsiteX2" fmla="*/ 118820 w 537275"/>
              <a:gd name="connsiteY2" fmla="*/ 1059051 h 1059051"/>
              <a:gd name="connsiteX3" fmla="*/ 0 w 537275"/>
              <a:gd name="connsiteY3" fmla="*/ 1048719 h 1059051"/>
              <a:gd name="connsiteX4" fmla="*/ 428786 w 537275"/>
              <a:gd name="connsiteY4" fmla="*/ 0 h 105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75" h="1059051">
                <a:moveTo>
                  <a:pt x="428786" y="0"/>
                </a:moveTo>
                <a:lnTo>
                  <a:pt x="537275" y="10332"/>
                </a:lnTo>
                <a:lnTo>
                  <a:pt x="118820" y="1059051"/>
                </a:lnTo>
                <a:lnTo>
                  <a:pt x="0" y="1048719"/>
                </a:lnTo>
                <a:lnTo>
                  <a:pt x="42878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6617776" y="2490061"/>
            <a:ext cx="144651" cy="1214034"/>
          </a:xfrm>
          <a:custGeom>
            <a:avLst/>
            <a:gdLst>
              <a:gd name="connsiteX0" fmla="*/ 25831 w 144651"/>
              <a:gd name="connsiteY0" fmla="*/ 0 h 1214034"/>
              <a:gd name="connsiteX1" fmla="*/ 144651 w 144651"/>
              <a:gd name="connsiteY1" fmla="*/ 10332 h 1214034"/>
              <a:gd name="connsiteX2" fmla="*/ 129153 w 144651"/>
              <a:gd name="connsiteY2" fmla="*/ 1214034 h 1214034"/>
              <a:gd name="connsiteX3" fmla="*/ 0 w 144651"/>
              <a:gd name="connsiteY3" fmla="*/ 1198536 h 1214034"/>
              <a:gd name="connsiteX4" fmla="*/ 25831 w 144651"/>
              <a:gd name="connsiteY4" fmla="*/ 0 h 121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651" h="1214034">
                <a:moveTo>
                  <a:pt x="25831" y="0"/>
                </a:moveTo>
                <a:lnTo>
                  <a:pt x="144651" y="10332"/>
                </a:lnTo>
                <a:lnTo>
                  <a:pt x="129153" y="1214034"/>
                </a:lnTo>
                <a:lnTo>
                  <a:pt x="0" y="1198536"/>
                </a:lnTo>
                <a:lnTo>
                  <a:pt x="2583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6152827" y="2451315"/>
            <a:ext cx="144651" cy="1263112"/>
          </a:xfrm>
          <a:custGeom>
            <a:avLst/>
            <a:gdLst>
              <a:gd name="connsiteX0" fmla="*/ 25831 w 144651"/>
              <a:gd name="connsiteY0" fmla="*/ 0 h 1214034"/>
              <a:gd name="connsiteX1" fmla="*/ 144651 w 144651"/>
              <a:gd name="connsiteY1" fmla="*/ 10332 h 1214034"/>
              <a:gd name="connsiteX2" fmla="*/ 129153 w 144651"/>
              <a:gd name="connsiteY2" fmla="*/ 1214034 h 1214034"/>
              <a:gd name="connsiteX3" fmla="*/ 0 w 144651"/>
              <a:gd name="connsiteY3" fmla="*/ 1198536 h 1214034"/>
              <a:gd name="connsiteX4" fmla="*/ 25831 w 144651"/>
              <a:gd name="connsiteY4" fmla="*/ 0 h 121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651" h="1214034">
                <a:moveTo>
                  <a:pt x="25831" y="0"/>
                </a:moveTo>
                <a:lnTo>
                  <a:pt x="144651" y="10332"/>
                </a:lnTo>
                <a:lnTo>
                  <a:pt x="129153" y="1214034"/>
                </a:lnTo>
                <a:lnTo>
                  <a:pt x="0" y="1198536"/>
                </a:lnTo>
                <a:lnTo>
                  <a:pt x="2583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6421464" y="2471979"/>
            <a:ext cx="144651" cy="1232115"/>
          </a:xfrm>
          <a:custGeom>
            <a:avLst/>
            <a:gdLst>
              <a:gd name="connsiteX0" fmla="*/ 25831 w 144651"/>
              <a:gd name="connsiteY0" fmla="*/ 0 h 1214034"/>
              <a:gd name="connsiteX1" fmla="*/ 144651 w 144651"/>
              <a:gd name="connsiteY1" fmla="*/ 10332 h 1214034"/>
              <a:gd name="connsiteX2" fmla="*/ 129153 w 144651"/>
              <a:gd name="connsiteY2" fmla="*/ 1214034 h 1214034"/>
              <a:gd name="connsiteX3" fmla="*/ 0 w 144651"/>
              <a:gd name="connsiteY3" fmla="*/ 1198536 h 1214034"/>
              <a:gd name="connsiteX4" fmla="*/ 25831 w 144651"/>
              <a:gd name="connsiteY4" fmla="*/ 0 h 121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651" h="1214034">
                <a:moveTo>
                  <a:pt x="25831" y="0"/>
                </a:moveTo>
                <a:lnTo>
                  <a:pt x="144651" y="10332"/>
                </a:lnTo>
                <a:lnTo>
                  <a:pt x="129153" y="1214034"/>
                </a:lnTo>
                <a:lnTo>
                  <a:pt x="0" y="1198536"/>
                </a:lnTo>
                <a:lnTo>
                  <a:pt x="2583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6132163" y="4303363"/>
            <a:ext cx="506278" cy="1136542"/>
          </a:xfrm>
          <a:custGeom>
            <a:avLst/>
            <a:gdLst>
              <a:gd name="connsiteX0" fmla="*/ 382291 w 506278"/>
              <a:gd name="connsiteY0" fmla="*/ 0 h 1136542"/>
              <a:gd name="connsiteX1" fmla="*/ 506278 w 506278"/>
              <a:gd name="connsiteY1" fmla="*/ 20664 h 1136542"/>
              <a:gd name="connsiteX2" fmla="*/ 123986 w 506278"/>
              <a:gd name="connsiteY2" fmla="*/ 1136542 h 1136542"/>
              <a:gd name="connsiteX3" fmla="*/ 0 w 506278"/>
              <a:gd name="connsiteY3" fmla="*/ 1126210 h 1136542"/>
              <a:gd name="connsiteX4" fmla="*/ 382291 w 506278"/>
              <a:gd name="connsiteY4" fmla="*/ 0 h 113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78" h="1136542">
                <a:moveTo>
                  <a:pt x="382291" y="0"/>
                </a:moveTo>
                <a:lnTo>
                  <a:pt x="506278" y="20664"/>
                </a:lnTo>
                <a:lnTo>
                  <a:pt x="123986" y="1136542"/>
                </a:lnTo>
                <a:lnTo>
                  <a:pt x="0" y="1126210"/>
                </a:lnTo>
                <a:lnTo>
                  <a:pt x="38229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5672380" y="4189708"/>
            <a:ext cx="532108" cy="1184329"/>
          </a:xfrm>
          <a:custGeom>
            <a:avLst/>
            <a:gdLst>
              <a:gd name="connsiteX0" fmla="*/ 382291 w 506278"/>
              <a:gd name="connsiteY0" fmla="*/ 0 h 1136542"/>
              <a:gd name="connsiteX1" fmla="*/ 506278 w 506278"/>
              <a:gd name="connsiteY1" fmla="*/ 20664 h 1136542"/>
              <a:gd name="connsiteX2" fmla="*/ 123986 w 506278"/>
              <a:gd name="connsiteY2" fmla="*/ 1136542 h 1136542"/>
              <a:gd name="connsiteX3" fmla="*/ 0 w 506278"/>
              <a:gd name="connsiteY3" fmla="*/ 1126210 h 1136542"/>
              <a:gd name="connsiteX4" fmla="*/ 382291 w 506278"/>
              <a:gd name="connsiteY4" fmla="*/ 0 h 113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78" h="1136542">
                <a:moveTo>
                  <a:pt x="382291" y="0"/>
                </a:moveTo>
                <a:lnTo>
                  <a:pt x="506278" y="20664"/>
                </a:lnTo>
                <a:lnTo>
                  <a:pt x="123986" y="1136542"/>
                </a:lnTo>
                <a:lnTo>
                  <a:pt x="0" y="1126210"/>
                </a:lnTo>
                <a:lnTo>
                  <a:pt x="38229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941017" y="4251702"/>
            <a:ext cx="511444" cy="1152040"/>
          </a:xfrm>
          <a:custGeom>
            <a:avLst/>
            <a:gdLst>
              <a:gd name="connsiteX0" fmla="*/ 382291 w 506278"/>
              <a:gd name="connsiteY0" fmla="*/ 0 h 1136542"/>
              <a:gd name="connsiteX1" fmla="*/ 506278 w 506278"/>
              <a:gd name="connsiteY1" fmla="*/ 20664 h 1136542"/>
              <a:gd name="connsiteX2" fmla="*/ 123986 w 506278"/>
              <a:gd name="connsiteY2" fmla="*/ 1136542 h 1136542"/>
              <a:gd name="connsiteX3" fmla="*/ 0 w 506278"/>
              <a:gd name="connsiteY3" fmla="*/ 1126210 h 1136542"/>
              <a:gd name="connsiteX4" fmla="*/ 382291 w 506278"/>
              <a:gd name="connsiteY4" fmla="*/ 0 h 113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78" h="1136542">
                <a:moveTo>
                  <a:pt x="382291" y="0"/>
                </a:moveTo>
                <a:lnTo>
                  <a:pt x="506278" y="20664"/>
                </a:lnTo>
                <a:lnTo>
                  <a:pt x="123986" y="1136542"/>
                </a:lnTo>
                <a:lnTo>
                  <a:pt x="0" y="1126210"/>
                </a:lnTo>
                <a:lnTo>
                  <a:pt x="38229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6753386" y="2412569"/>
            <a:ext cx="577312" cy="1265695"/>
          </a:xfrm>
          <a:custGeom>
            <a:avLst/>
            <a:gdLst>
              <a:gd name="connsiteX0" fmla="*/ 5166 w 573437"/>
              <a:gd name="connsiteY0" fmla="*/ 82658 h 1265695"/>
              <a:gd name="connsiteX1" fmla="*/ 160149 w 573437"/>
              <a:gd name="connsiteY1" fmla="*/ 0 h 1265695"/>
              <a:gd name="connsiteX2" fmla="*/ 439119 w 573437"/>
              <a:gd name="connsiteY2" fmla="*/ 253139 h 1265695"/>
              <a:gd name="connsiteX3" fmla="*/ 573437 w 573437"/>
              <a:gd name="connsiteY3" fmla="*/ 852407 h 1265695"/>
              <a:gd name="connsiteX4" fmla="*/ 563105 w 573437"/>
              <a:gd name="connsiteY4" fmla="*/ 1265695 h 1265695"/>
              <a:gd name="connsiteX5" fmla="*/ 237641 w 573437"/>
              <a:gd name="connsiteY5" fmla="*/ 1234699 h 1265695"/>
              <a:gd name="connsiteX6" fmla="*/ 206644 w 573437"/>
              <a:gd name="connsiteY6" fmla="*/ 1121045 h 1265695"/>
              <a:gd name="connsiteX7" fmla="*/ 87824 w 573437"/>
              <a:gd name="connsiteY7" fmla="*/ 1012556 h 1265695"/>
              <a:gd name="connsiteX8" fmla="*/ 0 w 573437"/>
              <a:gd name="connsiteY8" fmla="*/ 1064217 h 1265695"/>
              <a:gd name="connsiteX9" fmla="*/ 5166 w 573437"/>
              <a:gd name="connsiteY9" fmla="*/ 82658 h 1265695"/>
              <a:gd name="connsiteX0" fmla="*/ 0 w 568271"/>
              <a:gd name="connsiteY0" fmla="*/ 82658 h 1265695"/>
              <a:gd name="connsiteX1" fmla="*/ 154983 w 568271"/>
              <a:gd name="connsiteY1" fmla="*/ 0 h 1265695"/>
              <a:gd name="connsiteX2" fmla="*/ 433953 w 568271"/>
              <a:gd name="connsiteY2" fmla="*/ 253139 h 1265695"/>
              <a:gd name="connsiteX3" fmla="*/ 568271 w 568271"/>
              <a:gd name="connsiteY3" fmla="*/ 852407 h 1265695"/>
              <a:gd name="connsiteX4" fmla="*/ 557939 w 568271"/>
              <a:gd name="connsiteY4" fmla="*/ 1265695 h 1265695"/>
              <a:gd name="connsiteX5" fmla="*/ 232475 w 568271"/>
              <a:gd name="connsiteY5" fmla="*/ 1234699 h 1265695"/>
              <a:gd name="connsiteX6" fmla="*/ 201478 w 568271"/>
              <a:gd name="connsiteY6" fmla="*/ 1121045 h 1265695"/>
              <a:gd name="connsiteX7" fmla="*/ 82658 w 568271"/>
              <a:gd name="connsiteY7" fmla="*/ 1012556 h 1265695"/>
              <a:gd name="connsiteX8" fmla="*/ 5166 w 568271"/>
              <a:gd name="connsiteY8" fmla="*/ 1059051 h 1265695"/>
              <a:gd name="connsiteX9" fmla="*/ 0 w 568271"/>
              <a:gd name="connsiteY9" fmla="*/ 82658 h 1265695"/>
              <a:gd name="connsiteX0" fmla="*/ 5166 w 573437"/>
              <a:gd name="connsiteY0" fmla="*/ 82658 h 1265695"/>
              <a:gd name="connsiteX1" fmla="*/ 160149 w 573437"/>
              <a:gd name="connsiteY1" fmla="*/ 0 h 1265695"/>
              <a:gd name="connsiteX2" fmla="*/ 439119 w 573437"/>
              <a:gd name="connsiteY2" fmla="*/ 253139 h 1265695"/>
              <a:gd name="connsiteX3" fmla="*/ 573437 w 573437"/>
              <a:gd name="connsiteY3" fmla="*/ 852407 h 1265695"/>
              <a:gd name="connsiteX4" fmla="*/ 563105 w 573437"/>
              <a:gd name="connsiteY4" fmla="*/ 1265695 h 1265695"/>
              <a:gd name="connsiteX5" fmla="*/ 237641 w 573437"/>
              <a:gd name="connsiteY5" fmla="*/ 1234699 h 1265695"/>
              <a:gd name="connsiteX6" fmla="*/ 206644 w 573437"/>
              <a:gd name="connsiteY6" fmla="*/ 1121045 h 1265695"/>
              <a:gd name="connsiteX7" fmla="*/ 87824 w 573437"/>
              <a:gd name="connsiteY7" fmla="*/ 1012556 h 1265695"/>
              <a:gd name="connsiteX8" fmla="*/ 0 w 573437"/>
              <a:gd name="connsiteY8" fmla="*/ 1059051 h 1265695"/>
              <a:gd name="connsiteX9" fmla="*/ 5166 w 573437"/>
              <a:gd name="connsiteY9" fmla="*/ 82658 h 1265695"/>
              <a:gd name="connsiteX0" fmla="*/ 9041 w 577312"/>
              <a:gd name="connsiteY0" fmla="*/ 82658 h 1265695"/>
              <a:gd name="connsiteX1" fmla="*/ 164024 w 577312"/>
              <a:gd name="connsiteY1" fmla="*/ 0 h 1265695"/>
              <a:gd name="connsiteX2" fmla="*/ 442994 w 577312"/>
              <a:gd name="connsiteY2" fmla="*/ 253139 h 1265695"/>
              <a:gd name="connsiteX3" fmla="*/ 577312 w 577312"/>
              <a:gd name="connsiteY3" fmla="*/ 852407 h 1265695"/>
              <a:gd name="connsiteX4" fmla="*/ 566980 w 577312"/>
              <a:gd name="connsiteY4" fmla="*/ 1265695 h 1265695"/>
              <a:gd name="connsiteX5" fmla="*/ 241516 w 577312"/>
              <a:gd name="connsiteY5" fmla="*/ 1234699 h 1265695"/>
              <a:gd name="connsiteX6" fmla="*/ 210519 w 577312"/>
              <a:gd name="connsiteY6" fmla="*/ 1121045 h 1265695"/>
              <a:gd name="connsiteX7" fmla="*/ 91699 w 577312"/>
              <a:gd name="connsiteY7" fmla="*/ 1012556 h 1265695"/>
              <a:gd name="connsiteX8" fmla="*/ 0 w 577312"/>
              <a:gd name="connsiteY8" fmla="*/ 1046136 h 1265695"/>
              <a:gd name="connsiteX9" fmla="*/ 9041 w 577312"/>
              <a:gd name="connsiteY9" fmla="*/ 82658 h 126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7312" h="1265695">
                <a:moveTo>
                  <a:pt x="9041" y="82658"/>
                </a:moveTo>
                <a:lnTo>
                  <a:pt x="164024" y="0"/>
                </a:lnTo>
                <a:lnTo>
                  <a:pt x="442994" y="253139"/>
                </a:lnTo>
                <a:lnTo>
                  <a:pt x="577312" y="852407"/>
                </a:lnTo>
                <a:lnTo>
                  <a:pt x="566980" y="1265695"/>
                </a:lnTo>
                <a:lnTo>
                  <a:pt x="241516" y="1234699"/>
                </a:lnTo>
                <a:lnTo>
                  <a:pt x="210519" y="1121045"/>
                </a:lnTo>
                <a:lnTo>
                  <a:pt x="91699" y="1012556"/>
                </a:lnTo>
                <a:lnTo>
                  <a:pt x="0" y="1046136"/>
                </a:lnTo>
                <a:cubicBezTo>
                  <a:pt x="3014" y="724977"/>
                  <a:pt x="6027" y="403817"/>
                  <a:pt x="9041" y="8265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6256149" y="4453180"/>
            <a:ext cx="955729" cy="1183037"/>
          </a:xfrm>
          <a:custGeom>
            <a:avLst/>
            <a:gdLst>
              <a:gd name="connsiteX0" fmla="*/ 304800 w 955729"/>
              <a:gd name="connsiteY0" fmla="*/ 87823 h 1183037"/>
              <a:gd name="connsiteX1" fmla="*/ 439119 w 955729"/>
              <a:gd name="connsiteY1" fmla="*/ 180813 h 1183037"/>
              <a:gd name="connsiteX2" fmla="*/ 619932 w 955729"/>
              <a:gd name="connsiteY2" fmla="*/ 56827 h 1183037"/>
              <a:gd name="connsiteX3" fmla="*/ 635431 w 955729"/>
              <a:gd name="connsiteY3" fmla="*/ 0 h 1183037"/>
              <a:gd name="connsiteX4" fmla="*/ 955729 w 955729"/>
              <a:gd name="connsiteY4" fmla="*/ 41328 h 1183037"/>
              <a:gd name="connsiteX5" fmla="*/ 888570 w 955729"/>
              <a:gd name="connsiteY5" fmla="*/ 356461 h 1183037"/>
              <a:gd name="connsiteX6" fmla="*/ 609600 w 955729"/>
              <a:gd name="connsiteY6" fmla="*/ 935064 h 1183037"/>
              <a:gd name="connsiteX7" fmla="*/ 284136 w 955729"/>
              <a:gd name="connsiteY7" fmla="*/ 1183037 h 1183037"/>
              <a:gd name="connsiteX8" fmla="*/ 0 w 955729"/>
              <a:gd name="connsiteY8" fmla="*/ 986725 h 1183037"/>
              <a:gd name="connsiteX9" fmla="*/ 304800 w 955729"/>
              <a:gd name="connsiteY9" fmla="*/ 87823 h 118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5729" h="1183037">
                <a:moveTo>
                  <a:pt x="304800" y="87823"/>
                </a:moveTo>
                <a:lnTo>
                  <a:pt x="439119" y="180813"/>
                </a:lnTo>
                <a:lnTo>
                  <a:pt x="619932" y="56827"/>
                </a:lnTo>
                <a:lnTo>
                  <a:pt x="635431" y="0"/>
                </a:lnTo>
                <a:lnTo>
                  <a:pt x="955729" y="41328"/>
                </a:lnTo>
                <a:lnTo>
                  <a:pt x="888570" y="356461"/>
                </a:lnTo>
                <a:lnTo>
                  <a:pt x="609600" y="935064"/>
                </a:lnTo>
                <a:lnTo>
                  <a:pt x="284136" y="1183037"/>
                </a:lnTo>
                <a:lnTo>
                  <a:pt x="0" y="986725"/>
                </a:lnTo>
                <a:lnTo>
                  <a:pt x="304800" y="8782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507424" y="3763505"/>
            <a:ext cx="4347274" cy="50886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515173" y="3760923"/>
            <a:ext cx="3638227" cy="203027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5718874" y="2949846"/>
            <a:ext cx="2092273" cy="3616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6218046" y="2832965"/>
            <a:ext cx="1720318" cy="62638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>
            <a:off x="6019800" y="2209800"/>
            <a:ext cx="1524000" cy="3505200"/>
          </a:xfrm>
          <a:prstGeom prst="arc">
            <a:avLst>
              <a:gd name="adj1" fmla="val 16201211"/>
              <a:gd name="adj2" fmla="val 17407040"/>
            </a:avLst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858000" y="1752600"/>
            <a:ext cx="381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φ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48600" y="4267200"/>
            <a:ext cx="8382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</a:rPr>
              <a:t>θ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, η</a:t>
            </a:r>
          </a:p>
        </p:txBody>
      </p:sp>
      <p:sp>
        <p:nvSpPr>
          <p:cNvPr id="32" name="Arc 31"/>
          <p:cNvSpPr/>
          <p:nvPr/>
        </p:nvSpPr>
        <p:spPr>
          <a:xfrm>
            <a:off x="1447800" y="1524000"/>
            <a:ext cx="6248400" cy="4572000"/>
          </a:xfrm>
          <a:prstGeom prst="arc">
            <a:avLst>
              <a:gd name="adj1" fmla="val 367443"/>
              <a:gd name="adj2" fmla="val 1727732"/>
            </a:avLst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5791200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η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coverage: 1.2 to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2.4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19600" y="1371600"/>
            <a:ext cx="4548797" cy="5034074"/>
          </a:xfrm>
        </p:spPr>
        <p:txBody>
          <a:bodyPr>
            <a:normAutofit/>
          </a:bodyPr>
          <a:lstStyle/>
          <a:p>
            <a:pPr lvl="1"/>
            <a:r>
              <a:rPr lang="en-US" sz="1800" dirty="0" smtClean="0"/>
              <a:t>ATCA </a:t>
            </a:r>
            <a:r>
              <a:rPr lang="en-US" sz="1800" dirty="0"/>
              <a:t>uses similar IPMI infrastructure as µ</a:t>
            </a:r>
            <a:r>
              <a:rPr lang="en-US" sz="1800" dirty="0" smtClean="0"/>
              <a:t>TCA</a:t>
            </a:r>
            <a:endParaRPr lang="en-US" sz="1800" dirty="0"/>
          </a:p>
          <a:p>
            <a:pPr lvl="1"/>
            <a:r>
              <a:rPr lang="en-US" sz="1800" dirty="0"/>
              <a:t>For the </a:t>
            </a:r>
            <a:r>
              <a:rPr lang="en-US" sz="1800" dirty="0" err="1"/>
              <a:t>APx</a:t>
            </a:r>
            <a:r>
              <a:rPr lang="en-US" sz="1800" dirty="0"/>
              <a:t>, the IPMC is similar to a </a:t>
            </a:r>
            <a:r>
              <a:rPr lang="en-US" sz="1800" dirty="0" smtClean="0"/>
              <a:t>Module Management Controller (MMC)</a:t>
            </a:r>
          </a:p>
          <a:p>
            <a:pPr lvl="2"/>
            <a:r>
              <a:rPr lang="en-US" sz="1800" dirty="0" smtClean="0"/>
              <a:t>expanded </a:t>
            </a:r>
            <a:r>
              <a:rPr lang="en-US" sz="1800" dirty="0"/>
              <a:t>responsibilities</a:t>
            </a:r>
          </a:p>
          <a:p>
            <a:pPr lvl="1"/>
            <a:r>
              <a:rPr lang="en-US" sz="1800" dirty="0" smtClean="0"/>
              <a:t>244 pin Low Profile </a:t>
            </a:r>
            <a:r>
              <a:rPr lang="en-US" sz="1800" dirty="0" err="1" smtClean="0"/>
              <a:t>MiniDIMM</a:t>
            </a:r>
            <a:r>
              <a:rPr lang="en-US" sz="1800" dirty="0" smtClean="0"/>
              <a:t> form factor</a:t>
            </a:r>
          </a:p>
          <a:p>
            <a:pPr lvl="1"/>
            <a:r>
              <a:rPr lang="en-US" sz="1800" dirty="0" smtClean="0"/>
              <a:t>Mounts to main ATCA blade using angled connector</a:t>
            </a:r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INSTR 2017 A. Madorsky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21386" y="6492875"/>
            <a:ext cx="596428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 smtClean="0"/>
              <a:t>IPMI Management </a:t>
            </a:r>
            <a:r>
              <a:rPr lang="en-US" sz="2400" dirty="0"/>
              <a:t>C</a:t>
            </a:r>
            <a:r>
              <a:rPr lang="en-US" sz="2400" dirty="0" smtClean="0"/>
              <a:t>ontroller (IPMC)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" y="4283639"/>
            <a:ext cx="4681115" cy="2122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" y="946467"/>
            <a:ext cx="4873432" cy="3092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152400"/>
            <a:ext cx="99679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4770" y="1554390"/>
            <a:ext cx="3985592" cy="42153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3595882" y="2366270"/>
            <a:ext cx="443057" cy="0"/>
          </a:xfrm>
          <a:prstGeom prst="line">
            <a:avLst/>
          </a:prstGeom>
          <a:ln w="635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57303" y="2397557"/>
            <a:ext cx="0" cy="613271"/>
          </a:xfrm>
          <a:prstGeom prst="line">
            <a:avLst/>
          </a:prstGeom>
          <a:ln w="635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899804" y="2488235"/>
            <a:ext cx="290618" cy="538809"/>
          </a:xfrm>
          <a:prstGeom prst="line">
            <a:avLst/>
          </a:prstGeom>
          <a:ln w="635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2808883" y="4114493"/>
            <a:ext cx="210445" cy="564440"/>
          </a:xfrm>
          <a:prstGeom prst="line">
            <a:avLst/>
          </a:prstGeom>
          <a:ln w="635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151432" y="4057091"/>
            <a:ext cx="0" cy="596224"/>
          </a:xfrm>
          <a:prstGeom prst="line">
            <a:avLst/>
          </a:prstGeom>
          <a:ln w="635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44010" y="1229156"/>
            <a:ext cx="5024388" cy="517651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EPMZ7 – Embedded Processor Module (ZYNQ 7000-based)</a:t>
            </a:r>
          </a:p>
          <a:p>
            <a:pPr lvl="1"/>
            <a:r>
              <a:rPr lang="en-US" dirty="0"/>
              <a:t>Embedded Linux control point for the </a:t>
            </a:r>
            <a:r>
              <a:rPr lang="en-US" dirty="0" err="1"/>
              <a:t>APx</a:t>
            </a:r>
            <a:r>
              <a:rPr lang="en-US" dirty="0"/>
              <a:t> or similar main ATCA processor board</a:t>
            </a:r>
          </a:p>
          <a:p>
            <a:pPr lvl="1"/>
            <a:r>
              <a:rPr lang="en-US" dirty="0"/>
              <a:t>Expansion of the </a:t>
            </a:r>
            <a:r>
              <a:rPr lang="en-US" dirty="0" err="1"/>
              <a:t>COMExpress</a:t>
            </a:r>
            <a:r>
              <a:rPr lang="en-US" dirty="0"/>
              <a:t>-Mini form factor</a:t>
            </a:r>
          </a:p>
          <a:p>
            <a:pPr lvl="2"/>
            <a:r>
              <a:rPr lang="en-US" dirty="0" err="1"/>
              <a:t>COMExpress</a:t>
            </a:r>
            <a:r>
              <a:rPr lang="en-US" dirty="0"/>
              <a:t>—PICMG form factor for putting a PC-style computer on mezzanine</a:t>
            </a:r>
          </a:p>
          <a:p>
            <a:pPr lvl="2"/>
            <a:r>
              <a:rPr lang="en-US" dirty="0"/>
              <a:t>Mini—55m×84mm board with a single 220 pin </a:t>
            </a:r>
            <a:r>
              <a:rPr lang="en-US" dirty="0" smtClean="0"/>
              <a:t>connector</a:t>
            </a:r>
          </a:p>
          <a:p>
            <a:pPr lvl="1"/>
            <a:r>
              <a:rPr lang="en-US" dirty="0" err="1"/>
              <a:t>COMExpress</a:t>
            </a:r>
            <a:r>
              <a:rPr lang="en-US" dirty="0"/>
              <a:t> is a form factor proposal from CMS CERN group for the </a:t>
            </a:r>
            <a:r>
              <a:rPr lang="en-US" u="sng" dirty="0"/>
              <a:t>embedded Linux </a:t>
            </a:r>
            <a:r>
              <a:rPr lang="en-US" u="sng" dirty="0" smtClean="0"/>
              <a:t>processor</a:t>
            </a:r>
          </a:p>
          <a:p>
            <a:pPr lvl="1"/>
            <a:r>
              <a:rPr lang="en-US" dirty="0" smtClean="0"/>
              <a:t>Considered </a:t>
            </a:r>
            <a:r>
              <a:rPr lang="en-US" dirty="0"/>
              <a:t>as </a:t>
            </a:r>
            <a:r>
              <a:rPr lang="en-US" u="sng" dirty="0"/>
              <a:t>Phase 2 </a:t>
            </a:r>
            <a:r>
              <a:rPr lang="en-US" u="sng" dirty="0" err="1"/>
              <a:t>IPBus</a:t>
            </a:r>
            <a:r>
              <a:rPr lang="en-US" u="sng" dirty="0"/>
              <a:t> replacement</a:t>
            </a:r>
          </a:p>
          <a:p>
            <a:pPr lvl="1"/>
            <a:endParaRPr lang="en-US" dirty="0"/>
          </a:p>
          <a:p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INSTR 2017 A. Madorsky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910925" y="6487603"/>
            <a:ext cx="596428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Processor Module</a:t>
            </a:r>
            <a:endParaRPr lang="en-US" dirty="0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1589865" y="2868406"/>
            <a:ext cx="1430356" cy="1430356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ZYNQ 7000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‘035 or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‘045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2496276" y="3480486"/>
            <a:ext cx="3113760" cy="311966"/>
          </a:xfrm>
          <a:prstGeom prst="rect">
            <a:avLst/>
          </a:prstGeom>
          <a:solidFill>
            <a:srgbClr val="64C8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220 pin  </a:t>
            </a:r>
            <a:r>
              <a:rPr lang="en-US" sz="1200" b="1" dirty="0" err="1" smtClean="0">
                <a:solidFill>
                  <a:schemeClr val="tx1"/>
                </a:solidFill>
              </a:rPr>
              <a:t>COMe</a:t>
            </a:r>
            <a:r>
              <a:rPr lang="en-US" sz="1200" b="1" dirty="0" smtClean="0">
                <a:solidFill>
                  <a:schemeClr val="tx1"/>
                </a:solidFill>
              </a:rPr>
              <a:t> A/B Connector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936538" y="1722998"/>
            <a:ext cx="210934" cy="210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1576637" y="1722998"/>
            <a:ext cx="210934" cy="210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947689" y="5369447"/>
            <a:ext cx="210934" cy="210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587788" y="5369447"/>
            <a:ext cx="210934" cy="210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-397992" y="3507986"/>
            <a:ext cx="2168974" cy="311966"/>
          </a:xfrm>
          <a:prstGeom prst="rect">
            <a:avLst/>
          </a:prstGeom>
          <a:solidFill>
            <a:srgbClr val="64C8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40-Pair High Speed Connector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86892" y="2018845"/>
            <a:ext cx="640080" cy="6400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 err="1" smtClean="0">
                <a:solidFill>
                  <a:schemeClr val="tx1"/>
                </a:solidFill>
              </a:rPr>
              <a:t>GbE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PHY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3333" y="2136189"/>
            <a:ext cx="1167941" cy="522736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DDR Memory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87788" y="4522842"/>
            <a:ext cx="1127289" cy="57730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Refclk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Circuitry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08136" y="1554390"/>
            <a:ext cx="2902226" cy="419940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945683" y="4514261"/>
            <a:ext cx="752708" cy="807072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µSD Boot Flash</a:t>
            </a:r>
          </a:p>
        </p:txBody>
      </p:sp>
      <p:sp>
        <p:nvSpPr>
          <p:cNvPr id="20" name="Left-Right Arrow 19"/>
          <p:cNvSpPr/>
          <p:nvPr/>
        </p:nvSpPr>
        <p:spPr>
          <a:xfrm>
            <a:off x="842478" y="3459506"/>
            <a:ext cx="747387" cy="264099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Right Arrow 21"/>
          <p:cNvSpPr/>
          <p:nvPr/>
        </p:nvSpPr>
        <p:spPr>
          <a:xfrm>
            <a:off x="3039229" y="3459506"/>
            <a:ext cx="857944" cy="264099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313990" y="951063"/>
            <a:ext cx="2384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</a:rPr>
              <a:t>COMExpress</a:t>
            </a:r>
            <a:r>
              <a:rPr lang="en-US" sz="1400" b="1" dirty="0" smtClean="0">
                <a:solidFill>
                  <a:srgbClr val="0000FF"/>
                </a:solidFill>
              </a:rPr>
              <a:t> Mini Footprint</a:t>
            </a:r>
            <a:endParaRPr lang="en-US" sz="1400" b="1" dirty="0">
              <a:solidFill>
                <a:srgbClr val="0000FF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058" y="140821"/>
            <a:ext cx="99679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4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3D AP sketch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1850"/>
            <a:ext cx="5334000" cy="557202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562600" y="914400"/>
          <a:ext cx="34290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</a:tblGrid>
              <a:tr h="48260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Early attempt, nothing final yet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 parts have real dimensions</a:t>
                      </a:r>
                      <a:endParaRPr lang="en-US" sz="1600" dirty="0"/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Part of serial links should be routed to RTM, for flexibility (~25%)</a:t>
                      </a:r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Multiple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FireFly</a:t>
                      </a:r>
                      <a:r>
                        <a:rPr lang="en-US" sz="1600" baseline="0" dirty="0" smtClean="0"/>
                        <a:t> parts can be connected to one MPO adapter to save space</a:t>
                      </a:r>
                      <a:endParaRPr lang="en-US" sz="1600" dirty="0" smtClean="0"/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Two expansion mezzanines with wide I/O connection to FPGA</a:t>
                      </a:r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Heat sink covers FPGA and </a:t>
                      </a:r>
                      <a:r>
                        <a:rPr lang="en-US" sz="1600" dirty="0" err="1" smtClean="0"/>
                        <a:t>FireFly</a:t>
                      </a:r>
                      <a:r>
                        <a:rPr lang="en-US" sz="1600" dirty="0" smtClean="0"/>
                        <a:t> parts, shown cut out for clarity</a:t>
                      </a:r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DC-DC converters and LDOs located under mezzanines and on</a:t>
                      </a:r>
                      <a:r>
                        <a:rPr lang="en-US" sz="1600" baseline="0" dirty="0" smtClean="0"/>
                        <a:t> reverse side </a:t>
                      </a:r>
                      <a:r>
                        <a:rPr lang="en-US" sz="1600" dirty="0" smtClean="0"/>
                        <a:t>(except bulk DC-DC)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4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051443"/>
            <a:ext cx="5410200" cy="3275013"/>
          </a:xfrm>
        </p:spPr>
        <p:txBody>
          <a:bodyPr/>
          <a:lstStyle/>
          <a:p>
            <a:pPr lvl="1"/>
            <a:r>
              <a:rPr lang="en-US" dirty="0" smtClean="0"/>
              <a:t>Evaluating several options</a:t>
            </a:r>
          </a:p>
          <a:p>
            <a:pPr lvl="1"/>
            <a:r>
              <a:rPr lang="en-US" dirty="0" smtClean="0"/>
              <a:t>Most promising:</a:t>
            </a:r>
          </a:p>
          <a:p>
            <a:pPr lvl="2"/>
            <a:r>
              <a:rPr lang="en-US" dirty="0" smtClean="0"/>
              <a:t>Manufacturer: </a:t>
            </a:r>
            <a:r>
              <a:rPr lang="en-US" dirty="0" err="1" smtClean="0"/>
              <a:t>Samtec</a:t>
            </a:r>
            <a:endParaRPr lang="en-US" dirty="0" smtClean="0"/>
          </a:p>
          <a:p>
            <a:pPr lvl="2"/>
            <a:r>
              <a:rPr lang="en-US" dirty="0" smtClean="0"/>
              <a:t>Family name: </a:t>
            </a:r>
            <a:r>
              <a:rPr lang="en-US" dirty="0" err="1" smtClean="0">
                <a:solidFill>
                  <a:srgbClr val="FF0000"/>
                </a:solidFill>
              </a:rPr>
              <a:t>FireFly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Two flavors:</a:t>
            </a:r>
          </a:p>
          <a:p>
            <a:pPr lvl="2"/>
            <a:r>
              <a:rPr lang="en-US" dirty="0" smtClean="0"/>
              <a:t>Separate parts: 12 × RX, 12 </a:t>
            </a:r>
            <a:r>
              <a:rPr lang="en-US" dirty="0"/>
              <a:t>×</a:t>
            </a:r>
            <a:r>
              <a:rPr lang="en-US" dirty="0" smtClean="0"/>
              <a:t> TX</a:t>
            </a:r>
          </a:p>
          <a:p>
            <a:pPr lvl="2"/>
            <a:r>
              <a:rPr lang="en-US" dirty="0" smtClean="0"/>
              <a:t>One part: 4 </a:t>
            </a:r>
            <a:r>
              <a:rPr lang="en-US" dirty="0"/>
              <a:t>×</a:t>
            </a:r>
            <a:r>
              <a:rPr lang="en-US" dirty="0" smtClean="0"/>
              <a:t> RX + 4 </a:t>
            </a:r>
            <a:r>
              <a:rPr lang="en-US" dirty="0"/>
              <a:t>×</a:t>
            </a:r>
            <a:r>
              <a:rPr lang="en-US" dirty="0" smtClean="0"/>
              <a:t> TX</a:t>
            </a:r>
          </a:p>
          <a:p>
            <a:pPr lvl="2"/>
            <a:r>
              <a:rPr lang="en-US" dirty="0" smtClean="0"/>
              <a:t>Mechanically identical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400"/>
            <a:ext cx="8003598" cy="19812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22813" y="3051443"/>
            <a:ext cx="4344987" cy="3275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D90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lnSpc>
                <a:spcPct val="80000"/>
              </a:lnSpc>
              <a:spcBef>
                <a:spcPts val="750"/>
              </a:spcBef>
              <a:spcAft>
                <a:spcPct val="0"/>
              </a:spcAft>
              <a:buClr>
                <a:srgbClr val="CC3300"/>
              </a:buClr>
              <a:buSzPct val="100000"/>
              <a:buFont typeface="Wingdings" pitchFamily="2" charset="2"/>
              <a:buChar char="Ø"/>
              <a:defRPr sz="2000" b="1">
                <a:solidFill>
                  <a:srgbClr val="0000C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lnSpc>
                <a:spcPct val="80000"/>
              </a:lnSpc>
              <a:spcBef>
                <a:spcPts val="7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itchFamily="2" charset="2"/>
              <a:buChar char="v"/>
              <a:defRPr sz="2000" b="1">
                <a:solidFill>
                  <a:srgbClr val="355E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pitchFamily="2" charset="2"/>
              <a:buChar char="q"/>
              <a:defRPr sz="1600" b="1">
                <a:solidFill>
                  <a:srgbClr val="D600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kern="0" dirty="0" smtClean="0"/>
              <a:t>Available now:</a:t>
            </a:r>
          </a:p>
          <a:p>
            <a:pPr lvl="2"/>
            <a:r>
              <a:rPr lang="en-US" kern="0" dirty="0" smtClean="0"/>
              <a:t>1 .. 14 </a:t>
            </a:r>
            <a:r>
              <a:rPr lang="en-US" kern="0" dirty="0" err="1" smtClean="0"/>
              <a:t>Gbps</a:t>
            </a:r>
            <a:endParaRPr lang="en-US" kern="0" dirty="0" smtClean="0"/>
          </a:p>
          <a:p>
            <a:pPr lvl="1"/>
            <a:r>
              <a:rPr lang="en-US" kern="0" dirty="0" smtClean="0"/>
              <a:t>Coming soon:</a:t>
            </a:r>
          </a:p>
          <a:p>
            <a:pPr lvl="2"/>
            <a:r>
              <a:rPr lang="en-US" kern="0" dirty="0" smtClean="0"/>
              <a:t>28 </a:t>
            </a:r>
            <a:r>
              <a:rPr lang="en-US" kern="0" dirty="0" err="1" smtClean="0"/>
              <a:t>Gbps</a:t>
            </a:r>
            <a:r>
              <a:rPr lang="en-US" kern="0" dirty="0" smtClean="0"/>
              <a:t> version</a:t>
            </a:r>
          </a:p>
          <a:p>
            <a:pPr lvl="1"/>
            <a:r>
              <a:rPr lang="en-US" kern="0" dirty="0" smtClean="0"/>
              <a:t>Evaluation adapter in production now</a:t>
            </a: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1054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 LUT memory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smtClean="0"/>
              <a:t>Considering using regular DDR4 memory modules</a:t>
            </a:r>
          </a:p>
          <a:p>
            <a:pPr lvl="1"/>
            <a:r>
              <a:rPr lang="en-US" dirty="0" smtClean="0"/>
              <a:t>Fast enough to read from random addresses 3 times in one BX</a:t>
            </a:r>
          </a:p>
          <a:p>
            <a:pPr lvl="1"/>
            <a:r>
              <a:rPr lang="en-US" dirty="0" smtClean="0"/>
              <a:t>Supported in </a:t>
            </a:r>
            <a:r>
              <a:rPr lang="en-US" dirty="0" err="1" smtClean="0"/>
              <a:t>UltraScale</a:t>
            </a:r>
            <a:r>
              <a:rPr lang="en-US" dirty="0" smtClean="0"/>
              <a:t>+ FPGAs: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128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GB</a:t>
            </a:r>
            <a:r>
              <a:rPr lang="en-US" dirty="0" smtClean="0"/>
              <a:t> max</a:t>
            </a:r>
          </a:p>
          <a:p>
            <a:pPr lvl="2"/>
            <a:r>
              <a:rPr lang="en-US" dirty="0" smtClean="0"/>
              <a:t>RDIMM modules</a:t>
            </a:r>
          </a:p>
          <a:p>
            <a:pPr lvl="1"/>
            <a:r>
              <a:rPr lang="en-US" dirty="0" smtClean="0"/>
              <a:t>Hardware tests in progress</a:t>
            </a:r>
          </a:p>
          <a:p>
            <a:pPr lvl="2"/>
            <a:r>
              <a:rPr lang="en-US" dirty="0" smtClean="0"/>
              <a:t>Using evaluation board</a:t>
            </a:r>
          </a:p>
          <a:p>
            <a:pPr lvl="2"/>
            <a:r>
              <a:rPr lang="en-US" dirty="0" smtClean="0"/>
              <a:t>SODIMM 8 GB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29812">
            <a:off x="4690245" y="3260426"/>
            <a:ext cx="4281782" cy="20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design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Accommodating 25Gbps bit rate is not easy</a:t>
            </a:r>
          </a:p>
          <a:p>
            <a:pPr lvl="1"/>
            <a:r>
              <a:rPr lang="en-US" dirty="0" smtClean="0"/>
              <a:t>Special materials must be used. Examples:</a:t>
            </a:r>
          </a:p>
          <a:p>
            <a:pPr lvl="2"/>
            <a:r>
              <a:rPr lang="en-US" dirty="0" smtClean="0"/>
              <a:t>Tachyon 100G</a:t>
            </a:r>
          </a:p>
          <a:p>
            <a:pPr lvl="2"/>
            <a:r>
              <a:rPr lang="en-US" dirty="0" err="1" smtClean="0"/>
              <a:t>Megtron</a:t>
            </a:r>
            <a:r>
              <a:rPr lang="en-US" dirty="0" smtClean="0"/>
              <a:t> 6</a:t>
            </a:r>
          </a:p>
          <a:p>
            <a:pPr lvl="1"/>
            <a:r>
              <a:rPr lang="en-US" dirty="0" smtClean="0"/>
              <a:t>Trace geometry becomes critical</a:t>
            </a:r>
          </a:p>
          <a:p>
            <a:pPr lvl="2"/>
            <a:r>
              <a:rPr lang="en-US" dirty="0" smtClean="0"/>
              <a:t>Even </a:t>
            </a:r>
            <a:r>
              <a:rPr lang="en-US" dirty="0" err="1" smtClean="0"/>
              <a:t>vias</a:t>
            </a:r>
            <a:r>
              <a:rPr lang="en-US" dirty="0" smtClean="0"/>
              <a:t> can present impedance discontinuity at such bit rates</a:t>
            </a:r>
          </a:p>
          <a:p>
            <a:pPr lvl="1"/>
            <a:r>
              <a:rPr lang="en-US" dirty="0" smtClean="0"/>
              <a:t>Some PCB features require 3D field solver modelling to get the impedance right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810000"/>
            <a:ext cx="4676775" cy="2257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9400" y="4523077"/>
            <a:ext cx="121920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Differential via model in HFSS</a:t>
            </a:r>
          </a:p>
        </p:txBody>
      </p:sp>
    </p:spTree>
    <p:extLst>
      <p:ext uri="{BB962C8B-B14F-4D97-AF65-F5344CB8AC3E}">
        <p14:creationId xmlns:p14="http://schemas.microsoft.com/office/powerpoint/2010/main" val="40582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Firmware &amp; software co-development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" y="831850"/>
            <a:ext cx="8801101" cy="5645150"/>
          </a:xfrm>
        </p:spPr>
        <p:txBody>
          <a:bodyPr/>
          <a:lstStyle/>
          <a:p>
            <a:pPr lvl="1"/>
            <a:r>
              <a:rPr lang="en-US" sz="1800" dirty="0" smtClean="0"/>
              <a:t>We’ve used a home-made </a:t>
            </a:r>
            <a:r>
              <a:rPr lang="en-US" sz="1800" dirty="0" smtClean="0">
                <a:solidFill>
                  <a:srgbClr val="FF0000"/>
                </a:solidFill>
              </a:rPr>
              <a:t>VPP</a:t>
            </a:r>
            <a:r>
              <a:rPr lang="en-US" sz="1800" dirty="0" smtClean="0"/>
              <a:t> library since 2002 for CSCTF project</a:t>
            </a:r>
          </a:p>
          <a:p>
            <a:pPr lvl="1"/>
            <a:r>
              <a:rPr lang="en-US" sz="1800" dirty="0" smtClean="0"/>
              <a:t>Single C++ source code, dual use: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</a:rPr>
              <a:t>C++ model compatible with CMSSW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</a:rPr>
              <a:t>Generates human-readable, synthesizable Verilog</a:t>
            </a:r>
          </a:p>
          <a:p>
            <a:pPr lvl="1"/>
            <a:r>
              <a:rPr lang="en-US" sz="1800" dirty="0" smtClean="0"/>
              <a:t>Problem: EMTF firmware too large for VPP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Working on using </a:t>
            </a:r>
            <a:r>
              <a:rPr lang="en-US" sz="1800" dirty="0" err="1" smtClean="0">
                <a:solidFill>
                  <a:srgbClr val="00B0F0"/>
                </a:solidFill>
              </a:rPr>
              <a:t>Vivado</a:t>
            </a:r>
            <a:r>
              <a:rPr lang="en-US" sz="1800" dirty="0" smtClean="0">
                <a:solidFill>
                  <a:srgbClr val="00B0F0"/>
                </a:solidFill>
              </a:rPr>
              <a:t> High-Level Synthesis (HLS) </a:t>
            </a:r>
            <a:r>
              <a:rPr lang="en-US" sz="1800" dirty="0" smtClean="0"/>
              <a:t>for firmware development</a:t>
            </a:r>
          </a:p>
          <a:p>
            <a:pPr lvl="1"/>
            <a:r>
              <a:rPr lang="en-US" sz="1800" dirty="0" smtClean="0"/>
              <a:t>Same philosophy:</a:t>
            </a:r>
          </a:p>
          <a:p>
            <a:pPr lvl="2"/>
            <a:r>
              <a:rPr lang="en-US" sz="1800" dirty="0" smtClean="0"/>
              <a:t>Except that HLS-generated Verilog is hard to read </a:t>
            </a:r>
            <a:r>
              <a:rPr lang="en-US" sz="1800" dirty="0" smtClean="0">
                <a:sym typeface="Wingdings" panose="05000000000000000000" pitchFamily="2" charset="2"/>
              </a:rPr>
              <a:t></a:t>
            </a:r>
            <a:endParaRPr lang="en-US" sz="1800" dirty="0" smtClean="0"/>
          </a:p>
          <a:p>
            <a:pPr lvl="1"/>
            <a:r>
              <a:rPr lang="en-US" sz="1800" dirty="0" smtClean="0"/>
              <a:t>So far:</a:t>
            </a:r>
          </a:p>
          <a:p>
            <a:pPr lvl="2"/>
            <a:r>
              <a:rPr lang="en-US" sz="1800" dirty="0" smtClean="0"/>
              <a:t>Converted nearly all EMTF algorithm into HLS</a:t>
            </a:r>
          </a:p>
          <a:p>
            <a:pPr lvl="2"/>
            <a:r>
              <a:rPr lang="en-US" sz="1800" dirty="0" smtClean="0"/>
              <a:t>Validated that HLS is compatible with g++ and CMSSW</a:t>
            </a:r>
          </a:p>
          <a:p>
            <a:pPr lvl="2"/>
            <a:r>
              <a:rPr lang="en-US" sz="1800" dirty="0" smtClean="0"/>
              <a:t>Validated most of the generated Verilog modules in real hardware</a:t>
            </a:r>
          </a:p>
          <a:p>
            <a:pPr lvl="3"/>
            <a:r>
              <a:rPr lang="en-US" sz="1400" dirty="0" smtClean="0"/>
              <a:t>HW Outputs match HLS outputs</a:t>
            </a:r>
          </a:p>
          <a:p>
            <a:pPr lvl="2"/>
            <a:r>
              <a:rPr lang="en-US" sz="1800" dirty="0" smtClean="0"/>
              <a:t>Hardware tests ongoing, more modules being tested</a:t>
            </a:r>
          </a:p>
          <a:p>
            <a:pPr lvl="1"/>
            <a:r>
              <a:rPr lang="en-US" sz="1800" dirty="0" smtClean="0"/>
              <a:t>See TWEPP 2016 talk by N. Ghanathe:</a:t>
            </a:r>
          </a:p>
          <a:p>
            <a:pPr marL="457200" lvl="1" indent="0">
              <a:buNone/>
            </a:pPr>
            <a:r>
              <a:rPr lang="en-US" sz="1050" dirty="0"/>
              <a:t>https://indico.cern.ch/event/489996/contributions/2210922/attachments/1343543/2024393/TWEPP_Presentation_PRATAP.pdf</a:t>
            </a:r>
            <a:endParaRPr lang="en-US" sz="1050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276600" y="3429000"/>
            <a:ext cx="5181600" cy="0"/>
          </a:xfrm>
          <a:prstGeom prst="line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8458200" y="1752600"/>
            <a:ext cx="0" cy="1676400"/>
          </a:xfrm>
          <a:prstGeom prst="line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7620000" y="1757548"/>
            <a:ext cx="838200" cy="0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7769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smtClean="0"/>
              <a:t>Modular Track Finder 7 designed and constructed for LS1 upgrade</a:t>
            </a:r>
          </a:p>
          <a:p>
            <a:pPr lvl="1"/>
            <a:r>
              <a:rPr lang="en-US" dirty="0" smtClean="0"/>
              <a:t>Endcap and Overlap Muon L-1 triggers</a:t>
            </a:r>
          </a:p>
          <a:p>
            <a:pPr lvl="1"/>
            <a:r>
              <a:rPr lang="en-US" dirty="0" smtClean="0"/>
              <a:t>Successfully used for data taking during 2015, 2016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Advanced Processor is under development for future upgrades</a:t>
            </a:r>
          </a:p>
          <a:p>
            <a:pPr lvl="2"/>
            <a:r>
              <a:rPr lang="en-US" dirty="0" smtClean="0"/>
              <a:t>Phase-1</a:t>
            </a:r>
          </a:p>
          <a:p>
            <a:pPr lvl="2"/>
            <a:r>
              <a:rPr lang="en-US" dirty="0" smtClean="0"/>
              <a:t>HL-LHC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accent2"/>
                </a:solidFill>
              </a:rPr>
              <a:t>General-purpose FPGA processing board 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User expansion </a:t>
            </a:r>
            <a:r>
              <a:rPr lang="en-US" dirty="0">
                <a:solidFill>
                  <a:schemeClr val="accent2"/>
                </a:solidFill>
              </a:rPr>
              <a:t>capabilities</a:t>
            </a:r>
          </a:p>
          <a:p>
            <a:pPr lvl="1"/>
            <a:r>
              <a:rPr lang="en-US" dirty="0"/>
              <a:t>ATCA </a:t>
            </a:r>
            <a:r>
              <a:rPr lang="en-US" dirty="0" smtClean="0"/>
              <a:t>standard</a:t>
            </a:r>
          </a:p>
          <a:p>
            <a:pPr lvl="1"/>
            <a:r>
              <a:rPr lang="en-US" dirty="0" smtClean="0"/>
              <a:t>Collaboration project with U. Wisconsin-Madison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20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43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1062815"/>
            <a:ext cx="6096000" cy="4707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Virtex-7 </a:t>
            </a:r>
            <a:r>
              <a:rPr lang="en-US" dirty="0"/>
              <a:t>L</a:t>
            </a:r>
            <a:r>
              <a:rPr lang="en-US" dirty="0" smtClean="0"/>
              <a:t>ogic module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2401" y="914400"/>
            <a:ext cx="1219200" cy="83099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Custom backplane connector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981200"/>
            <a:ext cx="1219200" cy="58477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+mn-lt"/>
              </a:rPr>
              <a:t>L</a:t>
            </a: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ogic FPGA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3124200"/>
            <a:ext cx="1219200" cy="58477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Control FPGA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4114800"/>
            <a:ext cx="1219200" cy="58477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2"/>
                </a:solidFill>
                <a:latin typeface="+mn-lt"/>
              </a:rPr>
              <a:t>uTCA</a:t>
            </a: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 connector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8600" y="926812"/>
            <a:ext cx="1219200" cy="83099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PT LUT module connector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48599" y="5396982"/>
            <a:ext cx="1219200" cy="33855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MMC CPU </a:t>
            </a:r>
          </a:p>
        </p:txBody>
      </p:sp>
      <p:cxnSp>
        <p:nvCxnSpPr>
          <p:cNvPr id="19" name="Straight Arrow Connector 18"/>
          <p:cNvCxnSpPr>
            <a:stCxn id="7" idx="3"/>
          </p:cNvCxnSpPr>
          <p:nvPr/>
        </p:nvCxnSpPr>
        <p:spPr bwMode="auto">
          <a:xfrm>
            <a:off x="1371601" y="1329899"/>
            <a:ext cx="609599" cy="34650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3"/>
          </p:cNvCxnSpPr>
          <p:nvPr/>
        </p:nvCxnSpPr>
        <p:spPr bwMode="auto">
          <a:xfrm flipV="1">
            <a:off x="1371600" y="2209800"/>
            <a:ext cx="2209800" cy="6378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9" idx="3"/>
          </p:cNvCxnSpPr>
          <p:nvPr/>
        </p:nvCxnSpPr>
        <p:spPr bwMode="auto">
          <a:xfrm>
            <a:off x="1371600" y="3416588"/>
            <a:ext cx="2133600" cy="29437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3"/>
          </p:cNvCxnSpPr>
          <p:nvPr/>
        </p:nvCxnSpPr>
        <p:spPr bwMode="auto">
          <a:xfrm>
            <a:off x="1371600" y="4407188"/>
            <a:ext cx="304800" cy="16481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2" idx="1"/>
          </p:cNvCxnSpPr>
          <p:nvPr/>
        </p:nvCxnSpPr>
        <p:spPr bwMode="auto">
          <a:xfrm flipH="1">
            <a:off x="4876800" y="1342311"/>
            <a:ext cx="2971800" cy="49890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stCxn id="17" idx="1"/>
          </p:cNvCxnSpPr>
          <p:nvPr/>
        </p:nvCxnSpPr>
        <p:spPr bwMode="auto">
          <a:xfrm flipH="1" flipV="1">
            <a:off x="5943600" y="5160091"/>
            <a:ext cx="1904999" cy="40616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152400" y="4800600"/>
            <a:ext cx="1219200" cy="73866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2"/>
                </a:solidFill>
                <a:latin typeface="+mn-lt"/>
              </a:rPr>
              <a:t>Connecors</a:t>
            </a:r>
            <a:r>
              <a:rPr lang="en-US" sz="1400" dirty="0" smtClean="0">
                <a:solidFill>
                  <a:schemeClr val="accent2"/>
                </a:solidFill>
                <a:latin typeface="+mn-lt"/>
              </a:rPr>
              <a:t> for Clock modules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flipV="1">
            <a:off x="1371600" y="5334000"/>
            <a:ext cx="1295400" cy="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896099" y="5862069"/>
            <a:ext cx="2055814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  <a:latin typeface="+mn-lt"/>
              </a:rPr>
              <a:t>MMC = Module Management Controller</a:t>
            </a:r>
          </a:p>
        </p:txBody>
      </p:sp>
    </p:spTree>
    <p:extLst>
      <p:ext uri="{BB962C8B-B14F-4D97-AF65-F5344CB8AC3E}">
        <p14:creationId xmlns:p14="http://schemas.microsoft.com/office/powerpoint/2010/main" val="27256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389813" cy="535126"/>
          </a:xfrm>
        </p:spPr>
        <p:txBody>
          <a:bodyPr/>
          <a:lstStyle/>
          <a:p>
            <a:r>
              <a:rPr lang="en-US" dirty="0" smtClean="0"/>
              <a:t>CMS Muon Level-1 Trigger structure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133600"/>
            <a:ext cx="63881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533400" y="1143000"/>
            <a:ext cx="5029200" cy="495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33400" y="1905000"/>
            <a:ext cx="7010400" cy="41910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89278" y="2690867"/>
            <a:ext cx="2298700" cy="120032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Endcap Muon Track Finder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(EMTF)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9824" y="1104207"/>
            <a:ext cx="197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Overlap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Muon Track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Finder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(OMTF)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061" y="1110901"/>
            <a:ext cx="3422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Barrel Muon Track Finder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(BMTF)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5"/>
          <p:cNvSpPr>
            <a:spLocks/>
          </p:cNvSpPr>
          <p:nvPr/>
        </p:nvSpPr>
        <p:spPr bwMode="auto">
          <a:xfrm>
            <a:off x="6878687" y="4171268"/>
            <a:ext cx="1919883" cy="12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3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Cathode Strip Chambers (CSC)</a:t>
            </a:r>
          </a:p>
          <a:p>
            <a:pPr algn="l"/>
            <a:endParaRPr lang="en-US" sz="1300" dirty="0">
              <a:solidFill>
                <a:srgbClr val="3333CC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algn="l"/>
            <a:r>
              <a:rPr lang="en-US" sz="13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Resistive Plate Chambers (RPC)</a:t>
            </a:r>
            <a:endParaRPr lang="en-US" sz="2400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5105402" y="4038600"/>
            <a:ext cx="1773285" cy="33413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296992" y="4485449"/>
            <a:ext cx="1561008" cy="509963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421865" y="5402395"/>
            <a:ext cx="270689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L1 Trigger Upgrade TDR</a:t>
            </a:r>
          </a:p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CERN-LHCC-2013-011 </a:t>
            </a:r>
          </a:p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CMS-TDR-012 (2013)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399" y="304800"/>
            <a:ext cx="6172201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L</a:t>
            </a:r>
            <a:r>
              <a:rPr lang="en-US" dirty="0" smtClean="0"/>
              <a:t>ogic module FPGA interconnections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371600" y="1295400"/>
            <a:ext cx="6019800" cy="48768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3000" y="1371600"/>
            <a:ext cx="685800" cy="22098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43000" y="3810000"/>
            <a:ext cx="685800" cy="22098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895600" y="1676400"/>
            <a:ext cx="1600200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</a:rPr>
              <a:t>XC7VX690T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200400" y="4343400"/>
            <a:ext cx="838200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XC7K70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257800" y="1447800"/>
            <a:ext cx="533400" cy="137160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PT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LUT connector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828800" y="2971800"/>
            <a:ext cx="10668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828800" y="3352800"/>
            <a:ext cx="1371600" cy="1066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1828800" y="1981200"/>
            <a:ext cx="10668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1828800" y="4572000"/>
            <a:ext cx="13716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3886200" y="3276600"/>
            <a:ext cx="0" cy="1066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981200" y="1524000"/>
            <a:ext cx="7745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24 outputs</a:t>
            </a:r>
          </a:p>
          <a:p>
            <a:r>
              <a:rPr lang="en-US" sz="1100" dirty="0" smtClean="0">
                <a:solidFill>
                  <a:schemeClr val="tx1"/>
                </a:solidFill>
              </a:rPr>
              <a:t>10 </a:t>
            </a:r>
            <a:r>
              <a:rPr lang="en-US" sz="1100" dirty="0" err="1" smtClean="0">
                <a:solidFill>
                  <a:schemeClr val="tx1"/>
                </a:solidFill>
              </a:rPr>
              <a:t>Gbps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81200" y="2514600"/>
            <a:ext cx="7040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80 inputs</a:t>
            </a:r>
          </a:p>
          <a:p>
            <a:r>
              <a:rPr lang="en-US" sz="1100" dirty="0" smtClean="0">
                <a:solidFill>
                  <a:schemeClr val="tx1"/>
                </a:solidFill>
              </a:rPr>
              <a:t>10 </a:t>
            </a:r>
            <a:r>
              <a:rPr lang="en-US" sz="1100" dirty="0" err="1" smtClean="0">
                <a:solidFill>
                  <a:schemeClr val="tx1"/>
                </a:solidFill>
              </a:rPr>
              <a:t>Gbps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2248803">
            <a:off x="2653858" y="3813668"/>
            <a:ext cx="6591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4 inputs</a:t>
            </a:r>
          </a:p>
          <a:p>
            <a:r>
              <a:rPr lang="en-US" sz="1100" dirty="0" smtClean="0">
                <a:solidFill>
                  <a:schemeClr val="tx1"/>
                </a:solidFill>
              </a:rPr>
              <a:t>10 </a:t>
            </a:r>
            <a:r>
              <a:rPr lang="en-US" sz="1100" dirty="0" err="1" smtClean="0">
                <a:solidFill>
                  <a:schemeClr val="tx1"/>
                </a:solidFill>
              </a:rPr>
              <a:t>Gbps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57400" y="4648200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tx1"/>
                </a:solidFill>
              </a:rPr>
              <a:t>IPbus</a:t>
            </a:r>
            <a:endParaRPr lang="en-US" sz="1100" dirty="0" smtClean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57400" y="4191000"/>
            <a:ext cx="8611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PCI express</a:t>
            </a:r>
          </a:p>
          <a:p>
            <a:r>
              <a:rPr lang="en-US" sz="1100" dirty="0" smtClean="0">
                <a:solidFill>
                  <a:schemeClr val="tx1"/>
                </a:solidFill>
              </a:rPr>
              <a:t>2 lanes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0000" y="3352800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Parallel data exchange  channel</a:t>
            </a:r>
          </a:p>
          <a:p>
            <a:r>
              <a:rPr lang="en-US" sz="1100" dirty="0" smtClean="0">
                <a:solidFill>
                  <a:schemeClr val="tx1"/>
                </a:solidFill>
              </a:rPr>
              <a:t>(control, DAQ control, 4 extra links)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4495800" y="2590800"/>
            <a:ext cx="7620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 rot="16200000">
            <a:off x="-16258" y="2378458"/>
            <a:ext cx="18181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Custom backplane connector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25420" y="4816858"/>
            <a:ext cx="1734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tx1"/>
                </a:solidFill>
              </a:rPr>
              <a:t>uTCA</a:t>
            </a:r>
            <a:r>
              <a:rPr lang="en-US" sz="1100" dirty="0" smtClean="0">
                <a:solidFill>
                  <a:schemeClr val="tx1"/>
                </a:solidFill>
              </a:rPr>
              <a:t> backplane connector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1828800" y="4876800"/>
            <a:ext cx="13716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1905000" y="4953000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DAQ control (RX)</a:t>
            </a: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1828800" y="3276600"/>
            <a:ext cx="1219200" cy="762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 rot="19625604">
            <a:off x="2197766" y="3116284"/>
            <a:ext cx="6591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4 TX to </a:t>
            </a:r>
          </a:p>
          <a:p>
            <a:r>
              <a:rPr lang="en-US" sz="1100" dirty="0" smtClean="0">
                <a:solidFill>
                  <a:schemeClr val="tx1"/>
                </a:solidFill>
              </a:rPr>
              <a:t>AMC13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1828800" y="5181600"/>
            <a:ext cx="13716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H="1">
            <a:off x="1828800" y="3276600"/>
            <a:ext cx="1600200" cy="990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TextBox 47"/>
          <p:cNvSpPr txBox="1"/>
          <p:nvPr/>
        </p:nvSpPr>
        <p:spPr>
          <a:xfrm rot="19625604">
            <a:off x="2451955" y="3450338"/>
            <a:ext cx="716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DAQ TX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ogic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86400"/>
          </a:xfrm>
        </p:spPr>
        <p:txBody>
          <a:bodyPr>
            <a:normAutofit/>
          </a:bodyPr>
          <a:lstStyle/>
          <a:p>
            <a:r>
              <a:rPr lang="en-US" sz="2600" dirty="0"/>
              <a:t>L</a:t>
            </a:r>
            <a:r>
              <a:rPr lang="en-US" sz="2600" dirty="0" smtClean="0"/>
              <a:t>ogic module</a:t>
            </a:r>
          </a:p>
          <a:p>
            <a:r>
              <a:rPr lang="en-US" sz="1800" dirty="0" smtClean="0"/>
              <a:t>FPGAs:</a:t>
            </a:r>
          </a:p>
          <a:p>
            <a:pPr lvl="1"/>
            <a:r>
              <a:rPr lang="en-US" sz="1600" dirty="0"/>
              <a:t>L</a:t>
            </a:r>
            <a:r>
              <a:rPr lang="en-US" sz="1600" dirty="0" smtClean="0"/>
              <a:t>ogic: 		</a:t>
            </a:r>
            <a:r>
              <a:rPr lang="en-US" sz="1600" dirty="0" smtClean="0">
                <a:solidFill>
                  <a:srgbClr val="FF0000"/>
                </a:solidFill>
              </a:rPr>
              <a:t>XC7VX690T-FFG1927</a:t>
            </a:r>
          </a:p>
          <a:p>
            <a:pPr lvl="1"/>
            <a:r>
              <a:rPr lang="en-US" sz="1600" dirty="0" smtClean="0"/>
              <a:t>Control: 		</a:t>
            </a:r>
            <a:r>
              <a:rPr lang="en-US" sz="1600" dirty="0" smtClean="0">
                <a:solidFill>
                  <a:srgbClr val="FF0000"/>
                </a:solidFill>
              </a:rPr>
              <a:t>XC7K70-FB676</a:t>
            </a:r>
          </a:p>
          <a:p>
            <a:r>
              <a:rPr lang="en-US" sz="1800" dirty="0" smtClean="0"/>
              <a:t>Inputs: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80</a:t>
            </a:r>
            <a:r>
              <a:rPr lang="en-US" sz="1600" dirty="0" smtClean="0"/>
              <a:t> Virtex-7 GTH links (10 </a:t>
            </a:r>
            <a:r>
              <a:rPr lang="en-US" sz="1600" dirty="0" err="1" smtClean="0"/>
              <a:t>Gbps</a:t>
            </a:r>
            <a:r>
              <a:rPr lang="en-US" sz="1600" dirty="0" smtClean="0"/>
              <a:t>) directly to Logic FPGA</a:t>
            </a:r>
          </a:p>
          <a:p>
            <a:pPr lvl="2"/>
            <a:r>
              <a:rPr lang="en-US" sz="1600" dirty="0" smtClean="0"/>
              <a:t>Minimal latency</a:t>
            </a:r>
          </a:p>
          <a:p>
            <a:pPr lvl="2"/>
            <a:r>
              <a:rPr lang="en-US" sz="1600" dirty="0" smtClean="0"/>
              <a:t>All available receivers are designated for trigger data</a:t>
            </a:r>
          </a:p>
          <a:p>
            <a:pPr lvl="3"/>
            <a:r>
              <a:rPr lang="en-US" sz="1400" dirty="0" smtClean="0"/>
              <a:t>Maximum flexibility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4</a:t>
            </a:r>
            <a:r>
              <a:rPr lang="en-US" sz="1600" dirty="0" smtClean="0"/>
              <a:t> additional </a:t>
            </a:r>
            <a:r>
              <a:rPr lang="en-US" sz="1600" dirty="0" err="1" smtClean="0"/>
              <a:t>Kintex</a:t>
            </a:r>
            <a:r>
              <a:rPr lang="en-US" sz="1600" dirty="0" smtClean="0"/>
              <a:t> GTX links (6.4 </a:t>
            </a:r>
            <a:r>
              <a:rPr lang="en-US" sz="1600" dirty="0" err="1" smtClean="0"/>
              <a:t>Gbps</a:t>
            </a:r>
            <a:r>
              <a:rPr lang="en-US" sz="1600" dirty="0" smtClean="0"/>
              <a:t>) to Control FPGA</a:t>
            </a:r>
          </a:p>
          <a:p>
            <a:pPr lvl="2"/>
            <a:r>
              <a:rPr lang="en-US" sz="1600" dirty="0" smtClean="0"/>
              <a:t>Delivered to Logic FPGA via parallel channel</a:t>
            </a:r>
          </a:p>
          <a:p>
            <a:pPr lvl="2"/>
            <a:r>
              <a:rPr lang="en-US" sz="1600" dirty="0" smtClean="0"/>
              <a:t>Longer latency</a:t>
            </a:r>
          </a:p>
          <a:p>
            <a:r>
              <a:rPr lang="en-US" sz="1800" dirty="0" smtClean="0"/>
              <a:t>Outputs: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24</a:t>
            </a:r>
            <a:r>
              <a:rPr lang="en-US" sz="1600" dirty="0" smtClean="0"/>
              <a:t> Virtex-7 GTH links (10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r>
              <a:rPr lang="en-US" sz="1800" dirty="0" smtClean="0"/>
              <a:t>Control:</a:t>
            </a:r>
          </a:p>
          <a:p>
            <a:pPr lvl="1"/>
            <a:r>
              <a:rPr lang="en-US" sz="1600" dirty="0" smtClean="0"/>
              <a:t>PCI express Gen 2, 2 lanes</a:t>
            </a:r>
          </a:p>
          <a:p>
            <a:pPr lvl="1"/>
            <a:r>
              <a:rPr lang="en-US" sz="1600" dirty="0" err="1" smtClean="0"/>
              <a:t>Ipbus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22" y="1447800"/>
            <a:ext cx="6486825" cy="48701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module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800600"/>
            <a:ext cx="1219200" cy="58477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2"/>
                </a:solidFill>
                <a:latin typeface="+mn-lt"/>
              </a:rPr>
              <a:t>uTCA</a:t>
            </a: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 connector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676400"/>
            <a:ext cx="1219200" cy="83099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Custom backplane connector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2743200"/>
            <a:ext cx="1219200" cy="58477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Backplane </a:t>
            </a:r>
            <a:r>
              <a:rPr lang="en-US" sz="1600" dirty="0" err="1" smtClean="0">
                <a:solidFill>
                  <a:schemeClr val="accent2"/>
                </a:solidFill>
                <a:latin typeface="+mn-lt"/>
              </a:rPr>
              <a:t>redrivers</a:t>
            </a:r>
            <a:endParaRPr lang="en-US" sz="1600" dirty="0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4800" y="1676400"/>
            <a:ext cx="1219200" cy="58477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Optical receivers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5638800"/>
            <a:ext cx="1219200" cy="33855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MMC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24300" y="1029721"/>
            <a:ext cx="2057400" cy="33855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Optical transmitters 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371600" y="2057400"/>
            <a:ext cx="609599" cy="34650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371600" y="2971800"/>
            <a:ext cx="1905000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371600" y="5029200"/>
            <a:ext cx="381000" cy="1524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1371600" y="5479473"/>
            <a:ext cx="1600200" cy="311727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4343400" y="1371600"/>
            <a:ext cx="609600" cy="10287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6096000" y="2286000"/>
            <a:ext cx="1828800" cy="9906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599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24826"/>
          </a:xfrm>
        </p:spPr>
        <p:txBody>
          <a:bodyPr>
            <a:normAutofit/>
          </a:bodyPr>
          <a:lstStyle/>
          <a:p>
            <a:pPr lvl="1"/>
            <a:r>
              <a:rPr lang="en-US" sz="1400" dirty="0" smtClean="0"/>
              <a:t>Receivers:</a:t>
            </a:r>
          </a:p>
          <a:p>
            <a:pPr lvl="2"/>
            <a:r>
              <a:rPr lang="en-US" sz="1600" dirty="0" smtClean="0"/>
              <a:t>7 12-channel RX </a:t>
            </a:r>
          </a:p>
          <a:p>
            <a:pPr lvl="3"/>
            <a:r>
              <a:rPr lang="en-US" sz="1200" dirty="0" err="1" smtClean="0"/>
              <a:t>Avago’s</a:t>
            </a:r>
            <a:r>
              <a:rPr lang="en-US" sz="1200" dirty="0" smtClean="0"/>
              <a:t> AFBR-820BEZ</a:t>
            </a:r>
          </a:p>
          <a:p>
            <a:pPr lvl="3"/>
            <a:r>
              <a:rPr lang="en-US" sz="1200" dirty="0" smtClean="0">
                <a:solidFill>
                  <a:srgbClr val="FF0000"/>
                </a:solidFill>
              </a:rPr>
              <a:t>84</a:t>
            </a:r>
            <a:r>
              <a:rPr lang="en-US" sz="1200" dirty="0" smtClean="0"/>
              <a:t> RX channels </a:t>
            </a:r>
          </a:p>
          <a:p>
            <a:pPr lvl="1"/>
            <a:r>
              <a:rPr lang="en-US" sz="1400" dirty="0" smtClean="0"/>
              <a:t>Transmitters:</a:t>
            </a:r>
          </a:p>
          <a:p>
            <a:pPr lvl="2"/>
            <a:r>
              <a:rPr lang="en-US" sz="1600" dirty="0"/>
              <a:t>2</a:t>
            </a:r>
            <a:r>
              <a:rPr lang="en-US" sz="1600" dirty="0" smtClean="0"/>
              <a:t> 12-channel TX </a:t>
            </a:r>
          </a:p>
          <a:p>
            <a:pPr lvl="3"/>
            <a:r>
              <a:rPr lang="en-US" sz="1200" dirty="0" err="1" smtClean="0"/>
              <a:t>Avago’s</a:t>
            </a:r>
            <a:r>
              <a:rPr lang="en-US" sz="1200" dirty="0" smtClean="0"/>
              <a:t> AFBR-810BEZ</a:t>
            </a:r>
          </a:p>
          <a:p>
            <a:pPr lvl="3"/>
            <a:r>
              <a:rPr lang="en-US" sz="1200" dirty="0" smtClean="0">
                <a:solidFill>
                  <a:srgbClr val="FF0000"/>
                </a:solidFill>
              </a:rPr>
              <a:t>24</a:t>
            </a:r>
            <a:r>
              <a:rPr lang="en-US" sz="1200" dirty="0" smtClean="0"/>
              <a:t> TX channels</a:t>
            </a:r>
          </a:p>
          <a:p>
            <a:pPr lvl="2"/>
            <a:endParaRPr lang="en-US" sz="1600" dirty="0" smtClean="0"/>
          </a:p>
          <a:p>
            <a:pPr lvl="1"/>
            <a:r>
              <a:rPr lang="en-US" sz="1600" dirty="0" smtClean="0"/>
              <a:t>All of them 10 </a:t>
            </a:r>
            <a:r>
              <a:rPr lang="en-US" sz="1600" dirty="0" err="1" smtClean="0"/>
              <a:t>Gbps</a:t>
            </a:r>
            <a:r>
              <a:rPr lang="en-US" sz="1600" dirty="0" smtClean="0"/>
              <a:t> parts</a:t>
            </a:r>
          </a:p>
          <a:p>
            <a:pPr lvl="1"/>
            <a:r>
              <a:rPr lang="en-US" sz="1600" dirty="0" smtClean="0"/>
              <a:t>Not enough space on front panel to accommodate all</a:t>
            </a:r>
          </a:p>
          <a:p>
            <a:pPr lvl="1"/>
            <a:r>
              <a:rPr lang="en-US" sz="1600" dirty="0" smtClean="0"/>
              <a:t>TX parts located inside</a:t>
            </a:r>
          </a:p>
          <a:p>
            <a:pPr lvl="2"/>
            <a:r>
              <a:rPr lang="en-US" sz="1600" dirty="0" smtClean="0"/>
              <a:t>connect with short fibers to MPO fiber couplers on front panel</a:t>
            </a:r>
          </a:p>
          <a:p>
            <a:pPr lvl="2"/>
            <a:r>
              <a:rPr lang="en-US" sz="1600" dirty="0" smtClean="0"/>
              <a:t>Tight but enough space to fit couplers on top of AFBR-820 parts. </a:t>
            </a:r>
          </a:p>
          <a:p>
            <a:pPr lvl="1"/>
            <a:r>
              <a:rPr lang="en-US" sz="1600" dirty="0" smtClean="0"/>
              <a:t>Receivers are on front panel to minimize count of fiber-to-fiber transitions for inputs</a:t>
            </a:r>
          </a:p>
          <a:p>
            <a:pPr lvl="1"/>
            <a:endParaRPr lang="en-US" sz="1600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2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23" y="1514510"/>
            <a:ext cx="3980676" cy="4133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5083" y="1106269"/>
            <a:ext cx="14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Base board</a:t>
            </a:r>
          </a:p>
          <a:p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Connector </a:t>
            </a:r>
          </a:p>
          <a:p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(rear side)</a:t>
            </a:r>
            <a:endParaRPr lang="en-US" sz="1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8779" y="2209800"/>
            <a:ext cx="2695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RLDRAM3 memory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</a:t>
            </a:r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chips, 8 on each side</a:t>
            </a:r>
          </a:p>
          <a:p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(clamshell topology)</a:t>
            </a:r>
          </a:p>
          <a:p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Total size: 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512M x 18 bits ≈ 1GB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844" y="3639234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DC-DC </a:t>
            </a:r>
          </a:p>
          <a:p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en-US" sz="1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00200" y="3962400"/>
            <a:ext cx="1828800" cy="838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72000" y="1429434"/>
            <a:ext cx="2057400" cy="47556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1"/>
          </p:cNvCxnSpPr>
          <p:nvPr/>
        </p:nvCxnSpPr>
        <p:spPr>
          <a:xfrm flipH="1">
            <a:off x="5029201" y="3086963"/>
            <a:ext cx="1299578" cy="26583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 LUT module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7E3434BA-4024-4742-96CB-1B2298469BEF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00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 LUT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Parameters:</a:t>
            </a:r>
          </a:p>
          <a:p>
            <a:pPr lvl="1"/>
            <a:r>
              <a:rPr lang="en-US" sz="1800" dirty="0" smtClean="0"/>
              <a:t>RLDRAM clock : 200 MHz</a:t>
            </a:r>
          </a:p>
          <a:p>
            <a:pPr lvl="1"/>
            <a:r>
              <a:rPr lang="en-US" sz="1800" dirty="0" smtClean="0"/>
              <a:t>Address &amp; control: </a:t>
            </a:r>
            <a:r>
              <a:rPr lang="en-US" sz="1800" dirty="0" smtClean="0">
                <a:solidFill>
                  <a:srgbClr val="FF0000"/>
                </a:solidFill>
              </a:rPr>
              <a:t>200 Mbps </a:t>
            </a:r>
            <a:r>
              <a:rPr lang="en-US" sz="1800" dirty="0" smtClean="0"/>
              <a:t>each bit</a:t>
            </a:r>
          </a:p>
          <a:p>
            <a:pPr lvl="1"/>
            <a:r>
              <a:rPr lang="en-US" sz="1800" dirty="0" smtClean="0"/>
              <a:t>Data: </a:t>
            </a:r>
            <a:r>
              <a:rPr lang="en-US" sz="1800" dirty="0" smtClean="0">
                <a:solidFill>
                  <a:srgbClr val="FF0000"/>
                </a:solidFill>
              </a:rPr>
              <a:t>400 Mbps </a:t>
            </a:r>
            <a:r>
              <a:rPr lang="en-US" sz="1800" dirty="0" smtClean="0"/>
              <a:t>each bit</a:t>
            </a:r>
          </a:p>
          <a:p>
            <a:pPr lvl="1"/>
            <a:r>
              <a:rPr lang="en-US" sz="1800" dirty="0" smtClean="0"/>
              <a:t>RLDRAM can tolerate up to ~1GHz clock. However:</a:t>
            </a:r>
          </a:p>
          <a:p>
            <a:pPr lvl="2"/>
            <a:r>
              <a:rPr lang="en-US" sz="1800" dirty="0" smtClean="0"/>
              <a:t>Hard to implement in FPGA</a:t>
            </a:r>
          </a:p>
          <a:p>
            <a:pPr lvl="2"/>
            <a:r>
              <a:rPr lang="en-US" sz="1800" dirty="0" smtClean="0"/>
              <a:t>Needed for burst-oriented applications mostly</a:t>
            </a:r>
          </a:p>
          <a:p>
            <a:pPr lvl="2"/>
            <a:r>
              <a:rPr lang="en-US" sz="1800" dirty="0" smtClean="0"/>
              <a:t>Does not change latency for random address access</a:t>
            </a:r>
          </a:p>
          <a:p>
            <a:pPr lvl="2"/>
            <a:r>
              <a:rPr lang="en-US" sz="1800" dirty="0" smtClean="0"/>
              <a:t>Lower </a:t>
            </a:r>
            <a:r>
              <a:rPr lang="en-US" sz="1800" dirty="0" err="1" smtClean="0"/>
              <a:t>clk</a:t>
            </a:r>
            <a:r>
              <a:rPr lang="en-US" sz="1800" dirty="0" smtClean="0"/>
              <a:t> F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dirty="0" smtClean="0"/>
              <a:t> lower power consumption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7E3434BA-4024-4742-96CB-1B2298469BEF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3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FireFly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495799"/>
            <a:ext cx="8151813" cy="1827213"/>
          </a:xfrm>
        </p:spPr>
        <p:txBody>
          <a:bodyPr/>
          <a:lstStyle/>
          <a:p>
            <a:pPr lvl="1"/>
            <a:r>
              <a:rPr lang="en-US" dirty="0" smtClean="0"/>
              <a:t>Very small footprint</a:t>
            </a:r>
          </a:p>
          <a:p>
            <a:pPr lvl="1"/>
            <a:r>
              <a:rPr lang="en-US" dirty="0" smtClean="0"/>
              <a:t>All high-speed contacts on one side – easy to route</a:t>
            </a:r>
          </a:p>
          <a:p>
            <a:pPr lvl="1"/>
            <a:r>
              <a:rPr lang="en-US" dirty="0" smtClean="0"/>
              <a:t>Multiple options for heat sink</a:t>
            </a:r>
          </a:p>
          <a:p>
            <a:pPr lvl="1"/>
            <a:r>
              <a:rPr lang="en-US" dirty="0" smtClean="0"/>
              <a:t>Footprint compatible with high-speed jumper cables</a:t>
            </a:r>
          </a:p>
          <a:p>
            <a:pPr lvl="2"/>
            <a:r>
              <a:rPr lang="en-US" dirty="0" smtClean="0"/>
              <a:t>Also by </a:t>
            </a:r>
            <a:r>
              <a:rPr lang="en-US" smtClean="0"/>
              <a:t>Samtec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52044"/>
            <a:ext cx="77914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424564"/>
            <a:ext cx="3491776" cy="390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Endcap Muon L-1 Trigger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32F828D4-0F2E-4FEC-95C9-52E88C3FE0D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735198" y="2516436"/>
            <a:ext cx="2032612" cy="48107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4792337" y="4164377"/>
            <a:ext cx="1850740" cy="22005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>
            <a:off x="4876800" y="1828800"/>
            <a:ext cx="4038600" cy="5029200"/>
          </a:xfrm>
          <a:prstGeom prst="arc">
            <a:avLst>
              <a:gd name="adj1" fmla="val 11099983"/>
              <a:gd name="adj2" fmla="val 15710647"/>
            </a:avLst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Callout 14"/>
          <p:cNvSpPr/>
          <p:nvPr/>
        </p:nvSpPr>
        <p:spPr>
          <a:xfrm>
            <a:off x="4263069" y="919986"/>
            <a:ext cx="1600200" cy="1066800"/>
          </a:xfrm>
          <a:prstGeom prst="wedgeEllipseCallout">
            <a:avLst>
              <a:gd name="adj1" fmla="val 59029"/>
              <a:gd name="adj2" fmla="val 573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Trigger sector 60</a:t>
            </a:r>
            <a:r>
              <a:rPr lang="en-US" sz="2000" dirty="0" smtClean="0">
                <a:solidFill>
                  <a:schemeClr val="bg1"/>
                </a:solidFill>
              </a:rPr>
              <a:t>˚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894" y="915986"/>
            <a:ext cx="4189413" cy="5408613"/>
          </a:xfrm>
        </p:spPr>
        <p:txBody>
          <a:bodyPr/>
          <a:lstStyle/>
          <a:p>
            <a:pPr lvl="1"/>
            <a:r>
              <a:rPr lang="en-US" dirty="0"/>
              <a:t>Each of two Endcaps is split into 6 sectors, 60° each</a:t>
            </a:r>
          </a:p>
          <a:p>
            <a:pPr lvl="1"/>
            <a:r>
              <a:rPr lang="en-US" dirty="0"/>
              <a:t>Each sector is served by one Sector Processor (SP)</a:t>
            </a:r>
          </a:p>
          <a:p>
            <a:pPr lvl="1"/>
            <a:r>
              <a:rPr lang="en-US" dirty="0"/>
              <a:t>Total 12 SPs in the entire system</a:t>
            </a:r>
          </a:p>
          <a:p>
            <a:pPr lvl="1"/>
            <a:r>
              <a:rPr lang="en-US" dirty="0"/>
              <a:t>CMS trigger requires us to identify distinct muons</a:t>
            </a:r>
          </a:p>
          <a:p>
            <a:pPr lvl="1"/>
            <a:r>
              <a:rPr lang="en-US" dirty="0"/>
              <a:t>Each SP can build up to 3 muon tracks per </a:t>
            </a:r>
            <a:r>
              <a:rPr lang="en-US" dirty="0" smtClean="0"/>
              <a:t>BX</a:t>
            </a:r>
          </a:p>
          <a:p>
            <a:r>
              <a:rPr lang="en-US" dirty="0" smtClean="0"/>
              <a:t>Challenges unique to Endcap:</a:t>
            </a:r>
          </a:p>
          <a:p>
            <a:pPr lvl="1"/>
            <a:r>
              <a:rPr lang="en-US" dirty="0" smtClean="0"/>
              <a:t>Very high background near beam pipe</a:t>
            </a:r>
          </a:p>
          <a:p>
            <a:pPr lvl="1"/>
            <a:r>
              <a:rPr lang="en-US" dirty="0" smtClean="0"/>
              <a:t>Non-uniform magnetic field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LS1 upgrade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LS1 = Long Shutdown 1 (2013-2015)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8693BA3-267F-430A-B6F5-C03FAEAF3B7E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760863"/>
              </p:ext>
            </p:extLst>
          </p:nvPr>
        </p:nvGraphicFramePr>
        <p:xfrm>
          <a:off x="380206" y="1279367"/>
          <a:ext cx="8458200" cy="5014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794"/>
                <a:gridCol w="2743200"/>
                <a:gridCol w="3809206"/>
              </a:tblGrid>
              <a:tr h="4851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Feature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Before LS1 </a:t>
                      </a:r>
                    </a:p>
                    <a:p>
                      <a:r>
                        <a:rPr lang="en-US" sz="1600" dirty="0" smtClean="0"/>
                        <a:t>(legacy system)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After LS1 upgrade</a:t>
                      </a:r>
                      <a:endParaRPr lang="en-US" sz="1600" dirty="0"/>
                    </a:p>
                  </a:txBody>
                  <a:tcPr/>
                </a:tc>
              </a:tr>
              <a:tr h="14181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Imported</a:t>
                      </a:r>
                      <a:r>
                        <a:rPr lang="en-US" sz="1600" baseline="0" dirty="0" smtClean="0"/>
                        <a:t> CSC trigger primitives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Only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up to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 segments per station per sector per BX -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bottleneck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Up to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 15</a:t>
                      </a:r>
                      <a:r>
                        <a:rPr lang="en-US" sz="1600" baseline="0" dirty="0" smtClean="0"/>
                        <a:t> best from each 60˚ sector per BX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 available – up to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r>
                        <a:rPr lang="en-US" sz="1600" dirty="0" smtClean="0"/>
                        <a:t> per station per sector per BX, </a:t>
                      </a:r>
                    </a:p>
                    <a:p>
                      <a:r>
                        <a:rPr lang="en-US" sz="1600" dirty="0" smtClean="0"/>
                        <a:t>up to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90</a:t>
                      </a:r>
                      <a:r>
                        <a:rPr lang="en-US" sz="1600" dirty="0" smtClean="0"/>
                        <a:t> primitives</a:t>
                      </a:r>
                      <a:r>
                        <a:rPr lang="en-US" sz="1600" baseline="0" dirty="0" smtClean="0"/>
                        <a:t> from each 60˚ sector per BX</a:t>
                      </a:r>
                      <a:endParaRPr lang="en-US" sz="16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Imported</a:t>
                      </a:r>
                      <a:r>
                        <a:rPr lang="en-US" sz="1600" baseline="0" dirty="0" smtClean="0"/>
                        <a:t> RPC t</a:t>
                      </a:r>
                      <a:r>
                        <a:rPr lang="en-US" sz="1600" dirty="0" smtClean="0"/>
                        <a:t>rigger</a:t>
                      </a:r>
                      <a:r>
                        <a:rPr lang="en-US" sz="1600" baseline="0" dirty="0" smtClean="0"/>
                        <a:t> primitives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 available – up to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72</a:t>
                      </a:r>
                      <a:r>
                        <a:rPr lang="en-US" sz="1600" dirty="0" smtClean="0"/>
                        <a:t> primitives</a:t>
                      </a:r>
                      <a:r>
                        <a:rPr lang="en-US" sz="1600" baseline="0" dirty="0" smtClean="0"/>
                        <a:t> from each 60˚ sector per BX</a:t>
                      </a:r>
                    </a:p>
                    <a:p>
                      <a:r>
                        <a:rPr lang="en-US" sz="1600" baseline="0" dirty="0" smtClean="0"/>
                        <a:t>(firmware still in progress)</a:t>
                      </a:r>
                      <a:endParaRPr lang="en-US" sz="1600" dirty="0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Sector overlap processing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Each</a:t>
                      </a:r>
                      <a:r>
                        <a:rPr lang="en-US" sz="1600" baseline="0" dirty="0" smtClean="0"/>
                        <a:t> sector receives trigger primitives from </a:t>
                      </a:r>
                      <a:r>
                        <a:rPr lang="en-US" sz="1600" dirty="0" smtClean="0"/>
                        <a:t>10</a:t>
                      </a:r>
                      <a:r>
                        <a:rPr lang="en-US" sz="1600" baseline="0" dirty="0" smtClean="0"/>
                        <a:t>˚ of the neighboring sector </a:t>
                      </a:r>
                    </a:p>
                    <a:p>
                      <a:r>
                        <a:rPr lang="en-US" sz="1600" baseline="0" dirty="0" smtClean="0"/>
                        <a:t>CSC: up to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r>
                        <a:rPr lang="en-US" sz="1600" baseline="0" dirty="0" smtClean="0"/>
                        <a:t> primitives</a:t>
                      </a:r>
                    </a:p>
                    <a:p>
                      <a:r>
                        <a:rPr lang="en-US" sz="1600" baseline="0" dirty="0" smtClean="0"/>
                        <a:t>RPC: up to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12 </a:t>
                      </a:r>
                      <a:r>
                        <a:rPr lang="en-US" sz="1600" baseline="0" dirty="0" smtClean="0"/>
                        <a:t>primitives</a:t>
                      </a:r>
                      <a:endParaRPr lang="en-US" sz="1600" dirty="0"/>
                    </a:p>
                  </a:txBody>
                  <a:tcPr/>
                </a:tc>
              </a:tr>
              <a:tr h="4813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Transverse</a:t>
                      </a:r>
                      <a:r>
                        <a:rPr lang="en-US" sz="1600" baseline="0" dirty="0" smtClean="0"/>
                        <a:t> momentum (Pt) assignment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 MB </a:t>
                      </a:r>
                      <a:r>
                        <a:rPr lang="en-US" sz="1600" dirty="0" smtClean="0"/>
                        <a:t>LUT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 GB</a:t>
                      </a:r>
                      <a:r>
                        <a:rPr lang="en-US" sz="1600" dirty="0" smtClean="0"/>
                        <a:t> LUT provides</a:t>
                      </a:r>
                      <a:r>
                        <a:rPr lang="en-US" sz="1600" baseline="0" dirty="0" smtClean="0"/>
                        <a:t> much more flexibility for physics algorithm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0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Upgraded system block </a:t>
            </a:r>
            <a:r>
              <a:rPr lang="en-US" dirty="0"/>
              <a:t>diagram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E487114-7A0E-0344-B5E7-E5AC2AD68F19}" type="slidenum">
              <a:rPr lang="en-US"/>
              <a:pPr/>
              <a:t>6</a:t>
            </a:fld>
            <a:endParaRPr lang="en-US"/>
          </a:p>
        </p:txBody>
      </p:sp>
      <p:sp>
        <p:nvSpPr>
          <p:cNvPr id="57347" name="Rectangle 3"/>
          <p:cNvSpPr>
            <a:spLocks/>
          </p:cNvSpPr>
          <p:nvPr/>
        </p:nvSpPr>
        <p:spPr bwMode="auto">
          <a:xfrm>
            <a:off x="2133600" y="2362200"/>
            <a:ext cx="1687711" cy="2134195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00946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26788" tIns="26788" rIns="26788" bIns="26788" anchor="ctr"/>
          <a:lstStyle/>
          <a:p>
            <a:pPr algn="ctr"/>
            <a:r>
              <a:rPr lang="en-US" sz="20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Optical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plant</a:t>
            </a:r>
          </a:p>
          <a:p>
            <a:pPr algn="ctr"/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(</a:t>
            </a:r>
            <a:r>
              <a:rPr lang="en-US" sz="2000" dirty="0" err="1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fanouts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 and splitters)</a:t>
            </a:r>
            <a:endParaRPr lang="en-US" sz="2000" dirty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773310" y="3106264"/>
            <a:ext cx="1375172" cy="0"/>
          </a:xfrm>
          <a:prstGeom prst="line">
            <a:avLst/>
          </a:prstGeom>
          <a:noFill/>
          <a:ln w="44450" cap="flat">
            <a:solidFill>
              <a:srgbClr val="00B0F0"/>
            </a:solidFill>
            <a:prstDash val="solid"/>
            <a:round/>
            <a:headEnd type="none" w="med" len="med"/>
            <a:tailEnd type="arrow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9" name="Rectangle 5"/>
          <p:cNvSpPr>
            <a:spLocks/>
          </p:cNvSpPr>
          <p:nvPr/>
        </p:nvSpPr>
        <p:spPr bwMode="auto">
          <a:xfrm>
            <a:off x="243482" y="2805036"/>
            <a:ext cx="1919883" cy="3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3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CSC trigger primitives</a:t>
            </a:r>
            <a:endParaRPr lang="en-US" sz="1300" dirty="0">
              <a:solidFill>
                <a:srgbClr val="3333CC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>
            <a:off x="776287" y="3872431"/>
            <a:ext cx="1375172" cy="0"/>
          </a:xfrm>
          <a:prstGeom prst="line">
            <a:avLst/>
          </a:prstGeom>
          <a:noFill/>
          <a:ln w="44450" cap="flat">
            <a:solidFill>
              <a:srgbClr val="00B0F0"/>
            </a:solidFill>
            <a:prstDash val="solid"/>
            <a:round/>
            <a:headEnd type="none" w="med" len="med"/>
            <a:tailEnd type="arrow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52" name="Rectangle 8"/>
          <p:cNvSpPr>
            <a:spLocks/>
          </p:cNvSpPr>
          <p:nvPr/>
        </p:nvSpPr>
        <p:spPr bwMode="auto">
          <a:xfrm>
            <a:off x="243482" y="3582642"/>
            <a:ext cx="1981795" cy="30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3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RPC trigger primitives</a:t>
            </a:r>
            <a:endParaRPr lang="en-US" sz="1300" dirty="0">
              <a:solidFill>
                <a:srgbClr val="3333CC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57353" name="Rectangle 9"/>
          <p:cNvSpPr>
            <a:spLocks/>
          </p:cNvSpPr>
          <p:nvPr/>
        </p:nvSpPr>
        <p:spPr bwMode="auto">
          <a:xfrm>
            <a:off x="4572000" y="2362201"/>
            <a:ext cx="1616273" cy="2134194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00946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26788" tIns="26788" rIns="26788" bIns="26788" anchor="ctr"/>
          <a:lstStyle/>
          <a:p>
            <a:pPr algn="ctr"/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Endcap</a:t>
            </a:r>
          </a:p>
          <a:p>
            <a:pPr algn="ctr"/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Muon </a:t>
            </a:r>
          </a:p>
          <a:p>
            <a:pPr algn="ctr"/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Track </a:t>
            </a:r>
          </a:p>
          <a:p>
            <a:pPr algn="ctr"/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Finder</a:t>
            </a:r>
          </a:p>
          <a:p>
            <a:pPr algn="ctr"/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(EMTF)</a:t>
            </a:r>
            <a:endParaRPr lang="en-US" sz="2000" dirty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57356" name="Rectangle 12"/>
          <p:cNvSpPr>
            <a:spLocks/>
          </p:cNvSpPr>
          <p:nvPr/>
        </p:nvSpPr>
        <p:spPr bwMode="auto">
          <a:xfrm>
            <a:off x="7533283" y="2362200"/>
            <a:ext cx="1151930" cy="2134195"/>
          </a:xfrm>
          <a:prstGeom prst="rect">
            <a:avLst/>
          </a:prstGeom>
          <a:solidFill>
            <a:srgbClr val="00CC99"/>
          </a:solidFill>
          <a:ln w="25400" cap="flat">
            <a:solidFill>
              <a:srgbClr val="00946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26788" tIns="26788" rIns="26788" bIns="26788" anchor="ctr"/>
          <a:lstStyle/>
          <a:p>
            <a:pPr algn="ctr"/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Global Muon Trigger </a:t>
            </a:r>
            <a:endParaRPr lang="en-US" sz="2000" dirty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57364" name="Rectangle 20"/>
          <p:cNvSpPr>
            <a:spLocks/>
          </p:cNvSpPr>
          <p:nvPr/>
        </p:nvSpPr>
        <p:spPr bwMode="auto">
          <a:xfrm>
            <a:off x="6300986" y="2793810"/>
            <a:ext cx="1232297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300" dirty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Best 3 </a:t>
            </a:r>
            <a:endParaRPr lang="en-US" sz="2400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  <a:p>
            <a:pPr algn="l"/>
            <a:r>
              <a:rPr lang="en-US" sz="1300" dirty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Muons in each sector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3821311" y="3962400"/>
            <a:ext cx="36889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4190206" y="3962400"/>
            <a:ext cx="6449" cy="121920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4196655" y="5181600"/>
            <a:ext cx="74424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3824535" y="3425178"/>
            <a:ext cx="74424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/>
          <p:cNvCxnSpPr>
            <a:stCxn id="57353" idx="3"/>
            <a:endCxn id="57356" idx="1"/>
          </p:cNvCxnSpPr>
          <p:nvPr/>
        </p:nvCxnSpPr>
        <p:spPr bwMode="auto">
          <a:xfrm>
            <a:off x="6188273" y="3429298"/>
            <a:ext cx="134501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Rectangle 20"/>
          <p:cNvSpPr>
            <a:spLocks/>
          </p:cNvSpPr>
          <p:nvPr/>
        </p:nvSpPr>
        <p:spPr bwMode="auto">
          <a:xfrm>
            <a:off x="4256525" y="4877990"/>
            <a:ext cx="932576" cy="3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3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To OMTF</a:t>
            </a:r>
            <a:endParaRPr lang="en-US" sz="2400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01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27812"/>
            <a:ext cx="3204337" cy="43644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hardware – MTF7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43200" y="949325"/>
            <a:ext cx="61722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		Modular Track Finder 7</a:t>
            </a:r>
          </a:p>
          <a:p>
            <a:pPr lvl="1"/>
            <a:r>
              <a:rPr lang="en-US" sz="1600" dirty="0" smtClean="0"/>
              <a:t>µTCA standard</a:t>
            </a:r>
          </a:p>
          <a:p>
            <a:pPr lvl="2"/>
            <a:r>
              <a:rPr lang="en-US" sz="1600" dirty="0" smtClean="0"/>
              <a:t>Adopted by CMS for LS1 upgrades</a:t>
            </a:r>
          </a:p>
          <a:p>
            <a:pPr lvl="1"/>
            <a:r>
              <a:rPr lang="en-US" sz="1600" dirty="0" smtClean="0"/>
              <a:t>Based on Virtex-7 FPGA</a:t>
            </a:r>
          </a:p>
          <a:p>
            <a:pPr lvl="1"/>
            <a:r>
              <a:rPr lang="en-US" sz="1600" dirty="0" smtClean="0"/>
              <a:t>Modular design</a:t>
            </a:r>
          </a:p>
          <a:p>
            <a:pPr lvl="1"/>
            <a:r>
              <a:rPr lang="en-US" sz="1600" dirty="0"/>
              <a:t>L</a:t>
            </a:r>
            <a:r>
              <a:rPr lang="en-US" sz="1600" dirty="0" smtClean="0"/>
              <a:t>ogic module (left):</a:t>
            </a:r>
          </a:p>
          <a:p>
            <a:pPr lvl="2"/>
            <a:r>
              <a:rPr lang="en-US" sz="1600" dirty="0" smtClean="0"/>
              <a:t>Main FPGA – Virtex-7</a:t>
            </a:r>
          </a:p>
          <a:p>
            <a:pPr lvl="2"/>
            <a:r>
              <a:rPr lang="en-US" sz="1600" dirty="0" smtClean="0"/>
              <a:t>Control FPGA – Kintex-7</a:t>
            </a:r>
          </a:p>
          <a:p>
            <a:pPr lvl="2"/>
            <a:r>
              <a:rPr lang="en-US" sz="1600" dirty="0"/>
              <a:t>C</a:t>
            </a:r>
            <a:r>
              <a:rPr lang="en-US" sz="1600" dirty="0" smtClean="0"/>
              <a:t>ontrol interfaces: </a:t>
            </a:r>
          </a:p>
          <a:p>
            <a:pPr lvl="3"/>
            <a:r>
              <a:rPr lang="en-US" sz="1200" dirty="0" smtClean="0"/>
              <a:t>PCI Express, Gen2, 2 lanes</a:t>
            </a:r>
          </a:p>
          <a:p>
            <a:pPr lvl="3"/>
            <a:r>
              <a:rPr lang="en-US" sz="1200" dirty="0" err="1" smtClean="0"/>
              <a:t>IPbus</a:t>
            </a:r>
            <a:endParaRPr lang="en-US" sz="1200" dirty="0" smtClean="0"/>
          </a:p>
          <a:p>
            <a:pPr lvl="1"/>
            <a:r>
              <a:rPr lang="en-US" sz="1600" dirty="0" smtClean="0"/>
              <a:t>Optical module (right):</a:t>
            </a:r>
          </a:p>
          <a:p>
            <a:pPr lvl="2"/>
            <a:r>
              <a:rPr lang="en-US" sz="1600" dirty="0" smtClean="0"/>
              <a:t>7 receivers 12 channels each, up to 10 </a:t>
            </a:r>
            <a:r>
              <a:rPr lang="en-US" sz="1600" dirty="0" err="1" smtClean="0"/>
              <a:t>Gbps</a:t>
            </a:r>
            <a:endParaRPr lang="en-US" sz="1600" dirty="0" smtClean="0"/>
          </a:p>
          <a:p>
            <a:pPr lvl="3"/>
            <a:r>
              <a:rPr lang="en-US" sz="1200" dirty="0" smtClean="0"/>
              <a:t>84 RX channels total (currently used: 56)</a:t>
            </a:r>
          </a:p>
          <a:p>
            <a:pPr lvl="2"/>
            <a:r>
              <a:rPr lang="en-US" sz="1600" dirty="0" smtClean="0"/>
              <a:t>2 transmitters 12 channels each, up to 10 </a:t>
            </a:r>
            <a:r>
              <a:rPr lang="en-US" sz="1600" dirty="0" err="1" smtClean="0"/>
              <a:t>Gbps</a:t>
            </a:r>
            <a:endParaRPr lang="en-US" sz="1600" dirty="0" smtClean="0"/>
          </a:p>
          <a:p>
            <a:pPr lvl="3"/>
            <a:r>
              <a:rPr lang="en-US" sz="1200" dirty="0" smtClean="0"/>
              <a:t>24 TX channels total (currently used: 1)</a:t>
            </a:r>
          </a:p>
          <a:p>
            <a:pPr lvl="1"/>
            <a:r>
              <a:rPr lang="en-US" sz="1600" dirty="0" smtClean="0"/>
              <a:t>Logic and Optical modules connect via custom 10Gbps backplane section</a:t>
            </a:r>
          </a:p>
          <a:p>
            <a:pPr lvl="1"/>
            <a:r>
              <a:rPr lang="en-US" sz="1600" dirty="0" smtClean="0"/>
              <a:t>PT LUT module (mezzanine)</a:t>
            </a:r>
          </a:p>
          <a:p>
            <a:pPr lvl="2"/>
            <a:r>
              <a:rPr lang="en-US" sz="1600" dirty="0" smtClean="0"/>
              <a:t>Based on Reduced Latency DRAM (RLDRAM 3)</a:t>
            </a:r>
          </a:p>
          <a:p>
            <a:pPr lvl="2"/>
            <a:r>
              <a:rPr lang="en-US" sz="1600" dirty="0" smtClean="0"/>
              <a:t>1 G x 9 bits of space</a:t>
            </a:r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750E15C2-2E33-416D-8F97-AD6E9B3AEB66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335458" y="5429235"/>
            <a:ext cx="2864942" cy="93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Also used by OMTF</a:t>
            </a:r>
            <a:endParaRPr lang="en-US" sz="1300" b="1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oup 176"/>
          <p:cNvGrpSpPr/>
          <p:nvPr/>
        </p:nvGrpSpPr>
        <p:grpSpPr>
          <a:xfrm rot="21439098">
            <a:off x="941834" y="1492474"/>
            <a:ext cx="3207093" cy="2781577"/>
            <a:chOff x="907474" y="2279073"/>
            <a:chExt cx="3207093" cy="2781577"/>
          </a:xfrm>
        </p:grpSpPr>
        <p:grpSp>
          <p:nvGrpSpPr>
            <p:cNvPr id="150" name="Group 149"/>
            <p:cNvGrpSpPr/>
            <p:nvPr/>
          </p:nvGrpSpPr>
          <p:grpSpPr>
            <a:xfrm>
              <a:off x="2115981" y="2351896"/>
              <a:ext cx="1998586" cy="2708754"/>
              <a:chOff x="2115981" y="2351896"/>
              <a:chExt cx="1998586" cy="2708754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2895600" y="2590800"/>
                <a:ext cx="1218967" cy="2469850"/>
                <a:chOff x="2031477" y="2292675"/>
                <a:chExt cx="1218967" cy="2469850"/>
              </a:xfrm>
            </p:grpSpPr>
            <p:sp>
              <p:nvSpPr>
                <p:cNvPr id="99" name="Freeform 98"/>
                <p:cNvSpPr/>
                <p:nvPr/>
              </p:nvSpPr>
              <p:spPr>
                <a:xfrm rot="1500000">
                  <a:off x="2628364" y="2292675"/>
                  <a:ext cx="622080" cy="1036908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 rot="1500000">
                  <a:off x="2307530" y="3259869"/>
                  <a:ext cx="437523" cy="873794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 rot="1500000">
                  <a:off x="2031477" y="4080448"/>
                  <a:ext cx="311629" cy="682077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D09E00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 rot="20528488">
                <a:off x="2115981" y="2351896"/>
                <a:ext cx="1218967" cy="2469850"/>
                <a:chOff x="2031477" y="2292675"/>
                <a:chExt cx="1218967" cy="2469850"/>
              </a:xfrm>
            </p:grpSpPr>
            <p:sp>
              <p:nvSpPr>
                <p:cNvPr id="129" name="Freeform 128"/>
                <p:cNvSpPr/>
                <p:nvPr/>
              </p:nvSpPr>
              <p:spPr>
                <a:xfrm rot="1500000">
                  <a:off x="2628364" y="2292675"/>
                  <a:ext cx="622080" cy="1036908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500000">
                  <a:off x="2307530" y="3259869"/>
                  <a:ext cx="437523" cy="873794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500000">
                  <a:off x="2031477" y="4080448"/>
                  <a:ext cx="311629" cy="682077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132" name="Group 131"/>
              <p:cNvGrpSpPr/>
              <p:nvPr/>
            </p:nvGrpSpPr>
            <p:grpSpPr>
              <a:xfrm rot="21063691">
                <a:off x="2514174" y="2441348"/>
                <a:ext cx="1218967" cy="2469850"/>
                <a:chOff x="2031477" y="2292675"/>
                <a:chExt cx="1218967" cy="2469850"/>
              </a:xfrm>
            </p:grpSpPr>
            <p:sp>
              <p:nvSpPr>
                <p:cNvPr id="133" name="Freeform 132"/>
                <p:cNvSpPr/>
                <p:nvPr/>
              </p:nvSpPr>
              <p:spPr>
                <a:xfrm rot="1500000">
                  <a:off x="2628364" y="2292675"/>
                  <a:ext cx="622080" cy="1036908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rot="1500000">
                  <a:off x="2307530" y="3259869"/>
                  <a:ext cx="437523" cy="873794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35" name="Freeform 134"/>
                <p:cNvSpPr/>
                <p:nvPr/>
              </p:nvSpPr>
              <p:spPr>
                <a:xfrm rot="1500000">
                  <a:off x="2031477" y="4080448"/>
                  <a:ext cx="311629" cy="682077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</p:grpSp>
        <p:grpSp>
          <p:nvGrpSpPr>
            <p:cNvPr id="152" name="Group 151"/>
            <p:cNvGrpSpPr/>
            <p:nvPr/>
          </p:nvGrpSpPr>
          <p:grpSpPr>
            <a:xfrm rot="19998143">
              <a:off x="907474" y="2279073"/>
              <a:ext cx="1998586" cy="2708754"/>
              <a:chOff x="2115981" y="2351896"/>
              <a:chExt cx="1998586" cy="2708754"/>
            </a:xfrm>
          </p:grpSpPr>
          <p:grpSp>
            <p:nvGrpSpPr>
              <p:cNvPr id="154" name="Group 114"/>
              <p:cNvGrpSpPr/>
              <p:nvPr/>
            </p:nvGrpSpPr>
            <p:grpSpPr>
              <a:xfrm>
                <a:off x="2895600" y="2590800"/>
                <a:ext cx="1218967" cy="2469850"/>
                <a:chOff x="2031477" y="2292675"/>
                <a:chExt cx="1218967" cy="2469850"/>
              </a:xfrm>
            </p:grpSpPr>
            <p:sp>
              <p:nvSpPr>
                <p:cNvPr id="174" name="Freeform 173"/>
                <p:cNvSpPr/>
                <p:nvPr/>
              </p:nvSpPr>
              <p:spPr>
                <a:xfrm rot="1500000">
                  <a:off x="2628364" y="2292675"/>
                  <a:ext cx="622080" cy="1036908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75" name="Freeform 174"/>
                <p:cNvSpPr/>
                <p:nvPr/>
              </p:nvSpPr>
              <p:spPr>
                <a:xfrm rot="1500000">
                  <a:off x="2307530" y="3259869"/>
                  <a:ext cx="437523" cy="873794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76" name="Freeform 175"/>
                <p:cNvSpPr/>
                <p:nvPr/>
              </p:nvSpPr>
              <p:spPr>
                <a:xfrm rot="1500000">
                  <a:off x="2031477" y="4080448"/>
                  <a:ext cx="311629" cy="682077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157" name="Group 127"/>
              <p:cNvGrpSpPr/>
              <p:nvPr/>
            </p:nvGrpSpPr>
            <p:grpSpPr>
              <a:xfrm rot="20528488">
                <a:off x="2115981" y="2351896"/>
                <a:ext cx="1218967" cy="2469850"/>
                <a:chOff x="2031477" y="2292675"/>
                <a:chExt cx="1218967" cy="2469850"/>
              </a:xfrm>
            </p:grpSpPr>
            <p:sp>
              <p:nvSpPr>
                <p:cNvPr id="171" name="Freeform 170"/>
                <p:cNvSpPr/>
                <p:nvPr/>
              </p:nvSpPr>
              <p:spPr>
                <a:xfrm rot="1500000">
                  <a:off x="2628364" y="2292675"/>
                  <a:ext cx="622080" cy="1036908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72" name="Freeform 171"/>
                <p:cNvSpPr/>
                <p:nvPr/>
              </p:nvSpPr>
              <p:spPr>
                <a:xfrm rot="1500000">
                  <a:off x="2307530" y="3259869"/>
                  <a:ext cx="437523" cy="873794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73" name="Freeform 172"/>
                <p:cNvSpPr/>
                <p:nvPr/>
              </p:nvSpPr>
              <p:spPr>
                <a:xfrm rot="1500000">
                  <a:off x="2031477" y="4080448"/>
                  <a:ext cx="311629" cy="682077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158" name="Group 131"/>
              <p:cNvGrpSpPr/>
              <p:nvPr/>
            </p:nvGrpSpPr>
            <p:grpSpPr>
              <a:xfrm rot="21063691">
                <a:off x="2514174" y="2441348"/>
                <a:ext cx="1218967" cy="2469850"/>
                <a:chOff x="2031477" y="2292675"/>
                <a:chExt cx="1218967" cy="2469850"/>
              </a:xfrm>
            </p:grpSpPr>
            <p:sp>
              <p:nvSpPr>
                <p:cNvPr id="168" name="Freeform 167"/>
                <p:cNvSpPr/>
                <p:nvPr/>
              </p:nvSpPr>
              <p:spPr>
                <a:xfrm rot="1500000">
                  <a:off x="2628364" y="2292675"/>
                  <a:ext cx="622080" cy="1036908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69" name="Freeform 168"/>
                <p:cNvSpPr/>
                <p:nvPr/>
              </p:nvSpPr>
              <p:spPr>
                <a:xfrm rot="1500000">
                  <a:off x="2307530" y="3259869"/>
                  <a:ext cx="437523" cy="873794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70" name="Freeform 169"/>
                <p:cNvSpPr/>
                <p:nvPr/>
              </p:nvSpPr>
              <p:spPr>
                <a:xfrm rot="1500000">
                  <a:off x="2031477" y="4080448"/>
                  <a:ext cx="311629" cy="682077"/>
                </a:xfrm>
                <a:custGeom>
                  <a:avLst>
                    <a:gd name="f0" fmla="val 30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lIns="81639" tIns="40820" rIns="81639" bIns="40820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US" sz="1600" dirty="0"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</p:grpSp>
      </p:grpSp>
      <p:sp>
        <p:nvSpPr>
          <p:cNvPr id="113" name="Date Placeholder 11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/>
            <a:r>
              <a:rPr lang="en-US" smtClean="0"/>
              <a:t>INSTR 2017 A. Madorsky</a:t>
            </a:r>
            <a:endParaRPr lang="en-US"/>
          </a:p>
        </p:txBody>
      </p:sp>
      <p:sp>
        <p:nvSpPr>
          <p:cNvPr id="114" name="Slide Number Placeholder 11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/>
            <a:fld id="{9AFED1B2-5DD5-4549-B72C-248A6B106A6C}" type="slidenum">
              <a:rPr lang="en-US" smtClean="0"/>
              <a:pPr lvl="0"/>
              <a:t>8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496315" y="314326"/>
            <a:ext cx="7647685" cy="532382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CSC trigger data sharing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 rot="21303935">
            <a:off x="6482077" y="1449498"/>
            <a:ext cx="622080" cy="1036908"/>
          </a:xfrm>
          <a:custGeom>
            <a:avLst>
              <a:gd name="f0" fmla="val 3093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0 f0 10800"/>
              <a:gd name="f15" fmla="*/ f11 f1 1"/>
              <a:gd name="f16" fmla="+- 21600 0 f14"/>
              <a:gd name="f17" fmla="val f14"/>
              <a:gd name="f18" fmla="*/ f14 10 1"/>
              <a:gd name="f19" fmla="*/ f14 1 2"/>
              <a:gd name="f20" fmla="*/ f14 f12 1"/>
              <a:gd name="f21" fmla="*/ f7 f13 1"/>
              <a:gd name="f22" fmla="*/ 10800 f13 1"/>
              <a:gd name="f23" fmla="*/ f15 1 f3"/>
              <a:gd name="f24" fmla="*/ 10800 f12 1"/>
              <a:gd name="f25" fmla="*/ 21600 f13 1"/>
              <a:gd name="f26" fmla="*/ 0 f13 1"/>
              <a:gd name="f27" fmla="*/ f18 1 18"/>
              <a:gd name="f28" fmla="+- 21600 0 f19"/>
              <a:gd name="f29" fmla="+- f23 0 f2"/>
              <a:gd name="f30" fmla="*/ f19 f12 1"/>
              <a:gd name="f31" fmla="+- f27 1750 0"/>
              <a:gd name="f32" fmla="*/ f28 f12 1"/>
              <a:gd name="f33" fmla="+- 21600 0 f31"/>
              <a:gd name="f34" fmla="*/ f31 f12 1"/>
              <a:gd name="f35" fmla="*/ f31 f13 1"/>
              <a:gd name="f36" fmla="*/ f33 f12 1"/>
              <a:gd name="f37" fmla="*/ f33 f13 1"/>
            </a:gdLst>
            <a:ahLst>
              <a:ahXY gdRefX="f0" minX="f6" maxX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2" y="f22"/>
              </a:cxn>
              <a:cxn ang="f29">
                <a:pos x="f24" y="f25"/>
              </a:cxn>
              <a:cxn ang="f29">
                <a:pos x="f30" y="f22"/>
              </a:cxn>
              <a:cxn ang="f29">
                <a:pos x="f24" y="f26"/>
              </a:cxn>
            </a:cxnLst>
            <a:rect l="f34" t="f35" r="f36" b="f37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16" y="f7"/>
                </a:lnTo>
                <a:lnTo>
                  <a:pt x="f17" y="f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" name="Freeform 3"/>
          <p:cNvSpPr/>
          <p:nvPr/>
        </p:nvSpPr>
        <p:spPr>
          <a:xfrm rot="20711621">
            <a:off x="5960203" y="1542628"/>
            <a:ext cx="622080" cy="1036908"/>
          </a:xfrm>
          <a:custGeom>
            <a:avLst>
              <a:gd name="f0" fmla="val 3093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0 f0 10800"/>
              <a:gd name="f15" fmla="*/ f11 f1 1"/>
              <a:gd name="f16" fmla="+- 21600 0 f14"/>
              <a:gd name="f17" fmla="val f14"/>
              <a:gd name="f18" fmla="*/ f14 10 1"/>
              <a:gd name="f19" fmla="*/ f14 1 2"/>
              <a:gd name="f20" fmla="*/ f14 f12 1"/>
              <a:gd name="f21" fmla="*/ f7 f13 1"/>
              <a:gd name="f22" fmla="*/ 10800 f13 1"/>
              <a:gd name="f23" fmla="*/ f15 1 f3"/>
              <a:gd name="f24" fmla="*/ 10800 f12 1"/>
              <a:gd name="f25" fmla="*/ 21600 f13 1"/>
              <a:gd name="f26" fmla="*/ 0 f13 1"/>
              <a:gd name="f27" fmla="*/ f18 1 18"/>
              <a:gd name="f28" fmla="+- 21600 0 f19"/>
              <a:gd name="f29" fmla="+- f23 0 f2"/>
              <a:gd name="f30" fmla="*/ f19 f12 1"/>
              <a:gd name="f31" fmla="+- f27 1750 0"/>
              <a:gd name="f32" fmla="*/ f28 f12 1"/>
              <a:gd name="f33" fmla="+- 21600 0 f31"/>
              <a:gd name="f34" fmla="*/ f31 f12 1"/>
              <a:gd name="f35" fmla="*/ f31 f13 1"/>
              <a:gd name="f36" fmla="*/ f33 f12 1"/>
              <a:gd name="f37" fmla="*/ f33 f13 1"/>
            </a:gdLst>
            <a:ahLst>
              <a:ahXY gdRefX="f0" minX="f6" maxX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2" y="f22"/>
              </a:cxn>
              <a:cxn ang="f29">
                <a:pos x="f24" y="f25"/>
              </a:cxn>
              <a:cxn ang="f29">
                <a:pos x="f30" y="f22"/>
              </a:cxn>
              <a:cxn ang="f29">
                <a:pos x="f24" y="f26"/>
              </a:cxn>
            </a:cxnLst>
            <a:rect l="f34" t="f35" r="f36" b="f37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16" y="f7"/>
                </a:lnTo>
                <a:lnTo>
                  <a:pt x="f17" y="f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reeform 4"/>
          <p:cNvSpPr/>
          <p:nvPr/>
        </p:nvSpPr>
        <p:spPr>
          <a:xfrm rot="20109298">
            <a:off x="5460455" y="1726425"/>
            <a:ext cx="622080" cy="1036908"/>
          </a:xfrm>
          <a:custGeom>
            <a:avLst>
              <a:gd name="f0" fmla="val 3093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0 f0 10800"/>
              <a:gd name="f15" fmla="*/ f11 f1 1"/>
              <a:gd name="f16" fmla="+- 21600 0 f14"/>
              <a:gd name="f17" fmla="val f14"/>
              <a:gd name="f18" fmla="*/ f14 10 1"/>
              <a:gd name="f19" fmla="*/ f14 1 2"/>
              <a:gd name="f20" fmla="*/ f14 f12 1"/>
              <a:gd name="f21" fmla="*/ f7 f13 1"/>
              <a:gd name="f22" fmla="*/ 10800 f13 1"/>
              <a:gd name="f23" fmla="*/ f15 1 f3"/>
              <a:gd name="f24" fmla="*/ 10800 f12 1"/>
              <a:gd name="f25" fmla="*/ 21600 f13 1"/>
              <a:gd name="f26" fmla="*/ 0 f13 1"/>
              <a:gd name="f27" fmla="*/ f18 1 18"/>
              <a:gd name="f28" fmla="+- 21600 0 f19"/>
              <a:gd name="f29" fmla="+- f23 0 f2"/>
              <a:gd name="f30" fmla="*/ f19 f12 1"/>
              <a:gd name="f31" fmla="+- f27 1750 0"/>
              <a:gd name="f32" fmla="*/ f28 f12 1"/>
              <a:gd name="f33" fmla="+- 21600 0 f31"/>
              <a:gd name="f34" fmla="*/ f31 f12 1"/>
              <a:gd name="f35" fmla="*/ f31 f13 1"/>
              <a:gd name="f36" fmla="*/ f33 f12 1"/>
              <a:gd name="f37" fmla="*/ f33 f13 1"/>
            </a:gdLst>
            <a:ahLst>
              <a:ahXY gdRefX="f0" minX="f6" maxX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2" y="f22"/>
              </a:cxn>
              <a:cxn ang="f29">
                <a:pos x="f24" y="f25"/>
              </a:cxn>
              <a:cxn ang="f29">
                <a:pos x="f30" y="f22"/>
              </a:cxn>
              <a:cxn ang="f29">
                <a:pos x="f24" y="f26"/>
              </a:cxn>
            </a:cxnLst>
            <a:rect l="f34" t="f35" r="f36" b="f37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16" y="f7"/>
                </a:lnTo>
                <a:lnTo>
                  <a:pt x="f17" y="f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Freeform 5"/>
          <p:cNvSpPr/>
          <p:nvPr/>
        </p:nvSpPr>
        <p:spPr>
          <a:xfrm rot="300000">
            <a:off x="7012562" y="1448338"/>
            <a:ext cx="622080" cy="1036908"/>
          </a:xfrm>
          <a:custGeom>
            <a:avLst>
              <a:gd name="f0" fmla="val 3093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0 f0 10800"/>
              <a:gd name="f15" fmla="*/ f11 f1 1"/>
              <a:gd name="f16" fmla="+- 21600 0 f14"/>
              <a:gd name="f17" fmla="val f14"/>
              <a:gd name="f18" fmla="*/ f14 10 1"/>
              <a:gd name="f19" fmla="*/ f14 1 2"/>
              <a:gd name="f20" fmla="*/ f14 f12 1"/>
              <a:gd name="f21" fmla="*/ f7 f13 1"/>
              <a:gd name="f22" fmla="*/ 10800 f13 1"/>
              <a:gd name="f23" fmla="*/ f15 1 f3"/>
              <a:gd name="f24" fmla="*/ 10800 f12 1"/>
              <a:gd name="f25" fmla="*/ 21600 f13 1"/>
              <a:gd name="f26" fmla="*/ 0 f13 1"/>
              <a:gd name="f27" fmla="*/ f18 1 18"/>
              <a:gd name="f28" fmla="+- 21600 0 f19"/>
              <a:gd name="f29" fmla="+- f23 0 f2"/>
              <a:gd name="f30" fmla="*/ f19 f12 1"/>
              <a:gd name="f31" fmla="+- f27 1750 0"/>
              <a:gd name="f32" fmla="*/ f28 f12 1"/>
              <a:gd name="f33" fmla="+- 21600 0 f31"/>
              <a:gd name="f34" fmla="*/ f31 f12 1"/>
              <a:gd name="f35" fmla="*/ f31 f13 1"/>
              <a:gd name="f36" fmla="*/ f33 f12 1"/>
              <a:gd name="f37" fmla="*/ f33 f13 1"/>
            </a:gdLst>
            <a:ahLst>
              <a:ahXY gdRefX="f0" minX="f6" maxX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2" y="f22"/>
              </a:cxn>
              <a:cxn ang="f29">
                <a:pos x="f24" y="f25"/>
              </a:cxn>
              <a:cxn ang="f29">
                <a:pos x="f30" y="f22"/>
              </a:cxn>
              <a:cxn ang="f29">
                <a:pos x="f24" y="f26"/>
              </a:cxn>
            </a:cxnLst>
            <a:rect l="f34" t="f35" r="f36" b="f37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16" y="f7"/>
                </a:lnTo>
                <a:lnTo>
                  <a:pt x="f17" y="f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reeform 6"/>
          <p:cNvSpPr/>
          <p:nvPr/>
        </p:nvSpPr>
        <p:spPr>
          <a:xfrm rot="900000">
            <a:off x="7533297" y="1540585"/>
            <a:ext cx="622080" cy="1036908"/>
          </a:xfrm>
          <a:custGeom>
            <a:avLst>
              <a:gd name="f0" fmla="val 3093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0 f0 10800"/>
              <a:gd name="f15" fmla="*/ f11 f1 1"/>
              <a:gd name="f16" fmla="+- 21600 0 f14"/>
              <a:gd name="f17" fmla="val f14"/>
              <a:gd name="f18" fmla="*/ f14 10 1"/>
              <a:gd name="f19" fmla="*/ f14 1 2"/>
              <a:gd name="f20" fmla="*/ f14 f12 1"/>
              <a:gd name="f21" fmla="*/ f7 f13 1"/>
              <a:gd name="f22" fmla="*/ 10800 f13 1"/>
              <a:gd name="f23" fmla="*/ f15 1 f3"/>
              <a:gd name="f24" fmla="*/ 10800 f12 1"/>
              <a:gd name="f25" fmla="*/ 21600 f13 1"/>
              <a:gd name="f26" fmla="*/ 0 f13 1"/>
              <a:gd name="f27" fmla="*/ f18 1 18"/>
              <a:gd name="f28" fmla="+- 21600 0 f19"/>
              <a:gd name="f29" fmla="+- f23 0 f2"/>
              <a:gd name="f30" fmla="*/ f19 f12 1"/>
              <a:gd name="f31" fmla="+- f27 1750 0"/>
              <a:gd name="f32" fmla="*/ f28 f12 1"/>
              <a:gd name="f33" fmla="+- 21600 0 f31"/>
              <a:gd name="f34" fmla="*/ f31 f12 1"/>
              <a:gd name="f35" fmla="*/ f31 f13 1"/>
              <a:gd name="f36" fmla="*/ f33 f12 1"/>
              <a:gd name="f37" fmla="*/ f33 f13 1"/>
            </a:gdLst>
            <a:ahLst>
              <a:ahXY gdRefX="f0" minX="f6" maxX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2" y="f22"/>
              </a:cxn>
              <a:cxn ang="f29">
                <a:pos x="f24" y="f25"/>
              </a:cxn>
              <a:cxn ang="f29">
                <a:pos x="f30" y="f22"/>
              </a:cxn>
              <a:cxn ang="f29">
                <a:pos x="f24" y="f26"/>
              </a:cxn>
            </a:cxnLst>
            <a:rect l="f34" t="f35" r="f36" b="f37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16" y="f7"/>
                </a:lnTo>
                <a:lnTo>
                  <a:pt x="f17" y="f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reeform 7"/>
          <p:cNvSpPr/>
          <p:nvPr/>
        </p:nvSpPr>
        <p:spPr>
          <a:xfrm rot="1500000">
            <a:off x="8032002" y="1716738"/>
            <a:ext cx="622080" cy="1036908"/>
          </a:xfrm>
          <a:custGeom>
            <a:avLst>
              <a:gd name="f0" fmla="val 3093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0 f0 10800"/>
              <a:gd name="f15" fmla="*/ f11 f1 1"/>
              <a:gd name="f16" fmla="+- 21600 0 f14"/>
              <a:gd name="f17" fmla="val f14"/>
              <a:gd name="f18" fmla="*/ f14 10 1"/>
              <a:gd name="f19" fmla="*/ f14 1 2"/>
              <a:gd name="f20" fmla="*/ f14 f12 1"/>
              <a:gd name="f21" fmla="*/ f7 f13 1"/>
              <a:gd name="f22" fmla="*/ 10800 f13 1"/>
              <a:gd name="f23" fmla="*/ f15 1 f3"/>
              <a:gd name="f24" fmla="*/ 10800 f12 1"/>
              <a:gd name="f25" fmla="*/ 21600 f13 1"/>
              <a:gd name="f26" fmla="*/ 0 f13 1"/>
              <a:gd name="f27" fmla="*/ f18 1 18"/>
              <a:gd name="f28" fmla="+- 21600 0 f19"/>
              <a:gd name="f29" fmla="+- f23 0 f2"/>
              <a:gd name="f30" fmla="*/ f19 f12 1"/>
              <a:gd name="f31" fmla="+- f27 1750 0"/>
              <a:gd name="f32" fmla="*/ f28 f12 1"/>
              <a:gd name="f33" fmla="+- 21600 0 f31"/>
              <a:gd name="f34" fmla="*/ f31 f12 1"/>
              <a:gd name="f35" fmla="*/ f31 f13 1"/>
              <a:gd name="f36" fmla="*/ f33 f12 1"/>
              <a:gd name="f37" fmla="*/ f33 f13 1"/>
            </a:gdLst>
            <a:ahLst>
              <a:ahXY gdRefX="f0" minX="f6" maxX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2" y="f22"/>
              </a:cxn>
              <a:cxn ang="f29">
                <a:pos x="f24" y="f25"/>
              </a:cxn>
              <a:cxn ang="f29">
                <a:pos x="f30" y="f22"/>
              </a:cxn>
              <a:cxn ang="f29">
                <a:pos x="f24" y="f26"/>
              </a:cxn>
            </a:cxnLst>
            <a:rect l="f34" t="f35" r="f36" b="f37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16" y="f7"/>
                </a:lnTo>
                <a:lnTo>
                  <a:pt x="f17" y="f7"/>
                </a:lnTo>
                <a:close/>
              </a:path>
            </a:pathLst>
          </a:custGeom>
          <a:solidFill>
            <a:srgbClr val="FF7C8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615797" y="2510401"/>
            <a:ext cx="880055" cy="829527"/>
          </a:xfrm>
          <a:custGeom>
            <a:avLst>
              <a:gd name="f0" fmla="val 3589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0 f0 10800"/>
              <a:gd name="f15" fmla="*/ f11 f1 1"/>
              <a:gd name="f16" fmla="+- 21600 0 f14"/>
              <a:gd name="f17" fmla="val f14"/>
              <a:gd name="f18" fmla="*/ f14 10 1"/>
              <a:gd name="f19" fmla="*/ f14 1 2"/>
              <a:gd name="f20" fmla="*/ f14 f12 1"/>
              <a:gd name="f21" fmla="*/ f7 f13 1"/>
              <a:gd name="f22" fmla="*/ 10800 f13 1"/>
              <a:gd name="f23" fmla="*/ f15 1 f3"/>
              <a:gd name="f24" fmla="*/ 10800 f12 1"/>
              <a:gd name="f25" fmla="*/ 21600 f13 1"/>
              <a:gd name="f26" fmla="*/ 0 f13 1"/>
              <a:gd name="f27" fmla="*/ f18 1 18"/>
              <a:gd name="f28" fmla="+- 21600 0 f19"/>
              <a:gd name="f29" fmla="+- f23 0 f2"/>
              <a:gd name="f30" fmla="*/ f19 f12 1"/>
              <a:gd name="f31" fmla="+- f27 1750 0"/>
              <a:gd name="f32" fmla="*/ f28 f12 1"/>
              <a:gd name="f33" fmla="+- 21600 0 f31"/>
              <a:gd name="f34" fmla="*/ f31 f12 1"/>
              <a:gd name="f35" fmla="*/ f31 f13 1"/>
              <a:gd name="f36" fmla="*/ f33 f12 1"/>
              <a:gd name="f37" fmla="*/ f33 f13 1"/>
            </a:gdLst>
            <a:ahLst>
              <a:ahXY gdRefX="f0" minX="f6" maxX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2" y="f22"/>
              </a:cxn>
              <a:cxn ang="f29">
                <a:pos x="f24" y="f25"/>
              </a:cxn>
              <a:cxn ang="f29">
                <a:pos x="f30" y="f22"/>
              </a:cxn>
              <a:cxn ang="f29">
                <a:pos x="f24" y="f26"/>
              </a:cxn>
            </a:cxnLst>
            <a:rect l="f34" t="f35" r="f36" b="f37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16" y="f7"/>
                </a:lnTo>
                <a:lnTo>
                  <a:pt x="f17" y="f7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10" name="Freeform 9"/>
          <p:cNvSpPr/>
          <p:nvPr/>
        </p:nvSpPr>
        <p:spPr>
          <a:xfrm rot="20385407">
            <a:off x="5905247" y="2638039"/>
            <a:ext cx="880055" cy="829527"/>
          </a:xfrm>
          <a:custGeom>
            <a:avLst>
              <a:gd name="f0" fmla="val 3589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0 f0 10800"/>
              <a:gd name="f15" fmla="*/ f11 f1 1"/>
              <a:gd name="f16" fmla="+- 21600 0 f14"/>
              <a:gd name="f17" fmla="val f14"/>
              <a:gd name="f18" fmla="*/ f14 10 1"/>
              <a:gd name="f19" fmla="*/ f14 1 2"/>
              <a:gd name="f20" fmla="*/ f14 f12 1"/>
              <a:gd name="f21" fmla="*/ f7 f13 1"/>
              <a:gd name="f22" fmla="*/ 10800 f13 1"/>
              <a:gd name="f23" fmla="*/ f15 1 f3"/>
              <a:gd name="f24" fmla="*/ 10800 f12 1"/>
              <a:gd name="f25" fmla="*/ 21600 f13 1"/>
              <a:gd name="f26" fmla="*/ 0 f13 1"/>
              <a:gd name="f27" fmla="*/ f18 1 18"/>
              <a:gd name="f28" fmla="+- 21600 0 f19"/>
              <a:gd name="f29" fmla="+- f23 0 f2"/>
              <a:gd name="f30" fmla="*/ f19 f12 1"/>
              <a:gd name="f31" fmla="+- f27 1750 0"/>
              <a:gd name="f32" fmla="*/ f28 f12 1"/>
              <a:gd name="f33" fmla="+- 21600 0 f31"/>
              <a:gd name="f34" fmla="*/ f31 f12 1"/>
              <a:gd name="f35" fmla="*/ f31 f13 1"/>
              <a:gd name="f36" fmla="*/ f33 f12 1"/>
              <a:gd name="f37" fmla="*/ f33 f13 1"/>
            </a:gdLst>
            <a:ahLst>
              <a:ahXY gdRefX="f0" minX="f6" maxX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2" y="f22"/>
              </a:cxn>
              <a:cxn ang="f29">
                <a:pos x="f24" y="f25"/>
              </a:cxn>
              <a:cxn ang="f29">
                <a:pos x="f30" y="f22"/>
              </a:cxn>
              <a:cxn ang="f29">
                <a:pos x="f24" y="f26"/>
              </a:cxn>
            </a:cxnLst>
            <a:rect l="f34" t="f35" r="f36" b="f37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16" y="f7"/>
                </a:lnTo>
                <a:lnTo>
                  <a:pt x="f17" y="f7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11" name="Freeform 10"/>
          <p:cNvSpPr/>
          <p:nvPr/>
        </p:nvSpPr>
        <p:spPr>
          <a:xfrm rot="1200000">
            <a:off x="7322574" y="2635902"/>
            <a:ext cx="880055" cy="829527"/>
          </a:xfrm>
          <a:custGeom>
            <a:avLst>
              <a:gd name="f0" fmla="val 3589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0 f0 10800"/>
              <a:gd name="f15" fmla="*/ f11 f1 1"/>
              <a:gd name="f16" fmla="+- 21600 0 f14"/>
              <a:gd name="f17" fmla="val f14"/>
              <a:gd name="f18" fmla="*/ f14 10 1"/>
              <a:gd name="f19" fmla="*/ f14 1 2"/>
              <a:gd name="f20" fmla="*/ f14 f12 1"/>
              <a:gd name="f21" fmla="*/ f7 f13 1"/>
              <a:gd name="f22" fmla="*/ 10800 f13 1"/>
              <a:gd name="f23" fmla="*/ f15 1 f3"/>
              <a:gd name="f24" fmla="*/ 10800 f12 1"/>
              <a:gd name="f25" fmla="*/ 21600 f13 1"/>
              <a:gd name="f26" fmla="*/ 0 f13 1"/>
              <a:gd name="f27" fmla="*/ f18 1 18"/>
              <a:gd name="f28" fmla="+- 21600 0 f19"/>
              <a:gd name="f29" fmla="+- f23 0 f2"/>
              <a:gd name="f30" fmla="*/ f19 f12 1"/>
              <a:gd name="f31" fmla="+- f27 1750 0"/>
              <a:gd name="f32" fmla="*/ f28 f12 1"/>
              <a:gd name="f33" fmla="+- 21600 0 f31"/>
              <a:gd name="f34" fmla="*/ f31 f12 1"/>
              <a:gd name="f35" fmla="*/ f31 f13 1"/>
              <a:gd name="f36" fmla="*/ f33 f12 1"/>
              <a:gd name="f37" fmla="*/ f33 f13 1"/>
            </a:gdLst>
            <a:ahLst>
              <a:ahXY gdRefX="f0" minX="f6" maxX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2" y="f22"/>
              </a:cxn>
              <a:cxn ang="f29">
                <a:pos x="f24" y="f25"/>
              </a:cxn>
              <a:cxn ang="f29">
                <a:pos x="f30" y="f22"/>
              </a:cxn>
              <a:cxn ang="f29">
                <a:pos x="f24" y="f26"/>
              </a:cxn>
            </a:cxnLst>
            <a:rect l="f34" t="f35" r="f36" b="f37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16" y="f7"/>
                </a:lnTo>
                <a:lnTo>
                  <a:pt x="f17" y="f7"/>
                </a:lnTo>
                <a:close/>
              </a:path>
            </a:pathLst>
          </a:custGeom>
          <a:solidFill>
            <a:srgbClr val="D09E0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67669" y="909788"/>
            <a:ext cx="760320" cy="32326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Arial" pitchFamily="18"/>
                <a:ea typeface="Lucida Sans Unicode" pitchFamily="2"/>
                <a:cs typeface="Mangal" pitchFamily="2"/>
              </a:rPr>
              <a:t>ME1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43601" y="913338"/>
            <a:ext cx="2057400" cy="318399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18"/>
                <a:ea typeface="Lucida Sans Unicode" pitchFamily="2"/>
                <a:cs typeface="Mangal" pitchFamily="2"/>
              </a:rPr>
              <a:t>ME2,3,4 (3 stations)</a:t>
            </a:r>
            <a:endParaRPr lang="en-US" sz="1600" dirty="0">
              <a:solidFill>
                <a:schemeClr val="tx1"/>
              </a:solidFill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110" name="TextBox 109"/>
          <p:cNvSpPr txBox="1"/>
          <p:nvPr/>
        </p:nvSpPr>
        <p:spPr>
          <a:xfrm rot="20767959">
            <a:off x="757000" y="1221578"/>
            <a:ext cx="1901642" cy="347895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pitchFamily="18"/>
                <a:ea typeface="Lucida Sans Unicode" pitchFamily="2"/>
                <a:cs typeface="Mangal" pitchFamily="2"/>
              </a:rPr>
              <a:t>Subsector 1</a:t>
            </a:r>
            <a:endParaRPr lang="en-US" dirty="0" smtClean="0">
              <a:solidFill>
                <a:schemeClr val="tx1"/>
              </a:solidFill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111" name="TextBox 110"/>
          <p:cNvSpPr txBox="1"/>
          <p:nvPr/>
        </p:nvSpPr>
        <p:spPr>
          <a:xfrm rot="846925">
            <a:off x="2919600" y="1321759"/>
            <a:ext cx="1940411" cy="347895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pitchFamily="18"/>
                <a:ea typeface="Lucida Sans Unicode" pitchFamily="2"/>
                <a:cs typeface="Mangal" pitchFamily="2"/>
              </a:rPr>
              <a:t>Subsector 2</a:t>
            </a:r>
            <a:endParaRPr lang="en-US" dirty="0" smtClean="0">
              <a:solidFill>
                <a:schemeClr val="tx1"/>
              </a:solidFill>
              <a:latin typeface="Arial" pitchFamily="18"/>
              <a:ea typeface="Lucida Sans Unicode" pitchFamily="2"/>
              <a:cs typeface="Mangal" pitchFamily="2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040258"/>
              </p:ext>
            </p:extLst>
          </p:nvPr>
        </p:nvGraphicFramePr>
        <p:xfrm>
          <a:off x="280598" y="4384524"/>
          <a:ext cx="8563451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002"/>
                <a:gridCol w="1371600"/>
                <a:gridCol w="1447800"/>
                <a:gridCol w="1371600"/>
                <a:gridCol w="1297967"/>
                <a:gridCol w="1182241"/>
                <a:gridCol w="11822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Color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Native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EMTF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Native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OMTF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Neighbor</a:t>
                      </a:r>
                      <a:r>
                        <a:rPr lang="en-US" sz="1400" baseline="0" dirty="0" smtClean="0"/>
                        <a:t> EMTF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Neighbor</a:t>
                      </a:r>
                      <a:r>
                        <a:rPr lang="en-US" sz="1400" baseline="0" dirty="0" smtClean="0"/>
                        <a:t> OMTF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Split</a:t>
                      </a:r>
                      <a:r>
                        <a:rPr lang="en-US" sz="1400" baseline="0" dirty="0" smtClean="0"/>
                        <a:t> (ways)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Chamber count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09E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patch panel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 2017 A. Madorsky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89152B4B-BC2D-4597-B739-D9431A829FDF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50684"/>
            <a:ext cx="5334000" cy="4199961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638800" y="2131025"/>
            <a:ext cx="3312200" cy="4319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5"/>
          <p:cNvSpPr>
            <a:spLocks/>
          </p:cNvSpPr>
          <p:nvPr/>
        </p:nvSpPr>
        <p:spPr bwMode="auto">
          <a:xfrm>
            <a:off x="1524000" y="858205"/>
            <a:ext cx="3353673" cy="11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4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One EMTF sector panel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1U rack-mount box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14 fan-outs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29 2-way splitters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5 4-way splitters</a:t>
            </a:r>
            <a:endParaRPr lang="en-US" sz="1050" b="1" dirty="0">
              <a:solidFill>
                <a:schemeClr val="accent2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5715000" y="1066800"/>
            <a:ext cx="3353673" cy="55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20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12 EMTF sectors + output</a:t>
            </a:r>
            <a:endParaRPr lang="en-US" sz="1300" b="1" dirty="0">
              <a:solidFill>
                <a:schemeClr val="accent2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08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42-HV-status-2013-08-2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trigger-mtg-2013-08-20</Template>
  <TotalTime>44294</TotalTime>
  <Words>2326</Words>
  <Application>Microsoft Macintosh PowerPoint</Application>
  <PresentationFormat>On-screen Show (4:3)</PresentationFormat>
  <Paragraphs>617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Lucida Sans Unicode</vt:lpstr>
      <vt:lpstr>Mangal</vt:lpstr>
      <vt:lpstr>ＭＳ Ｐゴシック</vt:lpstr>
      <vt:lpstr>StarSymbol</vt:lpstr>
      <vt:lpstr>Times New Roman</vt:lpstr>
      <vt:lpstr>Wingdings</vt:lpstr>
      <vt:lpstr>Arial</vt:lpstr>
      <vt:lpstr>ME42-HV-status-2013-08-20</vt:lpstr>
      <vt:lpstr>Electronics for CMS Endcap Muon Level-1 Trigger System Phase-1 and HL LHC Upgrades</vt:lpstr>
      <vt:lpstr>CMS Endcap Muon System</vt:lpstr>
      <vt:lpstr>CMS Muon Level-1 Trigger structure</vt:lpstr>
      <vt:lpstr>CMS Endcap Muon L-1 Trigger</vt:lpstr>
      <vt:lpstr>LS1 upgrade goals</vt:lpstr>
      <vt:lpstr>Upgraded system block diagram</vt:lpstr>
      <vt:lpstr>Production hardware – MTF7</vt:lpstr>
      <vt:lpstr>CSC trigger data sharing</vt:lpstr>
      <vt:lpstr>Optical patch panel</vt:lpstr>
      <vt:lpstr>Firmware</vt:lpstr>
      <vt:lpstr>φ pattern logic</vt:lpstr>
      <vt:lpstr>Performance plots</vt:lpstr>
      <vt:lpstr>Future Upgrades</vt:lpstr>
      <vt:lpstr>New trigger data sources</vt:lpstr>
      <vt:lpstr>Adding new detectors</vt:lpstr>
      <vt:lpstr>Input bandwidth per 60° sector</vt:lpstr>
      <vt:lpstr>Advanced Processor R&amp;D</vt:lpstr>
      <vt:lpstr>Advanced Processor (APx) </vt:lpstr>
      <vt:lpstr>AP FPGAs:  C2104 Package</vt:lpstr>
      <vt:lpstr>IPMI Management Controller (IPMC)</vt:lpstr>
      <vt:lpstr>Embedded Processor Module</vt:lpstr>
      <vt:lpstr>Mechanical 3D AP sketch</vt:lpstr>
      <vt:lpstr>Optical links</vt:lpstr>
      <vt:lpstr>PT LUT memory evaluation</vt:lpstr>
      <vt:lpstr>PCB design challenges</vt:lpstr>
      <vt:lpstr>Firmware &amp; software co-development</vt:lpstr>
      <vt:lpstr>Conclusions</vt:lpstr>
      <vt:lpstr>Backup</vt:lpstr>
      <vt:lpstr>Virtex-7 Logic module</vt:lpstr>
      <vt:lpstr>Logic module FPGA interconnections</vt:lpstr>
      <vt:lpstr>Logic module</vt:lpstr>
      <vt:lpstr>Optical module</vt:lpstr>
      <vt:lpstr>Optical module</vt:lpstr>
      <vt:lpstr>PT LUT module</vt:lpstr>
      <vt:lpstr>PT LUT</vt:lpstr>
      <vt:lpstr>FireFly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CSCTF upgrade</dc:title>
  <dc:creator>Alexander Madorsky</dc:creator>
  <cp:lastModifiedBy>Microsoft Office User</cp:lastModifiedBy>
  <cp:revision>1781</cp:revision>
  <cp:lastPrinted>1999-04-29T07:28:38Z</cp:lastPrinted>
  <dcterms:created xsi:type="dcterms:W3CDTF">1998-11-17T11:27:23Z</dcterms:created>
  <dcterms:modified xsi:type="dcterms:W3CDTF">2017-02-25T07:51:31Z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ackColor">
    <vt:i4>15132390</vt:i4>
  </property>
  <property fmtid="{D5CDD505-2E9C-101B-9397-08002B2CF9AE}" pid="3" name="ButtonType">
    <vt:i4>1</vt:i4>
  </property>
  <property fmtid="{D5CDD505-2E9C-101B-9397-08002B2CF9AE}" pid="4" name="Compression">
    <vt:i4>100</vt:i4>
  </property>
  <property fmtid="{D5CDD505-2E9C-101B-9397-08002B2CF9AE}" pid="5" name="DownloadIEButton">
    <vt:bool>true</vt:bool>
  </property>
  <property fmtid="{D5CDD505-2E9C-101B-9397-08002B2CF9AE}" pid="6" name="DownloadOriginal">
    <vt:bool>true</vt:bool>
  </property>
  <property fmtid="{D5CDD505-2E9C-101B-9397-08002B2CF9AE}" pid="7" name="GraphicType">
    <vt:i4>1</vt:i4>
  </property>
  <property fmtid="{D5CDD505-2E9C-101B-9397-08002B2CF9AE}" pid="8" name="LinkColor">
    <vt:i4>16711782</vt:i4>
  </property>
  <property fmtid="{D5CDD505-2E9C-101B-9397-08002B2CF9AE}" pid="9" name="MailAddress">
    <vt:lpwstr>David.Stickland@cern.ch</vt:lpwstr>
  </property>
  <property fmtid="{D5CDD505-2E9C-101B-9397-08002B2CF9AE}" pid="10" name="NavBtnPos">
    <vt:i4>1</vt:i4>
  </property>
  <property fmtid="{D5CDD505-2E9C-101B-9397-08002B2CF9AE}" pid="11" name="OutputDir">
    <vt:lpwstr>J:\HTML</vt:lpwstr>
  </property>
  <property fmtid="{D5CDD505-2E9C-101B-9397-08002B2CF9AE}" pid="12" name="ScreenSize">
    <vt:i4>1</vt:i4>
  </property>
  <property fmtid="{D5CDD505-2E9C-101B-9397-08002B2CF9AE}" pid="13" name="ScreenUsage">
    <vt:i4>3</vt:i4>
  </property>
  <property fmtid="{D5CDD505-2E9C-101B-9397-08002B2CF9AE}" pid="14" name="ShowNotes">
    <vt:bool>true</vt:bool>
  </property>
  <property fmtid="{D5CDD505-2E9C-101B-9397-08002B2CF9AE}" pid="15" name="TemplateType">
    <vt:i4>2</vt:i4>
  </property>
  <property fmtid="{D5CDD505-2E9C-101B-9397-08002B2CF9AE}" pid="16" name="TextColor">
    <vt:i4>0</vt:i4>
  </property>
  <property fmtid="{D5CDD505-2E9C-101B-9397-08002B2CF9AE}" pid="17" name="TransparentButton">
    <vt:i4>0</vt:i4>
  </property>
  <property fmtid="{D5CDD505-2E9C-101B-9397-08002B2CF9AE}" pid="18" name="UseBrowserColor">
    <vt:bool>true</vt:bool>
  </property>
  <property fmtid="{D5CDD505-2E9C-101B-9397-08002B2CF9AE}" pid="19" name="VisitedColor">
    <vt:i4>10040268</vt:i4>
  </property>
</Properties>
</file>