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43463" cy="42845038"/>
  <p:notesSz cx="6781800" cy="9926638"/>
  <p:defaultTextStyle>
    <a:defPPr>
      <a:defRPr lang="ru-RU"/>
    </a:defPPr>
    <a:lvl1pPr marL="0" algn="l" defTabSz="4176425" rtl="0" eaLnBrk="1" latinLnBrk="0" hangingPunct="1">
      <a:defRPr sz="8300" kern="1200">
        <a:solidFill>
          <a:schemeClr val="tx1"/>
        </a:solidFill>
        <a:latin typeface="+mn-lt"/>
        <a:ea typeface="+mn-ea"/>
        <a:cs typeface="+mn-cs"/>
      </a:defRPr>
    </a:lvl1pPr>
    <a:lvl2pPr marL="2088212" algn="l" defTabSz="4176425" rtl="0" eaLnBrk="1" latinLnBrk="0" hangingPunct="1">
      <a:defRPr sz="8300" kern="1200">
        <a:solidFill>
          <a:schemeClr val="tx1"/>
        </a:solidFill>
        <a:latin typeface="+mn-lt"/>
        <a:ea typeface="+mn-ea"/>
        <a:cs typeface="+mn-cs"/>
      </a:defRPr>
    </a:lvl2pPr>
    <a:lvl3pPr marL="4176425" algn="l" defTabSz="4176425" rtl="0" eaLnBrk="1" latinLnBrk="0" hangingPunct="1">
      <a:defRPr sz="8300" kern="1200">
        <a:solidFill>
          <a:schemeClr val="tx1"/>
        </a:solidFill>
        <a:latin typeface="+mn-lt"/>
        <a:ea typeface="+mn-ea"/>
        <a:cs typeface="+mn-cs"/>
      </a:defRPr>
    </a:lvl3pPr>
    <a:lvl4pPr marL="6264637" algn="l" defTabSz="4176425" rtl="0" eaLnBrk="1" latinLnBrk="0" hangingPunct="1">
      <a:defRPr sz="8300" kern="1200">
        <a:solidFill>
          <a:schemeClr val="tx1"/>
        </a:solidFill>
        <a:latin typeface="+mn-lt"/>
        <a:ea typeface="+mn-ea"/>
        <a:cs typeface="+mn-cs"/>
      </a:defRPr>
    </a:lvl4pPr>
    <a:lvl5pPr marL="8352849" algn="l" defTabSz="4176425" rtl="0" eaLnBrk="1" latinLnBrk="0" hangingPunct="1">
      <a:defRPr sz="8300" kern="1200">
        <a:solidFill>
          <a:schemeClr val="tx1"/>
        </a:solidFill>
        <a:latin typeface="+mn-lt"/>
        <a:ea typeface="+mn-ea"/>
        <a:cs typeface="+mn-cs"/>
      </a:defRPr>
    </a:lvl5pPr>
    <a:lvl6pPr marL="10441060" algn="l" defTabSz="4176425" rtl="0" eaLnBrk="1" latinLnBrk="0" hangingPunct="1">
      <a:defRPr sz="8300" kern="1200">
        <a:solidFill>
          <a:schemeClr val="tx1"/>
        </a:solidFill>
        <a:latin typeface="+mn-lt"/>
        <a:ea typeface="+mn-ea"/>
        <a:cs typeface="+mn-cs"/>
      </a:defRPr>
    </a:lvl6pPr>
    <a:lvl7pPr marL="12529273" algn="l" defTabSz="4176425" rtl="0" eaLnBrk="1" latinLnBrk="0" hangingPunct="1">
      <a:defRPr sz="8300" kern="1200">
        <a:solidFill>
          <a:schemeClr val="tx1"/>
        </a:solidFill>
        <a:latin typeface="+mn-lt"/>
        <a:ea typeface="+mn-ea"/>
        <a:cs typeface="+mn-cs"/>
      </a:defRPr>
    </a:lvl7pPr>
    <a:lvl8pPr marL="14617485" algn="l" defTabSz="4176425" rtl="0" eaLnBrk="1" latinLnBrk="0" hangingPunct="1">
      <a:defRPr sz="8300" kern="1200">
        <a:solidFill>
          <a:schemeClr val="tx1"/>
        </a:solidFill>
        <a:latin typeface="+mn-lt"/>
        <a:ea typeface="+mn-ea"/>
        <a:cs typeface="+mn-cs"/>
      </a:defRPr>
    </a:lvl8pPr>
    <a:lvl9pPr marL="16705697" algn="l" defTabSz="4176425" rtl="0" eaLnBrk="1" latinLnBrk="0" hangingPunct="1">
      <a:defRPr sz="83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без заголовка" id="{4A1133DE-394A-4DEA-A1F0-7F730A7BC961}">
          <p14:sldIdLst/>
        </p14:section>
        <p14:section name="Раздел без заголовка" id="{E6943249-1D13-4A76-9B0F-0D545149D46A}">
          <p14:sldIdLst/>
        </p14:section>
        <p14:section name="Раздел без заголовка" id="{292087FB-99C3-43C7-B562-D9B40C4F42D6}">
          <p14:sldIdLst>
            <p14:sldId id="25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88" autoAdjust="0"/>
    <p:restoredTop sz="94671" autoAdjust="0"/>
  </p:normalViewPr>
  <p:slideViewPr>
    <p:cSldViewPr showGuides="1">
      <p:cViewPr>
        <p:scale>
          <a:sx n="51" d="100"/>
          <a:sy n="51" d="100"/>
        </p:scale>
        <p:origin x="1992" y="180"/>
      </p:cViewPr>
      <p:guideLst>
        <p:guide orient="horz" pos="13495"/>
        <p:guide pos="9525"/>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68260" y="13309740"/>
            <a:ext cx="25706944" cy="9183912"/>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4536520" y="24278856"/>
            <a:ext cx="21170424" cy="10949287"/>
          </a:xfrm>
        </p:spPr>
        <p:txBody>
          <a:bodyPr/>
          <a:lstStyle>
            <a:lvl1pPr marL="0" indent="0" algn="ctr">
              <a:buNone/>
              <a:defRPr>
                <a:solidFill>
                  <a:schemeClr val="tx1">
                    <a:tint val="75000"/>
                  </a:schemeClr>
                </a:solidFill>
              </a:defRPr>
            </a:lvl1pPr>
            <a:lvl2pPr marL="2088212" indent="0" algn="ctr">
              <a:buNone/>
              <a:defRPr>
                <a:solidFill>
                  <a:schemeClr val="tx1">
                    <a:tint val="75000"/>
                  </a:schemeClr>
                </a:solidFill>
              </a:defRPr>
            </a:lvl2pPr>
            <a:lvl3pPr marL="4176425" indent="0" algn="ctr">
              <a:buNone/>
              <a:defRPr>
                <a:solidFill>
                  <a:schemeClr val="tx1">
                    <a:tint val="75000"/>
                  </a:schemeClr>
                </a:solidFill>
              </a:defRPr>
            </a:lvl3pPr>
            <a:lvl4pPr marL="6264637" indent="0" algn="ctr">
              <a:buNone/>
              <a:defRPr>
                <a:solidFill>
                  <a:schemeClr val="tx1">
                    <a:tint val="75000"/>
                  </a:schemeClr>
                </a:solidFill>
              </a:defRPr>
            </a:lvl4pPr>
            <a:lvl5pPr marL="8352849" indent="0" algn="ctr">
              <a:buNone/>
              <a:defRPr>
                <a:solidFill>
                  <a:schemeClr val="tx1">
                    <a:tint val="75000"/>
                  </a:schemeClr>
                </a:solidFill>
              </a:defRPr>
            </a:lvl5pPr>
            <a:lvl6pPr marL="10441060" indent="0" algn="ctr">
              <a:buNone/>
              <a:defRPr>
                <a:solidFill>
                  <a:schemeClr val="tx1">
                    <a:tint val="75000"/>
                  </a:schemeClr>
                </a:solidFill>
              </a:defRPr>
            </a:lvl6pPr>
            <a:lvl7pPr marL="12529273" indent="0" algn="ctr">
              <a:buNone/>
              <a:defRPr>
                <a:solidFill>
                  <a:schemeClr val="tx1">
                    <a:tint val="75000"/>
                  </a:schemeClr>
                </a:solidFill>
              </a:defRPr>
            </a:lvl7pPr>
            <a:lvl8pPr marL="14617485" indent="0" algn="ctr">
              <a:buNone/>
              <a:defRPr>
                <a:solidFill>
                  <a:schemeClr val="tx1">
                    <a:tint val="75000"/>
                  </a:schemeClr>
                </a:solidFill>
              </a:defRPr>
            </a:lvl8pPr>
            <a:lvl9pPr marL="16705697"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4303325-CA24-45F3-BC3F-BD62BEA9DE92}" type="datetimeFigureOut">
              <a:rPr lang="ru-RU" smtClean="0"/>
              <a:t>20.02.2017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57B15A-8C91-4725-AD24-17DF50CF6415}" type="slidenum">
              <a:rPr lang="ru-RU" smtClean="0"/>
              <a:t>‹#›</a:t>
            </a:fld>
            <a:endParaRPr lang="ru-RU"/>
          </a:p>
        </p:txBody>
      </p:sp>
    </p:spTree>
    <p:extLst>
      <p:ext uri="{BB962C8B-B14F-4D97-AF65-F5344CB8AC3E}">
        <p14:creationId xmlns:p14="http://schemas.microsoft.com/office/powerpoint/2010/main" val="1704680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303325-CA24-45F3-BC3F-BD62BEA9DE92}" type="datetimeFigureOut">
              <a:rPr lang="ru-RU" smtClean="0"/>
              <a:t>20.02.2017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57B15A-8C91-4725-AD24-17DF50CF6415}" type="slidenum">
              <a:rPr lang="ru-RU" smtClean="0"/>
              <a:t>‹#›</a:t>
            </a:fld>
            <a:endParaRPr lang="ru-RU"/>
          </a:p>
        </p:txBody>
      </p:sp>
    </p:spTree>
    <p:extLst>
      <p:ext uri="{BB962C8B-B14F-4D97-AF65-F5344CB8AC3E}">
        <p14:creationId xmlns:p14="http://schemas.microsoft.com/office/powerpoint/2010/main" val="1318893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21926511" y="1715795"/>
            <a:ext cx="6804780" cy="36557131"/>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512174" y="1715795"/>
            <a:ext cx="19910279" cy="3655713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303325-CA24-45F3-BC3F-BD62BEA9DE92}" type="datetimeFigureOut">
              <a:rPr lang="ru-RU" smtClean="0"/>
              <a:t>20.02.2017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57B15A-8C91-4725-AD24-17DF50CF6415}" type="slidenum">
              <a:rPr lang="ru-RU" smtClean="0"/>
              <a:t>‹#›</a:t>
            </a:fld>
            <a:endParaRPr lang="ru-RU"/>
          </a:p>
        </p:txBody>
      </p:sp>
    </p:spTree>
    <p:extLst>
      <p:ext uri="{BB962C8B-B14F-4D97-AF65-F5344CB8AC3E}">
        <p14:creationId xmlns:p14="http://schemas.microsoft.com/office/powerpoint/2010/main" val="1740437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303325-CA24-45F3-BC3F-BD62BEA9DE92}" type="datetimeFigureOut">
              <a:rPr lang="ru-RU" smtClean="0"/>
              <a:t>20.02.2017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57B15A-8C91-4725-AD24-17DF50CF6415}" type="slidenum">
              <a:rPr lang="ru-RU" smtClean="0"/>
              <a:t>‹#›</a:t>
            </a:fld>
            <a:endParaRPr lang="ru-RU"/>
          </a:p>
        </p:txBody>
      </p:sp>
    </p:spTree>
    <p:extLst>
      <p:ext uri="{BB962C8B-B14F-4D97-AF65-F5344CB8AC3E}">
        <p14:creationId xmlns:p14="http://schemas.microsoft.com/office/powerpoint/2010/main" val="353044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026" y="27531905"/>
            <a:ext cx="25706944" cy="8509501"/>
          </a:xfrm>
        </p:spPr>
        <p:txBody>
          <a:bodyPr anchor="t"/>
          <a:lstStyle>
            <a:lvl1pPr algn="l">
              <a:defRPr sz="18200" b="1" cap="all"/>
            </a:lvl1pPr>
          </a:lstStyle>
          <a:p>
            <a:r>
              <a:rPr lang="ru-RU" smtClean="0"/>
              <a:t>Образец заголовка</a:t>
            </a:r>
            <a:endParaRPr lang="ru-RU"/>
          </a:p>
        </p:txBody>
      </p:sp>
      <p:sp>
        <p:nvSpPr>
          <p:cNvPr id="3" name="Текст 2"/>
          <p:cNvSpPr>
            <a:spLocks noGrp="1"/>
          </p:cNvSpPr>
          <p:nvPr>
            <p:ph type="body" idx="1"/>
          </p:nvPr>
        </p:nvSpPr>
        <p:spPr>
          <a:xfrm>
            <a:off x="2389026" y="18159561"/>
            <a:ext cx="25706944" cy="9372348"/>
          </a:xfrm>
        </p:spPr>
        <p:txBody>
          <a:bodyPr anchor="b"/>
          <a:lstStyle>
            <a:lvl1pPr marL="0" indent="0">
              <a:buNone/>
              <a:defRPr sz="9200">
                <a:solidFill>
                  <a:schemeClr val="tx1">
                    <a:tint val="75000"/>
                  </a:schemeClr>
                </a:solidFill>
              </a:defRPr>
            </a:lvl1pPr>
            <a:lvl2pPr marL="2088212" indent="0">
              <a:buNone/>
              <a:defRPr sz="8300">
                <a:solidFill>
                  <a:schemeClr val="tx1">
                    <a:tint val="75000"/>
                  </a:schemeClr>
                </a:solidFill>
              </a:defRPr>
            </a:lvl2pPr>
            <a:lvl3pPr marL="4176425" indent="0">
              <a:buNone/>
              <a:defRPr sz="7400">
                <a:solidFill>
                  <a:schemeClr val="tx1">
                    <a:tint val="75000"/>
                  </a:schemeClr>
                </a:solidFill>
              </a:defRPr>
            </a:lvl3pPr>
            <a:lvl4pPr marL="6264637" indent="0">
              <a:buNone/>
              <a:defRPr sz="6300">
                <a:solidFill>
                  <a:schemeClr val="tx1">
                    <a:tint val="75000"/>
                  </a:schemeClr>
                </a:solidFill>
              </a:defRPr>
            </a:lvl4pPr>
            <a:lvl5pPr marL="8352849" indent="0">
              <a:buNone/>
              <a:defRPr sz="6300">
                <a:solidFill>
                  <a:schemeClr val="tx1">
                    <a:tint val="75000"/>
                  </a:schemeClr>
                </a:solidFill>
              </a:defRPr>
            </a:lvl5pPr>
            <a:lvl6pPr marL="10441060" indent="0">
              <a:buNone/>
              <a:defRPr sz="6300">
                <a:solidFill>
                  <a:schemeClr val="tx1">
                    <a:tint val="75000"/>
                  </a:schemeClr>
                </a:solidFill>
              </a:defRPr>
            </a:lvl6pPr>
            <a:lvl7pPr marL="12529273" indent="0">
              <a:buNone/>
              <a:defRPr sz="6300">
                <a:solidFill>
                  <a:schemeClr val="tx1">
                    <a:tint val="75000"/>
                  </a:schemeClr>
                </a:solidFill>
              </a:defRPr>
            </a:lvl7pPr>
            <a:lvl8pPr marL="14617485" indent="0">
              <a:buNone/>
              <a:defRPr sz="6300">
                <a:solidFill>
                  <a:schemeClr val="tx1">
                    <a:tint val="75000"/>
                  </a:schemeClr>
                </a:solidFill>
              </a:defRPr>
            </a:lvl8pPr>
            <a:lvl9pPr marL="16705697" indent="0">
              <a:buNone/>
              <a:defRPr sz="63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4303325-CA24-45F3-BC3F-BD62BEA9DE92}" type="datetimeFigureOut">
              <a:rPr lang="ru-RU" smtClean="0"/>
              <a:t>20.02.2017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57B15A-8C91-4725-AD24-17DF50CF6415}" type="slidenum">
              <a:rPr lang="ru-RU" smtClean="0"/>
              <a:t>‹#›</a:t>
            </a:fld>
            <a:endParaRPr lang="ru-RU"/>
          </a:p>
        </p:txBody>
      </p:sp>
    </p:spTree>
    <p:extLst>
      <p:ext uri="{BB962C8B-B14F-4D97-AF65-F5344CB8AC3E}">
        <p14:creationId xmlns:p14="http://schemas.microsoft.com/office/powerpoint/2010/main" val="23347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512173" y="9997183"/>
            <a:ext cx="13357530" cy="28275743"/>
          </a:xfrm>
        </p:spPr>
        <p:txBody>
          <a:bodyPr/>
          <a:lstStyle>
            <a:lvl1pPr>
              <a:defRPr sz="12800"/>
            </a:lvl1pPr>
            <a:lvl2pPr>
              <a:defRPr sz="11000"/>
            </a:lvl2pPr>
            <a:lvl3pPr>
              <a:defRPr sz="9200"/>
            </a:lvl3pPr>
            <a:lvl4pPr>
              <a:defRPr sz="8300"/>
            </a:lvl4pPr>
            <a:lvl5pPr>
              <a:defRPr sz="8300"/>
            </a:lvl5pPr>
            <a:lvl6pPr>
              <a:defRPr sz="8300"/>
            </a:lvl6pPr>
            <a:lvl7pPr>
              <a:defRPr sz="8300"/>
            </a:lvl7pPr>
            <a:lvl8pPr>
              <a:defRPr sz="8300"/>
            </a:lvl8pPr>
            <a:lvl9pPr>
              <a:defRPr sz="8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15373760" y="9997183"/>
            <a:ext cx="13357530" cy="28275743"/>
          </a:xfrm>
        </p:spPr>
        <p:txBody>
          <a:bodyPr/>
          <a:lstStyle>
            <a:lvl1pPr>
              <a:defRPr sz="12800"/>
            </a:lvl1pPr>
            <a:lvl2pPr>
              <a:defRPr sz="11000"/>
            </a:lvl2pPr>
            <a:lvl3pPr>
              <a:defRPr sz="9200"/>
            </a:lvl3pPr>
            <a:lvl4pPr>
              <a:defRPr sz="8300"/>
            </a:lvl4pPr>
            <a:lvl5pPr>
              <a:defRPr sz="8300"/>
            </a:lvl5pPr>
            <a:lvl6pPr>
              <a:defRPr sz="8300"/>
            </a:lvl6pPr>
            <a:lvl7pPr>
              <a:defRPr sz="8300"/>
            </a:lvl7pPr>
            <a:lvl8pPr>
              <a:defRPr sz="8300"/>
            </a:lvl8pPr>
            <a:lvl9pPr>
              <a:defRPr sz="8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4303325-CA24-45F3-BC3F-BD62BEA9DE92}" type="datetimeFigureOut">
              <a:rPr lang="ru-RU" smtClean="0"/>
              <a:t>20.02.2017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57B15A-8C91-4725-AD24-17DF50CF6415}" type="slidenum">
              <a:rPr lang="ru-RU" smtClean="0"/>
              <a:t>‹#›</a:t>
            </a:fld>
            <a:endParaRPr lang="ru-RU"/>
          </a:p>
        </p:txBody>
      </p:sp>
    </p:spTree>
    <p:extLst>
      <p:ext uri="{BB962C8B-B14F-4D97-AF65-F5344CB8AC3E}">
        <p14:creationId xmlns:p14="http://schemas.microsoft.com/office/powerpoint/2010/main" val="4144876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1512176" y="9590547"/>
            <a:ext cx="13362782" cy="3996884"/>
          </a:xfrm>
        </p:spPr>
        <p:txBody>
          <a:bodyPr anchor="b"/>
          <a:lstStyle>
            <a:lvl1pPr marL="0" indent="0">
              <a:buNone/>
              <a:defRPr sz="11000" b="1"/>
            </a:lvl1pPr>
            <a:lvl2pPr marL="2088212" indent="0">
              <a:buNone/>
              <a:defRPr sz="9200" b="1"/>
            </a:lvl2pPr>
            <a:lvl3pPr marL="4176425" indent="0">
              <a:buNone/>
              <a:defRPr sz="8300" b="1"/>
            </a:lvl3pPr>
            <a:lvl4pPr marL="6264637" indent="0">
              <a:buNone/>
              <a:defRPr sz="7400" b="1"/>
            </a:lvl4pPr>
            <a:lvl5pPr marL="8352849" indent="0">
              <a:buNone/>
              <a:defRPr sz="7400" b="1"/>
            </a:lvl5pPr>
            <a:lvl6pPr marL="10441060" indent="0">
              <a:buNone/>
              <a:defRPr sz="7400" b="1"/>
            </a:lvl6pPr>
            <a:lvl7pPr marL="12529273" indent="0">
              <a:buNone/>
              <a:defRPr sz="7400" b="1"/>
            </a:lvl7pPr>
            <a:lvl8pPr marL="14617485" indent="0">
              <a:buNone/>
              <a:defRPr sz="7400" b="1"/>
            </a:lvl8pPr>
            <a:lvl9pPr marL="16705697" indent="0">
              <a:buNone/>
              <a:defRPr sz="7400" b="1"/>
            </a:lvl9pPr>
          </a:lstStyle>
          <a:p>
            <a:pPr lvl="0"/>
            <a:r>
              <a:rPr lang="ru-RU" smtClean="0"/>
              <a:t>Образец текста</a:t>
            </a:r>
          </a:p>
        </p:txBody>
      </p:sp>
      <p:sp>
        <p:nvSpPr>
          <p:cNvPr id="4" name="Объект 3"/>
          <p:cNvSpPr>
            <a:spLocks noGrp="1"/>
          </p:cNvSpPr>
          <p:nvPr>
            <p:ph sz="half" idx="2"/>
          </p:nvPr>
        </p:nvSpPr>
        <p:spPr>
          <a:xfrm>
            <a:off x="1512176" y="13587429"/>
            <a:ext cx="13362782" cy="24685489"/>
          </a:xfrm>
        </p:spPr>
        <p:txBody>
          <a:bodyPr/>
          <a:lstStyle>
            <a:lvl1pPr>
              <a:defRPr sz="11000"/>
            </a:lvl1pPr>
            <a:lvl2pPr>
              <a:defRPr sz="9200"/>
            </a:lvl2pPr>
            <a:lvl3pPr>
              <a:defRPr sz="8300"/>
            </a:lvl3pPr>
            <a:lvl4pPr>
              <a:defRPr sz="7400"/>
            </a:lvl4pPr>
            <a:lvl5pPr>
              <a:defRPr sz="7400"/>
            </a:lvl5pPr>
            <a:lvl6pPr>
              <a:defRPr sz="7400"/>
            </a:lvl6pPr>
            <a:lvl7pPr>
              <a:defRPr sz="7400"/>
            </a:lvl7pPr>
            <a:lvl8pPr>
              <a:defRPr sz="7400"/>
            </a:lvl8pPr>
            <a:lvl9pPr>
              <a:defRPr sz="7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15363263" y="9590547"/>
            <a:ext cx="13368030" cy="3996884"/>
          </a:xfrm>
        </p:spPr>
        <p:txBody>
          <a:bodyPr anchor="b"/>
          <a:lstStyle>
            <a:lvl1pPr marL="0" indent="0">
              <a:buNone/>
              <a:defRPr sz="11000" b="1"/>
            </a:lvl1pPr>
            <a:lvl2pPr marL="2088212" indent="0">
              <a:buNone/>
              <a:defRPr sz="9200" b="1"/>
            </a:lvl2pPr>
            <a:lvl3pPr marL="4176425" indent="0">
              <a:buNone/>
              <a:defRPr sz="8300" b="1"/>
            </a:lvl3pPr>
            <a:lvl4pPr marL="6264637" indent="0">
              <a:buNone/>
              <a:defRPr sz="7400" b="1"/>
            </a:lvl4pPr>
            <a:lvl5pPr marL="8352849" indent="0">
              <a:buNone/>
              <a:defRPr sz="7400" b="1"/>
            </a:lvl5pPr>
            <a:lvl6pPr marL="10441060" indent="0">
              <a:buNone/>
              <a:defRPr sz="7400" b="1"/>
            </a:lvl6pPr>
            <a:lvl7pPr marL="12529273" indent="0">
              <a:buNone/>
              <a:defRPr sz="7400" b="1"/>
            </a:lvl7pPr>
            <a:lvl8pPr marL="14617485" indent="0">
              <a:buNone/>
              <a:defRPr sz="7400" b="1"/>
            </a:lvl8pPr>
            <a:lvl9pPr marL="16705697" indent="0">
              <a:buNone/>
              <a:defRPr sz="7400" b="1"/>
            </a:lvl9pPr>
          </a:lstStyle>
          <a:p>
            <a:pPr lvl="0"/>
            <a:r>
              <a:rPr lang="ru-RU" smtClean="0"/>
              <a:t>Образец текста</a:t>
            </a:r>
          </a:p>
        </p:txBody>
      </p:sp>
      <p:sp>
        <p:nvSpPr>
          <p:cNvPr id="6" name="Объект 5"/>
          <p:cNvSpPr>
            <a:spLocks noGrp="1"/>
          </p:cNvSpPr>
          <p:nvPr>
            <p:ph sz="quarter" idx="4"/>
          </p:nvPr>
        </p:nvSpPr>
        <p:spPr>
          <a:xfrm>
            <a:off x="15363263" y="13587429"/>
            <a:ext cx="13368030" cy="24685489"/>
          </a:xfrm>
        </p:spPr>
        <p:txBody>
          <a:bodyPr/>
          <a:lstStyle>
            <a:lvl1pPr>
              <a:defRPr sz="11000"/>
            </a:lvl1pPr>
            <a:lvl2pPr>
              <a:defRPr sz="9200"/>
            </a:lvl2pPr>
            <a:lvl3pPr>
              <a:defRPr sz="8300"/>
            </a:lvl3pPr>
            <a:lvl4pPr>
              <a:defRPr sz="7400"/>
            </a:lvl4pPr>
            <a:lvl5pPr>
              <a:defRPr sz="7400"/>
            </a:lvl5pPr>
            <a:lvl6pPr>
              <a:defRPr sz="7400"/>
            </a:lvl6pPr>
            <a:lvl7pPr>
              <a:defRPr sz="7400"/>
            </a:lvl7pPr>
            <a:lvl8pPr>
              <a:defRPr sz="7400"/>
            </a:lvl8pPr>
            <a:lvl9pPr>
              <a:defRPr sz="7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4303325-CA24-45F3-BC3F-BD62BEA9DE92}" type="datetimeFigureOut">
              <a:rPr lang="ru-RU" smtClean="0"/>
              <a:t>20.02.2017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357B15A-8C91-4725-AD24-17DF50CF6415}" type="slidenum">
              <a:rPr lang="ru-RU" smtClean="0"/>
              <a:t>‹#›</a:t>
            </a:fld>
            <a:endParaRPr lang="ru-RU"/>
          </a:p>
        </p:txBody>
      </p:sp>
    </p:spTree>
    <p:extLst>
      <p:ext uri="{BB962C8B-B14F-4D97-AF65-F5344CB8AC3E}">
        <p14:creationId xmlns:p14="http://schemas.microsoft.com/office/powerpoint/2010/main" val="2677235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4303325-CA24-45F3-BC3F-BD62BEA9DE92}" type="datetimeFigureOut">
              <a:rPr lang="ru-RU" smtClean="0"/>
              <a:t>20.02.2017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357B15A-8C91-4725-AD24-17DF50CF6415}" type="slidenum">
              <a:rPr lang="ru-RU" smtClean="0"/>
              <a:t>‹#›</a:t>
            </a:fld>
            <a:endParaRPr lang="ru-RU"/>
          </a:p>
        </p:txBody>
      </p:sp>
    </p:spTree>
    <p:extLst>
      <p:ext uri="{BB962C8B-B14F-4D97-AF65-F5344CB8AC3E}">
        <p14:creationId xmlns:p14="http://schemas.microsoft.com/office/powerpoint/2010/main" val="3848243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4303325-CA24-45F3-BC3F-BD62BEA9DE92}" type="datetimeFigureOut">
              <a:rPr lang="ru-RU" smtClean="0"/>
              <a:t>20.02.2017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357B15A-8C91-4725-AD24-17DF50CF6415}" type="slidenum">
              <a:rPr lang="ru-RU" smtClean="0"/>
              <a:t>‹#›</a:t>
            </a:fld>
            <a:endParaRPr lang="ru-RU"/>
          </a:p>
        </p:txBody>
      </p:sp>
    </p:spTree>
    <p:extLst>
      <p:ext uri="{BB962C8B-B14F-4D97-AF65-F5344CB8AC3E}">
        <p14:creationId xmlns:p14="http://schemas.microsoft.com/office/powerpoint/2010/main" val="133222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2176" y="1705868"/>
            <a:ext cx="9949892" cy="7259854"/>
          </a:xfrm>
        </p:spPr>
        <p:txBody>
          <a:bodyPr anchor="b"/>
          <a:lstStyle>
            <a:lvl1pPr algn="l">
              <a:defRPr sz="9200" b="1"/>
            </a:lvl1pPr>
          </a:lstStyle>
          <a:p>
            <a:r>
              <a:rPr lang="ru-RU" smtClean="0"/>
              <a:t>Образец заголовка</a:t>
            </a:r>
            <a:endParaRPr lang="ru-RU"/>
          </a:p>
        </p:txBody>
      </p:sp>
      <p:sp>
        <p:nvSpPr>
          <p:cNvPr id="3" name="Объект 2"/>
          <p:cNvSpPr>
            <a:spLocks noGrp="1"/>
          </p:cNvSpPr>
          <p:nvPr>
            <p:ph idx="1"/>
          </p:nvPr>
        </p:nvSpPr>
        <p:spPr>
          <a:xfrm>
            <a:off x="11824354" y="1705873"/>
            <a:ext cx="16906938" cy="36567054"/>
          </a:xfrm>
        </p:spPr>
        <p:txBody>
          <a:bodyPr/>
          <a:lstStyle>
            <a:lvl1pPr>
              <a:defRPr sz="14600"/>
            </a:lvl1pPr>
            <a:lvl2pPr>
              <a:defRPr sz="12800"/>
            </a:lvl2pPr>
            <a:lvl3pPr>
              <a:defRPr sz="11000"/>
            </a:lvl3pPr>
            <a:lvl4pPr>
              <a:defRPr sz="9200"/>
            </a:lvl4pPr>
            <a:lvl5pPr>
              <a:defRPr sz="9200"/>
            </a:lvl5pPr>
            <a:lvl6pPr>
              <a:defRPr sz="9200"/>
            </a:lvl6pPr>
            <a:lvl7pPr>
              <a:defRPr sz="9200"/>
            </a:lvl7pPr>
            <a:lvl8pPr>
              <a:defRPr sz="9200"/>
            </a:lvl8pPr>
            <a:lvl9pPr>
              <a:defRPr sz="9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1512176" y="8965725"/>
            <a:ext cx="9949892" cy="29307201"/>
          </a:xfrm>
        </p:spPr>
        <p:txBody>
          <a:bodyPr/>
          <a:lstStyle>
            <a:lvl1pPr marL="0" indent="0">
              <a:buNone/>
              <a:defRPr sz="6300"/>
            </a:lvl1pPr>
            <a:lvl2pPr marL="2088212" indent="0">
              <a:buNone/>
              <a:defRPr sz="5400"/>
            </a:lvl2pPr>
            <a:lvl3pPr marL="4176425" indent="0">
              <a:buNone/>
              <a:defRPr sz="4500"/>
            </a:lvl3pPr>
            <a:lvl4pPr marL="6264637" indent="0">
              <a:buNone/>
              <a:defRPr sz="4100"/>
            </a:lvl4pPr>
            <a:lvl5pPr marL="8352849" indent="0">
              <a:buNone/>
              <a:defRPr sz="4100"/>
            </a:lvl5pPr>
            <a:lvl6pPr marL="10441060" indent="0">
              <a:buNone/>
              <a:defRPr sz="4100"/>
            </a:lvl6pPr>
            <a:lvl7pPr marL="12529273" indent="0">
              <a:buNone/>
              <a:defRPr sz="4100"/>
            </a:lvl7pPr>
            <a:lvl8pPr marL="14617485" indent="0">
              <a:buNone/>
              <a:defRPr sz="4100"/>
            </a:lvl8pPr>
            <a:lvl9pPr marL="16705697" indent="0">
              <a:buNone/>
              <a:defRPr sz="4100"/>
            </a:lvl9pPr>
          </a:lstStyle>
          <a:p>
            <a:pPr lvl="0"/>
            <a:r>
              <a:rPr lang="ru-RU" smtClean="0"/>
              <a:t>Образец текста</a:t>
            </a:r>
          </a:p>
        </p:txBody>
      </p:sp>
      <p:sp>
        <p:nvSpPr>
          <p:cNvPr id="5" name="Дата 4"/>
          <p:cNvSpPr>
            <a:spLocks noGrp="1"/>
          </p:cNvSpPr>
          <p:nvPr>
            <p:ph type="dt" sz="half" idx="10"/>
          </p:nvPr>
        </p:nvSpPr>
        <p:spPr/>
        <p:txBody>
          <a:bodyPr/>
          <a:lstStyle/>
          <a:p>
            <a:fld id="{54303325-CA24-45F3-BC3F-BD62BEA9DE92}" type="datetimeFigureOut">
              <a:rPr lang="ru-RU" smtClean="0"/>
              <a:t>20.02.2017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57B15A-8C91-4725-AD24-17DF50CF6415}" type="slidenum">
              <a:rPr lang="ru-RU" smtClean="0"/>
              <a:t>‹#›</a:t>
            </a:fld>
            <a:endParaRPr lang="ru-RU"/>
          </a:p>
        </p:txBody>
      </p:sp>
    </p:spTree>
    <p:extLst>
      <p:ext uri="{BB962C8B-B14F-4D97-AF65-F5344CB8AC3E}">
        <p14:creationId xmlns:p14="http://schemas.microsoft.com/office/powerpoint/2010/main" val="3561351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27931" y="29991530"/>
            <a:ext cx="18146078" cy="3540671"/>
          </a:xfrm>
        </p:spPr>
        <p:txBody>
          <a:bodyPr anchor="b"/>
          <a:lstStyle>
            <a:lvl1pPr algn="l">
              <a:defRPr sz="9200" b="1"/>
            </a:lvl1pPr>
          </a:lstStyle>
          <a:p>
            <a:r>
              <a:rPr lang="ru-RU" smtClean="0"/>
              <a:t>Образец заголовка</a:t>
            </a:r>
            <a:endParaRPr lang="ru-RU"/>
          </a:p>
        </p:txBody>
      </p:sp>
      <p:sp>
        <p:nvSpPr>
          <p:cNvPr id="3" name="Рисунок 2"/>
          <p:cNvSpPr>
            <a:spLocks noGrp="1"/>
          </p:cNvSpPr>
          <p:nvPr>
            <p:ph type="pic" idx="1"/>
          </p:nvPr>
        </p:nvSpPr>
        <p:spPr>
          <a:xfrm>
            <a:off x="5927931" y="3828282"/>
            <a:ext cx="18146078" cy="25707023"/>
          </a:xfrm>
        </p:spPr>
        <p:txBody>
          <a:bodyPr/>
          <a:lstStyle>
            <a:lvl1pPr marL="0" indent="0">
              <a:buNone/>
              <a:defRPr sz="14600"/>
            </a:lvl1pPr>
            <a:lvl2pPr marL="2088212" indent="0">
              <a:buNone/>
              <a:defRPr sz="12800"/>
            </a:lvl2pPr>
            <a:lvl3pPr marL="4176425" indent="0">
              <a:buNone/>
              <a:defRPr sz="11000"/>
            </a:lvl3pPr>
            <a:lvl4pPr marL="6264637" indent="0">
              <a:buNone/>
              <a:defRPr sz="9200"/>
            </a:lvl4pPr>
            <a:lvl5pPr marL="8352849" indent="0">
              <a:buNone/>
              <a:defRPr sz="9200"/>
            </a:lvl5pPr>
            <a:lvl6pPr marL="10441060" indent="0">
              <a:buNone/>
              <a:defRPr sz="9200"/>
            </a:lvl6pPr>
            <a:lvl7pPr marL="12529273" indent="0">
              <a:buNone/>
              <a:defRPr sz="9200"/>
            </a:lvl7pPr>
            <a:lvl8pPr marL="14617485" indent="0">
              <a:buNone/>
              <a:defRPr sz="9200"/>
            </a:lvl8pPr>
            <a:lvl9pPr marL="16705697" indent="0">
              <a:buNone/>
              <a:defRPr sz="9200"/>
            </a:lvl9pPr>
          </a:lstStyle>
          <a:p>
            <a:endParaRPr lang="ru-RU"/>
          </a:p>
        </p:txBody>
      </p:sp>
      <p:sp>
        <p:nvSpPr>
          <p:cNvPr id="4" name="Текст 3"/>
          <p:cNvSpPr>
            <a:spLocks noGrp="1"/>
          </p:cNvSpPr>
          <p:nvPr>
            <p:ph type="body" sz="half" idx="2"/>
          </p:nvPr>
        </p:nvSpPr>
        <p:spPr>
          <a:xfrm>
            <a:off x="5927931" y="33532201"/>
            <a:ext cx="18146078" cy="5028337"/>
          </a:xfrm>
        </p:spPr>
        <p:txBody>
          <a:bodyPr/>
          <a:lstStyle>
            <a:lvl1pPr marL="0" indent="0">
              <a:buNone/>
              <a:defRPr sz="6300"/>
            </a:lvl1pPr>
            <a:lvl2pPr marL="2088212" indent="0">
              <a:buNone/>
              <a:defRPr sz="5400"/>
            </a:lvl2pPr>
            <a:lvl3pPr marL="4176425" indent="0">
              <a:buNone/>
              <a:defRPr sz="4500"/>
            </a:lvl3pPr>
            <a:lvl4pPr marL="6264637" indent="0">
              <a:buNone/>
              <a:defRPr sz="4100"/>
            </a:lvl4pPr>
            <a:lvl5pPr marL="8352849" indent="0">
              <a:buNone/>
              <a:defRPr sz="4100"/>
            </a:lvl5pPr>
            <a:lvl6pPr marL="10441060" indent="0">
              <a:buNone/>
              <a:defRPr sz="4100"/>
            </a:lvl6pPr>
            <a:lvl7pPr marL="12529273" indent="0">
              <a:buNone/>
              <a:defRPr sz="4100"/>
            </a:lvl7pPr>
            <a:lvl8pPr marL="14617485" indent="0">
              <a:buNone/>
              <a:defRPr sz="4100"/>
            </a:lvl8pPr>
            <a:lvl9pPr marL="16705697" indent="0">
              <a:buNone/>
              <a:defRPr sz="4100"/>
            </a:lvl9pPr>
          </a:lstStyle>
          <a:p>
            <a:pPr lvl="0"/>
            <a:r>
              <a:rPr lang="ru-RU" smtClean="0"/>
              <a:t>Образец текста</a:t>
            </a:r>
          </a:p>
        </p:txBody>
      </p:sp>
      <p:sp>
        <p:nvSpPr>
          <p:cNvPr id="5" name="Дата 4"/>
          <p:cNvSpPr>
            <a:spLocks noGrp="1"/>
          </p:cNvSpPr>
          <p:nvPr>
            <p:ph type="dt" sz="half" idx="10"/>
          </p:nvPr>
        </p:nvSpPr>
        <p:spPr/>
        <p:txBody>
          <a:bodyPr/>
          <a:lstStyle/>
          <a:p>
            <a:fld id="{54303325-CA24-45F3-BC3F-BD62BEA9DE92}" type="datetimeFigureOut">
              <a:rPr lang="ru-RU" smtClean="0"/>
              <a:t>20.02.2017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57B15A-8C91-4725-AD24-17DF50CF6415}" type="slidenum">
              <a:rPr lang="ru-RU" smtClean="0"/>
              <a:t>‹#›</a:t>
            </a:fld>
            <a:endParaRPr lang="ru-RU"/>
          </a:p>
        </p:txBody>
      </p:sp>
    </p:spTree>
    <p:extLst>
      <p:ext uri="{BB962C8B-B14F-4D97-AF65-F5344CB8AC3E}">
        <p14:creationId xmlns:p14="http://schemas.microsoft.com/office/powerpoint/2010/main" val="3975241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2174" y="1715787"/>
            <a:ext cx="27219117" cy="7140840"/>
          </a:xfrm>
          <a:prstGeom prst="rect">
            <a:avLst/>
          </a:prstGeom>
        </p:spPr>
        <p:txBody>
          <a:bodyPr vert="horz" lIns="417643" tIns="208821" rIns="417643" bIns="208821"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1512174" y="9997183"/>
            <a:ext cx="27219117" cy="28275743"/>
          </a:xfrm>
          <a:prstGeom prst="rect">
            <a:avLst/>
          </a:prstGeom>
        </p:spPr>
        <p:txBody>
          <a:bodyPr vert="horz" lIns="417643" tIns="208821" rIns="417643" bIns="208821"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1512173" y="39711008"/>
            <a:ext cx="7056808" cy="2281100"/>
          </a:xfrm>
          <a:prstGeom prst="rect">
            <a:avLst/>
          </a:prstGeom>
        </p:spPr>
        <p:txBody>
          <a:bodyPr vert="horz" lIns="417643" tIns="208821" rIns="417643" bIns="208821" rtlCol="0" anchor="ctr"/>
          <a:lstStyle>
            <a:lvl1pPr algn="l">
              <a:defRPr sz="5400">
                <a:solidFill>
                  <a:schemeClr val="tx1">
                    <a:tint val="75000"/>
                  </a:schemeClr>
                </a:solidFill>
              </a:defRPr>
            </a:lvl1pPr>
          </a:lstStyle>
          <a:p>
            <a:fld id="{54303325-CA24-45F3-BC3F-BD62BEA9DE92}" type="datetimeFigureOut">
              <a:rPr lang="ru-RU" smtClean="0"/>
              <a:t>20.02.2017</a:t>
            </a:fld>
            <a:endParaRPr lang="ru-RU"/>
          </a:p>
        </p:txBody>
      </p:sp>
      <p:sp>
        <p:nvSpPr>
          <p:cNvPr id="5" name="Нижний колонтитул 4"/>
          <p:cNvSpPr>
            <a:spLocks noGrp="1"/>
          </p:cNvSpPr>
          <p:nvPr>
            <p:ph type="ftr" sz="quarter" idx="3"/>
          </p:nvPr>
        </p:nvSpPr>
        <p:spPr>
          <a:xfrm>
            <a:off x="10333184" y="39711008"/>
            <a:ext cx="9577097" cy="2281100"/>
          </a:xfrm>
          <a:prstGeom prst="rect">
            <a:avLst/>
          </a:prstGeom>
        </p:spPr>
        <p:txBody>
          <a:bodyPr vert="horz" lIns="417643" tIns="208821" rIns="417643" bIns="208821" rtlCol="0" anchor="ctr"/>
          <a:lstStyle>
            <a:lvl1pPr algn="ctr">
              <a:defRPr sz="54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21674482" y="39711008"/>
            <a:ext cx="7056808" cy="2281100"/>
          </a:xfrm>
          <a:prstGeom prst="rect">
            <a:avLst/>
          </a:prstGeom>
        </p:spPr>
        <p:txBody>
          <a:bodyPr vert="horz" lIns="417643" tIns="208821" rIns="417643" bIns="208821" rtlCol="0" anchor="ctr"/>
          <a:lstStyle>
            <a:lvl1pPr algn="r">
              <a:defRPr sz="5400">
                <a:solidFill>
                  <a:schemeClr val="tx1">
                    <a:tint val="75000"/>
                  </a:schemeClr>
                </a:solidFill>
              </a:defRPr>
            </a:lvl1pPr>
          </a:lstStyle>
          <a:p>
            <a:fld id="{0357B15A-8C91-4725-AD24-17DF50CF6415}" type="slidenum">
              <a:rPr lang="ru-RU" smtClean="0"/>
              <a:t>‹#›</a:t>
            </a:fld>
            <a:endParaRPr lang="ru-RU"/>
          </a:p>
        </p:txBody>
      </p:sp>
    </p:spTree>
    <p:extLst>
      <p:ext uri="{BB962C8B-B14F-4D97-AF65-F5344CB8AC3E}">
        <p14:creationId xmlns:p14="http://schemas.microsoft.com/office/powerpoint/2010/main" val="4257998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425" rtl="0" eaLnBrk="1" latinLnBrk="0" hangingPunct="1">
        <a:spcBef>
          <a:spcPct val="0"/>
        </a:spcBef>
        <a:buNone/>
        <a:defRPr sz="20000" kern="1200">
          <a:solidFill>
            <a:schemeClr val="tx1"/>
          </a:solidFill>
          <a:latin typeface="+mj-lt"/>
          <a:ea typeface="+mj-ea"/>
          <a:cs typeface="+mj-cs"/>
        </a:defRPr>
      </a:lvl1pPr>
    </p:titleStyle>
    <p:bodyStyle>
      <a:lvl1pPr marL="1566159" indent="-1566159" algn="l" defTabSz="4176425"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93345" indent="-1305132" algn="l" defTabSz="4176425"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20530" indent="-1044107" algn="l" defTabSz="4176425"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08742" indent="-1044107" algn="l" defTabSz="4176425" rtl="0" eaLnBrk="1" latinLnBrk="0" hangingPunct="1">
        <a:spcBef>
          <a:spcPct val="20000"/>
        </a:spcBef>
        <a:buFont typeface="Arial" pitchFamily="34" charset="0"/>
        <a:buChar char="–"/>
        <a:defRPr sz="9200" kern="1200">
          <a:solidFill>
            <a:schemeClr val="tx1"/>
          </a:solidFill>
          <a:latin typeface="+mn-lt"/>
          <a:ea typeface="+mn-ea"/>
          <a:cs typeface="+mn-cs"/>
        </a:defRPr>
      </a:lvl4pPr>
      <a:lvl5pPr marL="9396955" indent="-1044107" algn="l" defTabSz="4176425" rtl="0" eaLnBrk="1" latinLnBrk="0" hangingPunct="1">
        <a:spcBef>
          <a:spcPct val="20000"/>
        </a:spcBef>
        <a:buFont typeface="Arial" pitchFamily="34" charset="0"/>
        <a:buChar char="»"/>
        <a:defRPr sz="9200" kern="1200">
          <a:solidFill>
            <a:schemeClr val="tx1"/>
          </a:solidFill>
          <a:latin typeface="+mn-lt"/>
          <a:ea typeface="+mn-ea"/>
          <a:cs typeface="+mn-cs"/>
        </a:defRPr>
      </a:lvl5pPr>
      <a:lvl6pPr marL="11485167" indent="-1044107" algn="l" defTabSz="4176425" rtl="0" eaLnBrk="1" latinLnBrk="0" hangingPunct="1">
        <a:spcBef>
          <a:spcPct val="20000"/>
        </a:spcBef>
        <a:buFont typeface="Arial" pitchFamily="34" charset="0"/>
        <a:buChar char="•"/>
        <a:defRPr sz="9200" kern="1200">
          <a:solidFill>
            <a:schemeClr val="tx1"/>
          </a:solidFill>
          <a:latin typeface="+mn-lt"/>
          <a:ea typeface="+mn-ea"/>
          <a:cs typeface="+mn-cs"/>
        </a:defRPr>
      </a:lvl6pPr>
      <a:lvl7pPr marL="13573379" indent="-1044107" algn="l" defTabSz="4176425" rtl="0" eaLnBrk="1" latinLnBrk="0" hangingPunct="1">
        <a:spcBef>
          <a:spcPct val="20000"/>
        </a:spcBef>
        <a:buFont typeface="Arial" pitchFamily="34" charset="0"/>
        <a:buChar char="•"/>
        <a:defRPr sz="9200" kern="1200">
          <a:solidFill>
            <a:schemeClr val="tx1"/>
          </a:solidFill>
          <a:latin typeface="+mn-lt"/>
          <a:ea typeface="+mn-ea"/>
          <a:cs typeface="+mn-cs"/>
        </a:defRPr>
      </a:lvl7pPr>
      <a:lvl8pPr marL="15661592" indent="-1044107" algn="l" defTabSz="4176425" rtl="0" eaLnBrk="1" latinLnBrk="0" hangingPunct="1">
        <a:spcBef>
          <a:spcPct val="20000"/>
        </a:spcBef>
        <a:buFont typeface="Arial" pitchFamily="34" charset="0"/>
        <a:buChar char="•"/>
        <a:defRPr sz="9200" kern="1200">
          <a:solidFill>
            <a:schemeClr val="tx1"/>
          </a:solidFill>
          <a:latin typeface="+mn-lt"/>
          <a:ea typeface="+mn-ea"/>
          <a:cs typeface="+mn-cs"/>
        </a:defRPr>
      </a:lvl8pPr>
      <a:lvl9pPr marL="17749804" indent="-1044107" algn="l" defTabSz="4176425" rtl="0" eaLnBrk="1" latinLnBrk="0" hangingPunct="1">
        <a:spcBef>
          <a:spcPct val="20000"/>
        </a:spcBef>
        <a:buFont typeface="Arial" pitchFamily="34" charset="0"/>
        <a:buChar char="•"/>
        <a:defRPr sz="9200" kern="1200">
          <a:solidFill>
            <a:schemeClr val="tx1"/>
          </a:solidFill>
          <a:latin typeface="+mn-lt"/>
          <a:ea typeface="+mn-ea"/>
          <a:cs typeface="+mn-cs"/>
        </a:defRPr>
      </a:lvl9pPr>
    </p:bodyStyle>
    <p:otherStyle>
      <a:defPPr>
        <a:defRPr lang="ru-RU"/>
      </a:defPPr>
      <a:lvl1pPr marL="0" algn="l" defTabSz="4176425" rtl="0" eaLnBrk="1" latinLnBrk="0" hangingPunct="1">
        <a:defRPr sz="8300" kern="1200">
          <a:solidFill>
            <a:schemeClr val="tx1"/>
          </a:solidFill>
          <a:latin typeface="+mn-lt"/>
          <a:ea typeface="+mn-ea"/>
          <a:cs typeface="+mn-cs"/>
        </a:defRPr>
      </a:lvl1pPr>
      <a:lvl2pPr marL="2088212" algn="l" defTabSz="4176425" rtl="0" eaLnBrk="1" latinLnBrk="0" hangingPunct="1">
        <a:defRPr sz="8300" kern="1200">
          <a:solidFill>
            <a:schemeClr val="tx1"/>
          </a:solidFill>
          <a:latin typeface="+mn-lt"/>
          <a:ea typeface="+mn-ea"/>
          <a:cs typeface="+mn-cs"/>
        </a:defRPr>
      </a:lvl2pPr>
      <a:lvl3pPr marL="4176425" algn="l" defTabSz="4176425" rtl="0" eaLnBrk="1" latinLnBrk="0" hangingPunct="1">
        <a:defRPr sz="8300" kern="1200">
          <a:solidFill>
            <a:schemeClr val="tx1"/>
          </a:solidFill>
          <a:latin typeface="+mn-lt"/>
          <a:ea typeface="+mn-ea"/>
          <a:cs typeface="+mn-cs"/>
        </a:defRPr>
      </a:lvl3pPr>
      <a:lvl4pPr marL="6264637" algn="l" defTabSz="4176425" rtl="0" eaLnBrk="1" latinLnBrk="0" hangingPunct="1">
        <a:defRPr sz="8300" kern="1200">
          <a:solidFill>
            <a:schemeClr val="tx1"/>
          </a:solidFill>
          <a:latin typeface="+mn-lt"/>
          <a:ea typeface="+mn-ea"/>
          <a:cs typeface="+mn-cs"/>
        </a:defRPr>
      </a:lvl4pPr>
      <a:lvl5pPr marL="8352849" algn="l" defTabSz="4176425" rtl="0" eaLnBrk="1" latinLnBrk="0" hangingPunct="1">
        <a:defRPr sz="8300" kern="1200">
          <a:solidFill>
            <a:schemeClr val="tx1"/>
          </a:solidFill>
          <a:latin typeface="+mn-lt"/>
          <a:ea typeface="+mn-ea"/>
          <a:cs typeface="+mn-cs"/>
        </a:defRPr>
      </a:lvl5pPr>
      <a:lvl6pPr marL="10441060" algn="l" defTabSz="4176425" rtl="0" eaLnBrk="1" latinLnBrk="0" hangingPunct="1">
        <a:defRPr sz="8300" kern="1200">
          <a:solidFill>
            <a:schemeClr val="tx1"/>
          </a:solidFill>
          <a:latin typeface="+mn-lt"/>
          <a:ea typeface="+mn-ea"/>
          <a:cs typeface="+mn-cs"/>
        </a:defRPr>
      </a:lvl6pPr>
      <a:lvl7pPr marL="12529273" algn="l" defTabSz="4176425" rtl="0" eaLnBrk="1" latinLnBrk="0" hangingPunct="1">
        <a:defRPr sz="8300" kern="1200">
          <a:solidFill>
            <a:schemeClr val="tx1"/>
          </a:solidFill>
          <a:latin typeface="+mn-lt"/>
          <a:ea typeface="+mn-ea"/>
          <a:cs typeface="+mn-cs"/>
        </a:defRPr>
      </a:lvl7pPr>
      <a:lvl8pPr marL="14617485" algn="l" defTabSz="4176425" rtl="0" eaLnBrk="1" latinLnBrk="0" hangingPunct="1">
        <a:defRPr sz="8300" kern="1200">
          <a:solidFill>
            <a:schemeClr val="tx1"/>
          </a:solidFill>
          <a:latin typeface="+mn-lt"/>
          <a:ea typeface="+mn-ea"/>
          <a:cs typeface="+mn-cs"/>
        </a:defRPr>
      </a:lvl8pPr>
      <a:lvl9pPr marL="16705697" algn="l" defTabSz="4176425" rtl="0" eaLnBrk="1" latinLnBrk="0" hangingPunct="1">
        <a:defRPr sz="8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одзаголовок 2"/>
          <p:cNvSpPr txBox="1">
            <a:spLocks/>
          </p:cNvSpPr>
          <p:nvPr/>
        </p:nvSpPr>
        <p:spPr>
          <a:xfrm>
            <a:off x="20981402" y="11010661"/>
            <a:ext cx="8222442" cy="28932065"/>
          </a:xfrm>
          <a:prstGeom prst="rect">
            <a:avLst/>
          </a:prstGeom>
        </p:spPr>
        <p:txBody>
          <a:bodyPr vert="horz" lIns="417643" tIns="208821" rIns="417643" bIns="208821" rtlCol="0">
            <a:normAutofit/>
          </a:bodyPr>
          <a:lstStyle>
            <a:lvl1pPr marL="1211260" indent="-1211260" algn="l" defTabSz="3230027" rtl="0" eaLnBrk="1" latinLnBrk="0" hangingPunct="1">
              <a:spcBef>
                <a:spcPct val="20000"/>
              </a:spcBef>
              <a:buFont typeface="Arial" pitchFamily="34" charset="0"/>
              <a:buChar char="•"/>
              <a:defRPr sz="9900" kern="1200">
                <a:solidFill>
                  <a:schemeClr val="tx1"/>
                </a:solidFill>
                <a:latin typeface="+mn-lt"/>
                <a:ea typeface="+mn-ea"/>
                <a:cs typeface="+mn-cs"/>
              </a:defRPr>
            </a:lvl1pPr>
            <a:lvl2pPr marL="2624397" indent="-1009383" algn="l" defTabSz="3230027" rtl="0" eaLnBrk="1" latinLnBrk="0" hangingPunct="1">
              <a:spcBef>
                <a:spcPct val="20000"/>
              </a:spcBef>
              <a:buFont typeface="Arial" pitchFamily="34" charset="0"/>
              <a:buChar char="–"/>
              <a:defRPr sz="8500" kern="1200">
                <a:solidFill>
                  <a:schemeClr val="tx1"/>
                </a:solidFill>
                <a:latin typeface="+mn-lt"/>
                <a:ea typeface="+mn-ea"/>
                <a:cs typeface="+mn-cs"/>
              </a:defRPr>
            </a:lvl2pPr>
            <a:lvl3pPr marL="4037533" indent="-807507" algn="l" defTabSz="3230027" rtl="0" eaLnBrk="1" latinLnBrk="0" hangingPunct="1">
              <a:spcBef>
                <a:spcPct val="20000"/>
              </a:spcBef>
              <a:buFont typeface="Arial" pitchFamily="34" charset="0"/>
              <a:buChar char="•"/>
              <a:defRPr sz="7100" kern="1200">
                <a:solidFill>
                  <a:schemeClr val="tx1"/>
                </a:solidFill>
                <a:latin typeface="+mn-lt"/>
                <a:ea typeface="+mn-ea"/>
                <a:cs typeface="+mn-cs"/>
              </a:defRPr>
            </a:lvl3pPr>
            <a:lvl4pPr marL="5652546" indent="-807507" algn="l" defTabSz="3230027" rtl="0" eaLnBrk="1" latinLnBrk="0" hangingPunct="1">
              <a:spcBef>
                <a:spcPct val="20000"/>
              </a:spcBef>
              <a:buFont typeface="Arial" pitchFamily="34" charset="0"/>
              <a:buChar char="–"/>
              <a:defRPr sz="6400" kern="1200">
                <a:solidFill>
                  <a:schemeClr val="tx1"/>
                </a:solidFill>
                <a:latin typeface="+mn-lt"/>
                <a:ea typeface="+mn-ea"/>
                <a:cs typeface="+mn-cs"/>
              </a:defRPr>
            </a:lvl4pPr>
            <a:lvl5pPr marL="7267560" indent="-807507" algn="l" defTabSz="3230027" rtl="0" eaLnBrk="1" latinLnBrk="0" hangingPunct="1">
              <a:spcBef>
                <a:spcPct val="20000"/>
              </a:spcBef>
              <a:buFont typeface="Arial" pitchFamily="34" charset="0"/>
              <a:buChar char="»"/>
              <a:defRPr sz="6400" kern="1200">
                <a:solidFill>
                  <a:schemeClr val="tx1"/>
                </a:solidFill>
                <a:latin typeface="+mn-lt"/>
                <a:ea typeface="+mn-ea"/>
                <a:cs typeface="+mn-cs"/>
              </a:defRPr>
            </a:lvl5pPr>
            <a:lvl6pPr marL="8882573" indent="-807507" algn="l" defTabSz="3230027" rtl="0" eaLnBrk="1" latinLnBrk="0" hangingPunct="1">
              <a:spcBef>
                <a:spcPct val="20000"/>
              </a:spcBef>
              <a:buFont typeface="Arial" pitchFamily="34" charset="0"/>
              <a:buChar char="•"/>
              <a:defRPr sz="6400" kern="1200">
                <a:solidFill>
                  <a:schemeClr val="tx1"/>
                </a:solidFill>
                <a:latin typeface="+mn-lt"/>
                <a:ea typeface="+mn-ea"/>
                <a:cs typeface="+mn-cs"/>
              </a:defRPr>
            </a:lvl6pPr>
            <a:lvl7pPr marL="10497586" indent="-807507" algn="l" defTabSz="3230027" rtl="0" eaLnBrk="1" latinLnBrk="0" hangingPunct="1">
              <a:spcBef>
                <a:spcPct val="20000"/>
              </a:spcBef>
              <a:buFont typeface="Arial" pitchFamily="34" charset="0"/>
              <a:buChar char="•"/>
              <a:defRPr sz="6400" kern="1200">
                <a:solidFill>
                  <a:schemeClr val="tx1"/>
                </a:solidFill>
                <a:latin typeface="+mn-lt"/>
                <a:ea typeface="+mn-ea"/>
                <a:cs typeface="+mn-cs"/>
              </a:defRPr>
            </a:lvl7pPr>
            <a:lvl8pPr marL="12112600" indent="-807507" algn="l" defTabSz="3230027" rtl="0" eaLnBrk="1" latinLnBrk="0" hangingPunct="1">
              <a:spcBef>
                <a:spcPct val="20000"/>
              </a:spcBef>
              <a:buFont typeface="Arial" pitchFamily="34" charset="0"/>
              <a:buChar char="•"/>
              <a:defRPr sz="6400" kern="1200">
                <a:solidFill>
                  <a:schemeClr val="tx1"/>
                </a:solidFill>
                <a:latin typeface="+mn-lt"/>
                <a:ea typeface="+mn-ea"/>
                <a:cs typeface="+mn-cs"/>
              </a:defRPr>
            </a:lvl8pPr>
            <a:lvl9pPr marL="13727613" indent="-807507" algn="l" defTabSz="3230027" rtl="0" eaLnBrk="1" latinLnBrk="0" hangingPunct="1">
              <a:spcBef>
                <a:spcPct val="20000"/>
              </a:spcBef>
              <a:buFont typeface="Arial" pitchFamily="34" charset="0"/>
              <a:buChar char="•"/>
              <a:defRPr sz="6400" kern="1200">
                <a:solidFill>
                  <a:schemeClr val="tx1"/>
                </a:solidFill>
                <a:latin typeface="+mn-lt"/>
                <a:ea typeface="+mn-ea"/>
                <a:cs typeface="+mn-cs"/>
              </a:defRPr>
            </a:lvl9pPr>
          </a:lstStyle>
          <a:p>
            <a:endParaRPr lang="ru-RU" dirty="0"/>
          </a:p>
        </p:txBody>
      </p:sp>
      <p:sp>
        <p:nvSpPr>
          <p:cNvPr id="9" name="TextBox 8"/>
          <p:cNvSpPr txBox="1"/>
          <p:nvPr/>
        </p:nvSpPr>
        <p:spPr>
          <a:xfrm>
            <a:off x="1595570" y="3423040"/>
            <a:ext cx="27691669" cy="1719825"/>
          </a:xfrm>
          <a:prstGeom prst="rect">
            <a:avLst/>
          </a:prstGeom>
          <a:noFill/>
        </p:spPr>
        <p:txBody>
          <a:bodyPr wrap="square" lIns="118232" tIns="59116" rIns="118232" bIns="59116" rtlCol="0">
            <a:spAutoFit/>
          </a:bodyPr>
          <a:lstStyle/>
          <a:p>
            <a:pPr algn="ctr"/>
            <a:r>
              <a:rPr lang="en-US" sz="4800" i="1" dirty="0" err="1" smtClean="0"/>
              <a:t>A.Bondar</a:t>
            </a:r>
            <a:r>
              <a:rPr lang="en-US" sz="4800" i="1" dirty="0" smtClean="0"/>
              <a:t>, </a:t>
            </a:r>
            <a:r>
              <a:rPr lang="en-US" sz="4800" i="1" dirty="0" err="1" smtClean="0"/>
              <a:t>A.Buzulutskov,A.Dolgov</a:t>
            </a:r>
            <a:r>
              <a:rPr lang="en-US" sz="4800" i="1" smtClean="0"/>
              <a:t>,  </a:t>
            </a:r>
            <a:r>
              <a:rPr lang="en-US" sz="4800" i="1" dirty="0" err="1"/>
              <a:t>E.Frolov</a:t>
            </a:r>
            <a:r>
              <a:rPr lang="en-US" sz="4800" i="1" dirty="0"/>
              <a:t>, </a:t>
            </a:r>
            <a:r>
              <a:rPr lang="en-US" sz="4800" i="1" dirty="0" err="1"/>
              <a:t>V.Nosov</a:t>
            </a:r>
            <a:r>
              <a:rPr lang="en-US" sz="4800" i="1" dirty="0"/>
              <a:t>, </a:t>
            </a:r>
            <a:r>
              <a:rPr lang="en-US" sz="4800" i="1" u="sng" dirty="0" err="1"/>
              <a:t>L.Shekhtman</a:t>
            </a:r>
            <a:r>
              <a:rPr lang="en-US" sz="4800" i="1" dirty="0"/>
              <a:t>, </a:t>
            </a:r>
            <a:r>
              <a:rPr lang="en-US" sz="4800" i="1" dirty="0" err="1" smtClean="0"/>
              <a:t>A.Sokolov</a:t>
            </a:r>
            <a:endParaRPr lang="en-US" sz="4800" i="1" dirty="0" smtClean="0"/>
          </a:p>
          <a:p>
            <a:pPr algn="ctr"/>
            <a:r>
              <a:rPr lang="en-US" sz="2800" i="1" dirty="0" err="1" smtClean="0"/>
              <a:t>Budker</a:t>
            </a:r>
            <a:r>
              <a:rPr lang="en-US" sz="2800" i="1" dirty="0" smtClean="0"/>
              <a:t> Institute of Nuclear Physics, 630090, Novosibirsk, Russia</a:t>
            </a:r>
          </a:p>
          <a:p>
            <a:pPr algn="ctr"/>
            <a:r>
              <a:rPr lang="en-US" sz="2800" i="1" dirty="0" smtClean="0"/>
              <a:t>Novosibirsk State University, 630090, Novosibirsk, Russia</a:t>
            </a:r>
            <a:r>
              <a:rPr lang="ru-RU" sz="2800" i="1" dirty="0" smtClean="0"/>
              <a:t> </a:t>
            </a:r>
            <a:endParaRPr lang="en-US" sz="2800" i="1" dirty="0" smtClean="0"/>
          </a:p>
        </p:txBody>
      </p:sp>
      <p:sp>
        <p:nvSpPr>
          <p:cNvPr id="13" name="TextBox 12"/>
          <p:cNvSpPr txBox="1"/>
          <p:nvPr/>
        </p:nvSpPr>
        <p:spPr>
          <a:xfrm>
            <a:off x="3402990" y="612207"/>
            <a:ext cx="21544970" cy="2150712"/>
          </a:xfrm>
          <a:prstGeom prst="rect">
            <a:avLst/>
          </a:prstGeom>
          <a:noFill/>
        </p:spPr>
        <p:txBody>
          <a:bodyPr wrap="square" lIns="118232" tIns="59116" rIns="118232" bIns="59116" rtlCol="0">
            <a:spAutoFit/>
          </a:bodyPr>
          <a:lstStyle/>
          <a:p>
            <a:pPr algn="ctr"/>
            <a:r>
              <a:rPr lang="en-US" sz="6600" dirty="0"/>
              <a:t>Study of  cryogenic photomultiplier tubes for the future double-phase cryogenic avalanche detector.</a:t>
            </a:r>
          </a:p>
        </p:txBody>
      </p:sp>
      <p:sp>
        <p:nvSpPr>
          <p:cNvPr id="15" name="Прямоугольник 14"/>
          <p:cNvSpPr/>
          <p:nvPr/>
        </p:nvSpPr>
        <p:spPr>
          <a:xfrm>
            <a:off x="1894862" y="5859735"/>
            <a:ext cx="26853409" cy="2889376"/>
          </a:xfrm>
          <a:prstGeom prst="rect">
            <a:avLst/>
          </a:prstGeom>
        </p:spPr>
        <p:txBody>
          <a:bodyPr wrap="square" lIns="118232" tIns="59116" rIns="118232" bIns="59116">
            <a:spAutoFit/>
          </a:bodyPr>
          <a:lstStyle/>
          <a:p>
            <a:pPr indent="457200" algn="just"/>
            <a:r>
              <a:rPr lang="en-US" sz="2000" i="1" dirty="0">
                <a:cs typeface="Times New Roman" panose="02020603050405020304" pitchFamily="18" charset="0"/>
              </a:rPr>
              <a:t>We report the results of characterization study of several types of cryogenic photo-multipliers manufactured by Hamamatsu Photonics, namely: compact 2 inch R6041-506MOD tubes, 3 inch R11065-10 and R11065-MOD tubes for operation in liquid </a:t>
            </a:r>
            <a:r>
              <a:rPr lang="en-US" sz="2000" i="1" dirty="0" err="1">
                <a:cs typeface="Times New Roman" panose="02020603050405020304" pitchFamily="18" charset="0"/>
              </a:rPr>
              <a:t>Ar</a:t>
            </a:r>
            <a:r>
              <a:rPr lang="en-US" sz="2000" i="1" dirty="0">
                <a:cs typeface="Times New Roman" panose="02020603050405020304" pitchFamily="18" charset="0"/>
              </a:rPr>
              <a:t> and 3 inch R11410-20 tubes for operation in liquid </a:t>
            </a:r>
            <a:r>
              <a:rPr lang="en-US" sz="2000" i="1" dirty="0" err="1">
                <a:cs typeface="Times New Roman" panose="02020603050405020304" pitchFamily="18" charset="0"/>
              </a:rPr>
              <a:t>Xe</a:t>
            </a:r>
            <a:r>
              <a:rPr lang="en-US" sz="2000" i="1" dirty="0">
                <a:cs typeface="Times New Roman" panose="02020603050405020304" pitchFamily="18" charset="0"/>
              </a:rPr>
              <a:t>. These types of PMT are proposed for installation into the future double-phase cryogenic avalanche detector that is developed in the Laboratory of Cosmology and Particle Physics of the Novosibirsk State University jointly with the </a:t>
            </a:r>
            <a:r>
              <a:rPr lang="en-US" sz="2000" i="1" dirty="0" err="1">
                <a:cs typeface="Times New Roman" panose="02020603050405020304" pitchFamily="18" charset="0"/>
              </a:rPr>
              <a:t>Budker</a:t>
            </a:r>
            <a:r>
              <a:rPr lang="en-US" sz="2000" i="1" dirty="0">
                <a:cs typeface="Times New Roman" panose="02020603050405020304" pitchFamily="18" charset="0"/>
              </a:rPr>
              <a:t> Institute of Nuclear Physics. </a:t>
            </a:r>
            <a:r>
              <a:rPr lang="en-US" sz="2000" i="1" dirty="0" smtClean="0">
                <a:cs typeface="Times New Roman" panose="02020603050405020304" pitchFamily="18" charset="0"/>
              </a:rPr>
              <a:t> Compact </a:t>
            </a:r>
            <a:r>
              <a:rPr lang="en-US" sz="2000" i="1" dirty="0">
                <a:cs typeface="Times New Roman" panose="02020603050405020304" pitchFamily="18" charset="0"/>
              </a:rPr>
              <a:t>PMTs are planned to be installed at the side of the cryogenic vessel and they will detect </a:t>
            </a:r>
            <a:r>
              <a:rPr lang="en-US" sz="2000" i="1" dirty="0" err="1">
                <a:cs typeface="Times New Roman" panose="02020603050405020304" pitchFamily="18" charset="0"/>
              </a:rPr>
              <a:t>electroluminescense</a:t>
            </a:r>
            <a:r>
              <a:rPr lang="en-US" sz="2000" i="1" dirty="0">
                <a:cs typeface="Times New Roman" panose="02020603050405020304" pitchFamily="18" charset="0"/>
              </a:rPr>
              <a:t> in a high field region above liquid. 3 inch PMTs will be installed at the bottom of the cryogenic vessel in liquid </a:t>
            </a:r>
            <a:r>
              <a:rPr lang="en-US" sz="2000" i="1" dirty="0" err="1">
                <a:cs typeface="Times New Roman" panose="02020603050405020304" pitchFamily="18" charset="0"/>
              </a:rPr>
              <a:t>Ar</a:t>
            </a:r>
            <a:r>
              <a:rPr lang="en-US" sz="2000" i="1" dirty="0">
                <a:cs typeface="Times New Roman" panose="02020603050405020304" pitchFamily="18" charset="0"/>
              </a:rPr>
              <a:t> and they will detect primary scintillations from recoil nuclei as well as secondary scintillations. Main task  of both PMT systems is to provide fast trigger signal. Therefore the PMTs have to distinguish between single electron and double electron signals to suppress effectively the background. </a:t>
            </a:r>
            <a:r>
              <a:rPr lang="en-US" sz="2000" i="1" dirty="0" smtClean="0">
                <a:cs typeface="Times New Roman" panose="02020603050405020304" pitchFamily="18" charset="0"/>
              </a:rPr>
              <a:t>Eight </a:t>
            </a:r>
            <a:r>
              <a:rPr lang="en-US" sz="2000" i="1" dirty="0">
                <a:cs typeface="Times New Roman" panose="02020603050405020304" pitchFamily="18" charset="0"/>
              </a:rPr>
              <a:t>R11065 PMTs and eight R11410-20 tubes were tested and they all demonstrated excellent performance in terms of gain and relative single electron efficiency. All 3 inch PMTs showed maximal gain I liquid </a:t>
            </a:r>
            <a:r>
              <a:rPr lang="en-US" sz="2000" i="1" dirty="0" err="1">
                <a:cs typeface="Times New Roman" panose="02020603050405020304" pitchFamily="18" charset="0"/>
              </a:rPr>
              <a:t>Ar</a:t>
            </a:r>
            <a:r>
              <a:rPr lang="en-US" sz="2000" i="1" dirty="0">
                <a:cs typeface="Times New Roman" panose="02020603050405020304" pitchFamily="18" charset="0"/>
              </a:rPr>
              <a:t> above 5x10^6 and relative single electron efficiency above 95%.  Compact R6041-506MOD tubes have different dynode  system and thus their single electron energy resolution and relative efficiency is much worse than that of 3 inch tubes. From 21 two inch PMTs only 12 tubes were selected with acceptable relative single electron efficiency higher than 70% at the maximal gain higher than 5x10^6. However these PMTs are very attractive because these are the only compact type of tubes that can operate in liquid Ar. </a:t>
            </a:r>
          </a:p>
          <a:p>
            <a:pPr indent="457200" algn="just"/>
            <a:r>
              <a:rPr lang="en-US" sz="2000" dirty="0" smtClean="0">
                <a:cs typeface="Times New Roman" panose="02020603050405020304" pitchFamily="18" charset="0"/>
              </a:rPr>
              <a:t>. </a:t>
            </a:r>
            <a:endParaRPr lang="ru-RU" sz="2000" dirty="0">
              <a:cs typeface="Times New Roman" panose="02020603050405020304" pitchFamily="18" charset="0"/>
            </a:endParaRPr>
          </a:p>
        </p:txBody>
      </p:sp>
      <p:sp>
        <p:nvSpPr>
          <p:cNvPr id="16" name="TextBox 15"/>
          <p:cNvSpPr txBox="1"/>
          <p:nvPr/>
        </p:nvSpPr>
        <p:spPr>
          <a:xfrm>
            <a:off x="13768256" y="5142865"/>
            <a:ext cx="2500611" cy="919606"/>
          </a:xfrm>
          <a:prstGeom prst="rect">
            <a:avLst/>
          </a:prstGeom>
          <a:noFill/>
        </p:spPr>
        <p:txBody>
          <a:bodyPr wrap="none" lIns="118232" tIns="59116" rIns="118232" bIns="59116" rtlCol="0">
            <a:spAutoFit/>
          </a:bodyPr>
          <a:lstStyle/>
          <a:p>
            <a:r>
              <a:rPr lang="en-US" sz="5200" dirty="0">
                <a:latin typeface="Times New Roman" pitchFamily="18" charset="0"/>
                <a:cs typeface="Times New Roman" pitchFamily="18" charset="0"/>
              </a:rPr>
              <a:t>Abstract</a:t>
            </a:r>
            <a:endParaRPr lang="ru-RU" sz="5200" dirty="0">
              <a:latin typeface="Times New Roman" pitchFamily="18" charset="0"/>
              <a:cs typeface="Times New Roman" pitchFamily="18" charset="0"/>
            </a:endParaRPr>
          </a:p>
        </p:txBody>
      </p:sp>
      <p:cxnSp>
        <p:nvCxnSpPr>
          <p:cNvPr id="51" name="Прямая соединительная линия 50"/>
          <p:cNvCxnSpPr/>
          <p:nvPr/>
        </p:nvCxnSpPr>
        <p:spPr>
          <a:xfrm>
            <a:off x="10663481" y="8749111"/>
            <a:ext cx="0" cy="333397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nvCxnSpPr>
        <p:spPr>
          <a:xfrm>
            <a:off x="20979728" y="8850403"/>
            <a:ext cx="1674" cy="334544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0"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r="34625"/>
          <a:stretch/>
        </p:blipFill>
        <p:spPr bwMode="auto">
          <a:xfrm>
            <a:off x="961577" y="839479"/>
            <a:ext cx="2586075" cy="2112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81017" y="2906015"/>
            <a:ext cx="2763898" cy="707886"/>
          </a:xfrm>
          <a:prstGeom prst="rect">
            <a:avLst/>
          </a:prstGeom>
          <a:noFill/>
        </p:spPr>
        <p:txBody>
          <a:bodyPr wrap="none" rtlCol="0">
            <a:spAutoFit/>
          </a:bodyPr>
          <a:lstStyle/>
          <a:p>
            <a:r>
              <a:rPr lang="en-US" sz="4000" b="1" i="1" dirty="0" err="1" smtClean="0">
                <a:solidFill>
                  <a:schemeClr val="tx2"/>
                </a:solidFill>
                <a:latin typeface="Times New Roman" panose="02020603050405020304" pitchFamily="18" charset="0"/>
                <a:cs typeface="Times New Roman" panose="02020603050405020304" pitchFamily="18" charset="0"/>
              </a:rPr>
              <a:t>Budker</a:t>
            </a:r>
            <a:r>
              <a:rPr lang="en-US" sz="4000" b="1" i="1" dirty="0" smtClean="0">
                <a:solidFill>
                  <a:schemeClr val="tx2"/>
                </a:solidFill>
                <a:latin typeface="Times New Roman" panose="02020603050405020304" pitchFamily="18" charset="0"/>
                <a:cs typeface="Times New Roman" panose="02020603050405020304" pitchFamily="18" charset="0"/>
              </a:rPr>
              <a:t> INP</a:t>
            </a:r>
            <a:endParaRPr lang="ru-RU" sz="4000" b="1" i="1" dirty="0">
              <a:solidFill>
                <a:schemeClr val="tx2"/>
              </a:solidFill>
              <a:latin typeface="Times New Roman" panose="02020603050405020304" pitchFamily="18" charset="0"/>
              <a:cs typeface="Times New Roman" panose="02020603050405020304" pitchFamily="18" charset="0"/>
            </a:endParaRPr>
          </a:p>
        </p:txBody>
      </p:sp>
      <p:pic>
        <p:nvPicPr>
          <p:cNvPr id="4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0872"/>
          <a:stretch/>
        </p:blipFill>
        <p:spPr bwMode="auto">
          <a:xfrm>
            <a:off x="24455005" y="325762"/>
            <a:ext cx="5683176" cy="2499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8848" t="20618" b="29837"/>
          <a:stretch/>
        </p:blipFill>
        <p:spPr bwMode="auto">
          <a:xfrm>
            <a:off x="24947960" y="2332692"/>
            <a:ext cx="3955340" cy="1238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TextBox 56"/>
          <p:cNvSpPr txBox="1"/>
          <p:nvPr/>
        </p:nvSpPr>
        <p:spPr>
          <a:xfrm>
            <a:off x="669041" y="8995102"/>
            <a:ext cx="9714923" cy="7171194"/>
          </a:xfrm>
          <a:prstGeom prst="rect">
            <a:avLst/>
          </a:prstGeom>
          <a:noFill/>
        </p:spPr>
        <p:txBody>
          <a:bodyPr wrap="square" rtlCol="0">
            <a:spAutoFit/>
          </a:bodyPr>
          <a:lstStyle/>
          <a:p>
            <a:pPr indent="457200" algn="just"/>
            <a:r>
              <a:rPr lang="en-US" sz="2000" dirty="0">
                <a:latin typeface="Times New Roman" panose="02020603050405020304" pitchFamily="18" charset="0"/>
                <a:cs typeface="Times New Roman" panose="02020603050405020304" pitchFamily="18" charset="0"/>
              </a:rPr>
              <a:t>Two-phase Cryogenic Avalanche </a:t>
            </a:r>
            <a:r>
              <a:rPr lang="en-US" sz="2000" dirty="0" smtClean="0">
                <a:latin typeface="Times New Roman" panose="02020603050405020304" pitchFamily="18" charset="0"/>
                <a:cs typeface="Times New Roman" panose="02020603050405020304" pitchFamily="18" charset="0"/>
              </a:rPr>
              <a:t>Detector (CRAD) </a:t>
            </a:r>
            <a:r>
              <a:rPr lang="en-US" sz="2000" dirty="0">
                <a:latin typeface="Times New Roman" panose="02020603050405020304" pitchFamily="18" charset="0"/>
                <a:cs typeface="Times New Roman" panose="02020603050405020304" pitchFamily="18" charset="0"/>
              </a:rPr>
              <a:t>is proposed and being developed in the Laboratory </a:t>
            </a:r>
            <a:r>
              <a:rPr lang="en-US" sz="2000" dirty="0" smtClean="0">
                <a:latin typeface="Times New Roman" panose="02020603050405020304" pitchFamily="18" charset="0"/>
                <a:cs typeface="Times New Roman" panose="02020603050405020304" pitchFamily="18" charset="0"/>
              </a:rPr>
              <a:t>of Cosmology </a:t>
            </a:r>
            <a:r>
              <a:rPr lang="en-US" sz="2000" dirty="0">
                <a:latin typeface="Times New Roman" panose="02020603050405020304" pitchFamily="18" charset="0"/>
                <a:cs typeface="Times New Roman" panose="02020603050405020304" pitchFamily="18" charset="0"/>
              </a:rPr>
              <a:t>and Particle physics of the Novosibirsk State University jointly with the </a:t>
            </a:r>
            <a:r>
              <a:rPr lang="en-US" sz="2000" dirty="0" err="1">
                <a:latin typeface="Times New Roman" panose="02020603050405020304" pitchFamily="18" charset="0"/>
                <a:cs typeface="Times New Roman" panose="02020603050405020304" pitchFamily="18" charset="0"/>
              </a:rPr>
              <a:t>Budker</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Institute of </a:t>
            </a:r>
            <a:r>
              <a:rPr lang="en-US" sz="2000" dirty="0">
                <a:latin typeface="Times New Roman" panose="02020603050405020304" pitchFamily="18" charset="0"/>
                <a:cs typeface="Times New Roman" panose="02020603050405020304" pitchFamily="18" charset="0"/>
              </a:rPr>
              <a:t>Nuclear Physics [</a:t>
            </a:r>
            <a:r>
              <a:rPr lang="en-US" sz="2000" dirty="0" smtClean="0">
                <a:latin typeface="Times New Roman" panose="02020603050405020304" pitchFamily="18" charset="0"/>
                <a:cs typeface="Times New Roman" panose="02020603050405020304" pitchFamily="18" charset="0"/>
              </a:rPr>
              <a:t>1]. </a:t>
            </a:r>
            <a:r>
              <a:rPr lang="en-US" sz="2000" dirty="0">
                <a:latin typeface="Times New Roman" panose="02020603050405020304" pitchFamily="18" charset="0"/>
                <a:cs typeface="Times New Roman" panose="02020603050405020304" pitchFamily="18" charset="0"/>
              </a:rPr>
              <a:t>Main purpose of this detector is to search for weakly </a:t>
            </a:r>
            <a:r>
              <a:rPr lang="en-US" sz="2000" dirty="0" smtClean="0">
                <a:latin typeface="Times New Roman" panose="02020603050405020304" pitchFamily="18" charset="0"/>
                <a:cs typeface="Times New Roman" panose="02020603050405020304" pitchFamily="18" charset="0"/>
              </a:rPr>
              <a:t>interacting massive </a:t>
            </a:r>
            <a:r>
              <a:rPr lang="en-US" sz="2000" dirty="0">
                <a:latin typeface="Times New Roman" panose="02020603050405020304" pitchFamily="18" charset="0"/>
                <a:cs typeface="Times New Roman" panose="02020603050405020304" pitchFamily="18" charset="0"/>
              </a:rPr>
              <a:t>particles (WIMP</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 coherent neutrino-nucleus </a:t>
            </a:r>
            <a:r>
              <a:rPr lang="en-US" sz="2000" dirty="0" smtClean="0">
                <a:latin typeface="Times New Roman" panose="02020603050405020304" pitchFamily="18" charset="0"/>
                <a:cs typeface="Times New Roman" panose="02020603050405020304" pitchFamily="18" charset="0"/>
              </a:rPr>
              <a:t>scattering </a:t>
            </a:r>
            <a:r>
              <a:rPr lang="en-US" sz="2000" dirty="0">
                <a:latin typeface="Times New Roman" panose="02020603050405020304" pitchFamily="18" charset="0"/>
                <a:cs typeface="Times New Roman" panose="02020603050405020304" pitchFamily="18" charset="0"/>
              </a:rPr>
              <a:t>by detecting </a:t>
            </a:r>
            <a:r>
              <a:rPr lang="en-US" sz="2000" dirty="0" smtClean="0">
                <a:latin typeface="Times New Roman" panose="02020603050405020304" pitchFamily="18" charset="0"/>
                <a:cs typeface="Times New Roman" panose="02020603050405020304" pitchFamily="18" charset="0"/>
              </a:rPr>
              <a:t>signals from </a:t>
            </a:r>
            <a:r>
              <a:rPr lang="en-US" sz="2000" dirty="0">
                <a:latin typeface="Times New Roman" panose="02020603050405020304" pitchFamily="18" charset="0"/>
                <a:cs typeface="Times New Roman" panose="02020603050405020304" pitchFamily="18" charset="0"/>
              </a:rPr>
              <a:t>nuclear </a:t>
            </a:r>
            <a:r>
              <a:rPr lang="en-US" sz="2000" dirty="0" smtClean="0">
                <a:latin typeface="Times New Roman" panose="02020603050405020304" pitchFamily="18" charset="0"/>
                <a:cs typeface="Times New Roman" panose="02020603050405020304" pitchFamily="18" charset="0"/>
              </a:rPr>
              <a:t>recoils. </a:t>
            </a:r>
            <a:r>
              <a:rPr lang="en-US" sz="2000" dirty="0">
                <a:latin typeface="Times New Roman" panose="02020603050405020304" pitchFamily="18" charset="0"/>
                <a:cs typeface="Times New Roman" panose="02020603050405020304" pitchFamily="18" charset="0"/>
              </a:rPr>
              <a:t>The energy of recoil nuclei from WIMP is predicted not to exceed </a:t>
            </a:r>
            <a:r>
              <a:rPr lang="en-US" sz="2000" dirty="0" smtClean="0">
                <a:latin typeface="Times New Roman" panose="02020603050405020304" pitchFamily="18" charset="0"/>
                <a:cs typeface="Times New Roman" panose="02020603050405020304" pitchFamily="18" charset="0"/>
              </a:rPr>
              <a:t>several tens </a:t>
            </a:r>
            <a:r>
              <a:rPr lang="en-US" sz="2000" dirty="0" err="1">
                <a:latin typeface="Times New Roman" panose="02020603050405020304" pitchFamily="18" charset="0"/>
                <a:cs typeface="Times New Roman" panose="02020603050405020304" pitchFamily="18" charset="0"/>
              </a:rPr>
              <a:t>keV</a:t>
            </a:r>
            <a:r>
              <a:rPr lang="en-US" sz="2000" dirty="0">
                <a:latin typeface="Times New Roman" panose="02020603050405020304" pitchFamily="18" charset="0"/>
                <a:cs typeface="Times New Roman" panose="02020603050405020304" pitchFamily="18" charset="0"/>
              </a:rPr>
              <a:t> with the most interesting range below 8 </a:t>
            </a:r>
            <a:r>
              <a:rPr lang="en-US" sz="2000" dirty="0" err="1">
                <a:latin typeface="Times New Roman" panose="02020603050405020304" pitchFamily="18" charset="0"/>
                <a:cs typeface="Times New Roman" panose="02020603050405020304" pitchFamily="18" charset="0"/>
              </a:rPr>
              <a:t>keV</a:t>
            </a:r>
            <a:r>
              <a:rPr lang="en-US" sz="2000" dirty="0">
                <a:latin typeface="Times New Roman" panose="02020603050405020304" pitchFamily="18" charset="0"/>
                <a:cs typeface="Times New Roman" panose="02020603050405020304" pitchFamily="18" charset="0"/>
              </a:rPr>
              <a:t> that corresponds to the WIMP mass </a:t>
            </a:r>
            <a:r>
              <a:rPr lang="en-US" sz="2000" dirty="0" smtClean="0">
                <a:latin typeface="Times New Roman" panose="02020603050405020304" pitchFamily="18" charset="0"/>
                <a:cs typeface="Times New Roman" panose="02020603050405020304" pitchFamily="18" charset="0"/>
              </a:rPr>
              <a:t>below 10 </a:t>
            </a:r>
            <a:r>
              <a:rPr lang="en-US" sz="2000" dirty="0">
                <a:latin typeface="Times New Roman" panose="02020603050405020304" pitchFamily="18" charset="0"/>
                <a:cs typeface="Times New Roman" panose="02020603050405020304" pitchFamily="18" charset="0"/>
              </a:rPr>
              <a:t>GeV. For coherent neutrino-nucleus scattering the recoil energy is even lower, below 0.5 </a:t>
            </a:r>
            <a:r>
              <a:rPr lang="en-US" sz="2000" dirty="0" err="1" smtClean="0">
                <a:latin typeface="Times New Roman" panose="02020603050405020304" pitchFamily="18" charset="0"/>
                <a:cs typeface="Times New Roman" panose="02020603050405020304" pitchFamily="18" charset="0"/>
              </a:rPr>
              <a:t>keV</a:t>
            </a:r>
            <a:r>
              <a:rPr lang="en-US" sz="2000" dirty="0" smtClean="0">
                <a:latin typeface="Times New Roman" panose="02020603050405020304" pitchFamily="18" charset="0"/>
                <a:cs typeface="Times New Roman" panose="02020603050405020304" pitchFamily="18" charset="0"/>
              </a:rPr>
              <a:t>. Thus </a:t>
            </a:r>
            <a:r>
              <a:rPr lang="en-US" sz="2000" dirty="0">
                <a:latin typeface="Times New Roman" panose="02020603050405020304" pitchFamily="18" charset="0"/>
                <a:cs typeface="Times New Roman" panose="02020603050405020304" pitchFamily="18" charset="0"/>
              </a:rPr>
              <a:t>the CRAD sensitivity that can allow detection of single primary electrons becomes a </a:t>
            </a:r>
            <a:r>
              <a:rPr lang="en-US" sz="2000" dirty="0" smtClean="0">
                <a:latin typeface="Times New Roman" panose="02020603050405020304" pitchFamily="18" charset="0"/>
                <a:cs typeface="Times New Roman" panose="02020603050405020304" pitchFamily="18" charset="0"/>
              </a:rPr>
              <a:t>factor of </a:t>
            </a:r>
            <a:r>
              <a:rPr lang="en-US" sz="2000" dirty="0">
                <a:latin typeface="Times New Roman" panose="02020603050405020304" pitchFamily="18" charset="0"/>
                <a:cs typeface="Times New Roman" panose="02020603050405020304" pitchFamily="18" charset="0"/>
              </a:rPr>
              <a:t>crucial importance.</a:t>
            </a:r>
          </a:p>
          <a:p>
            <a:pPr indent="457200" algn="just"/>
            <a:r>
              <a:rPr lang="en-US" sz="2000" dirty="0">
                <a:latin typeface="Times New Roman" panose="02020603050405020304" pitchFamily="18" charset="0"/>
                <a:cs typeface="Times New Roman" panose="02020603050405020304" pitchFamily="18" charset="0"/>
              </a:rPr>
              <a:t>The design of proposed CRAD is shown schematically in figure 1. The detector consists </a:t>
            </a:r>
            <a:r>
              <a:rPr lang="en-US" sz="2000" dirty="0" smtClean="0">
                <a:latin typeface="Times New Roman" panose="02020603050405020304" pitchFamily="18" charset="0"/>
                <a:cs typeface="Times New Roman" panose="02020603050405020304" pitchFamily="18" charset="0"/>
              </a:rPr>
              <a:t>of cryogenic </a:t>
            </a:r>
            <a:r>
              <a:rPr lang="en-US" sz="2000" dirty="0">
                <a:latin typeface="Times New Roman" panose="02020603050405020304" pitchFamily="18" charset="0"/>
                <a:cs typeface="Times New Roman" panose="02020603050405020304" pitchFamily="18" charset="0"/>
              </a:rPr>
              <a:t>vessel with vacuum thermal insulation that can hold up to 150 l of liquid </a:t>
            </a:r>
            <a:r>
              <a:rPr lang="en-US" sz="2000" dirty="0" err="1">
                <a:latin typeface="Times New Roman" panose="02020603050405020304" pitchFamily="18" charset="0"/>
                <a:cs typeface="Times New Roman" panose="02020603050405020304" pitchFamily="18" charset="0"/>
              </a:rPr>
              <a:t>Ar</a:t>
            </a:r>
            <a:r>
              <a:rPr lang="en-US" sz="2000" dirty="0">
                <a:latin typeface="Times New Roman" panose="02020603050405020304" pitchFamily="18" charset="0"/>
                <a:cs typeface="Times New Roman" panose="02020603050405020304" pitchFamily="18" charset="0"/>
              </a:rPr>
              <a:t> (200 kg</a:t>
            </a:r>
            <a:r>
              <a:rPr lang="en-US" sz="2000" dirty="0" smtClean="0">
                <a:latin typeface="Times New Roman" panose="02020603050405020304" pitchFamily="18" charset="0"/>
                <a:cs typeface="Times New Roman" panose="02020603050405020304" pitchFamily="18" charset="0"/>
              </a:rPr>
              <a:t>). Sensitive </a:t>
            </a:r>
            <a:r>
              <a:rPr lang="en-US" sz="2000" dirty="0">
                <a:latin typeface="Times New Roman" panose="02020603050405020304" pitchFamily="18" charset="0"/>
                <a:cs typeface="Times New Roman" panose="02020603050405020304" pitchFamily="18" charset="0"/>
              </a:rPr>
              <a:t>volume is limited by the height of bottom PMT system as well as the thickness of </a:t>
            </a:r>
            <a:r>
              <a:rPr lang="en-US" sz="2000" dirty="0" smtClean="0">
                <a:latin typeface="Times New Roman" panose="02020603050405020304" pitchFamily="18" charset="0"/>
                <a:cs typeface="Times New Roman" panose="02020603050405020304" pitchFamily="18" charset="0"/>
              </a:rPr>
              <a:t>side PMTs </a:t>
            </a:r>
            <a:r>
              <a:rPr lang="en-US" sz="2000" dirty="0">
                <a:latin typeface="Times New Roman" panose="02020603050405020304" pitchFamily="18" charset="0"/>
                <a:cs typeface="Times New Roman" panose="02020603050405020304" pitchFamily="18" charset="0"/>
              </a:rPr>
              <a:t>and is close to 50 l (50 cm height and 36 cm diameter). Primary electrons, produced </a:t>
            </a:r>
            <a:r>
              <a:rPr lang="en-US" sz="2000" dirty="0" smtClean="0">
                <a:latin typeface="Times New Roman" panose="02020603050405020304" pitchFamily="18" charset="0"/>
                <a:cs typeface="Times New Roman" panose="02020603050405020304" pitchFamily="18" charset="0"/>
              </a:rPr>
              <a:t>by recoil </a:t>
            </a:r>
            <a:r>
              <a:rPr lang="en-US" sz="2000" dirty="0">
                <a:latin typeface="Times New Roman" panose="02020603050405020304" pitchFamily="18" charset="0"/>
                <a:cs typeface="Times New Roman" panose="02020603050405020304" pitchFamily="18" charset="0"/>
              </a:rPr>
              <a:t>nuclei after WIMP or neutrino scattering, drift in the liquid towards the surface in </a:t>
            </a:r>
            <a:r>
              <a:rPr lang="en-US" sz="2000" dirty="0" smtClean="0">
                <a:latin typeface="Times New Roman" panose="02020603050405020304" pitchFamily="18" charset="0"/>
                <a:cs typeface="Times New Roman" panose="02020603050405020304" pitchFamily="18" charset="0"/>
              </a:rPr>
              <a:t>electric field </a:t>
            </a:r>
            <a:r>
              <a:rPr lang="en-US" sz="2000" dirty="0">
                <a:latin typeface="Times New Roman" panose="02020603050405020304" pitchFamily="18" charset="0"/>
                <a:cs typeface="Times New Roman" panose="02020603050405020304" pitchFamily="18" charset="0"/>
              </a:rPr>
              <a:t>of 2 kV/cm. At the liquid surface electrons are emitted in the gas phase where they </a:t>
            </a:r>
            <a:r>
              <a:rPr lang="en-US" sz="2000" dirty="0" smtClean="0">
                <a:latin typeface="Times New Roman" panose="02020603050405020304" pitchFamily="18" charset="0"/>
                <a:cs typeface="Times New Roman" panose="02020603050405020304" pitchFamily="18" charset="0"/>
              </a:rPr>
              <a:t>produce signal </a:t>
            </a:r>
            <a:r>
              <a:rPr lang="en-US" sz="2000" dirty="0">
                <a:latin typeface="Times New Roman" panose="02020603050405020304" pitchFamily="18" charset="0"/>
                <a:cs typeface="Times New Roman" panose="02020603050405020304" pitchFamily="18" charset="0"/>
              </a:rPr>
              <a:t>in two stages. Firstly by electroluminescence in high electric field above the liquid, </a:t>
            </a:r>
            <a:r>
              <a:rPr lang="en-US" sz="2000" dirty="0" smtClean="0">
                <a:latin typeface="Times New Roman" panose="02020603050405020304" pitchFamily="18" charset="0"/>
                <a:cs typeface="Times New Roman" panose="02020603050405020304" pitchFamily="18" charset="0"/>
              </a:rPr>
              <a:t>secondly by </a:t>
            </a:r>
            <a:r>
              <a:rPr lang="en-US" sz="2000" dirty="0">
                <a:latin typeface="Times New Roman" panose="02020603050405020304" pitchFamily="18" charset="0"/>
                <a:cs typeface="Times New Roman" panose="02020603050405020304" pitchFamily="18" charset="0"/>
              </a:rPr>
              <a:t>avalanche multiplication in double-THGEM cascade or in a hybrid 2THGEM/GEM cascade.</a:t>
            </a:r>
          </a:p>
          <a:p>
            <a:pPr indent="457200" algn="just"/>
            <a:r>
              <a:rPr lang="en-US" sz="2000" dirty="0">
                <a:latin typeface="Times New Roman" panose="02020603050405020304" pitchFamily="18" charset="0"/>
                <a:cs typeface="Times New Roman" panose="02020603050405020304" pitchFamily="18" charset="0"/>
              </a:rPr>
              <a:t>Proportional scintillations in VUV region from electroluminescence (EL) gap </a:t>
            </a:r>
            <a:r>
              <a:rPr lang="en-US" sz="2000" dirty="0" smtClean="0">
                <a:latin typeface="Times New Roman" panose="02020603050405020304" pitchFamily="18" charset="0"/>
                <a:cs typeface="Times New Roman" panose="02020603050405020304" pitchFamily="18" charset="0"/>
              </a:rPr>
              <a:t>(S2 signal) are </a:t>
            </a:r>
            <a:r>
              <a:rPr lang="en-US" sz="2000" dirty="0">
                <a:latin typeface="Times New Roman" panose="02020603050405020304" pitchFamily="18" charset="0"/>
                <a:cs typeface="Times New Roman" panose="02020603050405020304" pitchFamily="18" charset="0"/>
              </a:rPr>
              <a:t>detected by </a:t>
            </a:r>
            <a:r>
              <a:rPr lang="en-US" sz="2000" dirty="0" smtClean="0">
                <a:latin typeface="Times New Roman" panose="02020603050405020304" pitchFamily="18" charset="0"/>
                <a:cs typeface="Times New Roman" panose="02020603050405020304" pitchFamily="18" charset="0"/>
              </a:rPr>
              <a:t>the ring </a:t>
            </a:r>
            <a:r>
              <a:rPr lang="en-US" sz="2000" dirty="0">
                <a:latin typeface="Times New Roman" panose="02020603050405020304" pitchFamily="18" charset="0"/>
                <a:cs typeface="Times New Roman" panose="02020603050405020304" pitchFamily="18" charset="0"/>
              </a:rPr>
              <a:t>of side PMT and by the bottom PMT system. To provide sensitivity in VUV range all </a:t>
            </a:r>
            <a:r>
              <a:rPr lang="en-US" sz="2000" dirty="0" smtClean="0">
                <a:latin typeface="Times New Roman" panose="02020603050405020304" pitchFamily="18" charset="0"/>
                <a:cs typeface="Times New Roman" panose="02020603050405020304" pitchFamily="18" charset="0"/>
              </a:rPr>
              <a:t>PMT have </a:t>
            </a:r>
            <a:r>
              <a:rPr lang="en-US" sz="2000" dirty="0">
                <a:latin typeface="Times New Roman" panose="02020603050405020304" pitchFamily="18" charset="0"/>
                <a:cs typeface="Times New Roman" panose="02020603050405020304" pitchFamily="18" charset="0"/>
              </a:rPr>
              <a:t>wavelength shifter (</a:t>
            </a:r>
            <a:r>
              <a:rPr lang="en-US" sz="2000" dirty="0" err="1">
                <a:latin typeface="Times New Roman" panose="02020603050405020304" pitchFamily="18" charset="0"/>
                <a:cs typeface="Times New Roman" panose="02020603050405020304" pitchFamily="18" charset="0"/>
              </a:rPr>
              <a:t>tetraphenyl</a:t>
            </a:r>
            <a:r>
              <a:rPr lang="en-US" sz="2000" dirty="0">
                <a:latin typeface="Times New Roman" panose="02020603050405020304" pitchFamily="18" charset="0"/>
                <a:cs typeface="Times New Roman" panose="02020603050405020304" pitchFamily="18" charset="0"/>
              </a:rPr>
              <a:t>-butadiene, TPB) deposited either directly on the PMT </a:t>
            </a:r>
            <a:r>
              <a:rPr lang="en-US" sz="2000" dirty="0" smtClean="0">
                <a:latin typeface="Times New Roman" panose="02020603050405020304" pitchFamily="18" charset="0"/>
                <a:cs typeface="Times New Roman" panose="02020603050405020304" pitchFamily="18" charset="0"/>
              </a:rPr>
              <a:t>window or </a:t>
            </a:r>
            <a:r>
              <a:rPr lang="en-US" sz="2000" dirty="0">
                <a:latin typeface="Times New Roman" panose="02020603050405020304" pitchFamily="18" charset="0"/>
                <a:cs typeface="Times New Roman" panose="02020603050405020304" pitchFamily="18" charset="0"/>
              </a:rPr>
              <a:t>on thin transparent plastic foil in front of them. Bottom PMT are also intended for detection </a:t>
            </a:r>
            <a:r>
              <a:rPr lang="en-US" sz="2000" dirty="0" smtClean="0">
                <a:latin typeface="Times New Roman" panose="02020603050405020304" pitchFamily="18" charset="0"/>
                <a:cs typeface="Times New Roman" panose="02020603050405020304" pitchFamily="18" charset="0"/>
              </a:rPr>
              <a:t>of primary </a:t>
            </a:r>
            <a:r>
              <a:rPr lang="en-US" sz="2000" dirty="0">
                <a:latin typeface="Times New Roman" panose="02020603050405020304" pitchFamily="18" charset="0"/>
                <a:cs typeface="Times New Roman" panose="02020603050405020304" pitchFamily="18" charset="0"/>
              </a:rPr>
              <a:t>scintillations in the </a:t>
            </a:r>
            <a:r>
              <a:rPr lang="en-US" sz="2000" dirty="0" smtClean="0">
                <a:latin typeface="Times New Roman" panose="02020603050405020304" pitchFamily="18" charset="0"/>
                <a:cs typeface="Times New Roman" panose="02020603050405020304" pitchFamily="18" charset="0"/>
              </a:rPr>
              <a:t>liquid (S1 signal).</a:t>
            </a:r>
          </a:p>
        </p:txBody>
      </p:sp>
      <p:sp>
        <p:nvSpPr>
          <p:cNvPr id="64" name="TextBox 63"/>
          <p:cNvSpPr txBox="1"/>
          <p:nvPr/>
        </p:nvSpPr>
        <p:spPr>
          <a:xfrm>
            <a:off x="21070698" y="39959858"/>
            <a:ext cx="8930666" cy="2369880"/>
          </a:xfrm>
          <a:prstGeom prst="rect">
            <a:avLst/>
          </a:prstGeom>
          <a:noFill/>
        </p:spPr>
        <p:txBody>
          <a:bodyPr wrap="square" rtlCol="0">
            <a:spAutoFit/>
          </a:bodyPr>
          <a:lstStyle/>
          <a:p>
            <a:pPr algn="just"/>
            <a:r>
              <a:rPr lang="en-US" sz="2400" b="1" dirty="0" smtClean="0">
                <a:latin typeface="Times New Roman" panose="02020603050405020304" pitchFamily="18" charset="0"/>
                <a:cs typeface="Times New Roman" panose="02020603050405020304" pitchFamily="18" charset="0"/>
              </a:rPr>
              <a:t>References:</a:t>
            </a:r>
          </a:p>
          <a:p>
            <a:pPr marL="457200" indent="-457200" algn="just">
              <a:buAutoNum type="arabicPeriod"/>
            </a:pPr>
            <a:r>
              <a:rPr lang="en-US" sz="2000" dirty="0">
                <a:latin typeface="Times New Roman" panose="02020603050405020304" pitchFamily="18" charset="0"/>
                <a:cs typeface="Times New Roman" panose="02020603050405020304" pitchFamily="18" charset="0"/>
              </a:rPr>
              <a:t>A. </a:t>
            </a:r>
            <a:r>
              <a:rPr lang="en-US" sz="2000" dirty="0" err="1">
                <a:latin typeface="Times New Roman" panose="02020603050405020304" pitchFamily="18" charset="0"/>
                <a:cs typeface="Times New Roman" panose="02020603050405020304" pitchFamily="18" charset="0"/>
              </a:rPr>
              <a:t>Buzulutskov</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2012 </a:t>
            </a:r>
            <a:r>
              <a:rPr lang="en-US" sz="2000" dirty="0">
                <a:latin typeface="Times New Roman" panose="02020603050405020304" pitchFamily="18" charset="0"/>
                <a:cs typeface="Times New Roman" panose="02020603050405020304" pitchFamily="18" charset="0"/>
              </a:rPr>
              <a:t>JINST 7 </a:t>
            </a:r>
            <a:r>
              <a:rPr lang="en-US" sz="2000" dirty="0" smtClean="0">
                <a:latin typeface="Times New Roman" panose="02020603050405020304" pitchFamily="18" charset="0"/>
                <a:cs typeface="Times New Roman" panose="02020603050405020304" pitchFamily="18" charset="0"/>
              </a:rPr>
              <a:t>C02025.</a:t>
            </a:r>
          </a:p>
          <a:p>
            <a:pPr marL="457200" indent="-457200" algn="just">
              <a:buAutoNum type="arabicPeriod"/>
            </a:pPr>
            <a:r>
              <a:rPr lang="en-US" sz="2000" dirty="0">
                <a:latin typeface="Times New Roman" panose="02020603050405020304" pitchFamily="18" charset="0"/>
                <a:cs typeface="Times New Roman" panose="02020603050405020304" pitchFamily="18" charset="0"/>
              </a:rPr>
              <a:t>A. </a:t>
            </a:r>
            <a:r>
              <a:rPr lang="en-US" sz="2000" dirty="0" err="1" smtClean="0">
                <a:latin typeface="Times New Roman" panose="02020603050405020304" pitchFamily="18" charset="0"/>
                <a:cs typeface="Times New Roman" panose="02020603050405020304" pitchFamily="18" charset="0"/>
              </a:rPr>
              <a:t>Buzulutskov</a:t>
            </a:r>
            <a:r>
              <a:rPr lang="en-US" sz="2000" dirty="0">
                <a:latin typeface="Times New Roman" panose="02020603050405020304" pitchFamily="18" charset="0"/>
                <a:cs typeface="Times New Roman" panose="02020603050405020304" pitchFamily="18" charset="0"/>
              </a:rPr>
              <a:t>, Photon emission and atomic collision processes in </a:t>
            </a:r>
            <a:r>
              <a:rPr lang="en-US" sz="2000" dirty="0" smtClean="0">
                <a:latin typeface="Times New Roman" panose="02020603050405020304" pitchFamily="18" charset="0"/>
                <a:cs typeface="Times New Roman" panose="02020603050405020304" pitchFamily="18" charset="0"/>
              </a:rPr>
              <a:t>two-phase argon </a:t>
            </a:r>
            <a:r>
              <a:rPr lang="en-US" sz="2000" dirty="0">
                <a:latin typeface="Times New Roman" panose="02020603050405020304" pitchFamily="18" charset="0"/>
                <a:cs typeface="Times New Roman" panose="02020603050405020304" pitchFamily="18" charset="0"/>
              </a:rPr>
              <a:t>doped with xenon and </a:t>
            </a:r>
            <a:r>
              <a:rPr lang="en-US" sz="2000" dirty="0" smtClean="0">
                <a:latin typeface="Times New Roman" panose="02020603050405020304" pitchFamily="18" charset="0"/>
                <a:cs typeface="Times New Roman" panose="02020603050405020304" pitchFamily="18" charset="0"/>
              </a:rPr>
              <a:t>nitrogen, arXiv:1702.03612v1 and references therein.</a:t>
            </a:r>
          </a:p>
          <a:p>
            <a:pPr marL="457200" indent="-457200" algn="just">
              <a:buAutoNum type="arabicPeriod"/>
            </a:pPr>
            <a:r>
              <a:rPr lang="en-US" sz="2000" dirty="0">
                <a:latin typeface="Times New Roman" panose="02020603050405020304" pitchFamily="18" charset="0"/>
                <a:cs typeface="Times New Roman" panose="02020603050405020304" pitchFamily="18" charset="0"/>
              </a:rPr>
              <a:t>A. </a:t>
            </a:r>
            <a:r>
              <a:rPr lang="en-US" sz="2000" dirty="0" err="1" smtClean="0">
                <a:latin typeface="Times New Roman" panose="02020603050405020304" pitchFamily="18" charset="0"/>
                <a:cs typeface="Times New Roman" panose="02020603050405020304" pitchFamily="18" charset="0"/>
              </a:rPr>
              <a:t>Lyashenko</a:t>
            </a:r>
            <a:r>
              <a:rPr lang="en-US" sz="2000" dirty="0">
                <a:latin typeface="Times New Roman" panose="02020603050405020304" pitchFamily="18" charset="0"/>
                <a:cs typeface="Times New Roman" panose="02020603050405020304" pitchFamily="18" charset="0"/>
              </a:rPr>
              <a:t>, et.al., 2014 JINST 9 </a:t>
            </a:r>
            <a:r>
              <a:rPr lang="en-US" sz="2000" dirty="0" smtClean="0">
                <a:latin typeface="Times New Roman" panose="02020603050405020304" pitchFamily="18" charset="0"/>
                <a:cs typeface="Times New Roman" panose="02020603050405020304" pitchFamily="18" charset="0"/>
              </a:rPr>
              <a:t>P11021. </a:t>
            </a:r>
          </a:p>
          <a:p>
            <a:pPr marL="457200" indent="-457200" algn="just">
              <a:buAutoNum type="arabicPeriod"/>
            </a:pPr>
            <a:r>
              <a:rPr lang="en-US" sz="2000" dirty="0" err="1" smtClean="0">
                <a:latin typeface="Times New Roman" panose="02020603050405020304" pitchFamily="18" charset="0"/>
                <a:cs typeface="Times New Roman" panose="02020603050405020304" pitchFamily="18" charset="0"/>
              </a:rPr>
              <a:t>A.Bondar</a:t>
            </a:r>
            <a:r>
              <a:rPr lang="en-US" sz="2000" dirty="0">
                <a:latin typeface="Times New Roman" panose="02020603050405020304" pitchFamily="18" charset="0"/>
                <a:cs typeface="Times New Roman" panose="02020603050405020304" pitchFamily="18" charset="0"/>
              </a:rPr>
              <a:t>, et.al., 2015 JINST 10 </a:t>
            </a:r>
            <a:r>
              <a:rPr lang="en-US" sz="2000" dirty="0" smtClean="0">
                <a:latin typeface="Times New Roman" panose="02020603050405020304" pitchFamily="18" charset="0"/>
                <a:cs typeface="Times New Roman" panose="02020603050405020304" pitchFamily="18" charset="0"/>
              </a:rPr>
              <a:t>P10010. </a:t>
            </a:r>
            <a:endParaRPr lang="ru-RU" sz="2400"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1095" t="8799" r="1095" b="11501"/>
          <a:stretch/>
        </p:blipFill>
        <p:spPr>
          <a:xfrm>
            <a:off x="959246" y="16416073"/>
            <a:ext cx="8622422" cy="9367798"/>
          </a:xfrm>
          <a:prstGeom prst="rect">
            <a:avLst/>
          </a:prstGeom>
        </p:spPr>
      </p:pic>
      <p:sp>
        <p:nvSpPr>
          <p:cNvPr id="11" name="Прямоугольник 10"/>
          <p:cNvSpPr/>
          <p:nvPr/>
        </p:nvSpPr>
        <p:spPr>
          <a:xfrm>
            <a:off x="322053" y="25392955"/>
            <a:ext cx="9526379" cy="369332"/>
          </a:xfrm>
          <a:prstGeom prst="rect">
            <a:avLst/>
          </a:prstGeom>
        </p:spPr>
        <p:txBody>
          <a:bodyPr wrap="square">
            <a:spAutoFit/>
          </a:bodyPr>
          <a:lstStyle/>
          <a:p>
            <a:r>
              <a:rPr lang="en-US" sz="1800" dirty="0" smtClean="0">
                <a:latin typeface="Times New Roman" panose="02020603050405020304" pitchFamily="18" charset="0"/>
                <a:cs typeface="Times New Roman" panose="02020603050405020304" pitchFamily="18" charset="0"/>
              </a:rPr>
              <a:t>Fig.1</a:t>
            </a:r>
            <a:r>
              <a:rPr lang="en-US" sz="1800" dirty="0">
                <a:latin typeface="Times New Roman" panose="02020603050405020304" pitchFamily="18" charset="0"/>
                <a:cs typeface="Times New Roman" panose="02020603050405020304" pitchFamily="18" charset="0"/>
              </a:rPr>
              <a:t>. Design of two-phase CRAD in </a:t>
            </a:r>
            <a:r>
              <a:rPr lang="en-US" sz="1800" dirty="0" err="1">
                <a:latin typeface="Times New Roman" panose="02020603050405020304" pitchFamily="18" charset="0"/>
                <a:cs typeface="Times New Roman" panose="02020603050405020304" pitchFamily="18" charset="0"/>
              </a:rPr>
              <a:t>Ar</a:t>
            </a:r>
            <a:r>
              <a:rPr lang="en-US" sz="1800" dirty="0">
                <a:latin typeface="Times New Roman" panose="02020603050405020304" pitchFamily="18" charset="0"/>
                <a:cs typeface="Times New Roman" panose="02020603050405020304" pitchFamily="18" charset="0"/>
              </a:rPr>
              <a:t> with optical readout by combined GEM/GAPD multiplier.</a:t>
            </a:r>
            <a:endParaRPr lang="ru-RU" sz="1800" dirty="0">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322053" y="25959023"/>
            <a:ext cx="9903134" cy="4093428"/>
          </a:xfrm>
          <a:prstGeom prst="rect">
            <a:avLst/>
          </a:prstGeom>
        </p:spPr>
        <p:txBody>
          <a:bodyPr wrap="square">
            <a:spAutoFit/>
          </a:bodyPr>
          <a:lstStyle/>
          <a:p>
            <a:pPr algn="just"/>
            <a:r>
              <a:rPr lang="en-US" sz="2000" dirty="0" smtClean="0">
                <a:latin typeface="Times New Roman" panose="02020603050405020304" pitchFamily="18" charset="0"/>
                <a:cs typeface="Times New Roman" panose="02020603050405020304" pitchFamily="18" charset="0"/>
              </a:rPr>
              <a:t>TPB layer considerably reduces the photon collection efficiency, </a:t>
            </a:r>
            <a:r>
              <a:rPr lang="en-US" sz="2000" dirty="0">
                <a:latin typeface="Times New Roman" panose="02020603050405020304" pitchFamily="18" charset="0"/>
                <a:cs typeface="Times New Roman" panose="02020603050405020304" pitchFamily="18" charset="0"/>
              </a:rPr>
              <a:t>by </a:t>
            </a:r>
            <a:r>
              <a:rPr lang="en-US" sz="2000" dirty="0" smtClean="0">
                <a:latin typeface="Times New Roman" panose="02020603050405020304" pitchFamily="18" charset="0"/>
                <a:cs typeface="Times New Roman" panose="02020603050405020304" pitchFamily="18" charset="0"/>
              </a:rPr>
              <a:t>a factor </a:t>
            </a:r>
            <a:r>
              <a:rPr lang="en-US" sz="2000" dirty="0">
                <a:latin typeface="Times New Roman" panose="02020603050405020304" pitchFamily="18" charset="0"/>
                <a:cs typeface="Times New Roman" panose="02020603050405020304" pitchFamily="18" charset="0"/>
              </a:rPr>
              <a:t>reaching </a:t>
            </a:r>
            <a:r>
              <a:rPr lang="en-US" sz="2000" dirty="0" smtClean="0">
                <a:latin typeface="Times New Roman" panose="02020603050405020304" pitchFamily="18" charset="0"/>
                <a:cs typeface="Times New Roman" panose="02020603050405020304" pitchFamily="18" charset="0"/>
              </a:rPr>
              <a:t>20, due to </a:t>
            </a:r>
            <a:r>
              <a:rPr lang="en-US" sz="2000" dirty="0">
                <a:latin typeface="Times New Roman" panose="02020603050405020304" pitchFamily="18" charset="0"/>
                <a:cs typeface="Times New Roman" panose="02020603050405020304" pitchFamily="18" charset="0"/>
              </a:rPr>
              <a:t>internal reflection and </a:t>
            </a:r>
            <a:r>
              <a:rPr lang="en-US" sz="2000" dirty="0" smtClean="0">
                <a:latin typeface="Times New Roman" panose="02020603050405020304" pitchFamily="18" charset="0"/>
                <a:cs typeface="Times New Roman" panose="02020603050405020304" pitchFamily="18" charset="0"/>
              </a:rPr>
              <a:t>conversion efficiency </a:t>
            </a:r>
            <a:r>
              <a:rPr lang="en-US" sz="2000" dirty="0">
                <a:latin typeface="Times New Roman" panose="02020603050405020304" pitchFamily="18" charset="0"/>
                <a:cs typeface="Times New Roman" panose="02020603050405020304" pitchFamily="18" charset="0"/>
              </a:rPr>
              <a:t>losses in the </a:t>
            </a:r>
            <a:r>
              <a:rPr lang="en-US" sz="2000" dirty="0" smtClean="0">
                <a:latin typeface="Times New Roman" panose="02020603050405020304" pitchFamily="18" charset="0"/>
                <a:cs typeface="Times New Roman" panose="02020603050405020304" pitchFamily="18" charset="0"/>
              </a:rPr>
              <a:t>wavelength shifter (WLS) </a:t>
            </a:r>
            <a:r>
              <a:rPr lang="en-US" sz="2000" dirty="0">
                <a:latin typeface="Times New Roman" panose="02020603050405020304" pitchFamily="18" charset="0"/>
                <a:cs typeface="Times New Roman" panose="02020603050405020304" pitchFamily="18" charset="0"/>
              </a:rPr>
              <a:t>and in the absence </a:t>
            </a:r>
            <a:r>
              <a:rPr lang="en-US" sz="2000" dirty="0" smtClean="0">
                <a:latin typeface="Times New Roman" panose="02020603050405020304" pitchFamily="18" charset="0"/>
                <a:cs typeface="Times New Roman" panose="02020603050405020304" pitchFamily="18" charset="0"/>
              </a:rPr>
              <a:t>of optical contact </a:t>
            </a:r>
            <a:r>
              <a:rPr lang="en-US" sz="2000" dirty="0">
                <a:latin typeface="Times New Roman" panose="02020603050405020304" pitchFamily="18" charset="0"/>
                <a:cs typeface="Times New Roman" panose="02020603050405020304" pitchFamily="18" charset="0"/>
              </a:rPr>
              <a:t>between the WLS and the PMT window</a:t>
            </a:r>
            <a:r>
              <a:rPr lang="en-US" sz="2000" dirty="0" smtClean="0">
                <a:latin typeface="Times New Roman" panose="02020603050405020304" pitchFamily="18" charset="0"/>
                <a:cs typeface="Times New Roman" panose="02020603050405020304" pitchFamily="18" charset="0"/>
              </a:rPr>
              <a:t>. Thus, it </a:t>
            </a:r>
            <a:r>
              <a:rPr lang="en-US" sz="2000" dirty="0">
                <a:latin typeface="Times New Roman" panose="02020603050405020304" pitchFamily="18" charset="0"/>
                <a:cs typeface="Times New Roman" panose="02020603050405020304" pitchFamily="18" charset="0"/>
              </a:rPr>
              <a:t>looks attractive to shift the VUV </a:t>
            </a:r>
            <a:r>
              <a:rPr lang="en-US" sz="2000" dirty="0" smtClean="0">
                <a:latin typeface="Times New Roman" panose="02020603050405020304" pitchFamily="18" charset="0"/>
                <a:cs typeface="Times New Roman" panose="02020603050405020304" pitchFamily="18" charset="0"/>
              </a:rPr>
              <a:t>emission of </a:t>
            </a:r>
            <a:r>
              <a:rPr lang="en-US" sz="2000" dirty="0" err="1">
                <a:latin typeface="Times New Roman" panose="02020603050405020304" pitchFamily="18" charset="0"/>
                <a:cs typeface="Times New Roman" panose="02020603050405020304" pitchFamily="18" charset="0"/>
              </a:rPr>
              <a:t>Ar</a:t>
            </a:r>
            <a:r>
              <a:rPr lang="en-US" sz="2000" dirty="0">
                <a:latin typeface="Times New Roman" panose="02020603050405020304" pitchFamily="18" charset="0"/>
                <a:cs typeface="Times New Roman" panose="02020603050405020304" pitchFamily="18" charset="0"/>
              </a:rPr>
              <a:t> to longer wavelength directly in the </a:t>
            </a:r>
            <a:r>
              <a:rPr lang="en-US" sz="2000" dirty="0" smtClean="0">
                <a:latin typeface="Times New Roman" panose="02020603050405020304" pitchFamily="18" charset="0"/>
                <a:cs typeface="Times New Roman" panose="02020603050405020304" pitchFamily="18" charset="0"/>
              </a:rPr>
              <a:t>detection medium</a:t>
            </a:r>
            <a:r>
              <a:rPr lang="en-US" sz="2000" dirty="0">
                <a:latin typeface="Times New Roman" panose="02020603050405020304" pitchFamily="18" charset="0"/>
                <a:cs typeface="Times New Roman" panose="02020603050405020304" pitchFamily="18" charset="0"/>
              </a:rPr>
              <a:t>, to do without the WLS. It is known that at </a:t>
            </a:r>
            <a:r>
              <a:rPr lang="en-US" sz="2000" dirty="0" smtClean="0">
                <a:latin typeface="Times New Roman" panose="02020603050405020304" pitchFamily="18" charset="0"/>
                <a:cs typeface="Times New Roman" panose="02020603050405020304" pitchFamily="18" charset="0"/>
              </a:rPr>
              <a:t>room temperature </a:t>
            </a:r>
            <a:r>
              <a:rPr lang="en-US" sz="2000" dirty="0">
                <a:latin typeface="Times New Roman" panose="02020603050405020304" pitchFamily="18" charset="0"/>
                <a:cs typeface="Times New Roman" panose="02020603050405020304" pitchFamily="18" charset="0"/>
              </a:rPr>
              <a:t>such a VUV-to-UV conversion can be </a:t>
            </a:r>
            <a:r>
              <a:rPr lang="en-US" sz="2000" dirty="0" smtClean="0">
                <a:latin typeface="Times New Roman" panose="02020603050405020304" pitchFamily="18" charset="0"/>
                <a:cs typeface="Times New Roman" panose="02020603050405020304" pitchFamily="18" charset="0"/>
              </a:rPr>
              <a:t>effectively performed </a:t>
            </a:r>
            <a:r>
              <a:rPr lang="en-US" sz="2000" dirty="0">
                <a:latin typeface="Times New Roman" panose="02020603050405020304" pitchFamily="18" charset="0"/>
                <a:cs typeface="Times New Roman" panose="02020603050405020304" pitchFamily="18" charset="0"/>
              </a:rPr>
              <a:t>in gaseous argon by doping with </a:t>
            </a:r>
            <a:r>
              <a:rPr lang="en-US" sz="2000" dirty="0" smtClean="0">
                <a:latin typeface="Times New Roman" panose="02020603050405020304" pitchFamily="18" charset="0"/>
                <a:cs typeface="Times New Roman" panose="02020603050405020304" pitchFamily="18" charset="0"/>
              </a:rPr>
              <a:t>either xenon, </a:t>
            </a:r>
            <a:r>
              <a:rPr lang="en-US" sz="2000" dirty="0">
                <a:latin typeface="Times New Roman" panose="02020603050405020304" pitchFamily="18" charset="0"/>
                <a:cs typeface="Times New Roman" panose="02020603050405020304" pitchFamily="18" charset="0"/>
              </a:rPr>
              <a:t>at a content of 0.1-10%, or </a:t>
            </a:r>
            <a:r>
              <a:rPr lang="en-US" sz="2000" dirty="0" smtClean="0">
                <a:latin typeface="Times New Roman" panose="02020603050405020304" pitchFamily="18" charset="0"/>
                <a:cs typeface="Times New Roman" panose="02020603050405020304" pitchFamily="18" charset="0"/>
              </a:rPr>
              <a:t>nitrogen, at </a:t>
            </a:r>
            <a:r>
              <a:rPr lang="en-US" sz="2000" dirty="0">
                <a:latin typeface="Times New Roman" panose="02020603050405020304" pitchFamily="18" charset="0"/>
                <a:cs typeface="Times New Roman" panose="02020603050405020304" pitchFamily="18" charset="0"/>
              </a:rPr>
              <a:t>a content of 0.2-2%, and in liquid argon by doping </a:t>
            </a:r>
            <a:r>
              <a:rPr lang="en-US" sz="2000" dirty="0" smtClean="0">
                <a:latin typeface="Times New Roman" panose="02020603050405020304" pitchFamily="18" charset="0"/>
                <a:cs typeface="Times New Roman" panose="02020603050405020304" pitchFamily="18" charset="0"/>
              </a:rPr>
              <a:t>with xenon, </a:t>
            </a:r>
            <a:r>
              <a:rPr lang="en-US" sz="2000" dirty="0">
                <a:latin typeface="Times New Roman" panose="02020603050405020304" pitchFamily="18" charset="0"/>
                <a:cs typeface="Times New Roman" panose="02020603050405020304" pitchFamily="18" charset="0"/>
              </a:rPr>
              <a:t>at a content of 10-1000 </a:t>
            </a:r>
            <a:r>
              <a:rPr lang="en-US" sz="2000" dirty="0" smtClean="0">
                <a:latin typeface="Times New Roman" panose="02020603050405020304" pitchFamily="18" charset="0"/>
                <a:cs typeface="Times New Roman" panose="02020603050405020304" pitchFamily="18" charset="0"/>
              </a:rPr>
              <a:t>ppm [</a:t>
            </a:r>
            <a:r>
              <a:rPr lang="en-US" sz="2000" dirty="0">
                <a:latin typeface="Times New Roman" panose="02020603050405020304" pitchFamily="18" charset="0"/>
                <a:cs typeface="Times New Roman" panose="02020603050405020304" pitchFamily="18" charset="0"/>
              </a:rPr>
              <a:t>2]. </a:t>
            </a:r>
            <a:r>
              <a:rPr lang="en-US" sz="2000" dirty="0" smtClean="0">
                <a:latin typeface="Times New Roman" panose="02020603050405020304" pitchFamily="18" charset="0"/>
                <a:cs typeface="Times New Roman" panose="02020603050405020304" pitchFamily="18" charset="0"/>
              </a:rPr>
              <a:t>At </a:t>
            </a:r>
            <a:r>
              <a:rPr lang="en-US" sz="2000" dirty="0">
                <a:latin typeface="Times New Roman" panose="02020603050405020304" pitchFamily="18" charset="0"/>
                <a:cs typeface="Times New Roman" panose="02020603050405020304" pitchFamily="18" charset="0"/>
              </a:rPr>
              <a:t>first glance, the VUV-to-UV </a:t>
            </a:r>
            <a:r>
              <a:rPr lang="en-US" sz="2000" dirty="0" smtClean="0">
                <a:latin typeface="Times New Roman" panose="02020603050405020304" pitchFamily="18" charset="0"/>
                <a:cs typeface="Times New Roman" panose="02020603050405020304" pitchFamily="18" charset="0"/>
              </a:rPr>
              <a:t>conversion in </a:t>
            </a:r>
            <a:r>
              <a:rPr lang="en-US" sz="2000" dirty="0">
                <a:latin typeface="Times New Roman" panose="02020603050405020304" pitchFamily="18" charset="0"/>
                <a:cs typeface="Times New Roman" panose="02020603050405020304" pitchFamily="18" charset="0"/>
              </a:rPr>
              <a:t>two-phase </a:t>
            </a:r>
            <a:r>
              <a:rPr lang="en-US" sz="2000" dirty="0" err="1">
                <a:latin typeface="Times New Roman" panose="02020603050405020304" pitchFamily="18" charset="0"/>
                <a:cs typeface="Times New Roman" panose="02020603050405020304" pitchFamily="18" charset="0"/>
              </a:rPr>
              <a:t>Ar</a:t>
            </a:r>
            <a:r>
              <a:rPr lang="en-US" sz="2000" dirty="0">
                <a:latin typeface="Times New Roman" panose="02020603050405020304" pitchFamily="18" charset="0"/>
                <a:cs typeface="Times New Roman" panose="02020603050405020304" pitchFamily="18" charset="0"/>
              </a:rPr>
              <a:t> would be possible either for the </a:t>
            </a:r>
            <a:r>
              <a:rPr lang="en-US" sz="2000" dirty="0" smtClean="0">
                <a:latin typeface="Times New Roman" panose="02020603050405020304" pitchFamily="18" charset="0"/>
                <a:cs typeface="Times New Roman" panose="02020603050405020304" pitchFamily="18" charset="0"/>
              </a:rPr>
              <a:t>S1 signal </a:t>
            </a:r>
            <a:r>
              <a:rPr lang="en-US" sz="2000" dirty="0">
                <a:latin typeface="Times New Roman" panose="02020603050405020304" pitchFamily="18" charset="0"/>
                <a:cs typeface="Times New Roman" panose="02020603050405020304" pitchFamily="18" charset="0"/>
              </a:rPr>
              <a:t>in the liquid phase, using </a:t>
            </a:r>
            <a:r>
              <a:rPr lang="en-US" sz="2000" dirty="0" err="1">
                <a:latin typeface="Times New Roman" panose="02020603050405020304" pitchFamily="18" charset="0"/>
                <a:cs typeface="Times New Roman" panose="02020603050405020304" pitchFamily="18" charset="0"/>
              </a:rPr>
              <a:t>Xe</a:t>
            </a:r>
            <a:r>
              <a:rPr lang="en-US" sz="2000" dirty="0">
                <a:latin typeface="Times New Roman" panose="02020603050405020304" pitchFamily="18" charset="0"/>
                <a:cs typeface="Times New Roman" panose="02020603050405020304" pitchFamily="18" charset="0"/>
              </a:rPr>
              <a:t> dopant, or for the </a:t>
            </a:r>
            <a:r>
              <a:rPr lang="en-US" sz="2000" dirty="0" smtClean="0">
                <a:latin typeface="Times New Roman" panose="02020603050405020304" pitchFamily="18" charset="0"/>
                <a:cs typeface="Times New Roman" panose="02020603050405020304" pitchFamily="18" charset="0"/>
              </a:rPr>
              <a:t>S2 signal </a:t>
            </a:r>
            <a:r>
              <a:rPr lang="en-US" sz="2000" dirty="0">
                <a:latin typeface="Times New Roman" panose="02020603050405020304" pitchFamily="18" charset="0"/>
                <a:cs typeface="Times New Roman" panose="02020603050405020304" pitchFamily="18" charset="0"/>
              </a:rPr>
              <a:t>in the gas phase, using N</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dopant. For the first case 3 inch R11410 PMT sensitive for UV photons emitted by </a:t>
            </a:r>
            <a:r>
              <a:rPr lang="en-US" sz="2000" dirty="0" err="1" smtClean="0">
                <a:latin typeface="Times New Roman" panose="02020603050405020304" pitchFamily="18" charset="0"/>
                <a:cs typeface="Times New Roman" panose="02020603050405020304" pitchFamily="18" charset="0"/>
              </a:rPr>
              <a:t>Xe</a:t>
            </a:r>
            <a:r>
              <a:rPr lang="en-US" sz="2000" dirty="0" smtClean="0">
                <a:latin typeface="Times New Roman" panose="02020603050405020304" pitchFamily="18" charset="0"/>
                <a:cs typeface="Times New Roman" panose="02020603050405020304" pitchFamily="18" charset="0"/>
              </a:rPr>
              <a:t> (175 nm) is proposed for the bottom PMT system. This PMT has the same dynode system and the body as R11065, but quartz window and the photocathode with quantum efficiency close to 30% at 175 nm (Fig.2)[3]. </a:t>
            </a:r>
            <a:endParaRPr lang="ru-RU" sz="2000" dirty="0">
              <a:latin typeface="Times New Roman" panose="02020603050405020304" pitchFamily="18" charset="0"/>
              <a:cs typeface="Times New Roman" panose="02020603050405020304" pitchFamily="18" charset="0"/>
            </a:endParaRPr>
          </a:p>
        </p:txBody>
      </p:sp>
      <p:pic>
        <p:nvPicPr>
          <p:cNvPr id="4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t="7394" r="9955"/>
          <a:stretch/>
        </p:blipFill>
        <p:spPr>
          <a:xfrm>
            <a:off x="1783255" y="30231369"/>
            <a:ext cx="7173109" cy="5520742"/>
          </a:xfrm>
          <a:prstGeom prst="rect">
            <a:avLst/>
          </a:prstGeom>
        </p:spPr>
      </p:pic>
      <p:sp>
        <p:nvSpPr>
          <p:cNvPr id="54" name="Прямоугольник 53"/>
          <p:cNvSpPr/>
          <p:nvPr/>
        </p:nvSpPr>
        <p:spPr>
          <a:xfrm>
            <a:off x="1538558" y="35752111"/>
            <a:ext cx="7662502" cy="369332"/>
          </a:xfrm>
          <a:prstGeom prst="rect">
            <a:avLst/>
          </a:prstGeom>
        </p:spPr>
        <p:txBody>
          <a:bodyPr wrap="square">
            <a:spAutoFit/>
          </a:bodyPr>
          <a:lstStyle/>
          <a:p>
            <a:r>
              <a:rPr lang="en-US" sz="1800" dirty="0" smtClean="0">
                <a:latin typeface="Times New Roman" panose="02020603050405020304" pitchFamily="18" charset="0"/>
                <a:cs typeface="Times New Roman" panose="02020603050405020304" pitchFamily="18" charset="0"/>
              </a:rPr>
              <a:t>Fig.2. Quantum efficiency of R11410 PMT. Result of the measurement from [3]</a:t>
            </a:r>
            <a:endParaRPr lang="ru-RU" sz="18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686943" y="36328175"/>
            <a:ext cx="9653455" cy="5632311"/>
          </a:xfrm>
          <a:prstGeom prst="rect">
            <a:avLst/>
          </a:prstGeom>
          <a:noFill/>
        </p:spPr>
        <p:txBody>
          <a:bodyPr wrap="square" rtlCol="0">
            <a:spAutoFit/>
          </a:bodyPr>
          <a:lstStyle/>
          <a:p>
            <a:pPr algn="just"/>
            <a:r>
              <a:rPr lang="en-US" sz="2000" dirty="0" smtClean="0">
                <a:latin typeface="Times New Roman" panose="02020603050405020304" pitchFamily="18" charset="0"/>
                <a:cs typeface="Times New Roman" panose="02020603050405020304" pitchFamily="18" charset="0"/>
              </a:rPr>
              <a:t>In our previous work  an excellent performance of the R11065-10 and R11065-MOD PTMs</a:t>
            </a:r>
          </a:p>
          <a:p>
            <a:pPr algn="just"/>
            <a:r>
              <a:rPr lang="en-US" sz="2000" dirty="0">
                <a:latin typeface="Times New Roman" panose="02020603050405020304" pitchFamily="18" charset="0"/>
                <a:cs typeface="Times New Roman" panose="02020603050405020304" pitchFamily="18" charset="0"/>
              </a:rPr>
              <a:t>in liquid </a:t>
            </a:r>
            <a:r>
              <a:rPr lang="en-US" sz="2000" dirty="0" err="1">
                <a:latin typeface="Times New Roman" panose="02020603050405020304" pitchFamily="18" charset="0"/>
                <a:cs typeface="Times New Roman" panose="02020603050405020304" pitchFamily="18" charset="0"/>
              </a:rPr>
              <a:t>Ar</a:t>
            </a:r>
            <a:r>
              <a:rPr lang="en-US" sz="2000" dirty="0">
                <a:latin typeface="Times New Roman" panose="02020603050405020304" pitchFamily="18" charset="0"/>
                <a:cs typeface="Times New Roman" panose="02020603050405020304" pitchFamily="18" charset="0"/>
              </a:rPr>
              <a:t> was demonstrated [4] and here these results are presented for completeness.  Total number of compact PMTs R6041-506MOD purchased from Hamamatsu Photonics  is 21 pieces. Results of the performance  of four PMTs were reported in [4]. In the present  work the rest 17 PMTs are tested.  Seven 3 inch R11410-20 PMT are tested in the present work and for the first time their successful operation in liquid </a:t>
            </a:r>
            <a:r>
              <a:rPr lang="en-US" sz="2000" dirty="0" err="1">
                <a:latin typeface="Times New Roman" panose="02020603050405020304" pitchFamily="18" charset="0"/>
                <a:cs typeface="Times New Roman" panose="02020603050405020304" pitchFamily="18" charset="0"/>
              </a:rPr>
              <a:t>Ar</a:t>
            </a:r>
            <a:r>
              <a:rPr lang="en-US" sz="2000" dirty="0">
                <a:latin typeface="Times New Roman" panose="02020603050405020304" pitchFamily="18" charset="0"/>
                <a:cs typeface="Times New Roman" panose="02020603050405020304" pitchFamily="18" charset="0"/>
              </a:rPr>
              <a:t> is demonstrated.  The image of  R6041-506MOD and R11410-20 PMTs is shown in Fig.3. The set-up for testing of PMT immersed in liquid </a:t>
            </a:r>
            <a:r>
              <a:rPr lang="en-US" sz="2000" dirty="0" err="1">
                <a:latin typeface="Times New Roman" panose="02020603050405020304" pitchFamily="18" charset="0"/>
                <a:cs typeface="Times New Roman" panose="02020603050405020304" pitchFamily="18" charset="0"/>
              </a:rPr>
              <a:t>Ar</a:t>
            </a:r>
            <a:r>
              <a:rPr lang="en-US" sz="2000" dirty="0">
                <a:latin typeface="Times New Roman" panose="02020603050405020304" pitchFamily="18" charset="0"/>
                <a:cs typeface="Times New Roman" panose="02020603050405020304" pitchFamily="18" charset="0"/>
              </a:rPr>
              <a:t> is shown in Fig.4. For the tests of PMT we </a:t>
            </a:r>
            <a:r>
              <a:rPr lang="en-US" sz="2000" dirty="0" smtClean="0">
                <a:latin typeface="Times New Roman" panose="02020603050405020304" pitchFamily="18" charset="0"/>
                <a:cs typeface="Times New Roman" panose="02020603050405020304" pitchFamily="18" charset="0"/>
              </a:rPr>
              <a:t>used stainless </a:t>
            </a:r>
            <a:r>
              <a:rPr lang="en-US" sz="2000" dirty="0">
                <a:latin typeface="Times New Roman" panose="02020603050405020304" pitchFamily="18" charset="0"/>
                <a:cs typeface="Times New Roman" panose="02020603050405020304" pitchFamily="18" charset="0"/>
              </a:rPr>
              <a:t>steel vessel 30 cm in diameter and 40 cm high with gas-tight top cover. The vessel </a:t>
            </a:r>
            <a:r>
              <a:rPr lang="en-US" sz="2000" dirty="0" smtClean="0">
                <a:latin typeface="Times New Roman" panose="02020603050405020304" pitchFamily="18" charset="0"/>
                <a:cs typeface="Times New Roman" panose="02020603050405020304" pitchFamily="18" charset="0"/>
              </a:rPr>
              <a:t>can keep </a:t>
            </a:r>
            <a:r>
              <a:rPr lang="en-US" sz="2000" dirty="0">
                <a:latin typeface="Times New Roman" panose="02020603050405020304" pitchFamily="18" charset="0"/>
                <a:cs typeface="Times New Roman" panose="02020603050405020304" pitchFamily="18" charset="0"/>
              </a:rPr>
              <a:t>up to 3 </a:t>
            </a:r>
            <a:r>
              <a:rPr lang="en-US" sz="2000" dirty="0" err="1">
                <a:latin typeface="Times New Roman" panose="02020603050405020304" pitchFamily="18" charset="0"/>
                <a:cs typeface="Times New Roman" panose="02020603050405020304" pitchFamily="18" charset="0"/>
              </a:rPr>
              <a:t>atm</a:t>
            </a:r>
            <a:r>
              <a:rPr lang="en-US" sz="2000" dirty="0">
                <a:latin typeface="Times New Roman" panose="02020603050405020304" pitchFamily="18" charset="0"/>
                <a:cs typeface="Times New Roman" panose="02020603050405020304" pitchFamily="18" charset="0"/>
              </a:rPr>
              <a:t> of overpressure. The top cover contains 3 metal-glass feedthroughs that were </a:t>
            </a:r>
            <a:r>
              <a:rPr lang="en-US" sz="2000" dirty="0" smtClean="0">
                <a:latin typeface="Times New Roman" panose="02020603050405020304" pitchFamily="18" charset="0"/>
                <a:cs typeface="Times New Roman" panose="02020603050405020304" pitchFamily="18" charset="0"/>
              </a:rPr>
              <a:t>used to </a:t>
            </a:r>
            <a:r>
              <a:rPr lang="en-US" sz="2000" dirty="0">
                <a:latin typeface="Times New Roman" panose="02020603050405020304" pitchFamily="18" charset="0"/>
                <a:cs typeface="Times New Roman" panose="02020603050405020304" pitchFamily="18" charset="0"/>
              </a:rPr>
              <a:t>provide high voltage to the PMT under test, signal from the pulse generator to the light </a:t>
            </a:r>
            <a:r>
              <a:rPr lang="en-US" sz="2000" dirty="0" smtClean="0">
                <a:latin typeface="Times New Roman" panose="02020603050405020304" pitchFamily="18" charset="0"/>
                <a:cs typeface="Times New Roman" panose="02020603050405020304" pitchFamily="18" charset="0"/>
              </a:rPr>
              <a:t>emission diode </a:t>
            </a:r>
            <a:r>
              <a:rPr lang="en-US" sz="2000" dirty="0">
                <a:latin typeface="Times New Roman" panose="02020603050405020304" pitchFamily="18" charset="0"/>
                <a:cs typeface="Times New Roman" panose="02020603050405020304" pitchFamily="18" charset="0"/>
              </a:rPr>
              <a:t>(LED), signals from the temperature sensors to the Lake Shore 336 temperature </a:t>
            </a:r>
            <a:r>
              <a:rPr lang="en-US" sz="2000" dirty="0" smtClean="0">
                <a:latin typeface="Times New Roman" panose="02020603050405020304" pitchFamily="18" charset="0"/>
                <a:cs typeface="Times New Roman" panose="02020603050405020304" pitchFamily="18" charset="0"/>
              </a:rPr>
              <a:t>controller and </a:t>
            </a:r>
            <a:r>
              <a:rPr lang="en-US" sz="2000" dirty="0">
                <a:latin typeface="Times New Roman" panose="02020603050405020304" pitchFamily="18" charset="0"/>
                <a:cs typeface="Times New Roman" panose="02020603050405020304" pitchFamily="18" charset="0"/>
              </a:rPr>
              <a:t>voltage to the heater from the same </a:t>
            </a:r>
            <a:r>
              <a:rPr lang="en-US" sz="2000" dirty="0" smtClean="0">
                <a:latin typeface="Times New Roman" panose="02020603050405020304" pitchFamily="18" charset="0"/>
                <a:cs typeface="Times New Roman" panose="02020603050405020304" pitchFamily="18" charset="0"/>
              </a:rPr>
              <a:t>controller. </a:t>
            </a:r>
            <a:r>
              <a:rPr lang="en-US" sz="2000" dirty="0" err="1" smtClean="0">
                <a:latin typeface="Times New Roman" panose="02020603050405020304" pitchFamily="18" charset="0"/>
                <a:cs typeface="Times New Roman" panose="02020603050405020304" pitchFamily="18" charset="0"/>
              </a:rPr>
              <a:t>Cryocooler</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Cryodyne</a:t>
            </a:r>
            <a:r>
              <a:rPr lang="en-US" sz="2000" dirty="0">
                <a:latin typeface="Times New Roman" panose="02020603050405020304" pitchFamily="18" charset="0"/>
                <a:cs typeface="Times New Roman" panose="02020603050405020304" pitchFamily="18" charset="0"/>
              </a:rPr>
              <a:t> 350CP by CTI-Cryogenics was used for cooling and liquefaction of </a:t>
            </a:r>
            <a:r>
              <a:rPr lang="en-US" sz="2000" dirty="0" smtClean="0">
                <a:latin typeface="Times New Roman" panose="02020603050405020304" pitchFamily="18" charset="0"/>
                <a:cs typeface="Times New Roman" panose="02020603050405020304" pitchFamily="18" charset="0"/>
              </a:rPr>
              <a:t>Ar. PMT </a:t>
            </a:r>
            <a:r>
              <a:rPr lang="en-US" sz="2000" dirty="0">
                <a:latin typeface="Times New Roman" panose="02020603050405020304" pitchFamily="18" charset="0"/>
                <a:cs typeface="Times New Roman" panose="02020603050405020304" pitchFamily="18" charset="0"/>
              </a:rPr>
              <a:t>under test was installed inside a thermal insulating cylindrical case 10 cm in diameter </a:t>
            </a:r>
            <a:r>
              <a:rPr lang="en-US" sz="2000" dirty="0" smtClean="0">
                <a:latin typeface="Times New Roman" panose="02020603050405020304" pitchFamily="18" charset="0"/>
                <a:cs typeface="Times New Roman" panose="02020603050405020304" pitchFamily="18" charset="0"/>
              </a:rPr>
              <a:t>and 35 </a:t>
            </a:r>
            <a:r>
              <a:rPr lang="en-US" sz="2000" dirty="0">
                <a:latin typeface="Times New Roman" panose="02020603050405020304" pitchFamily="18" charset="0"/>
                <a:cs typeface="Times New Roman" panose="02020603050405020304" pitchFamily="18" charset="0"/>
              </a:rPr>
              <a:t>cm high. The case has plastic PET (polyethylene terephthalate) bottle 8 cm in diameter and</a:t>
            </a:r>
          </a:p>
          <a:p>
            <a:pPr algn="just"/>
            <a:r>
              <a:rPr lang="en-US" sz="2000" dirty="0">
                <a:latin typeface="Times New Roman" panose="02020603050405020304" pitchFamily="18" charset="0"/>
                <a:cs typeface="Times New Roman" panose="02020603050405020304" pitchFamily="18" charset="0"/>
              </a:rPr>
              <a:t>30 cm high firmly attached inside. At the bottom the bottle has special support containing </a:t>
            </a:r>
            <a:r>
              <a:rPr lang="en-US" sz="2000" dirty="0" smtClean="0">
                <a:latin typeface="Times New Roman" panose="02020603050405020304" pitchFamily="18" charset="0"/>
                <a:cs typeface="Times New Roman" panose="02020603050405020304" pitchFamily="18" charset="0"/>
              </a:rPr>
              <a:t>the LED </a:t>
            </a:r>
            <a:r>
              <a:rPr lang="en-US" sz="2000" dirty="0">
                <a:latin typeface="Times New Roman" panose="02020603050405020304" pitchFamily="18" charset="0"/>
                <a:cs typeface="Times New Roman" panose="02020603050405020304" pitchFamily="18" charset="0"/>
              </a:rPr>
              <a:t>for PMT cathode illumination.</a:t>
            </a:r>
            <a:endParaRPr lang="ru-RU" sz="2000" dirty="0">
              <a:latin typeface="Times New Roman" panose="02020603050405020304" pitchFamily="18" charset="0"/>
              <a:cs typeface="Times New Roman" panose="02020603050405020304" pitchFamily="18" charset="0"/>
            </a:endParaRPr>
          </a:p>
        </p:txBody>
      </p:sp>
      <p:pic>
        <p:nvPicPr>
          <p:cNvPr id="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11178" y="8840681"/>
            <a:ext cx="7571116" cy="451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Прямоугольник 55"/>
          <p:cNvSpPr/>
          <p:nvPr/>
        </p:nvSpPr>
        <p:spPr>
          <a:xfrm>
            <a:off x="12265485" y="13390272"/>
            <a:ext cx="7662502" cy="369332"/>
          </a:xfrm>
          <a:prstGeom prst="rect">
            <a:avLst/>
          </a:prstGeom>
        </p:spPr>
        <p:txBody>
          <a:bodyPr wrap="square">
            <a:spAutoFit/>
          </a:bodyPr>
          <a:lstStyle/>
          <a:p>
            <a:r>
              <a:rPr lang="en-US" sz="1800" dirty="0" smtClean="0">
                <a:latin typeface="Times New Roman" panose="02020603050405020304" pitchFamily="18" charset="0"/>
                <a:cs typeface="Times New Roman" panose="02020603050405020304" pitchFamily="18" charset="0"/>
              </a:rPr>
              <a:t>Fig.3. Photo of R6041-506MOD and R11410-20 photomultipliers.</a:t>
            </a:r>
            <a:endParaRPr lang="ru-RU" sz="1800" dirty="0">
              <a:latin typeface="Times New Roman" panose="02020603050405020304" pitchFamily="18" charset="0"/>
              <a:cs typeface="Times New Roman" panose="02020603050405020304" pitchFamily="18" charset="0"/>
            </a:endParaRPr>
          </a:p>
        </p:txBody>
      </p:sp>
      <p:pic>
        <p:nvPicPr>
          <p:cNvPr id="1027" name="Picture 3" descr="D:\Work\2-phase_det\PMT11065\paperPMT\figures\Design.png"/>
          <p:cNvPicPr>
            <a:picLocks noChangeAspect="1" noChangeArrowheads="1"/>
          </p:cNvPicPr>
          <p:nvPr/>
        </p:nvPicPr>
        <p:blipFill rotWithShape="1">
          <a:blip r:embed="rId7">
            <a:extLst>
              <a:ext uri="{28A0092B-C50C-407E-A947-70E740481C1C}">
                <a14:useLocalDpi xmlns:a14="http://schemas.microsoft.com/office/drawing/2010/main" val="0"/>
              </a:ext>
            </a:extLst>
          </a:blip>
          <a:srcRect l="5783" t="27886" b="9041"/>
          <a:stretch/>
        </p:blipFill>
        <p:spPr bwMode="auto">
          <a:xfrm>
            <a:off x="13017817" y="13774711"/>
            <a:ext cx="6910170" cy="6168248"/>
          </a:xfrm>
          <a:prstGeom prst="rect">
            <a:avLst/>
          </a:prstGeom>
          <a:noFill/>
          <a:extLst>
            <a:ext uri="{909E8E84-426E-40DD-AFC4-6F175D3DCCD1}">
              <a14:hiddenFill xmlns:a14="http://schemas.microsoft.com/office/drawing/2010/main">
                <a:solidFill>
                  <a:srgbClr val="FFFFFF"/>
                </a:solidFill>
              </a14:hiddenFill>
            </a:ext>
          </a:extLst>
        </p:spPr>
      </p:pic>
      <p:sp>
        <p:nvSpPr>
          <p:cNvPr id="19" name="Прямоугольник 18"/>
          <p:cNvSpPr/>
          <p:nvPr/>
        </p:nvSpPr>
        <p:spPr>
          <a:xfrm>
            <a:off x="14255014" y="20030244"/>
            <a:ext cx="4027706" cy="369332"/>
          </a:xfrm>
          <a:prstGeom prst="rect">
            <a:avLst/>
          </a:prstGeom>
        </p:spPr>
        <p:txBody>
          <a:bodyPr wrap="none">
            <a:spAutoFit/>
          </a:bodyPr>
          <a:lstStyle/>
          <a:p>
            <a:r>
              <a:rPr lang="en-US" sz="1800" dirty="0" smtClean="0">
                <a:latin typeface="Times New Roman" panose="02020603050405020304" pitchFamily="18" charset="0"/>
                <a:cs typeface="Times New Roman" panose="02020603050405020304" pitchFamily="18" charset="0"/>
              </a:rPr>
              <a:t>Fig.4. Schematic </a:t>
            </a:r>
            <a:r>
              <a:rPr lang="en-US" sz="1800" dirty="0">
                <a:latin typeface="Times New Roman" panose="02020603050405020304" pitchFamily="18" charset="0"/>
                <a:cs typeface="Times New Roman" panose="02020603050405020304" pitchFamily="18" charset="0"/>
              </a:rPr>
              <a:t>set-up for the PMT tests</a:t>
            </a:r>
            <a:endParaRPr lang="ru-RU" sz="1800" dirty="0">
              <a:latin typeface="Times New Roman" panose="02020603050405020304" pitchFamily="18" charset="0"/>
              <a:cs typeface="Times New Roman" panose="02020603050405020304" pitchFamily="18" charset="0"/>
            </a:endParaRPr>
          </a:p>
        </p:txBody>
      </p:sp>
      <p:sp>
        <p:nvSpPr>
          <p:cNvPr id="20" name="Прямоугольник 19"/>
          <p:cNvSpPr/>
          <p:nvPr/>
        </p:nvSpPr>
        <p:spPr>
          <a:xfrm>
            <a:off x="10879846" y="20646891"/>
            <a:ext cx="9930517" cy="3170099"/>
          </a:xfrm>
          <a:prstGeom prst="rect">
            <a:avLst/>
          </a:prstGeom>
        </p:spPr>
        <p:txBody>
          <a:bodyPr wrap="square">
            <a:spAutoFit/>
          </a:bodyPr>
          <a:lstStyle/>
          <a:p>
            <a:pPr algn="just"/>
            <a:r>
              <a:rPr lang="en-US" sz="2000" dirty="0" smtClean="0">
                <a:latin typeface="Times New Roman" panose="02020603050405020304" pitchFamily="18" charset="0"/>
                <a:cs typeface="Times New Roman" panose="02020603050405020304" pitchFamily="18" charset="0"/>
              </a:rPr>
              <a:t>All three types of PMTs,  R11065, R11410-20  </a:t>
            </a:r>
            <a:r>
              <a:rPr lang="en-US" sz="2000" dirty="0">
                <a:latin typeface="Times New Roman" panose="02020603050405020304" pitchFamily="18" charset="0"/>
                <a:cs typeface="Times New Roman" panose="02020603050405020304" pitchFamily="18" charset="0"/>
              </a:rPr>
              <a:t>and </a:t>
            </a:r>
            <a:r>
              <a:rPr lang="en-US" sz="2000" dirty="0" smtClean="0">
                <a:latin typeface="Times New Roman" panose="02020603050405020304" pitchFamily="18" charset="0"/>
                <a:cs typeface="Times New Roman" panose="02020603050405020304" pitchFamily="18" charset="0"/>
              </a:rPr>
              <a:t>R6041-506MOD were </a:t>
            </a:r>
            <a:r>
              <a:rPr lang="en-US" sz="2000" dirty="0">
                <a:latin typeface="Times New Roman" panose="02020603050405020304" pitchFamily="18" charset="0"/>
                <a:cs typeface="Times New Roman" panose="02020603050405020304" pitchFamily="18" charset="0"/>
              </a:rPr>
              <a:t>powered by positive voltage </a:t>
            </a:r>
            <a:r>
              <a:rPr lang="en-US" sz="2000" dirty="0" smtClean="0">
                <a:latin typeface="Times New Roman" panose="02020603050405020304" pitchFamily="18" charset="0"/>
                <a:cs typeface="Times New Roman" panose="02020603050405020304" pitchFamily="18" charset="0"/>
              </a:rPr>
              <a:t>from N1470 </a:t>
            </a:r>
            <a:r>
              <a:rPr lang="en-US" sz="2000" dirty="0">
                <a:latin typeface="Times New Roman" panose="02020603050405020304" pitchFamily="18" charset="0"/>
                <a:cs typeface="Times New Roman" panose="02020603050405020304" pitchFamily="18" charset="0"/>
              </a:rPr>
              <a:t>CAEN high voltage power supply. </a:t>
            </a:r>
            <a:r>
              <a:rPr lang="en-US" sz="2000" dirty="0" smtClean="0">
                <a:latin typeface="Times New Roman" panose="02020603050405020304" pitchFamily="18" charset="0"/>
                <a:cs typeface="Times New Roman" panose="02020603050405020304" pitchFamily="18" charset="0"/>
              </a:rPr>
              <a:t>Signal </a:t>
            </a:r>
            <a:r>
              <a:rPr lang="en-US" sz="2000" dirty="0">
                <a:latin typeface="Times New Roman" panose="02020603050405020304" pitchFamily="18" charset="0"/>
                <a:cs typeface="Times New Roman" panose="02020603050405020304" pitchFamily="18" charset="0"/>
              </a:rPr>
              <a:t>from PMT anode was amplified by a factor of 10 or 100 by CAEN N979 fast </a:t>
            </a:r>
            <a:r>
              <a:rPr lang="en-US" sz="2000" dirty="0" smtClean="0">
                <a:latin typeface="Times New Roman" panose="02020603050405020304" pitchFamily="18" charset="0"/>
                <a:cs typeface="Times New Roman" panose="02020603050405020304" pitchFamily="18" charset="0"/>
              </a:rPr>
              <a:t>linear amplifier </a:t>
            </a:r>
            <a:r>
              <a:rPr lang="en-US" sz="2000" dirty="0">
                <a:latin typeface="Times New Roman" panose="02020603050405020304" pitchFamily="18" charset="0"/>
                <a:cs typeface="Times New Roman" panose="02020603050405020304" pitchFamily="18" charset="0"/>
              </a:rPr>
              <a:t>module. Then amplified signal was connected to oscilloscope Tektronix </a:t>
            </a:r>
            <a:r>
              <a:rPr lang="en-US" sz="2000" dirty="0" smtClean="0">
                <a:latin typeface="Times New Roman" panose="02020603050405020304" pitchFamily="18" charset="0"/>
                <a:cs typeface="Times New Roman" panose="02020603050405020304" pitchFamily="18" charset="0"/>
              </a:rPr>
              <a:t>TDS5034B and </a:t>
            </a:r>
            <a:r>
              <a:rPr lang="en-US" sz="2000" dirty="0">
                <a:latin typeface="Times New Roman" panose="02020603050405020304" pitchFamily="18" charset="0"/>
                <a:cs typeface="Times New Roman" panose="02020603050405020304" pitchFamily="18" charset="0"/>
              </a:rPr>
              <a:t>to discriminator CAEN N841 for counting rate measurements by scaler CAEN N1145. </a:t>
            </a:r>
            <a:r>
              <a:rPr lang="en-US" sz="2000" dirty="0" smtClean="0">
                <a:latin typeface="Times New Roman" panose="02020603050405020304" pitchFamily="18" charset="0"/>
                <a:cs typeface="Times New Roman" panose="02020603050405020304" pitchFamily="18" charset="0"/>
              </a:rPr>
              <a:t>Oscilloscope was </a:t>
            </a:r>
            <a:r>
              <a:rPr lang="en-US" sz="2000" dirty="0">
                <a:latin typeface="Times New Roman" panose="02020603050405020304" pitchFamily="18" charset="0"/>
                <a:cs typeface="Times New Roman" panose="02020603050405020304" pitchFamily="18" charset="0"/>
              </a:rPr>
              <a:t>used for the measurements of waveforms and pulse height spectra. Signals </a:t>
            </a:r>
            <a:r>
              <a:rPr lang="en-US" sz="2000" dirty="0" smtClean="0">
                <a:latin typeface="Times New Roman" panose="02020603050405020304" pitchFamily="18" charset="0"/>
                <a:cs typeface="Times New Roman" panose="02020603050405020304" pitchFamily="18" charset="0"/>
              </a:rPr>
              <a:t>were obtained </a:t>
            </a:r>
            <a:r>
              <a:rPr lang="en-US" sz="2000" dirty="0">
                <a:latin typeface="Times New Roman" panose="02020603050405020304" pitchFamily="18" charset="0"/>
                <a:cs typeface="Times New Roman" panose="02020603050405020304" pitchFamily="18" charset="0"/>
              </a:rPr>
              <a:t>from spontaneous emission of single electrons from photocathode or by illumination </a:t>
            </a:r>
            <a:r>
              <a:rPr lang="en-US" sz="2000" dirty="0" smtClean="0">
                <a:latin typeface="Times New Roman" panose="02020603050405020304" pitchFamily="18" charset="0"/>
                <a:cs typeface="Times New Roman" panose="02020603050405020304" pitchFamily="18" charset="0"/>
              </a:rPr>
              <a:t>with LED</a:t>
            </a:r>
            <a:r>
              <a:rPr lang="en-US" sz="2000" dirty="0">
                <a:latin typeface="Times New Roman" panose="02020603050405020304" pitchFamily="18" charset="0"/>
                <a:cs typeface="Times New Roman" panose="02020603050405020304" pitchFamily="18" charset="0"/>
              </a:rPr>
              <a:t>. The LED was powered </a:t>
            </a:r>
            <a:r>
              <a:rPr lang="en-US" sz="2000" dirty="0" smtClean="0">
                <a:latin typeface="Times New Roman" panose="02020603050405020304" pitchFamily="18" charset="0"/>
                <a:cs typeface="Times New Roman" panose="02020603050405020304" pitchFamily="18" charset="0"/>
              </a:rPr>
              <a:t>from pulse </a:t>
            </a:r>
            <a:r>
              <a:rPr lang="en-US" sz="2000" dirty="0">
                <a:latin typeface="Times New Roman" panose="02020603050405020304" pitchFamily="18" charset="0"/>
                <a:cs typeface="Times New Roman" panose="02020603050405020304" pitchFamily="18" charset="0"/>
              </a:rPr>
              <a:t>generator G5-78, and its light intensity could be tuned </a:t>
            </a:r>
            <a:r>
              <a:rPr lang="en-US" sz="2000" dirty="0" smtClean="0">
                <a:latin typeface="Times New Roman" panose="02020603050405020304" pitchFamily="18" charset="0"/>
                <a:cs typeface="Times New Roman" panose="02020603050405020304" pitchFamily="18" charset="0"/>
              </a:rPr>
              <a:t>by changing </a:t>
            </a:r>
            <a:r>
              <a:rPr lang="en-US" sz="2000" dirty="0">
                <a:latin typeface="Times New Roman" panose="02020603050405020304" pitchFamily="18" charset="0"/>
                <a:cs typeface="Times New Roman" panose="02020603050405020304" pitchFamily="18" charset="0"/>
              </a:rPr>
              <a:t>pulse height and base line from the generator. The rate with LED did not exceed 5 </a:t>
            </a:r>
            <a:r>
              <a:rPr lang="en-US" sz="2000" dirty="0" smtClean="0">
                <a:latin typeface="Times New Roman" panose="02020603050405020304" pitchFamily="18" charset="0"/>
                <a:cs typeface="Times New Roman" panose="02020603050405020304" pitchFamily="18" charset="0"/>
              </a:rPr>
              <a:t>kHz and </a:t>
            </a:r>
            <a:r>
              <a:rPr lang="en-US" sz="2000" dirty="0">
                <a:latin typeface="Times New Roman" panose="02020603050405020304" pitchFamily="18" charset="0"/>
                <a:cs typeface="Times New Roman" panose="02020603050405020304" pitchFamily="18" charset="0"/>
              </a:rPr>
              <a:t>the frequency of pulse generator was 50 kHz.</a:t>
            </a:r>
            <a:endParaRPr lang="ru-RU" sz="20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10795790" y="23819986"/>
            <a:ext cx="3553858"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R11065-10, R11065-MOD</a:t>
            </a:r>
            <a:endParaRPr lang="ru-RU" sz="2400" b="1"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10831707" y="24401821"/>
            <a:ext cx="9786501" cy="1015663"/>
          </a:xfrm>
          <a:prstGeom prst="rect">
            <a:avLst/>
          </a:prstGeom>
          <a:noFill/>
        </p:spPr>
        <p:txBody>
          <a:bodyPr wrap="square" rtlCol="0">
            <a:spAutoFit/>
          </a:bodyPr>
          <a:lstStyle/>
          <a:p>
            <a:pPr algn="just"/>
            <a:r>
              <a:rPr lang="en-US" sz="2000" dirty="0" smtClean="0">
                <a:latin typeface="Times New Roman" panose="02020603050405020304" pitchFamily="18" charset="0"/>
                <a:cs typeface="Times New Roman" panose="02020603050405020304" pitchFamily="18" charset="0"/>
              </a:rPr>
              <a:t>Single electron response of R11065 tube is rather fast, FWHM of the signal is ~7 ns and full width at 0.1 maximum is around 12 ns. The gain can reach values close to 10</a:t>
            </a:r>
            <a:r>
              <a:rPr lang="en-US" sz="2000" baseline="30000" dirty="0" smtClean="0">
                <a:latin typeface="Times New Roman" panose="02020603050405020304" pitchFamily="18" charset="0"/>
                <a:cs typeface="Times New Roman" panose="02020603050405020304" pitchFamily="18" charset="0"/>
              </a:rPr>
              <a:t>7</a:t>
            </a:r>
            <a:r>
              <a:rPr lang="en-US" sz="2000" dirty="0" smtClean="0">
                <a:latin typeface="Times New Roman" panose="02020603050405020304" pitchFamily="18" charset="0"/>
                <a:cs typeface="Times New Roman" panose="02020603050405020304" pitchFamily="18" charset="0"/>
              </a:rPr>
              <a:t> and single electron spectrum is very well separated from the noise (see Fig.5). </a:t>
            </a:r>
            <a:endParaRPr lang="ru-RU" sz="2000" dirty="0">
              <a:latin typeface="Times New Roman" panose="02020603050405020304" pitchFamily="18" charset="0"/>
              <a:cs typeface="Times New Roman" panose="02020603050405020304" pitchFamily="18" charset="0"/>
            </a:endParaRPr>
          </a:p>
        </p:txBody>
      </p:sp>
      <p:pic>
        <p:nvPicPr>
          <p:cNvPr id="25" name="Рисунок 24"/>
          <p:cNvPicPr>
            <a:picLocks noChangeAspect="1"/>
          </p:cNvPicPr>
          <p:nvPr/>
        </p:nvPicPr>
        <p:blipFill rotWithShape="1">
          <a:blip r:embed="rId8" cstate="print">
            <a:extLst>
              <a:ext uri="{28A0092B-C50C-407E-A947-70E740481C1C}">
                <a14:useLocalDpi xmlns:a14="http://schemas.microsoft.com/office/drawing/2010/main" val="0"/>
              </a:ext>
            </a:extLst>
          </a:blip>
          <a:srcRect l="10583" t="9394" r="12085" b="51724"/>
          <a:stretch/>
        </p:blipFill>
        <p:spPr>
          <a:xfrm>
            <a:off x="12163314" y="25392955"/>
            <a:ext cx="7866844" cy="5673437"/>
          </a:xfrm>
          <a:prstGeom prst="rect">
            <a:avLst/>
          </a:prstGeom>
        </p:spPr>
      </p:pic>
      <p:sp>
        <p:nvSpPr>
          <p:cNvPr id="26" name="TextBox 25"/>
          <p:cNvSpPr txBox="1"/>
          <p:nvPr/>
        </p:nvSpPr>
        <p:spPr>
          <a:xfrm>
            <a:off x="10948787" y="31098527"/>
            <a:ext cx="9958990" cy="923330"/>
          </a:xfrm>
          <a:prstGeom prst="rect">
            <a:avLst/>
          </a:prstGeom>
          <a:noFill/>
        </p:spPr>
        <p:txBody>
          <a:bodyPr wrap="square" rtlCol="0">
            <a:spAutoFit/>
          </a:bodyPr>
          <a:lstStyle/>
          <a:p>
            <a:pPr algn="just"/>
            <a:r>
              <a:rPr lang="en-US" sz="1800" dirty="0" smtClean="0">
                <a:latin typeface="Times New Roman" panose="02020603050405020304" pitchFamily="18" charset="0"/>
                <a:cs typeface="Times New Roman" panose="02020603050405020304" pitchFamily="18" charset="0"/>
              </a:rPr>
              <a:t>Fig.5. Pulse </a:t>
            </a:r>
            <a:r>
              <a:rPr lang="en-US" sz="1800" dirty="0">
                <a:latin typeface="Times New Roman" panose="02020603050405020304" pitchFamily="18" charset="0"/>
                <a:cs typeface="Times New Roman" panose="02020603050405020304" pitchFamily="18" charset="0"/>
              </a:rPr>
              <a:t>height spectra of SER obtained from spontaneous emission (black points) and with </a:t>
            </a:r>
            <a:r>
              <a:rPr lang="en-US" sz="1800" dirty="0" smtClean="0">
                <a:latin typeface="Times New Roman" panose="02020603050405020304" pitchFamily="18" charset="0"/>
                <a:cs typeface="Times New Roman" panose="02020603050405020304" pitchFamily="18" charset="0"/>
              </a:rPr>
              <a:t>LED illumination </a:t>
            </a:r>
            <a:r>
              <a:rPr lang="en-US" sz="1800" dirty="0">
                <a:latin typeface="Times New Roman" panose="02020603050405020304" pitchFamily="18" charset="0"/>
                <a:cs typeface="Times New Roman" panose="02020603050405020304" pitchFamily="18" charset="0"/>
              </a:rPr>
              <a:t>at room temperature (red points) and at 87K (blue points). Vertical arrow points to the </a:t>
            </a:r>
            <a:r>
              <a:rPr lang="en-US" sz="1800" dirty="0" smtClean="0">
                <a:latin typeface="Times New Roman" panose="02020603050405020304" pitchFamily="18" charset="0"/>
                <a:cs typeface="Times New Roman" panose="02020603050405020304" pitchFamily="18" charset="0"/>
              </a:rPr>
              <a:t>threshold for </a:t>
            </a:r>
            <a:r>
              <a:rPr lang="en-US" sz="1800" dirty="0">
                <a:latin typeface="Times New Roman" panose="02020603050405020304" pitchFamily="18" charset="0"/>
                <a:cs typeface="Times New Roman" panose="02020603050405020304" pitchFamily="18" charset="0"/>
              </a:rPr>
              <a:t>calculation of the relative single electron efficiency. Anode voltage 1500V, gain </a:t>
            </a:r>
            <a:r>
              <a:rPr lang="en-US" sz="1800" dirty="0" smtClean="0">
                <a:latin typeface="Times New Roman" panose="02020603050405020304" pitchFamily="18" charset="0"/>
                <a:cs typeface="Times New Roman" panose="02020603050405020304" pitchFamily="18" charset="0"/>
              </a:rPr>
              <a:t>~10</a:t>
            </a:r>
            <a:r>
              <a:rPr lang="en-US" sz="1800" baseline="30000" dirty="0" smtClean="0">
                <a:latin typeface="Times New Roman" panose="02020603050405020304" pitchFamily="18" charset="0"/>
                <a:cs typeface="Times New Roman" panose="02020603050405020304" pitchFamily="18" charset="0"/>
              </a:rPr>
              <a:t>7</a:t>
            </a:r>
            <a:r>
              <a:rPr lang="en-US" sz="1800" dirty="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p:txBody>
      </p:sp>
      <p:pic>
        <p:nvPicPr>
          <p:cNvPr id="27" name="Рисунок 26"/>
          <p:cNvPicPr>
            <a:picLocks noChangeAspect="1"/>
          </p:cNvPicPr>
          <p:nvPr/>
        </p:nvPicPr>
        <p:blipFill rotWithShape="1">
          <a:blip r:embed="rId9" cstate="print">
            <a:extLst>
              <a:ext uri="{28A0092B-C50C-407E-A947-70E740481C1C}">
                <a14:useLocalDpi xmlns:a14="http://schemas.microsoft.com/office/drawing/2010/main" val="0"/>
              </a:ext>
            </a:extLst>
          </a:blip>
          <a:srcRect l="8291" t="7444" r="10481" b="42732"/>
          <a:stretch/>
        </p:blipFill>
        <p:spPr>
          <a:xfrm>
            <a:off x="12647087" y="32021857"/>
            <a:ext cx="6899298" cy="6069918"/>
          </a:xfrm>
          <a:prstGeom prst="rect">
            <a:avLst/>
          </a:prstGeom>
        </p:spPr>
      </p:pic>
      <p:sp>
        <p:nvSpPr>
          <p:cNvPr id="28" name="Прямоугольник 27"/>
          <p:cNvSpPr/>
          <p:nvPr/>
        </p:nvSpPr>
        <p:spPr>
          <a:xfrm>
            <a:off x="10948787" y="37840343"/>
            <a:ext cx="10004751" cy="923330"/>
          </a:xfrm>
          <a:prstGeom prst="rect">
            <a:avLst/>
          </a:prstGeom>
        </p:spPr>
        <p:txBody>
          <a:bodyPr wrap="square">
            <a:spAutoFit/>
          </a:bodyPr>
          <a:lstStyle/>
          <a:p>
            <a:pPr algn="just"/>
            <a:r>
              <a:rPr lang="en-US" sz="1800" dirty="0" smtClean="0">
                <a:latin typeface="Times New Roman" panose="02020603050405020304" pitchFamily="18" charset="0"/>
                <a:cs typeface="Times New Roman" panose="02020603050405020304" pitchFamily="18" charset="0"/>
              </a:rPr>
              <a:t>Fig.6. Gain </a:t>
            </a:r>
            <a:r>
              <a:rPr lang="en-US" sz="1800" dirty="0">
                <a:latin typeface="Times New Roman" panose="02020603050405020304" pitchFamily="18" charset="0"/>
                <a:cs typeface="Times New Roman" panose="02020603050405020304" pitchFamily="18" charset="0"/>
              </a:rPr>
              <a:t>as a function of anode voltage for two R11065-10 (one with the highest maximum gain </a:t>
            </a:r>
            <a:r>
              <a:rPr lang="en-US" sz="1800" dirty="0" smtClean="0">
                <a:latin typeface="Times New Roman" panose="02020603050405020304" pitchFamily="18" charset="0"/>
                <a:cs typeface="Times New Roman" panose="02020603050405020304" pitchFamily="18" charset="0"/>
              </a:rPr>
              <a:t>and one </a:t>
            </a:r>
            <a:r>
              <a:rPr lang="en-US" sz="1800" dirty="0">
                <a:latin typeface="Times New Roman" panose="02020603050405020304" pitchFamily="18" charset="0"/>
                <a:cs typeface="Times New Roman" panose="02020603050405020304" pitchFamily="18" charset="0"/>
              </a:rPr>
              <a:t>with the lowest maximum gain) and one R11065-MOD PMT. Results for different PMTs are </a:t>
            </a:r>
            <a:r>
              <a:rPr lang="en-US" sz="1800" dirty="0" smtClean="0">
                <a:latin typeface="Times New Roman" panose="02020603050405020304" pitchFamily="18" charset="0"/>
                <a:cs typeface="Times New Roman" panose="02020603050405020304" pitchFamily="18" charset="0"/>
              </a:rPr>
              <a:t>marked with </a:t>
            </a:r>
            <a:r>
              <a:rPr lang="en-US" sz="1800" dirty="0">
                <a:latin typeface="Times New Roman" panose="02020603050405020304" pitchFamily="18" charset="0"/>
                <a:cs typeface="Times New Roman" panose="02020603050405020304" pitchFamily="18" charset="0"/>
              </a:rPr>
              <a:t>different colors. Data corresponding to liquid </a:t>
            </a:r>
            <a:r>
              <a:rPr lang="en-US" sz="1800" dirty="0" err="1">
                <a:latin typeface="Times New Roman" panose="02020603050405020304" pitchFamily="18" charset="0"/>
                <a:cs typeface="Times New Roman" panose="02020603050405020304" pitchFamily="18" charset="0"/>
              </a:rPr>
              <a:t>Ar</a:t>
            </a:r>
            <a:r>
              <a:rPr lang="en-US" sz="1800" dirty="0">
                <a:latin typeface="Times New Roman" panose="02020603050405020304" pitchFamily="18" charset="0"/>
                <a:cs typeface="Times New Roman" panose="02020603050405020304" pitchFamily="18" charset="0"/>
              </a:rPr>
              <a:t> temperature are marked with open points.</a:t>
            </a:r>
            <a:endParaRPr lang="ru-RU" sz="1800"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10974897" y="38805696"/>
            <a:ext cx="9952529" cy="1015663"/>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Gain as a function of anode voltage is shown in Fig.6 for 3 typical photomultipliers. Relative single electron efficiency (fraction of SE response spectrum above threshold) as a function of gain  is shown in Fig.7. </a:t>
            </a:r>
            <a:endParaRPr lang="ru-RU" sz="2000" dirty="0">
              <a:latin typeface="Times New Roman" panose="02020603050405020304" pitchFamily="18" charset="0"/>
              <a:cs typeface="Times New Roman" panose="02020603050405020304" pitchFamily="18" charset="0"/>
            </a:endParaRPr>
          </a:p>
        </p:txBody>
      </p:sp>
      <p:pic>
        <p:nvPicPr>
          <p:cNvPr id="30" name="Рисунок 29"/>
          <p:cNvPicPr>
            <a:picLocks noChangeAspect="1"/>
          </p:cNvPicPr>
          <p:nvPr/>
        </p:nvPicPr>
        <p:blipFill rotWithShape="1">
          <a:blip r:embed="rId10">
            <a:extLst>
              <a:ext uri="{28A0092B-C50C-407E-A947-70E740481C1C}">
                <a14:useLocalDpi xmlns:a14="http://schemas.microsoft.com/office/drawing/2010/main" val="0"/>
              </a:ext>
            </a:extLst>
          </a:blip>
          <a:srcRect r="50000"/>
          <a:stretch/>
        </p:blipFill>
        <p:spPr>
          <a:xfrm>
            <a:off x="21932221" y="8099853"/>
            <a:ext cx="6320804" cy="5821616"/>
          </a:xfrm>
          <a:prstGeom prst="rect">
            <a:avLst/>
          </a:prstGeom>
        </p:spPr>
      </p:pic>
      <p:sp>
        <p:nvSpPr>
          <p:cNvPr id="31" name="Прямоугольник 30"/>
          <p:cNvSpPr/>
          <p:nvPr/>
        </p:nvSpPr>
        <p:spPr>
          <a:xfrm>
            <a:off x="21085629" y="13451545"/>
            <a:ext cx="8930666" cy="646331"/>
          </a:xfrm>
          <a:prstGeom prst="rect">
            <a:avLst/>
          </a:prstGeom>
        </p:spPr>
        <p:txBody>
          <a:bodyPr wrap="square">
            <a:spAutoFit/>
          </a:bodyPr>
          <a:lstStyle/>
          <a:p>
            <a:pPr algn="just"/>
            <a:r>
              <a:rPr lang="en-US" sz="1800" dirty="0" smtClean="0">
                <a:latin typeface="Times New Roman" panose="02020603050405020304" pitchFamily="18" charset="0"/>
                <a:cs typeface="Times New Roman" panose="02020603050405020304" pitchFamily="18" charset="0"/>
              </a:rPr>
              <a:t>Fig.7. Relative </a:t>
            </a:r>
            <a:r>
              <a:rPr lang="en-US" sz="1800" dirty="0">
                <a:latin typeface="Times New Roman" panose="02020603050405020304" pitchFamily="18" charset="0"/>
                <a:cs typeface="Times New Roman" panose="02020603050405020304" pitchFamily="18" charset="0"/>
              </a:rPr>
              <a:t>detection efficiency of single electrons </a:t>
            </a:r>
            <a:r>
              <a:rPr lang="en-US" sz="1800" dirty="0" smtClean="0">
                <a:latin typeface="Times New Roman" panose="02020603050405020304" pitchFamily="18" charset="0"/>
                <a:cs typeface="Times New Roman" panose="02020603050405020304" pitchFamily="18" charset="0"/>
              </a:rPr>
              <a:t>as </a:t>
            </a:r>
            <a:r>
              <a:rPr lang="en-US" sz="1800" dirty="0">
                <a:latin typeface="Times New Roman" panose="02020603050405020304" pitchFamily="18" charset="0"/>
                <a:cs typeface="Times New Roman" panose="02020603050405020304" pitchFamily="18" charset="0"/>
              </a:rPr>
              <a:t>a function of PMT gain. The data are shown for three PMTs with the lowest, medium and </a:t>
            </a:r>
            <a:r>
              <a:rPr lang="en-US" sz="1800" dirty="0" smtClean="0">
                <a:latin typeface="Times New Roman" panose="02020603050405020304" pitchFamily="18" charset="0"/>
                <a:cs typeface="Times New Roman" panose="02020603050405020304" pitchFamily="18" charset="0"/>
              </a:rPr>
              <a:t>the highest </a:t>
            </a:r>
            <a:r>
              <a:rPr lang="en-US" sz="1800" dirty="0">
                <a:latin typeface="Times New Roman" panose="02020603050405020304" pitchFamily="18" charset="0"/>
                <a:cs typeface="Times New Roman" panose="02020603050405020304" pitchFamily="18" charset="0"/>
              </a:rPr>
              <a:t>maximum gain.</a:t>
            </a:r>
            <a:endParaRPr lang="ru-RU" sz="1800" dirty="0">
              <a:latin typeface="Times New Roman" panose="02020603050405020304" pitchFamily="18" charset="0"/>
              <a:cs typeface="Times New Roman" panose="02020603050405020304" pitchFamily="18" charset="0"/>
            </a:endParaRPr>
          </a:p>
        </p:txBody>
      </p:sp>
      <p:sp>
        <p:nvSpPr>
          <p:cNvPr id="75" name="TextBox 74"/>
          <p:cNvSpPr txBox="1"/>
          <p:nvPr/>
        </p:nvSpPr>
        <p:spPr>
          <a:xfrm>
            <a:off x="10792093" y="39942726"/>
            <a:ext cx="2339102"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R6041-506MOD</a:t>
            </a:r>
            <a:endParaRPr lang="ru-RU" sz="24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10810449" y="40404391"/>
            <a:ext cx="9918055" cy="1323439"/>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This PMT is about </a:t>
            </a:r>
            <a:r>
              <a:rPr lang="en-US" sz="2000" dirty="0" smtClean="0">
                <a:latin typeface="Times New Roman" panose="02020603050405020304" pitchFamily="18" charset="0"/>
                <a:cs typeface="Times New Roman" panose="02020603050405020304" pitchFamily="18" charset="0"/>
              </a:rPr>
              <a:t>twice slower </a:t>
            </a:r>
            <a:r>
              <a:rPr lang="en-US" sz="2000" dirty="0">
                <a:latin typeface="Times New Roman" panose="02020603050405020304" pitchFamily="18" charset="0"/>
                <a:cs typeface="Times New Roman" panose="02020603050405020304" pitchFamily="18" charset="0"/>
              </a:rPr>
              <a:t>than R11065: FWHM of the waveform is 14 ns and the width at 0.1 of maximum is </a:t>
            </a:r>
            <a:r>
              <a:rPr lang="en-US" sz="2000" dirty="0" smtClean="0">
                <a:latin typeface="Times New Roman" panose="02020603050405020304" pitchFamily="18" charset="0"/>
                <a:cs typeface="Times New Roman" panose="02020603050405020304" pitchFamily="18" charset="0"/>
              </a:rPr>
              <a:t>about 20 </a:t>
            </a:r>
            <a:r>
              <a:rPr lang="en-US" sz="2000" dirty="0">
                <a:latin typeface="Times New Roman" panose="02020603050405020304" pitchFamily="18" charset="0"/>
                <a:cs typeface="Times New Roman" panose="02020603050405020304" pitchFamily="18" charset="0"/>
              </a:rPr>
              <a:t>ns. As </a:t>
            </a:r>
            <a:r>
              <a:rPr lang="en-US" sz="2000" dirty="0" smtClean="0">
                <a:latin typeface="Times New Roman" panose="02020603050405020304" pitchFamily="18" charset="0"/>
                <a:cs typeface="Times New Roman" panose="02020603050405020304" pitchFamily="18" charset="0"/>
              </a:rPr>
              <a:t>R6041-506MOD </a:t>
            </a:r>
            <a:r>
              <a:rPr lang="en-US" sz="2000" dirty="0">
                <a:latin typeface="Times New Roman" panose="02020603050405020304" pitchFamily="18" charset="0"/>
                <a:cs typeface="Times New Roman" panose="02020603050405020304" pitchFamily="18" charset="0"/>
              </a:rPr>
              <a:t>is slower PMT as compared to R11065, it has </a:t>
            </a:r>
            <a:r>
              <a:rPr lang="en-US" sz="2000" dirty="0" smtClean="0">
                <a:latin typeface="Times New Roman" panose="02020603050405020304" pitchFamily="18" charset="0"/>
                <a:cs typeface="Times New Roman" panose="02020603050405020304" pitchFamily="18" charset="0"/>
              </a:rPr>
              <a:t>approximately twice </a:t>
            </a:r>
            <a:r>
              <a:rPr lang="en-US" sz="2000" dirty="0">
                <a:latin typeface="Times New Roman" panose="02020603050405020304" pitchFamily="18" charset="0"/>
                <a:cs typeface="Times New Roman" panose="02020603050405020304" pitchFamily="18" charset="0"/>
              </a:rPr>
              <a:t>lower average SE signal at the same gain</a:t>
            </a:r>
            <a:r>
              <a:rPr lang="en-US" sz="2000" dirty="0" smtClean="0">
                <a:latin typeface="Times New Roman" panose="02020603050405020304" pitchFamily="18" charset="0"/>
                <a:cs typeface="Times New Roman" panose="02020603050405020304" pitchFamily="18" charset="0"/>
              </a:rPr>
              <a:t>. Typical SE response spectrum is shown in Fig.8.</a:t>
            </a:r>
            <a:endParaRPr lang="ru-RU" sz="2000" dirty="0">
              <a:latin typeface="Times New Roman" panose="02020603050405020304" pitchFamily="18" charset="0"/>
              <a:cs typeface="Times New Roman" panose="02020603050405020304" pitchFamily="18" charset="0"/>
            </a:endParaRPr>
          </a:p>
        </p:txBody>
      </p:sp>
      <p:pic>
        <p:nvPicPr>
          <p:cNvPr id="33" name="Рисунок 32"/>
          <p:cNvPicPr>
            <a:picLocks noChangeAspect="1"/>
          </p:cNvPicPr>
          <p:nvPr/>
        </p:nvPicPr>
        <p:blipFill rotWithShape="1">
          <a:blip r:embed="rId11" cstate="print">
            <a:extLst>
              <a:ext uri="{28A0092B-C50C-407E-A947-70E740481C1C}">
                <a14:useLocalDpi xmlns:a14="http://schemas.microsoft.com/office/drawing/2010/main" val="0"/>
              </a:ext>
            </a:extLst>
          </a:blip>
          <a:srcRect l="8890" t="7434" r="5963" b="4149"/>
          <a:stretch/>
        </p:blipFill>
        <p:spPr>
          <a:xfrm>
            <a:off x="22501347" y="14219069"/>
            <a:ext cx="6069368" cy="4394007"/>
          </a:xfrm>
          <a:prstGeom prst="rect">
            <a:avLst/>
          </a:prstGeom>
        </p:spPr>
      </p:pic>
      <p:sp>
        <p:nvSpPr>
          <p:cNvPr id="79" name="Прямоугольник 78"/>
          <p:cNvSpPr/>
          <p:nvPr/>
        </p:nvSpPr>
        <p:spPr>
          <a:xfrm>
            <a:off x="21207515" y="18616077"/>
            <a:ext cx="8930666" cy="646331"/>
          </a:xfrm>
          <a:prstGeom prst="rect">
            <a:avLst/>
          </a:prstGeom>
        </p:spPr>
        <p:txBody>
          <a:bodyPr wrap="square">
            <a:spAutoFit/>
          </a:bodyPr>
          <a:lstStyle/>
          <a:p>
            <a:pPr algn="just"/>
            <a:r>
              <a:rPr lang="en-US" sz="1800" dirty="0" smtClean="0">
                <a:latin typeface="Times New Roman" panose="02020603050405020304" pitchFamily="18" charset="0"/>
                <a:cs typeface="Times New Roman" panose="02020603050405020304" pitchFamily="18" charset="0"/>
              </a:rPr>
              <a:t>Fig.8 Typical pulse height spectrum of SE response for a R6041-506MOD tube from a group of the PMT with higher gain.   </a:t>
            </a:r>
            <a:endParaRPr lang="ru-RU" sz="1800"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21207514" y="19383913"/>
            <a:ext cx="8793849" cy="1323439"/>
          </a:xfrm>
          <a:prstGeom prst="rect">
            <a:avLst/>
          </a:prstGeom>
          <a:noFill/>
        </p:spPr>
        <p:txBody>
          <a:bodyPr wrap="square" rtlCol="0">
            <a:spAutoFit/>
          </a:bodyPr>
          <a:lstStyle/>
          <a:p>
            <a:pPr algn="just"/>
            <a:r>
              <a:rPr lang="en-US" sz="2000" dirty="0" smtClean="0">
                <a:latin typeface="Times New Roman" panose="02020603050405020304" pitchFamily="18" charset="0"/>
                <a:cs typeface="Times New Roman" panose="02020603050405020304" pitchFamily="18" charset="0"/>
              </a:rPr>
              <a:t>Gain of R6041-506MOD can reach 10</a:t>
            </a:r>
            <a:r>
              <a:rPr lang="en-US" sz="2000" baseline="30000" dirty="0" smtClean="0">
                <a:latin typeface="Times New Roman" panose="02020603050405020304" pitchFamily="18" charset="0"/>
                <a:cs typeface="Times New Roman" panose="02020603050405020304" pitchFamily="18" charset="0"/>
              </a:rPr>
              <a:t>7</a:t>
            </a:r>
            <a:r>
              <a:rPr lang="en-US" sz="2000" dirty="0" smtClean="0">
                <a:latin typeface="Times New Roman" panose="02020603050405020304" pitchFamily="18" charset="0"/>
                <a:cs typeface="Times New Roman" panose="02020603050405020304" pitchFamily="18" charset="0"/>
              </a:rPr>
              <a:t>, however, these tubes have rather large spread of  maximum gain and relative SE efficiency. Only 8 photomultipliers  with  relative SE efficiency higher than 75% could be selected (Fig.9). In total only 12 PMTs out of 21 were selected for future operation in the double-phase CRAD. </a:t>
            </a:r>
            <a:endParaRPr lang="ru-RU" sz="2000" dirty="0">
              <a:latin typeface="Times New Roman" panose="02020603050405020304" pitchFamily="18" charset="0"/>
              <a:cs typeface="Times New Roman" panose="02020603050405020304" pitchFamily="18" charset="0"/>
            </a:endParaRPr>
          </a:p>
        </p:txBody>
      </p:sp>
      <p:pic>
        <p:nvPicPr>
          <p:cNvPr id="35" name="Рисунок 34"/>
          <p:cNvPicPr>
            <a:picLocks noChangeAspect="1"/>
          </p:cNvPicPr>
          <p:nvPr/>
        </p:nvPicPr>
        <p:blipFill rotWithShape="1">
          <a:blip r:embed="rId12" cstate="print">
            <a:extLst>
              <a:ext uri="{28A0092B-C50C-407E-A947-70E740481C1C}">
                <a14:useLocalDpi xmlns:a14="http://schemas.microsoft.com/office/drawing/2010/main" val="0"/>
              </a:ext>
            </a:extLst>
          </a:blip>
          <a:srcRect l="7527" t="303" r="10959" b="3768"/>
          <a:stretch/>
        </p:blipFill>
        <p:spPr>
          <a:xfrm>
            <a:off x="21188165" y="20707352"/>
            <a:ext cx="5264934" cy="4319701"/>
          </a:xfrm>
          <a:prstGeom prst="rect">
            <a:avLst/>
          </a:prstGeom>
        </p:spPr>
      </p:pic>
      <p:pic>
        <p:nvPicPr>
          <p:cNvPr id="36" name="Рисунок 35"/>
          <p:cNvPicPr>
            <a:picLocks noChangeAspect="1"/>
          </p:cNvPicPr>
          <p:nvPr/>
        </p:nvPicPr>
        <p:blipFill rotWithShape="1">
          <a:blip r:embed="rId13" cstate="print">
            <a:extLst>
              <a:ext uri="{28A0092B-C50C-407E-A947-70E740481C1C}">
                <a14:useLocalDpi xmlns:a14="http://schemas.microsoft.com/office/drawing/2010/main" val="0"/>
              </a:ext>
            </a:extLst>
          </a:blip>
          <a:srcRect l="14073" t="6269" r="9989" b="4135"/>
          <a:stretch/>
        </p:blipFill>
        <p:spPr>
          <a:xfrm>
            <a:off x="26453100" y="20872075"/>
            <a:ext cx="3396024" cy="4195507"/>
          </a:xfrm>
          <a:prstGeom prst="rect">
            <a:avLst/>
          </a:prstGeom>
        </p:spPr>
      </p:pic>
      <p:sp>
        <p:nvSpPr>
          <p:cNvPr id="37" name="TextBox 36"/>
          <p:cNvSpPr txBox="1"/>
          <p:nvPr/>
        </p:nvSpPr>
        <p:spPr>
          <a:xfrm>
            <a:off x="21207515" y="25033435"/>
            <a:ext cx="8793848" cy="923330"/>
          </a:xfrm>
          <a:prstGeom prst="rect">
            <a:avLst/>
          </a:prstGeom>
          <a:noFill/>
        </p:spPr>
        <p:txBody>
          <a:bodyPr wrap="square" rtlCol="0">
            <a:spAutoFit/>
          </a:bodyPr>
          <a:lstStyle/>
          <a:p>
            <a:pPr algn="just"/>
            <a:r>
              <a:rPr lang="en-US" sz="1800" dirty="0" smtClean="0">
                <a:latin typeface="Times New Roman" panose="02020603050405020304" pitchFamily="18" charset="0"/>
                <a:cs typeface="Times New Roman" panose="02020603050405020304" pitchFamily="18" charset="0"/>
              </a:rPr>
              <a:t>Fig.9. a) Gain as a function of anode voltage for two typical R6041-506MOD tubes, one from the group with higher gain and another from the group with lower gain. </a:t>
            </a:r>
            <a:r>
              <a:rPr lang="en-US" sz="1800" dirty="0">
                <a:latin typeface="Times New Roman" panose="02020603050405020304" pitchFamily="18" charset="0"/>
                <a:cs typeface="Times New Roman" panose="02020603050405020304" pitchFamily="18" charset="0"/>
              </a:rPr>
              <a:t>b</a:t>
            </a:r>
            <a:r>
              <a:rPr lang="en-US" sz="1800" dirty="0" smtClean="0">
                <a:latin typeface="Times New Roman" panose="02020603050405020304" pitchFamily="18" charset="0"/>
                <a:cs typeface="Times New Roman" panose="02020603050405020304" pitchFamily="18" charset="0"/>
              </a:rPr>
              <a:t>) Distribution of PMT over the relative SE efficiency. Only 8 tubes show relative efficiency exceeding 75%.  </a:t>
            </a:r>
            <a:endParaRPr lang="ru-RU" sz="1800"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25902126" y="23819554"/>
            <a:ext cx="343364" cy="523220"/>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a</a:t>
            </a:r>
            <a:endParaRPr lang="ru-RU" sz="2800"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29292327" y="23882444"/>
            <a:ext cx="338554"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b</a:t>
            </a:r>
            <a:endParaRPr lang="ru-RU" sz="2400" dirty="0">
              <a:latin typeface="Times New Roman" panose="02020603050405020304" pitchFamily="18" charset="0"/>
              <a:cs typeface="Times New Roman" panose="02020603050405020304" pitchFamily="18" charset="0"/>
            </a:endParaRPr>
          </a:p>
        </p:txBody>
      </p:sp>
      <p:sp>
        <p:nvSpPr>
          <p:cNvPr id="80" name="TextBox 79"/>
          <p:cNvSpPr txBox="1"/>
          <p:nvPr/>
        </p:nvSpPr>
        <p:spPr>
          <a:xfrm>
            <a:off x="21207515" y="26103039"/>
            <a:ext cx="1570302"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R11410-20</a:t>
            </a:r>
            <a:endParaRPr lang="ru-RU" sz="2400" b="1"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21207515" y="26823119"/>
            <a:ext cx="8793848" cy="1938992"/>
          </a:xfrm>
          <a:prstGeom prst="rect">
            <a:avLst/>
          </a:prstGeom>
          <a:noFill/>
        </p:spPr>
        <p:txBody>
          <a:bodyPr wrap="square" rtlCol="0">
            <a:spAutoFit/>
          </a:bodyPr>
          <a:lstStyle/>
          <a:p>
            <a:pPr algn="just"/>
            <a:r>
              <a:rPr lang="en-US" sz="2000" dirty="0" smtClean="0">
                <a:latin typeface="Times New Roman" panose="02020603050405020304" pitchFamily="18" charset="0"/>
                <a:cs typeface="Times New Roman" panose="02020603050405020304" pitchFamily="18" charset="0"/>
              </a:rPr>
              <a:t>Performance of these photomultipliers is very similar to that of R11065 tubes. The pulse shape and the pulse height spectra are similar to that of R11065. Spread of gains, energy resolutions and relative efficiencies is rather small, unlike the case of R6041-506MOD tubes. Typical gain-voltage curves and relative efficiency vs gain dependencies are shown in Figs.10 and 11. All seven tested photomultipliers demonstrated relative efficiency above 95% without discharges in liquid Ar. </a:t>
            </a:r>
            <a:endParaRPr lang="ru-RU" sz="2000" dirty="0">
              <a:latin typeface="Times New Roman" panose="02020603050405020304" pitchFamily="18" charset="0"/>
              <a:cs typeface="Times New Roman" panose="02020603050405020304" pitchFamily="18" charset="0"/>
            </a:endParaRPr>
          </a:p>
        </p:txBody>
      </p:sp>
      <p:pic>
        <p:nvPicPr>
          <p:cNvPr id="45" name="Рисунок 44"/>
          <p:cNvPicPr>
            <a:picLocks noChangeAspect="1"/>
          </p:cNvPicPr>
          <p:nvPr/>
        </p:nvPicPr>
        <p:blipFill rotWithShape="1">
          <a:blip r:embed="rId14" cstate="print">
            <a:extLst>
              <a:ext uri="{28A0092B-C50C-407E-A947-70E740481C1C}">
                <a14:useLocalDpi xmlns:a14="http://schemas.microsoft.com/office/drawing/2010/main" val="0"/>
              </a:ext>
            </a:extLst>
          </a:blip>
          <a:srcRect l="7246" t="3748" r="9306" b="4125"/>
          <a:stretch/>
        </p:blipFill>
        <p:spPr>
          <a:xfrm>
            <a:off x="21704873" y="28756881"/>
            <a:ext cx="6881314" cy="5296524"/>
          </a:xfrm>
          <a:prstGeom prst="rect">
            <a:avLst/>
          </a:prstGeom>
        </p:spPr>
      </p:pic>
      <p:pic>
        <p:nvPicPr>
          <p:cNvPr id="47" name="Рисунок 46"/>
          <p:cNvPicPr>
            <a:picLocks noChangeAspect="1"/>
          </p:cNvPicPr>
          <p:nvPr/>
        </p:nvPicPr>
        <p:blipFill rotWithShape="1">
          <a:blip r:embed="rId15" cstate="print">
            <a:extLst>
              <a:ext uri="{28A0092B-C50C-407E-A947-70E740481C1C}">
                <a14:useLocalDpi xmlns:a14="http://schemas.microsoft.com/office/drawing/2010/main" val="0"/>
              </a:ext>
            </a:extLst>
          </a:blip>
          <a:srcRect l="6283" t="5712" r="1944" b="5933"/>
          <a:stretch/>
        </p:blipFill>
        <p:spPr>
          <a:xfrm>
            <a:off x="21629041" y="34383959"/>
            <a:ext cx="7574803" cy="5084328"/>
          </a:xfrm>
          <a:prstGeom prst="rect">
            <a:avLst/>
          </a:prstGeom>
        </p:spPr>
      </p:pic>
      <p:sp>
        <p:nvSpPr>
          <p:cNvPr id="81" name="TextBox 80"/>
          <p:cNvSpPr txBox="1"/>
          <p:nvPr/>
        </p:nvSpPr>
        <p:spPr>
          <a:xfrm>
            <a:off x="21300362" y="33951911"/>
            <a:ext cx="8660870" cy="646331"/>
          </a:xfrm>
          <a:prstGeom prst="rect">
            <a:avLst/>
          </a:prstGeom>
          <a:noFill/>
        </p:spPr>
        <p:txBody>
          <a:bodyPr wrap="square" rtlCol="0">
            <a:spAutoFit/>
          </a:bodyPr>
          <a:lstStyle/>
          <a:p>
            <a:r>
              <a:rPr lang="en-US" sz="1800" dirty="0" smtClean="0">
                <a:latin typeface="Times New Roman" panose="02020603050405020304" pitchFamily="18" charset="0"/>
                <a:cs typeface="Times New Roman" panose="02020603050405020304" pitchFamily="18" charset="0"/>
              </a:rPr>
              <a:t>Fig.10. Gain as a function of anode voltage for R11410-20 PMT with the highest gain and with the lowest gain in the tested group.</a:t>
            </a:r>
            <a:endParaRPr lang="ru-RU" sz="1800" dirty="0">
              <a:latin typeface="Times New Roman" panose="02020603050405020304" pitchFamily="18" charset="0"/>
              <a:cs typeface="Times New Roman" panose="02020603050405020304" pitchFamily="18" charset="0"/>
            </a:endParaRPr>
          </a:p>
        </p:txBody>
      </p:sp>
      <p:sp>
        <p:nvSpPr>
          <p:cNvPr id="82" name="TextBox 81"/>
          <p:cNvSpPr txBox="1"/>
          <p:nvPr/>
        </p:nvSpPr>
        <p:spPr>
          <a:xfrm>
            <a:off x="21300363" y="39313527"/>
            <a:ext cx="8660870" cy="646331"/>
          </a:xfrm>
          <a:prstGeom prst="rect">
            <a:avLst/>
          </a:prstGeom>
          <a:noFill/>
        </p:spPr>
        <p:txBody>
          <a:bodyPr wrap="square" rtlCol="0">
            <a:spAutoFit/>
          </a:bodyPr>
          <a:lstStyle/>
          <a:p>
            <a:r>
              <a:rPr lang="en-US" sz="1800" dirty="0" smtClean="0">
                <a:latin typeface="Times New Roman" panose="02020603050405020304" pitchFamily="18" charset="0"/>
                <a:cs typeface="Times New Roman" panose="02020603050405020304" pitchFamily="18" charset="0"/>
              </a:rPr>
              <a:t>Fig.11. Relative SE efficiency as a function of gain for two R11410-20 tubes, one with the highest efficiency and one with the lowest efficiency from the tested group</a:t>
            </a:r>
            <a:endParaRPr lang="ru-RU" sz="18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6801107" y="31360137"/>
            <a:ext cx="1704890" cy="400110"/>
          </a:xfrm>
          <a:prstGeom prst="rect">
            <a:avLst/>
          </a:prstGeom>
          <a:solidFill>
            <a:schemeClr val="bg1"/>
          </a:solid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Tungsten lamp</a:t>
            </a:r>
            <a:endParaRPr lang="ru-RU" sz="2000" dirty="0">
              <a:latin typeface="Times New Roman" panose="02020603050405020304" pitchFamily="18" charset="0"/>
              <a:cs typeface="Times New Roman" panose="02020603050405020304" pitchFamily="18" charset="0"/>
            </a:endParaRPr>
          </a:p>
        </p:txBody>
      </p:sp>
      <p:sp>
        <p:nvSpPr>
          <p:cNvPr id="52" name="TextBox 51"/>
          <p:cNvSpPr txBox="1"/>
          <p:nvPr/>
        </p:nvSpPr>
        <p:spPr>
          <a:xfrm>
            <a:off x="6880911" y="31005033"/>
            <a:ext cx="1704890" cy="400110"/>
          </a:xfrm>
          <a:prstGeom prst="rect">
            <a:avLst/>
          </a:prstGeom>
          <a:solidFill>
            <a:schemeClr val="bg1"/>
          </a:solid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D2 lamp</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110794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15841</TotalTime>
  <Words>2034</Words>
  <Application>Microsoft Office PowerPoint</Application>
  <PresentationFormat>Произвольный</PresentationFormat>
  <Paragraphs>44</Paragraphs>
  <Slides>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vt:i4>
      </vt:variant>
    </vt:vector>
  </HeadingPairs>
  <TitlesOfParts>
    <vt:vector size="2" baseType="lpstr">
      <vt:lpstr>Тема Office</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Лев</dc:creator>
  <cp:lastModifiedBy>Лев</cp:lastModifiedBy>
  <cp:revision>137</cp:revision>
  <cp:lastPrinted>2016-02-11T10:02:11Z</cp:lastPrinted>
  <dcterms:created xsi:type="dcterms:W3CDTF">2014-02-20T11:31:44Z</dcterms:created>
  <dcterms:modified xsi:type="dcterms:W3CDTF">2017-02-20T07:14:11Z</dcterms:modified>
</cp:coreProperties>
</file>