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61" r:id="rId3"/>
    <p:sldId id="462" r:id="rId4"/>
    <p:sldId id="469" r:id="rId5"/>
    <p:sldId id="463" r:id="rId6"/>
    <p:sldId id="465" r:id="rId7"/>
    <p:sldId id="468" r:id="rId8"/>
    <p:sldId id="471" r:id="rId9"/>
    <p:sldId id="467" r:id="rId10"/>
    <p:sldId id="352" r:id="rId11"/>
    <p:sldId id="442" r:id="rId12"/>
    <p:sldId id="443" r:id="rId13"/>
    <p:sldId id="444" r:id="rId14"/>
    <p:sldId id="434" r:id="rId15"/>
    <p:sldId id="315" r:id="rId16"/>
    <p:sldId id="399" r:id="rId17"/>
    <p:sldId id="316" r:id="rId18"/>
    <p:sldId id="320" r:id="rId19"/>
    <p:sldId id="318" r:id="rId20"/>
    <p:sldId id="322" r:id="rId21"/>
    <p:sldId id="323" r:id="rId22"/>
    <p:sldId id="342" r:id="rId23"/>
    <p:sldId id="380" r:id="rId24"/>
    <p:sldId id="381" r:id="rId25"/>
    <p:sldId id="341" r:id="rId26"/>
    <p:sldId id="358" r:id="rId27"/>
    <p:sldId id="473" r:id="rId28"/>
    <p:sldId id="346" r:id="rId29"/>
    <p:sldId id="433" r:id="rId30"/>
    <p:sldId id="460" r:id="rId31"/>
    <p:sldId id="470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69A0-9461-4DE5-844E-50C9460558FF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C8CBB-3238-4990-86EE-9106B8E0C4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00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C226D44-B9A3-4E8F-B656-913DB4EADEE0}" type="slidenum">
              <a:rPr lang="ru-RU" altLang="it-IT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1">
                <a:buFont typeface="Times New Roman" pitchFamily="18" charset="0"/>
                <a:buNone/>
              </a:pPr>
              <a:t>22</a:t>
            </a:fld>
            <a:endParaRPr lang="ru-RU" altLang="it-IT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1441" cy="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39452" rIns="78903" bIns="39452"/>
          <a:lstStyle/>
          <a:p>
            <a:pPr>
              <a:buFont typeface="Times New Roman" pitchFamily="16" charset="0"/>
              <a:buNone/>
              <a:defRPr/>
            </a:pPr>
            <a:fld id="{6269E65D-6B2F-42F6-8362-20382988E540}" type="slidenum">
              <a:rPr lang="ru-RU" altLang="it-IT" sz="1200">
                <a:solidFill>
                  <a:srgbClr val="000000"/>
                </a:solidFill>
                <a:latin typeface="Arial" charset="0"/>
                <a:ea typeface="+mn-ea" charset="0"/>
                <a:cs typeface="+mn-ea" charset="0"/>
              </a:rPr>
              <a:pPr>
                <a:buFont typeface="Times New Roman" pitchFamily="16" charset="0"/>
                <a:buNone/>
                <a:defRPr/>
              </a:pPr>
              <a:t>22</a:t>
            </a:fld>
            <a:endParaRPr lang="ru-RU" altLang="it-IT" sz="1200">
              <a:solidFill>
                <a:srgbClr val="000000"/>
              </a:solidFill>
              <a:latin typeface="Arial" charset="0"/>
              <a:ea typeface="+mn-ea" charset="0"/>
              <a:cs typeface="+mn-ea" charset="0"/>
            </a:endParaRPr>
          </a:p>
        </p:txBody>
      </p:sp>
      <p:sp>
        <p:nvSpPr>
          <p:cNvPr id="2765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ru-RU" altLang="it-IT" sz="1800">
              <a:latin typeface="Arial" pitchFamily="34" charset="0"/>
              <a:ea typeface="FZSongTi" charset="0"/>
              <a:cs typeface="FZSongT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04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28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41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9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43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49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53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61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71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9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9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E2FB-F476-4F3F-800E-F74FB9149978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D2A70-E500-4E87-8742-67045823D7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4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208912" cy="1470025"/>
          </a:xfrm>
        </p:spPr>
        <p:txBody>
          <a:bodyPr>
            <a:noAutofit/>
          </a:bodyPr>
          <a:lstStyle/>
          <a:p>
            <a:r>
              <a:rPr lang="en-US" sz="3700" b="1" baseline="30000" dirty="0" smtClean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7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700" b="1" dirty="0">
                <a:solidFill>
                  <a:schemeClr val="accent1">
                    <a:lumMod val="50000"/>
                  </a:schemeClr>
                </a:solidFill>
              </a:rPr>
              <a:t>scintillating </a:t>
            </a: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bolometers</a:t>
            </a:r>
            <a:b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as </a:t>
            </a:r>
            <a:r>
              <a:rPr lang="en-US" sz="3700" b="1" dirty="0">
                <a:solidFill>
                  <a:schemeClr val="accent1">
                    <a:lumMod val="50000"/>
                  </a:schemeClr>
                </a:solidFill>
              </a:rPr>
              <a:t>detectors to </a:t>
            </a: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search for</a:t>
            </a:r>
            <a:b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700" b="1" dirty="0" err="1" smtClean="0">
                <a:solidFill>
                  <a:schemeClr val="accent1">
                    <a:lumMod val="50000"/>
                  </a:schemeClr>
                </a:solidFill>
              </a:rPr>
              <a:t>neutrinoless</a:t>
            </a:r>
            <a:r>
              <a:rPr lang="en-US" sz="37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700" b="1" dirty="0">
                <a:solidFill>
                  <a:schemeClr val="accent1">
                    <a:lumMod val="50000"/>
                  </a:schemeClr>
                </a:solidFill>
              </a:rPr>
              <a:t>double beta decay of </a:t>
            </a:r>
            <a:r>
              <a:rPr lang="en-US" sz="3700" b="1" baseline="30000" dirty="0">
                <a:solidFill>
                  <a:schemeClr val="accent1">
                    <a:lumMod val="50000"/>
                  </a:schemeClr>
                </a:solidFill>
              </a:rPr>
              <a:t>100</a:t>
            </a:r>
            <a:r>
              <a:rPr lang="en-US" sz="3700" b="1" dirty="0">
                <a:solidFill>
                  <a:schemeClr val="accent1">
                    <a:lumMod val="50000"/>
                  </a:schemeClr>
                </a:solidFill>
              </a:rPr>
              <a:t>Mo</a:t>
            </a:r>
            <a:endParaRPr lang="it-IT" sz="3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2861" y="6114782"/>
            <a:ext cx="143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1</a:t>
            </a:r>
            <a:r>
              <a:rPr lang="en-US" sz="1600" i="1" baseline="30000" dirty="0" smtClean="0"/>
              <a:t>st</a:t>
            </a:r>
            <a:r>
              <a:rPr lang="en-US" sz="1600" i="1" dirty="0" smtClean="0"/>
              <a:t> March </a:t>
            </a:r>
            <a:r>
              <a:rPr lang="en-US" sz="1600" i="1" dirty="0" smtClean="0"/>
              <a:t>2017</a:t>
            </a:r>
            <a:endParaRPr lang="it-IT" sz="1600" i="1" dirty="0"/>
          </a:p>
        </p:txBody>
      </p:sp>
      <p:sp>
        <p:nvSpPr>
          <p:cNvPr id="5" name="Rectangle 4"/>
          <p:cNvSpPr/>
          <p:nvPr/>
        </p:nvSpPr>
        <p:spPr>
          <a:xfrm>
            <a:off x="1403648" y="3516221"/>
            <a:ext cx="6480720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it-IT" sz="2800" b="1" dirty="0" smtClean="0"/>
              <a:t>Serge </a:t>
            </a:r>
            <a:r>
              <a:rPr lang="en-US" altLang="it-IT" sz="2800" b="1" dirty="0" err="1" smtClean="0"/>
              <a:t>Nagorny</a:t>
            </a:r>
            <a:endParaRPr lang="en-US" altLang="it-IT" sz="2800" b="1" dirty="0" smtClean="0"/>
          </a:p>
          <a:p>
            <a:pPr algn="ctr">
              <a:lnSpc>
                <a:spcPct val="90000"/>
              </a:lnSpc>
            </a:pPr>
            <a:endParaRPr lang="en-US" altLang="it-IT" sz="1000" b="1" dirty="0" smtClean="0"/>
          </a:p>
          <a:p>
            <a:pPr algn="ctr"/>
            <a:r>
              <a:rPr lang="it-IT" sz="2000" i="1" dirty="0">
                <a:solidFill>
                  <a:schemeClr val="bg1">
                    <a:lumMod val="50000"/>
                  </a:schemeClr>
                </a:solidFill>
              </a:rPr>
              <a:t>INFN – Gran Sasso </a:t>
            </a:r>
            <a:r>
              <a:rPr lang="it-IT" sz="2000" i="1" dirty="0" smtClean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it-IT" sz="2000" i="1" dirty="0">
                <a:solidFill>
                  <a:schemeClr val="bg1">
                    <a:lumMod val="50000"/>
                  </a:schemeClr>
                </a:solidFill>
              </a:rPr>
              <a:t>Institute, L`Aquila, Italy</a:t>
            </a:r>
          </a:p>
          <a:p>
            <a:pPr algn="ctr">
              <a:lnSpc>
                <a:spcPct val="90000"/>
              </a:lnSpc>
            </a:pP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en-US" altLang="it-IT" sz="2000" i="1" dirty="0">
                <a:solidFill>
                  <a:schemeClr val="bg1">
                    <a:lumMod val="50000"/>
                  </a:schemeClr>
                </a:solidFill>
              </a:rPr>
              <a:t>behalf of 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the CUPID-0 </a:t>
            </a:r>
            <a:r>
              <a:rPr lang="en-US" altLang="it-IT" sz="2000" i="1" dirty="0">
                <a:solidFill>
                  <a:schemeClr val="bg1">
                    <a:lumMod val="50000"/>
                  </a:schemeClr>
                </a:solidFill>
              </a:rPr>
              <a:t>collaboration </a:t>
            </a:r>
            <a:r>
              <a:rPr lang="en-US" altLang="it-IT" sz="2000" i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it-IT" altLang="it-IT" sz="2000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Some crucial detector parameters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556792"/>
            <a:ext cx="8229600" cy="4032448"/>
          </a:xfrm>
        </p:spPr>
        <p:txBody>
          <a:bodyPr>
            <a:normAutofit/>
          </a:bodyPr>
          <a:lstStyle/>
          <a:p>
            <a:r>
              <a:rPr lang="en-US" sz="3000" b="1" dirty="0" err="1" smtClean="0"/>
              <a:t>Radiopurity</a:t>
            </a:r>
            <a:r>
              <a:rPr lang="en-US" sz="3000" b="1" dirty="0" smtClean="0"/>
              <a:t> (internal background)</a:t>
            </a:r>
          </a:p>
          <a:p>
            <a:r>
              <a:rPr lang="en-US" sz="3000" b="1" dirty="0" smtClean="0"/>
              <a:t>Light Yield</a:t>
            </a:r>
          </a:p>
          <a:p>
            <a:r>
              <a:rPr lang="en-US" sz="3000" b="1" dirty="0" smtClean="0"/>
              <a:t>FWHM </a:t>
            </a:r>
            <a:endParaRPr lang="en-US" sz="3000" b="1" dirty="0" smtClean="0"/>
          </a:p>
          <a:p>
            <a:r>
              <a:rPr lang="en-US" sz="3000" b="1" dirty="0" smtClean="0"/>
              <a:t>PSD </a:t>
            </a:r>
          </a:p>
          <a:p>
            <a:r>
              <a:rPr lang="en-US" sz="3000" b="1" dirty="0" smtClean="0"/>
              <a:t>High </a:t>
            </a:r>
            <a:r>
              <a:rPr lang="en-US" sz="3000" b="1" dirty="0" smtClean="0"/>
              <a:t>content </a:t>
            </a:r>
            <a:r>
              <a:rPr lang="en-US" sz="3000" b="1" dirty="0"/>
              <a:t>of isotope of interest</a:t>
            </a:r>
          </a:p>
          <a:p>
            <a:r>
              <a:rPr lang="en-US" sz="3000" b="1" dirty="0" smtClean="0"/>
              <a:t>Well-developed </a:t>
            </a:r>
            <a:r>
              <a:rPr lang="en-US" sz="3000" b="1" dirty="0" smtClean="0"/>
              <a:t>technology of crystals production</a:t>
            </a:r>
          </a:p>
          <a:p>
            <a:pPr marL="0" indent="0">
              <a:buNone/>
            </a:pPr>
            <a:endParaRPr lang="it-IT" sz="3000" b="1" dirty="0"/>
          </a:p>
        </p:txBody>
      </p:sp>
    </p:spTree>
    <p:extLst>
      <p:ext uri="{BB962C8B-B14F-4D97-AF65-F5344CB8AC3E}">
        <p14:creationId xmlns:p14="http://schemas.microsoft.com/office/powerpoint/2010/main" val="42025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b="18588"/>
          <a:stretch/>
        </p:blipFill>
        <p:spPr bwMode="auto">
          <a:xfrm>
            <a:off x="3266775" y="1329458"/>
            <a:ext cx="2745385" cy="164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20224" r="68174" b="54053"/>
          <a:stretch/>
        </p:blipFill>
        <p:spPr bwMode="auto">
          <a:xfrm>
            <a:off x="611560" y="1329458"/>
            <a:ext cx="2441276" cy="164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" b="9099"/>
          <a:stretch/>
        </p:blipFill>
        <p:spPr bwMode="auto">
          <a:xfrm>
            <a:off x="539552" y="3501008"/>
            <a:ext cx="293015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t="19447" r="36492" b="54947"/>
          <a:stretch/>
        </p:blipFill>
        <p:spPr bwMode="auto">
          <a:xfrm>
            <a:off x="6156176" y="1329458"/>
            <a:ext cx="2466976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52" y="3514217"/>
            <a:ext cx="2382008" cy="22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701" y="51571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2007, Moscow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4301" y="51571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2012, Moscow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6775" y="259842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2004, Moscow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724" y="137195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2003, Korea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9099" y="2447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2005, Ukraine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30624" y="418654"/>
            <a:ext cx="3682752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CaMoO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it-IT" sz="32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3" descr="C:\Users\Nagorny\Desktop\116Cd\Nowosibirsk\NIIC\DSC_0040_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r="10835"/>
          <a:stretch/>
        </p:blipFill>
        <p:spPr bwMode="auto">
          <a:xfrm>
            <a:off x="6119738" y="3514217"/>
            <a:ext cx="2860799" cy="19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84168" y="51571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2015, Novosibirsk</a:t>
            </a:r>
          </a:p>
        </p:txBody>
      </p:sp>
    </p:spTree>
    <p:extLst>
      <p:ext uri="{BB962C8B-B14F-4D97-AF65-F5344CB8AC3E}">
        <p14:creationId xmlns:p14="http://schemas.microsoft.com/office/powerpoint/2010/main" val="31472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ZnMoO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5" descr="ZMO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>
            <a:fillRect/>
          </a:stretch>
        </p:blipFill>
        <p:spPr bwMode="auto">
          <a:xfrm>
            <a:off x="755577" y="3428999"/>
            <a:ext cx="3464684" cy="2441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for MIT seminar\061220131147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0"/>
          <a:stretch/>
        </p:blipFill>
        <p:spPr bwMode="auto">
          <a:xfrm>
            <a:off x="4711430" y="3410482"/>
            <a:ext cx="3041764" cy="260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4" y="1170735"/>
            <a:ext cx="433602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37" y="1196752"/>
            <a:ext cx="282110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607" y="2167360"/>
            <a:ext cx="16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2008, Moscow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160" y="2852936"/>
            <a:ext cx="16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2009, Kharkov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584" y="5363924"/>
            <a:ext cx="16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2012, Kharkov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0893" y="55548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2012, Novosibirsk</a:t>
            </a:r>
          </a:p>
        </p:txBody>
      </p:sp>
    </p:spTree>
    <p:extLst>
      <p:ext uri="{BB962C8B-B14F-4D97-AF65-F5344CB8AC3E}">
        <p14:creationId xmlns:p14="http://schemas.microsoft.com/office/powerpoint/2010/main" val="33609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Li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2816" r="2287" b="4416"/>
          <a:stretch/>
        </p:blipFill>
        <p:spPr bwMode="auto">
          <a:xfrm>
            <a:off x="539552" y="860096"/>
            <a:ext cx="3214597" cy="232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11" y="2320280"/>
            <a:ext cx="3360373" cy="2520280"/>
          </a:xfrm>
          <a:prstGeom prst="rect">
            <a:avLst/>
          </a:prstGeom>
        </p:spPr>
      </p:pic>
      <p:pic>
        <p:nvPicPr>
          <p:cNvPr id="1026" name="Picture 2" descr="C:\Users\Nagorny\Desktop\2015-10-21\2210201524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58" y="3976464"/>
            <a:ext cx="3398506" cy="2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0429" y="6155122"/>
            <a:ext cx="193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2015, </a:t>
            </a:r>
            <a:r>
              <a:rPr lang="en-US" b="1" dirty="0">
                <a:solidFill>
                  <a:schemeClr val="bg1"/>
                </a:solidFill>
              </a:rPr>
              <a:t>Novosibirsk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7811" y="4471228"/>
            <a:ext cx="156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2014, Kharkov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843" y="2815044"/>
            <a:ext cx="16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2004, Moscow</a:t>
            </a:r>
          </a:p>
        </p:txBody>
      </p:sp>
    </p:spTree>
    <p:extLst>
      <p:ext uri="{BB962C8B-B14F-4D97-AF65-F5344CB8AC3E}">
        <p14:creationId xmlns:p14="http://schemas.microsoft.com/office/powerpoint/2010/main" val="14075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Mo-containing crystals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9"/>
            <a:ext cx="3312368" cy="180019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CaMoO</a:t>
            </a:r>
            <a:r>
              <a:rPr lang="en-US" sz="2400" b="1" baseline="-25000" dirty="0" smtClean="0"/>
              <a:t>4</a:t>
            </a:r>
          </a:p>
          <a:p>
            <a:r>
              <a:rPr lang="en-US" sz="2400" b="1" dirty="0" smtClean="0"/>
              <a:t>ZnMoO</a:t>
            </a:r>
            <a:r>
              <a:rPr lang="en-US" sz="2400" b="1" baseline="-25000" dirty="0"/>
              <a:t>4</a:t>
            </a:r>
          </a:p>
          <a:p>
            <a:r>
              <a:rPr lang="en-US" sz="2400" b="1" dirty="0" smtClean="0"/>
              <a:t>Li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MoO</a:t>
            </a:r>
            <a:r>
              <a:rPr lang="en-US" sz="2400" b="1" baseline="-25000" dirty="0" smtClean="0"/>
              <a:t>4</a:t>
            </a:r>
            <a:endParaRPr lang="en-US" sz="2400" b="1" dirty="0" smtClean="0"/>
          </a:p>
          <a:p>
            <a:r>
              <a:rPr lang="en-US" sz="2400" b="1" dirty="0" smtClean="0"/>
              <a:t>……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4139952" y="3212976"/>
            <a:ext cx="432048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PbMoO</a:t>
            </a:r>
            <a:r>
              <a:rPr lang="en-US" b="1" baseline="-25000" dirty="0"/>
              <a:t>4</a:t>
            </a:r>
            <a:r>
              <a:rPr lang="en-US" b="1" dirty="0"/>
              <a:t> </a:t>
            </a:r>
            <a:r>
              <a:rPr lang="en-US" dirty="0"/>
              <a:t>crystal is one of the </a:t>
            </a:r>
            <a:r>
              <a:rPr lang="en-US" u="sng" dirty="0"/>
              <a:t>most efficient materials</a:t>
            </a:r>
            <a:r>
              <a:rPr lang="en-US" dirty="0"/>
              <a:t> used for acousto-optic </a:t>
            </a:r>
            <a:r>
              <a:rPr lang="en-US" dirty="0" smtClean="0"/>
              <a:t>devices (modulators</a:t>
            </a:r>
            <a:r>
              <a:rPr lang="en-US" dirty="0"/>
              <a:t>, deflectors and </a:t>
            </a:r>
            <a:r>
              <a:rPr lang="en-US" dirty="0" smtClean="0"/>
              <a:t>phase-shifters) which possess a low </a:t>
            </a:r>
            <a:r>
              <a:rPr lang="en-US" dirty="0"/>
              <a:t>optical losses, high optical homogeneity, </a:t>
            </a:r>
            <a:r>
              <a:rPr lang="en-US" dirty="0" smtClean="0"/>
              <a:t>high stability </a:t>
            </a:r>
            <a:r>
              <a:rPr lang="en-US" dirty="0"/>
              <a:t>to laser </a:t>
            </a:r>
            <a:r>
              <a:rPr lang="en-US" dirty="0" smtClean="0"/>
              <a:t>radiation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The same like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in case of the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TeO</a:t>
            </a:r>
            <a:r>
              <a:rPr lang="en-US" b="1" baseline="-25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crystals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!!!</a:t>
            </a:r>
          </a:p>
          <a:p>
            <a:pPr algn="ctr"/>
            <a:r>
              <a:rPr lang="en-US" sz="1700" b="1" dirty="0" smtClean="0">
                <a:solidFill>
                  <a:schemeClr val="accent3">
                    <a:lumMod val="50000"/>
                  </a:schemeClr>
                </a:solidFill>
              </a:rPr>
              <a:t>Market demands &amp; developed technology</a:t>
            </a:r>
          </a:p>
          <a:p>
            <a:pPr algn="just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1393726"/>
            <a:ext cx="230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 other </a:t>
            </a:r>
            <a:r>
              <a:rPr lang="en-US" b="1" dirty="0" smtClean="0">
                <a:solidFill>
                  <a:srgbClr val="C00000"/>
                </a:solidFill>
              </a:rPr>
              <a:t>applications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1844824"/>
            <a:ext cx="22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 other </a:t>
            </a:r>
            <a:r>
              <a:rPr lang="en-US" b="1" dirty="0" smtClean="0">
                <a:solidFill>
                  <a:srgbClr val="C00000"/>
                </a:solidFill>
              </a:rPr>
              <a:t>applications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2267580"/>
            <a:ext cx="22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 other </a:t>
            </a:r>
            <a:r>
              <a:rPr lang="en-US" b="1" dirty="0" smtClean="0">
                <a:solidFill>
                  <a:srgbClr val="C00000"/>
                </a:solidFill>
              </a:rPr>
              <a:t>applications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903" y="3140968"/>
            <a:ext cx="3306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about </a:t>
            </a:r>
            <a:r>
              <a:rPr lang="en-US" sz="2400" b="1" dirty="0"/>
              <a:t>PbMoO</a:t>
            </a:r>
            <a:r>
              <a:rPr lang="en-US" sz="2400" b="1" baseline="-25000" dirty="0"/>
              <a:t>4</a:t>
            </a:r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39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gorny\Desktop\New folder (2)\LNGS\PbMoO4 arch\IMG_003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"/>
          <a:stretch/>
        </p:blipFill>
        <p:spPr bwMode="auto">
          <a:xfrm rot="21431436">
            <a:off x="567973" y="963446"/>
            <a:ext cx="3989428" cy="30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21077" y="692696"/>
            <a:ext cx="4710963" cy="3414819"/>
            <a:chOff x="126920" y="2348880"/>
            <a:chExt cx="4710963" cy="3414819"/>
          </a:xfrm>
        </p:grpSpPr>
        <p:grpSp>
          <p:nvGrpSpPr>
            <p:cNvPr id="11" name="Group 10"/>
            <p:cNvGrpSpPr/>
            <p:nvPr/>
          </p:nvGrpSpPr>
          <p:grpSpPr>
            <a:xfrm>
              <a:off x="126920" y="2348880"/>
              <a:ext cx="4710963" cy="3414819"/>
              <a:chOff x="126920" y="2404300"/>
              <a:chExt cx="4710963" cy="341481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51520" y="2404300"/>
                <a:ext cx="4320480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03920" y="5027031"/>
                <a:ext cx="4320480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5400000">
                <a:off x="3659459" y="3978768"/>
                <a:ext cx="1960804" cy="396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-719174" y="3915054"/>
                <a:ext cx="2088232" cy="396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39552" y="3157556"/>
              <a:ext cx="3888432" cy="1800200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 smtClean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conventional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Czochralski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technique</a:t>
            </a:r>
            <a:endParaRPr lang="it-IT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5304" y="3645024"/>
            <a:ext cx="45106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baseline="30000" dirty="0">
                <a:sym typeface="Symbol"/>
              </a:rPr>
              <a:t>arch</a:t>
            </a:r>
            <a:r>
              <a:rPr lang="en-US" b="1" dirty="0"/>
              <a:t>PbMoO</a:t>
            </a:r>
            <a:r>
              <a:rPr lang="en-US" b="1" baseline="-25000" dirty="0"/>
              <a:t>4</a:t>
            </a:r>
            <a:r>
              <a:rPr lang="en-US" b="1" dirty="0"/>
              <a:t> </a:t>
            </a:r>
            <a:r>
              <a:rPr lang="en-US" b="1" dirty="0" smtClean="0"/>
              <a:t>boule</a:t>
            </a:r>
            <a:endParaRPr lang="it-IT" b="1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Total mass is </a:t>
            </a:r>
            <a:r>
              <a:rPr lang="en-US" b="1" dirty="0" smtClean="0"/>
              <a:t>175 g</a:t>
            </a:r>
          </a:p>
          <a:p>
            <a:pPr algn="ctr"/>
            <a:r>
              <a:rPr lang="en-US" b="1" dirty="0" smtClean="0">
                <a:sym typeface="Symbol"/>
              </a:rPr>
              <a:t>20×90 mm</a:t>
            </a:r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Highly purified archaeological lead, </a:t>
            </a:r>
            <a:r>
              <a:rPr lang="en-US" b="1" dirty="0" smtClean="0"/>
              <a:t>&gt; 99.999%</a:t>
            </a:r>
          </a:p>
          <a:p>
            <a:pPr algn="ctr"/>
            <a:r>
              <a:rPr lang="en-US" dirty="0" smtClean="0"/>
              <a:t>Re-crystallized MoO</a:t>
            </a:r>
            <a:r>
              <a:rPr lang="en-US" baseline="-25000" dirty="0" smtClean="0"/>
              <a:t>3</a:t>
            </a:r>
            <a:r>
              <a:rPr lang="en-US" dirty="0" smtClean="0"/>
              <a:t> powder, </a:t>
            </a:r>
            <a:r>
              <a:rPr lang="en-US" b="1" dirty="0" smtClean="0"/>
              <a:t>&gt; 99.99%</a:t>
            </a:r>
          </a:p>
          <a:p>
            <a:pPr algn="ctr"/>
            <a:r>
              <a:rPr lang="en-US" dirty="0" smtClean="0"/>
              <a:t>Conventional </a:t>
            </a:r>
            <a:r>
              <a:rPr lang="en-US" dirty="0" err="1" smtClean="0"/>
              <a:t>Czochralski</a:t>
            </a:r>
            <a:r>
              <a:rPr lang="en-US" dirty="0" smtClean="0"/>
              <a:t> technique</a:t>
            </a:r>
          </a:p>
          <a:p>
            <a:pPr algn="ctr"/>
            <a:r>
              <a:rPr lang="en-US" dirty="0" smtClean="0"/>
              <a:t>Production yield </a:t>
            </a:r>
            <a:r>
              <a:rPr lang="en-US" dirty="0"/>
              <a:t>is about </a:t>
            </a:r>
            <a:r>
              <a:rPr lang="en-US" dirty="0" smtClean="0"/>
              <a:t>of </a:t>
            </a:r>
            <a:r>
              <a:rPr lang="en-US" b="1" dirty="0" smtClean="0"/>
              <a:t>50</a:t>
            </a:r>
            <a:r>
              <a:rPr lang="en-US" b="1" dirty="0"/>
              <a:t>%</a:t>
            </a:r>
          </a:p>
          <a:p>
            <a:pPr algn="ctr"/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039322" y="4107515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ym typeface="Symbol"/>
              </a:rPr>
              <a:t>57 g</a:t>
            </a:r>
          </a:p>
          <a:p>
            <a:pPr algn="ctr"/>
            <a:r>
              <a:rPr lang="it-IT" b="1" dirty="0">
                <a:sym typeface="Symbol"/>
              </a:rPr>
              <a:t>20×25 </a:t>
            </a:r>
            <a:r>
              <a:rPr lang="it-IT" b="1" dirty="0" smtClean="0">
                <a:sym typeface="Symbol"/>
              </a:rPr>
              <a:t>mm</a:t>
            </a:r>
            <a:endParaRPr lang="it-IT" b="1" dirty="0">
              <a:sym typeface="Symbo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1457" y="1556792"/>
            <a:ext cx="3932933" cy="1693814"/>
            <a:chOff x="15103983" y="10072097"/>
            <a:chExt cx="7415400" cy="3162418"/>
          </a:xfrm>
        </p:grpSpPr>
        <p:sp>
          <p:nvSpPr>
            <p:cNvPr id="17" name="Rectangle 16"/>
            <p:cNvSpPr/>
            <p:nvPr/>
          </p:nvSpPr>
          <p:spPr>
            <a:xfrm>
              <a:off x="15103983" y="11018048"/>
              <a:ext cx="7415400" cy="635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Picture 5" descr="C:\Users\Nagorny\Desktop\my photos\IMG_208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6" t="2103" r="51437" b="36645"/>
            <a:stretch/>
          </p:blipFill>
          <p:spPr bwMode="auto">
            <a:xfrm>
              <a:off x="15335271" y="10072295"/>
              <a:ext cx="3449479" cy="316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Nagorny\Desktop\my photos\IMG_208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03" t="20462" r="9799" b="18394"/>
            <a:stretch/>
          </p:blipFill>
          <p:spPr bwMode="auto">
            <a:xfrm>
              <a:off x="18816492" y="10072097"/>
              <a:ext cx="3351395" cy="316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5146927" y="3645024"/>
            <a:ext cx="149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detector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7073274" y="3645024"/>
            <a:ext cx="131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>
                <a:sym typeface="Symbol"/>
              </a:rPr>
              <a:t>arch</a:t>
            </a:r>
            <a:r>
              <a:rPr lang="en-US" b="1" dirty="0"/>
              <a:t>PbMoO</a:t>
            </a:r>
            <a:r>
              <a:rPr lang="en-US" b="1" baseline="-25000" dirty="0"/>
              <a:t>4</a:t>
            </a:r>
            <a:r>
              <a:rPr lang="en-US" b="1" dirty="0" smtClean="0"/>
              <a:t> </a:t>
            </a:r>
            <a:endParaRPr lang="it-IT" b="1" dirty="0"/>
          </a:p>
        </p:txBody>
      </p:sp>
      <p:sp>
        <p:nvSpPr>
          <p:cNvPr id="5" name="Rectangle 4"/>
          <p:cNvSpPr/>
          <p:nvPr/>
        </p:nvSpPr>
        <p:spPr>
          <a:xfrm>
            <a:off x="4734018" y="5019684"/>
            <a:ext cx="4158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ym typeface="Symbol"/>
              </a:rPr>
              <a:t>Low-background measurements</a:t>
            </a:r>
          </a:p>
          <a:p>
            <a:pPr algn="ctr"/>
            <a:r>
              <a:rPr lang="en-US" b="1" dirty="0" smtClean="0">
                <a:sym typeface="Symbol"/>
              </a:rPr>
              <a:t>LNGS</a:t>
            </a:r>
            <a:endParaRPr lang="en-US" b="1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4731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Light Yield @ low temperature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Графический объект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48" y="1687800"/>
            <a:ext cx="5401056" cy="390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1547500"/>
            <a:ext cx="1181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 10 times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Light-vs-Heat scatter plot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7" y="1196752"/>
            <a:ext cx="7845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7290" y="2132856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 + </a:t>
            </a:r>
            <a:endParaRPr lang="it-IT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3700914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</a:t>
            </a:r>
            <a:endParaRPr lang="it-IT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1436441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 + 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</a:t>
            </a:r>
            <a:endParaRPr lang="it-IT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3284984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 </a:t>
            </a:r>
            <a:endParaRPr lang="it-IT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331640" y="5805264"/>
            <a:ext cx="697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Well separated population of different type of events</a:t>
            </a:r>
            <a:endParaRPr lang="it-IT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usle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-shape discrimination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4983"/>
          <a:stretch/>
        </p:blipFill>
        <p:spPr bwMode="auto">
          <a:xfrm>
            <a:off x="1291180" y="1412776"/>
            <a:ext cx="622873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Callout 9"/>
          <p:cNvSpPr/>
          <p:nvPr/>
        </p:nvSpPr>
        <p:spPr>
          <a:xfrm>
            <a:off x="2285160" y="1534395"/>
            <a:ext cx="1829002" cy="72123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4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eta/gammas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1601" y="1556792"/>
            <a:ext cx="6552727" cy="4360550"/>
            <a:chOff x="971601" y="1556792"/>
            <a:chExt cx="6552727" cy="4360550"/>
          </a:xfrm>
        </p:grpSpPr>
        <p:sp>
          <p:nvSpPr>
            <p:cNvPr id="3" name="TextBox 2"/>
            <p:cNvSpPr txBox="1"/>
            <p:nvPr/>
          </p:nvSpPr>
          <p:spPr>
            <a:xfrm rot="16200000">
              <a:off x="-124488" y="2652881"/>
              <a:ext cx="25922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/>
                <a:t>Shape parameter, </a:t>
              </a:r>
              <a:r>
                <a:rPr lang="en-US" sz="2000" dirty="0" err="1" smtClean="0"/>
                <a:t>a.u</a:t>
              </a:r>
              <a:r>
                <a:rPr lang="en-US" sz="2000" dirty="0" smtClean="0"/>
                <a:t>.</a:t>
              </a:r>
              <a:endParaRPr lang="it-IT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2040" y="5517232"/>
              <a:ext cx="25922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/>
                <a:t>Energy, MeV</a:t>
              </a:r>
              <a:endParaRPr lang="it-IT" sz="2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95736" y="3573016"/>
              <a:ext cx="64807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Left Arrow Callout 10"/>
            <p:cNvSpPr/>
            <p:nvPr/>
          </p:nvSpPr>
          <p:spPr>
            <a:xfrm flipH="1">
              <a:off x="1835695" y="2995800"/>
              <a:ext cx="1064508" cy="721232"/>
            </a:xfrm>
            <a:prstGeom prst="leftArrowCallout">
              <a:avLst>
                <a:gd name="adj1" fmla="val 25000"/>
                <a:gd name="adj2" fmla="val 25000"/>
                <a:gd name="adj3" fmla="val 26321"/>
                <a:gd name="adj4" fmla="val 7853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rgbClr val="C00000"/>
                  </a:solidFill>
                </a:rPr>
                <a:t>alphas</a:t>
              </a:r>
              <a:endParaRPr lang="it-IT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alpha spectrum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8229600" cy="413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5047" y="5396443"/>
            <a:ext cx="467390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FWHM</a:t>
            </a:r>
            <a:r>
              <a:rPr lang="en-US" sz="2400" b="1" baseline="-25000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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= 9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keV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@ 4970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keV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2400" b="1" baseline="30000" dirty="0" smtClean="0">
                <a:solidFill>
                  <a:schemeClr val="accent2">
                    <a:lumMod val="75000"/>
                  </a:schemeClr>
                </a:solidFill>
              </a:rPr>
              <a:t>226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Ra)</a:t>
            </a:r>
          </a:p>
          <a:p>
            <a:pPr algn="ctr"/>
            <a:endParaRPr lang="en-US" sz="1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FWHM</a:t>
            </a:r>
            <a:r>
              <a:rPr lang="en-US" sz="2400" b="1" baseline="-25000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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keV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@ 1462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keV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400" b="1" baseline="30000" dirty="0" smtClean="0">
                <a:solidFill>
                  <a:schemeClr val="accent1">
                    <a:lumMod val="75000"/>
                  </a:schemeClr>
                </a:solidFill>
              </a:rPr>
              <a:t>40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K)</a:t>
            </a:r>
          </a:p>
        </p:txBody>
      </p:sp>
      <p:sp>
        <p:nvSpPr>
          <p:cNvPr id="4" name="Rectangle 3"/>
          <p:cNvSpPr/>
          <p:nvPr/>
        </p:nvSpPr>
        <p:spPr>
          <a:xfrm rot="822264">
            <a:off x="4283043" y="2245734"/>
            <a:ext cx="441915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Excellent energy resolution! </a:t>
            </a:r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DD98-B5BC-427F-AB26-0230FF52A9E9}" type="slidenum">
              <a:rPr lang="it-IT" smtClean="0"/>
              <a:t>2</a:t>
            </a:fld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179512" y="187896"/>
            <a:ext cx="8751924" cy="6193432"/>
            <a:chOff x="179512" y="187896"/>
            <a:chExt cx="8751924" cy="619343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7896"/>
              <a:ext cx="8751924" cy="619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itle 1"/>
            <p:cNvSpPr txBox="1">
              <a:spLocks/>
            </p:cNvSpPr>
            <p:nvPr/>
          </p:nvSpPr>
          <p:spPr>
            <a:xfrm>
              <a:off x="457200" y="332656"/>
              <a:ext cx="8229600" cy="72494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accent1">
                      <a:lumMod val="50000"/>
                    </a:schemeClr>
                  </a:solidFill>
                </a:rPr>
                <a:t>Double Beta 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D</a:t>
              </a:r>
              <a:r>
                <a:rPr lang="en-US" sz="3200" b="1" dirty="0" smtClean="0">
                  <a:solidFill>
                    <a:schemeClr val="accent1">
                      <a:lumMod val="50000"/>
                    </a:schemeClr>
                  </a:solidFill>
                </a:rPr>
                <a:t>ecay (DBD)</a:t>
              </a:r>
              <a:endParaRPr lang="it-IT" sz="3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: internal alpha contamination</a:t>
            </a:r>
            <a:endParaRPr lang="it-IT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002781"/>
              </p:ext>
            </p:extLst>
          </p:nvPr>
        </p:nvGraphicFramePr>
        <p:xfrm>
          <a:off x="1331640" y="1052733"/>
          <a:ext cx="4536504" cy="507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512168"/>
                <a:gridCol w="1512168"/>
              </a:tblGrid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Chain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Nuclide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Activity, </a:t>
                      </a:r>
                      <a:r>
                        <a:rPr lang="en-US" sz="1400" b="1" kern="150" dirty="0" err="1">
                          <a:effectLst/>
                        </a:rPr>
                        <a:t>mBq</a:t>
                      </a:r>
                      <a:r>
                        <a:rPr lang="en-US" sz="1400" b="1" kern="150" dirty="0">
                          <a:effectLst/>
                        </a:rPr>
                        <a:t>/kg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232</a:t>
                      </a:r>
                      <a:r>
                        <a:rPr lang="en-US" sz="1400" b="1" kern="150">
                          <a:effectLst/>
                        </a:rPr>
                        <a:t>Th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 dirty="0">
                          <a:effectLst/>
                        </a:rPr>
                        <a:t>232</a:t>
                      </a:r>
                      <a:r>
                        <a:rPr lang="en-US" sz="1400" b="1" kern="150" dirty="0">
                          <a:effectLst/>
                        </a:rPr>
                        <a:t>Th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10±7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228</a:t>
                      </a:r>
                      <a:r>
                        <a:rPr lang="en-US" sz="1400" b="1" kern="150">
                          <a:effectLst/>
                        </a:rPr>
                        <a:t>Th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99±9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 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224</a:t>
                      </a:r>
                      <a:r>
                        <a:rPr lang="en-US" sz="1400" b="1" kern="150">
                          <a:effectLst/>
                        </a:rPr>
                        <a:t>Ra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86±8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220</a:t>
                      </a:r>
                      <a:r>
                        <a:rPr lang="en-US" sz="1400" b="1" kern="150">
                          <a:effectLst/>
                        </a:rPr>
                        <a:t>Rn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21±5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212</a:t>
                      </a:r>
                      <a:r>
                        <a:rPr lang="en-US" sz="1400" b="1" kern="150">
                          <a:effectLst/>
                        </a:rPr>
                        <a:t>Bi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49±7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 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238</a:t>
                      </a:r>
                      <a:r>
                        <a:rPr lang="en-US" sz="1400" b="1" kern="150">
                          <a:effectLst/>
                        </a:rPr>
                        <a:t>U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238</a:t>
                      </a:r>
                      <a:r>
                        <a:rPr lang="en-US" sz="1400" b="1" kern="150">
                          <a:effectLst/>
                        </a:rPr>
                        <a:t>U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38±6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234</a:t>
                      </a:r>
                      <a:r>
                        <a:rPr lang="en-US" sz="1400" b="1" kern="150">
                          <a:effectLst/>
                        </a:rPr>
                        <a:t>U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98±9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230</a:t>
                      </a:r>
                      <a:r>
                        <a:rPr lang="en-US" sz="1400" b="1" kern="150">
                          <a:effectLst/>
                        </a:rPr>
                        <a:t>Th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13±3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226</a:t>
                      </a:r>
                      <a:r>
                        <a:rPr lang="en-US" sz="1400" b="1" kern="150">
                          <a:effectLst/>
                        </a:rPr>
                        <a:t>Ra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2310±42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222</a:t>
                      </a:r>
                      <a:r>
                        <a:rPr lang="en-US" sz="1400" b="1" kern="150">
                          <a:effectLst/>
                        </a:rPr>
                        <a:t>Rn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2370±42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218</a:t>
                      </a:r>
                      <a:r>
                        <a:rPr lang="en-US" sz="1400" b="1" kern="150">
                          <a:effectLst/>
                        </a:rPr>
                        <a:t>Po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2340±42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210</a:t>
                      </a:r>
                      <a:r>
                        <a:rPr lang="en-US" sz="1400" b="1" kern="150">
                          <a:effectLst/>
                        </a:rPr>
                        <a:t>Po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266±16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 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235</a:t>
                      </a:r>
                      <a:r>
                        <a:rPr lang="en-US" sz="1400" b="1" kern="150">
                          <a:effectLst/>
                        </a:rPr>
                        <a:t>U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235</a:t>
                      </a:r>
                      <a:r>
                        <a:rPr lang="en-US" sz="1400" b="1" kern="150">
                          <a:effectLst/>
                        </a:rPr>
                        <a:t>U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14±3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 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 dirty="0">
                          <a:effectLst/>
                        </a:rPr>
                        <a:t>227</a:t>
                      </a:r>
                      <a:r>
                        <a:rPr lang="en-US" sz="1400" b="1" kern="150" dirty="0">
                          <a:effectLst/>
                        </a:rPr>
                        <a:t>Th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17±4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 dirty="0">
                          <a:effectLst/>
                        </a:rPr>
                        <a:t>223</a:t>
                      </a:r>
                      <a:r>
                        <a:rPr lang="en-US" sz="1400" b="1" kern="150" dirty="0">
                          <a:effectLst/>
                        </a:rPr>
                        <a:t>Ra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30±5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 dirty="0">
                          <a:effectLst/>
                        </a:rPr>
                        <a:t>219</a:t>
                      </a:r>
                      <a:r>
                        <a:rPr lang="en-US" sz="1400" b="1" kern="150" dirty="0">
                          <a:effectLst/>
                        </a:rPr>
                        <a:t>Rn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5±2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>
                          <a:effectLst/>
                        </a:rPr>
                        <a:t> 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baseline="30000">
                          <a:effectLst/>
                        </a:rPr>
                        <a:t>211</a:t>
                      </a:r>
                      <a:r>
                        <a:rPr lang="en-US" sz="1400" b="1" kern="150">
                          <a:effectLst/>
                        </a:rPr>
                        <a:t>Bi</a:t>
                      </a:r>
                      <a:endParaRPr lang="it-IT" sz="1400" b="1" kern="1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400" b="1" kern="150" dirty="0">
                          <a:effectLst/>
                        </a:rPr>
                        <a:t>30±5</a:t>
                      </a:r>
                      <a:endParaRPr lang="it-IT" sz="1400" b="1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79036" y="4683579"/>
            <a:ext cx="270452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…but we have explanation</a:t>
            </a:r>
          </a:p>
          <a:p>
            <a:pPr algn="ctr"/>
            <a:r>
              <a:rPr lang="en-US" b="1" dirty="0"/>
              <a:t>b</a:t>
            </a:r>
            <a:r>
              <a:rPr lang="en-US" b="1" dirty="0" smtClean="0"/>
              <a:t>ased on our experience</a:t>
            </a:r>
          </a:p>
          <a:p>
            <a:pPr algn="ctr"/>
            <a:r>
              <a:rPr lang="en-US" b="1" dirty="0"/>
              <a:t>w</a:t>
            </a:r>
            <a:r>
              <a:rPr lang="en-US" b="1" dirty="0" smtClean="0"/>
              <a:t>ith </a:t>
            </a:r>
            <a:r>
              <a:rPr lang="en-US" b="1" dirty="0" err="1" smtClean="0"/>
              <a:t>ZnSe</a:t>
            </a:r>
            <a:r>
              <a:rPr lang="en-US" b="1" dirty="0" smtClean="0"/>
              <a:t> crystal</a:t>
            </a:r>
            <a:endParaRPr lang="it-IT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176138" y="3542573"/>
            <a:ext cx="2520280" cy="106734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Left Arrow Callout 6"/>
          <p:cNvSpPr/>
          <p:nvPr/>
        </p:nvSpPr>
        <p:spPr>
          <a:xfrm>
            <a:off x="5796136" y="3700444"/>
            <a:ext cx="2304256" cy="72008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953"/>
            </a:avLst>
          </a:prstGeom>
          <a:solidFill>
            <a:schemeClr val="accent2">
              <a:lumMod val="20000"/>
              <a:lumOff val="80000"/>
            </a:schemeClr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HUGE!!!</a:t>
            </a:r>
            <a:endParaRPr lang="it-IT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85010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Separation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process of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ZnSe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sample 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</a:rPr>
              <a:t>(15/01/2013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3744416" cy="2808312"/>
          </a:xfrm>
        </p:spPr>
      </p:pic>
      <p:sp>
        <p:nvSpPr>
          <p:cNvPr id="5" name="Oval 4"/>
          <p:cNvSpPr/>
          <p:nvPr/>
        </p:nvSpPr>
        <p:spPr>
          <a:xfrm>
            <a:off x="3601392" y="2467018"/>
            <a:ext cx="360040" cy="36004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Arrow Connector 6"/>
          <p:cNvCxnSpPr>
            <a:endCxn id="5" idx="7"/>
          </p:cNvCxnSpPr>
          <p:nvPr/>
        </p:nvCxnSpPr>
        <p:spPr>
          <a:xfrm flipH="1">
            <a:off x="3908705" y="1540823"/>
            <a:ext cx="319309" cy="97892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F290-0A93-4E69-B343-7AE6A3264B5F}" type="slidenum">
              <a:rPr lang="it-IT" smtClean="0"/>
              <a:t>21</a:t>
            </a:fld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3744416" cy="2808312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8" idx="3"/>
          </p:cNvCxnSpPr>
          <p:nvPr/>
        </p:nvCxnSpPr>
        <p:spPr>
          <a:xfrm>
            <a:off x="6141486" y="1540823"/>
            <a:ext cx="1382842" cy="80805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28013" y="1340768"/>
            <a:ext cx="19134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Piece of ceramic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4604" y="3215878"/>
            <a:ext cx="334181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m = 0.285 g</a:t>
            </a:r>
            <a:endParaRPr lang="ru-RU" sz="1600" b="1" dirty="0" smtClean="0"/>
          </a:p>
          <a:p>
            <a:pPr algn="r"/>
            <a:r>
              <a:rPr lang="en-US" sz="1600" b="1" baseline="30000" dirty="0">
                <a:solidFill>
                  <a:srgbClr val="C00000"/>
                </a:solidFill>
              </a:rPr>
              <a:t>226</a:t>
            </a:r>
            <a:r>
              <a:rPr lang="en-US" sz="1600" b="1" dirty="0">
                <a:solidFill>
                  <a:srgbClr val="C00000"/>
                </a:solidFill>
              </a:rPr>
              <a:t>Ra &amp; </a:t>
            </a:r>
            <a:r>
              <a:rPr lang="en-US" sz="1600" b="1" dirty="0" err="1" smtClean="0">
                <a:solidFill>
                  <a:srgbClr val="C00000"/>
                </a:solidFill>
              </a:rPr>
              <a:t>daugthers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(about </a:t>
            </a:r>
            <a:r>
              <a:rPr lang="en-US" sz="1600" b="1" dirty="0">
                <a:solidFill>
                  <a:srgbClr val="C00000"/>
                </a:solidFill>
              </a:rPr>
              <a:t>0.2 </a:t>
            </a:r>
            <a:r>
              <a:rPr lang="en-US" sz="1600" b="1" dirty="0" err="1">
                <a:solidFill>
                  <a:srgbClr val="C00000"/>
                </a:solidFill>
              </a:rPr>
              <a:t>kBq</a:t>
            </a:r>
            <a:r>
              <a:rPr lang="en-US" sz="1600" b="1" dirty="0">
                <a:solidFill>
                  <a:srgbClr val="C00000"/>
                </a:solidFill>
              </a:rPr>
              <a:t>/kg)</a:t>
            </a:r>
          </a:p>
          <a:p>
            <a:pPr algn="r"/>
            <a:r>
              <a:rPr lang="en-US" sz="1600" b="1" baseline="30000" dirty="0" smtClean="0">
                <a:solidFill>
                  <a:srgbClr val="C00000"/>
                </a:solidFill>
              </a:rPr>
              <a:t>40</a:t>
            </a:r>
            <a:r>
              <a:rPr lang="en-US" sz="1600" b="1" dirty="0" smtClean="0">
                <a:solidFill>
                  <a:srgbClr val="C00000"/>
                </a:solidFill>
              </a:rPr>
              <a:t>K nuclide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(1 </a:t>
            </a:r>
            <a:r>
              <a:rPr lang="en-US" sz="1600" b="1" dirty="0" err="1">
                <a:solidFill>
                  <a:srgbClr val="C00000"/>
                </a:solidFill>
              </a:rPr>
              <a:t>kBq</a:t>
            </a:r>
            <a:r>
              <a:rPr lang="en-US" sz="1600" b="1" dirty="0">
                <a:solidFill>
                  <a:srgbClr val="C00000"/>
                </a:solidFill>
              </a:rPr>
              <a:t>/kg</a:t>
            </a:r>
            <a:r>
              <a:rPr lang="en-US" sz="1600" b="1" dirty="0" smtClean="0">
                <a:solidFill>
                  <a:srgbClr val="C00000"/>
                </a:solidFill>
              </a:rPr>
              <a:t>)</a:t>
            </a:r>
            <a:endParaRPr lang="it-IT" sz="1600" dirty="0"/>
          </a:p>
        </p:txBody>
      </p:sp>
      <p:sp>
        <p:nvSpPr>
          <p:cNvPr id="15" name="Rectangle 14"/>
          <p:cNvSpPr/>
          <p:nvPr/>
        </p:nvSpPr>
        <p:spPr>
          <a:xfrm>
            <a:off x="755576" y="4665910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H</a:t>
            </a:r>
            <a:r>
              <a:rPr lang="en-US" sz="2000" b="1" dirty="0" smtClean="0"/>
              <a:t>igh </a:t>
            </a:r>
            <a:r>
              <a:rPr lang="en-US" sz="2000" b="1" dirty="0"/>
              <a:t>contamination observed in </a:t>
            </a:r>
            <a:r>
              <a:rPr lang="en-US" sz="2000" b="1" baseline="30000" dirty="0"/>
              <a:t>arch</a:t>
            </a:r>
            <a:r>
              <a:rPr lang="en-US" sz="2000" b="1" dirty="0"/>
              <a:t>PbMoO</a:t>
            </a:r>
            <a:r>
              <a:rPr lang="en-US" sz="2000" b="1" baseline="-25000" dirty="0"/>
              <a:t>4</a:t>
            </a:r>
            <a:r>
              <a:rPr lang="en-US" sz="2000" b="1" dirty="0"/>
              <a:t> crystal is caused by </a:t>
            </a:r>
            <a:r>
              <a:rPr lang="en-US" sz="2000" b="1" dirty="0">
                <a:solidFill>
                  <a:srgbClr val="C00000"/>
                </a:solidFill>
              </a:rPr>
              <a:t>incident</a:t>
            </a:r>
            <a:r>
              <a:rPr lang="en-US" sz="2000" b="1" dirty="0"/>
              <a:t> during the growth process, when a small piece of ceramic (0.01-0.05 g) fall dawn to the melt, but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NOT by the properties of the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material itself</a:t>
            </a:r>
            <a:endParaRPr lang="it-IT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988" y="980728"/>
            <a:ext cx="236666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2" y="980728"/>
            <a:ext cx="239004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699762" y="260648"/>
            <a:ext cx="774447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8330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FZSongTi" charset="0"/>
                <a:cs typeface="FZSongTi" charset="0"/>
              </a:defRPr>
            </a:lvl9pPr>
          </a:lstStyle>
          <a:p>
            <a:pPr algn="ctr" eaLnBrk="1">
              <a:lnSpc>
                <a:spcPct val="98000"/>
              </a:lnSpc>
            </a:pPr>
            <a:r>
              <a:rPr lang="ru-RU" altLang="it-IT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Pt</a:t>
            </a:r>
            <a:r>
              <a:rPr lang="en-US" altLang="it-IT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-</a:t>
            </a:r>
            <a:r>
              <a:rPr lang="ru-RU" altLang="it-IT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crucible</a:t>
            </a:r>
            <a:endParaRPr lang="ru-RU" altLang="it-IT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2" descr="C:\Users\Nagorny\Desktop\116Cd\116CdWO4_CML\DSC06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7143" y="3537012"/>
            <a:ext cx="316835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gorny\Desktop\116Cd\116CdWO4_CML\DSC07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12" y="3152690"/>
            <a:ext cx="2358680" cy="314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1967" y="1916832"/>
            <a:ext cx="2801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2000" b="1" dirty="0">
                <a:solidFill>
                  <a:schemeClr val="accent1">
                    <a:lumMod val="50000"/>
                  </a:schemeClr>
                </a:solidFill>
              </a:rPr>
              <a:t>conventional </a:t>
            </a:r>
            <a:r>
              <a:rPr lang="en-US" altLang="it-IT" sz="2000" b="1" dirty="0" err="1" smtClean="0">
                <a:solidFill>
                  <a:schemeClr val="accent1">
                    <a:lumMod val="50000"/>
                  </a:schemeClr>
                </a:solidFill>
              </a:rPr>
              <a:t>Czochralski</a:t>
            </a:r>
            <a:endParaRPr lang="it-IT" sz="2000" dirty="0"/>
          </a:p>
        </p:txBody>
      </p:sp>
      <p:sp>
        <p:nvSpPr>
          <p:cNvPr id="4" name="Rectangle 3"/>
          <p:cNvSpPr/>
          <p:nvPr/>
        </p:nvSpPr>
        <p:spPr>
          <a:xfrm>
            <a:off x="1623098" y="4653136"/>
            <a:ext cx="1796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LTG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Czochralski</a:t>
            </a:r>
            <a:endParaRPr lang="it-IT" sz="2000" dirty="0"/>
          </a:p>
        </p:txBody>
      </p:sp>
      <p:sp>
        <p:nvSpPr>
          <p:cNvPr id="15" name="Multiply 14"/>
          <p:cNvSpPr/>
          <p:nvPr/>
        </p:nvSpPr>
        <p:spPr>
          <a:xfrm>
            <a:off x="7164288" y="1968976"/>
            <a:ext cx="2088232" cy="1368152"/>
          </a:xfrm>
          <a:prstGeom prst="mathMultiply">
            <a:avLst>
              <a:gd name="adj1" fmla="val 11685"/>
            </a:avLst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4932040" y="4813409"/>
            <a:ext cx="19752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it-IT" sz="13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9307" y="4837802"/>
            <a:ext cx="19752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it-IT" sz="13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4644008" y="1916832"/>
            <a:ext cx="2088232" cy="1368152"/>
          </a:xfrm>
          <a:prstGeom prst="mathMultiply">
            <a:avLst>
              <a:gd name="adj1" fmla="val 11685"/>
            </a:avLst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84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Images\Камера\201510\201510A0\221020152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6643" y="1926359"/>
            <a:ext cx="4106197" cy="30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90872" y="413792"/>
            <a:ext cx="8229600" cy="78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40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: at Novosibirsk</a:t>
            </a:r>
            <a:endParaRPr lang="it-IT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C:\Users\Nagorny\Desktop\116Cd\Nowosibirsk\NIIC\DSC_0049_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r="15835"/>
          <a:stretch/>
        </p:blipFill>
        <p:spPr bwMode="auto">
          <a:xfrm>
            <a:off x="4641676" y="1412775"/>
            <a:ext cx="3746748" cy="25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1676" y="4194954"/>
            <a:ext cx="3746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/>
              <a:t>Presently </a:t>
            </a:r>
            <a:r>
              <a:rPr lang="en-US" dirty="0" smtClean="0"/>
              <a:t>used natural Mo &amp; </a:t>
            </a:r>
            <a:r>
              <a:rPr lang="en-US" dirty="0" err="1" smtClean="0"/>
              <a:t>Pb</a:t>
            </a:r>
            <a:endParaRPr lang="en-US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/>
              <a:t>No </a:t>
            </a:r>
            <a:r>
              <a:rPr lang="en-US" dirty="0" smtClean="0"/>
              <a:t>problems </a:t>
            </a:r>
            <a:r>
              <a:rPr lang="en-US" dirty="0"/>
              <a:t>in crystals growth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Yellow color </a:t>
            </a:r>
            <a:r>
              <a:rPr lang="en-US" dirty="0"/>
              <a:t>is due to </a:t>
            </a:r>
            <a:r>
              <a:rPr lang="en-US" dirty="0" smtClean="0"/>
              <a:t>the low purity of initial materials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2629" y="5877272"/>
            <a:ext cx="7074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First trial with archaeological lead will start this week!</a:t>
            </a:r>
            <a:endParaRPr lang="it-IT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New batch of archaeological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Lead @ LNGS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620910"/>
            <a:ext cx="4041775" cy="267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415" y="4365104"/>
            <a:ext cx="3412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After purification by double stage</a:t>
            </a:r>
          </a:p>
          <a:p>
            <a:pPr algn="ctr"/>
            <a:r>
              <a:rPr lang="en-US" dirty="0" smtClean="0"/>
              <a:t>vacuum distillation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Sn = </a:t>
            </a:r>
            <a:r>
              <a:rPr lang="ru-RU" b="1" dirty="0" smtClean="0"/>
              <a:t>5.2 </a:t>
            </a:r>
            <a:r>
              <a:rPr lang="en-US" b="1" dirty="0" smtClean="0"/>
              <a:t>ppm</a:t>
            </a:r>
          </a:p>
          <a:p>
            <a:pPr algn="ctr"/>
            <a:r>
              <a:rPr lang="en-US" b="1" dirty="0" smtClean="0"/>
              <a:t>Sb = </a:t>
            </a:r>
            <a:r>
              <a:rPr lang="ru-RU" b="1" dirty="0" smtClean="0"/>
              <a:t>2.6 </a:t>
            </a:r>
            <a:r>
              <a:rPr lang="en-US" b="1" dirty="0" smtClean="0"/>
              <a:t>ppm</a:t>
            </a:r>
          </a:p>
          <a:p>
            <a:pPr algn="ctr"/>
            <a:r>
              <a:rPr lang="en-US" dirty="0" smtClean="0"/>
              <a:t>others on tens ppb level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3980671"/>
            <a:ext cx="228344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2319.2 g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Reduction</a:t>
            </a:r>
          </a:p>
          <a:p>
            <a:pPr algn="ctr"/>
            <a:r>
              <a:rPr lang="en-US" dirty="0" smtClean="0"/>
              <a:t>of impurities</a:t>
            </a:r>
            <a:r>
              <a:rPr lang="ru-RU" dirty="0" smtClean="0"/>
              <a:t> </a:t>
            </a:r>
            <a:r>
              <a:rPr lang="en-US" dirty="0" smtClean="0"/>
              <a:t>level</a:t>
            </a:r>
          </a:p>
          <a:p>
            <a:pPr algn="ctr"/>
            <a:r>
              <a:rPr lang="en-US" dirty="0" smtClean="0"/>
              <a:t>in more than 10 times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Yield </a:t>
            </a:r>
            <a:r>
              <a:rPr lang="en-US" sz="2400" b="1" dirty="0" smtClean="0">
                <a:solidFill>
                  <a:srgbClr val="C00000"/>
                </a:solidFill>
                <a:sym typeface="Symbol"/>
              </a:rPr>
              <a:t> 95%</a:t>
            </a:r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DCIM\101CANON\IMG_5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43" y="1637705"/>
            <a:ext cx="3420740" cy="22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Some useful parameters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100307"/>
              </p:ext>
            </p:extLst>
          </p:nvPr>
        </p:nvGraphicFramePr>
        <p:xfrm>
          <a:off x="467543" y="1307936"/>
          <a:ext cx="8208915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783"/>
                <a:gridCol w="1641783"/>
                <a:gridCol w="1641783"/>
                <a:gridCol w="1641783"/>
                <a:gridCol w="164178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MoO</a:t>
                      </a:r>
                      <a:r>
                        <a:rPr lang="en-US" baseline="-25000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ZnMoO</a:t>
                      </a:r>
                      <a:r>
                        <a:rPr lang="en-US" baseline="-25000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PbMoO</a:t>
                      </a:r>
                      <a:r>
                        <a:rPr lang="en-US" baseline="-25000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CaMoO</a:t>
                      </a:r>
                      <a:r>
                        <a:rPr lang="en-US" baseline="-25000" dirty="0" smtClean="0"/>
                        <a:t>4</a:t>
                      </a:r>
                      <a:endParaRPr lang="it-IT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LY</a:t>
                      </a:r>
                      <a:r>
                        <a:rPr lang="it-IT" baseline="-25000" dirty="0" smtClean="0">
                          <a:sym typeface="Symbol"/>
                        </a:rPr>
                        <a:t></a:t>
                      </a:r>
                      <a:r>
                        <a:rPr lang="it-IT" baseline="0" dirty="0" smtClean="0">
                          <a:sym typeface="Symbol"/>
                        </a:rPr>
                        <a:t>, keV/MeV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r>
                        <a:rPr lang="en-US" dirty="0" smtClean="0">
                          <a:sym typeface="Symbol"/>
                        </a:rPr>
                        <a:t>1.4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LY</a:t>
                      </a:r>
                      <a:r>
                        <a:rPr lang="it-IT" baseline="-25000" dirty="0" smtClean="0">
                          <a:sym typeface="Symbol"/>
                        </a:rPr>
                        <a:t></a:t>
                      </a:r>
                      <a:r>
                        <a:rPr lang="it-IT" baseline="0" dirty="0" smtClean="0">
                          <a:sym typeface="Symbol"/>
                        </a:rPr>
                        <a:t>, keV/MeV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/>
                        </a:rPr>
                        <a:t>1.54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r>
                        <a:rPr lang="en-US" dirty="0" smtClean="0">
                          <a:sym typeface="Symbol"/>
                        </a:rPr>
                        <a:t></a:t>
                      </a:r>
                      <a:r>
                        <a:rPr lang="en-US" dirty="0" smtClean="0"/>
                        <a:t>6.8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FWHM, </a:t>
                      </a:r>
                      <a:r>
                        <a:rPr lang="en-US" baseline="0" dirty="0" err="1" smtClean="0"/>
                        <a:t>keV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@2.6 MeV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PSD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Particle </a:t>
                      </a:r>
                      <a:r>
                        <a:rPr lang="en-US" baseline="0" dirty="0" smtClean="0"/>
                        <a:t>identification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 smtClean="0">
                          <a:sym typeface="Symbol"/>
                        </a:rPr>
                        <a:t> (Mo), %</a:t>
                      </a:r>
                      <a:endParaRPr lang="it-IT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N(Mo)</a:t>
                      </a:r>
                      <a:r>
                        <a:rPr lang="en-US" baseline="0" dirty="0" smtClean="0">
                          <a:sym typeface="Symbol"/>
                        </a:rPr>
                        <a:t>10</a:t>
                      </a:r>
                      <a:r>
                        <a:rPr lang="en-US" baseline="30000" dirty="0" smtClean="0">
                          <a:sym typeface="Symbol"/>
                        </a:rPr>
                        <a:t>23</a:t>
                      </a:r>
                    </a:p>
                    <a:p>
                      <a:pPr algn="ctr"/>
                      <a:r>
                        <a:rPr lang="en-US" baseline="0" dirty="0" smtClean="0"/>
                        <a:t>in </a:t>
                      </a:r>
                      <a:r>
                        <a:rPr lang="en-US" baseline="0" dirty="0" smtClean="0"/>
                        <a:t>1 cm</a:t>
                      </a:r>
                      <a:r>
                        <a:rPr lang="en-US" baseline="30000" dirty="0" smtClean="0"/>
                        <a:t>3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Background level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 </a:t>
                      </a:r>
                      <a:r>
                        <a:rPr lang="en-US" dirty="0" smtClean="0"/>
                        <a:t>???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Hygroscopicity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1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baseline="30000" dirty="0" smtClean="0">
                <a:solidFill>
                  <a:schemeClr val="accent1">
                    <a:lumMod val="50000"/>
                  </a:schemeClr>
                </a:solidFill>
              </a:rPr>
              <a:t>arch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PbMoO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SUMMARY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96544"/>
          </a:xfrm>
        </p:spPr>
        <p:txBody>
          <a:bodyPr>
            <a:normAutofit/>
          </a:bodyPr>
          <a:lstStyle/>
          <a:p>
            <a:r>
              <a:rPr lang="en-US" sz="2800" baseline="30000" dirty="0" smtClean="0"/>
              <a:t>arch</a:t>
            </a:r>
            <a:r>
              <a:rPr lang="en-US" sz="2800" dirty="0" smtClean="0"/>
              <a:t>PbMoO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 crystal produced from the archaeological lead demonstrates excellent  performance as a scintillating bolometer </a:t>
            </a:r>
          </a:p>
          <a:p>
            <a:endParaRPr lang="en-US" sz="1000" dirty="0" smtClean="0"/>
          </a:p>
          <a:p>
            <a:r>
              <a:rPr lang="en-US" sz="2800" dirty="0" smtClean="0"/>
              <a:t>Crystal’s </a:t>
            </a:r>
            <a:r>
              <a:rPr lang="en-US" sz="2800" dirty="0" err="1" smtClean="0"/>
              <a:t>radiopurity</a:t>
            </a:r>
            <a:r>
              <a:rPr lang="en-US" sz="2800" dirty="0" smtClean="0"/>
              <a:t> soon will </a:t>
            </a:r>
            <a:r>
              <a:rPr lang="en-US" sz="2800" smtClean="0"/>
              <a:t>be re-checked </a:t>
            </a:r>
            <a:r>
              <a:rPr lang="en-US" sz="2800" dirty="0" smtClean="0"/>
              <a:t>with new crystals produced by LTG </a:t>
            </a:r>
            <a:r>
              <a:rPr lang="en-US" sz="2800" dirty="0" err="1" smtClean="0"/>
              <a:t>Czochralski</a:t>
            </a:r>
            <a:r>
              <a:rPr lang="en-US" sz="2800" dirty="0" smtClean="0"/>
              <a:t> method</a:t>
            </a:r>
          </a:p>
          <a:p>
            <a:endParaRPr lang="en-US" sz="1000" dirty="0" smtClean="0"/>
          </a:p>
          <a:p>
            <a:r>
              <a:rPr lang="en-US" sz="2800" baseline="30000" dirty="0" smtClean="0"/>
              <a:t>arch</a:t>
            </a:r>
            <a:r>
              <a:rPr lang="en-US" sz="2800" dirty="0" smtClean="0"/>
              <a:t>PbMoO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 crystals is promising material for </a:t>
            </a:r>
            <a:r>
              <a:rPr lang="en-GB" sz="2800" dirty="0">
                <a:cs typeface="Times New Roman" pitchFamily="18" charset="0"/>
              </a:rPr>
              <a:t>a future ton-scale bolometric </a:t>
            </a:r>
            <a:r>
              <a:rPr lang="en-GB" sz="2800" dirty="0" smtClean="0">
                <a:cs typeface="Times New Roman" pitchFamily="18" charset="0"/>
              </a:rPr>
              <a:t>DBD experiment </a:t>
            </a:r>
            <a:r>
              <a:rPr lang="en-GB" sz="2800" dirty="0">
                <a:cs typeface="Times New Roman" pitchFamily="18" charset="0"/>
              </a:rPr>
              <a:t>with improved sensitivity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427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… just visiting a friend in Sicily 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Nagorny\Desktop\20160906_123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4" y="1600200"/>
            <a:ext cx="75432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7837" y="6218148"/>
            <a:ext cx="6386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…it is about of 400-500 kg of Roman lead!</a:t>
            </a:r>
            <a:endParaRPr lang="it-IT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76256" y="5661248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06/09/2016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gorny\Desktop\MYS-2015\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48017"/>
            <a:ext cx="6689716" cy="50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94271" y="467380"/>
            <a:ext cx="896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…or we can go deep underwater 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to discover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a sunken ships and to excavate the Roman lead </a:t>
            </a:r>
            <a:endParaRPr lang="it-IT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1514" y="6300028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with C-Explorer 3 submarine…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71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494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DBD active nuclei in the nature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560840" cy="539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13156" y="2553284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ounded Rectangle 8"/>
          <p:cNvSpPr/>
          <p:nvPr/>
        </p:nvSpPr>
        <p:spPr>
          <a:xfrm>
            <a:off x="7699634" y="2576470"/>
            <a:ext cx="66532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ounded Rectangle 9"/>
          <p:cNvSpPr/>
          <p:nvPr/>
        </p:nvSpPr>
        <p:spPr>
          <a:xfrm>
            <a:off x="2107870" y="2949328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ounded Rectangle 17"/>
          <p:cNvSpPr/>
          <p:nvPr/>
        </p:nvSpPr>
        <p:spPr>
          <a:xfrm>
            <a:off x="7699634" y="3374088"/>
            <a:ext cx="66532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ounded Rectangle 26"/>
          <p:cNvSpPr/>
          <p:nvPr/>
        </p:nvSpPr>
        <p:spPr>
          <a:xfrm>
            <a:off x="7694348" y="4171844"/>
            <a:ext cx="66532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ounded Rectangle 27"/>
          <p:cNvSpPr/>
          <p:nvPr/>
        </p:nvSpPr>
        <p:spPr>
          <a:xfrm>
            <a:off x="2468873" y="5501374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ounded Rectangle 28"/>
          <p:cNvSpPr/>
          <p:nvPr/>
        </p:nvSpPr>
        <p:spPr>
          <a:xfrm>
            <a:off x="3457720" y="5501374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unded Rectangle 29"/>
          <p:cNvSpPr/>
          <p:nvPr/>
        </p:nvSpPr>
        <p:spPr>
          <a:xfrm>
            <a:off x="1475656" y="5496088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441964" y="5506660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ounded Rectangle 31"/>
          <p:cNvSpPr/>
          <p:nvPr/>
        </p:nvSpPr>
        <p:spPr>
          <a:xfrm>
            <a:off x="5428932" y="5506660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ounded Rectangle 32"/>
          <p:cNvSpPr/>
          <p:nvPr/>
        </p:nvSpPr>
        <p:spPr>
          <a:xfrm>
            <a:off x="6414323" y="5506660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ounded Rectangle 33"/>
          <p:cNvSpPr/>
          <p:nvPr/>
        </p:nvSpPr>
        <p:spPr>
          <a:xfrm>
            <a:off x="7413439" y="5511946"/>
            <a:ext cx="47177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ounded Rectangle 44"/>
          <p:cNvSpPr/>
          <p:nvPr/>
        </p:nvSpPr>
        <p:spPr>
          <a:xfrm>
            <a:off x="2107870" y="3351706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ounded Rectangle 45"/>
          <p:cNvSpPr/>
          <p:nvPr/>
        </p:nvSpPr>
        <p:spPr>
          <a:xfrm>
            <a:off x="2107870" y="3747750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ounded Rectangle 46"/>
          <p:cNvSpPr/>
          <p:nvPr/>
        </p:nvSpPr>
        <p:spPr>
          <a:xfrm>
            <a:off x="2113156" y="4159652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ounded Rectangle 48"/>
          <p:cNvSpPr/>
          <p:nvPr/>
        </p:nvSpPr>
        <p:spPr>
          <a:xfrm>
            <a:off x="2107870" y="4561980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ounded Rectangle 49"/>
          <p:cNvSpPr/>
          <p:nvPr/>
        </p:nvSpPr>
        <p:spPr>
          <a:xfrm>
            <a:off x="2102584" y="4958024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ounded Rectangle 50"/>
          <p:cNvSpPr/>
          <p:nvPr/>
        </p:nvSpPr>
        <p:spPr>
          <a:xfrm>
            <a:off x="3515195" y="2954097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ounded Rectangle 51"/>
          <p:cNvSpPr/>
          <p:nvPr/>
        </p:nvSpPr>
        <p:spPr>
          <a:xfrm>
            <a:off x="3515195" y="3355427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ounded Rectangle 52"/>
          <p:cNvSpPr/>
          <p:nvPr/>
        </p:nvSpPr>
        <p:spPr>
          <a:xfrm>
            <a:off x="3515195" y="3757805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ounded Rectangle 53"/>
          <p:cNvSpPr/>
          <p:nvPr/>
        </p:nvSpPr>
        <p:spPr>
          <a:xfrm>
            <a:off x="3515195" y="4159135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ounded Rectangle 58"/>
          <p:cNvSpPr/>
          <p:nvPr/>
        </p:nvSpPr>
        <p:spPr>
          <a:xfrm>
            <a:off x="4908078" y="2565898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ounded Rectangle 59"/>
          <p:cNvSpPr/>
          <p:nvPr/>
        </p:nvSpPr>
        <p:spPr>
          <a:xfrm>
            <a:off x="4908078" y="2967228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ounded Rectangle 60"/>
          <p:cNvSpPr/>
          <p:nvPr/>
        </p:nvSpPr>
        <p:spPr>
          <a:xfrm>
            <a:off x="4908078" y="3369606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ounded Rectangle 61"/>
          <p:cNvSpPr/>
          <p:nvPr/>
        </p:nvSpPr>
        <p:spPr>
          <a:xfrm>
            <a:off x="4908078" y="3770936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ounded Rectangle 62"/>
          <p:cNvSpPr/>
          <p:nvPr/>
        </p:nvSpPr>
        <p:spPr>
          <a:xfrm>
            <a:off x="4912486" y="4171778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ounded Rectangle 63"/>
          <p:cNvSpPr/>
          <p:nvPr/>
        </p:nvSpPr>
        <p:spPr>
          <a:xfrm>
            <a:off x="6307068" y="2175144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ounded Rectangle 64"/>
          <p:cNvSpPr/>
          <p:nvPr/>
        </p:nvSpPr>
        <p:spPr>
          <a:xfrm>
            <a:off x="6307068" y="2576474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ounded Rectangle 65"/>
          <p:cNvSpPr/>
          <p:nvPr/>
        </p:nvSpPr>
        <p:spPr>
          <a:xfrm>
            <a:off x="6307068" y="2978852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ounded Rectangle 66"/>
          <p:cNvSpPr/>
          <p:nvPr/>
        </p:nvSpPr>
        <p:spPr>
          <a:xfrm>
            <a:off x="6301782" y="3380182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ounded Rectangle 67"/>
          <p:cNvSpPr/>
          <p:nvPr/>
        </p:nvSpPr>
        <p:spPr>
          <a:xfrm>
            <a:off x="6296496" y="3781024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ounded Rectangle 68"/>
          <p:cNvSpPr/>
          <p:nvPr/>
        </p:nvSpPr>
        <p:spPr>
          <a:xfrm>
            <a:off x="6296496" y="4174002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ounded Rectangle 69"/>
          <p:cNvSpPr/>
          <p:nvPr/>
        </p:nvSpPr>
        <p:spPr>
          <a:xfrm>
            <a:off x="6296496" y="4574844"/>
            <a:ext cx="71320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ounded Rectangle 70"/>
          <p:cNvSpPr/>
          <p:nvPr/>
        </p:nvSpPr>
        <p:spPr>
          <a:xfrm>
            <a:off x="2463587" y="6041434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ounded Rectangle 71"/>
          <p:cNvSpPr/>
          <p:nvPr/>
        </p:nvSpPr>
        <p:spPr>
          <a:xfrm>
            <a:off x="3452434" y="6041434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ounded Rectangle 72"/>
          <p:cNvSpPr/>
          <p:nvPr/>
        </p:nvSpPr>
        <p:spPr>
          <a:xfrm>
            <a:off x="1470370" y="6030862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Rounded Rectangle 73"/>
          <p:cNvSpPr/>
          <p:nvPr/>
        </p:nvSpPr>
        <p:spPr>
          <a:xfrm>
            <a:off x="4441964" y="6046720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ounded Rectangle 74"/>
          <p:cNvSpPr/>
          <p:nvPr/>
        </p:nvSpPr>
        <p:spPr>
          <a:xfrm>
            <a:off x="5428932" y="6046720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Rounded Rectangle 75"/>
          <p:cNvSpPr/>
          <p:nvPr/>
        </p:nvSpPr>
        <p:spPr>
          <a:xfrm>
            <a:off x="6409037" y="6046720"/>
            <a:ext cx="518951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ounded Rectangle 76"/>
          <p:cNvSpPr/>
          <p:nvPr/>
        </p:nvSpPr>
        <p:spPr>
          <a:xfrm>
            <a:off x="7418725" y="6052006"/>
            <a:ext cx="471774" cy="396044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2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gorny\Desktop\Zn82Se crystal production\photos\IMG_585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13366"/>
          <a:stretch/>
        </p:blipFill>
        <p:spPr bwMode="auto">
          <a:xfrm>
            <a:off x="2214563" y="1412776"/>
            <a:ext cx="471487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895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From the crystal producer viewpoint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7444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/>
              <a:t>Well-developed technology of </a:t>
            </a:r>
            <a:r>
              <a:rPr lang="en-US" b="1" u="sng" dirty="0" smtClean="0"/>
              <a:t>detector production </a:t>
            </a:r>
            <a:r>
              <a:rPr lang="en-US" b="1" dirty="0" smtClean="0"/>
              <a:t>means: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Developed technology of purification of initials reagents</a:t>
            </a:r>
          </a:p>
          <a:p>
            <a:r>
              <a:rPr lang="en-US" b="1" dirty="0" smtClean="0"/>
              <a:t>Developed </a:t>
            </a:r>
            <a:r>
              <a:rPr lang="en-US" b="1" dirty="0"/>
              <a:t>technology of large volume crystal </a:t>
            </a:r>
            <a:r>
              <a:rPr lang="en-US" b="1" dirty="0" smtClean="0"/>
              <a:t>production</a:t>
            </a:r>
          </a:p>
          <a:p>
            <a:r>
              <a:rPr lang="en-US" b="1" dirty="0" smtClean="0"/>
              <a:t>Possibility to fast scalability of growth process</a:t>
            </a:r>
          </a:p>
          <a:p>
            <a:r>
              <a:rPr lang="en-US" b="1" dirty="0" smtClean="0"/>
              <a:t>High yield of good crystals</a:t>
            </a:r>
          </a:p>
          <a:p>
            <a:r>
              <a:rPr lang="en-US" b="1" dirty="0" smtClean="0"/>
              <a:t>Developed technology of recovery of the rest materials after the growth</a:t>
            </a:r>
          </a:p>
          <a:p>
            <a:r>
              <a:rPr lang="en-US" b="1" dirty="0"/>
              <a:t>Easy </a:t>
            </a:r>
            <a:r>
              <a:rPr lang="en-US" b="1" dirty="0" smtClean="0"/>
              <a:t>handling/machining</a:t>
            </a:r>
          </a:p>
          <a:p>
            <a:r>
              <a:rPr lang="en-US" b="1" dirty="0" smtClean="0"/>
              <a:t>Other applications of this compound, or market demands exactly on such large single crystals</a:t>
            </a:r>
            <a:endParaRPr lang="en-US" b="1" dirty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827584" y="574545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NO RISCKS for investments in such R&amp;D or production,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and expected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profit in the future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923928" y="4941168"/>
            <a:ext cx="1440160" cy="79208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332656"/>
            <a:ext cx="8229600" cy="77809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Which nuclide is the best for such search?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28081" y="1395005"/>
            <a:ext cx="7082276" cy="4974102"/>
            <a:chOff x="2591" y="981"/>
            <a:chExt cx="3056" cy="2279"/>
          </a:xfrm>
        </p:grpSpPr>
        <p:pic>
          <p:nvPicPr>
            <p:cNvPr id="5" name="Picture 4" descr="fondo_gempi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981"/>
              <a:ext cx="2994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591" y="3077"/>
              <a:ext cx="3045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it-IT" altLang="it-IT" sz="2000" b="1" dirty="0">
                  <a:latin typeface="+mn-lt"/>
                  <a:ea typeface="SimSun" pitchFamily="2" charset="-122"/>
                </a:rPr>
                <a:t>Environmental </a:t>
              </a:r>
              <a:r>
                <a:rPr lang="it-IT" altLang="it-IT" sz="2000" b="1" dirty="0" smtClean="0">
                  <a:latin typeface="+mn-lt"/>
                  <a:ea typeface="SimSun" pitchFamily="2" charset="-122"/>
                </a:rPr>
                <a:t>gamma background of </a:t>
              </a:r>
              <a:r>
                <a:rPr lang="it-IT" altLang="it-IT" sz="2000" b="1" baseline="30000" dirty="0" smtClean="0">
                  <a:latin typeface="+mn-lt"/>
                  <a:ea typeface="SimSun" pitchFamily="2" charset="-122"/>
                </a:rPr>
                <a:t>238</a:t>
              </a:r>
              <a:r>
                <a:rPr lang="it-IT" altLang="it-IT" sz="2000" b="1" dirty="0" smtClean="0">
                  <a:latin typeface="+mn-lt"/>
                  <a:ea typeface="SimSun" pitchFamily="2" charset="-122"/>
                </a:rPr>
                <a:t>U </a:t>
              </a:r>
              <a:r>
                <a:rPr lang="it-IT" altLang="it-IT" sz="2000" b="1" dirty="0">
                  <a:latin typeface="+mn-lt"/>
                  <a:ea typeface="SimSun" pitchFamily="2" charset="-122"/>
                </a:rPr>
                <a:t>and </a:t>
              </a:r>
              <a:r>
                <a:rPr lang="it-IT" altLang="it-IT" sz="2000" b="1" baseline="30000" dirty="0">
                  <a:latin typeface="+mn-lt"/>
                  <a:ea typeface="SimSun" pitchFamily="2" charset="-122"/>
                </a:rPr>
                <a:t>232</a:t>
              </a:r>
              <a:r>
                <a:rPr lang="it-IT" altLang="it-IT" sz="2000" b="1" dirty="0">
                  <a:latin typeface="+mn-lt"/>
                  <a:ea typeface="SimSun" pitchFamily="2" charset="-122"/>
                </a:rPr>
                <a:t>Th </a:t>
              </a:r>
              <a:r>
                <a:rPr lang="it-IT" altLang="it-IT" sz="2000" b="1" dirty="0" smtClean="0">
                  <a:latin typeface="+mn-lt"/>
                  <a:ea typeface="SimSun" pitchFamily="2" charset="-122"/>
                </a:rPr>
                <a:t>chains</a:t>
              </a:r>
              <a:endParaRPr lang="it-IT" altLang="it-IT" sz="2000" b="1" dirty="0">
                <a:latin typeface="+mn-lt"/>
                <a:ea typeface="SimSun" pitchFamily="2" charset="-122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951137" y="1456209"/>
            <a:ext cx="3096510" cy="3782516"/>
          </a:xfrm>
          <a:prstGeom prst="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TextBox 36"/>
          <p:cNvSpPr txBox="1"/>
          <p:nvPr/>
        </p:nvSpPr>
        <p:spPr>
          <a:xfrm>
            <a:off x="4111561" y="1484784"/>
            <a:ext cx="96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2615 </a:t>
            </a:r>
            <a:r>
              <a:rPr lang="en-US" sz="1600" dirty="0" err="1" smtClean="0">
                <a:solidFill>
                  <a:srgbClr val="C00000"/>
                </a:solidFill>
              </a:rPr>
              <a:t>keV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77760" y="1456208"/>
            <a:ext cx="2787724" cy="3782517"/>
          </a:xfrm>
          <a:prstGeom prst="rect">
            <a:avLst/>
          </a:prstGeom>
          <a:solidFill>
            <a:schemeClr val="accent3">
              <a:lumMod val="40000"/>
              <a:lumOff val="60000"/>
              <a:alpha val="63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TextBox 35"/>
          <p:cNvSpPr txBox="1"/>
          <p:nvPr/>
        </p:nvSpPr>
        <p:spPr>
          <a:xfrm>
            <a:off x="6895306" y="1503834"/>
            <a:ext cx="936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baseline="30000" dirty="0" smtClean="0">
                <a:solidFill>
                  <a:srgbClr val="009E47"/>
                </a:solidFill>
              </a:rPr>
              <a:t>48</a:t>
            </a:r>
            <a:r>
              <a:rPr lang="en-US" sz="2000" b="1" dirty="0" smtClean="0">
                <a:solidFill>
                  <a:srgbClr val="009E47"/>
                </a:solidFill>
              </a:rPr>
              <a:t>Ca</a:t>
            </a:r>
          </a:p>
          <a:p>
            <a:pPr algn="r"/>
            <a:r>
              <a:rPr lang="en-US" sz="2000" b="1" dirty="0" smtClean="0">
                <a:solidFill>
                  <a:srgbClr val="009E47"/>
                </a:solidFill>
              </a:rPr>
              <a:t> </a:t>
            </a:r>
            <a:r>
              <a:rPr lang="en-US" sz="2000" b="1" baseline="30000" dirty="0" smtClean="0">
                <a:solidFill>
                  <a:srgbClr val="009E47"/>
                </a:solidFill>
              </a:rPr>
              <a:t>82</a:t>
            </a:r>
            <a:r>
              <a:rPr lang="en-US" sz="2000" b="1" dirty="0" smtClean="0">
                <a:solidFill>
                  <a:srgbClr val="009E47"/>
                </a:solidFill>
              </a:rPr>
              <a:t>Se</a:t>
            </a:r>
          </a:p>
          <a:p>
            <a:pPr algn="r"/>
            <a:r>
              <a:rPr lang="en-US" sz="2000" b="1" baseline="30000" dirty="0" smtClean="0">
                <a:solidFill>
                  <a:srgbClr val="009E47"/>
                </a:solidFill>
              </a:rPr>
              <a:t>96</a:t>
            </a:r>
            <a:r>
              <a:rPr lang="en-US" sz="2000" b="1" dirty="0" smtClean="0">
                <a:solidFill>
                  <a:srgbClr val="009E47"/>
                </a:solidFill>
              </a:rPr>
              <a:t>Zr</a:t>
            </a:r>
          </a:p>
          <a:p>
            <a:pPr algn="r"/>
            <a:r>
              <a:rPr lang="en-US" sz="2000" b="1" baseline="30000" dirty="0" smtClean="0">
                <a:solidFill>
                  <a:srgbClr val="009E47"/>
                </a:solidFill>
              </a:rPr>
              <a:t>100</a:t>
            </a:r>
            <a:r>
              <a:rPr lang="en-US" sz="2000" b="1" dirty="0" smtClean="0">
                <a:solidFill>
                  <a:srgbClr val="009E47"/>
                </a:solidFill>
              </a:rPr>
              <a:t>Mo</a:t>
            </a:r>
          </a:p>
          <a:p>
            <a:pPr algn="r"/>
            <a:r>
              <a:rPr lang="en-US" sz="2000" b="1" dirty="0" smtClean="0">
                <a:solidFill>
                  <a:srgbClr val="009E47"/>
                </a:solidFill>
              </a:rPr>
              <a:t> </a:t>
            </a:r>
            <a:r>
              <a:rPr lang="en-US" sz="2000" b="1" baseline="30000" dirty="0" smtClean="0">
                <a:solidFill>
                  <a:srgbClr val="009E47"/>
                </a:solidFill>
              </a:rPr>
              <a:t>116</a:t>
            </a:r>
            <a:r>
              <a:rPr lang="en-US" sz="2000" b="1" dirty="0" smtClean="0">
                <a:solidFill>
                  <a:srgbClr val="009E47"/>
                </a:solidFill>
              </a:rPr>
              <a:t>Cd</a:t>
            </a:r>
          </a:p>
          <a:p>
            <a:pPr algn="r"/>
            <a:r>
              <a:rPr lang="en-US" sz="2000" b="1" dirty="0" smtClean="0">
                <a:solidFill>
                  <a:srgbClr val="009E47"/>
                </a:solidFill>
              </a:rPr>
              <a:t> </a:t>
            </a:r>
            <a:r>
              <a:rPr lang="en-US" sz="2000" b="1" baseline="30000" dirty="0" smtClean="0">
                <a:solidFill>
                  <a:srgbClr val="009E47"/>
                </a:solidFill>
              </a:rPr>
              <a:t>150</a:t>
            </a:r>
            <a:r>
              <a:rPr lang="en-US" sz="2000" b="1" dirty="0" smtClean="0">
                <a:solidFill>
                  <a:srgbClr val="009E47"/>
                </a:solidFill>
              </a:rPr>
              <a:t>Nd</a:t>
            </a:r>
            <a:endParaRPr lang="it-IT" sz="2000" b="1" dirty="0">
              <a:solidFill>
                <a:srgbClr val="009E4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7967" y="908720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f</a:t>
            </a:r>
            <a:r>
              <a:rPr lang="en-US" sz="2000" b="1" i="1" dirty="0" smtClean="0"/>
              <a:t>rom experimental point of view</a:t>
            </a:r>
            <a:endParaRPr lang="it-IT" sz="2000" b="1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DD98-B5BC-427F-AB26-0230FF52A9E9}" type="slidenum">
              <a:rPr lang="it-IT" smtClean="0"/>
              <a:t>4</a:t>
            </a:fld>
            <a:endParaRPr lang="it-IT"/>
          </a:p>
        </p:txBody>
      </p:sp>
      <p:grpSp>
        <p:nvGrpSpPr>
          <p:cNvPr id="10" name="Group 9"/>
          <p:cNvGrpSpPr/>
          <p:nvPr/>
        </p:nvGrpSpPr>
        <p:grpSpPr>
          <a:xfrm>
            <a:off x="7414775" y="1556792"/>
            <a:ext cx="325577" cy="333449"/>
            <a:chOff x="7363358" y="1484784"/>
            <a:chExt cx="393948" cy="403473"/>
          </a:xfrm>
        </p:grpSpPr>
        <p:cxnSp>
          <p:nvCxnSpPr>
            <p:cNvPr id="9" name="Straight Connector 8"/>
            <p:cNvCxnSpPr>
              <a:stCxn id="36" idx="0"/>
            </p:cNvCxnSpPr>
            <p:nvPr/>
          </p:nvCxnSpPr>
          <p:spPr>
            <a:xfrm>
              <a:off x="7363358" y="1503834"/>
              <a:ext cx="376994" cy="3844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380312" y="1484784"/>
              <a:ext cx="376994" cy="3844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398219" y="2167868"/>
            <a:ext cx="358135" cy="333449"/>
            <a:chOff x="7363358" y="1484784"/>
            <a:chExt cx="393948" cy="40347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7363358" y="1503834"/>
              <a:ext cx="376994" cy="3844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380312" y="1484784"/>
              <a:ext cx="376994" cy="3844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7372692" y="3076501"/>
            <a:ext cx="358135" cy="333449"/>
            <a:chOff x="7363358" y="1484784"/>
            <a:chExt cx="393948" cy="40347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363358" y="1503834"/>
              <a:ext cx="376994" cy="3844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380312" y="1484784"/>
              <a:ext cx="376994" cy="3844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3851920" y="3251097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76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Ge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130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it-IT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882" y="1138653"/>
            <a:ext cx="5734446" cy="293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8" descr="histo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8694" y="4077072"/>
            <a:ext cx="5775634" cy="278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44624"/>
            <a:ext cx="5855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Development of TeO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bolometers</a:t>
            </a:r>
            <a:endParaRPr lang="it-IT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62068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TeO</a:t>
            </a:r>
            <a:r>
              <a:rPr lang="en-US" i="1" baseline="-25000" dirty="0"/>
              <a:t>2</a:t>
            </a:r>
            <a:r>
              <a:rPr lang="en-US" i="1" dirty="0"/>
              <a:t> is wide used acousto-optic </a:t>
            </a:r>
            <a:r>
              <a:rPr lang="en-US" i="1" dirty="0" smtClean="0"/>
              <a:t>material with market of </a:t>
            </a:r>
            <a:r>
              <a:rPr lang="en-US" i="1" dirty="0"/>
              <a:t>tens </a:t>
            </a:r>
            <a:r>
              <a:rPr lang="en-US" i="1" dirty="0" err="1" smtClean="0"/>
              <a:t>MEuro</a:t>
            </a:r>
            <a:r>
              <a:rPr lang="en-US" i="1" dirty="0" smtClean="0"/>
              <a:t>/year and well-developed </a:t>
            </a:r>
            <a:r>
              <a:rPr lang="en-US" i="1" dirty="0"/>
              <a:t>technology of production</a:t>
            </a:r>
          </a:p>
        </p:txBody>
      </p:sp>
    </p:spTree>
    <p:extLst>
      <p:ext uri="{BB962C8B-B14F-4D97-AF65-F5344CB8AC3E}">
        <p14:creationId xmlns:p14="http://schemas.microsoft.com/office/powerpoint/2010/main" val="6025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740872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cs typeface="Times New Roman" pitchFamily="18" charset="0"/>
              </a:rPr>
              <a:t>a future </a:t>
            </a:r>
            <a:r>
              <a:rPr lang="en-GB" dirty="0">
                <a:cs typeface="Times New Roman" pitchFamily="18" charset="0"/>
              </a:rPr>
              <a:t>ton-scale bolometric </a:t>
            </a:r>
            <a:r>
              <a:rPr lang="en-GB" dirty="0" err="1" smtClean="0">
                <a:cs typeface="Times New Roman" pitchFamily="18" charset="0"/>
              </a:rPr>
              <a:t>neutrinoless</a:t>
            </a:r>
            <a:r>
              <a:rPr lang="en-GB" dirty="0" smtClean="0">
                <a:cs typeface="Times New Roman" pitchFamily="18" charset="0"/>
              </a:rPr>
              <a:t> double </a:t>
            </a:r>
            <a:r>
              <a:rPr lang="en-GB" dirty="0">
                <a:cs typeface="Times New Roman" pitchFamily="18" charset="0"/>
              </a:rPr>
              <a:t>beta </a:t>
            </a:r>
            <a:r>
              <a:rPr lang="en-GB" dirty="0" smtClean="0">
                <a:cs typeface="Times New Roman" pitchFamily="18" charset="0"/>
              </a:rPr>
              <a:t>decay  experiment with improved sensitivity, based on the experience and </a:t>
            </a:r>
            <a:r>
              <a:rPr lang="en-GB" dirty="0">
                <a:cs typeface="Times New Roman" pitchFamily="18" charset="0"/>
              </a:rPr>
              <a:t>expertise </a:t>
            </a:r>
            <a:r>
              <a:rPr lang="en-GB" dirty="0" smtClean="0">
                <a:cs typeface="Times New Roman" pitchFamily="18" charset="0"/>
              </a:rPr>
              <a:t>learned </a:t>
            </a:r>
            <a:r>
              <a:rPr lang="en-GB" dirty="0">
                <a:cs typeface="Times New Roman" pitchFamily="18" charset="0"/>
              </a:rPr>
              <a:t>in </a:t>
            </a:r>
            <a:r>
              <a:rPr lang="en-GB" dirty="0" smtClean="0">
                <a:cs typeface="Times New Roman" pitchFamily="18" charset="0"/>
              </a:rPr>
              <a:t>CUORE</a:t>
            </a:r>
          </a:p>
          <a:p>
            <a:endParaRPr lang="en-GB" dirty="0">
              <a:cs typeface="Times New Roman" pitchFamily="18" charset="0"/>
            </a:endParaRPr>
          </a:p>
          <a:p>
            <a:endParaRPr lang="en-GB" dirty="0" smtClean="0">
              <a:cs typeface="Times New Roman" pitchFamily="18" charset="0"/>
            </a:endParaRPr>
          </a:p>
          <a:p>
            <a:pPr algn="just"/>
            <a:r>
              <a:rPr lang="en-US" dirty="0" smtClean="0"/>
              <a:t>The CUPID goal is  the use of the unique CUORE infrastructure @ LNGS, once CUORE completes operation, as well as using of upgraded detector technology in order to reach higher experimental sensitivity</a:t>
            </a:r>
            <a:endParaRPr lang="en-GB" dirty="0" smtClean="0">
              <a:cs typeface="Times New Roman" pitchFamily="18" charset="0"/>
            </a:endParaRPr>
          </a:p>
          <a:p>
            <a:endParaRPr lang="en-GB" b="1" i="1" dirty="0" smtClean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cs typeface="Arial" pitchFamily="34" charset="0"/>
              </a:rPr>
              <a:t>New detector technologies (</a:t>
            </a:r>
            <a:r>
              <a:rPr lang="en-GB" b="1" dirty="0" smtClean="0">
                <a:cs typeface="Arial" pitchFamily="34" charset="0"/>
                <a:sym typeface="Symbol"/>
              </a:rPr>
              <a:t>background rejection or surface events ID)</a:t>
            </a:r>
            <a:endParaRPr lang="en-GB" b="1" dirty="0" smtClean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cs typeface="Arial" pitchFamily="34" charset="0"/>
              </a:rPr>
              <a:t>Isotopic enrichment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cs typeface="Arial" pitchFamily="34" charset="0"/>
              </a:rPr>
              <a:t>New purification </a:t>
            </a:r>
            <a:r>
              <a:rPr lang="en-GB" b="1" dirty="0">
                <a:cs typeface="Arial" pitchFamily="34" charset="0"/>
              </a:rPr>
              <a:t>and crystallization </a:t>
            </a:r>
            <a:r>
              <a:rPr lang="en-GB" b="1" dirty="0" smtClean="0">
                <a:cs typeface="Arial" pitchFamily="34" charset="0"/>
              </a:rPr>
              <a:t>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cs typeface="Times New Roman" pitchFamily="18" charset="0"/>
              </a:rPr>
              <a:t>Stricter materials selection</a:t>
            </a:r>
            <a:endParaRPr lang="en-GB" b="1" dirty="0" smtClean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4665" y="937176"/>
            <a:ext cx="4943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/>
            <a:r>
              <a:rPr lang="en-GB" sz="2800" b="1" i="1" dirty="0">
                <a:solidFill>
                  <a:srgbClr val="0070C0"/>
                </a:solidFill>
                <a:cs typeface="Times New Roman" pitchFamily="18" charset="0"/>
              </a:rPr>
              <a:t>C</a:t>
            </a:r>
            <a:r>
              <a:rPr lang="en-GB" sz="2000" dirty="0">
                <a:cs typeface="Times New Roman" pitchFamily="18" charset="0"/>
              </a:rPr>
              <a:t>UORE </a:t>
            </a:r>
            <a:r>
              <a:rPr lang="en-GB" sz="2800" b="1" i="1" dirty="0">
                <a:solidFill>
                  <a:srgbClr val="0070C0"/>
                </a:solidFill>
                <a:cs typeface="Times New Roman" pitchFamily="18" charset="0"/>
              </a:rPr>
              <a:t>U</a:t>
            </a:r>
            <a:r>
              <a:rPr lang="en-GB" sz="2000" dirty="0">
                <a:cs typeface="Times New Roman" pitchFamily="18" charset="0"/>
              </a:rPr>
              <a:t>pgrade with </a:t>
            </a:r>
            <a:r>
              <a:rPr lang="en-GB" sz="2800" b="1" i="1" dirty="0">
                <a:solidFill>
                  <a:srgbClr val="0070C0"/>
                </a:solidFill>
                <a:cs typeface="Times New Roman" pitchFamily="18" charset="0"/>
              </a:rPr>
              <a:t>P</a:t>
            </a:r>
            <a:r>
              <a:rPr lang="en-GB" sz="2000" dirty="0">
                <a:cs typeface="Times New Roman" pitchFamily="18" charset="0"/>
              </a:rPr>
              <a:t>article </a:t>
            </a:r>
            <a:r>
              <a:rPr lang="en-GB" sz="2800" b="1" i="1" dirty="0">
                <a:solidFill>
                  <a:srgbClr val="0070C0"/>
                </a:solidFill>
                <a:cs typeface="Times New Roman" pitchFamily="18" charset="0"/>
              </a:rPr>
              <a:t>Id</a:t>
            </a:r>
            <a:r>
              <a:rPr lang="en-GB" sz="2000" dirty="0">
                <a:cs typeface="Times New Roman" pitchFamily="18" charset="0"/>
              </a:rPr>
              <a:t>entification</a:t>
            </a:r>
          </a:p>
        </p:txBody>
      </p:sp>
    </p:spTree>
    <p:extLst>
      <p:ext uri="{BB962C8B-B14F-4D97-AF65-F5344CB8AC3E}">
        <p14:creationId xmlns:p14="http://schemas.microsoft.com/office/powerpoint/2010/main" val="40231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080" y="702193"/>
            <a:ext cx="8150392" cy="575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07504" y="226144"/>
            <a:ext cx="8928992" cy="4275943"/>
            <a:chOff x="107504" y="226144"/>
            <a:chExt cx="8928992" cy="4275943"/>
          </a:xfrm>
        </p:grpSpPr>
        <p:sp>
          <p:nvSpPr>
            <p:cNvPr id="4" name="Rectangle 3"/>
            <p:cNvSpPr/>
            <p:nvPr/>
          </p:nvSpPr>
          <p:spPr>
            <a:xfrm>
              <a:off x="107504" y="226144"/>
              <a:ext cx="8928992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Czochralski</a:t>
              </a:r>
              <a:endParaRPr lang="it-IT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1987" y="1268760"/>
              <a:ext cx="2491020" cy="3233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6" name="Multiply 5"/>
          <p:cNvSpPr/>
          <p:nvPr/>
        </p:nvSpPr>
        <p:spPr>
          <a:xfrm>
            <a:off x="2909744" y="5155789"/>
            <a:ext cx="1598139" cy="1080120"/>
          </a:xfrm>
          <a:prstGeom prst="mathMultiply">
            <a:avLst>
              <a:gd name="adj1" fmla="val 11685"/>
            </a:avLst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nimation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2816"/>
            <a:ext cx="835342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2"/>
          <p:cNvSpPr>
            <a:spLocks noChangeArrowheads="1"/>
          </p:cNvSpPr>
          <p:nvPr/>
        </p:nvSpPr>
        <p:spPr bwMode="auto">
          <a:xfrm>
            <a:off x="431800" y="652463"/>
            <a:ext cx="8280400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it-IT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charset="0"/>
              </a:rPr>
              <a:t>Working principle of scintillating bolometers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DD98-B5BC-427F-AB26-0230FF52A9E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4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496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CUPID-0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7776864" cy="1296144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400" dirty="0" smtClean="0"/>
              <a:t>Demonstrator array of enriched Zn</a:t>
            </a:r>
            <a:r>
              <a:rPr lang="en-US" sz="2400" baseline="30000" dirty="0" smtClean="0"/>
              <a:t>82</a:t>
            </a:r>
            <a:r>
              <a:rPr lang="en-US" sz="2400" dirty="0" smtClean="0"/>
              <a:t>Se scintillating bolometers</a:t>
            </a:r>
          </a:p>
          <a:p>
            <a:pPr algn="just"/>
            <a:r>
              <a:rPr lang="en-US" sz="2400" dirty="0" smtClean="0"/>
              <a:t>Total enriched </a:t>
            </a:r>
            <a:r>
              <a:rPr lang="en-US" sz="2400" baseline="30000" dirty="0" smtClean="0"/>
              <a:t>82</a:t>
            </a:r>
            <a:r>
              <a:rPr lang="en-US" sz="2400" dirty="0" smtClean="0"/>
              <a:t>Se isotope mass is 7 kg</a:t>
            </a:r>
          </a:p>
          <a:p>
            <a:pPr algn="just"/>
            <a:r>
              <a:rPr lang="en-US" sz="2400" dirty="0" smtClean="0"/>
              <a:t>Expect background index @ROI &lt; 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c/(</a:t>
            </a:r>
            <a:r>
              <a:rPr lang="en-US" sz="2400" dirty="0" err="1" smtClean="0"/>
              <a:t>keV</a:t>
            </a:r>
            <a:r>
              <a:rPr lang="en-US" sz="2400" dirty="0" err="1" smtClean="0">
                <a:sym typeface="Symbol"/>
              </a:rPr>
              <a:t></a:t>
            </a:r>
            <a:r>
              <a:rPr lang="en-US" sz="2400" dirty="0" err="1" smtClean="0"/>
              <a:t>kg</a:t>
            </a:r>
            <a:r>
              <a:rPr lang="en-US" sz="2400" dirty="0" err="1">
                <a:sym typeface="Symbol"/>
              </a:rPr>
              <a:t></a:t>
            </a:r>
            <a:r>
              <a:rPr lang="en-US" sz="2400" dirty="0" err="1" smtClean="0"/>
              <a:t>y</a:t>
            </a:r>
            <a:r>
              <a:rPr lang="en-US" sz="2400" dirty="0" smtClean="0"/>
              <a:t>)</a:t>
            </a:r>
            <a:endParaRPr lang="it-IT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DD98-B5BC-427F-AB26-0230FF52A9E9}" type="slidenum">
              <a:rPr lang="it-IT" smtClean="0"/>
              <a:t>9</a:t>
            </a:fld>
            <a:endParaRPr lang="it-IT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5175"/>
            <a:ext cx="3787536" cy="291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376737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Nagorny\Desktop\Zn82Se crystal production\photos\IMG_58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59111"/>
          <a:stretch/>
        </p:blipFill>
        <p:spPr bwMode="auto">
          <a:xfrm>
            <a:off x="6299136" y="2216347"/>
            <a:ext cx="172924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1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950</Words>
  <Application>Microsoft Office PowerPoint</Application>
  <PresentationFormat>On-screen Show (4:3)</PresentationFormat>
  <Paragraphs>286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archPbMoO4 scintillating bolometers as detectors to search for  neutrinoless double beta decay of 100Mo</vt:lpstr>
      <vt:lpstr>PowerPoint Presentation</vt:lpstr>
      <vt:lpstr>DBD active nuclei in the nature</vt:lpstr>
      <vt:lpstr>Which nuclide is the best for such search?</vt:lpstr>
      <vt:lpstr>PowerPoint Presentation</vt:lpstr>
      <vt:lpstr>PowerPoint Presentation</vt:lpstr>
      <vt:lpstr>PowerPoint Presentation</vt:lpstr>
      <vt:lpstr>PowerPoint Presentation</vt:lpstr>
      <vt:lpstr>CUPID-0</vt:lpstr>
      <vt:lpstr>Some crucial detector parameters</vt:lpstr>
      <vt:lpstr>PowerPoint Presentation</vt:lpstr>
      <vt:lpstr>ZnMoO4</vt:lpstr>
      <vt:lpstr>Li2MoO4</vt:lpstr>
      <vt:lpstr>Mo-containing crystals</vt:lpstr>
      <vt:lpstr>archPbMoO4: conventional Czochralski technique</vt:lpstr>
      <vt:lpstr>archPbMoO4: Light Yield @ low temperature</vt:lpstr>
      <vt:lpstr>archPbMoO4: Light-vs-Heat scatter plot</vt:lpstr>
      <vt:lpstr>archPbMoO4: pusle-shape discrimination</vt:lpstr>
      <vt:lpstr>archPbMoO4: alpha spectrum</vt:lpstr>
      <vt:lpstr>archPbMoO4: internal alpha contamination</vt:lpstr>
      <vt:lpstr>Separation process of ZnSe sample (15/01/2013)</vt:lpstr>
      <vt:lpstr>PowerPoint Presentation</vt:lpstr>
      <vt:lpstr>PowerPoint Presentation</vt:lpstr>
      <vt:lpstr>New batch of archaeological Lead @ LNGS</vt:lpstr>
      <vt:lpstr>Some useful parameters</vt:lpstr>
      <vt:lpstr>archPbMoO4: SUMMARY</vt:lpstr>
      <vt:lpstr>PowerPoint Presentation</vt:lpstr>
      <vt:lpstr>… just visiting a friend in Sicily </vt:lpstr>
      <vt:lpstr>…or we can go deep underwater  to discover a sunken ships and to excavate the Roman lead </vt:lpstr>
      <vt:lpstr>PowerPoint Presentation</vt:lpstr>
      <vt:lpstr>From the crystal producer viewpoint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and problems in developing scintillating bolometers to search for neutrinoless DBD of atomic nuclei</dc:title>
  <dc:creator>Nagorny</dc:creator>
  <cp:lastModifiedBy>Nagorny</cp:lastModifiedBy>
  <cp:revision>277</cp:revision>
  <dcterms:created xsi:type="dcterms:W3CDTF">2016-08-19T11:48:31Z</dcterms:created>
  <dcterms:modified xsi:type="dcterms:W3CDTF">2017-02-28T17:28:54Z</dcterms:modified>
</cp:coreProperties>
</file>