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3463" cy="42845038"/>
  <p:notesSz cx="6781800" cy="9926638"/>
  <p:defaultTextStyle>
    <a:defPPr>
      <a:defRPr lang="ru-RU"/>
    </a:defPPr>
    <a:lvl1pPr marL="0" algn="l" defTabSz="4176425" rtl="0" eaLnBrk="1" latinLnBrk="0" hangingPunct="1">
      <a:defRPr sz="8300" kern="1200">
        <a:solidFill>
          <a:schemeClr val="tx1"/>
        </a:solidFill>
        <a:latin typeface="+mn-lt"/>
        <a:ea typeface="+mn-ea"/>
        <a:cs typeface="+mn-cs"/>
      </a:defRPr>
    </a:lvl1pPr>
    <a:lvl2pPr marL="2088212" algn="l" defTabSz="4176425" rtl="0" eaLnBrk="1" latinLnBrk="0" hangingPunct="1">
      <a:defRPr sz="8300" kern="1200">
        <a:solidFill>
          <a:schemeClr val="tx1"/>
        </a:solidFill>
        <a:latin typeface="+mn-lt"/>
        <a:ea typeface="+mn-ea"/>
        <a:cs typeface="+mn-cs"/>
      </a:defRPr>
    </a:lvl2pPr>
    <a:lvl3pPr marL="4176425" algn="l" defTabSz="4176425" rtl="0" eaLnBrk="1" latinLnBrk="0" hangingPunct="1">
      <a:defRPr sz="8300" kern="1200">
        <a:solidFill>
          <a:schemeClr val="tx1"/>
        </a:solidFill>
        <a:latin typeface="+mn-lt"/>
        <a:ea typeface="+mn-ea"/>
        <a:cs typeface="+mn-cs"/>
      </a:defRPr>
    </a:lvl3pPr>
    <a:lvl4pPr marL="6264637" algn="l" defTabSz="4176425" rtl="0" eaLnBrk="1" latinLnBrk="0" hangingPunct="1">
      <a:defRPr sz="8300" kern="1200">
        <a:solidFill>
          <a:schemeClr val="tx1"/>
        </a:solidFill>
        <a:latin typeface="+mn-lt"/>
        <a:ea typeface="+mn-ea"/>
        <a:cs typeface="+mn-cs"/>
      </a:defRPr>
    </a:lvl4pPr>
    <a:lvl5pPr marL="8352849" algn="l" defTabSz="4176425" rtl="0" eaLnBrk="1" latinLnBrk="0" hangingPunct="1">
      <a:defRPr sz="8300" kern="1200">
        <a:solidFill>
          <a:schemeClr val="tx1"/>
        </a:solidFill>
        <a:latin typeface="+mn-lt"/>
        <a:ea typeface="+mn-ea"/>
        <a:cs typeface="+mn-cs"/>
      </a:defRPr>
    </a:lvl5pPr>
    <a:lvl6pPr marL="10441060" algn="l" defTabSz="4176425" rtl="0" eaLnBrk="1" latinLnBrk="0" hangingPunct="1">
      <a:defRPr sz="8300" kern="1200">
        <a:solidFill>
          <a:schemeClr val="tx1"/>
        </a:solidFill>
        <a:latin typeface="+mn-lt"/>
        <a:ea typeface="+mn-ea"/>
        <a:cs typeface="+mn-cs"/>
      </a:defRPr>
    </a:lvl6pPr>
    <a:lvl7pPr marL="12529273" algn="l" defTabSz="4176425" rtl="0" eaLnBrk="1" latinLnBrk="0" hangingPunct="1">
      <a:defRPr sz="8300" kern="1200">
        <a:solidFill>
          <a:schemeClr val="tx1"/>
        </a:solidFill>
        <a:latin typeface="+mn-lt"/>
        <a:ea typeface="+mn-ea"/>
        <a:cs typeface="+mn-cs"/>
      </a:defRPr>
    </a:lvl7pPr>
    <a:lvl8pPr marL="14617485" algn="l" defTabSz="4176425" rtl="0" eaLnBrk="1" latinLnBrk="0" hangingPunct="1">
      <a:defRPr sz="8300" kern="1200">
        <a:solidFill>
          <a:schemeClr val="tx1"/>
        </a:solidFill>
        <a:latin typeface="+mn-lt"/>
        <a:ea typeface="+mn-ea"/>
        <a:cs typeface="+mn-cs"/>
      </a:defRPr>
    </a:lvl8pPr>
    <a:lvl9pPr marL="16705697" algn="l" defTabSz="4176425" rtl="0" eaLnBrk="1" latinLnBrk="0" hangingPunct="1">
      <a:defRPr sz="83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4A1133DE-394A-4DEA-A1F0-7F730A7BC961}">
          <p14:sldIdLst/>
        </p14:section>
        <p14:section name="Раздел без заголовка" id="{E6943249-1D13-4A76-9B0F-0D545149D46A}">
          <p14:sldIdLst/>
        </p14:section>
        <p14:section name="Раздел без заголовка" id="{292087FB-99C3-43C7-B562-D9B40C4F42D6}">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71" autoAdjust="0"/>
  </p:normalViewPr>
  <p:slideViewPr>
    <p:cSldViewPr showGuides="1">
      <p:cViewPr>
        <p:scale>
          <a:sx n="70" d="100"/>
          <a:sy n="70" d="100"/>
        </p:scale>
        <p:origin x="5496" y="15870"/>
      </p:cViewPr>
      <p:guideLst>
        <p:guide orient="horz" pos="13495"/>
        <p:guide pos="952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8260" y="13309740"/>
            <a:ext cx="25706944" cy="918391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536520" y="24278856"/>
            <a:ext cx="21170424" cy="10949287"/>
          </a:xfrm>
        </p:spPr>
        <p:txBody>
          <a:bodyPr/>
          <a:lstStyle>
            <a:lvl1pPr marL="0" indent="0" algn="ctr">
              <a:buNone/>
              <a:defRPr>
                <a:solidFill>
                  <a:schemeClr val="tx1">
                    <a:tint val="75000"/>
                  </a:schemeClr>
                </a:solidFill>
              </a:defRPr>
            </a:lvl1pPr>
            <a:lvl2pPr marL="2088212" indent="0" algn="ctr">
              <a:buNone/>
              <a:defRPr>
                <a:solidFill>
                  <a:schemeClr val="tx1">
                    <a:tint val="75000"/>
                  </a:schemeClr>
                </a:solidFill>
              </a:defRPr>
            </a:lvl2pPr>
            <a:lvl3pPr marL="4176425" indent="0" algn="ctr">
              <a:buNone/>
              <a:defRPr>
                <a:solidFill>
                  <a:schemeClr val="tx1">
                    <a:tint val="75000"/>
                  </a:schemeClr>
                </a:solidFill>
              </a:defRPr>
            </a:lvl3pPr>
            <a:lvl4pPr marL="6264637" indent="0" algn="ctr">
              <a:buNone/>
              <a:defRPr>
                <a:solidFill>
                  <a:schemeClr val="tx1">
                    <a:tint val="75000"/>
                  </a:schemeClr>
                </a:solidFill>
              </a:defRPr>
            </a:lvl4pPr>
            <a:lvl5pPr marL="8352849" indent="0" algn="ctr">
              <a:buNone/>
              <a:defRPr>
                <a:solidFill>
                  <a:schemeClr val="tx1">
                    <a:tint val="75000"/>
                  </a:schemeClr>
                </a:solidFill>
              </a:defRPr>
            </a:lvl5pPr>
            <a:lvl6pPr marL="10441060" indent="0" algn="ctr">
              <a:buNone/>
              <a:defRPr>
                <a:solidFill>
                  <a:schemeClr val="tx1">
                    <a:tint val="75000"/>
                  </a:schemeClr>
                </a:solidFill>
              </a:defRPr>
            </a:lvl6pPr>
            <a:lvl7pPr marL="12529273" indent="0" algn="ctr">
              <a:buNone/>
              <a:defRPr>
                <a:solidFill>
                  <a:schemeClr val="tx1">
                    <a:tint val="75000"/>
                  </a:schemeClr>
                </a:solidFill>
              </a:defRPr>
            </a:lvl7pPr>
            <a:lvl8pPr marL="14617485" indent="0" algn="ctr">
              <a:buNone/>
              <a:defRPr>
                <a:solidFill>
                  <a:schemeClr val="tx1">
                    <a:tint val="75000"/>
                  </a:schemeClr>
                </a:solidFill>
              </a:defRPr>
            </a:lvl8pPr>
            <a:lvl9pPr marL="1670569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7046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31889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1926511" y="1715795"/>
            <a:ext cx="6804780" cy="365571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12174" y="1715795"/>
            <a:ext cx="19910279" cy="365571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74043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53044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026" y="27531905"/>
            <a:ext cx="25706944" cy="8509501"/>
          </a:xfrm>
        </p:spPr>
        <p:txBody>
          <a:bodyPr anchor="t"/>
          <a:lstStyle>
            <a:lvl1pPr algn="l">
              <a:defRPr sz="18200" b="1" cap="all"/>
            </a:lvl1pPr>
          </a:lstStyle>
          <a:p>
            <a:r>
              <a:rPr lang="ru-RU" smtClean="0"/>
              <a:t>Образец заголовка</a:t>
            </a:r>
            <a:endParaRPr lang="ru-RU"/>
          </a:p>
        </p:txBody>
      </p:sp>
      <p:sp>
        <p:nvSpPr>
          <p:cNvPr id="3" name="Текст 2"/>
          <p:cNvSpPr>
            <a:spLocks noGrp="1"/>
          </p:cNvSpPr>
          <p:nvPr>
            <p:ph type="body" idx="1"/>
          </p:nvPr>
        </p:nvSpPr>
        <p:spPr>
          <a:xfrm>
            <a:off x="2389026" y="18159561"/>
            <a:ext cx="25706944" cy="9372348"/>
          </a:xfrm>
        </p:spPr>
        <p:txBody>
          <a:bodyPr anchor="b"/>
          <a:lstStyle>
            <a:lvl1pPr marL="0" indent="0">
              <a:buNone/>
              <a:defRPr sz="9200">
                <a:solidFill>
                  <a:schemeClr val="tx1">
                    <a:tint val="75000"/>
                  </a:schemeClr>
                </a:solidFill>
              </a:defRPr>
            </a:lvl1pPr>
            <a:lvl2pPr marL="2088212" indent="0">
              <a:buNone/>
              <a:defRPr sz="8300">
                <a:solidFill>
                  <a:schemeClr val="tx1">
                    <a:tint val="75000"/>
                  </a:schemeClr>
                </a:solidFill>
              </a:defRPr>
            </a:lvl2pPr>
            <a:lvl3pPr marL="4176425" indent="0">
              <a:buNone/>
              <a:defRPr sz="7400">
                <a:solidFill>
                  <a:schemeClr val="tx1">
                    <a:tint val="75000"/>
                  </a:schemeClr>
                </a:solidFill>
              </a:defRPr>
            </a:lvl3pPr>
            <a:lvl4pPr marL="6264637" indent="0">
              <a:buNone/>
              <a:defRPr sz="6300">
                <a:solidFill>
                  <a:schemeClr val="tx1">
                    <a:tint val="75000"/>
                  </a:schemeClr>
                </a:solidFill>
              </a:defRPr>
            </a:lvl4pPr>
            <a:lvl5pPr marL="8352849" indent="0">
              <a:buNone/>
              <a:defRPr sz="6300">
                <a:solidFill>
                  <a:schemeClr val="tx1">
                    <a:tint val="75000"/>
                  </a:schemeClr>
                </a:solidFill>
              </a:defRPr>
            </a:lvl5pPr>
            <a:lvl6pPr marL="10441060" indent="0">
              <a:buNone/>
              <a:defRPr sz="6300">
                <a:solidFill>
                  <a:schemeClr val="tx1">
                    <a:tint val="75000"/>
                  </a:schemeClr>
                </a:solidFill>
              </a:defRPr>
            </a:lvl6pPr>
            <a:lvl7pPr marL="12529273" indent="0">
              <a:buNone/>
              <a:defRPr sz="6300">
                <a:solidFill>
                  <a:schemeClr val="tx1">
                    <a:tint val="75000"/>
                  </a:schemeClr>
                </a:solidFill>
              </a:defRPr>
            </a:lvl7pPr>
            <a:lvl8pPr marL="14617485" indent="0">
              <a:buNone/>
              <a:defRPr sz="6300">
                <a:solidFill>
                  <a:schemeClr val="tx1">
                    <a:tint val="75000"/>
                  </a:schemeClr>
                </a:solidFill>
              </a:defRPr>
            </a:lvl8pPr>
            <a:lvl9pPr marL="16705697" indent="0">
              <a:buNone/>
              <a:defRPr sz="6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303325-CA24-45F3-BC3F-BD62BEA9DE92}" type="datetimeFigureOut">
              <a:rPr lang="ru-RU" smtClean="0"/>
              <a:t>23.02.2017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2334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512173" y="9997183"/>
            <a:ext cx="13357530" cy="28275743"/>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5373760" y="9997183"/>
            <a:ext cx="13357530" cy="28275743"/>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303325-CA24-45F3-BC3F-BD62BEA9DE92}" type="datetimeFigureOut">
              <a:rPr lang="ru-RU" smtClean="0"/>
              <a:t>23.02.2017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41448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512176" y="9590547"/>
            <a:ext cx="13362782" cy="3996884"/>
          </a:xfrm>
        </p:spPr>
        <p:txBody>
          <a:bodyPr anchor="b"/>
          <a:lstStyle>
            <a:lvl1pPr marL="0" indent="0">
              <a:buNone/>
              <a:defRPr sz="11000" b="1"/>
            </a:lvl1pPr>
            <a:lvl2pPr marL="2088212" indent="0">
              <a:buNone/>
              <a:defRPr sz="9200" b="1"/>
            </a:lvl2pPr>
            <a:lvl3pPr marL="4176425" indent="0">
              <a:buNone/>
              <a:defRPr sz="8300" b="1"/>
            </a:lvl3pPr>
            <a:lvl4pPr marL="6264637" indent="0">
              <a:buNone/>
              <a:defRPr sz="7400" b="1"/>
            </a:lvl4pPr>
            <a:lvl5pPr marL="8352849" indent="0">
              <a:buNone/>
              <a:defRPr sz="7400" b="1"/>
            </a:lvl5pPr>
            <a:lvl6pPr marL="10441060" indent="0">
              <a:buNone/>
              <a:defRPr sz="7400" b="1"/>
            </a:lvl6pPr>
            <a:lvl7pPr marL="12529273" indent="0">
              <a:buNone/>
              <a:defRPr sz="7400" b="1"/>
            </a:lvl7pPr>
            <a:lvl8pPr marL="14617485" indent="0">
              <a:buNone/>
              <a:defRPr sz="7400" b="1"/>
            </a:lvl8pPr>
            <a:lvl9pPr marL="16705697" indent="0">
              <a:buNone/>
              <a:defRPr sz="7400" b="1"/>
            </a:lvl9pPr>
          </a:lstStyle>
          <a:p>
            <a:pPr lvl="0"/>
            <a:r>
              <a:rPr lang="ru-RU" smtClean="0"/>
              <a:t>Образец текста</a:t>
            </a:r>
          </a:p>
        </p:txBody>
      </p:sp>
      <p:sp>
        <p:nvSpPr>
          <p:cNvPr id="4" name="Объект 3"/>
          <p:cNvSpPr>
            <a:spLocks noGrp="1"/>
          </p:cNvSpPr>
          <p:nvPr>
            <p:ph sz="half" idx="2"/>
          </p:nvPr>
        </p:nvSpPr>
        <p:spPr>
          <a:xfrm>
            <a:off x="1512176" y="13587429"/>
            <a:ext cx="13362782" cy="24685489"/>
          </a:xfrm>
        </p:spPr>
        <p:txBody>
          <a:bodyPr/>
          <a:lstStyle>
            <a:lvl1pPr>
              <a:defRPr sz="110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5363263" y="9590547"/>
            <a:ext cx="13368030" cy="3996884"/>
          </a:xfrm>
        </p:spPr>
        <p:txBody>
          <a:bodyPr anchor="b"/>
          <a:lstStyle>
            <a:lvl1pPr marL="0" indent="0">
              <a:buNone/>
              <a:defRPr sz="11000" b="1"/>
            </a:lvl1pPr>
            <a:lvl2pPr marL="2088212" indent="0">
              <a:buNone/>
              <a:defRPr sz="9200" b="1"/>
            </a:lvl2pPr>
            <a:lvl3pPr marL="4176425" indent="0">
              <a:buNone/>
              <a:defRPr sz="8300" b="1"/>
            </a:lvl3pPr>
            <a:lvl4pPr marL="6264637" indent="0">
              <a:buNone/>
              <a:defRPr sz="7400" b="1"/>
            </a:lvl4pPr>
            <a:lvl5pPr marL="8352849" indent="0">
              <a:buNone/>
              <a:defRPr sz="7400" b="1"/>
            </a:lvl5pPr>
            <a:lvl6pPr marL="10441060" indent="0">
              <a:buNone/>
              <a:defRPr sz="7400" b="1"/>
            </a:lvl6pPr>
            <a:lvl7pPr marL="12529273" indent="0">
              <a:buNone/>
              <a:defRPr sz="7400" b="1"/>
            </a:lvl7pPr>
            <a:lvl8pPr marL="14617485" indent="0">
              <a:buNone/>
              <a:defRPr sz="7400" b="1"/>
            </a:lvl8pPr>
            <a:lvl9pPr marL="16705697" indent="0">
              <a:buNone/>
              <a:defRPr sz="7400" b="1"/>
            </a:lvl9pPr>
          </a:lstStyle>
          <a:p>
            <a:pPr lvl="0"/>
            <a:r>
              <a:rPr lang="ru-RU" smtClean="0"/>
              <a:t>Образец текста</a:t>
            </a:r>
          </a:p>
        </p:txBody>
      </p:sp>
      <p:sp>
        <p:nvSpPr>
          <p:cNvPr id="6" name="Объект 5"/>
          <p:cNvSpPr>
            <a:spLocks noGrp="1"/>
          </p:cNvSpPr>
          <p:nvPr>
            <p:ph sz="quarter" idx="4"/>
          </p:nvPr>
        </p:nvSpPr>
        <p:spPr>
          <a:xfrm>
            <a:off x="15363263" y="13587429"/>
            <a:ext cx="13368030" cy="24685489"/>
          </a:xfrm>
        </p:spPr>
        <p:txBody>
          <a:bodyPr/>
          <a:lstStyle>
            <a:lvl1pPr>
              <a:defRPr sz="110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303325-CA24-45F3-BC3F-BD62BEA9DE92}" type="datetimeFigureOut">
              <a:rPr lang="ru-RU" smtClean="0"/>
              <a:t>23.02.2017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267723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303325-CA24-45F3-BC3F-BD62BEA9DE92}" type="datetimeFigureOut">
              <a:rPr lang="ru-RU" smtClean="0"/>
              <a:t>23.02.2017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84824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303325-CA24-45F3-BC3F-BD62BEA9DE92}" type="datetimeFigureOut">
              <a:rPr lang="ru-RU" smtClean="0"/>
              <a:t>23.02.2017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3322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176" y="1705868"/>
            <a:ext cx="9949892" cy="7259854"/>
          </a:xfrm>
        </p:spPr>
        <p:txBody>
          <a:bodyPr anchor="b"/>
          <a:lstStyle>
            <a:lvl1pPr algn="l">
              <a:defRPr sz="9200" b="1"/>
            </a:lvl1pPr>
          </a:lstStyle>
          <a:p>
            <a:r>
              <a:rPr lang="ru-RU" smtClean="0"/>
              <a:t>Образец заголовка</a:t>
            </a:r>
            <a:endParaRPr lang="ru-RU"/>
          </a:p>
        </p:txBody>
      </p:sp>
      <p:sp>
        <p:nvSpPr>
          <p:cNvPr id="3" name="Объект 2"/>
          <p:cNvSpPr>
            <a:spLocks noGrp="1"/>
          </p:cNvSpPr>
          <p:nvPr>
            <p:ph idx="1"/>
          </p:nvPr>
        </p:nvSpPr>
        <p:spPr>
          <a:xfrm>
            <a:off x="11824354" y="1705873"/>
            <a:ext cx="16906938" cy="36567054"/>
          </a:xfrm>
        </p:spPr>
        <p:txBody>
          <a:bodyPr/>
          <a:lstStyle>
            <a:lvl1pPr>
              <a:defRPr sz="14600"/>
            </a:lvl1pPr>
            <a:lvl2pPr>
              <a:defRPr sz="12800"/>
            </a:lvl2pPr>
            <a:lvl3pPr>
              <a:defRPr sz="11000"/>
            </a:lvl3pPr>
            <a:lvl4pPr>
              <a:defRPr sz="9200"/>
            </a:lvl4pPr>
            <a:lvl5pPr>
              <a:defRPr sz="9200"/>
            </a:lvl5pPr>
            <a:lvl6pPr>
              <a:defRPr sz="9200"/>
            </a:lvl6pPr>
            <a:lvl7pPr>
              <a:defRPr sz="9200"/>
            </a:lvl7pPr>
            <a:lvl8pPr>
              <a:defRPr sz="9200"/>
            </a:lvl8pPr>
            <a:lvl9pPr>
              <a:defRPr sz="9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512176" y="8965725"/>
            <a:ext cx="9949892" cy="29307201"/>
          </a:xfrm>
        </p:spPr>
        <p:txBody>
          <a:bodyPr/>
          <a:lstStyle>
            <a:lvl1pPr marL="0" indent="0">
              <a:buNone/>
              <a:defRPr sz="6300"/>
            </a:lvl1pPr>
            <a:lvl2pPr marL="2088212" indent="0">
              <a:buNone/>
              <a:defRPr sz="5400"/>
            </a:lvl2pPr>
            <a:lvl3pPr marL="4176425" indent="0">
              <a:buNone/>
              <a:defRPr sz="4500"/>
            </a:lvl3pPr>
            <a:lvl4pPr marL="6264637" indent="0">
              <a:buNone/>
              <a:defRPr sz="4100"/>
            </a:lvl4pPr>
            <a:lvl5pPr marL="8352849" indent="0">
              <a:buNone/>
              <a:defRPr sz="4100"/>
            </a:lvl5pPr>
            <a:lvl6pPr marL="10441060" indent="0">
              <a:buNone/>
              <a:defRPr sz="4100"/>
            </a:lvl6pPr>
            <a:lvl7pPr marL="12529273" indent="0">
              <a:buNone/>
              <a:defRPr sz="4100"/>
            </a:lvl7pPr>
            <a:lvl8pPr marL="14617485" indent="0">
              <a:buNone/>
              <a:defRPr sz="4100"/>
            </a:lvl8pPr>
            <a:lvl9pPr marL="16705697"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54303325-CA24-45F3-BC3F-BD62BEA9DE92}" type="datetimeFigureOut">
              <a:rPr lang="ru-RU" smtClean="0"/>
              <a:t>23.02.2017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56135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7931" y="29991530"/>
            <a:ext cx="18146078" cy="3540671"/>
          </a:xfrm>
        </p:spPr>
        <p:txBody>
          <a:bodyPr anchor="b"/>
          <a:lstStyle>
            <a:lvl1pPr algn="l">
              <a:defRPr sz="9200" b="1"/>
            </a:lvl1pPr>
          </a:lstStyle>
          <a:p>
            <a:r>
              <a:rPr lang="ru-RU" smtClean="0"/>
              <a:t>Образец заголовка</a:t>
            </a:r>
            <a:endParaRPr lang="ru-RU"/>
          </a:p>
        </p:txBody>
      </p:sp>
      <p:sp>
        <p:nvSpPr>
          <p:cNvPr id="3" name="Рисунок 2"/>
          <p:cNvSpPr>
            <a:spLocks noGrp="1"/>
          </p:cNvSpPr>
          <p:nvPr>
            <p:ph type="pic" idx="1"/>
          </p:nvPr>
        </p:nvSpPr>
        <p:spPr>
          <a:xfrm>
            <a:off x="5927931" y="3828282"/>
            <a:ext cx="18146078" cy="25707023"/>
          </a:xfrm>
        </p:spPr>
        <p:txBody>
          <a:bodyPr/>
          <a:lstStyle>
            <a:lvl1pPr marL="0" indent="0">
              <a:buNone/>
              <a:defRPr sz="14600"/>
            </a:lvl1pPr>
            <a:lvl2pPr marL="2088212" indent="0">
              <a:buNone/>
              <a:defRPr sz="12800"/>
            </a:lvl2pPr>
            <a:lvl3pPr marL="4176425" indent="0">
              <a:buNone/>
              <a:defRPr sz="11000"/>
            </a:lvl3pPr>
            <a:lvl4pPr marL="6264637" indent="0">
              <a:buNone/>
              <a:defRPr sz="9200"/>
            </a:lvl4pPr>
            <a:lvl5pPr marL="8352849" indent="0">
              <a:buNone/>
              <a:defRPr sz="9200"/>
            </a:lvl5pPr>
            <a:lvl6pPr marL="10441060" indent="0">
              <a:buNone/>
              <a:defRPr sz="9200"/>
            </a:lvl6pPr>
            <a:lvl7pPr marL="12529273" indent="0">
              <a:buNone/>
              <a:defRPr sz="9200"/>
            </a:lvl7pPr>
            <a:lvl8pPr marL="14617485" indent="0">
              <a:buNone/>
              <a:defRPr sz="9200"/>
            </a:lvl8pPr>
            <a:lvl9pPr marL="16705697" indent="0">
              <a:buNone/>
              <a:defRPr sz="9200"/>
            </a:lvl9pPr>
          </a:lstStyle>
          <a:p>
            <a:endParaRPr lang="ru-RU"/>
          </a:p>
        </p:txBody>
      </p:sp>
      <p:sp>
        <p:nvSpPr>
          <p:cNvPr id="4" name="Текст 3"/>
          <p:cNvSpPr>
            <a:spLocks noGrp="1"/>
          </p:cNvSpPr>
          <p:nvPr>
            <p:ph type="body" sz="half" idx="2"/>
          </p:nvPr>
        </p:nvSpPr>
        <p:spPr>
          <a:xfrm>
            <a:off x="5927931" y="33532201"/>
            <a:ext cx="18146078" cy="5028337"/>
          </a:xfrm>
        </p:spPr>
        <p:txBody>
          <a:bodyPr/>
          <a:lstStyle>
            <a:lvl1pPr marL="0" indent="0">
              <a:buNone/>
              <a:defRPr sz="6300"/>
            </a:lvl1pPr>
            <a:lvl2pPr marL="2088212" indent="0">
              <a:buNone/>
              <a:defRPr sz="5400"/>
            </a:lvl2pPr>
            <a:lvl3pPr marL="4176425" indent="0">
              <a:buNone/>
              <a:defRPr sz="4500"/>
            </a:lvl3pPr>
            <a:lvl4pPr marL="6264637" indent="0">
              <a:buNone/>
              <a:defRPr sz="4100"/>
            </a:lvl4pPr>
            <a:lvl5pPr marL="8352849" indent="0">
              <a:buNone/>
              <a:defRPr sz="4100"/>
            </a:lvl5pPr>
            <a:lvl6pPr marL="10441060" indent="0">
              <a:buNone/>
              <a:defRPr sz="4100"/>
            </a:lvl6pPr>
            <a:lvl7pPr marL="12529273" indent="0">
              <a:buNone/>
              <a:defRPr sz="4100"/>
            </a:lvl7pPr>
            <a:lvl8pPr marL="14617485" indent="0">
              <a:buNone/>
              <a:defRPr sz="4100"/>
            </a:lvl8pPr>
            <a:lvl9pPr marL="16705697"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54303325-CA24-45F3-BC3F-BD62BEA9DE92}" type="datetimeFigureOut">
              <a:rPr lang="ru-RU" smtClean="0"/>
              <a:t>23.02.2017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9752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174" y="1715787"/>
            <a:ext cx="27219117" cy="7140840"/>
          </a:xfrm>
          <a:prstGeom prst="rect">
            <a:avLst/>
          </a:prstGeom>
        </p:spPr>
        <p:txBody>
          <a:bodyPr vert="horz" lIns="417643" tIns="208821" rIns="417643" bIns="208821"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512174" y="9997183"/>
            <a:ext cx="27219117" cy="28275743"/>
          </a:xfrm>
          <a:prstGeom prst="rect">
            <a:avLst/>
          </a:prstGeom>
        </p:spPr>
        <p:txBody>
          <a:bodyPr vert="horz" lIns="417643" tIns="208821" rIns="417643" bIns="20882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512173" y="39711008"/>
            <a:ext cx="7056808" cy="2281100"/>
          </a:xfrm>
          <a:prstGeom prst="rect">
            <a:avLst/>
          </a:prstGeom>
        </p:spPr>
        <p:txBody>
          <a:bodyPr vert="horz" lIns="417643" tIns="208821" rIns="417643" bIns="208821" rtlCol="0" anchor="ctr"/>
          <a:lstStyle>
            <a:lvl1pPr algn="l">
              <a:defRPr sz="5400">
                <a:solidFill>
                  <a:schemeClr val="tx1">
                    <a:tint val="75000"/>
                  </a:schemeClr>
                </a:solidFill>
              </a:defRPr>
            </a:lvl1pPr>
          </a:lstStyle>
          <a:p>
            <a:fld id="{54303325-CA24-45F3-BC3F-BD62BEA9DE92}" type="datetimeFigureOut">
              <a:rPr lang="ru-RU" smtClean="0"/>
              <a:t>23.02.2017</a:t>
            </a:fld>
            <a:endParaRPr lang="ru-RU"/>
          </a:p>
        </p:txBody>
      </p:sp>
      <p:sp>
        <p:nvSpPr>
          <p:cNvPr id="5" name="Нижний колонтитул 4"/>
          <p:cNvSpPr>
            <a:spLocks noGrp="1"/>
          </p:cNvSpPr>
          <p:nvPr>
            <p:ph type="ftr" sz="quarter" idx="3"/>
          </p:nvPr>
        </p:nvSpPr>
        <p:spPr>
          <a:xfrm>
            <a:off x="10333184" y="39711008"/>
            <a:ext cx="9577097" cy="2281100"/>
          </a:xfrm>
          <a:prstGeom prst="rect">
            <a:avLst/>
          </a:prstGeom>
        </p:spPr>
        <p:txBody>
          <a:bodyPr vert="horz" lIns="417643" tIns="208821" rIns="417643" bIns="208821" rtlCol="0" anchor="ctr"/>
          <a:lstStyle>
            <a:lvl1pPr algn="ctr">
              <a:defRPr sz="5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21674482" y="39711008"/>
            <a:ext cx="7056808" cy="2281100"/>
          </a:xfrm>
          <a:prstGeom prst="rect">
            <a:avLst/>
          </a:prstGeom>
        </p:spPr>
        <p:txBody>
          <a:bodyPr vert="horz" lIns="417643" tIns="208821" rIns="417643" bIns="208821" rtlCol="0" anchor="ctr"/>
          <a:lstStyle>
            <a:lvl1pPr algn="r">
              <a:defRPr sz="5400">
                <a:solidFill>
                  <a:schemeClr val="tx1">
                    <a:tint val="75000"/>
                  </a:schemeClr>
                </a:solidFill>
              </a:defRPr>
            </a:lvl1pPr>
          </a:lstStyle>
          <a:p>
            <a:fld id="{0357B15A-8C91-4725-AD24-17DF50CF6415}" type="slidenum">
              <a:rPr lang="ru-RU" smtClean="0"/>
              <a:t>‹#›</a:t>
            </a:fld>
            <a:endParaRPr lang="ru-RU"/>
          </a:p>
        </p:txBody>
      </p:sp>
    </p:spTree>
    <p:extLst>
      <p:ext uri="{BB962C8B-B14F-4D97-AF65-F5344CB8AC3E}">
        <p14:creationId xmlns:p14="http://schemas.microsoft.com/office/powerpoint/2010/main" val="425799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25" rtl="0" eaLnBrk="1" latinLnBrk="0" hangingPunct="1">
        <a:spcBef>
          <a:spcPct val="0"/>
        </a:spcBef>
        <a:buNone/>
        <a:defRPr sz="20000" kern="1200">
          <a:solidFill>
            <a:schemeClr val="tx1"/>
          </a:solidFill>
          <a:latin typeface="+mj-lt"/>
          <a:ea typeface="+mj-ea"/>
          <a:cs typeface="+mj-cs"/>
        </a:defRPr>
      </a:lvl1pPr>
    </p:titleStyle>
    <p:bodyStyle>
      <a:lvl1pPr marL="1566159" indent="-1566159" algn="l" defTabSz="4176425"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45" indent="-1305132" algn="l" defTabSz="4176425"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0" indent="-1044107" algn="l" defTabSz="4176425"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42"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396955"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485167"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3379"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61592"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9804"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ru-RU"/>
      </a:defPPr>
      <a:lvl1pPr marL="0" algn="l" defTabSz="4176425" rtl="0" eaLnBrk="1" latinLnBrk="0" hangingPunct="1">
        <a:defRPr sz="8300" kern="1200">
          <a:solidFill>
            <a:schemeClr val="tx1"/>
          </a:solidFill>
          <a:latin typeface="+mn-lt"/>
          <a:ea typeface="+mn-ea"/>
          <a:cs typeface="+mn-cs"/>
        </a:defRPr>
      </a:lvl1pPr>
      <a:lvl2pPr marL="2088212" algn="l" defTabSz="4176425" rtl="0" eaLnBrk="1" latinLnBrk="0" hangingPunct="1">
        <a:defRPr sz="8300" kern="1200">
          <a:solidFill>
            <a:schemeClr val="tx1"/>
          </a:solidFill>
          <a:latin typeface="+mn-lt"/>
          <a:ea typeface="+mn-ea"/>
          <a:cs typeface="+mn-cs"/>
        </a:defRPr>
      </a:lvl2pPr>
      <a:lvl3pPr marL="4176425" algn="l" defTabSz="4176425" rtl="0" eaLnBrk="1" latinLnBrk="0" hangingPunct="1">
        <a:defRPr sz="8300" kern="1200">
          <a:solidFill>
            <a:schemeClr val="tx1"/>
          </a:solidFill>
          <a:latin typeface="+mn-lt"/>
          <a:ea typeface="+mn-ea"/>
          <a:cs typeface="+mn-cs"/>
        </a:defRPr>
      </a:lvl3pPr>
      <a:lvl4pPr marL="6264637" algn="l" defTabSz="4176425" rtl="0" eaLnBrk="1" latinLnBrk="0" hangingPunct="1">
        <a:defRPr sz="8300" kern="1200">
          <a:solidFill>
            <a:schemeClr val="tx1"/>
          </a:solidFill>
          <a:latin typeface="+mn-lt"/>
          <a:ea typeface="+mn-ea"/>
          <a:cs typeface="+mn-cs"/>
        </a:defRPr>
      </a:lvl4pPr>
      <a:lvl5pPr marL="8352849" algn="l" defTabSz="4176425" rtl="0" eaLnBrk="1" latinLnBrk="0" hangingPunct="1">
        <a:defRPr sz="8300" kern="1200">
          <a:solidFill>
            <a:schemeClr val="tx1"/>
          </a:solidFill>
          <a:latin typeface="+mn-lt"/>
          <a:ea typeface="+mn-ea"/>
          <a:cs typeface="+mn-cs"/>
        </a:defRPr>
      </a:lvl5pPr>
      <a:lvl6pPr marL="10441060" algn="l" defTabSz="4176425" rtl="0" eaLnBrk="1" latinLnBrk="0" hangingPunct="1">
        <a:defRPr sz="8300" kern="1200">
          <a:solidFill>
            <a:schemeClr val="tx1"/>
          </a:solidFill>
          <a:latin typeface="+mn-lt"/>
          <a:ea typeface="+mn-ea"/>
          <a:cs typeface="+mn-cs"/>
        </a:defRPr>
      </a:lvl6pPr>
      <a:lvl7pPr marL="12529273" algn="l" defTabSz="4176425" rtl="0" eaLnBrk="1" latinLnBrk="0" hangingPunct="1">
        <a:defRPr sz="8300" kern="1200">
          <a:solidFill>
            <a:schemeClr val="tx1"/>
          </a:solidFill>
          <a:latin typeface="+mn-lt"/>
          <a:ea typeface="+mn-ea"/>
          <a:cs typeface="+mn-cs"/>
        </a:defRPr>
      </a:lvl7pPr>
      <a:lvl8pPr marL="14617485" algn="l" defTabSz="4176425" rtl="0" eaLnBrk="1" latinLnBrk="0" hangingPunct="1">
        <a:defRPr sz="8300" kern="1200">
          <a:solidFill>
            <a:schemeClr val="tx1"/>
          </a:solidFill>
          <a:latin typeface="+mn-lt"/>
          <a:ea typeface="+mn-ea"/>
          <a:cs typeface="+mn-cs"/>
        </a:defRPr>
      </a:lvl8pPr>
      <a:lvl9pPr marL="16705697" algn="l" defTabSz="4176425"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2"/>
          <p:cNvSpPr txBox="1">
            <a:spLocks/>
          </p:cNvSpPr>
          <p:nvPr/>
        </p:nvSpPr>
        <p:spPr>
          <a:xfrm>
            <a:off x="20981402" y="11010661"/>
            <a:ext cx="8222442" cy="28932065"/>
          </a:xfrm>
          <a:prstGeom prst="rect">
            <a:avLst/>
          </a:prstGeom>
        </p:spPr>
        <p:txBody>
          <a:bodyPr vert="horz" lIns="417643" tIns="208821" rIns="417643" bIns="208821" rtlCol="0">
            <a:normAutofit/>
          </a:bodyPr>
          <a:lstStyle>
            <a:lvl1pPr marL="1211260" indent="-1211260" algn="l" defTabSz="3230027"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624397" indent="-1009383" algn="l" defTabSz="3230027" rtl="0" eaLnBrk="1" latinLnBrk="0" hangingPunct="1">
              <a:spcBef>
                <a:spcPct val="20000"/>
              </a:spcBef>
              <a:buFont typeface="Arial" pitchFamily="34" charset="0"/>
              <a:buChar char="–"/>
              <a:defRPr sz="8500" kern="1200">
                <a:solidFill>
                  <a:schemeClr val="tx1"/>
                </a:solidFill>
                <a:latin typeface="+mn-lt"/>
                <a:ea typeface="+mn-ea"/>
                <a:cs typeface="+mn-cs"/>
              </a:defRPr>
            </a:lvl2pPr>
            <a:lvl3pPr marL="4037533" indent="-807507" algn="l" defTabSz="3230027" rtl="0" eaLnBrk="1" latinLnBrk="0" hangingPunct="1">
              <a:spcBef>
                <a:spcPct val="20000"/>
              </a:spcBef>
              <a:buFont typeface="Arial" pitchFamily="34" charset="0"/>
              <a:buChar char="•"/>
              <a:defRPr sz="7100" kern="1200">
                <a:solidFill>
                  <a:schemeClr val="tx1"/>
                </a:solidFill>
                <a:latin typeface="+mn-lt"/>
                <a:ea typeface="+mn-ea"/>
                <a:cs typeface="+mn-cs"/>
              </a:defRPr>
            </a:lvl3pPr>
            <a:lvl4pPr marL="5652546"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7267560"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882573"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10497586"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2112600"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3727613"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9pPr>
          </a:lstStyle>
          <a:p>
            <a:endParaRPr lang="ru-RU" dirty="0"/>
          </a:p>
        </p:txBody>
      </p:sp>
      <p:sp>
        <p:nvSpPr>
          <p:cNvPr id="9" name="TextBox 8"/>
          <p:cNvSpPr txBox="1"/>
          <p:nvPr/>
        </p:nvSpPr>
        <p:spPr>
          <a:xfrm>
            <a:off x="1595570" y="3423040"/>
            <a:ext cx="27691669" cy="1719825"/>
          </a:xfrm>
          <a:prstGeom prst="rect">
            <a:avLst/>
          </a:prstGeom>
          <a:noFill/>
        </p:spPr>
        <p:txBody>
          <a:bodyPr wrap="square" lIns="118232" tIns="59116" rIns="118232" bIns="59116" rtlCol="0">
            <a:spAutoFit/>
          </a:bodyPr>
          <a:lstStyle/>
          <a:p>
            <a:pPr algn="ctr"/>
            <a:r>
              <a:rPr lang="en-US" sz="4800" i="1" dirty="0" smtClean="0"/>
              <a:t>V.Aulchenko</a:t>
            </a:r>
            <a:r>
              <a:rPr lang="en-US" sz="4800" i="1" baseline="30000" dirty="0" smtClean="0"/>
              <a:t>1,2</a:t>
            </a:r>
            <a:r>
              <a:rPr lang="en-US" sz="4800" i="1" dirty="0" smtClean="0"/>
              <a:t>, </a:t>
            </a:r>
            <a:r>
              <a:rPr lang="en-US" sz="4800" i="1" u="sng" dirty="0" smtClean="0"/>
              <a:t>L.Shekhtman</a:t>
            </a:r>
            <a:r>
              <a:rPr lang="en-US" sz="4800" i="1" u="sng" baseline="30000" dirty="0" smtClean="0"/>
              <a:t>1,2</a:t>
            </a:r>
            <a:r>
              <a:rPr lang="en-US" sz="4800" i="1" dirty="0" smtClean="0"/>
              <a:t>, </a:t>
            </a:r>
            <a:r>
              <a:rPr lang="en-US" sz="4800" i="1" dirty="0" smtClean="0"/>
              <a:t>V.Zhulanov</a:t>
            </a:r>
            <a:r>
              <a:rPr lang="en-US" sz="4800" i="1" baseline="30000" dirty="0" smtClean="0"/>
              <a:t>1,2</a:t>
            </a:r>
            <a:endParaRPr lang="ru-RU" sz="4800" i="1" dirty="0"/>
          </a:p>
          <a:p>
            <a:pPr algn="ctr"/>
            <a:r>
              <a:rPr lang="en-US" sz="2800" i="1" dirty="0" err="1" smtClean="0"/>
              <a:t>Budker</a:t>
            </a:r>
            <a:r>
              <a:rPr lang="en-US" sz="2800" i="1" dirty="0" smtClean="0"/>
              <a:t> Institute of Nuclear Physics, 630090, Novosibirsk, Russia</a:t>
            </a:r>
          </a:p>
          <a:p>
            <a:pPr algn="ctr"/>
            <a:r>
              <a:rPr lang="en-US" sz="2800" i="1" dirty="0" smtClean="0"/>
              <a:t>Novosibirsk State University, 630090, Novosibirsk, Russia</a:t>
            </a:r>
            <a:r>
              <a:rPr lang="ru-RU" sz="2800" i="1" dirty="0" smtClean="0"/>
              <a:t> </a:t>
            </a:r>
            <a:endParaRPr lang="en-US" sz="2800" i="1" dirty="0" smtClean="0"/>
          </a:p>
        </p:txBody>
      </p:sp>
      <p:sp>
        <p:nvSpPr>
          <p:cNvPr id="13" name="TextBox 12"/>
          <p:cNvSpPr txBox="1"/>
          <p:nvPr/>
        </p:nvSpPr>
        <p:spPr>
          <a:xfrm>
            <a:off x="3402990" y="612207"/>
            <a:ext cx="21544970" cy="2150712"/>
          </a:xfrm>
          <a:prstGeom prst="rect">
            <a:avLst/>
          </a:prstGeom>
          <a:noFill/>
        </p:spPr>
        <p:txBody>
          <a:bodyPr wrap="square" lIns="118232" tIns="59116" rIns="118232" bIns="59116" rtlCol="0">
            <a:spAutoFit/>
          </a:bodyPr>
          <a:lstStyle/>
          <a:p>
            <a:pPr algn="ctr"/>
            <a:r>
              <a:rPr lang="en-US" sz="6600" dirty="0"/>
              <a:t>A 64-channel integrated circuit for signal readout from  coordinate </a:t>
            </a:r>
            <a:r>
              <a:rPr lang="en-US" sz="6600" dirty="0" smtClean="0"/>
              <a:t>detectors</a:t>
            </a:r>
            <a:endParaRPr lang="en-US" sz="6600" dirty="0"/>
          </a:p>
        </p:txBody>
      </p:sp>
      <p:sp>
        <p:nvSpPr>
          <p:cNvPr id="15" name="Прямоугольник 14"/>
          <p:cNvSpPr/>
          <p:nvPr/>
        </p:nvSpPr>
        <p:spPr>
          <a:xfrm>
            <a:off x="1865086" y="6284341"/>
            <a:ext cx="26853409" cy="1350493"/>
          </a:xfrm>
          <a:prstGeom prst="rect">
            <a:avLst/>
          </a:prstGeom>
        </p:spPr>
        <p:txBody>
          <a:bodyPr wrap="square" lIns="118232" tIns="59116" rIns="118232" bIns="59116">
            <a:spAutoFit/>
          </a:bodyPr>
          <a:lstStyle/>
          <a:p>
            <a:pPr algn="just"/>
            <a:r>
              <a:rPr lang="en-US" sz="2000" dirty="0"/>
              <a:t>A specialized integrated circuit is developed for the readout of signal from coordinate detectors of different types, including gas micro-pattern detectors and silicon micro-strip detectors. The ASIC includes 64 channels, each of those containing low-noise charge sensitive amplifier with connectable feedback capacitor and/or resistor and fast reset of the feedback capacitor. Each channel of the ASIC contains also 100 cells of the analogue memory that can be readout with 10 MHz rate through the analogue multiplexer. The pitch of input pads is 50 </a:t>
            </a:r>
            <a:r>
              <a:rPr lang="en-US" sz="2000" dirty="0">
                <a:latin typeface="Symbol" panose="05050102010706020507" pitchFamily="18" charset="2"/>
              </a:rPr>
              <a:t>m</a:t>
            </a:r>
            <a:r>
              <a:rPr lang="en-US" sz="2000" dirty="0" smtClean="0"/>
              <a:t>m </a:t>
            </a:r>
            <a:r>
              <a:rPr lang="en-US" sz="2000" dirty="0"/>
              <a:t>and the chip size is 5x5 </a:t>
            </a:r>
            <a:r>
              <a:rPr lang="en-US" sz="2000" dirty="0" smtClean="0"/>
              <a:t>mm</a:t>
            </a:r>
            <a:r>
              <a:rPr lang="en-US" sz="2000" baseline="30000" dirty="0" smtClean="0"/>
              <a:t>2</a:t>
            </a:r>
            <a:r>
              <a:rPr lang="en-US" sz="2000" dirty="0" smtClean="0"/>
              <a:t>. </a:t>
            </a:r>
            <a:r>
              <a:rPr lang="en-US" sz="2000" dirty="0"/>
              <a:t>Equivalent noise charge of the ASIC channel is about 2000 electrons with 10 pF capacitance at the input and maximal signal before saturation corresponds to </a:t>
            </a:r>
            <a:r>
              <a:rPr lang="en-US" sz="2000" dirty="0" smtClean="0"/>
              <a:t>2x10</a:t>
            </a:r>
            <a:r>
              <a:rPr lang="en-US" sz="2000" baseline="30000" dirty="0" smtClean="0"/>
              <a:t>6</a:t>
            </a:r>
            <a:r>
              <a:rPr lang="en-US" sz="2000" dirty="0" smtClean="0"/>
              <a:t> </a:t>
            </a:r>
            <a:r>
              <a:rPr lang="en-US" sz="2000" dirty="0"/>
              <a:t>electrons. The first application for this ASIC is the detector for imaging if explosions at a synchrotron radiation beam (DIMEX), where it have to substitute old and slower APC128 ASIC. The full size electronics including 8 chips for 512 channels was assembled and tested. </a:t>
            </a:r>
            <a:endParaRPr lang="ru-RU" sz="2000" dirty="0"/>
          </a:p>
        </p:txBody>
      </p:sp>
      <p:sp>
        <p:nvSpPr>
          <p:cNvPr id="16" name="TextBox 15"/>
          <p:cNvSpPr txBox="1"/>
          <p:nvPr/>
        </p:nvSpPr>
        <p:spPr>
          <a:xfrm>
            <a:off x="13768256" y="5364735"/>
            <a:ext cx="2500611" cy="919606"/>
          </a:xfrm>
          <a:prstGeom prst="rect">
            <a:avLst/>
          </a:prstGeom>
          <a:noFill/>
        </p:spPr>
        <p:txBody>
          <a:bodyPr wrap="none" lIns="118232" tIns="59116" rIns="118232" bIns="59116" rtlCol="0">
            <a:spAutoFit/>
          </a:bodyPr>
          <a:lstStyle/>
          <a:p>
            <a:r>
              <a:rPr lang="en-US" sz="5200" dirty="0">
                <a:latin typeface="Times New Roman" pitchFamily="18" charset="0"/>
                <a:cs typeface="Times New Roman" pitchFamily="18" charset="0"/>
              </a:rPr>
              <a:t>Abstract</a:t>
            </a:r>
            <a:endParaRPr lang="ru-RU" sz="5200" dirty="0">
              <a:latin typeface="Times New Roman" pitchFamily="18" charset="0"/>
              <a:cs typeface="Times New Roman" pitchFamily="18" charset="0"/>
            </a:endParaRPr>
          </a:p>
        </p:txBody>
      </p:sp>
      <p:cxnSp>
        <p:nvCxnSpPr>
          <p:cNvPr id="51" name="Прямая соединительная линия 50"/>
          <p:cNvCxnSpPr/>
          <p:nvPr/>
        </p:nvCxnSpPr>
        <p:spPr>
          <a:xfrm>
            <a:off x="10663481" y="8749111"/>
            <a:ext cx="0" cy="33339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20979728" y="8850403"/>
            <a:ext cx="1674" cy="33454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r="34625"/>
          <a:stretch/>
        </p:blipFill>
        <p:spPr bwMode="auto">
          <a:xfrm>
            <a:off x="961577" y="839479"/>
            <a:ext cx="2586075" cy="211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1017" y="2906015"/>
            <a:ext cx="2763898" cy="707886"/>
          </a:xfrm>
          <a:prstGeom prst="rect">
            <a:avLst/>
          </a:prstGeom>
          <a:noFill/>
        </p:spPr>
        <p:txBody>
          <a:bodyPr wrap="none" rtlCol="0">
            <a:spAutoFit/>
          </a:bodyPr>
          <a:lstStyle/>
          <a:p>
            <a:r>
              <a:rPr lang="en-US" sz="4000" b="1" i="1" dirty="0" err="1" smtClean="0">
                <a:solidFill>
                  <a:schemeClr val="tx2"/>
                </a:solidFill>
                <a:latin typeface="Times New Roman" panose="02020603050405020304" pitchFamily="18" charset="0"/>
                <a:cs typeface="Times New Roman" panose="02020603050405020304" pitchFamily="18" charset="0"/>
              </a:rPr>
              <a:t>Budker</a:t>
            </a:r>
            <a:r>
              <a:rPr lang="en-US" sz="4000" b="1" i="1" dirty="0" smtClean="0">
                <a:solidFill>
                  <a:schemeClr val="tx2"/>
                </a:solidFill>
                <a:latin typeface="Times New Roman" panose="02020603050405020304" pitchFamily="18" charset="0"/>
                <a:cs typeface="Times New Roman" panose="02020603050405020304" pitchFamily="18" charset="0"/>
              </a:rPr>
              <a:t> INP</a:t>
            </a:r>
            <a:endParaRPr lang="ru-RU" sz="4000" b="1" i="1" dirty="0">
              <a:solidFill>
                <a:schemeClr val="tx2"/>
              </a:solidFill>
              <a:latin typeface="Times New Roman" panose="02020603050405020304" pitchFamily="18" charset="0"/>
              <a:cs typeface="Times New Roman" panose="02020603050405020304" pitchFamily="18" charset="0"/>
            </a:endParaRPr>
          </a:p>
        </p:txBody>
      </p:sp>
      <p:pic>
        <p:nvPicPr>
          <p:cNvPr id="4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872"/>
          <a:stretch/>
        </p:blipFill>
        <p:spPr bwMode="auto">
          <a:xfrm>
            <a:off x="24455005" y="325762"/>
            <a:ext cx="5683176" cy="249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848" t="20618" b="29837"/>
          <a:stretch/>
        </p:blipFill>
        <p:spPr bwMode="auto">
          <a:xfrm>
            <a:off x="24947960" y="2332692"/>
            <a:ext cx="3955340" cy="123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p:cNvSpPr txBox="1"/>
          <p:nvPr/>
        </p:nvSpPr>
        <p:spPr>
          <a:xfrm>
            <a:off x="21033721" y="39780491"/>
            <a:ext cx="8930666" cy="2308324"/>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References:</a:t>
            </a:r>
          </a:p>
          <a:p>
            <a:pPr marL="457200" indent="-457200" algn="just">
              <a:buFontTx/>
              <a:buAutoNum type="arabicPeriod"/>
            </a:pPr>
            <a:r>
              <a:rPr lang="en-US" sz="2400" dirty="0">
                <a:latin typeface="Times New Roman" panose="02020603050405020304" pitchFamily="18" charset="0"/>
                <a:cs typeface="Times New Roman" panose="02020603050405020304" pitchFamily="18" charset="0"/>
              </a:rPr>
              <a:t>V.M. </a:t>
            </a:r>
            <a:r>
              <a:rPr lang="en-US" sz="2400" dirty="0" err="1">
                <a:latin typeface="Times New Roman" panose="02020603050405020304" pitchFamily="18" charset="0"/>
                <a:cs typeface="Times New Roman" panose="02020603050405020304" pitchFamily="18" charset="0"/>
              </a:rPr>
              <a:t>Aulchenko</a:t>
            </a:r>
            <a:r>
              <a:rPr lang="en-US" sz="2400" dirty="0">
                <a:latin typeface="Times New Roman" panose="02020603050405020304" pitchFamily="18" charset="0"/>
                <a:cs typeface="Times New Roman" panose="02020603050405020304" pitchFamily="18" charset="0"/>
              </a:rPr>
              <a:t>, O.V. </a:t>
            </a:r>
            <a:r>
              <a:rPr lang="en-US" sz="2400" dirty="0" err="1">
                <a:latin typeface="Times New Roman" panose="02020603050405020304" pitchFamily="18" charset="0"/>
                <a:cs typeface="Times New Roman" panose="02020603050405020304" pitchFamily="18" charset="0"/>
              </a:rPr>
              <a:t>Evdokov</a:t>
            </a:r>
            <a:r>
              <a:rPr lang="en-US" sz="2400" dirty="0">
                <a:latin typeface="Times New Roman" panose="02020603050405020304" pitchFamily="18" charset="0"/>
                <a:cs typeface="Times New Roman" panose="02020603050405020304" pitchFamily="18" charset="0"/>
              </a:rPr>
              <a:t>, L.I. </a:t>
            </a:r>
            <a:r>
              <a:rPr lang="en-US" sz="2400" dirty="0" err="1">
                <a:latin typeface="Times New Roman" panose="02020603050405020304" pitchFamily="18" charset="0"/>
                <a:cs typeface="Times New Roman" panose="02020603050405020304" pitchFamily="18" charset="0"/>
              </a:rPr>
              <a:t>Shekhtman</a:t>
            </a:r>
            <a:r>
              <a:rPr lang="en-US" sz="2400" dirty="0">
                <a:latin typeface="Times New Roman" panose="02020603050405020304" pitchFamily="18" charset="0"/>
                <a:cs typeface="Times New Roman" panose="02020603050405020304" pitchFamily="18" charset="0"/>
              </a:rPr>
              <a:t>, et.al., J. of </a:t>
            </a:r>
            <a:r>
              <a:rPr lang="en-US" sz="2400" dirty="0" err="1">
                <a:latin typeface="Times New Roman" panose="02020603050405020304" pitchFamily="18" charset="0"/>
                <a:cs typeface="Times New Roman" panose="02020603050405020304" pitchFamily="18" charset="0"/>
              </a:rPr>
              <a:t>Instrum</a:t>
            </a:r>
            <a:r>
              <a:rPr lang="en-US" sz="2400" dirty="0">
                <a:latin typeface="Times New Roman" panose="02020603050405020304" pitchFamily="18" charset="0"/>
                <a:cs typeface="Times New Roman" panose="02020603050405020304" pitchFamily="18" charset="0"/>
              </a:rPr>
              <a:t>. 2008. V. 3. P05005.</a:t>
            </a:r>
            <a:endParaRPr lang="ru-RU" sz="2400" dirty="0">
              <a:latin typeface="Times New Roman" panose="02020603050405020304" pitchFamily="18" charset="0"/>
              <a:cs typeface="Times New Roman" panose="02020603050405020304" pitchFamily="18" charset="0"/>
            </a:endParaRPr>
          </a:p>
          <a:p>
            <a:pPr marL="457200" indent="-457200">
              <a:buAutoNum type="arabicPeriod" startAt="2"/>
            </a:pPr>
            <a:r>
              <a:rPr lang="en-US" sz="2400" dirty="0" smtClean="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Horisberger</a:t>
            </a:r>
            <a:r>
              <a:rPr lang="en-US" sz="2400" dirty="0">
                <a:latin typeface="Times New Roman" panose="02020603050405020304" pitchFamily="18" charset="0"/>
                <a:cs typeface="Times New Roman" panose="02020603050405020304" pitchFamily="18" charset="0"/>
              </a:rPr>
              <a:t> and D. </a:t>
            </a:r>
            <a:r>
              <a:rPr lang="en-US" sz="2400" dirty="0" err="1">
                <a:latin typeface="Times New Roman" panose="02020603050405020304" pitchFamily="18" charset="0"/>
                <a:cs typeface="Times New Roman" panose="02020603050405020304" pitchFamily="18" charset="0"/>
              </a:rPr>
              <a:t>Pitzl</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NIM </a:t>
            </a:r>
            <a:r>
              <a:rPr lang="en-US" sz="2400" dirty="0">
                <a:latin typeface="Times New Roman" panose="02020603050405020304" pitchFamily="18" charset="0"/>
                <a:cs typeface="Times New Roman" panose="02020603050405020304" pitchFamily="18" charset="0"/>
              </a:rPr>
              <a:t>A 326 (1993), p.92</a:t>
            </a:r>
            <a:r>
              <a:rPr lang="en-US" sz="2400" dirty="0" smtClean="0">
                <a:latin typeface="Times New Roman" panose="02020603050405020304" pitchFamily="18" charset="0"/>
                <a:cs typeface="Times New Roman" panose="02020603050405020304" pitchFamily="18" charset="0"/>
              </a:rPr>
              <a:t>.</a:t>
            </a:r>
          </a:p>
          <a:p>
            <a:pPr marL="457200" indent="-457200">
              <a:buFontTx/>
              <a:buAutoNum type="arabicPeriod" startAt="2"/>
            </a:pPr>
            <a:r>
              <a:rPr lang="en-US" sz="2400" dirty="0" err="1">
                <a:latin typeface="Times New Roman" panose="02020603050405020304" pitchFamily="18" charset="0"/>
                <a:cs typeface="Times New Roman" panose="02020603050405020304" pitchFamily="18" charset="0"/>
              </a:rPr>
              <a:t>Titov</a:t>
            </a:r>
            <a:r>
              <a:rPr lang="en-US" sz="2400" dirty="0">
                <a:latin typeface="Times New Roman" panose="02020603050405020304" pitchFamily="18" charset="0"/>
                <a:cs typeface="Times New Roman" panose="02020603050405020304" pitchFamily="18" charset="0"/>
              </a:rPr>
              <a:t> V. M.; </a:t>
            </a:r>
            <a:r>
              <a:rPr lang="en-US" sz="2400" dirty="0" err="1">
                <a:latin typeface="Times New Roman" panose="02020603050405020304" pitchFamily="18" charset="0"/>
                <a:cs typeface="Times New Roman" panose="02020603050405020304" pitchFamily="18" charset="0"/>
              </a:rPr>
              <a:t>Pruuel</a:t>
            </a:r>
            <a:r>
              <a:rPr lang="en-US" sz="2400" dirty="0">
                <a:latin typeface="Times New Roman" panose="02020603050405020304" pitchFamily="18" charset="0"/>
                <a:cs typeface="Times New Roman" panose="02020603050405020304" pitchFamily="18" charset="0"/>
              </a:rPr>
              <a:t> E. R.; Ten K. A.; et al., COMBUSTION EXPLOSION AND SHOCK WAVES V.47 (2011), 6, </a:t>
            </a:r>
            <a:r>
              <a:rPr lang="en-US" sz="2400" dirty="0" smtClean="0">
                <a:latin typeface="Times New Roman" panose="02020603050405020304" pitchFamily="18" charset="0"/>
                <a:cs typeface="Times New Roman" panose="02020603050405020304" pitchFamily="18" charset="0"/>
              </a:rPr>
              <a:t>P.615-626</a:t>
            </a:r>
            <a:endParaRPr lang="en-US"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1258" t="6193" r="15050" b="9597"/>
          <a:stretch/>
        </p:blipFill>
        <p:spPr>
          <a:xfrm>
            <a:off x="0" y="11861768"/>
            <a:ext cx="10290684" cy="7653275"/>
          </a:xfrm>
          <a:prstGeom prst="rect">
            <a:avLst/>
          </a:prstGeom>
        </p:spPr>
      </p:pic>
      <p:pic>
        <p:nvPicPr>
          <p:cNvPr id="10" name="Рисунок 9"/>
          <p:cNvPicPr>
            <a:picLocks noChangeAspect="1"/>
          </p:cNvPicPr>
          <p:nvPr/>
        </p:nvPicPr>
        <p:blipFill rotWithShape="1">
          <a:blip r:embed="rId5">
            <a:extLst>
              <a:ext uri="{28A0092B-C50C-407E-A947-70E740481C1C}">
                <a14:useLocalDpi xmlns:a14="http://schemas.microsoft.com/office/drawing/2010/main" val="0"/>
              </a:ext>
            </a:extLst>
          </a:blip>
          <a:srcRect l="8766" r="7717"/>
          <a:stretch/>
        </p:blipFill>
        <p:spPr>
          <a:xfrm>
            <a:off x="579840" y="25173330"/>
            <a:ext cx="9426127" cy="6348611"/>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5570" y="32295727"/>
            <a:ext cx="7772400" cy="8096250"/>
          </a:xfrm>
          <a:prstGeom prst="rect">
            <a:avLst/>
          </a:prstGeom>
        </p:spPr>
      </p:pic>
      <p:pic>
        <p:nvPicPr>
          <p:cNvPr id="12" name="Рисунок 11"/>
          <p:cNvPicPr>
            <a:picLocks noChangeAspect="1"/>
          </p:cNvPicPr>
          <p:nvPr/>
        </p:nvPicPr>
        <p:blipFill rotWithShape="1">
          <a:blip r:embed="rId7" cstate="print">
            <a:extLst>
              <a:ext uri="{28A0092B-C50C-407E-A947-70E740481C1C}">
                <a14:useLocalDpi xmlns:a14="http://schemas.microsoft.com/office/drawing/2010/main" val="0"/>
              </a:ext>
            </a:extLst>
          </a:blip>
          <a:srcRect l="5636" r="8914"/>
          <a:stretch/>
        </p:blipFill>
        <p:spPr>
          <a:xfrm>
            <a:off x="11521330" y="9149560"/>
            <a:ext cx="8587045" cy="7342647"/>
          </a:xfrm>
          <a:prstGeom prst="rect">
            <a:avLst/>
          </a:prstGeom>
        </p:spPr>
      </p:pic>
      <p:pic>
        <p:nvPicPr>
          <p:cNvPr id="14" name="Рисунок 13"/>
          <p:cNvPicPr>
            <a:picLocks noChangeAspect="1"/>
          </p:cNvPicPr>
          <p:nvPr/>
        </p:nvPicPr>
        <p:blipFill rotWithShape="1">
          <a:blip r:embed="rId8">
            <a:extLst>
              <a:ext uri="{28A0092B-C50C-407E-A947-70E740481C1C}">
                <a14:useLocalDpi xmlns:a14="http://schemas.microsoft.com/office/drawing/2010/main" val="0"/>
              </a:ext>
            </a:extLst>
          </a:blip>
          <a:srcRect l="16275" t="9450" r="18449" b="8891"/>
          <a:stretch/>
        </p:blipFill>
        <p:spPr>
          <a:xfrm>
            <a:off x="10990481" y="22070202"/>
            <a:ext cx="9714234" cy="6835632"/>
          </a:xfrm>
          <a:prstGeom prst="rect">
            <a:avLst/>
          </a:prstGeom>
        </p:spPr>
      </p:pic>
      <p:pic>
        <p:nvPicPr>
          <p:cNvPr id="17" name="Рисунок 16"/>
          <p:cNvPicPr>
            <a:picLocks noChangeAspect="1"/>
          </p:cNvPicPr>
          <p:nvPr/>
        </p:nvPicPr>
        <p:blipFill rotWithShape="1">
          <a:blip r:embed="rId9" cstate="print">
            <a:extLst>
              <a:ext uri="{28A0092B-C50C-407E-A947-70E740481C1C}">
                <a14:useLocalDpi xmlns:a14="http://schemas.microsoft.com/office/drawing/2010/main" val="0"/>
              </a:ext>
            </a:extLst>
          </a:blip>
          <a:srcRect b="41453"/>
          <a:stretch/>
        </p:blipFill>
        <p:spPr>
          <a:xfrm>
            <a:off x="11163564" y="29108652"/>
            <a:ext cx="9302576" cy="7812001"/>
          </a:xfrm>
          <a:prstGeom prst="rect">
            <a:avLst/>
          </a:prstGeom>
        </p:spPr>
      </p:pic>
      <p:pic>
        <p:nvPicPr>
          <p:cNvPr id="18" name="Рисунок 17"/>
          <p:cNvPicPr>
            <a:picLocks noChangeAspect="1"/>
          </p:cNvPicPr>
          <p:nvPr/>
        </p:nvPicPr>
        <p:blipFill rotWithShape="1">
          <a:blip r:embed="rId10" cstate="print">
            <a:extLst>
              <a:ext uri="{28A0092B-C50C-407E-A947-70E740481C1C}">
                <a14:useLocalDpi xmlns:a14="http://schemas.microsoft.com/office/drawing/2010/main" val="0"/>
              </a:ext>
            </a:extLst>
          </a:blip>
          <a:srcRect b="41985"/>
          <a:stretch/>
        </p:blipFill>
        <p:spPr>
          <a:xfrm>
            <a:off x="21157211" y="14874348"/>
            <a:ext cx="8295415" cy="6902852"/>
          </a:xfrm>
          <a:prstGeom prst="rect">
            <a:avLst/>
          </a:prstGeom>
        </p:spPr>
      </p:pic>
      <p:pic>
        <p:nvPicPr>
          <p:cNvPr id="19" name="Рисунок 18"/>
          <p:cNvPicPr>
            <a:picLocks noChangeAspect="1"/>
          </p:cNvPicPr>
          <p:nvPr/>
        </p:nvPicPr>
        <p:blipFill rotWithShape="1">
          <a:blip r:embed="rId11">
            <a:extLst>
              <a:ext uri="{28A0092B-C50C-407E-A947-70E740481C1C}">
                <a14:useLocalDpi xmlns:a14="http://schemas.microsoft.com/office/drawing/2010/main" val="0"/>
              </a:ext>
            </a:extLst>
          </a:blip>
          <a:srcRect l="7363" t="12196" r="31217" b="35152"/>
          <a:stretch/>
        </p:blipFill>
        <p:spPr>
          <a:xfrm>
            <a:off x="21997231" y="28347635"/>
            <a:ext cx="6906070" cy="4440136"/>
          </a:xfrm>
          <a:prstGeom prst="rect">
            <a:avLst/>
          </a:prstGeom>
        </p:spPr>
      </p:pic>
      <p:pic>
        <p:nvPicPr>
          <p:cNvPr id="20" name="Рисунок 19"/>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32000"/>
                    </a14:imgEffect>
                  </a14:imgLayer>
                </a14:imgProps>
              </a:ext>
              <a:ext uri="{28A0092B-C50C-407E-A947-70E740481C1C}">
                <a14:useLocalDpi xmlns:a14="http://schemas.microsoft.com/office/drawing/2010/main" val="0"/>
              </a:ext>
            </a:extLst>
          </a:blip>
          <a:srcRect l="4501" t="13936" r="4257" b="10146"/>
          <a:stretch/>
        </p:blipFill>
        <p:spPr>
          <a:xfrm>
            <a:off x="21448776" y="33879903"/>
            <a:ext cx="8463333" cy="5281396"/>
          </a:xfrm>
          <a:prstGeom prst="rect">
            <a:avLst/>
          </a:prstGeom>
        </p:spPr>
      </p:pic>
      <p:sp>
        <p:nvSpPr>
          <p:cNvPr id="21" name="TextBox 20"/>
          <p:cNvSpPr txBox="1"/>
          <p:nvPr/>
        </p:nvSpPr>
        <p:spPr>
          <a:xfrm>
            <a:off x="868909" y="8762570"/>
            <a:ext cx="9632202" cy="2677656"/>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Detector DIMEX was developed in the </a:t>
            </a:r>
            <a:r>
              <a:rPr lang="en-US" sz="2400" dirty="0" err="1">
                <a:latin typeface="Times New Roman" panose="02020603050405020304" pitchFamily="18" charset="0"/>
                <a:cs typeface="Times New Roman" panose="02020603050405020304" pitchFamily="18" charset="0"/>
              </a:rPr>
              <a:t>Budker</a:t>
            </a:r>
            <a:r>
              <a:rPr lang="en-US" sz="2400" dirty="0">
                <a:latin typeface="Times New Roman" panose="02020603050405020304" pitchFamily="18" charset="0"/>
                <a:cs typeface="Times New Roman" panose="02020603050405020304" pitchFamily="18" charset="0"/>
              </a:rPr>
              <a:t> Institute of Nuclear Physics for the studies of </a:t>
            </a:r>
            <a:r>
              <a:rPr lang="en-US" sz="2400" dirty="0" smtClean="0">
                <a:latin typeface="Times New Roman" panose="02020603050405020304" pitchFamily="18" charset="0"/>
                <a:cs typeface="Times New Roman" panose="02020603050405020304" pitchFamily="18" charset="0"/>
              </a:rPr>
              <a:t>materials performance </a:t>
            </a:r>
            <a:r>
              <a:rPr lang="en-US" sz="2400" dirty="0">
                <a:latin typeface="Times New Roman" panose="02020603050405020304" pitchFamily="18" charset="0"/>
                <a:cs typeface="Times New Roman" panose="02020603050405020304" pitchFamily="18" charset="0"/>
              </a:rPr>
              <a:t>at the conditions of extremal temperatures and pressures using SR beam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front-end electronics of the DIMEX is made on the basis of the APC128 ASIC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initially </a:t>
            </a:r>
            <a:r>
              <a:rPr lang="en-US" sz="2400" dirty="0">
                <a:latin typeface="Times New Roman" panose="02020603050405020304" pitchFamily="18" charset="0"/>
                <a:cs typeface="Times New Roman" panose="02020603050405020304" pitchFamily="18" charset="0"/>
              </a:rPr>
              <a:t>developed for high energy physics. APC128 contains 128 channels, each channel </a:t>
            </a:r>
            <a:r>
              <a:rPr lang="en-US" sz="2400" dirty="0" smtClean="0">
                <a:latin typeface="Times New Roman" panose="02020603050405020304" pitchFamily="18" charset="0"/>
                <a:cs typeface="Times New Roman" panose="02020603050405020304" pitchFamily="18" charset="0"/>
              </a:rPr>
              <a:t>consisting of </a:t>
            </a:r>
            <a:r>
              <a:rPr lang="en-US" sz="2400" dirty="0">
                <a:latin typeface="Times New Roman" panose="02020603050405020304" pitchFamily="18" charset="0"/>
                <a:cs typeface="Times New Roman" panose="02020603050405020304" pitchFamily="18" charset="0"/>
              </a:rPr>
              <a:t>low noise integrator at the input and 32 analogue memory cells (Fig. 1).</a:t>
            </a:r>
            <a:endParaRPr lang="ru-RU" sz="2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088283" y="19370753"/>
            <a:ext cx="467038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Fig.1. Block-diagram of the APC128 ASIC.</a:t>
            </a:r>
            <a:endParaRPr lang="ru-RU"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360091" y="19910351"/>
            <a:ext cx="10071905" cy="526297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Detector DIMEX was used in a series of unique experiments that resulted in a new data about the dynamics of structural evolution of several materials after shock loads  [3]. At the same time the limitation of frame length at the level of 250 ns mainly due to slow input integrator which has signal settling time of 70-80 ns and slow reset switch of the integrator, does not allow to get more detailed information, that has principal importance in some cases. In order to avoid this limitation a new IC </a:t>
            </a:r>
            <a:r>
              <a:rPr lang="en-US" sz="2400" dirty="0" smtClean="0">
                <a:latin typeface="Times New Roman" panose="02020603050405020304" pitchFamily="18" charset="0"/>
                <a:cs typeface="Times New Roman" panose="02020603050405020304" pitchFamily="18" charset="0"/>
              </a:rPr>
              <a:t>called DMXG64 is developed </a:t>
            </a:r>
            <a:r>
              <a:rPr lang="en-US" sz="2400" dirty="0">
                <a:latin typeface="Times New Roman" panose="02020603050405020304" pitchFamily="18" charset="0"/>
                <a:cs typeface="Times New Roman" panose="02020603050405020304" pitchFamily="18" charset="0"/>
              </a:rPr>
              <a:t>that </a:t>
            </a:r>
            <a:r>
              <a:rPr lang="en-US" sz="2400" dirty="0" smtClean="0">
                <a:latin typeface="Times New Roman" panose="02020603050405020304" pitchFamily="18" charset="0"/>
                <a:cs typeface="Times New Roman" panose="02020603050405020304" pitchFamily="18" charset="0"/>
              </a:rPr>
              <a:t>has </a:t>
            </a:r>
            <a:r>
              <a:rPr lang="en-US" sz="2400" dirty="0">
                <a:latin typeface="Times New Roman" panose="02020603050405020304" pitchFamily="18" charset="0"/>
                <a:cs typeface="Times New Roman" panose="02020603050405020304" pitchFamily="18" charset="0"/>
              </a:rPr>
              <a:t>similar structure </a:t>
            </a:r>
            <a:r>
              <a:rPr lang="en-US" sz="2400" dirty="0" smtClean="0">
                <a:latin typeface="Times New Roman" panose="02020603050405020304" pitchFamily="18" charset="0"/>
                <a:cs typeface="Times New Roman" panose="02020603050405020304" pitchFamily="18" charset="0"/>
              </a:rPr>
              <a:t>and operating algorithm as APC128, </a:t>
            </a:r>
            <a:r>
              <a:rPr lang="en-US" sz="2400" dirty="0">
                <a:latin typeface="Times New Roman" panose="02020603050405020304" pitchFamily="18" charset="0"/>
                <a:cs typeface="Times New Roman" panose="02020603050405020304" pitchFamily="18" charset="0"/>
              </a:rPr>
              <a:t>but allow minimum time gap of 100 ns between </a:t>
            </a:r>
            <a:r>
              <a:rPr lang="en-US" sz="2400" dirty="0" smtClean="0">
                <a:latin typeface="Times New Roman" panose="02020603050405020304" pitchFamily="18" charset="0"/>
                <a:cs typeface="Times New Roman" panose="02020603050405020304" pitchFamily="18" charset="0"/>
              </a:rPr>
              <a:t>measurements., maximal signal in one channel up to ~2x10</a:t>
            </a:r>
            <a:r>
              <a:rPr lang="en-US" sz="2400" baseline="30000" dirty="0" smtClean="0">
                <a:latin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cs typeface="Times New Roman" panose="02020603050405020304" pitchFamily="18" charset="0"/>
              </a:rPr>
              <a:t> electrons, equivalent </a:t>
            </a:r>
            <a:r>
              <a:rPr lang="en-US" sz="2400" dirty="0">
                <a:latin typeface="Times New Roman" panose="02020603050405020304" pitchFamily="18" charset="0"/>
                <a:cs typeface="Times New Roman" panose="02020603050405020304" pitchFamily="18" charset="0"/>
              </a:rPr>
              <a:t>noise charge (ENC) of the registration channel with connected strip readout </a:t>
            </a:r>
            <a:r>
              <a:rPr lang="en-US" sz="2400" dirty="0" smtClean="0">
                <a:latin typeface="Times New Roman" panose="02020603050405020304" pitchFamily="18" charset="0"/>
                <a:cs typeface="Times New Roman" panose="02020603050405020304" pitchFamily="18" charset="0"/>
              </a:rPr>
              <a:t>structure does </a:t>
            </a:r>
            <a:r>
              <a:rPr lang="en-US" sz="2400" dirty="0">
                <a:latin typeface="Times New Roman" panose="02020603050405020304" pitchFamily="18" charset="0"/>
                <a:cs typeface="Times New Roman" panose="02020603050405020304" pitchFamily="18" charset="0"/>
              </a:rPr>
              <a:t>not exceed </a:t>
            </a:r>
            <a:r>
              <a:rPr lang="en-US" sz="2400" dirty="0" smtClean="0">
                <a:latin typeface="Times New Roman" panose="02020603050405020304" pitchFamily="18" charset="0"/>
                <a:cs typeface="Times New Roman" panose="02020603050405020304" pitchFamily="18" charset="0"/>
              </a:rPr>
              <a:t>~4x10</a:t>
            </a:r>
            <a:r>
              <a:rPr lang="en-US" sz="2400" baseline="30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electrons that corresponds to statistical precision for the signal </a:t>
            </a:r>
            <a:r>
              <a:rPr lang="en-US" sz="2400" dirty="0" smtClean="0">
                <a:latin typeface="Times New Roman" panose="02020603050405020304" pitchFamily="18" charset="0"/>
                <a:cs typeface="Times New Roman" panose="02020603050405020304" pitchFamily="18" charset="0"/>
              </a:rPr>
              <a:t>at 5</a:t>
            </a:r>
            <a:r>
              <a:rPr lang="en-US" sz="2400" dirty="0">
                <a:latin typeface="Times New Roman" panose="02020603050405020304" pitchFamily="18" charset="0"/>
                <a:cs typeface="Times New Roman" panose="02020603050405020304" pitchFamily="18" charset="0"/>
              </a:rPr>
              <a:t>% level of </a:t>
            </a:r>
            <a:r>
              <a:rPr lang="en-US" sz="2400" dirty="0" smtClean="0">
                <a:latin typeface="Times New Roman" panose="02020603050405020304" pitchFamily="18" charset="0"/>
                <a:cs typeface="Times New Roman" panose="02020603050405020304" pitchFamily="18" charset="0"/>
              </a:rPr>
              <a:t>maximum. Besides </a:t>
            </a:r>
            <a:r>
              <a:rPr lang="en-US" sz="2400" dirty="0">
                <a:latin typeface="Times New Roman" panose="02020603050405020304" pitchFamily="18" charset="0"/>
                <a:cs typeface="Times New Roman" panose="02020603050405020304" pitchFamily="18" charset="0"/>
              </a:rPr>
              <a:t>that in order to increase the duration of data taking the depth of analogue memory </a:t>
            </a:r>
            <a:r>
              <a:rPr lang="en-US" sz="2400" dirty="0" smtClean="0">
                <a:latin typeface="Times New Roman" panose="02020603050405020304" pitchFamily="18" charset="0"/>
                <a:cs typeface="Times New Roman" panose="02020603050405020304" pitchFamily="18" charset="0"/>
              </a:rPr>
              <a:t>in each </a:t>
            </a:r>
            <a:r>
              <a:rPr lang="en-US" sz="2400" dirty="0">
                <a:latin typeface="Times New Roman" panose="02020603050405020304" pitchFamily="18" charset="0"/>
                <a:cs typeface="Times New Roman" panose="02020603050405020304" pitchFamily="18" charset="0"/>
              </a:rPr>
              <a:t>channel </a:t>
            </a:r>
            <a:r>
              <a:rPr lang="en-US" sz="2400" dirty="0" smtClean="0">
                <a:latin typeface="Times New Roman" panose="02020603050405020304" pitchFamily="18" charset="0"/>
                <a:cs typeface="Times New Roman" panose="02020603050405020304" pitchFamily="18" charset="0"/>
              </a:rPr>
              <a:t>is increased </a:t>
            </a:r>
            <a:r>
              <a:rPr lang="en-US" sz="2400" dirty="0">
                <a:latin typeface="Times New Roman" panose="02020603050405020304" pitchFamily="18" charset="0"/>
                <a:cs typeface="Times New Roman" panose="02020603050405020304" pitchFamily="18" charset="0"/>
              </a:rPr>
              <a:t>up to 100 cells (frames).</a:t>
            </a:r>
            <a:endParaRPr lang="ru-RU"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888483" y="28767335"/>
            <a:ext cx="729687" cy="276999"/>
          </a:xfrm>
          <a:prstGeom prst="rect">
            <a:avLst/>
          </a:prstGeom>
          <a:solidFill>
            <a:schemeClr val="bg1"/>
          </a:solidFill>
        </p:spPr>
        <p:txBody>
          <a:bodyPr wrap="none" rtlCol="0">
            <a:spAutoFit/>
          </a:bodyPr>
          <a:lstStyle/>
          <a:p>
            <a:r>
              <a:rPr lang="en-US" sz="1200" dirty="0" smtClean="0"/>
              <a:t>100 cells</a:t>
            </a:r>
            <a:endParaRPr lang="ru-RU" sz="1200" dirty="0"/>
          </a:p>
        </p:txBody>
      </p:sp>
      <p:sp>
        <p:nvSpPr>
          <p:cNvPr id="25" name="TextBox 24"/>
          <p:cNvSpPr txBox="1"/>
          <p:nvPr/>
        </p:nvSpPr>
        <p:spPr>
          <a:xfrm>
            <a:off x="2039736" y="30255720"/>
            <a:ext cx="367408" cy="307777"/>
          </a:xfrm>
          <a:prstGeom prst="rect">
            <a:avLst/>
          </a:prstGeom>
          <a:solidFill>
            <a:schemeClr val="bg1"/>
          </a:solidFill>
        </p:spPr>
        <p:txBody>
          <a:bodyPr wrap="none" rtlCol="0">
            <a:spAutoFit/>
          </a:bodyPr>
          <a:lstStyle/>
          <a:p>
            <a:r>
              <a:rPr lang="en-US" sz="1400" dirty="0" smtClean="0"/>
              <a:t>64</a:t>
            </a:r>
            <a:endParaRPr lang="ru-RU" sz="1400" dirty="0"/>
          </a:p>
        </p:txBody>
      </p:sp>
      <p:sp>
        <p:nvSpPr>
          <p:cNvPr id="26" name="TextBox 25"/>
          <p:cNvSpPr txBox="1"/>
          <p:nvPr/>
        </p:nvSpPr>
        <p:spPr>
          <a:xfrm>
            <a:off x="2262966" y="31215607"/>
            <a:ext cx="4969887"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Fig.2. Block-diagram of the DMXG64  ASIC. </a:t>
            </a:r>
            <a:endParaRPr lang="ru-RU" sz="2000" dirty="0">
              <a:latin typeface="Times New Roman" panose="02020603050405020304" pitchFamily="18" charset="0"/>
              <a:cs typeface="Times New Roman" panose="02020603050405020304" pitchFamily="18" charset="0"/>
            </a:endParaRPr>
          </a:p>
        </p:txBody>
      </p:sp>
      <p:sp>
        <p:nvSpPr>
          <p:cNvPr id="67" name="TextBox 66"/>
          <p:cNvSpPr txBox="1"/>
          <p:nvPr/>
        </p:nvSpPr>
        <p:spPr>
          <a:xfrm>
            <a:off x="2377607" y="40590800"/>
            <a:ext cx="416037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Fig.2. Layout of the DMXG64  ASIC. </a:t>
            </a:r>
            <a:endParaRPr lang="ru-RU" sz="2000" dirty="0">
              <a:latin typeface="Times New Roman" panose="02020603050405020304" pitchFamily="18" charset="0"/>
              <a:cs typeface="Times New Roman" panose="02020603050405020304" pitchFamily="18" charset="0"/>
            </a:endParaRPr>
          </a:p>
        </p:txBody>
      </p:sp>
      <p:sp>
        <p:nvSpPr>
          <p:cNvPr id="75" name="TextBox 74"/>
          <p:cNvSpPr txBox="1"/>
          <p:nvPr/>
        </p:nvSpPr>
        <p:spPr>
          <a:xfrm>
            <a:off x="11542573" y="16138264"/>
            <a:ext cx="8568952" cy="707886"/>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Fig.4. ENC of the registration channel as a function of the capacitance at the  input measured at the 12 channel prototype DMXG12B.</a:t>
            </a:r>
            <a:endParaRPr lang="ru-RU"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0945268" y="17252885"/>
            <a:ext cx="9793088" cy="452431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new ASIC is appropriate not only for integrating X-ray detector but also for </a:t>
            </a:r>
            <a:r>
              <a:rPr lang="en-US" sz="2400" dirty="0" smtClean="0">
                <a:latin typeface="Times New Roman" panose="02020603050405020304" pitchFamily="18" charset="0"/>
                <a:cs typeface="Times New Roman" panose="02020603050405020304" pitchFamily="18" charset="0"/>
              </a:rPr>
              <a:t>micro-pattern gaseous </a:t>
            </a:r>
            <a:r>
              <a:rPr lang="en-US" sz="2400" dirty="0">
                <a:latin typeface="Times New Roman" panose="02020603050405020304" pitchFamily="18" charset="0"/>
                <a:cs typeface="Times New Roman" panose="02020603050405020304" pitchFamily="18" charset="0"/>
              </a:rPr>
              <a:t>detectors that can be used for tracking of charged particles in particle physics </a:t>
            </a:r>
            <a:r>
              <a:rPr lang="en-US" sz="2400" dirty="0" smtClean="0">
                <a:latin typeface="Times New Roman" panose="02020603050405020304" pitchFamily="18" charset="0"/>
                <a:cs typeface="Times New Roman" panose="02020603050405020304" pitchFamily="18" charset="0"/>
              </a:rPr>
              <a:t>experiments. Moderate </a:t>
            </a:r>
            <a:r>
              <a:rPr lang="en-US" sz="2400" dirty="0">
                <a:latin typeface="Times New Roman" panose="02020603050405020304" pitchFamily="18" charset="0"/>
                <a:cs typeface="Times New Roman" panose="02020603050405020304" pitchFamily="18" charset="0"/>
              </a:rPr>
              <a:t>gas amplification of several thousands can provide signal to noise ratio of more </a:t>
            </a:r>
            <a:r>
              <a:rPr lang="en-US" sz="2400" dirty="0" smtClean="0">
                <a:latin typeface="Times New Roman" panose="02020603050405020304" pitchFamily="18" charset="0"/>
                <a:cs typeface="Times New Roman" panose="02020603050405020304" pitchFamily="18" charset="0"/>
              </a:rPr>
              <a:t>than hundred </a:t>
            </a:r>
            <a:r>
              <a:rPr lang="en-US" sz="2400" dirty="0">
                <a:latin typeface="Times New Roman" panose="02020603050405020304" pitchFamily="18" charset="0"/>
                <a:cs typeface="Times New Roman" panose="02020603050405020304" pitchFamily="18" charset="0"/>
              </a:rPr>
              <a:t>for noise of 3000 electrons. Such signal to noise ratio will be enough to get full </a:t>
            </a:r>
            <a:r>
              <a:rPr lang="en-US" sz="2400" dirty="0" smtClean="0">
                <a:latin typeface="Times New Roman" panose="02020603050405020304" pitchFamily="18" charset="0"/>
                <a:cs typeface="Times New Roman" panose="02020603050405020304" pitchFamily="18" charset="0"/>
              </a:rPr>
              <a:t>efficiency for </a:t>
            </a:r>
            <a:r>
              <a:rPr lang="en-US" sz="2400" dirty="0">
                <a:latin typeface="Times New Roman" panose="02020603050405020304" pitchFamily="18" charset="0"/>
                <a:cs typeface="Times New Roman" panose="02020603050405020304" pitchFamily="18" charset="0"/>
              </a:rPr>
              <a:t>minimum ionizing particles and high spatial resolution below 100 </a:t>
            </a:r>
            <a:r>
              <a:rPr lang="en-US" sz="2400" dirty="0" err="1" smtClean="0">
                <a:latin typeface="Times New Roman" panose="02020603050405020304" pitchFamily="18" charset="0"/>
                <a:cs typeface="Times New Roman" panose="02020603050405020304" pitchFamily="18" charset="0"/>
              </a:rPr>
              <a:t>μm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a:t>
            </a:r>
            <a:r>
              <a:rPr lang="en-US" sz="2400" dirty="0" smtClean="0">
                <a:latin typeface="Times New Roman" panose="02020603050405020304" pitchFamily="18" charset="0"/>
                <a:cs typeface="Times New Roman" panose="02020603050405020304" pitchFamily="18" charset="0"/>
              </a:rPr>
              <a:t>operation in </a:t>
            </a:r>
            <a:r>
              <a:rPr lang="en-US" sz="2400" dirty="0">
                <a:latin typeface="Times New Roman" panose="02020603050405020304" pitchFamily="18" charset="0"/>
                <a:cs typeface="Times New Roman" panose="02020603050405020304" pitchFamily="18" charset="0"/>
              </a:rPr>
              <a:t>particle physics experiments with coordinate detectors with moderate occupancy, the resistor </a:t>
            </a:r>
            <a:r>
              <a:rPr lang="en-US" sz="2400" dirty="0" smtClean="0">
                <a:latin typeface="Times New Roman" panose="02020603050405020304" pitchFamily="18" charset="0"/>
                <a:cs typeface="Times New Roman" panose="02020603050405020304" pitchFamily="18" charset="0"/>
              </a:rPr>
              <a:t>RG was </a:t>
            </a:r>
            <a:r>
              <a:rPr lang="en-US" sz="2400" dirty="0">
                <a:latin typeface="Times New Roman" panose="02020603050405020304" pitchFamily="18" charset="0"/>
                <a:cs typeface="Times New Roman" panose="02020603050405020304" pitchFamily="18" charset="0"/>
              </a:rPr>
              <a:t>introduced in the feedback of the input amplifier of the </a:t>
            </a:r>
            <a:r>
              <a:rPr lang="en-US" sz="2400" dirty="0" smtClean="0">
                <a:latin typeface="Times New Roman" panose="02020603050405020304" pitchFamily="18" charset="0"/>
                <a:cs typeface="Times New Roman" panose="02020603050405020304" pitchFamily="18" charset="0"/>
              </a:rPr>
              <a:t>DMXG64. </a:t>
            </a:r>
            <a:r>
              <a:rPr lang="en-US" sz="2400" dirty="0">
                <a:latin typeface="Times New Roman" panose="02020603050405020304" pitchFamily="18" charset="0"/>
                <a:cs typeface="Times New Roman" panose="02020603050405020304" pitchFamily="18" charset="0"/>
              </a:rPr>
              <a:t>This resistor can </a:t>
            </a:r>
            <a:r>
              <a:rPr lang="en-US" sz="2400" dirty="0" smtClean="0">
                <a:latin typeface="Times New Roman" panose="02020603050405020304" pitchFamily="18" charset="0"/>
                <a:cs typeface="Times New Roman" panose="02020603050405020304" pitchFamily="18" charset="0"/>
              </a:rPr>
              <a:t>discharge the </a:t>
            </a:r>
            <a:r>
              <a:rPr lang="en-US" sz="2400" dirty="0">
                <a:latin typeface="Times New Roman" panose="02020603050405020304" pitchFamily="18" charset="0"/>
                <a:cs typeface="Times New Roman" panose="02020603050405020304" pitchFamily="18" charset="0"/>
              </a:rPr>
              <a:t>feedback capacitor with time constant of several hundred nanoseconds that can provide </a:t>
            </a:r>
            <a:r>
              <a:rPr lang="en-US" sz="2400" dirty="0" smtClean="0">
                <a:latin typeface="Times New Roman" panose="02020603050405020304" pitchFamily="18" charset="0"/>
                <a:cs typeface="Times New Roman" panose="02020603050405020304" pitchFamily="18" charset="0"/>
              </a:rPr>
              <a:t>safe operation </a:t>
            </a:r>
            <a:r>
              <a:rPr lang="en-US" sz="2400" dirty="0">
                <a:latin typeface="Times New Roman" panose="02020603050405020304" pitchFamily="18" charset="0"/>
                <a:cs typeface="Times New Roman" panose="02020603050405020304" pitchFamily="18" charset="0"/>
              </a:rPr>
              <a:t>of the ASIC with particle rate up to 100 kHz/channel (see Fig. </a:t>
            </a:r>
            <a:r>
              <a:rPr lang="en-US" sz="2400" dirty="0" smtClean="0">
                <a:latin typeface="Times New Roman" panose="02020603050405020304" pitchFamily="18" charset="0"/>
                <a:cs typeface="Times New Roman" panose="02020603050405020304" pitchFamily="18" charset="0"/>
              </a:rPr>
              <a:t>5).</a:t>
            </a:r>
            <a:endParaRPr lang="ru-RU" sz="2400" dirty="0">
              <a:latin typeface="Times New Roman" panose="02020603050405020304" pitchFamily="18" charset="0"/>
              <a:cs typeface="Times New Roman" panose="02020603050405020304" pitchFamily="18" charset="0"/>
            </a:endParaRPr>
          </a:p>
        </p:txBody>
      </p:sp>
      <p:sp>
        <p:nvSpPr>
          <p:cNvPr id="79" name="TextBox 78"/>
          <p:cNvSpPr txBox="1"/>
          <p:nvPr/>
        </p:nvSpPr>
        <p:spPr>
          <a:xfrm>
            <a:off x="11552869" y="28801359"/>
            <a:ext cx="8568952" cy="400110"/>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Fig.5</a:t>
            </a:r>
            <a:r>
              <a:rPr lang="en-US" sz="2000" dirty="0">
                <a:latin typeface="Times New Roman" panose="02020603050405020304" pitchFamily="18" charset="0"/>
                <a:cs typeface="Times New Roman" panose="02020603050405020304" pitchFamily="18" charset="0"/>
              </a:rPr>
              <a:t>. Discharge of the front-end integrator through the feedback resistor.</a:t>
            </a:r>
            <a:endParaRPr lang="ru-RU" sz="2000" dirty="0">
              <a:latin typeface="Times New Roman" panose="02020603050405020304" pitchFamily="18" charset="0"/>
              <a:cs typeface="Times New Roman" panose="02020603050405020304" pitchFamily="18" charset="0"/>
            </a:endParaRPr>
          </a:p>
        </p:txBody>
      </p:sp>
      <p:sp>
        <p:nvSpPr>
          <p:cNvPr id="80" name="TextBox 79"/>
          <p:cNvSpPr txBox="1"/>
          <p:nvPr/>
        </p:nvSpPr>
        <p:spPr>
          <a:xfrm>
            <a:off x="12501746" y="36720598"/>
            <a:ext cx="6292393" cy="400110"/>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Fig.6. Electronic calibration of the DMXG64 ASIC.</a:t>
            </a:r>
            <a:endParaRPr lang="ru-RU"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0979499" y="37580571"/>
            <a:ext cx="9758857" cy="3785652"/>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Time </a:t>
            </a:r>
            <a:r>
              <a:rPr lang="en-US" sz="2400" dirty="0" smtClean="0">
                <a:latin typeface="Times New Roman" panose="02020603050405020304" pitchFamily="18" charset="0"/>
                <a:cs typeface="Times New Roman" panose="02020603050405020304" pitchFamily="18" charset="0"/>
              </a:rPr>
              <a:t>structure of </a:t>
            </a:r>
            <a:r>
              <a:rPr lang="en-US" sz="2400" dirty="0">
                <a:latin typeface="Times New Roman" panose="02020603050405020304" pitchFamily="18" charset="0"/>
                <a:cs typeface="Times New Roman" panose="02020603050405020304" pitchFamily="18" charset="0"/>
              </a:rPr>
              <a:t>the signal measured with SR beam at the VEPP3 beam line 0 is shown in Fig. </a:t>
            </a:r>
            <a:r>
              <a:rPr lang="en-US" sz="2400" dirty="0" smtClean="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In the figure the dependences </a:t>
            </a:r>
            <a:r>
              <a:rPr lang="en-US" sz="2400" dirty="0" smtClean="0">
                <a:latin typeface="Times New Roman" panose="02020603050405020304" pitchFamily="18" charset="0"/>
                <a:cs typeface="Times New Roman" panose="02020603050405020304" pitchFamily="18" charset="0"/>
              </a:rPr>
              <a:t>of signal </a:t>
            </a:r>
            <a:r>
              <a:rPr lang="en-US" sz="2400" dirty="0">
                <a:latin typeface="Times New Roman" panose="02020603050405020304" pitchFamily="18" charset="0"/>
                <a:cs typeface="Times New Roman" panose="02020603050405020304" pitchFamily="18" charset="0"/>
              </a:rPr>
              <a:t>in one channel and two </a:t>
            </a:r>
            <a:r>
              <a:rPr lang="en-US" sz="2400" dirty="0" smtClean="0">
                <a:latin typeface="Times New Roman" panose="02020603050405020304" pitchFamily="18" charset="0"/>
                <a:cs typeface="Times New Roman" panose="02020603050405020304" pitchFamily="18" charset="0"/>
              </a:rPr>
              <a:t>consecutive </a:t>
            </a:r>
            <a:r>
              <a:rPr lang="en-US" sz="2400" dirty="0">
                <a:latin typeface="Times New Roman" panose="02020603050405020304" pitchFamily="18" charset="0"/>
                <a:cs typeface="Times New Roman" panose="02020603050405020304" pitchFamily="18" charset="0"/>
              </a:rPr>
              <a:t>analogue memory cells is shown as a function of the time shift </a:t>
            </a:r>
            <a:r>
              <a:rPr lang="en-US" sz="2400" dirty="0" smtClean="0">
                <a:latin typeface="Times New Roman" panose="02020603050405020304" pitchFamily="18" charset="0"/>
                <a:cs typeface="Times New Roman" panose="02020603050405020304" pitchFamily="18" charset="0"/>
              </a:rPr>
              <a:t>between the </a:t>
            </a:r>
            <a:r>
              <a:rPr lang="en-US" sz="2400" dirty="0">
                <a:latin typeface="Times New Roman" panose="02020603050405020304" pitchFamily="18" charset="0"/>
                <a:cs typeface="Times New Roman" panose="02020603050405020304" pitchFamily="18" charset="0"/>
              </a:rPr>
              <a:t>clock signal and bunch passing moment. The VEPP-3 operated in one bunch mode, i.e. the time between </a:t>
            </a:r>
            <a:r>
              <a:rPr lang="en-US" sz="2400" dirty="0" smtClean="0">
                <a:latin typeface="Times New Roman" panose="02020603050405020304" pitchFamily="18" charset="0"/>
                <a:cs typeface="Times New Roman" panose="02020603050405020304" pitchFamily="18" charset="0"/>
              </a:rPr>
              <a:t>two consecutive </a:t>
            </a:r>
            <a:r>
              <a:rPr lang="en-US" sz="2400" dirty="0">
                <a:latin typeface="Times New Roman" panose="02020603050405020304" pitchFamily="18" charset="0"/>
                <a:cs typeface="Times New Roman" panose="02020603050405020304" pitchFamily="18" charset="0"/>
              </a:rPr>
              <a:t>bunches is 250 ns. The detector was working in two regimes: with 125 ns cycle and 250 ns cycle. </a:t>
            </a:r>
            <a:r>
              <a:rPr lang="en-US" sz="2400" dirty="0" smtClean="0">
                <a:latin typeface="Times New Roman" panose="02020603050405020304" pitchFamily="18" charset="0"/>
                <a:cs typeface="Times New Roman" panose="02020603050405020304" pitchFamily="18" charset="0"/>
              </a:rPr>
              <a:t>The detector </a:t>
            </a:r>
            <a:r>
              <a:rPr lang="en-US" sz="2400" dirty="0">
                <a:latin typeface="Times New Roman" panose="02020603050405020304" pitchFamily="18" charset="0"/>
                <a:cs typeface="Times New Roman" panose="02020603050405020304" pitchFamily="18" charset="0"/>
              </a:rPr>
              <a:t>cycle consists of two phases: the exposure phase, when the integrator collects charge coming from a strip, </a:t>
            </a:r>
            <a:r>
              <a:rPr lang="en-US" sz="2400" dirty="0" smtClean="0">
                <a:latin typeface="Times New Roman" panose="02020603050405020304" pitchFamily="18" charset="0"/>
                <a:cs typeface="Times New Roman" panose="02020603050405020304" pitchFamily="18" charset="0"/>
              </a:rPr>
              <a:t>at the </a:t>
            </a:r>
            <a:r>
              <a:rPr lang="en-US" sz="2400" dirty="0">
                <a:latin typeface="Times New Roman" panose="02020603050405020304" pitchFamily="18" charset="0"/>
                <a:cs typeface="Times New Roman" panose="02020603050405020304" pitchFamily="18" charset="0"/>
              </a:rPr>
              <a:t>end of this phase the integrator output is connected to an analogue memory cell and the signal is recorded; the </a:t>
            </a:r>
            <a:r>
              <a:rPr lang="en-US" sz="2400" dirty="0" smtClean="0">
                <a:latin typeface="Times New Roman" panose="02020603050405020304" pitchFamily="18" charset="0"/>
                <a:cs typeface="Times New Roman" panose="02020603050405020304" pitchFamily="18" charset="0"/>
              </a:rPr>
              <a:t>reset phase</a:t>
            </a:r>
            <a:r>
              <a:rPr lang="en-US" sz="2400" dirty="0">
                <a:latin typeface="Times New Roman" panose="02020603050405020304" pitchFamily="18" charset="0"/>
                <a:cs typeface="Times New Roman" panose="02020603050405020304" pitchFamily="18" charset="0"/>
              </a:rPr>
              <a:t>, when the integrator feedback is </a:t>
            </a:r>
            <a:r>
              <a:rPr lang="en-US" sz="2400" dirty="0" smtClean="0">
                <a:latin typeface="Times New Roman" panose="02020603050405020304" pitchFamily="18" charset="0"/>
                <a:cs typeface="Times New Roman" panose="02020603050405020304" pitchFamily="18" charset="0"/>
              </a:rPr>
              <a:t>shorted.</a:t>
            </a:r>
            <a:endParaRPr lang="ru-RU" sz="24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21279810" y="9149560"/>
            <a:ext cx="8387537" cy="6001643"/>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Thus if a bunch is passing during the reset phase, the </a:t>
            </a:r>
            <a:r>
              <a:rPr lang="en-US" sz="2400" dirty="0" smtClean="0">
                <a:latin typeface="Times New Roman" panose="02020603050405020304" pitchFamily="18" charset="0"/>
                <a:cs typeface="Times New Roman" panose="02020603050405020304" pitchFamily="18" charset="0"/>
              </a:rPr>
              <a:t>corresponding analogue memory </a:t>
            </a:r>
            <a:r>
              <a:rPr lang="en-US" sz="2400" dirty="0">
                <a:latin typeface="Times New Roman" panose="02020603050405020304" pitchFamily="18" charset="0"/>
                <a:cs typeface="Times New Roman" panose="02020603050405020304" pitchFamily="18" charset="0"/>
              </a:rPr>
              <a:t>cell would contain zero signal. In order to have full signal from one bunch recorded in one </a:t>
            </a:r>
            <a:r>
              <a:rPr lang="en-US" sz="2400" dirty="0" smtClean="0">
                <a:latin typeface="Times New Roman" panose="02020603050405020304" pitchFamily="18" charset="0"/>
                <a:cs typeface="Times New Roman" panose="02020603050405020304" pitchFamily="18" charset="0"/>
              </a:rPr>
              <a:t>cell the </a:t>
            </a:r>
            <a:r>
              <a:rPr lang="en-US" sz="2400" dirty="0">
                <a:latin typeface="Times New Roman" panose="02020603050405020304" pitchFamily="18" charset="0"/>
                <a:cs typeface="Times New Roman" panose="02020603050405020304" pitchFamily="18" charset="0"/>
              </a:rPr>
              <a:t>bunch have to pass during the exposure phase and within a certain time window because of the signal </a:t>
            </a:r>
            <a:r>
              <a:rPr lang="en-US" sz="2400" dirty="0" smtClean="0">
                <a:latin typeface="Times New Roman" panose="02020603050405020304" pitchFamily="18" charset="0"/>
                <a:cs typeface="Times New Roman" panose="02020603050405020304" pitchFamily="18" charset="0"/>
              </a:rPr>
              <a:t>dispersion due </a:t>
            </a:r>
            <a:r>
              <a:rPr lang="en-US" sz="2400" dirty="0">
                <a:latin typeface="Times New Roman" panose="02020603050405020304" pitchFamily="18" charset="0"/>
                <a:cs typeface="Times New Roman" panose="02020603050405020304" pitchFamily="18" charset="0"/>
              </a:rPr>
              <a:t>to leading edge of the integrator and longitudinal diffusion of electrons in the gas. In Fig. </a:t>
            </a:r>
            <a:r>
              <a:rPr lang="en-US" sz="2400" dirty="0" smtClean="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cell </a:t>
            </a:r>
            <a:r>
              <a:rPr lang="en-US" sz="2400" dirty="0" smtClean="0">
                <a:latin typeface="Times New Roman" panose="02020603050405020304" pitchFamily="18" charset="0"/>
                <a:cs typeface="Times New Roman" panose="02020603050405020304" pitchFamily="18" charset="0"/>
              </a:rPr>
              <a:t>50 contains full signal </a:t>
            </a:r>
            <a:r>
              <a:rPr lang="en-US" sz="2400" dirty="0">
                <a:latin typeface="Times New Roman" panose="02020603050405020304" pitchFamily="18" charset="0"/>
                <a:cs typeface="Times New Roman" panose="02020603050405020304" pitchFamily="18" charset="0"/>
              </a:rPr>
              <a:t>when the clock delay is around 100 ns (125 ns detector cycle). At the same time next cell 51 does not </a:t>
            </a:r>
            <a:r>
              <a:rPr lang="en-US" sz="2400" dirty="0" smtClean="0">
                <a:latin typeface="Times New Roman" panose="02020603050405020304" pitchFamily="18" charset="0"/>
                <a:cs typeface="Times New Roman" panose="02020603050405020304" pitchFamily="18" charset="0"/>
              </a:rPr>
              <a:t>contain any </a:t>
            </a:r>
            <a:r>
              <a:rPr lang="en-US" sz="2400" dirty="0">
                <a:latin typeface="Times New Roman" panose="02020603050405020304" pitchFamily="18" charset="0"/>
                <a:cs typeface="Times New Roman" panose="02020603050405020304" pitchFamily="18" charset="0"/>
              </a:rPr>
              <a:t>charge because bunches in the storage ring are arriving each 250 ns. The range of clock delay when full signal </a:t>
            </a:r>
            <a:r>
              <a:rPr lang="en-US" sz="2400" dirty="0" smtClean="0">
                <a:latin typeface="Times New Roman" panose="02020603050405020304" pitchFamily="18" charset="0"/>
                <a:cs typeface="Times New Roman" panose="02020603050405020304" pitchFamily="18" charset="0"/>
              </a:rPr>
              <a:t>is collected </a:t>
            </a:r>
            <a:r>
              <a:rPr lang="en-US" sz="2400" dirty="0">
                <a:latin typeface="Times New Roman" panose="02020603050405020304" pitchFamily="18" charset="0"/>
                <a:cs typeface="Times New Roman" panose="02020603050405020304" pitchFamily="18" charset="0"/>
              </a:rPr>
              <a:t>in one cell is around 30 ns with 125 ns detector cycle. In case of 250 ns detector cycle this range is larger </a:t>
            </a:r>
            <a:r>
              <a:rPr lang="en-US" sz="2400" dirty="0" smtClean="0">
                <a:latin typeface="Times New Roman" panose="02020603050405020304" pitchFamily="18" charset="0"/>
                <a:cs typeface="Times New Roman" panose="02020603050405020304" pitchFamily="18" charset="0"/>
              </a:rPr>
              <a:t>by 125 </a:t>
            </a:r>
            <a:r>
              <a:rPr lang="en-US" sz="2400" dirty="0">
                <a:latin typeface="Times New Roman" panose="02020603050405020304" pitchFamily="18" charset="0"/>
                <a:cs typeface="Times New Roman" panose="02020603050405020304" pitchFamily="18" charset="0"/>
              </a:rPr>
              <a:t>ns and thus we can be sure that full charge is collected by the integrator. Comparing the level of signal on </a:t>
            </a:r>
            <a:r>
              <a:rPr lang="en-US" sz="2400" dirty="0" smtClean="0">
                <a:latin typeface="Times New Roman" panose="02020603050405020304" pitchFamily="18" charset="0"/>
                <a:cs typeface="Times New Roman" panose="02020603050405020304" pitchFamily="18" charset="0"/>
              </a:rPr>
              <a:t>plateau for </a:t>
            </a:r>
            <a:r>
              <a:rPr lang="en-US" sz="2400" dirty="0">
                <a:latin typeface="Times New Roman" panose="02020603050405020304" pitchFamily="18" charset="0"/>
                <a:cs typeface="Times New Roman" panose="02020603050405020304" pitchFamily="18" charset="0"/>
              </a:rPr>
              <a:t>125 ns cycle and 250 ns cycle we can conclude that in the first case full signal is indeed collected.</a:t>
            </a:r>
            <a:endParaRPr lang="ru-RU" sz="2400" dirty="0">
              <a:latin typeface="Times New Roman" panose="02020603050405020304" pitchFamily="18" charset="0"/>
              <a:cs typeface="Times New Roman" panose="02020603050405020304" pitchFamily="18" charset="0"/>
            </a:endParaRPr>
          </a:p>
        </p:txBody>
      </p:sp>
      <p:sp>
        <p:nvSpPr>
          <p:cNvPr id="81" name="TextBox 80"/>
          <p:cNvSpPr txBox="1"/>
          <p:nvPr/>
        </p:nvSpPr>
        <p:spPr>
          <a:xfrm>
            <a:off x="21254745" y="21577145"/>
            <a:ext cx="8568952" cy="1323439"/>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Fig.7. Signal in one channel and two </a:t>
            </a:r>
            <a:r>
              <a:rPr lang="en-US" sz="2000" dirty="0" smtClean="0">
                <a:latin typeface="Times New Roman" panose="02020603050405020304" pitchFamily="18" charset="0"/>
                <a:cs typeface="Times New Roman" panose="02020603050405020304" pitchFamily="18" charset="0"/>
              </a:rPr>
              <a:t>consecutive </a:t>
            </a:r>
            <a:r>
              <a:rPr lang="en-US" sz="2000" dirty="0">
                <a:latin typeface="Times New Roman" panose="02020603050405020304" pitchFamily="18" charset="0"/>
                <a:cs typeface="Times New Roman" panose="02020603050405020304" pitchFamily="18" charset="0"/>
              </a:rPr>
              <a:t>analogue memory cells as a function of time shift between the detector clock and the </a:t>
            </a:r>
            <a:r>
              <a:rPr lang="en-US" sz="2000" dirty="0" smtClean="0">
                <a:latin typeface="Times New Roman" panose="02020603050405020304" pitchFamily="18" charset="0"/>
                <a:cs typeface="Times New Roman" panose="02020603050405020304" pitchFamily="18" charset="0"/>
              </a:rPr>
              <a:t>bunch passing </a:t>
            </a:r>
            <a:r>
              <a:rPr lang="en-US" sz="2000" dirty="0">
                <a:latin typeface="Times New Roman" panose="02020603050405020304" pitchFamily="18" charset="0"/>
                <a:cs typeface="Times New Roman" panose="02020603050405020304" pitchFamily="18" charset="0"/>
              </a:rPr>
              <a:t>moment. The VEPP-3 operates in one bunch mode (250 ns), the detector operates in two different regimes with 125 ns cycle and with </a:t>
            </a:r>
            <a:r>
              <a:rPr lang="en-US" sz="2000" dirty="0" smtClean="0">
                <a:latin typeface="Times New Roman" panose="02020603050405020304" pitchFamily="18" charset="0"/>
                <a:cs typeface="Times New Roman" panose="02020603050405020304" pitchFamily="18" charset="0"/>
              </a:rPr>
              <a:t>250 ns </a:t>
            </a:r>
            <a:r>
              <a:rPr lang="en-US" sz="2000" dirty="0">
                <a:latin typeface="Times New Roman" panose="02020603050405020304" pitchFamily="18" charset="0"/>
                <a:cs typeface="Times New Roman" panose="02020603050405020304" pitchFamily="18" charset="0"/>
              </a:rPr>
              <a:t>cycle.</a:t>
            </a:r>
            <a:endParaRPr lang="ru-RU" sz="20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21224560" y="23078703"/>
            <a:ext cx="8687549" cy="526297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DIMEX is an ionization chamber filled with Xe-CO2(75%-25%) at 7 </a:t>
            </a:r>
            <a:r>
              <a:rPr lang="en-US" sz="2400" dirty="0" err="1">
                <a:latin typeface="Times New Roman" panose="02020603050405020304" pitchFamily="18" charset="0"/>
                <a:cs typeface="Times New Roman" panose="02020603050405020304" pitchFamily="18" charset="0"/>
              </a:rPr>
              <a:t>atm</a:t>
            </a:r>
            <a:r>
              <a:rPr lang="en-US" sz="2400" dirty="0">
                <a:latin typeface="Times New Roman" panose="02020603050405020304" pitchFamily="18" charset="0"/>
                <a:cs typeface="Times New Roman" panose="02020603050405020304" pitchFamily="18" charset="0"/>
              </a:rPr>
              <a:t> absolute (</a:t>
            </a:r>
            <a:r>
              <a:rPr lang="en-US" sz="2400" dirty="0" smtClean="0">
                <a:latin typeface="Times New Roman" panose="02020603050405020304" pitchFamily="18" charset="0"/>
                <a:cs typeface="Times New Roman" panose="02020603050405020304" pitchFamily="18" charset="0"/>
              </a:rPr>
              <a:t>Fig.8). </a:t>
            </a:r>
            <a:r>
              <a:rPr lang="en-US" sz="2400" dirty="0">
                <a:latin typeface="Times New Roman" panose="02020603050405020304" pitchFamily="18" charset="0"/>
                <a:cs typeface="Times New Roman" panose="02020603050405020304" pitchFamily="18" charset="0"/>
              </a:rPr>
              <a:t>SR beam hits </a:t>
            </a:r>
            <a:r>
              <a:rPr lang="en-US" sz="2400" dirty="0" smtClean="0">
                <a:latin typeface="Times New Roman" panose="02020603050405020304" pitchFamily="18" charset="0"/>
                <a:cs typeface="Times New Roman" panose="02020603050405020304" pitchFamily="18" charset="0"/>
              </a:rPr>
              <a:t>sensitive gas </a:t>
            </a:r>
            <a:r>
              <a:rPr lang="en-US" sz="2400" dirty="0">
                <a:latin typeface="Times New Roman" panose="02020603050405020304" pitchFamily="18" charset="0"/>
                <a:cs typeface="Times New Roman" panose="02020603050405020304" pitchFamily="18" charset="0"/>
              </a:rPr>
              <a:t>volume through 1 mm beryllium window in the gas box and is absorbed in the </a:t>
            </a:r>
            <a:r>
              <a:rPr lang="en-US" sz="2400" dirty="0" smtClean="0">
                <a:latin typeface="Times New Roman" panose="02020603050405020304" pitchFamily="18" charset="0"/>
                <a:cs typeface="Times New Roman" panose="02020603050405020304" pitchFamily="18" charset="0"/>
              </a:rPr>
              <a:t>gap between </a:t>
            </a:r>
            <a:r>
              <a:rPr lang="en-US" sz="2400" dirty="0">
                <a:latin typeface="Times New Roman" panose="02020603050405020304" pitchFamily="18" charset="0"/>
                <a:cs typeface="Times New Roman" panose="02020603050405020304" pitchFamily="18" charset="0"/>
              </a:rPr>
              <a:t>the drift electrode </a:t>
            </a:r>
            <a:r>
              <a:rPr lang="en-US" sz="2400" dirty="0" smtClean="0">
                <a:latin typeface="Times New Roman" panose="02020603050405020304" pitchFamily="18" charset="0"/>
                <a:cs typeface="Times New Roman" panose="02020603050405020304" pitchFamily="18" charset="0"/>
              </a:rPr>
              <a:t>and Gas </a:t>
            </a:r>
            <a:r>
              <a:rPr lang="en-US" sz="2400" dirty="0">
                <a:latin typeface="Times New Roman" panose="02020603050405020304" pitchFamily="18" charset="0"/>
                <a:cs typeface="Times New Roman" panose="02020603050405020304" pitchFamily="18" charset="0"/>
              </a:rPr>
              <a:t>Electron Multiplier (GEM) that serves as a Frisch grid. The GEM is operating in attenuation mode when </a:t>
            </a:r>
            <a:r>
              <a:rPr lang="en-US" sz="2400" dirty="0" smtClean="0">
                <a:latin typeface="Times New Roman" panose="02020603050405020304" pitchFamily="18" charset="0"/>
                <a:cs typeface="Times New Roman" panose="02020603050405020304" pitchFamily="18" charset="0"/>
              </a:rPr>
              <a:t>electron flow </a:t>
            </a:r>
            <a:r>
              <a:rPr lang="en-US" sz="2400" dirty="0">
                <a:latin typeface="Times New Roman" panose="02020603050405020304" pitchFamily="18" charset="0"/>
                <a:cs typeface="Times New Roman" panose="02020603050405020304" pitchFamily="18" charset="0"/>
              </a:rPr>
              <a:t>is reduced due to limited GEM transparency. Electrons of primary ionization from the interaction gap are </a:t>
            </a:r>
            <a:r>
              <a:rPr lang="en-US" sz="2400" dirty="0" smtClean="0">
                <a:latin typeface="Times New Roman" panose="02020603050405020304" pitchFamily="18" charset="0"/>
                <a:cs typeface="Times New Roman" panose="02020603050405020304" pitchFamily="18" charset="0"/>
              </a:rPr>
              <a:t>partly penetrate </a:t>
            </a:r>
            <a:r>
              <a:rPr lang="en-US" sz="2400" dirty="0">
                <a:latin typeface="Times New Roman" panose="02020603050405020304" pitchFamily="18" charset="0"/>
                <a:cs typeface="Times New Roman" panose="02020603050405020304" pitchFamily="18" charset="0"/>
              </a:rPr>
              <a:t>through the GEM and induce signals at the readout strip structure that consists of 512 strips with 100 </a:t>
            </a:r>
            <a:r>
              <a:rPr lang="en-US" sz="2400" dirty="0" err="1" smtClean="0">
                <a:latin typeface="Times New Roman" panose="02020603050405020304" pitchFamily="18" charset="0"/>
                <a:cs typeface="Times New Roman" panose="02020603050405020304" pitchFamily="18" charset="0"/>
              </a:rPr>
              <a:t>μm</a:t>
            </a:r>
            <a:r>
              <a:rPr lang="en-US" sz="2400" dirty="0" smtClean="0">
                <a:latin typeface="Times New Roman" panose="02020603050405020304" pitchFamily="18" charset="0"/>
                <a:cs typeface="Times New Roman" panose="02020603050405020304" pitchFamily="18" charset="0"/>
              </a:rPr>
              <a:t> pitch</a:t>
            </a:r>
            <a:r>
              <a:rPr lang="en-US" sz="2400" dirty="0">
                <a:latin typeface="Times New Roman" panose="02020603050405020304" pitchFamily="18" charset="0"/>
                <a:cs typeface="Times New Roman" panose="02020603050405020304" pitchFamily="18" charset="0"/>
              </a:rPr>
              <a:t>. The strip structure as well as the interaction gap are 30 mm long and thus the detector has </a:t>
            </a:r>
            <a:r>
              <a:rPr lang="en-US" sz="2400" dirty="0" smtClean="0">
                <a:latin typeface="Times New Roman" panose="02020603050405020304" pitchFamily="18" charset="0"/>
                <a:cs typeface="Times New Roman" panose="02020603050405020304" pitchFamily="18" charset="0"/>
              </a:rPr>
              <a:t>~50</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detection efficiency </a:t>
            </a:r>
            <a:r>
              <a:rPr lang="en-US" sz="2400" dirty="0">
                <a:latin typeface="Times New Roman" panose="02020603050405020304" pitchFamily="18" charset="0"/>
                <a:cs typeface="Times New Roman" panose="02020603050405020304" pitchFamily="18" charset="0"/>
              </a:rPr>
              <a:t>for photons with average energy of 20 </a:t>
            </a:r>
            <a:r>
              <a:rPr lang="en-US" sz="2400" dirty="0" err="1">
                <a:latin typeface="Times New Roman" panose="02020603050405020304" pitchFamily="18" charset="0"/>
                <a:cs typeface="Times New Roman" panose="02020603050405020304" pitchFamily="18" charset="0"/>
              </a:rPr>
              <a:t>keV</a:t>
            </a:r>
            <a:r>
              <a:rPr lang="en-US" sz="2400" dirty="0">
                <a:latin typeface="Times New Roman" panose="02020603050405020304" pitchFamily="18" charset="0"/>
                <a:cs typeface="Times New Roman" panose="02020603050405020304" pitchFamily="18" charset="0"/>
              </a:rPr>
              <a:t>. The readout strips are connected to </a:t>
            </a:r>
            <a:r>
              <a:rPr lang="en-US" sz="2400" dirty="0" smtClean="0">
                <a:latin typeface="Times New Roman" panose="02020603050405020304" pitchFamily="18" charset="0"/>
                <a:cs typeface="Times New Roman" panose="02020603050405020304" pitchFamily="18" charset="0"/>
              </a:rPr>
              <a:t>DMXG64 </a:t>
            </a:r>
            <a:r>
              <a:rPr lang="en-US" sz="2400" dirty="0">
                <a:latin typeface="Times New Roman" panose="02020603050405020304" pitchFamily="18" charset="0"/>
                <a:cs typeface="Times New Roman" panose="02020603050405020304" pitchFamily="18" charset="0"/>
              </a:rPr>
              <a:t>front-end </a:t>
            </a:r>
            <a:r>
              <a:rPr lang="en-US" sz="2400" dirty="0" smtClean="0">
                <a:latin typeface="Times New Roman" panose="02020603050405020304" pitchFamily="18" charset="0"/>
                <a:cs typeface="Times New Roman" panose="02020603050405020304" pitchFamily="18" charset="0"/>
              </a:rPr>
              <a:t>chips </a:t>
            </a:r>
            <a:r>
              <a:rPr lang="en-US" sz="2400" dirty="0">
                <a:latin typeface="Times New Roman" panose="02020603050405020304" pitchFamily="18" charset="0"/>
                <a:cs typeface="Times New Roman" panose="02020603050405020304" pitchFamily="18" charset="0"/>
              </a:rPr>
              <a:t>that integrate charge from each bunch and store these data in an analogue memory.</a:t>
            </a:r>
            <a:endParaRPr lang="ru-RU" sz="24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23690683" y="33014652"/>
            <a:ext cx="4269117"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Fig.8. Schematic design of the DIMEX.</a:t>
            </a:r>
            <a:endParaRPr lang="ru-RU" sz="20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1710870" y="39285656"/>
            <a:ext cx="7576369"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Fig.9. Front-end board of the DIMEX with 8 DMXG64 ASICs mounted.</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107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13876</TotalTime>
  <Words>1361</Words>
  <Application>Microsoft Office PowerPoint</Application>
  <PresentationFormat>Произвольный</PresentationFormat>
  <Paragraphs>28</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Лев</dc:creator>
  <cp:lastModifiedBy>Лев</cp:lastModifiedBy>
  <cp:revision>128</cp:revision>
  <cp:lastPrinted>2016-02-11T10:02:11Z</cp:lastPrinted>
  <dcterms:created xsi:type="dcterms:W3CDTF">2014-02-20T11:31:44Z</dcterms:created>
  <dcterms:modified xsi:type="dcterms:W3CDTF">2017-02-24T05:32:12Z</dcterms:modified>
</cp:coreProperties>
</file>