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351" r:id="rId3"/>
    <p:sldId id="321" r:id="rId4"/>
    <p:sldId id="326" r:id="rId5"/>
    <p:sldId id="322" r:id="rId6"/>
    <p:sldId id="323" r:id="rId7"/>
    <p:sldId id="340" r:id="rId8"/>
    <p:sldId id="341" r:id="rId9"/>
    <p:sldId id="342" r:id="rId10"/>
    <p:sldId id="343" r:id="rId11"/>
    <p:sldId id="345" r:id="rId12"/>
    <p:sldId id="344" r:id="rId13"/>
    <p:sldId id="327" r:id="rId14"/>
    <p:sldId id="346" r:id="rId15"/>
    <p:sldId id="328" r:id="rId16"/>
    <p:sldId id="330" r:id="rId17"/>
    <p:sldId id="349" r:id="rId18"/>
    <p:sldId id="329" r:id="rId19"/>
    <p:sldId id="339" r:id="rId20"/>
    <p:sldId id="347" r:id="rId21"/>
    <p:sldId id="332" r:id="rId22"/>
    <p:sldId id="333" r:id="rId23"/>
    <p:sldId id="334" r:id="rId24"/>
    <p:sldId id="258" r:id="rId25"/>
    <p:sldId id="350" r:id="rId26"/>
    <p:sldId id="278" r:id="rId27"/>
    <p:sldId id="348" r:id="rId28"/>
    <p:sldId id="338" r:id="rId29"/>
    <p:sldId id="280" r:id="rId30"/>
    <p:sldId id="292" r:id="rId31"/>
    <p:sldId id="313" r:id="rId32"/>
    <p:sldId id="314" r:id="rId3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86" d="100"/>
          <a:sy n="86" d="100"/>
        </p:scale>
        <p:origin x="730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37E4CDB7-F288-4475-94EE-E09FB239545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408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04875A-7EEA-49C0-B68D-5A425738E27D}" type="slidenum">
              <a:rPr lang="fi-FI"/>
              <a:pPr/>
              <a:t>1</a:t>
            </a:fld>
            <a:endParaRPr lang="fi-FI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7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7E4CDB7-F288-4475-94EE-E09FB2395456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46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7E4CDB7-F288-4475-94EE-E09FB2395456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73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52F9E5-9B8C-43BC-86AF-E16ED5C9BC03}" type="slidenum">
              <a:rPr lang="fi-FI"/>
              <a:pPr/>
              <a:t>24</a:t>
            </a:fld>
            <a:endParaRPr lang="fi-FI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9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80A002-4334-43F8-B59C-397519C5A31A}" type="slidenum">
              <a:rPr lang="fi-FI"/>
              <a:pPr/>
              <a:t>26</a:t>
            </a:fld>
            <a:endParaRPr lang="fi-FI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7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INSTR14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B82D18B-50B4-4FCD-A425-CE2DFC3660FA}" type="slidenum">
              <a:rPr lang="en-US"/>
              <a:pPr/>
              <a:t>27</a:t>
            </a:fld>
            <a:endParaRPr lang="en-US"/>
          </a:p>
        </p:txBody>
      </p:sp>
      <p:sp>
        <p:nvSpPr>
          <p:cNvPr id="18437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ATC for the KEDR</a:t>
            </a:r>
          </a:p>
        </p:txBody>
      </p:sp>
    </p:spTree>
    <p:extLst>
      <p:ext uri="{BB962C8B-B14F-4D97-AF65-F5344CB8AC3E}">
        <p14:creationId xmlns:p14="http://schemas.microsoft.com/office/powerpoint/2010/main" val="2059171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9F1E93-4A4B-41CD-9343-B65A0CBA1300}" type="slidenum">
              <a:rPr lang="fi-FI"/>
              <a:pPr/>
              <a:t>29</a:t>
            </a:fld>
            <a:endParaRPr lang="fi-FI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2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B365BA-BBDD-4C05-BA41-8363C624B701}" type="slidenum">
              <a:rPr lang="ru-RU"/>
              <a:pPr/>
              <a:t>30</a:t>
            </a:fld>
            <a:endParaRPr lang="ru-RU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4613" y="892175"/>
            <a:ext cx="5878512" cy="4408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57463" y="5585359"/>
            <a:ext cx="6854456" cy="529207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4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A946D9-0E67-4380-A99D-945C2DC191C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52047E-A4F9-4841-8908-614116A0EF6D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7738" y="0"/>
            <a:ext cx="2274887" cy="675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7025" cy="675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2B7C1D-C2B7-48A0-B04D-FF0E5FA19282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1D54918-781A-42DA-910C-5F0AA7E1EF9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7700" cy="241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9287" cy="241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3238" y="4338638"/>
            <a:ext cx="4457700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3338" y="4338638"/>
            <a:ext cx="4459287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10A632E-981C-4CBF-88A6-15B3CEB9E3C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4CEFB113-EE3D-4CC5-A4B3-CD5C1A19B23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746401B-91C3-4165-BB58-507C59287C4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301625"/>
            <a:ext cx="9066213" cy="1257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7" y="1768475"/>
            <a:ext cx="4456113" cy="498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1750" y="1768478"/>
            <a:ext cx="44577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1750" y="4337051"/>
            <a:ext cx="44577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CCB8FE-C739-49E0-AE10-FEE22BFD6E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7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25612D-A768-4BEF-ADA1-B16EE6948DD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627A9D-BE02-461B-ABC1-EB73B137535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6E7014-49C3-4255-9D1C-497824AF14C8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64638E-9FAD-4DF0-B796-93E791A20A8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E5EED6-D8A2-484D-95CA-4DBD8EA068B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6FB413-70C9-46ED-A46A-7BADBBA9A9A8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135AA2-D222-4EAA-AF04-5C9F135F785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32222B-777D-4D01-A55C-8985FA85918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tekstimuotoa napsauttamalla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jäsennyksen tekstimuotoa napsauttamalla</a:t>
            </a:r>
          </a:p>
          <a:p>
            <a:pPr lvl="1"/>
            <a:r>
              <a:rPr lang="en-GB" smtClean="0"/>
              <a:t>Toinen jäsennystaso</a:t>
            </a:r>
          </a:p>
          <a:p>
            <a:pPr lvl="2"/>
            <a:r>
              <a:rPr lang="en-GB" smtClean="0"/>
              <a:t>Kolmas jäsennystaso</a:t>
            </a:r>
          </a:p>
          <a:p>
            <a:pPr lvl="3"/>
            <a:r>
              <a:rPr lang="en-GB" smtClean="0"/>
              <a:t>Neljäs jäsennystaso</a:t>
            </a:r>
          </a:p>
          <a:p>
            <a:pPr lvl="4"/>
            <a:r>
              <a:rPr lang="en-GB" smtClean="0"/>
              <a:t>Viides jäsennystaso</a:t>
            </a:r>
          </a:p>
          <a:p>
            <a:pPr lvl="4"/>
            <a:r>
              <a:rPr lang="en-GB" smtClean="0"/>
              <a:t>Kuudes jäsennystaso</a:t>
            </a:r>
          </a:p>
          <a:p>
            <a:pPr lvl="4"/>
            <a:r>
              <a:rPr lang="en-GB" smtClean="0"/>
              <a:t>Seitsemäs jäsennystaso</a:t>
            </a:r>
          </a:p>
          <a:p>
            <a:pPr lvl="4"/>
            <a:r>
              <a:rPr lang="en-GB" smtClean="0"/>
              <a:t>Kahdeksas jäsennystaso</a:t>
            </a:r>
          </a:p>
          <a:p>
            <a:pPr lvl="4"/>
            <a:r>
              <a:rPr lang="en-GB" smtClean="0"/>
              <a:t>Yhdeksäs jäsennystaso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6A94587D-6964-4129-BDD2-0B882813712E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g"/><Relationship Id="rId4" Type="http://schemas.openxmlformats.org/officeDocument/2006/relationships/image" Target="../media/image10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07763" y="2428938"/>
            <a:ext cx="9865096" cy="2520280"/>
          </a:xfrm>
          <a:ln/>
        </p:spPr>
        <p:txBody>
          <a:bodyPr tIns="38808"/>
          <a:lstStyle/>
          <a:p>
            <a:r>
              <a:rPr lang="en-US" sz="3600" dirty="0">
                <a:solidFill>
                  <a:schemeClr val="accent2"/>
                </a:solidFill>
              </a:rPr>
              <a:t>Cherenkov detectors with aerogel radiators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12093" y="3968749"/>
            <a:ext cx="7056437" cy="3483495"/>
          </a:xfrm>
          <a:ln/>
        </p:spPr>
        <p:txBody>
          <a:bodyPr tIns="21168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sz="2400" dirty="0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sz="2400" dirty="0" smtClean="0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sz="2400" dirty="0"/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err="1" smtClean="0">
                <a:solidFill>
                  <a:schemeClr val="tx1"/>
                </a:solidFill>
              </a:rPr>
              <a:t>E.A.Kravchenko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sz="2400" dirty="0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2400" i="1" dirty="0" smtClean="0"/>
              <a:t>Novosibirsk State University</a:t>
            </a:r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2400" i="1" dirty="0" smtClean="0"/>
              <a:t>Budker Institute of Nuclear Physics</a:t>
            </a:r>
            <a:endParaRPr lang="fi-FI" sz="2400" i="1" dirty="0"/>
          </a:p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dirty="0"/>
          </a:p>
        </p:txBody>
      </p:sp>
      <p:pic>
        <p:nvPicPr>
          <p:cNvPr id="4" name="Рисунок 3" descr="BIN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092" y="107429"/>
            <a:ext cx="7330440" cy="23317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KEDR aerogel counters with direct light </a:t>
            </a:r>
            <a:r>
              <a:rPr lang="en-US" dirty="0" smtClean="0"/>
              <a:t>collection(2)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775" y="1768475"/>
            <a:ext cx="5256583" cy="49879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n=1.035, 10 cm thickness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baseline="-25000" dirty="0"/>
              <a:t>sc</a:t>
            </a:r>
            <a:r>
              <a:rPr lang="en-US" dirty="0"/>
              <a:t>(400) = 20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 Fine </a:t>
            </a:r>
            <a:r>
              <a:rPr lang="en-US" dirty="0"/>
              <a:t>M</a:t>
            </a:r>
            <a:r>
              <a:rPr lang="en-US" dirty="0" smtClean="0"/>
              <a:t>esh Hamamatsu R2490-01PMTs (working magnetic field 2 T!)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Npe</a:t>
            </a:r>
            <a:r>
              <a:rPr lang="en-US" dirty="0"/>
              <a:t> = </a:t>
            </a:r>
            <a:r>
              <a:rPr lang="en-US" dirty="0" smtClean="0"/>
              <a:t>6.3 (for </a:t>
            </a:r>
            <a:r>
              <a:rPr lang="el-GR" dirty="0" smtClean="0"/>
              <a:t>β</a:t>
            </a:r>
            <a:r>
              <a:rPr lang="en-US" dirty="0" smtClean="0"/>
              <a:t>=1 particle)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But! </a:t>
            </a:r>
            <a:r>
              <a:rPr lang="en-US" dirty="0" smtClean="0">
                <a:solidFill>
                  <a:srgbClr val="FF0000"/>
                </a:solidFill>
              </a:rPr>
              <a:t>For the whole system 360 </a:t>
            </a:r>
            <a:r>
              <a:rPr lang="en-US" dirty="0">
                <a:solidFill>
                  <a:srgbClr val="FF0000"/>
                </a:solidFill>
              </a:rPr>
              <a:t>Hamamatsu FM </a:t>
            </a:r>
            <a:r>
              <a:rPr lang="en-US" dirty="0" smtClean="0">
                <a:solidFill>
                  <a:srgbClr val="FF0000"/>
                </a:solidFill>
              </a:rPr>
              <a:t>PMT are required.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3322" y="1820863"/>
            <a:ext cx="4343400" cy="4505325"/>
          </a:xfr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4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of high transparency aerogel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768" y="2411685"/>
            <a:ext cx="4817170" cy="2808313"/>
          </a:xfrm>
        </p:spPr>
        <p:txBody>
          <a:bodyPr/>
          <a:lstStyle/>
          <a:p>
            <a:r>
              <a:rPr lang="en-US" sz="2400" dirty="0" smtClean="0"/>
              <a:t>One-step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Direct </a:t>
            </a:r>
            <a:r>
              <a:rPr lang="en-US" sz="2400" dirty="0" err="1" smtClean="0"/>
              <a:t>alcogel</a:t>
            </a:r>
            <a:r>
              <a:rPr lang="en-US" sz="2400" dirty="0" smtClean="0"/>
              <a:t> synthesis</a:t>
            </a:r>
          </a:p>
          <a:p>
            <a:r>
              <a:rPr lang="pt-BR" sz="2400" dirty="0"/>
              <a:t>Si(OR)</a:t>
            </a:r>
            <a:r>
              <a:rPr lang="pt-BR" sz="2400" baseline="-25000" dirty="0"/>
              <a:t>4</a:t>
            </a:r>
            <a:r>
              <a:rPr lang="pt-BR" sz="2400" dirty="0"/>
              <a:t> + 2H</a:t>
            </a:r>
            <a:r>
              <a:rPr lang="pt-BR" sz="2400" baseline="-25000" dirty="0"/>
              <a:t>2</a:t>
            </a:r>
            <a:r>
              <a:rPr lang="pt-BR" sz="2400" dirty="0"/>
              <a:t>O =</a:t>
            </a:r>
            <a:r>
              <a:rPr lang="en-US" sz="2400" dirty="0"/>
              <a:t>&gt;</a:t>
            </a:r>
            <a:r>
              <a:rPr lang="pt-BR" sz="2400" dirty="0"/>
              <a:t> SiO</a:t>
            </a:r>
            <a:r>
              <a:rPr lang="pt-BR" sz="2400" baseline="-25000" dirty="0"/>
              <a:t>2</a:t>
            </a:r>
            <a:r>
              <a:rPr lang="pt-BR" sz="2400" dirty="0"/>
              <a:t> + 4HOR</a:t>
            </a:r>
          </a:p>
          <a:p>
            <a:r>
              <a:rPr lang="en-US" sz="2400" dirty="0"/>
              <a:t> </a:t>
            </a:r>
            <a:r>
              <a:rPr lang="en-US" sz="2400" dirty="0" err="1" smtClean="0"/>
              <a:t>alkoxide</a:t>
            </a:r>
            <a:r>
              <a:rPr lang="ru-RU" sz="2400" dirty="0" smtClean="0"/>
              <a:t>   </a:t>
            </a:r>
            <a:r>
              <a:rPr lang="en-US" sz="2400" dirty="0"/>
              <a:t>water</a:t>
            </a:r>
            <a:r>
              <a:rPr lang="ru-RU" sz="2400" dirty="0"/>
              <a:t>      </a:t>
            </a:r>
            <a:r>
              <a:rPr lang="en-US" sz="2400" dirty="0"/>
              <a:t>silica </a:t>
            </a:r>
            <a:r>
              <a:rPr lang="ru-RU" sz="2400" dirty="0"/>
              <a:t>  </a:t>
            </a:r>
            <a:r>
              <a:rPr lang="en-US" sz="2400" dirty="0" smtClean="0"/>
              <a:t>alcohol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L</a:t>
            </a:r>
            <a:r>
              <a:rPr lang="en-US" sz="2400" baseline="-25000" dirty="0" err="1"/>
              <a:t>sc</a:t>
            </a:r>
            <a:r>
              <a:rPr lang="en-US" sz="2400" dirty="0"/>
              <a:t>(400) </a:t>
            </a:r>
            <a:r>
              <a:rPr lang="en-US" sz="2400" dirty="0" smtClean="0"/>
              <a:t>~ 20 </a:t>
            </a:r>
            <a:r>
              <a:rPr lang="en-US" sz="2400" dirty="0"/>
              <a:t>mm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/>
            <a:endParaRPr lang="pt-BR" sz="2400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2411686"/>
            <a:ext cx="4895526" cy="2808312"/>
          </a:xfrm>
        </p:spPr>
        <p:txBody>
          <a:bodyPr/>
          <a:lstStyle/>
          <a:p>
            <a:r>
              <a:rPr lang="en-US" sz="2400" dirty="0" smtClean="0"/>
              <a:t>Two-step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mixture of </a:t>
            </a:r>
            <a:r>
              <a:rPr lang="en-US" sz="2400" dirty="0" smtClean="0"/>
              <a:t>oligomers </a:t>
            </a:r>
            <a:r>
              <a:rPr lang="en-US" sz="2400" dirty="0" smtClean="0"/>
              <a:t>preparation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 smtClean="0"/>
              <a:t>Si</a:t>
            </a:r>
            <a:r>
              <a:rPr lang="pt-BR" sz="2400" baseline="-25000" dirty="0" smtClean="0"/>
              <a:t>k</a:t>
            </a:r>
            <a:r>
              <a:rPr lang="pt-BR" sz="2400" dirty="0" smtClean="0"/>
              <a:t>O</a:t>
            </a:r>
            <a:r>
              <a:rPr lang="pt-BR" sz="2400" baseline="-25000" dirty="0" smtClean="0"/>
              <a:t>l</a:t>
            </a:r>
            <a:r>
              <a:rPr lang="pt-BR" sz="2400" dirty="0" smtClean="0"/>
              <a:t>(OR)</a:t>
            </a:r>
            <a:r>
              <a:rPr lang="pt-BR" sz="2400" baseline="-25000" dirty="0" smtClean="0"/>
              <a:t>m</a:t>
            </a:r>
            <a:r>
              <a:rPr lang="pt-BR" sz="2400" dirty="0" smtClean="0"/>
              <a:t>(OH)</a:t>
            </a:r>
            <a:r>
              <a:rPr lang="pt-BR" sz="2400" baseline="-25000" dirty="0" smtClean="0"/>
              <a:t>n</a:t>
            </a:r>
            <a:r>
              <a:rPr lang="pt-BR" sz="2400" dirty="0" smtClean="0"/>
              <a:t>=</a:t>
            </a:r>
            <a:r>
              <a:rPr lang="en-US" sz="2400" dirty="0" smtClean="0"/>
              <a:t>&gt;</a:t>
            </a:r>
            <a:r>
              <a:rPr lang="pt-BR" sz="2400" dirty="0" smtClean="0"/>
              <a:t>SiO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+alcohol</a:t>
            </a: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L</a:t>
            </a:r>
            <a:r>
              <a:rPr lang="en-US" baseline="-25000" dirty="0" err="1"/>
              <a:t>sc</a:t>
            </a:r>
            <a:r>
              <a:rPr lang="en-US" dirty="0"/>
              <a:t>(400) </a:t>
            </a:r>
            <a:r>
              <a:rPr lang="en-US" dirty="0" smtClean="0"/>
              <a:t>&gt; 35 </a:t>
            </a:r>
            <a:r>
              <a:rPr lang="en-US" dirty="0"/>
              <a:t>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1280743" y="5676159"/>
            <a:ext cx="798930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Two-step technology was implemented at BIC in 1992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521" y="1130009"/>
            <a:ext cx="9337108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L.W.Hrubesh</a:t>
            </a:r>
            <a:r>
              <a:rPr lang="en-US" dirty="0" smtClean="0"/>
              <a:t>, T.M. </a:t>
            </a:r>
            <a:r>
              <a:rPr lang="en-US" dirty="0" err="1" smtClean="0"/>
              <a:t>Tillotson</a:t>
            </a:r>
            <a:r>
              <a:rPr lang="en-US" dirty="0" smtClean="0"/>
              <a:t>, J.F. </a:t>
            </a:r>
            <a:r>
              <a:rPr lang="en-US" dirty="0" err="1" smtClean="0"/>
              <a:t>Poco</a:t>
            </a:r>
            <a:r>
              <a:rPr lang="en-US" dirty="0" smtClean="0"/>
              <a:t> “</a:t>
            </a:r>
            <a:r>
              <a:rPr lang="en-US" i="1" dirty="0" smtClean="0"/>
              <a:t>Characterization of ultralow-density silica aerogels</a:t>
            </a:r>
          </a:p>
          <a:p>
            <a:r>
              <a:rPr lang="en-US" i="1" dirty="0" smtClean="0"/>
              <a:t> made from a condensed silica precursor</a:t>
            </a:r>
            <a:r>
              <a:rPr lang="en-US" dirty="0" smtClean="0"/>
              <a:t>”, MRS Proc. 180(</a:t>
            </a:r>
            <a:r>
              <a:rPr lang="en-US" dirty="0" smtClean="0">
                <a:solidFill>
                  <a:srgbClr val="FF0000"/>
                </a:solidFill>
              </a:rPr>
              <a:t>1990</a:t>
            </a:r>
            <a:r>
              <a:rPr lang="en-US" dirty="0" smtClean="0"/>
              <a:t>)315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6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Belle aerogel </a:t>
            </a:r>
            <a:r>
              <a:rPr lang="en-US" smtClean="0"/>
              <a:t>Cherenkov counters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51" y="1895607"/>
            <a:ext cx="4600362" cy="49879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1992</a:t>
            </a:r>
            <a:r>
              <a:rPr lang="en-US" sz="1800" dirty="0" smtClean="0"/>
              <a:t> – seminar of </a:t>
            </a:r>
            <a:r>
              <a:rPr lang="en-US" sz="1800" dirty="0" err="1" smtClean="0"/>
              <a:t>A.Onuchin</a:t>
            </a:r>
            <a:r>
              <a:rPr lang="en-US" sz="1800" dirty="0" smtClean="0"/>
              <a:t> at KEK on aerogel threshold detector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1994 – approval of KEKB with Aerogel Cherenkov Counters as baseline for PID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Very intensive R&amp;D both on aerogel production and detector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1124 detectors equipped with 2024 Fine Mesh PMTs (2, 2.5, 3 inch)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n</a:t>
            </a:r>
            <a:r>
              <a:rPr lang="en-US" sz="1800" dirty="0" smtClean="0"/>
              <a:t>=1.01—1.03, </a:t>
            </a:r>
            <a:r>
              <a:rPr lang="en-US" sz="1800" dirty="0"/>
              <a:t>V</a:t>
            </a:r>
            <a:r>
              <a:rPr lang="el-GR" sz="1800" baseline="-25000" dirty="0"/>
              <a:t>Σ</a:t>
            </a:r>
            <a:r>
              <a:rPr lang="en-US" sz="1800" dirty="0"/>
              <a:t>=2000 </a:t>
            </a:r>
            <a:r>
              <a:rPr lang="en-US" sz="1800" dirty="0" smtClean="0"/>
              <a:t>l, high transparency hydrophobic aerogel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/>
              <a:t>Npe</a:t>
            </a:r>
            <a:r>
              <a:rPr lang="en-US" sz="1800" dirty="0"/>
              <a:t> = </a:t>
            </a:r>
            <a:r>
              <a:rPr lang="en-US" sz="1800" dirty="0" smtClean="0"/>
              <a:t>20—26(!)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In operation 1998-2010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Full success of the project!</a:t>
            </a:r>
            <a:endParaRPr lang="en-US" sz="1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14" y="971524"/>
            <a:ext cx="5472611" cy="3168353"/>
          </a:xfr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13" y="4139877"/>
            <a:ext cx="2971800" cy="2590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13" y="4329242"/>
            <a:ext cx="2500812" cy="20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Aerogel threshold counters with wavelength shifters(1)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1761" y="1907629"/>
            <a:ext cx="6009096" cy="4845596"/>
          </a:xfrm>
        </p:spPr>
        <p:txBody>
          <a:bodyPr/>
          <a:lstStyle/>
          <a:p>
            <a:pPr marL="0" indent="0"/>
            <a:r>
              <a:rPr lang="en-US" sz="2400" dirty="0" smtClean="0">
                <a:cs typeface="Times New Roman" panose="02020603050405020304" pitchFamily="18" charset="0"/>
              </a:rPr>
              <a:t>At</a:t>
            </a:r>
            <a:r>
              <a:rPr lang="ru-RU" sz="2400" dirty="0" smtClean="0"/>
              <a:t> </a:t>
            </a:r>
            <a:r>
              <a:rPr lang="el-GR" sz="2400" dirty="0" smtClean="0">
                <a:cs typeface="Times New Roman" panose="02020603050405020304" pitchFamily="18" charset="0"/>
              </a:rPr>
              <a:t>λ</a:t>
            </a:r>
            <a:r>
              <a:rPr lang="ru-RU" sz="2400" dirty="0" smtClean="0">
                <a:cs typeface="Times New Roman" panose="02020603050405020304" pitchFamily="18" charset="0"/>
              </a:rPr>
              <a:t>=400 </a:t>
            </a:r>
            <a:r>
              <a:rPr lang="en-US" sz="2400" dirty="0" smtClean="0">
                <a:cs typeface="Times New Roman" panose="02020603050405020304" pitchFamily="18" charset="0"/>
              </a:rPr>
              <a:t>nm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anose="02020603050405020304" pitchFamily="18" charset="0"/>
              </a:rPr>
              <a:t>L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sc</a:t>
            </a:r>
            <a:r>
              <a:rPr lang="ru-RU" sz="2000" dirty="0" smtClean="0">
                <a:cs typeface="Times New Roman" panose="02020603050405020304" pitchFamily="18" charset="0"/>
              </a:rPr>
              <a:t>~ 4</a:t>
            </a:r>
            <a:r>
              <a:rPr lang="en-US" sz="2000" dirty="0" smtClean="0">
                <a:cs typeface="Times New Roman" panose="02020603050405020304" pitchFamily="18" charset="0"/>
              </a:rPr>
              <a:t>0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mm</a:t>
            </a:r>
            <a:r>
              <a:rPr lang="ru-RU" sz="2000" dirty="0" smtClean="0"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cs typeface="Times New Roman" panose="02020603050405020304" pitchFamily="18" charset="0"/>
              </a:rPr>
              <a:t> L</a:t>
            </a:r>
            <a:r>
              <a:rPr lang="en-US" sz="2000" baseline="-25000" dirty="0" smtClean="0">
                <a:cs typeface="Times New Roman" panose="02020603050405020304" pitchFamily="18" charset="0"/>
              </a:rPr>
              <a:t>abs</a:t>
            </a:r>
            <a:r>
              <a:rPr lang="ru-RU" sz="2000" dirty="0" smtClean="0">
                <a:cs typeface="Times New Roman" panose="02020603050405020304" pitchFamily="18" charset="0"/>
              </a:rPr>
              <a:t>~ </a:t>
            </a:r>
            <a:r>
              <a:rPr lang="ru-RU" sz="2000" dirty="0">
                <a:cs typeface="Times New Roman" panose="02020603050405020304" pitchFamily="18" charset="0"/>
              </a:rPr>
              <a:t>4-5 </a:t>
            </a:r>
            <a:r>
              <a:rPr lang="en-US" sz="2000" dirty="0">
                <a:cs typeface="Times New Roman" panose="02020603050405020304" pitchFamily="18" charset="0"/>
              </a:rPr>
              <a:t>m</a:t>
            </a:r>
          </a:p>
          <a:p>
            <a:pPr marL="0" indent="0"/>
            <a:r>
              <a:rPr lang="en-US" sz="2400" dirty="0" smtClean="0">
                <a:cs typeface="Times New Roman" panose="02020603050405020304" pitchFamily="18" charset="0"/>
              </a:rPr>
              <a:t>At</a:t>
            </a:r>
            <a:r>
              <a:rPr lang="ru-RU" sz="2400" dirty="0" smtClean="0"/>
              <a:t> </a:t>
            </a:r>
            <a:r>
              <a:rPr lang="el-GR" sz="2400" dirty="0">
                <a:cs typeface="Times New Roman" panose="02020603050405020304" pitchFamily="18" charset="0"/>
              </a:rPr>
              <a:t>λ</a:t>
            </a:r>
            <a:r>
              <a:rPr lang="ru-RU" sz="2400" dirty="0" smtClean="0">
                <a:cs typeface="Times New Roman" panose="02020603050405020304" pitchFamily="18" charset="0"/>
              </a:rPr>
              <a:t>=</a:t>
            </a:r>
            <a:r>
              <a:rPr lang="en-US" sz="2400" dirty="0" smtClean="0"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cs typeface="Times New Roman" panose="02020603050405020304" pitchFamily="18" charset="0"/>
              </a:rPr>
              <a:t>00 </a:t>
            </a:r>
            <a:r>
              <a:rPr lang="en-US" sz="2400" dirty="0">
                <a:cs typeface="Times New Roman" panose="02020603050405020304" pitchFamily="18" charset="0"/>
              </a:rPr>
              <a:t>nm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cs typeface="Times New Roman" panose="02020603050405020304" pitchFamily="18" charset="0"/>
              </a:rPr>
              <a:t>sc</a:t>
            </a:r>
            <a:r>
              <a:rPr lang="ru-RU" sz="2000" dirty="0" smtClean="0">
                <a:cs typeface="Times New Roman" panose="02020603050405020304" pitchFamily="18" charset="0"/>
              </a:rPr>
              <a:t>~</a:t>
            </a:r>
            <a:r>
              <a:rPr lang="en-US" sz="2000" dirty="0" smtClean="0">
                <a:cs typeface="Times New Roman" panose="02020603050405020304" pitchFamily="18" charset="0"/>
              </a:rPr>
              <a:t>12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mm</a:t>
            </a:r>
            <a:r>
              <a:rPr lang="ru-RU" sz="2000" dirty="0" smtClean="0"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cs typeface="Times New Roman" panose="02020603050405020304" pitchFamily="18" charset="0"/>
              </a:rPr>
              <a:t>abs</a:t>
            </a:r>
            <a:r>
              <a:rPr lang="ru-RU" sz="2000" dirty="0">
                <a:cs typeface="Times New Roman" panose="02020603050405020304" pitchFamily="18" charset="0"/>
              </a:rPr>
              <a:t>~ </a:t>
            </a:r>
            <a:r>
              <a:rPr lang="en-US" sz="2000" dirty="0" smtClean="0">
                <a:cs typeface="Times New Roman" panose="02020603050405020304" pitchFamily="18" charset="0"/>
              </a:rPr>
              <a:t>0.5</a:t>
            </a:r>
            <a:r>
              <a:rPr lang="ru-RU" sz="2000" dirty="0" smtClean="0"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m</a:t>
            </a:r>
          </a:p>
          <a:p>
            <a:pPr marL="400050" lvl="1" indent="0"/>
            <a:r>
              <a:rPr lang="en-US" sz="2000" dirty="0" smtClean="0">
                <a:cs typeface="Times New Roman" panose="02020603050405020304" pitchFamily="18" charset="0"/>
              </a:rPr>
              <a:t>But!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cs typeface="Times New Roman" panose="02020603050405020304" pitchFamily="18" charset="0"/>
              </a:rPr>
              <a:t>dN</a:t>
            </a:r>
            <a:r>
              <a:rPr lang="en-US" sz="2000" dirty="0" smtClean="0">
                <a:cs typeface="Times New Roman" panose="02020603050405020304" pitchFamily="18" charset="0"/>
              </a:rPr>
              <a:t>/d</a:t>
            </a:r>
            <a:r>
              <a:rPr lang="el-GR" sz="2000" dirty="0" smtClean="0">
                <a:cs typeface="Times New Roman" panose="02020603050405020304" pitchFamily="18" charset="0"/>
              </a:rPr>
              <a:t>λ</a:t>
            </a:r>
            <a:r>
              <a:rPr lang="ru-RU" sz="2000" dirty="0" smtClean="0">
                <a:cs typeface="Times New Roman" panose="02020603050405020304" pitchFamily="18" charset="0"/>
              </a:rPr>
              <a:t> ~</a:t>
            </a:r>
            <a:r>
              <a:rPr lang="en-US" sz="2000" dirty="0" smtClean="0">
                <a:cs typeface="Times New Roman" panose="02020603050405020304" pitchFamily="18" charset="0"/>
              </a:rPr>
              <a:t>1/</a:t>
            </a:r>
            <a:r>
              <a:rPr lang="el-GR" sz="2000" dirty="0" smtClean="0">
                <a:cs typeface="Times New Roman" panose="02020603050405020304" pitchFamily="18" charset="0"/>
              </a:rPr>
              <a:t>λ</a:t>
            </a:r>
            <a:r>
              <a:rPr lang="en-US" sz="2000" baseline="30000" dirty="0" smtClean="0"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anose="02020603050405020304" pitchFamily="18" charset="0"/>
              </a:rPr>
              <a:t>At ~300 nm Number of Cherenkov photons is 3 times larger than at ~400 nm</a:t>
            </a:r>
          </a:p>
          <a:p>
            <a:pPr marL="400050" lvl="1" indent="0"/>
            <a:r>
              <a:rPr lang="en-US" sz="2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The idea is to absorb Cherenkov photons at </a:t>
            </a:r>
            <a:r>
              <a:rPr lang="en-US" sz="2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short </a:t>
            </a:r>
            <a:r>
              <a:rPr lang="en-US" sz="2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wavelengths and re-emit at large where aerogel transparency is better.</a:t>
            </a:r>
            <a:endParaRPr lang="en-US" sz="20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56" y="1558925"/>
            <a:ext cx="2737997" cy="262572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2" y="4337050"/>
            <a:ext cx="2686341" cy="2686341"/>
          </a:xfrm>
        </p:spPr>
      </p:pic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Aerogel threshold counters with wavelength </a:t>
            </a:r>
            <a:r>
              <a:rPr lang="en-US" dirty="0" smtClean="0"/>
              <a:t>shifters(2)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1760" y="1768475"/>
            <a:ext cx="6624736" cy="5118100"/>
          </a:xfrm>
        </p:spPr>
        <p:txBody>
          <a:bodyPr/>
          <a:lstStyle/>
          <a:p>
            <a:pPr marL="0" indent="0"/>
            <a:r>
              <a:rPr lang="en-US" sz="2000" dirty="0" smtClean="0"/>
              <a:t>Several aerogel detectors used wavelength shifters to increase signal: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The prototype of aerogel Cherenkov detector for </a:t>
            </a:r>
            <a:r>
              <a:rPr lang="en-US" sz="2000" dirty="0" err="1" smtClean="0"/>
              <a:t>BaBar</a:t>
            </a:r>
            <a:r>
              <a:rPr lang="en-US" sz="2000" dirty="0" smtClean="0"/>
              <a:t> tested </a:t>
            </a:r>
            <a:r>
              <a:rPr lang="en-US" sz="2000" dirty="0"/>
              <a:t>PTFE reflector impregnated </a:t>
            </a:r>
            <a:r>
              <a:rPr lang="en-US" sz="2000" dirty="0" smtClean="0"/>
              <a:t>with PMP dye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AMS-01 Aerogel counters used </a:t>
            </a:r>
            <a:r>
              <a:rPr lang="en-US" sz="2000" dirty="0" smtClean="0"/>
              <a:t>25 </a:t>
            </a:r>
            <a:r>
              <a:rPr lang="el-GR" sz="2000" dirty="0" smtClean="0"/>
              <a:t>μ</a:t>
            </a:r>
            <a:r>
              <a:rPr lang="en-US" sz="2000" dirty="0" smtClean="0"/>
              <a:t>m </a:t>
            </a:r>
            <a:r>
              <a:rPr lang="en-US" sz="2000" dirty="0" err="1" smtClean="0"/>
              <a:t>tedlar</a:t>
            </a:r>
            <a:r>
              <a:rPr lang="en-US" sz="2000" dirty="0" smtClean="0"/>
              <a:t> film soaked in PMP. Suffered a fast degradation </a:t>
            </a:r>
            <a:r>
              <a:rPr lang="en-US" sz="2000" dirty="0" err="1" smtClean="0"/>
              <a:t>Npe</a:t>
            </a:r>
            <a:r>
              <a:rPr lang="en-US" sz="2000" dirty="0" smtClean="0"/>
              <a:t> = 5-&gt;1.5 (n=1.035)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DIRAC uses Teflon foils coated with p-</a:t>
            </a:r>
            <a:r>
              <a:rPr lang="en-US" sz="2000" dirty="0" err="1" smtClean="0"/>
              <a:t>terphenyl</a:t>
            </a:r>
            <a:r>
              <a:rPr lang="en-US" sz="2000" dirty="0" smtClean="0"/>
              <a:t>. This gave 50% increase of light yield </a:t>
            </a:r>
            <a:r>
              <a:rPr lang="en-US" sz="2000" dirty="0" smtClean="0"/>
              <a:t>and</a:t>
            </a:r>
            <a:r>
              <a:rPr lang="en-US" sz="2000" dirty="0" smtClean="0"/>
              <a:t> </a:t>
            </a:r>
            <a:r>
              <a:rPr lang="en-US" sz="2000" dirty="0" smtClean="0"/>
              <a:t>also increase under threshold efficiency to 40%. (n=1.008, </a:t>
            </a:r>
            <a:r>
              <a:rPr lang="en-US" sz="2000" dirty="0" err="1" smtClean="0"/>
              <a:t>Npe</a:t>
            </a:r>
            <a:r>
              <a:rPr lang="en-US" sz="2000" dirty="0" smtClean="0"/>
              <a:t>=4</a:t>
            </a:r>
            <a:r>
              <a:rPr lang="en-US" sz="2000" dirty="0" smtClean="0"/>
              <a:t>)</a:t>
            </a:r>
          </a:p>
          <a:p>
            <a:pPr marL="0" indent="0"/>
            <a:r>
              <a:rPr lang="en-US" sz="2000" dirty="0" smtClean="0"/>
              <a:t>In these detectors the re-emitted light came back to aerogel and only after that has been collected on the PMT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51" y="1557855"/>
            <a:ext cx="3219022" cy="231109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51" y="3902252"/>
            <a:ext cx="3219022" cy="3243879"/>
          </a:xfrm>
        </p:spPr>
      </p:pic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ASHIPH detectors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032200" y="1720797"/>
            <a:ext cx="5540425" cy="704850"/>
          </a:xfrm>
        </p:spPr>
        <p:txBody>
          <a:bodyPr/>
          <a:lstStyle/>
          <a:p>
            <a:pPr algn="ctr"/>
            <a:r>
              <a:rPr lang="en-US" dirty="0" smtClean="0"/>
              <a:t>Aerogel </a:t>
            </a:r>
            <a:r>
              <a:rPr lang="en-US" dirty="0" err="1" smtClean="0"/>
              <a:t>SHIfter</a:t>
            </a:r>
            <a:r>
              <a:rPr lang="en-US" dirty="0" smtClean="0"/>
              <a:t> and </a:t>
            </a:r>
            <a:r>
              <a:rPr lang="en-US" dirty="0" err="1" smtClean="0"/>
              <a:t>PHotomultiplier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59" y="2601036"/>
            <a:ext cx="5680249" cy="2680964"/>
          </a:xfrm>
        </p:spPr>
      </p:pic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29400" y="6228109"/>
            <a:ext cx="600279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Suggested at BINP. </a:t>
            </a:r>
            <a:r>
              <a:rPr lang="en-US" dirty="0" err="1" smtClean="0">
                <a:solidFill>
                  <a:srgbClr val="FF0000"/>
                </a:solidFill>
              </a:rPr>
              <a:t>A.Onuchin</a:t>
            </a:r>
            <a:r>
              <a:rPr lang="en-US" dirty="0" smtClean="0">
                <a:solidFill>
                  <a:srgbClr val="FF0000"/>
                </a:solidFill>
              </a:rPr>
              <a:t> et.al.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IM A315(1992)517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664638E-9FAD-4DF0-B796-93E791A20A8C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8" y="1352921"/>
            <a:ext cx="3074062" cy="3074062"/>
          </a:xfrm>
          <a:solidFill>
            <a:schemeClr val="bg1"/>
          </a:solidFill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1" y="4426983"/>
            <a:ext cx="3077699" cy="30776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4728735" y="5332475"/>
            <a:ext cx="4147354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PMMA light guide doped with BBQ dye</a:t>
            </a:r>
          </a:p>
          <a:p>
            <a:r>
              <a:rPr lang="en-US" dirty="0" smtClean="0"/>
              <a:t> is used as wavelength shifter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4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579754" y="169743"/>
            <a:ext cx="9064610" cy="1161950"/>
          </a:xfrm>
        </p:spPr>
        <p:txBody>
          <a:bodyPr/>
          <a:lstStyle/>
          <a:p>
            <a:r>
              <a:rPr lang="en-US" dirty="0" smtClean="0"/>
              <a:t>KEDR ASHIPH system(1)</a:t>
            </a:r>
          </a:p>
        </p:txBody>
      </p:sp>
      <p:sp>
        <p:nvSpPr>
          <p:cNvPr id="2052" name="Content Placeholder 4"/>
          <p:cNvSpPr>
            <a:spLocks noGrp="1"/>
          </p:cNvSpPr>
          <p:nvPr>
            <p:ph sz="quarter" idx="3"/>
          </p:nvPr>
        </p:nvSpPr>
        <p:spPr>
          <a:xfrm>
            <a:off x="4320232" y="4336314"/>
            <a:ext cx="5760393" cy="29638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160 </a:t>
            </a:r>
            <a:r>
              <a:rPr lang="en-US" sz="1600" dirty="0" smtClean="0"/>
              <a:t>counters in 2 layers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Solid </a:t>
            </a:r>
            <a:r>
              <a:rPr lang="en-US" sz="1600" dirty="0" smtClean="0"/>
              <a:t>angle 96</a:t>
            </a:r>
            <a:r>
              <a:rPr lang="en-US" sz="1600" dirty="0"/>
              <a:t>% </a:t>
            </a:r>
            <a:r>
              <a:rPr lang="en-US" sz="1600" dirty="0" smtClean="0"/>
              <a:t>of 4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n=1.05, </a:t>
            </a:r>
            <a:r>
              <a:rPr lang="en-US" sz="1600" dirty="0"/>
              <a:t>V</a:t>
            </a:r>
            <a:r>
              <a:rPr lang="el-GR" sz="1600" baseline="-25000" dirty="0"/>
              <a:t>Σ</a:t>
            </a:r>
            <a:r>
              <a:rPr lang="en-US" sz="1600" dirty="0" smtClean="0"/>
              <a:t>=1000 </a:t>
            </a:r>
            <a:r>
              <a:rPr lang="en-US" sz="1600" dirty="0"/>
              <a:t>l, high transparency </a:t>
            </a:r>
            <a:r>
              <a:rPr lang="en-US" sz="1600" dirty="0" smtClean="0"/>
              <a:t>SAN-96 </a:t>
            </a:r>
            <a:r>
              <a:rPr lang="en-US" sz="1600" dirty="0"/>
              <a:t>aerogel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 smtClean="0"/>
              <a:t>π</a:t>
            </a:r>
            <a:r>
              <a:rPr lang="en-US" sz="1600" dirty="0"/>
              <a:t>/</a:t>
            </a:r>
            <a:r>
              <a:rPr lang="ru-RU" sz="1600" dirty="0"/>
              <a:t>K</a:t>
            </a:r>
            <a:r>
              <a:rPr lang="en-US" sz="1600" dirty="0"/>
              <a:t>- </a:t>
            </a:r>
            <a:r>
              <a:rPr lang="en-US" sz="1600" dirty="0" smtClean="0"/>
              <a:t>separation in the momentum range 0.6÷1.5 GeV</a:t>
            </a:r>
            <a:r>
              <a:rPr lang="ru-RU" sz="1600" dirty="0" smtClean="0"/>
              <a:t>/</a:t>
            </a:r>
            <a:r>
              <a:rPr lang="ru-RU" sz="1600" i="1" dirty="0" smtClean="0"/>
              <a:t>с</a:t>
            </a:r>
            <a:endParaRPr lang="en-US" sz="1600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160 MCP PMTs</a:t>
            </a:r>
            <a:r>
              <a:rPr lang="ru-RU" sz="1600" dirty="0" smtClean="0"/>
              <a:t>, </a:t>
            </a:r>
            <a:r>
              <a:rPr lang="en-US" sz="1600" dirty="0" smtClean="0"/>
              <a:t>photocathode diameter ø18mm</a:t>
            </a:r>
            <a:r>
              <a:rPr lang="ru-RU" sz="1600" dirty="0" smtClean="0"/>
              <a:t>, </a:t>
            </a:r>
            <a:r>
              <a:rPr lang="en-US" sz="1600" dirty="0" smtClean="0"/>
              <a:t>able to work in the magnetic field </a:t>
            </a:r>
            <a:r>
              <a:rPr lang="en-US" sz="1600" dirty="0" smtClean="0"/>
              <a:t>up to </a:t>
            </a:r>
            <a:r>
              <a:rPr lang="en-US" sz="1600" dirty="0" smtClean="0"/>
              <a:t>2 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Fully installed in the detector in 2013. Now in operation.</a:t>
            </a:r>
            <a:endParaRPr lang="en-US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>
          <a:xfrm>
            <a:off x="143768" y="7300118"/>
            <a:ext cx="2346325" cy="519113"/>
          </a:xfrm>
        </p:spPr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6" y="1766602"/>
            <a:ext cx="4173344" cy="550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44" y="1184338"/>
            <a:ext cx="4063779" cy="304640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KEDR ASHIPH </a:t>
            </a:r>
            <a:r>
              <a:rPr lang="en-US" dirty="0" smtClean="0"/>
              <a:t>system(2)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215776" y="2483693"/>
            <a:ext cx="4745162" cy="42727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Times New Roman" panose="02020603050405020304" pitchFamily="18" charset="0"/>
              </a:rPr>
              <a:t>Npe</a:t>
            </a:r>
            <a:r>
              <a:rPr lang="en-US" dirty="0">
                <a:cs typeface="Times New Roman" panose="02020603050405020304" pitchFamily="18" charset="0"/>
              </a:rPr>
              <a:t> = 6.4±0.2 </a:t>
            </a:r>
            <a:r>
              <a:rPr lang="en-US" dirty="0" smtClean="0">
                <a:cs typeface="Times New Roman" panose="02020603050405020304" pitchFamily="18" charset="0"/>
              </a:rPr>
              <a:t>– layer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Times New Roman" panose="02020603050405020304" pitchFamily="18" charset="0"/>
              </a:rPr>
              <a:t>Npe</a:t>
            </a:r>
            <a:r>
              <a:rPr lang="en-US" dirty="0">
                <a:cs typeface="Times New Roman" panose="02020603050405020304" pitchFamily="18" charset="0"/>
              </a:rPr>
              <a:t> = </a:t>
            </a:r>
            <a:r>
              <a:rPr lang="en-US" dirty="0" smtClean="0">
                <a:cs typeface="Times New Roman" panose="02020603050405020304" pitchFamily="18" charset="0"/>
              </a:rPr>
              <a:t>5.0</a:t>
            </a:r>
            <a:r>
              <a:rPr lang="en-US" dirty="0">
                <a:cs typeface="Times New Roman" panose="02020603050405020304" pitchFamily="18" charset="0"/>
              </a:rPr>
              <a:t>±0.2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– </a:t>
            </a:r>
            <a:r>
              <a:rPr lang="en-US" dirty="0" smtClean="0">
                <a:cs typeface="Times New Roman" panose="02020603050405020304" pitchFamily="18" charset="0"/>
              </a:rPr>
              <a:t>layer 2</a:t>
            </a:r>
            <a:endParaRPr lang="en-US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cs typeface="Times New Roman" panose="02020603050405020304" pitchFamily="18" charset="0"/>
              </a:rPr>
              <a:t>Npe</a:t>
            </a:r>
            <a:r>
              <a:rPr lang="en-US" dirty="0">
                <a:cs typeface="Times New Roman" panose="02020603050405020304" pitchFamily="18" charset="0"/>
              </a:rPr>
              <a:t> = </a:t>
            </a:r>
            <a:r>
              <a:rPr lang="en-US" dirty="0" smtClean="0">
                <a:cs typeface="Times New Roman" panose="02020603050405020304" pitchFamily="18" charset="0"/>
              </a:rPr>
              <a:t>10.9±0.2 </a:t>
            </a:r>
            <a:r>
              <a:rPr lang="en-US" dirty="0">
                <a:cs typeface="Times New Roman" panose="02020603050405020304" pitchFamily="18" charset="0"/>
              </a:rPr>
              <a:t>– </a:t>
            </a:r>
            <a:r>
              <a:rPr lang="en-US" dirty="0" smtClean="0">
                <a:cs typeface="Times New Roman" panose="02020603050405020304" pitchFamily="18" charset="0"/>
              </a:rPr>
              <a:t>sum of the signals in 2 layers (80%)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π/K separation at 1.2GeV/</a:t>
            </a:r>
            <a:r>
              <a:rPr lang="en-US" i="1" dirty="0" smtClean="0">
                <a:cs typeface="Times New Roman" panose="02020603050405020304" pitchFamily="18" charset="0"/>
              </a:rPr>
              <a:t>c</a:t>
            </a:r>
            <a:r>
              <a:rPr lang="en-US" dirty="0" smtClean="0">
                <a:cs typeface="Times New Roman" panose="02020603050405020304" pitchFamily="18" charset="0"/>
              </a:rPr>
              <a:t> is 4.3</a:t>
            </a:r>
            <a:r>
              <a:rPr lang="el-GR" dirty="0" smtClean="0">
                <a:cs typeface="Times New Roman" panose="02020603050405020304" pitchFamily="18" charset="0"/>
              </a:rPr>
              <a:t>σ</a:t>
            </a:r>
            <a:endParaRPr lang="en-US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38" y="2051645"/>
            <a:ext cx="4872045" cy="4076247"/>
          </a:xfrm>
        </p:spPr>
      </p:pic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Imaging Cherenkov detectors with aerogel radiators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1"/>
          </p:nvPr>
        </p:nvSpPr>
        <p:spPr>
          <a:xfrm>
            <a:off x="71760" y="1768475"/>
            <a:ext cx="5039989" cy="5118100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cs typeface="Times New Roman" panose="02020603050405020304" pitchFamily="18" charset="0"/>
              </a:rPr>
              <a:t>If the Cherenkov radiation angle is measured, the precision in the determination (identification) of particle masses will be higher than in threshold counters.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cs typeface="Times New Roman" panose="02020603050405020304" pitchFamily="18" charset="0"/>
              </a:rPr>
              <a:t>In the 1980s and 1990s, a whole series of RICH detectors were constructed: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Times New Roman" panose="02020603050405020304" pitchFamily="18" charset="0"/>
              </a:rPr>
              <a:t>CRID, SLD detector, SLAC</a:t>
            </a:r>
            <a:r>
              <a:rPr lang="ru-RU" sz="1200" dirty="0" smtClean="0"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cs typeface="Times New Roman" panose="02020603050405020304" pitchFamily="18" charset="0"/>
              </a:rPr>
              <a:t>C6F14 n=1.277, C5F12/N2 n=1.0017)</a:t>
            </a:r>
            <a:endParaRPr lang="ru-RU" sz="1200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Times New Roman" panose="02020603050405020304" pitchFamily="18" charset="0"/>
              </a:rPr>
              <a:t>RICH, Delphi detector, CERN</a:t>
            </a:r>
            <a:r>
              <a:rPr lang="ru-RU" sz="1200" dirty="0" smtClean="0">
                <a:cs typeface="Times New Roman" panose="02020603050405020304" pitchFamily="18" charset="0"/>
              </a:rPr>
              <a:t>, (</a:t>
            </a:r>
            <a:r>
              <a:rPr lang="en-US" sz="1200" dirty="0" smtClean="0">
                <a:cs typeface="Times New Roman" panose="02020603050405020304" pitchFamily="18" charset="0"/>
              </a:rPr>
              <a:t>C5F12|C6F14, C4F10)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Times New Roman" panose="02020603050405020304" pitchFamily="18" charset="0"/>
              </a:rPr>
              <a:t>RICH, CLEOIII detector, Cornell</a:t>
            </a:r>
            <a:r>
              <a:rPr lang="ru-RU" sz="1200" dirty="0" smtClean="0"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cs typeface="Times New Roman" panose="02020603050405020304" pitchFamily="18" charset="0"/>
              </a:rPr>
              <a:t>(</a:t>
            </a:r>
            <a:r>
              <a:rPr lang="en-US" sz="1200" dirty="0" err="1" smtClean="0">
                <a:cs typeface="Times New Roman" panose="02020603050405020304" pitchFamily="18" charset="0"/>
              </a:rPr>
              <a:t>LiF</a:t>
            </a:r>
            <a:r>
              <a:rPr lang="en-US" sz="1200" dirty="0" smtClean="0">
                <a:cs typeface="Times New Roman" panose="02020603050405020304" pitchFamily="18" charset="0"/>
              </a:rPr>
              <a:t>, n=1.50)</a:t>
            </a:r>
            <a:endParaRPr lang="ru-RU" sz="1200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Times New Roman" panose="02020603050405020304" pitchFamily="18" charset="0"/>
              </a:rPr>
              <a:t>DIRC, </a:t>
            </a:r>
            <a:r>
              <a:rPr lang="ru-RU" sz="1200" dirty="0" smtClean="0">
                <a:cs typeface="Times New Roman" panose="02020603050405020304" pitchFamily="18" charset="0"/>
              </a:rPr>
              <a:t>детектор </a:t>
            </a:r>
            <a:r>
              <a:rPr lang="en-US" sz="1200" dirty="0" err="1" smtClean="0">
                <a:cs typeface="Times New Roman" panose="02020603050405020304" pitchFamily="18" charset="0"/>
              </a:rPr>
              <a:t>BaBar</a:t>
            </a:r>
            <a:r>
              <a:rPr lang="en-US" sz="1200" dirty="0" smtClean="0">
                <a:cs typeface="Times New Roman" panose="02020603050405020304" pitchFamily="18" charset="0"/>
              </a:rPr>
              <a:t>, SLAC</a:t>
            </a:r>
            <a:r>
              <a:rPr lang="ru-RU" sz="1200" dirty="0" smtClean="0">
                <a:cs typeface="Times New Roman" panose="02020603050405020304" pitchFamily="18" charset="0"/>
              </a:rPr>
              <a:t>, США</a:t>
            </a:r>
            <a:r>
              <a:rPr lang="en-US" sz="1200" dirty="0" smtClean="0">
                <a:cs typeface="Times New Roman" panose="02020603050405020304" pitchFamily="18" charset="0"/>
              </a:rPr>
              <a:t> (SiO2, n=1.47)</a:t>
            </a:r>
          </a:p>
          <a:p>
            <a:pPr marL="0" indent="0"/>
            <a:r>
              <a:rPr lang="en-US" sz="2000" dirty="0" smtClean="0">
                <a:cs typeface="Times New Roman" panose="02020603050405020304" pitchFamily="18" charset="0"/>
              </a:rPr>
              <a:t>Main problem – they do not provide pion-kaon identification in the range of momenta 4—10 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GeV/</a:t>
            </a:r>
            <a:r>
              <a:rPr lang="en-US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</a:p>
          <a:p>
            <a:pPr marL="0" indent="0"/>
            <a:r>
              <a:rPr lang="en-US" sz="1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Material with n=1.03-1.05 is needed. Aerogel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  <a:endParaRPr lang="en-US" sz="20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/>
            <a:endParaRPr lang="ru-RU" sz="2000" i="1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68" y="1835622"/>
            <a:ext cx="3946802" cy="2368080"/>
          </a:xfrm>
        </p:spPr>
      </p:pic>
      <p:sp>
        <p:nvSpPr>
          <p:cNvPr id="14" name="Объект 13"/>
          <p:cNvSpPr>
            <a:spLocks noGrp="1"/>
          </p:cNvSpPr>
          <p:nvPr>
            <p:ph sz="quarter" idx="3"/>
          </p:nvPr>
        </p:nvSpPr>
        <p:spPr>
          <a:xfrm>
            <a:off x="5111750" y="4337051"/>
            <a:ext cx="4609082" cy="2416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cs typeface="Times New Roman" panose="02020603050405020304" pitchFamily="18" charset="0"/>
              </a:rPr>
              <a:t>A.Roberts</a:t>
            </a:r>
            <a:r>
              <a:rPr lang="en-US" sz="2000" dirty="0" smtClean="0"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cs typeface="Times New Roman" panose="02020603050405020304" pitchFamily="18" charset="0"/>
              </a:rPr>
              <a:t>Nucl</a:t>
            </a:r>
            <a:r>
              <a:rPr lang="en-US" sz="2000" dirty="0" smtClean="0"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cs typeface="Times New Roman" panose="02020603050405020304" pitchFamily="18" charset="0"/>
              </a:rPr>
              <a:t>Instrum</a:t>
            </a:r>
            <a:r>
              <a:rPr lang="en-US" sz="2000" dirty="0" smtClean="0">
                <a:cs typeface="Times New Roman" panose="02020603050405020304" pitchFamily="18" charset="0"/>
              </a:rPr>
              <a:t>. </a:t>
            </a:r>
            <a:r>
              <a:rPr lang="en-US" sz="2000" dirty="0"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cs typeface="Times New Roman" panose="02020603050405020304" pitchFamily="18" charset="0"/>
              </a:rPr>
              <a:t>nd Methods 9(1960)55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cs typeface="Times New Roman" panose="02020603050405020304" pitchFamily="18" charset="0"/>
              </a:rPr>
              <a:t>J.Seguinot</a:t>
            </a:r>
            <a:r>
              <a:rPr lang="en-US" sz="2000" dirty="0" smtClean="0">
                <a:cs typeface="Times New Roman" panose="02020603050405020304" pitchFamily="18" charset="0"/>
              </a:rPr>
              <a:t> and </a:t>
            </a:r>
            <a:r>
              <a:rPr lang="en-US" sz="2000" dirty="0" err="1" smtClean="0">
                <a:cs typeface="Times New Roman" panose="02020603050405020304" pitchFamily="18" charset="0"/>
              </a:rPr>
              <a:t>T.Ypsilantis</a:t>
            </a:r>
            <a:r>
              <a:rPr lang="en-US" sz="2000" dirty="0" smtClean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Nucl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cs typeface="Times New Roman" panose="02020603050405020304" pitchFamily="18" charset="0"/>
              </a:rPr>
              <a:t>Instrum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cs typeface="Times New Roman" panose="02020603050405020304" pitchFamily="18" charset="0"/>
              </a:rPr>
              <a:t>and </a:t>
            </a:r>
            <a:r>
              <a:rPr lang="en-US" sz="2000" dirty="0">
                <a:cs typeface="Times New Roman" panose="02020603050405020304" pitchFamily="18" charset="0"/>
              </a:rPr>
              <a:t>Methods </a:t>
            </a:r>
            <a:r>
              <a:rPr lang="en-US" sz="2000" dirty="0" smtClean="0">
                <a:cs typeface="Times New Roman" panose="02020603050405020304" pitchFamily="18" charset="0"/>
              </a:rPr>
              <a:t>142(1977)377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32600" y="2123653"/>
                <a:ext cx="1522981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600" y="2123653"/>
                <a:ext cx="1522981" cy="7032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Peculiarities of aerogel use in RICH detectors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76646" y="1835621"/>
                <a:ext cx="9936857" cy="498792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𝑠𝑐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For a long time, it was considered impossible to use aerogels in RICH detectors owing to the strong scattering of light.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1991 </a:t>
                </a:r>
                <a:r>
                  <a:rPr lang="ru-RU" sz="1800" dirty="0" smtClean="0"/>
                  <a:t>– </a:t>
                </a:r>
                <a:r>
                  <a:rPr lang="en-US" sz="1800" dirty="0" smtClean="0"/>
                  <a:t>the first experimental observation of Cherenkov ring from aerogel using photography method</a:t>
                </a:r>
                <a:r>
                  <a:rPr lang="ru-RU" sz="1800" dirty="0" smtClean="0"/>
                  <a:t>(</a:t>
                </a:r>
                <a:r>
                  <a:rPr lang="en-US" sz="1800" dirty="0" err="1" smtClean="0"/>
                  <a:t>A.I.Vorobiov</a:t>
                </a:r>
                <a:r>
                  <a:rPr lang="en-US" sz="1800" dirty="0" smtClean="0"/>
                  <a:t>, </a:t>
                </a:r>
                <a:r>
                  <a:rPr lang="en-US" sz="1800" dirty="0" err="1" smtClean="0"/>
                  <a:t>V.P.Zrelov</a:t>
                </a:r>
                <a:r>
                  <a:rPr lang="ru-RU" sz="1800" dirty="0" smtClean="0"/>
                  <a:t>, </a:t>
                </a:r>
                <a:r>
                  <a:rPr lang="en-US" sz="1800" dirty="0" err="1" smtClean="0"/>
                  <a:t>J.Ruzichka</a:t>
                </a:r>
                <a:r>
                  <a:rPr lang="en-US" sz="1800" dirty="0" smtClean="0"/>
                  <a:t>, “</a:t>
                </a:r>
                <a:r>
                  <a:rPr lang="en-US" sz="1800" i="1" dirty="0" smtClean="0"/>
                  <a:t>On </a:t>
                </a:r>
                <a:r>
                  <a:rPr lang="en-US" sz="1800" i="1" dirty="0"/>
                  <a:t>some peculiarities of </a:t>
                </a:r>
                <a:r>
                  <a:rPr lang="en-US" sz="1800" i="1" dirty="0" err="1"/>
                  <a:t>Vavilov</a:t>
                </a:r>
                <a:r>
                  <a:rPr lang="en-US" sz="1800" i="1" dirty="0"/>
                  <a:t>-Cherenkov radiation in </a:t>
                </a:r>
                <a:r>
                  <a:rPr lang="en-US" sz="1800" i="1" dirty="0" smtClean="0"/>
                  <a:t>aerogels</a:t>
                </a:r>
                <a:r>
                  <a:rPr lang="en-US" sz="1800" b="1" dirty="0" smtClean="0"/>
                  <a:t>”,</a:t>
                </a:r>
                <a:r>
                  <a:rPr lang="ru-RU" altLang="ru-RU" sz="1800" dirty="0">
                    <a:cs typeface="Arial" panose="020B0604020202020204" pitchFamily="34" charset="0"/>
                  </a:rPr>
                  <a:t> </a:t>
                </a:r>
                <a:r>
                  <a:rPr lang="ru-RU" altLang="ru-RU" sz="1800" dirty="0" err="1">
                    <a:cs typeface="Arial" panose="020B0604020202020204" pitchFamily="34" charset="0"/>
                  </a:rPr>
                  <a:t>In</a:t>
                </a:r>
                <a:r>
                  <a:rPr lang="ru-RU" altLang="ru-RU" sz="1800" dirty="0">
                    <a:cs typeface="Arial" panose="020B0604020202020204" pitchFamily="34" charset="0"/>
                  </a:rPr>
                  <a:t> </a:t>
                </a:r>
                <a:r>
                  <a:rPr lang="ru-RU" altLang="ru-RU" sz="1800" dirty="0" err="1" smtClean="0">
                    <a:cs typeface="Arial" panose="020B0604020202020204" pitchFamily="34" charset="0"/>
                  </a:rPr>
                  <a:t>Frascati</a:t>
                </a:r>
                <a:r>
                  <a:rPr lang="ru-RU" altLang="ru-RU" sz="1800" dirty="0" smtClean="0">
                    <a:cs typeface="Arial" panose="020B0604020202020204" pitchFamily="34" charset="0"/>
                  </a:rPr>
                  <a:t> </a:t>
                </a:r>
                <a:r>
                  <a:rPr lang="ru-RU" altLang="ru-RU" sz="1800" dirty="0">
                    <a:cs typeface="Arial" panose="020B0604020202020204" pitchFamily="34" charset="0"/>
                  </a:rPr>
                  <a:t>1991, </a:t>
                </a:r>
                <a:r>
                  <a:rPr lang="ru-RU" altLang="ru-RU" sz="1800" dirty="0" err="1">
                    <a:cs typeface="Arial" panose="020B0604020202020204" pitchFamily="34" charset="0"/>
                  </a:rPr>
                  <a:t>Physics</a:t>
                </a:r>
                <a:r>
                  <a:rPr lang="ru-RU" altLang="ru-RU" sz="1800" dirty="0">
                    <a:cs typeface="Arial" panose="020B0604020202020204" pitchFamily="34" charset="0"/>
                  </a:rPr>
                  <a:t> </a:t>
                </a:r>
                <a:r>
                  <a:rPr lang="ru-RU" altLang="ru-RU" sz="1800" dirty="0" err="1">
                    <a:cs typeface="Arial" panose="020B0604020202020204" pitchFamily="34" charset="0"/>
                  </a:rPr>
                  <a:t>and</a:t>
                </a:r>
                <a:r>
                  <a:rPr lang="ru-RU" altLang="ru-RU" sz="1800" dirty="0">
                    <a:cs typeface="Arial" panose="020B0604020202020204" pitchFamily="34" charset="0"/>
                  </a:rPr>
                  <a:t> </a:t>
                </a:r>
                <a:r>
                  <a:rPr lang="ru-RU" altLang="ru-RU" sz="1800" dirty="0" err="1">
                    <a:cs typeface="Arial" panose="020B0604020202020204" pitchFamily="34" charset="0"/>
                  </a:rPr>
                  <a:t>detectors</a:t>
                </a:r>
                <a:r>
                  <a:rPr lang="ru-RU" altLang="ru-RU" sz="1800" dirty="0">
                    <a:cs typeface="Arial" panose="020B0604020202020204" pitchFamily="34" charset="0"/>
                  </a:rPr>
                  <a:t> </a:t>
                </a:r>
                <a:r>
                  <a:rPr lang="ru-RU" altLang="ru-RU" sz="1800" dirty="0" err="1">
                    <a:cs typeface="Arial" panose="020B0604020202020204" pitchFamily="34" charset="0"/>
                  </a:rPr>
                  <a:t>for</a:t>
                </a:r>
                <a:r>
                  <a:rPr lang="ru-RU" altLang="ru-RU" sz="1800" dirty="0">
                    <a:cs typeface="Arial" panose="020B0604020202020204" pitchFamily="34" charset="0"/>
                  </a:rPr>
                  <a:t> DAPHNE, </a:t>
                </a:r>
                <a:r>
                  <a:rPr lang="ru-RU" altLang="ru-RU" sz="1800" dirty="0" err="1">
                    <a:cs typeface="Arial" panose="020B0604020202020204" pitchFamily="34" charset="0"/>
                  </a:rPr>
                  <a:t>the</a:t>
                </a:r>
                <a:r>
                  <a:rPr lang="ru-RU" altLang="ru-RU" sz="1800" dirty="0">
                    <a:cs typeface="Arial" panose="020B0604020202020204" pitchFamily="34" charset="0"/>
                  </a:rPr>
                  <a:t> </a:t>
                </a:r>
                <a:r>
                  <a:rPr lang="ru-RU" altLang="ru-RU" sz="1800" dirty="0" err="1">
                    <a:cs typeface="Arial" panose="020B0604020202020204" pitchFamily="34" charset="0"/>
                  </a:rPr>
                  <a:t>Frascati</a:t>
                </a:r>
                <a:r>
                  <a:rPr lang="ru-RU" altLang="ru-RU" sz="1800" dirty="0">
                    <a:cs typeface="Arial" panose="020B0604020202020204" pitchFamily="34" charset="0"/>
                  </a:rPr>
                  <a:t> </a:t>
                </a:r>
                <a:r>
                  <a:rPr lang="ru-RU" altLang="ru-RU" sz="1800" dirty="0" err="1">
                    <a:cs typeface="Arial" panose="020B0604020202020204" pitchFamily="34" charset="0"/>
                  </a:rPr>
                  <a:t>Phi-factory</a:t>
                </a:r>
                <a:r>
                  <a:rPr lang="ru-RU" altLang="ru-RU" sz="1800" dirty="0">
                    <a:cs typeface="Arial" panose="020B0604020202020204" pitchFamily="34" charset="0"/>
                  </a:rPr>
                  <a:t>* </a:t>
                </a:r>
                <a:r>
                  <a:rPr lang="ru-RU" altLang="ru-RU" sz="1800" dirty="0" smtClean="0">
                    <a:cs typeface="Arial" panose="020B0604020202020204" pitchFamily="34" charset="0"/>
                  </a:rPr>
                  <a:t>551-556</a:t>
                </a:r>
                <a:r>
                  <a:rPr lang="en-US" altLang="ru-RU" sz="1800" dirty="0" smtClean="0">
                    <a:cs typeface="Arial" panose="020B0604020202020204" pitchFamily="34" charset="0"/>
                  </a:rPr>
                  <a:t>) (This was `Novosibirsk` aerogel!)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ru-RU" sz="1800" dirty="0" smtClean="0">
                    <a:cs typeface="Arial" panose="020B0604020202020204" pitchFamily="34" charset="0"/>
                  </a:rPr>
                  <a:t>The first RICH with aerogel was proposed D. Fields in 1994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ru-RU" sz="1800" dirty="0" smtClean="0">
                    <a:cs typeface="Arial" panose="020B0604020202020204" pitchFamily="34" charset="0"/>
                  </a:rPr>
                  <a:t>1995 </a:t>
                </a:r>
                <a:r>
                  <a:rPr lang="ru-RU" altLang="ru-RU" sz="1800" dirty="0" smtClean="0">
                    <a:cs typeface="Arial" panose="020B0604020202020204" pitchFamily="34" charset="0"/>
                  </a:rPr>
                  <a:t>г– </a:t>
                </a:r>
                <a:r>
                  <a:rPr lang="en-US" altLang="ru-RU" sz="1800" dirty="0" smtClean="0">
                    <a:cs typeface="Arial" panose="020B0604020202020204" pitchFamily="34" charset="0"/>
                  </a:rPr>
                  <a:t>Aerogel RICH</a:t>
                </a:r>
                <a:r>
                  <a:rPr lang="ru-RU" altLang="ru-RU" sz="1800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ru-RU" sz="1800" dirty="0" smtClean="0">
                    <a:cs typeface="Arial" panose="020B0604020202020204" pitchFamily="34" charset="0"/>
                  </a:rPr>
                  <a:t>for </a:t>
                </a:r>
                <a:r>
                  <a:rPr lang="en-US" altLang="ru-RU" sz="1800" dirty="0" err="1" smtClean="0">
                    <a:cs typeface="Arial" panose="020B0604020202020204" pitchFamily="34" charset="0"/>
                  </a:rPr>
                  <a:t>LHCb</a:t>
                </a:r>
                <a:r>
                  <a:rPr lang="en-US" altLang="ru-RU" sz="1800" dirty="0" smtClean="0">
                    <a:cs typeface="Arial" panose="020B0604020202020204" pitchFamily="34" charset="0"/>
                  </a:rPr>
                  <a:t> was suggested. The requirement on minimal light scattering length was elaborated.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sc</m:t>
                        </m:r>
                      </m:sub>
                    </m:sSub>
                    <m:r>
                      <a:rPr lang="en-US" sz="1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26 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dirty="0" smtClean="0"/>
                  <a:t>(400 nm) (</a:t>
                </a:r>
                <a:r>
                  <a:rPr lang="en-US" sz="1800" b="0" dirty="0" err="1" smtClean="0"/>
                  <a:t>J.Seguinot</a:t>
                </a:r>
                <a:r>
                  <a:rPr lang="en-US" sz="1800" b="0" dirty="0" smtClean="0"/>
                  <a:t>, </a:t>
                </a:r>
                <a:r>
                  <a:rPr lang="en-US" sz="1800" b="0" dirty="0" err="1" smtClean="0"/>
                  <a:t>T.Ypsilantis</a:t>
                </a:r>
                <a:r>
                  <a:rPr lang="ru-RU" sz="1800" b="0" dirty="0" smtClean="0"/>
                  <a:t>,</a:t>
                </a:r>
                <a:r>
                  <a:rPr lang="en-US" sz="1800" b="0" dirty="0" smtClean="0"/>
                  <a:t> NIM A368(1995</a:t>
                </a:r>
                <a:r>
                  <a:rPr lang="ru-RU" sz="1800" b="0" dirty="0" smtClean="0"/>
                  <a:t>)229)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ru-RU" sz="1800" dirty="0" smtClean="0"/>
                  <a:t>1995-1996 г. –</a:t>
                </a:r>
                <a:r>
                  <a:rPr lang="en-US" sz="1800" dirty="0" smtClean="0"/>
                  <a:t> two-step aerogel production was optimized,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ru-RU" sz="1800" b="0" dirty="0" smtClean="0"/>
                  <a:t> </a:t>
                </a:r>
                <a:r>
                  <a:rPr lang="en-US" sz="1800" b="0" dirty="0" smtClean="0"/>
                  <a:t>=</a:t>
                </a:r>
                <a:r>
                  <a:rPr lang="en-US" sz="1800" dirty="0" smtClean="0"/>
                  <a:t>40-50</a:t>
                </a:r>
                <a:r>
                  <a:rPr lang="ru-RU" sz="1800" b="0" dirty="0" smtClean="0"/>
                  <a:t> </a:t>
                </a:r>
                <a:r>
                  <a:rPr lang="en-US" sz="1800" b="0" dirty="0" smtClean="0"/>
                  <a:t>mm</a:t>
                </a:r>
                <a:r>
                  <a:rPr lang="ru-RU" sz="1800" b="0" dirty="0" smtClean="0"/>
                  <a:t> (400 </a:t>
                </a:r>
                <a:r>
                  <a:rPr lang="en-US" sz="1800" dirty="0" smtClean="0"/>
                  <a:t>mm</a:t>
                </a:r>
                <a:r>
                  <a:rPr lang="ru-RU" sz="1800" b="0" dirty="0" smtClean="0"/>
                  <a:t>) (</a:t>
                </a:r>
                <a:r>
                  <a:rPr lang="en-US" sz="1800" b="0" dirty="0" err="1" smtClean="0"/>
                  <a:t>A.R.Buzykaev</a:t>
                </a:r>
                <a:r>
                  <a:rPr lang="en-US" sz="1800" b="0" dirty="0" smtClean="0"/>
                  <a:t> et.a</a:t>
                </a:r>
                <a:r>
                  <a:rPr lang="en-US" sz="1800" dirty="0" smtClean="0"/>
                  <a:t>l, NIM A379(1996)465)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6646" y="1835621"/>
                <a:ext cx="9936857" cy="4987925"/>
              </a:xfrm>
              <a:blipFill rotWithShape="0">
                <a:blip r:embed="rId2"/>
                <a:stretch>
                  <a:fillRect l="-1350" r="-1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INSTR17, Novosibirsk</a:t>
            </a:r>
            <a:endParaRPr lang="fi-FI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746401B-91C3-4165-BB58-507C59287C4B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0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725612D-A768-4BEF-ADA1-B16EE6948DD3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295896" y="2411685"/>
            <a:ext cx="831830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I want to tell a story…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 story about love…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The love between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Prince </a:t>
            </a:r>
            <a:r>
              <a:rPr lang="en-US" sz="40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Cherenkov Light </a:t>
            </a:r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and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Princess </a:t>
            </a:r>
            <a:r>
              <a:rPr lang="en-US" sz="4000" b="1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Aerogel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508" y="503978"/>
            <a:ext cx="5402018" cy="75596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Aerogel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29" y="1979637"/>
            <a:ext cx="4803544" cy="47925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difference of Cherenkov angles for different particles is larger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Aerogel refractive index dispersion is smaller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large number of detected photons from high refractive index radiators can not compensate these effects (~ 1/√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pe</a:t>
            </a:r>
            <a:r>
              <a:rPr lang="en-US" dirty="0" smtClean="0"/>
              <a:t>)</a:t>
            </a:r>
          </a:p>
        </p:txBody>
      </p:sp>
      <p:pic>
        <p:nvPicPr>
          <p:cNvPr id="11" name="Рисунок 10" descr="rel_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73" y="3023755"/>
            <a:ext cx="37798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8" descr="CherAngle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9393" r="5531" b="22508"/>
          <a:stretch>
            <a:fillRect/>
          </a:stretch>
        </p:blipFill>
        <p:spPr>
          <a:xfrm>
            <a:off x="5688384" y="107429"/>
            <a:ext cx="4252317" cy="3326606"/>
          </a:xfrm>
        </p:spPr>
      </p:pic>
      <p:cxnSp>
        <p:nvCxnSpPr>
          <p:cNvPr id="4" name="Прямая соединительная линия 3"/>
          <p:cNvCxnSpPr/>
          <p:nvPr/>
        </p:nvCxnSpPr>
        <p:spPr bwMode="auto">
          <a:xfrm>
            <a:off x="2520069" y="5508029"/>
            <a:ext cx="43204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INSTR17, Novosibirsk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aerogel RICH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1655936" y="1958664"/>
            <a:ext cx="6676280" cy="863426"/>
          </a:xfrm>
        </p:spPr>
        <p:txBody>
          <a:bodyPr/>
          <a:lstStyle/>
          <a:p>
            <a:pPr marL="0" indent="0" algn="ctr"/>
            <a:r>
              <a:rPr lang="en-US" dirty="0" smtClean="0"/>
              <a:t>Hermes RICH (DESY</a:t>
            </a:r>
            <a:r>
              <a:rPr lang="ru-RU" dirty="0" smtClean="0"/>
              <a:t>, Германия</a:t>
            </a:r>
            <a:r>
              <a:rPr lang="en-US" dirty="0" smtClean="0"/>
              <a:t>)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pic>
        <p:nvPicPr>
          <p:cNvPr id="11" name="Picture 6" descr="Scansione00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7382" b="2356"/>
          <a:stretch>
            <a:fillRect/>
          </a:stretch>
        </p:blipFill>
        <p:spPr bwMode="auto">
          <a:xfrm>
            <a:off x="5472360" y="2576417"/>
            <a:ext cx="4326318" cy="322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576419"/>
            <a:ext cx="3240360" cy="323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48573" y="5991587"/>
            <a:ext cx="297389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Matsushita aerogel, n=1.03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6035" y="5898327"/>
            <a:ext cx="3134191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of the design – 1996</a:t>
            </a:r>
          </a:p>
          <a:p>
            <a:r>
              <a:rPr lang="en-US" dirty="0" smtClean="0"/>
              <a:t>Start of the operation -- 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Aerogel in </a:t>
            </a:r>
            <a:r>
              <a:rPr lang="en-US" dirty="0" err="1" smtClean="0"/>
              <a:t>LHCb</a:t>
            </a:r>
            <a:r>
              <a:rPr lang="en-US" dirty="0" smtClean="0"/>
              <a:t> RICH1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9" y="2449666"/>
            <a:ext cx="3601995" cy="430673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5433" y="1856508"/>
            <a:ext cx="3558946" cy="4745262"/>
          </a:xfrm>
        </p:spPr>
      </p:pic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sp>
        <p:nvSpPr>
          <p:cNvPr id="13" name="Текст 7"/>
          <p:cNvSpPr txBox="1">
            <a:spLocks/>
          </p:cNvSpPr>
          <p:nvPr/>
        </p:nvSpPr>
        <p:spPr bwMode="auto">
          <a:xfrm>
            <a:off x="1655936" y="1958664"/>
            <a:ext cx="6676280" cy="491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kern="0" dirty="0" err="1" smtClean="0"/>
              <a:t>LHCb</a:t>
            </a:r>
            <a:r>
              <a:rPr lang="en-US" kern="0" dirty="0" smtClean="0"/>
              <a:t> RICH1 (CERN</a:t>
            </a:r>
            <a:r>
              <a:rPr lang="ru-RU" kern="0" dirty="0" smtClean="0"/>
              <a:t>, Швейцария</a:t>
            </a:r>
            <a:r>
              <a:rPr lang="en-US" kern="0" dirty="0" smtClean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36257" y="6005583"/>
            <a:ext cx="5472608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IC/BINP production, n=1.03, 20x20x5 cm tiles</a:t>
            </a:r>
          </a:p>
          <a:p>
            <a:r>
              <a:rPr lang="en-US" dirty="0" smtClean="0"/>
              <a:t>Aerogel did not work. – small number of photoelectrons in the ring + strong pile-up noise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65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Aerogel RICH at AMS-02 at ISS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" y="2051645"/>
            <a:ext cx="3648405" cy="27363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09" y="1260475"/>
            <a:ext cx="6271066" cy="3527474"/>
          </a:xfr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575816" y="5436021"/>
            <a:ext cx="437812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of Z of the nucleon, N</a:t>
            </a:r>
            <a:r>
              <a:rPr lang="en-US" baseline="-25000" dirty="0" smtClean="0"/>
              <a:t>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~Z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aseline="30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46" y="4600428"/>
            <a:ext cx="2746085" cy="274608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9959" y="5785989"/>
            <a:ext cx="6311900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BIC/BINP production, n=1.05</a:t>
            </a:r>
          </a:p>
          <a:p>
            <a:r>
              <a:rPr lang="en-US" dirty="0" smtClean="0"/>
              <a:t>-&gt; the talk of F. </a:t>
            </a:r>
            <a:r>
              <a:rPr lang="en-US" dirty="0" err="1" smtClean="0"/>
              <a:t>Giovacchini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3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9070975" cy="1262063"/>
          </a:xfrm>
          <a:ln/>
        </p:spPr>
        <p:txBody>
          <a:bodyPr tIns="16632"/>
          <a:lstStyle/>
          <a:p>
            <a:pPr hangingPunct="1"/>
            <a:r>
              <a:rPr lang="en-US" altLang="ru-RU" sz="3200" dirty="0" smtClean="0">
                <a:solidFill>
                  <a:schemeClr val="bg1"/>
                </a:solidFill>
              </a:rPr>
              <a:t>Further progress – Focusing aerogel RICH!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768" y="5724053"/>
            <a:ext cx="9433048" cy="1080120"/>
          </a:xfrm>
          <a:ln/>
        </p:spPr>
        <p:txBody>
          <a:bodyPr tIns="12095"/>
          <a:lstStyle/>
          <a:p>
            <a:pPr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2400" dirty="0" smtClean="0">
                <a:latin typeface="Calibri" pitchFamily="32" charset="0"/>
              </a:rPr>
              <a:t> Suggested in 2004</a:t>
            </a:r>
          </a:p>
          <a:p>
            <a:pPr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sz="2400" dirty="0" smtClean="0">
                <a:latin typeface="Calibri" pitchFamily="32" charset="0"/>
              </a:rPr>
              <a:t>Talks of Luka Santelj and Sergey Kononov </a:t>
            </a:r>
          </a:p>
          <a:p>
            <a:pPr>
              <a:lnSpc>
                <a:spcPct val="9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sz="2400" dirty="0">
              <a:latin typeface="Calibri" pitchFamily="3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91" y="2019347"/>
            <a:ext cx="3960192" cy="3622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Содержимое 3" descr="mla3_phot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057" y="2257275"/>
            <a:ext cx="5151496" cy="33843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87398" y="5868069"/>
            <a:ext cx="4240616" cy="550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T.Iijima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et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al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., NIM A548 (2005)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383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A.Yu.Barnyakov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et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al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., NIM A553 (2005) 70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725612D-A768-4BEF-ADA1-B16EE6948DD3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725612D-A768-4BEF-ADA1-B16EE6948DD3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359792" y="1979637"/>
            <a:ext cx="9469259" cy="4099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Lucida Handwriting" panose="03010101010101010101" pitchFamily="66" charset="0"/>
              </a:rPr>
              <a:t>This is not the end of the story</a:t>
            </a:r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..</a:t>
            </a:r>
          </a:p>
          <a:p>
            <a:pPr algn="ctr"/>
            <a:r>
              <a:rPr lang="en-US" sz="4000" dirty="0">
                <a:solidFill>
                  <a:schemeClr val="accent2"/>
                </a:solidFill>
                <a:latin typeface="Lucida Handwriting" panose="03010101010101010101" pitchFamily="66" charset="0"/>
              </a:rPr>
              <a:t>Princess </a:t>
            </a:r>
            <a:r>
              <a:rPr lang="en-US" sz="40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Aerogel</a:t>
            </a:r>
            <a:r>
              <a:rPr lang="en-US" sz="4000" dirty="0">
                <a:solidFill>
                  <a:schemeClr val="accent2"/>
                </a:solidFill>
                <a:latin typeface="Lucida Handwriting" panose="03010101010101010101" pitchFamily="66" charset="0"/>
              </a:rPr>
              <a:t> and </a:t>
            </a:r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Prince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sz="4000" b="1" dirty="0">
                <a:solidFill>
                  <a:schemeClr val="accent2"/>
                </a:solidFill>
                <a:latin typeface="Lucida Handwriting" panose="03010101010101010101" pitchFamily="66" charset="0"/>
              </a:rPr>
              <a:t>Cherenkov Light </a:t>
            </a:r>
            <a:r>
              <a:rPr lang="en-US" sz="4000" dirty="0">
                <a:solidFill>
                  <a:schemeClr val="accent2"/>
                </a:solidFill>
                <a:latin typeface="Lucida Handwriting" panose="03010101010101010101" pitchFamily="66" charset="0"/>
              </a:rPr>
              <a:t>are still </a:t>
            </a:r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young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sz="4000" dirty="0">
                <a:solidFill>
                  <a:schemeClr val="accent2"/>
                </a:solidFill>
                <a:latin typeface="Lucida Handwriting" panose="03010101010101010101" pitchFamily="66" charset="0"/>
              </a:rPr>
              <a:t>and love each other</a:t>
            </a:r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,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 </a:t>
            </a:r>
            <a:r>
              <a:rPr lang="en-US" sz="4000" dirty="0">
                <a:solidFill>
                  <a:schemeClr val="accent2"/>
                </a:solidFill>
                <a:latin typeface="Lucida Handwriting" panose="03010101010101010101" pitchFamily="66" charset="0"/>
              </a:rPr>
              <a:t>they </a:t>
            </a:r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have a </a:t>
            </a:r>
            <a:r>
              <a:rPr lang="en-US" sz="4000" dirty="0">
                <a:solidFill>
                  <a:schemeClr val="accent2"/>
                </a:solidFill>
                <a:latin typeface="Lucida Handwriting" panose="03010101010101010101" pitchFamily="66" charset="0"/>
              </a:rPr>
              <a:t>lot of </a:t>
            </a:r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children</a:t>
            </a:r>
          </a:p>
          <a:p>
            <a:pPr algn="ctr"/>
            <a:r>
              <a:rPr lang="en-US" sz="4000" dirty="0" smtClean="0">
                <a:solidFill>
                  <a:schemeClr val="accent2"/>
                </a:solidFill>
                <a:latin typeface="Lucida Handwriting" panose="03010101010101010101" pitchFamily="66" charset="0"/>
              </a:rPr>
              <a:t>and </a:t>
            </a:r>
            <a:r>
              <a:rPr lang="en-US" sz="4000" dirty="0">
                <a:solidFill>
                  <a:schemeClr val="accent2"/>
                </a:solidFill>
                <a:latin typeface="Lucida Handwriting" panose="03010101010101010101" pitchFamily="66" charset="0"/>
              </a:rPr>
              <a:t>planning to have more…</a:t>
            </a:r>
            <a:endParaRPr lang="en-US" sz="4000" dirty="0" smtClean="0">
              <a:solidFill>
                <a:schemeClr val="accent2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4000" dirty="0">
                <a:solidFill>
                  <a:schemeClr val="accent2"/>
                </a:solidFill>
                <a:latin typeface="Lucida Handwriting" panose="03010101010101010101" pitchFamily="66" charset="0"/>
              </a:rPr>
              <a:t>Thank you!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688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852738"/>
            <a:ext cx="9070975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>
                <a:solidFill>
                  <a:srgbClr val="2300DC"/>
                </a:solidFill>
              </a:rPr>
              <a:t>Additional slides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E5EED6-D8A2-484D-95CA-4DBD8EA068BF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07" y="33249"/>
            <a:ext cx="9064610" cy="7787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ASHIPH long term stability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776" y="2627709"/>
            <a:ext cx="4530555" cy="2736304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A prototype of the endcap ASHIPH counter are under operation since 2000. From time to time it is tested in Cosmic Ray Telescope (CRT). </a:t>
            </a:r>
            <a:r>
              <a:rPr lang="en-US" dirty="0"/>
              <a:t>I</a:t>
            </a:r>
            <a:r>
              <a:rPr lang="en-US" dirty="0" smtClean="0">
                <a:ea typeface="+mn-ea"/>
              </a:rPr>
              <a:t>ts signal degradation now has stabilized at the level of 60% from initial value.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18954" indent="-31498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59929" indent="-251986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763900" indent="-251986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267872" indent="-251986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771844" indent="-251986" defTabSz="503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275815" indent="-251986" defTabSz="503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779787" indent="-251986" defTabSz="503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83758" indent="-251986" defTabSz="5039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903DB9C-39A2-4652-A8E3-4F3A98337677}" type="slidenum">
              <a:rPr lang="ru-RU">
                <a:solidFill>
                  <a:srgbClr val="898989"/>
                </a:solidFill>
              </a:rPr>
              <a:pPr/>
              <a:t>27</a:t>
            </a:fld>
            <a:endParaRPr lang="ru-RU">
              <a:solidFill>
                <a:srgbClr val="89898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64" y="2081932"/>
            <a:ext cx="5175992" cy="36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16" y="1115541"/>
            <a:ext cx="3613494" cy="51134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 with record timing resolution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1761" y="1768475"/>
            <a:ext cx="4887590" cy="4984750"/>
          </a:xfrm>
        </p:spPr>
        <p:txBody>
          <a:bodyPr/>
          <a:lstStyle/>
          <a:p>
            <a:pPr marL="0" indent="0"/>
            <a:r>
              <a:rPr lang="en-US" sz="2400" dirty="0" smtClean="0"/>
              <a:t>The task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	</a:t>
            </a:r>
            <a:r>
              <a:rPr lang="en-US" sz="2400" dirty="0" smtClean="0"/>
              <a:t>Measurement of the longitudinal profile of particle beam</a:t>
            </a: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Transition radiation used usually.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Advantages of </a:t>
            </a:r>
            <a:r>
              <a:rPr lang="en-US" sz="2400" dirty="0" err="1" smtClean="0"/>
              <a:t>Cherernkov</a:t>
            </a:r>
            <a:r>
              <a:rPr lang="en-US" sz="2400" dirty="0" smtClean="0"/>
              <a:t> radiation:</a:t>
            </a:r>
            <a:endParaRPr lang="ru-RU" sz="24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Higher intensity</a:t>
            </a:r>
            <a:endParaRPr lang="ru-RU" sz="20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Directionality</a:t>
            </a:r>
            <a:endParaRPr lang="ru-RU" sz="20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30124583"/>
              </p:ext>
            </p:extLst>
          </p:nvPr>
        </p:nvGraphicFramePr>
        <p:xfrm>
          <a:off x="4680272" y="5371465"/>
          <a:ext cx="540035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71"/>
                <a:gridCol w="1080071"/>
                <a:gridCol w="1080071"/>
                <a:gridCol w="1080071"/>
                <a:gridCol w="108007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n=1.01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n=1.03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n=1.05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n=1.01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h, 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RMS, </a:t>
                      </a:r>
                      <a:r>
                        <a:rPr lang="ru-RU" dirty="0" err="1" smtClean="0"/>
                        <a:t>пс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-72256" y="6382779"/>
            <a:ext cx="478868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J.Bahr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A.Onuchin</a:t>
            </a:r>
            <a:r>
              <a:rPr lang="en-US" dirty="0" smtClean="0">
                <a:solidFill>
                  <a:schemeClr val="accent2"/>
                </a:solidFill>
              </a:rPr>
              <a:t> et.al., NIM A538(2005)597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/>
              <a:t>Aerogel sample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15000" y="5029200"/>
            <a:ext cx="4176713" cy="2403475"/>
          </a:xfrm>
          <a:ln/>
        </p:spPr>
        <p:txBody>
          <a:bodyPr/>
          <a:lstStyle/>
          <a:p>
            <a:pPr marL="431800" indent="-323850"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/>
              <a:t>100x100x31 mm</a:t>
            </a:r>
            <a:r>
              <a:rPr lang="fi-FI" baseline="33000"/>
              <a:t>3</a:t>
            </a:r>
          </a:p>
          <a:p>
            <a:pPr marL="431800" indent="-323850"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/>
              <a:t>Lsc(400nm)=43 mm</a:t>
            </a:r>
          </a:p>
          <a:p>
            <a:pPr marL="431800" indent="-323850"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fi-FI"/>
              <a:t>n</a:t>
            </a:r>
            <a:r>
              <a:rPr lang="fi-FI" baseline="33000"/>
              <a:t>2</a:t>
            </a:r>
            <a:r>
              <a:rPr lang="fi-FI"/>
              <a:t>=1+0.438*</a:t>
            </a:r>
            <a:r>
              <a:rPr lang="fi-FI">
                <a:latin typeface="DejaVu Sans" charset="0"/>
              </a:rPr>
              <a:t>ρ</a:t>
            </a:r>
          </a:p>
          <a:p>
            <a:pPr marL="431800" indent="-323850">
              <a:buClr>
                <a:srgbClr val="0066CC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fi-FI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575"/>
            <a:ext cx="5257800" cy="152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31748" name="Group 4"/>
          <p:cNvGraphicFramePr>
            <a:graphicFrameLocks noGrp="1"/>
          </p:cNvGraphicFramePr>
          <p:nvPr/>
        </p:nvGraphicFramePr>
        <p:xfrm>
          <a:off x="525463" y="4005263"/>
          <a:ext cx="4344987" cy="2304389"/>
        </p:xfrm>
        <a:graphic>
          <a:graphicData uri="http://schemas.openxmlformats.org/drawingml/2006/table">
            <a:tbl>
              <a:tblPr/>
              <a:tblGrid>
                <a:gridCol w="1447800"/>
                <a:gridCol w="1449387"/>
                <a:gridCol w="1447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n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 h, mm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Layer 1</a:t>
                      </a:r>
                    </a:p>
                  </a:txBody>
                  <a:tcPr marL="90000" marR="90000" marT="6444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1.050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6.2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Layer 2</a:t>
                      </a:r>
                    </a:p>
                  </a:txBody>
                  <a:tcPr marL="90000" marR="90000" marT="6444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1.041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7.0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Layer 3</a:t>
                      </a:r>
                    </a:p>
                  </a:txBody>
                  <a:tcPr marL="90000" marR="90000" marT="6444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1.035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7.7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Layer 4</a:t>
                      </a:r>
                    </a:p>
                  </a:txBody>
                  <a:tcPr marL="90000" marR="90000" marT="6444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1.030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9.7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31802" name="Picture 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28600"/>
            <a:ext cx="22860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503808" y="3995861"/>
          <a:ext cx="4344987" cy="2304389"/>
        </p:xfrm>
        <a:graphic>
          <a:graphicData uri="http://schemas.openxmlformats.org/drawingml/2006/table">
            <a:tbl>
              <a:tblPr/>
              <a:tblGrid>
                <a:gridCol w="1447800"/>
                <a:gridCol w="1449387"/>
                <a:gridCol w="1447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endParaRPr kumimoji="0" lang="fi-FI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n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 h, mm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Layer 1</a:t>
                      </a:r>
                    </a:p>
                  </a:txBody>
                  <a:tcPr marL="90000" marR="90000" marT="6444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1.050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6.2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Layer 2</a:t>
                      </a:r>
                    </a:p>
                  </a:txBody>
                  <a:tcPr marL="90000" marR="90000" marT="6444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1.041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7.0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Layer 3</a:t>
                      </a:r>
                    </a:p>
                  </a:txBody>
                  <a:tcPr marL="90000" marR="90000" marT="6444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1.035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7.7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Layer 4</a:t>
                      </a:r>
                    </a:p>
                  </a:txBody>
                  <a:tcPr marL="90000" marR="90000" marT="6444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1.030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fi-FI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WenQuanYi Micro Hei" charset="0"/>
                          <a:cs typeface="WenQuanYi Micro Hei" charset="0"/>
                        </a:rPr>
                        <a:t>9.7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CEFB113-EE3D-4CC5-A4B3-CD5C1A19B236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3237" y="301625"/>
            <a:ext cx="7561411" cy="1257300"/>
          </a:xfrm>
        </p:spPr>
        <p:txBody>
          <a:bodyPr/>
          <a:lstStyle/>
          <a:p>
            <a:r>
              <a:rPr lang="en-US" dirty="0" smtClean="0"/>
              <a:t>Cherenkov radiation and its main features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"/>
          </p:nvPr>
        </p:nvSpPr>
        <p:spPr>
          <a:xfrm>
            <a:off x="1" y="1768475"/>
            <a:ext cx="4959350" cy="5118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direction of Cherenkov light and intensity both depend on particle velo</a:t>
            </a:r>
            <a:r>
              <a:rPr lang="en-US" sz="2800" dirty="0"/>
              <a:t>c</a:t>
            </a:r>
            <a:r>
              <a:rPr lang="en-US" sz="2800" dirty="0" smtClean="0"/>
              <a:t>ity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quadratic dependence of the intensity </a:t>
            </a:r>
            <a:r>
              <a:rPr lang="en-US" sz="2800" dirty="0" smtClean="0"/>
              <a:t>on charge</a:t>
            </a:r>
            <a:r>
              <a:rPr lang="en-US" sz="2800" dirty="0"/>
              <a:t> </a:t>
            </a:r>
            <a:r>
              <a:rPr lang="en-US" sz="2800" dirty="0" smtClean="0"/>
              <a:t>of the particle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Instantaneous flash, no decay time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Low intensity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Cherenkov photons 100% linear polarized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grpSp>
        <p:nvGrpSpPr>
          <p:cNvPr id="44" name="Группа 43"/>
          <p:cNvGrpSpPr/>
          <p:nvPr/>
        </p:nvGrpSpPr>
        <p:grpSpPr>
          <a:xfrm>
            <a:off x="5884050" y="2525892"/>
            <a:ext cx="3994728" cy="1743114"/>
            <a:chOff x="5976416" y="2004788"/>
            <a:chExt cx="3994728" cy="1743114"/>
          </a:xfrm>
        </p:grpSpPr>
        <p:cxnSp>
          <p:nvCxnSpPr>
            <p:cNvPr id="16" name="Прямая со стрелкой 15"/>
            <p:cNvCxnSpPr/>
            <p:nvPr/>
          </p:nvCxnSpPr>
          <p:spPr bwMode="auto">
            <a:xfrm>
              <a:off x="5976416" y="2843733"/>
              <a:ext cx="3096344" cy="0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 bwMode="auto">
            <a:xfrm flipV="1">
              <a:off x="6642100" y="2123653"/>
              <a:ext cx="1638572" cy="72008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Прямая со стрелкой 20"/>
            <p:cNvCxnSpPr/>
            <p:nvPr/>
          </p:nvCxnSpPr>
          <p:spPr bwMode="auto">
            <a:xfrm>
              <a:off x="6642100" y="2843733"/>
              <a:ext cx="1638572" cy="72008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Прямая со стрелкой 24"/>
            <p:cNvCxnSpPr/>
            <p:nvPr/>
          </p:nvCxnSpPr>
          <p:spPr bwMode="auto">
            <a:xfrm>
              <a:off x="7632600" y="2843733"/>
              <a:ext cx="792088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Прямая со стрелкой 26"/>
            <p:cNvCxnSpPr/>
            <p:nvPr/>
          </p:nvCxnSpPr>
          <p:spPr bwMode="auto">
            <a:xfrm flipV="1">
              <a:off x="7632600" y="2555701"/>
              <a:ext cx="792088" cy="28803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Дуга 28"/>
            <p:cNvSpPr/>
            <p:nvPr/>
          </p:nvSpPr>
          <p:spPr bwMode="auto">
            <a:xfrm>
              <a:off x="7272560" y="2555701"/>
              <a:ext cx="216024" cy="496540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76416" y="2123653"/>
              <a:ext cx="312906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98433" y="2004788"/>
              <a:ext cx="30008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γ</a:t>
              </a:r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39530" y="2308709"/>
              <a:ext cx="30008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γ</a:t>
              </a:r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33414" y="3397934"/>
              <a:ext cx="30008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γ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11895" y="3044678"/>
              <a:ext cx="30008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γ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856736" y="2473621"/>
              <a:ext cx="1114408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z, v &gt; </a:t>
              </a:r>
              <a:r>
                <a:rPr lang="en-US" i="1" dirty="0" err="1" smtClean="0"/>
                <a:t>c</a:t>
              </a:r>
              <a:r>
                <a:rPr lang="en-US" dirty="0" err="1" smtClean="0"/>
                <a:t>/n</a:t>
              </a: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48418" y="2458817"/>
              <a:ext cx="36420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94307" y="4788981"/>
                <a:ext cx="3023520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307" y="4788981"/>
                <a:ext cx="3023520" cy="703206"/>
              </a:xfrm>
              <a:prstGeom prst="rect">
                <a:avLst/>
              </a:prstGeom>
              <a:blipFill rotWithShape="0">
                <a:blip r:embed="rId4"/>
                <a:stretch>
                  <a:fillRect t="-870" b="-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69414" y="5976855"/>
                <a:ext cx="4043350" cy="778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𝜋𝛼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14" y="5976855"/>
                <a:ext cx="4043350" cy="778739"/>
              </a:xfrm>
              <a:prstGeom prst="rect">
                <a:avLst/>
              </a:prstGeom>
              <a:blipFill rotWithShape="0">
                <a:blip r:embed="rId3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791685" y="5028248"/>
            <a:ext cx="1847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546886" y="1816590"/>
            <a:ext cx="2852576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Year of discovery</a:t>
            </a:r>
            <a:r>
              <a:rPr lang="ru-RU" sz="2000" dirty="0" smtClean="0">
                <a:solidFill>
                  <a:srgbClr val="FF0000"/>
                </a:solidFill>
              </a:rPr>
              <a:t>: 1934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6" name="Объект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31" y="0"/>
            <a:ext cx="1752048" cy="2476759"/>
          </a:xfrm>
        </p:spPr>
      </p:pic>
    </p:spTree>
    <p:extLst>
      <p:ext uri="{BB962C8B-B14F-4D97-AF65-F5344CB8AC3E}">
        <p14:creationId xmlns:p14="http://schemas.microsoft.com/office/powerpoint/2010/main" val="21273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 noChangeArrowheads="1"/>
          </p:cNvSpPr>
          <p:nvPr/>
        </p:nvSpPr>
        <p:spPr bwMode="auto">
          <a:xfrm>
            <a:off x="504032" y="243240"/>
            <a:ext cx="9070813" cy="1377190"/>
          </a:xfrm>
          <a:custGeom>
            <a:avLst/>
            <a:gdLst>
              <a:gd name="G0" fmla="*/ 22857 1 2"/>
              <a:gd name="G1" fmla="*/ 3471 1 2"/>
              <a:gd name="G2" fmla="+- 3471 0 0"/>
              <a:gd name="G3" fmla="+- 22857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2857" y="0"/>
                </a:lnTo>
                <a:lnTo>
                  <a:pt x="22857" y="3471"/>
                </a:lnTo>
                <a:lnTo>
                  <a:pt x="0" y="347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  <a:tab pos="4787730" algn="l"/>
                <a:tab pos="5585685" algn="l"/>
                <a:tab pos="6383640" algn="l"/>
                <a:tab pos="7181595" algn="l"/>
                <a:tab pos="7979550" algn="l"/>
                <a:tab pos="8777505" algn="l"/>
              </a:tabLst>
            </a:pPr>
            <a:endParaRPr lang="ru-RU" sz="3500" b="1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0" y="1769175"/>
            <a:ext cx="5040313" cy="5790501"/>
          </a:xfrm>
          <a:custGeom>
            <a:avLst/>
            <a:gdLst>
              <a:gd name="G0" fmla="*/ 12699 1 2"/>
              <a:gd name="G1" fmla="*/ 14592 1 2"/>
              <a:gd name="G2" fmla="+- 14592 0 0"/>
              <a:gd name="G3" fmla="+- 1269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2699" y="0"/>
                </a:lnTo>
                <a:lnTo>
                  <a:pt x="12699" y="14592"/>
                </a:lnTo>
                <a:lnTo>
                  <a:pt x="0" y="1459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769" y="1776798"/>
            <a:ext cx="5544344" cy="43328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907975" y="6263600"/>
            <a:ext cx="3629725" cy="474230"/>
          </a:xfrm>
          <a:custGeom>
            <a:avLst/>
            <a:gdLst>
              <a:gd name="G0" fmla="*/ 9145 1 2"/>
              <a:gd name="G1" fmla="*/ 1194 1 2"/>
              <a:gd name="G2" fmla="+- 1194 0 0"/>
              <a:gd name="G3" fmla="+- 914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9145" y="0"/>
                </a:lnTo>
                <a:lnTo>
                  <a:pt x="9145" y="1194"/>
                </a:lnTo>
                <a:lnTo>
                  <a:pt x="0" y="119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49604" rIns="99207" bIns="49604"/>
          <a:lstStyle/>
          <a:p>
            <a:pPr>
              <a:lnSpc>
                <a:spcPct val="100000"/>
              </a:lnSpc>
              <a:tabLst>
                <a:tab pos="797955" algn="l"/>
                <a:tab pos="1595910" algn="l"/>
                <a:tab pos="2393865" algn="l"/>
                <a:tab pos="3191820" algn="l"/>
              </a:tabLst>
            </a:pPr>
            <a:r>
              <a:rPr lang="ru-RU" sz="2600" b="1" dirty="0" err="1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n</a:t>
            </a:r>
            <a:r>
              <a:rPr lang="ru-RU" sz="2600" b="1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 = 1.006 – 1.06 (1.13)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01263" y="1777924"/>
            <a:ext cx="4233512" cy="5241025"/>
          </a:xfrm>
          <a:custGeom>
            <a:avLst/>
            <a:gdLst>
              <a:gd name="G0" fmla="*/ 10668 1 2"/>
              <a:gd name="G1" fmla="*/ 13208 1 2"/>
              <a:gd name="G2" fmla="+- 13208 0 0"/>
              <a:gd name="G3" fmla="+- 1066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0668" y="0"/>
                </a:lnTo>
                <a:lnTo>
                  <a:pt x="10668" y="13208"/>
                </a:lnTo>
                <a:lnTo>
                  <a:pt x="0" y="132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49604" rIns="99207" bIns="49604"/>
          <a:lstStyle/>
          <a:p>
            <a:pPr>
              <a:lnSpc>
                <a:spcPct val="100000"/>
              </a:lnSpc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</a:tabLst>
            </a:pPr>
            <a:endParaRPr lang="ru-RU" sz="2400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Разработка </a:t>
            </a:r>
            <a:r>
              <a:rPr lang="ru-RU" sz="3200" dirty="0" err="1" smtClean="0"/>
              <a:t>аэрогеля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Черенковских</a:t>
            </a:r>
            <a:r>
              <a:rPr lang="ru-RU" sz="3200" dirty="0" smtClean="0"/>
              <a:t> счетчиков в Новосибирске</a:t>
            </a:r>
            <a:endParaRPr lang="en-US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269" y="2129130"/>
            <a:ext cx="4349506" cy="4622408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</a:tabLst>
            </a:pPr>
            <a:r>
              <a:rPr lang="en-US" sz="2400" dirty="0" smtClean="0">
                <a:ea typeface="WenQuanYi Micro Hei" charset="0"/>
                <a:cs typeface="WenQuanYi Micro Hei" charset="0"/>
              </a:rPr>
              <a:t>    </a:t>
            </a:r>
            <a:r>
              <a:rPr lang="en-US" sz="2400" dirty="0" err="1" smtClean="0">
                <a:ea typeface="WenQuanYi Micro Hei" charset="0"/>
                <a:cs typeface="WenQuanYi Micro Hei" charset="0"/>
              </a:rPr>
              <a:t>Aerogel</a:t>
            </a:r>
            <a:r>
              <a:rPr lang="en-US" sz="2400" dirty="0" smtClean="0">
                <a:ea typeface="WenQuanYi Micro Hei" charset="0"/>
                <a:cs typeface="WenQuanYi Micro Hei" charset="0"/>
              </a:rPr>
              <a:t> development has started in 1986 (KEDR detector project)</a:t>
            </a:r>
            <a:endParaRPr lang="ru-RU" sz="2400" dirty="0" smtClean="0">
              <a:ea typeface="WenQuanYi Micro Hei" charset="0"/>
              <a:cs typeface="WenQuanYi Micro Hei" charset="0"/>
            </a:endParaRPr>
          </a:p>
          <a:p>
            <a:pPr>
              <a:lnSpc>
                <a:spcPct val="100000"/>
              </a:lnSpc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</a:tabLst>
            </a:pPr>
            <a:r>
              <a:rPr lang="en-US" sz="2400" dirty="0" smtClean="0">
                <a:ea typeface="WenQuanYi Micro Hei" charset="0"/>
                <a:cs typeface="WenQuanYi Micro Hei" charset="0"/>
              </a:rPr>
              <a:t>    More than 3000 liters have been produced: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</a:tabLst>
            </a:pPr>
            <a:r>
              <a:rPr lang="ru-RU" sz="2400" dirty="0" smtClean="0">
                <a:ea typeface="WenQuanYi Micro Hei" charset="0"/>
                <a:cs typeface="WenQuanYi Micro Hei" charset="0"/>
              </a:rPr>
              <a:t>2000 </a:t>
            </a:r>
            <a:r>
              <a:rPr lang="en-US" sz="2400" dirty="0" smtClean="0">
                <a:ea typeface="WenQuanYi Micro Hei" charset="0"/>
                <a:cs typeface="WenQuanYi Micro Hei" charset="0"/>
              </a:rPr>
              <a:t>liters – KEDR and SND ASHIPH counters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</a:tabLst>
            </a:pPr>
            <a:r>
              <a:rPr lang="ru-RU" sz="2400" dirty="0" smtClean="0">
                <a:ea typeface="WenQuanYi Micro Hei" charset="0"/>
                <a:cs typeface="WenQuanYi Micro Hei" charset="0"/>
              </a:rPr>
              <a:t>~ 1 м</a:t>
            </a:r>
            <a:r>
              <a:rPr lang="ru-RU" sz="2400" baseline="30000" dirty="0" smtClean="0">
                <a:ea typeface="WenQuanYi Micro Hei" charset="0"/>
                <a:cs typeface="WenQuanYi Micro Hei" charset="0"/>
              </a:rPr>
              <a:t>2</a:t>
            </a:r>
            <a:r>
              <a:rPr lang="ru-RU" sz="2400" dirty="0" smtClean="0">
                <a:ea typeface="WenQuanYi Micro Hei" charset="0"/>
                <a:cs typeface="WenQuanYi Micro Hei" charset="0"/>
              </a:rPr>
              <a:t>  </a:t>
            </a:r>
            <a:r>
              <a:rPr lang="ru-RU" sz="2400" dirty="0" err="1" smtClean="0">
                <a:ea typeface="WenQuanYi Micro Hei" charset="0"/>
                <a:cs typeface="WenQuanYi Micro Hei" charset="0"/>
              </a:rPr>
              <a:t>LHCb</a:t>
            </a:r>
            <a:r>
              <a:rPr lang="ru-RU" sz="2400" dirty="0" smtClean="0">
                <a:ea typeface="WenQuanYi Micro Hei" charset="0"/>
                <a:cs typeface="WenQuanYi Micro Hei" charset="0"/>
              </a:rPr>
              <a:t> RICH, </a:t>
            </a:r>
            <a:endParaRPr lang="en-US" sz="2400" dirty="0" smtClean="0">
              <a:ea typeface="WenQuanYi Micro Hei" charset="0"/>
              <a:cs typeface="WenQuanYi Micro Hei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Char char="o"/>
              <a:tabLst>
                <a:tab pos="797955" algn="l"/>
                <a:tab pos="1595910" algn="l"/>
                <a:tab pos="2393865" algn="l"/>
                <a:tab pos="3191820" algn="l"/>
                <a:tab pos="3989775" algn="l"/>
              </a:tabLst>
            </a:pPr>
            <a:r>
              <a:rPr lang="ru-RU" sz="2400" dirty="0" smtClean="0">
                <a:ea typeface="WenQuanYi Micro Hei" charset="0"/>
                <a:cs typeface="WenQuanYi Micro Hei" charset="0"/>
              </a:rPr>
              <a:t>~ </a:t>
            </a:r>
            <a:r>
              <a:rPr lang="en-US" sz="2400" dirty="0">
                <a:ea typeface="WenQuanYi Micro Hei" charset="0"/>
                <a:cs typeface="WenQuanYi Micro Hei" charset="0"/>
              </a:rPr>
              <a:t>2</a:t>
            </a:r>
            <a:r>
              <a:rPr lang="ru-RU" sz="2400" dirty="0" smtClean="0">
                <a:ea typeface="WenQuanYi Micro Hei" charset="0"/>
                <a:cs typeface="WenQuanYi Micro Hei" charset="0"/>
              </a:rPr>
              <a:t> м</a:t>
            </a:r>
            <a:r>
              <a:rPr lang="ru-RU" sz="2400" baseline="30000" dirty="0" smtClean="0">
                <a:ea typeface="WenQuanYi Micro Hei" charset="0"/>
                <a:cs typeface="WenQuanYi Micro Hei" charset="0"/>
              </a:rPr>
              <a:t>2</a:t>
            </a:r>
            <a:r>
              <a:rPr lang="ru-RU" sz="2400" dirty="0" smtClean="0">
                <a:ea typeface="WenQuanYi Micro Hei" charset="0"/>
                <a:cs typeface="WenQuanYi Micro Hei" charset="0"/>
              </a:rPr>
              <a:t>  AMS02 RICH </a:t>
            </a:r>
          </a:p>
          <a:p>
            <a:endParaRPr lang="ru-RU" sz="2400" dirty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725612D-A768-4BEF-ADA1-B16EE6948DD3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287784" y="184339"/>
            <a:ext cx="9064610" cy="601974"/>
          </a:xfrm>
        </p:spPr>
        <p:txBody>
          <a:bodyPr/>
          <a:lstStyle/>
          <a:p>
            <a:r>
              <a:rPr lang="en-US" sz="3527" dirty="0"/>
              <a:t>Aerogel degradation due to water </a:t>
            </a:r>
            <a:r>
              <a:rPr lang="en-US" sz="3527" dirty="0" smtClean="0"/>
              <a:t>adsorption(1)</a:t>
            </a:r>
            <a:endParaRPr lang="en-US" sz="3527" dirty="0"/>
          </a:p>
        </p:txBody>
      </p:sp>
      <p:sp>
        <p:nvSpPr>
          <p:cNvPr id="6146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507" y="1736800"/>
            <a:ext cx="5357793" cy="36398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84" dirty="0" smtClean="0"/>
              <a:t>Aerogel </a:t>
            </a:r>
            <a:r>
              <a:rPr lang="en-US" sz="1984" dirty="0"/>
              <a:t>internal surface </a:t>
            </a:r>
            <a:r>
              <a:rPr lang="en-US" sz="1984" dirty="0" smtClean="0"/>
              <a:t>is </a:t>
            </a:r>
            <a:r>
              <a:rPr lang="en-US" sz="1984" dirty="0"/>
              <a:t>10</a:t>
            </a:r>
            <a:r>
              <a:rPr lang="en-US" sz="1984" baseline="30000" dirty="0"/>
              <a:t>6</a:t>
            </a:r>
            <a:r>
              <a:rPr lang="en-US" sz="1984" dirty="0"/>
              <a:t> </a:t>
            </a:r>
            <a:r>
              <a:rPr lang="en-US" sz="1984" dirty="0" smtClean="0"/>
              <a:t>times greater </a:t>
            </a:r>
            <a:r>
              <a:rPr lang="en-US" sz="1984" dirty="0"/>
              <a:t>than external. Adsorption of water is very fast process </a:t>
            </a:r>
            <a:r>
              <a:rPr lang="en-US" sz="1984" dirty="0" smtClean="0"/>
              <a:t>(1-10 </a:t>
            </a:r>
            <a:r>
              <a:rPr lang="en-US" sz="1984" dirty="0"/>
              <a:t>hours</a:t>
            </a:r>
            <a:r>
              <a:rPr lang="en-US" sz="1984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84" dirty="0" smtClean="0"/>
              <a:t>Degradation </a:t>
            </a:r>
            <a:r>
              <a:rPr lang="en-US" sz="1984" dirty="0"/>
              <a:t>of </a:t>
            </a:r>
            <a:r>
              <a:rPr lang="en-US" sz="1984" dirty="0" smtClean="0"/>
              <a:t>the light </a:t>
            </a:r>
            <a:r>
              <a:rPr lang="en-US" sz="1984" dirty="0"/>
              <a:t>absorption length is very slow process (1-2 months) after water </a:t>
            </a:r>
            <a:r>
              <a:rPr lang="en-US" sz="1984" dirty="0" smtClean="0"/>
              <a:t>absorption.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84" dirty="0" smtClean="0"/>
              <a:t>The </a:t>
            </a:r>
            <a:r>
              <a:rPr lang="en-US" sz="1984" dirty="0"/>
              <a:t>time and </a:t>
            </a:r>
            <a:r>
              <a:rPr lang="en-US" sz="1984" dirty="0" smtClean="0"/>
              <a:t>the level </a:t>
            </a:r>
            <a:r>
              <a:rPr lang="en-US" sz="1984" dirty="0"/>
              <a:t>of the  degradation are depend on </a:t>
            </a:r>
            <a:r>
              <a:rPr lang="en-US" sz="1984" dirty="0" smtClean="0"/>
              <a:t>the impurities </a:t>
            </a:r>
            <a:r>
              <a:rPr lang="en-US" sz="1984" dirty="0"/>
              <a:t>in aerogel from raw materials and production procedure (Fe, </a:t>
            </a:r>
            <a:r>
              <a:rPr lang="en-US" sz="1984" dirty="0" err="1"/>
              <a:t>Mn</a:t>
            </a:r>
            <a:r>
              <a:rPr lang="en-US" sz="1984" dirty="0"/>
              <a:t>, Cr, etc.).</a:t>
            </a:r>
          </a:p>
        </p:txBody>
      </p:sp>
      <p:pic>
        <p:nvPicPr>
          <p:cNvPr id="6147" name="Content Placeholder 6" descr="dm_aer_dt_ne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r="-2946"/>
          <a:stretch>
            <a:fillRect/>
          </a:stretch>
        </p:blipFill>
        <p:spPr>
          <a:xfrm>
            <a:off x="6034750" y="895894"/>
            <a:ext cx="4045826" cy="3317857"/>
          </a:xfrm>
        </p:spPr>
      </p:pic>
      <p:pic>
        <p:nvPicPr>
          <p:cNvPr id="6148" name="Picture 22" descr="bl1_hist_ser0picrlc_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8" r="-237"/>
          <a:stretch>
            <a:fillRect/>
          </a:stretch>
        </p:blipFill>
        <p:spPr>
          <a:xfrm>
            <a:off x="5948525" y="4168620"/>
            <a:ext cx="4045826" cy="3253111"/>
          </a:xfrm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562"/>
              </p:ext>
            </p:extLst>
          </p:nvPr>
        </p:nvGraphicFramePr>
        <p:xfrm>
          <a:off x="603619" y="5196745"/>
          <a:ext cx="4381810" cy="152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62"/>
                <a:gridCol w="876362"/>
                <a:gridCol w="876362"/>
                <a:gridCol w="876362"/>
                <a:gridCol w="876362"/>
              </a:tblGrid>
              <a:tr h="70554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Concentration of</a:t>
                      </a:r>
                      <a:r>
                        <a:rPr lang="en-US" sz="2000" baseline="0" dirty="0" smtClean="0"/>
                        <a:t> metals in aerogel, ppb</a:t>
                      </a:r>
                      <a:endParaRPr lang="en-US" sz="2000" dirty="0"/>
                    </a:p>
                  </a:txBody>
                  <a:tcPr marL="100796" marR="100796" marT="50384" marB="5038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31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</a:t>
                      </a:r>
                      <a:endParaRPr lang="en-US" sz="2000" dirty="0"/>
                    </a:p>
                  </a:txBody>
                  <a:tcPr marL="100796" marR="100796" marT="50384" marB="5038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</a:t>
                      </a:r>
                      <a:endParaRPr lang="en-US" sz="2000" dirty="0"/>
                    </a:p>
                  </a:txBody>
                  <a:tcPr marL="100796" marR="100796" marT="50384" marB="50384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Mn</a:t>
                      </a:r>
                      <a:endParaRPr lang="en-US" sz="2000" dirty="0"/>
                    </a:p>
                  </a:txBody>
                  <a:tcPr marL="100796" marR="100796" marT="50384" marB="5038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</a:t>
                      </a:r>
                      <a:endParaRPr lang="en-US" sz="2000" dirty="0"/>
                    </a:p>
                  </a:txBody>
                  <a:tcPr marL="100796" marR="100796" marT="50384" marB="5038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Ni</a:t>
                      </a:r>
                      <a:endParaRPr lang="en-US" sz="2000" dirty="0"/>
                    </a:p>
                  </a:txBody>
                  <a:tcPr marL="100796" marR="100796" marT="50384" marB="50384"/>
                </a:tc>
              </a:tr>
              <a:tr h="4031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500</a:t>
                      </a:r>
                      <a:endParaRPr lang="en-US" sz="2000" dirty="0"/>
                    </a:p>
                  </a:txBody>
                  <a:tcPr marL="100796" marR="100796" marT="50384" marB="5038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56</a:t>
                      </a:r>
                      <a:endParaRPr lang="en-US" sz="2000" dirty="0"/>
                    </a:p>
                  </a:txBody>
                  <a:tcPr marL="100796" marR="100796" marT="50384" marB="5038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marL="100796" marR="100796" marT="50384" marB="5038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</a:t>
                      </a:r>
                      <a:endParaRPr lang="en-US" sz="2000" dirty="0"/>
                    </a:p>
                  </a:txBody>
                  <a:tcPr marL="100796" marR="100796" marT="50384" marB="50384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796" marR="100796" marT="50384" marB="50384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8"/>
          <p:cNvSpPr>
            <a:spLocks noGrp="1"/>
          </p:cNvSpPr>
          <p:nvPr>
            <p:ph type="title"/>
          </p:nvPr>
        </p:nvSpPr>
        <p:spPr>
          <a:xfrm>
            <a:off x="504507" y="22749"/>
            <a:ext cx="9071610" cy="1027205"/>
          </a:xfrm>
        </p:spPr>
        <p:txBody>
          <a:bodyPr/>
          <a:lstStyle/>
          <a:p>
            <a:r>
              <a:rPr lang="en-US" sz="3600" dirty="0"/>
              <a:t>Aerogel degradation due to water </a:t>
            </a:r>
            <a:r>
              <a:rPr lang="en-US" sz="3600" dirty="0" smtClean="0"/>
              <a:t>adsorption(2)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3768" y="2051645"/>
            <a:ext cx="4248473" cy="470131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764" dirty="0" smtClean="0"/>
              <a:t>The refractive </a:t>
            </a:r>
            <a:r>
              <a:rPr lang="en-US" sz="1764" dirty="0"/>
              <a:t>index (n-1) and light scattering length depends on </a:t>
            </a:r>
            <a:r>
              <a:rPr lang="en-US" sz="1764" dirty="0" smtClean="0"/>
              <a:t>amount of adsorbed </a:t>
            </a:r>
            <a:r>
              <a:rPr lang="en-US" sz="1764" dirty="0"/>
              <a:t>water and are changed less than 10% after </a:t>
            </a:r>
            <a:r>
              <a:rPr lang="en-US" sz="1764" dirty="0" smtClean="0"/>
              <a:t>water adsorption </a:t>
            </a:r>
            <a:r>
              <a:rPr lang="en-US" sz="1764" dirty="0"/>
              <a:t>of 2-4% of aerogel mass.</a:t>
            </a:r>
          </a:p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764" dirty="0" smtClean="0"/>
              <a:t>The light </a:t>
            </a:r>
            <a:r>
              <a:rPr lang="en-US" sz="1764" dirty="0"/>
              <a:t>absorption length (L</a:t>
            </a:r>
            <a:r>
              <a:rPr lang="en-US" sz="1764" baseline="-25000" dirty="0"/>
              <a:t>abs</a:t>
            </a:r>
            <a:r>
              <a:rPr lang="en-US" sz="1764" dirty="0"/>
              <a:t>) in different aerogel samples after baking is the same, but after water impregnation </a:t>
            </a:r>
            <a:r>
              <a:rPr lang="en-US" sz="1764" dirty="0" smtClean="0"/>
              <a:t>could be </a:t>
            </a:r>
            <a:r>
              <a:rPr lang="en-US" sz="1764" dirty="0"/>
              <a:t>very different</a:t>
            </a:r>
          </a:p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764" dirty="0"/>
              <a:t>It is possible to make aerogel selection after water impregnation</a:t>
            </a:r>
          </a:p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764" dirty="0"/>
              <a:t>One atom Fe is able to attract 6 molecules of water</a:t>
            </a:r>
          </a:p>
          <a:p>
            <a:pPr algn="just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764" dirty="0"/>
              <a:t>To achieve maximum degradation of L</a:t>
            </a:r>
            <a:r>
              <a:rPr lang="en-US" sz="1764" baseline="-25000" dirty="0"/>
              <a:t>abs</a:t>
            </a:r>
            <a:r>
              <a:rPr lang="en-US" sz="1764" dirty="0"/>
              <a:t> </a:t>
            </a:r>
            <a:r>
              <a:rPr lang="en-US" sz="1764" dirty="0" smtClean="0"/>
              <a:t>it is enough </a:t>
            </a:r>
            <a:r>
              <a:rPr lang="en-US" sz="1764" dirty="0"/>
              <a:t>to adsorb 1ppm of </a:t>
            </a:r>
            <a:r>
              <a:rPr lang="en-US" sz="1764" dirty="0" smtClean="0"/>
              <a:t>water.</a:t>
            </a:r>
            <a:endParaRPr lang="en-US" sz="1764" dirty="0"/>
          </a:p>
          <a:p>
            <a:pPr marL="0" indent="0" algn="ctr" fontAlgn="auto">
              <a:spcAft>
                <a:spcPts val="0"/>
              </a:spcAft>
              <a:defRPr/>
            </a:pPr>
            <a:r>
              <a:rPr lang="en-US" sz="1764" dirty="0">
                <a:solidFill>
                  <a:srgbClr val="FF0000"/>
                </a:solidFill>
              </a:rPr>
              <a:t>(NIM A598 (2009) 166-168)</a:t>
            </a:r>
          </a:p>
          <a:p>
            <a:pPr marL="0" indent="0" algn="just" fontAlgn="auto">
              <a:spcAft>
                <a:spcPts val="0"/>
              </a:spcAft>
              <a:defRPr/>
            </a:pPr>
            <a:endParaRPr lang="en-US" sz="1764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pic>
        <p:nvPicPr>
          <p:cNvPr id="7174" name="Content Placeholder 8" descr="bl3_bl9_dry_w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>
            <a:fillRect/>
          </a:stretch>
        </p:blipFill>
        <p:spPr>
          <a:xfrm>
            <a:off x="4752280" y="1573382"/>
            <a:ext cx="5246451" cy="5657840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13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want to use aerogel?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71760" y="1835149"/>
                <a:ext cx="4867261" cy="525705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cs typeface="Times New Roman" panose="02020603050405020304" pitchFamily="18" charset="0"/>
                  </a:rPr>
                  <a:t>In the range of momenta below 600 MeV/</a:t>
                </a:r>
                <a:r>
                  <a:rPr lang="en-US" sz="2800" i="1" dirty="0" smtClean="0">
                    <a:cs typeface="Times New Roman" panose="02020603050405020304" pitchFamily="18" charset="0"/>
                  </a:rPr>
                  <a:t>c</a:t>
                </a:r>
                <a:r>
                  <a:rPr lang="en-US" sz="2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cs typeface="Times New Roman" panose="02020603050405020304" pitchFamily="18" charset="0"/>
                  </a:rPr>
                  <a:t>pions</a:t>
                </a:r>
                <a:r>
                  <a:rPr lang="en-US" sz="2800" dirty="0" smtClean="0">
                    <a:cs typeface="Times New Roman" panose="02020603050405020304" pitchFamily="18" charset="0"/>
                  </a:rPr>
                  <a:t> and kaons are  identified be means of TOF or </a:t>
                </a:r>
                <a:r>
                  <a:rPr lang="en-US" sz="2800" dirty="0" err="1" smtClean="0">
                    <a:cs typeface="Times New Roman" panose="02020603050405020304" pitchFamily="18" charset="0"/>
                  </a:rPr>
                  <a:t>dE</a:t>
                </a:r>
                <a:r>
                  <a:rPr lang="en-US" sz="2800" dirty="0" smtClean="0">
                    <a:cs typeface="Times New Roman" panose="02020603050405020304" pitchFamily="18" charset="0"/>
                  </a:rPr>
                  <a:t>/dx methods.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cs typeface="Times New Roman" panose="02020603050405020304" pitchFamily="18" charset="0"/>
                  </a:rPr>
                  <a:t>To identify </a:t>
                </a:r>
                <a:r>
                  <a:rPr lang="en-US" sz="2800" dirty="0" err="1" smtClean="0">
                    <a:cs typeface="Times New Roman" panose="02020603050405020304" pitchFamily="18" charset="0"/>
                  </a:rPr>
                  <a:t>pions</a:t>
                </a:r>
                <a:r>
                  <a:rPr lang="en-US" sz="2800" dirty="0" smtClean="0">
                    <a:cs typeface="Times New Roman" panose="02020603050405020304" pitchFamily="18" charset="0"/>
                  </a:rPr>
                  <a:t> and kaons above 600 </a:t>
                </a:r>
                <a:r>
                  <a:rPr lang="en-US" sz="2800" dirty="0">
                    <a:cs typeface="Times New Roman" panose="02020603050405020304" pitchFamily="18" charset="0"/>
                  </a:rPr>
                  <a:t>MeV/</a:t>
                </a:r>
                <a:r>
                  <a:rPr lang="en-US" sz="2800" i="1" dirty="0"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cs typeface="Times New Roman" panose="02020603050405020304" pitchFamily="18" charset="0"/>
                  </a:rPr>
                  <a:t>it is possible to use Cherenkov threshold counter having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/>
                        </m:ctrlPr>
                      </m:sSubPr>
                      <m:e>
                        <m:r>
                          <a:rPr lang="en-US" sz="2800" i="1"/>
                          <m:t>𝑃</m:t>
                        </m:r>
                      </m:e>
                      <m:sub>
                        <m:r>
                          <a:rPr lang="en-US" sz="2800" i="1"/>
                          <m:t>𝑡h𝑟</m:t>
                        </m:r>
                      </m:sub>
                    </m:sSub>
                  </m:oMath>
                </a14:m>
                <a:r>
                  <a:rPr lang="ru-RU" sz="2800" dirty="0">
                    <a:cs typeface="Times New Roman" panose="02020603050405020304" pitchFamily="18" charset="0"/>
                  </a:rPr>
                  <a:t>(</a:t>
                </a:r>
                <a:r>
                  <a:rPr lang="el-GR" sz="2800" dirty="0">
                    <a:cs typeface="Times New Roman" panose="02020603050405020304" pitchFamily="18" charset="0"/>
                  </a:rPr>
                  <a:t>π</a:t>
                </a:r>
                <a:r>
                  <a:rPr lang="ru-RU" sz="2800" dirty="0">
                    <a:cs typeface="Times New Roman" panose="02020603050405020304" pitchFamily="18" charset="0"/>
                  </a:rPr>
                  <a:t>) = 400--500 МэВ/</a:t>
                </a:r>
                <a:r>
                  <a:rPr lang="ru-RU" sz="2800" i="1" dirty="0">
                    <a:cs typeface="Times New Roman" panose="02020603050405020304" pitchFamily="18" charset="0"/>
                  </a:rPr>
                  <a:t>с =</a:t>
                </a:r>
                <a:r>
                  <a:rPr lang="en-US" sz="2800" i="1" dirty="0" smtClean="0">
                    <a:cs typeface="Times New Roman" panose="02020603050405020304" pitchFamily="18" charset="0"/>
                  </a:rPr>
                  <a:t>&gt;</a:t>
                </a:r>
                <a:r>
                  <a:rPr lang="en-US" sz="2800" dirty="0" smtClean="0"/>
                  <a:t>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n=1.035-1.06 !</a:t>
                </a:r>
                <a:r>
                  <a:rPr lang="ru-RU" sz="2800" i="1" dirty="0">
                    <a:cs typeface="Times New Roman" panose="02020603050405020304" pitchFamily="18" charset="0"/>
                  </a:rPr>
                  <a:t> =</a:t>
                </a:r>
                <a:r>
                  <a:rPr lang="en-US" sz="2800" i="1" dirty="0">
                    <a:cs typeface="Times New Roman" panose="02020603050405020304" pitchFamily="18" charset="0"/>
                  </a:rPr>
                  <a:t>&gt;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0" indent="0"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AEROGEL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1760" y="1835149"/>
                <a:ext cx="4867261" cy="5257055"/>
              </a:xfrm>
              <a:blipFill rotWithShape="0">
                <a:blip r:embed="rId2"/>
                <a:stretch>
                  <a:fillRect l="-4135" t="-2088" r="-5764" b="-3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graphicFrame>
        <p:nvGraphicFramePr>
          <p:cNvPr id="8" name="Объект 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23543034"/>
              </p:ext>
            </p:extLst>
          </p:nvPr>
        </p:nvGraphicFramePr>
        <p:xfrm>
          <a:off x="4939021" y="2627709"/>
          <a:ext cx="5121276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187"/>
                <a:gridCol w="1080120"/>
                <a:gridCol w="1060701"/>
                <a:gridCol w="883268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P</a:t>
                      </a:r>
                      <a:r>
                        <a:rPr lang="el-G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1400" dirty="0" smtClean="0"/>
                        <a:t>, MeV</a:t>
                      </a:r>
                      <a:r>
                        <a:rPr lang="ru-RU" sz="1400" dirty="0" smtClean="0"/>
                        <a:t>/</a:t>
                      </a:r>
                      <a:r>
                        <a:rPr lang="en-US" sz="1400" i="1" dirty="0" smtClean="0"/>
                        <a:t>c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100" dirty="0" smtClean="0"/>
                        <a:t>, MeV/</a:t>
                      </a:r>
                      <a:r>
                        <a:rPr lang="en-US" sz="1100" i="1" dirty="0" smtClean="0"/>
                        <a:t>c</a:t>
                      </a:r>
                      <a:endParaRPr lang="ru-RU" sz="1100" i="1" dirty="0" smtClean="0"/>
                    </a:p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Fused</a:t>
                      </a:r>
                      <a:r>
                        <a:rPr lang="en-US" baseline="0" dirty="0" smtClean="0"/>
                        <a:t> silica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Freon</a:t>
                      </a:r>
                      <a:r>
                        <a:rPr lang="ru-RU" dirty="0" smtClean="0"/>
                        <a:t> 114,</a:t>
                      </a:r>
                      <a:r>
                        <a:rPr lang="ru-RU" baseline="0" dirty="0" smtClean="0"/>
                        <a:t> 1 </a:t>
                      </a:r>
                      <a:r>
                        <a:rPr lang="en-US" baseline="0" dirty="0" err="1" smtClean="0"/>
                        <a:t>atm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9330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</a:t>
                      </a:r>
                      <a:r>
                        <a:rPr lang="ru-RU" baseline="-25000" dirty="0" smtClean="0"/>
                        <a:t>2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16800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</a:t>
                      </a:r>
                      <a:r>
                        <a:rPr lang="ru-RU" baseline="-25000" dirty="0" smtClean="0"/>
                        <a:t>2</a:t>
                      </a:r>
                      <a:r>
                        <a:rPr lang="ru-RU" dirty="0" smtClean="0"/>
                        <a:t>, 10 </a:t>
                      </a:r>
                      <a:r>
                        <a:rPr lang="en-US" dirty="0" err="1" smtClean="0"/>
                        <a:t>atm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25 </a:t>
                      </a:r>
                      <a:r>
                        <a:rPr lang="en-US" baseline="0" dirty="0" err="1" smtClean="0"/>
                        <a:t>atm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70" y="205692"/>
            <a:ext cx="9066213" cy="1257300"/>
          </a:xfrm>
        </p:spPr>
        <p:txBody>
          <a:bodyPr/>
          <a:lstStyle/>
          <a:p>
            <a:r>
              <a:rPr lang="en-US" dirty="0" smtClean="0"/>
              <a:t>What it is -- Aerogel</a:t>
            </a:r>
            <a:r>
              <a:rPr lang="ru-RU" dirty="0" smtClean="0"/>
              <a:t>?</a:t>
            </a:r>
            <a:r>
              <a:rPr lang="en-US" dirty="0" smtClean="0"/>
              <a:t>(1)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474476" y="2604745"/>
            <a:ext cx="5657618" cy="2039606"/>
          </a:xfrm>
        </p:spPr>
        <p:txBody>
          <a:bodyPr/>
          <a:lstStyle/>
          <a:p>
            <a:pPr marL="0" indent="0"/>
            <a:r>
              <a:rPr lang="en-US" sz="2400" dirty="0" smtClean="0">
                <a:solidFill>
                  <a:srgbClr val="FF0000"/>
                </a:solidFill>
              </a:rPr>
              <a:t>Aerogel was </a:t>
            </a:r>
            <a:r>
              <a:rPr lang="en-US" sz="2400" dirty="0" smtClean="0">
                <a:solidFill>
                  <a:srgbClr val="FF0000"/>
                </a:solidFill>
              </a:rPr>
              <a:t>first synthesized </a:t>
            </a:r>
            <a:r>
              <a:rPr lang="en-US" sz="2400" dirty="0" smtClean="0">
                <a:solidFill>
                  <a:srgbClr val="FF0000"/>
                </a:solidFill>
              </a:rPr>
              <a:t>by </a:t>
            </a:r>
            <a:r>
              <a:rPr lang="en-US" sz="2400" dirty="0" smtClean="0">
                <a:solidFill>
                  <a:srgbClr val="FF0000"/>
                </a:solidFill>
              </a:rPr>
              <a:t>Samuel Stephens </a:t>
            </a:r>
            <a:r>
              <a:rPr lang="en-US" sz="2400" dirty="0" err="1" smtClean="0">
                <a:solidFill>
                  <a:srgbClr val="FF0000"/>
                </a:solidFill>
              </a:rPr>
              <a:t>Kistler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</a:t>
            </a:r>
            <a:r>
              <a:rPr lang="ru-RU" sz="2400" dirty="0" smtClean="0">
                <a:solidFill>
                  <a:srgbClr val="FF0000"/>
                </a:solidFill>
              </a:rPr>
              <a:t> 1931</a:t>
            </a:r>
          </a:p>
          <a:p>
            <a:pPr marL="0" indent="0"/>
            <a:r>
              <a:rPr lang="en-US" sz="2400" dirty="0" err="1" smtClean="0"/>
              <a:t>S.S.Kistler</a:t>
            </a:r>
            <a:r>
              <a:rPr lang="en-US" sz="2400" dirty="0" smtClean="0"/>
              <a:t>, "</a:t>
            </a:r>
            <a:r>
              <a:rPr lang="en-US" sz="2400" i="1" dirty="0" smtClean="0"/>
              <a:t>Coherent </a:t>
            </a:r>
            <a:r>
              <a:rPr lang="en-US" sz="2400" i="1" dirty="0"/>
              <a:t>Expanded Aerogels and </a:t>
            </a:r>
            <a:r>
              <a:rPr lang="en-US" sz="2400" i="1" dirty="0" smtClean="0"/>
              <a:t>Jellies</a:t>
            </a:r>
            <a:r>
              <a:rPr lang="en-US" sz="2400" dirty="0" smtClean="0"/>
              <a:t>“, Nature, 1931,vol</a:t>
            </a:r>
            <a:r>
              <a:rPr lang="en-US" sz="2400" dirty="0"/>
              <a:t>. 127, p. </a:t>
            </a:r>
            <a:r>
              <a:rPr lang="en-US" sz="2400" dirty="0" smtClean="0"/>
              <a:t>741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51" y="4283481"/>
            <a:ext cx="3015159" cy="312220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2" y="1763612"/>
            <a:ext cx="4224825" cy="2885753"/>
          </a:xfrm>
        </p:spPr>
      </p:pic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4716709"/>
            <a:ext cx="640846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Aerogel</a:t>
            </a:r>
            <a:r>
              <a:rPr lang="ru-RU" sz="2000" dirty="0" smtClean="0"/>
              <a:t> – </a:t>
            </a:r>
            <a:r>
              <a:rPr lang="en-US" sz="2000" dirty="0" smtClean="0"/>
              <a:t>is a porous material with pore dimension less than visible light wavelength</a:t>
            </a:r>
            <a:r>
              <a:rPr lang="en-US" sz="2000" dirty="0"/>
              <a:t>.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It is a classical </a:t>
            </a:r>
            <a:r>
              <a:rPr lang="en-US" sz="2000" b="1" dirty="0" smtClean="0"/>
              <a:t>nanomaterial</a:t>
            </a:r>
            <a:r>
              <a:rPr lang="ru-RU" sz="2000" dirty="0" smtClean="0"/>
              <a:t>.</a:t>
            </a:r>
            <a:r>
              <a:rPr lang="en-US" sz="2000" dirty="0" smtClean="0"/>
              <a:t>The most widespread are silicon dioxide aerogel, although aerogels based on metal oxides, carbon, gelatin and others.</a:t>
            </a:r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CCB8FE-C739-49E0-AE10-FEE22BFD6E4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94" y="0"/>
            <a:ext cx="1905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 -- Aerogel</a:t>
            </a:r>
            <a:r>
              <a:rPr lang="ru-RU" dirty="0"/>
              <a:t>?</a:t>
            </a:r>
            <a:r>
              <a:rPr lang="en-US" dirty="0" smtClean="0"/>
              <a:t>(2)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71760" y="1768475"/>
            <a:ext cx="5688632" cy="4987925"/>
          </a:xfrm>
        </p:spPr>
        <p:txBody>
          <a:bodyPr/>
          <a:lstStyle/>
          <a:p>
            <a:r>
              <a:rPr lang="en-US" sz="2400" dirty="0" smtClean="0"/>
              <a:t>Production method</a:t>
            </a:r>
            <a:r>
              <a:rPr lang="ru-RU" sz="2400" dirty="0" smtClean="0"/>
              <a:t>: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Synthesis of the </a:t>
            </a:r>
            <a:r>
              <a:rPr lang="en-US" sz="2400" dirty="0" err="1" smtClean="0"/>
              <a:t>alcogel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pt-BR" sz="2400" dirty="0"/>
              <a:t>      Si(OR)</a:t>
            </a:r>
            <a:r>
              <a:rPr lang="pt-BR" sz="2400" baseline="-25000" dirty="0"/>
              <a:t>4</a:t>
            </a:r>
            <a:r>
              <a:rPr lang="pt-BR" sz="2400" dirty="0"/>
              <a:t> + 2H</a:t>
            </a:r>
            <a:r>
              <a:rPr lang="pt-BR" sz="2400" baseline="-25000" dirty="0"/>
              <a:t>2</a:t>
            </a:r>
            <a:r>
              <a:rPr lang="pt-BR" sz="2400" dirty="0"/>
              <a:t>O =</a:t>
            </a:r>
            <a:r>
              <a:rPr lang="en-US" sz="2400" dirty="0"/>
              <a:t>&gt;</a:t>
            </a:r>
            <a:r>
              <a:rPr lang="pt-BR" sz="2400" dirty="0"/>
              <a:t> SiO</a:t>
            </a:r>
            <a:r>
              <a:rPr lang="pt-BR" sz="2400" baseline="-25000" dirty="0"/>
              <a:t>2</a:t>
            </a:r>
            <a:r>
              <a:rPr lang="pt-BR" sz="2400" dirty="0"/>
              <a:t> + 4HOR</a:t>
            </a:r>
          </a:p>
          <a:p>
            <a:r>
              <a:rPr lang="en-US" sz="2400" dirty="0"/>
              <a:t> </a:t>
            </a:r>
            <a:r>
              <a:rPr lang="ru-RU" sz="2400" dirty="0" smtClean="0"/>
              <a:t>     </a:t>
            </a:r>
            <a:r>
              <a:rPr lang="en-US" sz="2400" dirty="0" err="1" smtClean="0"/>
              <a:t>alkoxide</a:t>
            </a:r>
            <a:r>
              <a:rPr lang="ru-RU" sz="2400" dirty="0" smtClean="0"/>
              <a:t>   </a:t>
            </a:r>
            <a:r>
              <a:rPr lang="en-US" sz="2400" dirty="0" smtClean="0"/>
              <a:t>water</a:t>
            </a:r>
            <a:r>
              <a:rPr lang="ru-RU" sz="2400" dirty="0" smtClean="0"/>
              <a:t>      </a:t>
            </a:r>
            <a:r>
              <a:rPr lang="en-US" sz="2400" dirty="0" smtClean="0"/>
              <a:t>silica </a:t>
            </a:r>
            <a:r>
              <a:rPr lang="ru-RU" sz="2400" dirty="0" smtClean="0"/>
              <a:t>  </a:t>
            </a:r>
            <a:r>
              <a:rPr lang="en-US" sz="2400" dirty="0" smtClean="0"/>
              <a:t>alcohol</a:t>
            </a: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Supercritical drying in the autoclave to remove alcohol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=100 </a:t>
            </a:r>
            <a:r>
              <a:rPr lang="en-US" sz="2400" dirty="0" err="1" smtClean="0"/>
              <a:t>atm</a:t>
            </a:r>
            <a:r>
              <a:rPr lang="en-US" sz="2400" dirty="0" smtClean="0"/>
              <a:t>,     </a:t>
            </a:r>
            <a:r>
              <a:rPr lang="en-US" sz="2400" dirty="0" err="1"/>
              <a:t>T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= 260°</a:t>
            </a:r>
            <a:r>
              <a:rPr lang="en-US" sz="2400" dirty="0"/>
              <a:t>C</a:t>
            </a:r>
            <a:endParaRPr lang="ru-RU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methanol</a:t>
            </a:r>
            <a:r>
              <a:rPr lang="ru-RU" sz="2000" dirty="0" smtClean="0"/>
              <a:t> </a:t>
            </a:r>
            <a:r>
              <a:rPr lang="en-US" sz="2000" dirty="0" smtClean="0"/>
              <a:t>--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cr</a:t>
            </a:r>
            <a:r>
              <a:rPr lang="en-US" sz="2000" dirty="0" smtClean="0"/>
              <a:t>=81 </a:t>
            </a:r>
            <a:r>
              <a:rPr lang="en-US" sz="2000" dirty="0" err="1" smtClean="0"/>
              <a:t>atm</a:t>
            </a:r>
            <a:r>
              <a:rPr lang="en-US" sz="2000" dirty="0" smtClean="0"/>
              <a:t>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cr</a:t>
            </a:r>
            <a:r>
              <a:rPr lang="ru-RU" sz="2000" dirty="0"/>
              <a:t>=</a:t>
            </a:r>
            <a:r>
              <a:rPr lang="en-US" sz="2000" dirty="0" smtClean="0"/>
              <a:t>230°</a:t>
            </a:r>
            <a:r>
              <a:rPr lang="ru-RU" sz="2000" dirty="0" smtClean="0"/>
              <a:t>С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isopropanol</a:t>
            </a:r>
            <a:r>
              <a:rPr lang="ru-RU" sz="2000" dirty="0"/>
              <a:t> </a:t>
            </a:r>
            <a:r>
              <a:rPr lang="en-US" sz="2000" dirty="0" smtClean="0"/>
              <a:t>--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cr</a:t>
            </a:r>
            <a:r>
              <a:rPr lang="en-US" sz="2000" dirty="0" smtClean="0"/>
              <a:t>=53 </a:t>
            </a:r>
            <a:r>
              <a:rPr lang="en-US" sz="2000" dirty="0" err="1"/>
              <a:t>atm</a:t>
            </a:r>
            <a:r>
              <a:rPr lang="en-US" sz="2000" dirty="0"/>
              <a:t>, </a:t>
            </a:r>
            <a:r>
              <a:rPr lang="en-US" sz="2000" dirty="0" err="1"/>
              <a:t>T</a:t>
            </a:r>
            <a:r>
              <a:rPr lang="en-US" sz="2000" baseline="-25000" dirty="0" err="1"/>
              <a:t>cr</a:t>
            </a:r>
            <a:r>
              <a:rPr lang="ru-RU" sz="2000" dirty="0"/>
              <a:t>=</a:t>
            </a:r>
            <a:r>
              <a:rPr lang="en-US" sz="2000" dirty="0"/>
              <a:t>235°</a:t>
            </a:r>
            <a:r>
              <a:rPr lang="ru-RU" sz="2000" dirty="0"/>
              <a:t>С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arbon dioxide</a:t>
            </a:r>
            <a:r>
              <a:rPr lang="ru-RU" sz="2000" dirty="0" smtClean="0"/>
              <a:t> </a:t>
            </a:r>
            <a:r>
              <a:rPr lang="en-US" sz="2000" dirty="0" smtClean="0"/>
              <a:t>--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cr</a:t>
            </a:r>
            <a:r>
              <a:rPr lang="en-US" sz="2000" dirty="0" smtClean="0"/>
              <a:t>=73 </a:t>
            </a:r>
            <a:r>
              <a:rPr lang="en-US" sz="2000" dirty="0" err="1"/>
              <a:t>atm</a:t>
            </a:r>
            <a:r>
              <a:rPr lang="en-US" sz="2000" dirty="0"/>
              <a:t>, </a:t>
            </a:r>
            <a:r>
              <a:rPr lang="en-US" sz="2000" dirty="0" err="1"/>
              <a:t>T</a:t>
            </a:r>
            <a:r>
              <a:rPr lang="en-US" sz="2000" baseline="-25000" dirty="0" err="1"/>
              <a:t>cr</a:t>
            </a:r>
            <a:r>
              <a:rPr lang="ru-RU" sz="2000" dirty="0" smtClean="0"/>
              <a:t>=</a:t>
            </a:r>
            <a:r>
              <a:rPr lang="en-US" sz="2000" dirty="0" smtClean="0"/>
              <a:t>31°</a:t>
            </a:r>
            <a:r>
              <a:rPr lang="ru-RU" sz="2000" dirty="0"/>
              <a:t>С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904408" y="1768475"/>
            <a:ext cx="4176217" cy="4987925"/>
          </a:xfrm>
        </p:spPr>
        <p:txBody>
          <a:bodyPr/>
          <a:lstStyle/>
          <a:p>
            <a:r>
              <a:rPr lang="en-US" sz="2400" dirty="0" smtClean="0"/>
              <a:t>Aerogel parameters</a:t>
            </a:r>
            <a:r>
              <a:rPr lang="ru-RU" sz="24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Density </a:t>
            </a:r>
            <a:r>
              <a:rPr lang="ru-RU" sz="2400" dirty="0" smtClean="0"/>
              <a:t>0.003 до </a:t>
            </a:r>
            <a:r>
              <a:rPr lang="en-US" sz="2400" dirty="0" smtClean="0"/>
              <a:t>1.0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g/cm</a:t>
            </a:r>
            <a:r>
              <a:rPr lang="ru-RU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</a:rPr>
              <a:t>fused silica </a:t>
            </a:r>
            <a:r>
              <a:rPr lang="el-GR" sz="2400" i="1" dirty="0" smtClean="0">
                <a:solidFill>
                  <a:schemeClr val="tx1"/>
                </a:solidFill>
              </a:rPr>
              <a:t>ρ</a:t>
            </a:r>
            <a:r>
              <a:rPr lang="en-US" sz="2400" i="1" dirty="0" smtClean="0">
                <a:solidFill>
                  <a:schemeClr val="tx1"/>
                </a:solidFill>
              </a:rPr>
              <a:t>=</a:t>
            </a:r>
            <a:r>
              <a:rPr lang="ru-RU" sz="2400" i="1" dirty="0" smtClean="0">
                <a:solidFill>
                  <a:schemeClr val="tx1"/>
                </a:solidFill>
              </a:rPr>
              <a:t>2.2 </a:t>
            </a:r>
            <a:r>
              <a:rPr lang="en-US" sz="2400" dirty="0">
                <a:solidFill>
                  <a:schemeClr val="tx1"/>
                </a:solidFill>
              </a:rPr>
              <a:t>g/cm</a:t>
            </a:r>
            <a:r>
              <a:rPr lang="ru-RU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Refractive index</a:t>
            </a:r>
            <a:r>
              <a:rPr lang="ru-RU" sz="2400" dirty="0" smtClean="0"/>
              <a:t> </a:t>
            </a:r>
            <a:endParaRPr lang="en-US" sz="2400" dirty="0"/>
          </a:p>
          <a:p>
            <a:r>
              <a:rPr lang="en-US" sz="2400" dirty="0"/>
              <a:t>      </a:t>
            </a:r>
            <a:r>
              <a:rPr lang="en-US" sz="2400" dirty="0">
                <a:solidFill>
                  <a:srgbClr val="FF0000"/>
                </a:solidFill>
              </a:rPr>
              <a:t>n ≈ 1 + 0.2·</a:t>
            </a:r>
            <a:r>
              <a:rPr lang="el-GR" sz="2400" dirty="0">
                <a:solidFill>
                  <a:srgbClr val="FF0000"/>
                </a:solidFill>
              </a:rPr>
              <a:t>ρ</a:t>
            </a:r>
            <a:r>
              <a:rPr lang="en-US" sz="2400" dirty="0" smtClean="0">
                <a:solidFill>
                  <a:srgbClr val="FF0000"/>
                </a:solidFill>
              </a:rPr>
              <a:t>[</a:t>
            </a:r>
            <a:r>
              <a:rPr lang="en-US" sz="2400" dirty="0">
                <a:solidFill>
                  <a:srgbClr val="FF0000"/>
                </a:solidFill>
              </a:rPr>
              <a:t>g/cm</a:t>
            </a:r>
            <a:r>
              <a:rPr lang="ru-RU" sz="2400" baseline="30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] </a:t>
            </a:r>
            <a:r>
              <a:rPr lang="ru-RU" sz="2400" dirty="0" smtClean="0">
                <a:solidFill>
                  <a:srgbClr val="FF0000"/>
                </a:solidFill>
              </a:rPr>
              <a:t>=</a:t>
            </a:r>
            <a:r>
              <a:rPr lang="en-US" sz="2400" dirty="0" smtClean="0">
                <a:solidFill>
                  <a:srgbClr val="FF0000"/>
                </a:solidFill>
              </a:rPr>
              <a:t>&gt;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(</a:t>
            </a:r>
            <a:r>
              <a:rPr lang="en-US" sz="2400" dirty="0" smtClean="0">
                <a:solidFill>
                  <a:schemeClr val="tx1"/>
                </a:solidFill>
              </a:rPr>
              <a:t>n </a:t>
            </a:r>
            <a:r>
              <a:rPr lang="ru-RU" sz="2400" dirty="0" smtClean="0">
                <a:solidFill>
                  <a:schemeClr val="tx1"/>
                </a:solidFill>
              </a:rPr>
              <a:t>= </a:t>
            </a:r>
            <a:r>
              <a:rPr lang="en-US" sz="2400" dirty="0" smtClean="0">
                <a:solidFill>
                  <a:schemeClr val="tx1"/>
                </a:solidFill>
              </a:rPr>
              <a:t>1.0006 </a:t>
            </a:r>
            <a:r>
              <a:rPr lang="ru-RU" sz="2400" dirty="0">
                <a:solidFill>
                  <a:schemeClr val="tx1"/>
                </a:solidFill>
              </a:rPr>
              <a:t>÷</a:t>
            </a:r>
            <a:r>
              <a:rPr lang="ru-RU" sz="2400" dirty="0" smtClean="0">
                <a:solidFill>
                  <a:schemeClr val="tx1"/>
                </a:solidFill>
              </a:rPr>
              <a:t> 1.2)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Poro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ity </a:t>
            </a:r>
            <a:r>
              <a:rPr lang="ru-RU" sz="2400" dirty="0" smtClean="0">
                <a:solidFill>
                  <a:schemeClr val="tx1"/>
                </a:solidFill>
              </a:rPr>
              <a:t>99.8%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Inner surface </a:t>
            </a:r>
            <a:r>
              <a:rPr lang="ru-RU" sz="2400" dirty="0" smtClean="0">
                <a:solidFill>
                  <a:schemeClr val="tx1"/>
                </a:solidFill>
              </a:rPr>
              <a:t>800 </a:t>
            </a:r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ru-RU" sz="2400" baseline="30000" dirty="0" smtClean="0">
                <a:solidFill>
                  <a:schemeClr val="tx1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02.03.17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INSTR17, Novosibirsk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all began?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053" y="1763613"/>
            <a:ext cx="3930147" cy="49879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1973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n=1.01—1.06 (1.2 using sintering)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L</a:t>
            </a:r>
            <a:r>
              <a:rPr lang="en-US" baseline="-25000" dirty="0" err="1" smtClean="0"/>
              <a:t>sc</a:t>
            </a:r>
            <a:r>
              <a:rPr lang="en-US" dirty="0" smtClean="0"/>
              <a:t>(400) = 6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There is a Cherenkov light from </a:t>
            </a:r>
            <a:r>
              <a:rPr lang="en-US" dirty="0" smtClean="0">
                <a:solidFill>
                  <a:srgbClr val="FF0000"/>
                </a:solidFill>
              </a:rPr>
              <a:t>aerogel!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‘The are no evident signs of scintillations in aerogel</a:t>
            </a:r>
            <a:r>
              <a:rPr lang="en-US" i="1" dirty="0" smtClean="0">
                <a:solidFill>
                  <a:srgbClr val="FF0000"/>
                </a:solidFill>
              </a:rPr>
              <a:t>’!</a:t>
            </a:r>
            <a:endParaRPr lang="en-US" i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55" y="1113753"/>
            <a:ext cx="5392290" cy="2448811"/>
          </a:xfr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55" y="3545720"/>
            <a:ext cx="5392290" cy="384312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7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TASSO aerogel threshold Cherenkov detectors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0" y="1763613"/>
            <a:ext cx="3303158" cy="49879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1976</a:t>
            </a:r>
            <a:r>
              <a:rPr lang="en-US" sz="2400" dirty="0" smtClean="0"/>
              <a:t>- start of the R&amp;D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first large scale detector with aerogel, 32 detectors, V</a:t>
            </a:r>
            <a:r>
              <a:rPr lang="el-GR" sz="2400" baseline="-25000" dirty="0" smtClean="0"/>
              <a:t>Σ</a:t>
            </a:r>
            <a:r>
              <a:rPr lang="en-US" sz="2400" dirty="0" smtClean="0"/>
              <a:t>=2000 l</a:t>
            </a:r>
            <a:endParaRPr lang="en-US" sz="2400" baseline="30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Large counters 0.35x1.0x1.5 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n=1.020—1.026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</a:t>
            </a:r>
            <a:r>
              <a:rPr lang="en-US" sz="2400" baseline="-25000" dirty="0"/>
              <a:t>sc</a:t>
            </a:r>
            <a:r>
              <a:rPr lang="en-US" sz="2400" dirty="0"/>
              <a:t>(400) = </a:t>
            </a:r>
            <a:r>
              <a:rPr lang="en-US" sz="2400" dirty="0" smtClean="0"/>
              <a:t>20 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Npe</a:t>
            </a:r>
            <a:r>
              <a:rPr lang="en-US" sz="2400" dirty="0" smtClean="0"/>
              <a:t> = 3.9 (problems with degradation)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37844" y="368887"/>
            <a:ext cx="4608512" cy="6677884"/>
          </a:xfr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INSTR17, Novosibirsk</a:t>
            </a:r>
            <a:endParaRPr lang="fi-FI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5949169" y="1445531"/>
            <a:ext cx="403187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Burkhardt et.al., NIM184(1981)319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3006" y="6115472"/>
            <a:ext cx="3720314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Yes, this is possible!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54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KEDR aerogel counters with direct light collection(1)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2272" y="1472051"/>
            <a:ext cx="3918074" cy="48739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760" y="1835621"/>
            <a:ext cx="4968552" cy="49879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1982</a:t>
            </a:r>
            <a:r>
              <a:rPr lang="en-US" sz="2400" dirty="0" smtClean="0"/>
              <a:t> – SLAC instrumentation conference, talk of Gunter </a:t>
            </a:r>
            <a:r>
              <a:rPr lang="en-US" sz="2400" dirty="0" err="1" smtClean="0"/>
              <a:t>Poelz</a:t>
            </a:r>
            <a:r>
              <a:rPr lang="en-US" sz="2400" dirty="0" smtClean="0"/>
              <a:t> on TASSO Cherenkov Counters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Start of the R&amp;D at 1986 as part of KEDR project together with </a:t>
            </a:r>
            <a:r>
              <a:rPr lang="en-US" sz="2400" dirty="0" err="1" smtClean="0"/>
              <a:t>Boreskov</a:t>
            </a:r>
            <a:r>
              <a:rPr lang="en-US" sz="2400" dirty="0" smtClean="0"/>
              <a:t> Institute of Catalysis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1988 – the first aerogel samples produced at BIC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1990 – test of the first prototype on cosmic muons</a:t>
            </a:r>
          </a:p>
          <a:p>
            <a:pPr marL="0" indent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02.03.17</a:t>
            </a:r>
            <a:endParaRPr lang="fi-FI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INSTR17, Novosibirsk</a:t>
            </a:r>
            <a:endParaRPr lang="fi-FI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16E7014-49C3-4255-9D1C-497824AF14C8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3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5374</TotalTime>
  <Words>1810</Words>
  <Application>Microsoft Office PowerPoint</Application>
  <PresentationFormat>Произвольный</PresentationFormat>
  <Paragraphs>402</Paragraphs>
  <Slides>32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Calibri</vt:lpstr>
      <vt:lpstr>Cambria Math</vt:lpstr>
      <vt:lpstr>Courier New</vt:lpstr>
      <vt:lpstr>DejaVu Sans</vt:lpstr>
      <vt:lpstr>Lucida Handwriting</vt:lpstr>
      <vt:lpstr>Times New Roman</vt:lpstr>
      <vt:lpstr>WenQuanYi Micro Hei</vt:lpstr>
      <vt:lpstr>Wingdings</vt:lpstr>
      <vt:lpstr>Тема Office</vt:lpstr>
      <vt:lpstr>Cherenkov detectors with aerogel radiators</vt:lpstr>
      <vt:lpstr>Презентация PowerPoint</vt:lpstr>
      <vt:lpstr>Cherenkov radiation and its main features</vt:lpstr>
      <vt:lpstr>Why we want to use aerogel?</vt:lpstr>
      <vt:lpstr>What it is -- Aerogel?(1) </vt:lpstr>
      <vt:lpstr>What it is -- Aerogel?(2)</vt:lpstr>
      <vt:lpstr>How it all began?</vt:lpstr>
      <vt:lpstr>TASSO aerogel threshold Cherenkov detectors</vt:lpstr>
      <vt:lpstr>KEDR aerogel counters with direct light collection(1)</vt:lpstr>
      <vt:lpstr>KEDR aerogel counters with direct light collection(2)</vt:lpstr>
      <vt:lpstr>Era of high transparency aerogel</vt:lpstr>
      <vt:lpstr>Belle aerogel Cherenkov counters</vt:lpstr>
      <vt:lpstr>Aerogel threshold counters with wavelength shifters(1)</vt:lpstr>
      <vt:lpstr>Aerogel threshold counters with wavelength shifters(2)</vt:lpstr>
      <vt:lpstr>ASHIPH detectors</vt:lpstr>
      <vt:lpstr>KEDR ASHIPH system(1)</vt:lpstr>
      <vt:lpstr>KEDR ASHIPH system(2)</vt:lpstr>
      <vt:lpstr>Ring Imaging Cherenkov detectors with aerogel radiators</vt:lpstr>
      <vt:lpstr>Peculiarities of aerogel use in RICH detectors</vt:lpstr>
      <vt:lpstr>Why Aerogel?</vt:lpstr>
      <vt:lpstr>The first aerogel RICH</vt:lpstr>
      <vt:lpstr>Aerogel in LHCb RICH1</vt:lpstr>
      <vt:lpstr>Aerogel RICH at AMS-02 at ISS</vt:lpstr>
      <vt:lpstr>Further progress – Focusing aerogel RICH!</vt:lpstr>
      <vt:lpstr>Презентация PowerPoint</vt:lpstr>
      <vt:lpstr>Additional slides</vt:lpstr>
      <vt:lpstr>ASHIPH long term stability</vt:lpstr>
      <vt:lpstr>Detectors with record timing resolution </vt:lpstr>
      <vt:lpstr>Aerogel sample</vt:lpstr>
      <vt:lpstr>Разработка аэрогеля для Черенковских счетчиков в Новосибирске</vt:lpstr>
      <vt:lpstr>Aerogel degradation due to water adsorption(1)</vt:lpstr>
      <vt:lpstr>Aerogel degradation due to water adsorption(2)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 of FARICH prototype with fine photon position detection</dc:title>
  <dc:creator>Evgeniy</dc:creator>
  <cp:lastModifiedBy>Evgenii Kravchenko</cp:lastModifiedBy>
  <cp:revision>422</cp:revision>
  <cp:lastPrinted>1601-01-01T00:00:00Z</cp:lastPrinted>
  <dcterms:created xsi:type="dcterms:W3CDTF">2011-03-03T13:51:28Z</dcterms:created>
  <dcterms:modified xsi:type="dcterms:W3CDTF">2017-03-02T06:46:09Z</dcterms:modified>
</cp:coreProperties>
</file>