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416" r:id="rId3"/>
    <p:sldId id="442" r:id="rId4"/>
    <p:sldId id="465" r:id="rId5"/>
    <p:sldId id="471" r:id="rId6"/>
    <p:sldId id="473" r:id="rId7"/>
    <p:sldId id="453" r:id="rId8"/>
    <p:sldId id="468" r:id="rId9"/>
    <p:sldId id="472" r:id="rId10"/>
    <p:sldId id="454" r:id="rId11"/>
    <p:sldId id="461" r:id="rId12"/>
    <p:sldId id="439" r:id="rId13"/>
    <p:sldId id="378" r:id="rId14"/>
    <p:sldId id="440" r:id="rId15"/>
    <p:sldId id="384" r:id="rId16"/>
    <p:sldId id="400" r:id="rId17"/>
    <p:sldId id="401" r:id="rId18"/>
    <p:sldId id="474" r:id="rId19"/>
    <p:sldId id="443" r:id="rId20"/>
    <p:sldId id="467" r:id="rId21"/>
    <p:sldId id="476" r:id="rId22"/>
    <p:sldId id="409" r:id="rId23"/>
    <p:sldId id="390" r:id="rId24"/>
    <p:sldId id="41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FF"/>
    <a:srgbClr val="B48900"/>
    <a:srgbClr val="FFFF99"/>
    <a:srgbClr val="FFDE9B"/>
    <a:srgbClr val="FFCC99"/>
    <a:srgbClr val="FFFFCC"/>
    <a:srgbClr val="A40800"/>
    <a:srgbClr val="D6A300"/>
    <a:srgbClr val="F8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3" autoAdjust="0"/>
    <p:restoredTop sz="89651" autoAdjust="0"/>
  </p:normalViewPr>
  <p:slideViewPr>
    <p:cSldViewPr>
      <p:cViewPr>
        <p:scale>
          <a:sx n="80" d="100"/>
          <a:sy n="80" d="100"/>
        </p:scale>
        <p:origin x="-869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E3F7-473A-440F-8067-2C99B7E53B0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282CB-1960-4959-BD4D-FFBF1B5C7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241081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1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5F2D-BF26-4705-A499-2C0524AF26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3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6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6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5F2D-BF26-4705-A499-2C0524AF26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5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5F2D-BF26-4705-A499-2C0524AF26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702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5F2D-BF26-4705-A499-2C0524AF26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702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5F2D-BF26-4705-A499-2C0524AF26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6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0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9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We intend to form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Hbar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via resonant change exchange of Rydberg Ps with the following steps, also readable in the Aegis proposal online. 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Beer Lambert’s law. Specific depth defined by the cross section, the plasma density and the interaction length.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About 10^-10 cm^2 via Monte Carlo simulations, group intern</a:t>
                </a:r>
              </a:p>
              <a:p>
                <a:endParaRPr lang="en-GB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dirty="0" smtClean="0"/>
                  <a:t>e.g. </a:t>
                </a:r>
                <a:r>
                  <a:rPr lang="en-GB" sz="1200" i="0">
                    <a:latin typeface="Cambria Math" panose="02040503050406030204" pitchFamily="18" charset="0"/>
                  </a:rPr>
                  <a:t>𝑣_(𝐻 ̅^∗ )</a:t>
                </a:r>
                <a:r>
                  <a:rPr lang="en-GB" sz="1200" dirty="0"/>
                  <a:t>=500 m/s, </a:t>
                </a:r>
                <a:r>
                  <a:rPr lang="en-GB" sz="1200" i="0">
                    <a:latin typeface="Cambria Math" panose="02040503050406030204" pitchFamily="18" charset="0"/>
                  </a:rPr>
                  <a:t>𝐿 </a:t>
                </a:r>
                <a:r>
                  <a:rPr lang="en-GB" sz="1200" dirty="0"/>
                  <a:t>=1 </a:t>
                </a:r>
                <a:r>
                  <a:rPr lang="en-GB" sz="1200" dirty="0" smtClean="0"/>
                  <a:t>m</a:t>
                </a:r>
                <a:endParaRPr lang="en-GB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-Production of positrons (e+) through a 22Na source and accumulator;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Capture and accumulation of p from the AD in a cylindrical Penning trap;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Sympathetic cooling of the p with electrons and/or to sub-K temperatures with anion species</a:t>
                </a:r>
              </a:p>
              <a:p>
                <a:pPr marL="0" indent="0">
                  <a:buFontTx/>
                  <a:buNone/>
                </a:pP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Production of Ps by bombardment of a cryogenic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nanoporous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material with an intense e+ pulse;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Excitation of the Ps to a Rydberg state with principal quantum number n = 25  35;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Pulsed formation of H by resonant charge exchange between Rydberg Ps and cold p ;</a:t>
                </a:r>
              </a:p>
              <a:p>
                <a:pPr marL="0" indent="0">
                  <a:buFontTx/>
                  <a:buNone/>
                </a:pPr>
                <a:endParaRPr lang="en-GB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Pulsed formation of an H beam by remaining Ps recoil or Stark acceleration with inhomogeneous electric fields;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Determination of g in a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moire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deflectometer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coupled with a position-sensitive detector or a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tiltable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deflectometer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with a counting detector.</a:t>
                </a:r>
              </a:p>
              <a:p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Measurement of the HFS of antihydrogen in a microwave flipping cavity coupled with </a:t>
                </a:r>
                <a:r>
                  <a:rPr lang="en-GB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ananalyzing</a:t>
                </a:r>
                <a:r>
                  <a:rPr lang="en-GB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multipolar magnet.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Detector=2.5 cm,</a:t>
            </a:r>
          </a:p>
          <a:p>
            <a:endParaRPr lang="en-US" dirty="0" smtClean="0"/>
          </a:p>
          <a:p>
            <a:r>
              <a:rPr lang="en-US" dirty="0" smtClean="0"/>
              <a:t> 12 um slit</a:t>
            </a:r>
            <a:r>
              <a:rPr lang="en-US" baseline="0" dirty="0" smtClean="0"/>
              <a:t> width, 40 um periodicity.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Goal: distinguish between annihilation on detector and on interferometer grating: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Detector=2.5 cm,</a:t>
            </a:r>
          </a:p>
          <a:p>
            <a:endParaRPr lang="en-US" dirty="0" smtClean="0"/>
          </a:p>
          <a:p>
            <a:r>
              <a:rPr lang="en-US" dirty="0" smtClean="0"/>
              <a:t> 12 um slit</a:t>
            </a:r>
            <a:r>
              <a:rPr lang="en-US" baseline="0" dirty="0" smtClean="0"/>
              <a:t> width, 40 um periodicity.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Goal: distinguish between annihilation on detector and on interferometer grating: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9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2GeV 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redistriuted</a:t>
            </a:r>
            <a:r>
              <a:rPr lang="en-GB" baseline="0" dirty="0" smtClean="0"/>
              <a:t> </a:t>
            </a:r>
            <a:r>
              <a:rPr lang="en-GB" dirty="0" smtClean="0"/>
              <a:t>Average energy of annihilation</a:t>
            </a:r>
            <a:r>
              <a:rPr lang="en-GB" baseline="0" dirty="0" smtClean="0"/>
              <a:t> products is ~100 MeV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Average energy of annihilation products ~100 MeV 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case the detection threshold was set at 4keV, well below the expected charge released by a MIP in a sideway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a 55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pixel(∼14keV).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82CB-1960-4959-BD4D-FFBF1B5C77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93BE-0C70-4520-80F1-57DDF27D69BF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-373" y="0"/>
            <a:ext cx="8532813" cy="692150"/>
          </a:xfrm>
          <a:prstGeom prst="rect">
            <a:avLst/>
          </a:prstGeom>
          <a:gradFill flip="none" rotWithShape="1">
            <a:gsLst>
              <a:gs pos="0">
                <a:srgbClr val="DCE1F5"/>
              </a:gs>
              <a:gs pos="0">
                <a:schemeClr val="bg1"/>
              </a:gs>
              <a:gs pos="0">
                <a:srgbClr val="3770E1"/>
              </a:gs>
              <a:gs pos="100000">
                <a:srgbClr val="2563BD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459788" y="692150"/>
            <a:ext cx="792162" cy="6492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Picture 4" descr="C:\Sebastian\CERN_talks\Collaboration meeting 2014\cern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-4327"/>
            <a:ext cx="697023" cy="6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020272" y="-27384"/>
            <a:ext cx="1455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0" dirty="0" err="1" smtClean="0">
                <a:solidFill>
                  <a:schemeClr val="bg1"/>
                </a:solidFill>
              </a:rPr>
              <a:t>AE</a:t>
            </a:r>
            <a:r>
              <a:rPr lang="en-US" sz="4400" b="0" u="none" dirty="0" err="1" smtClean="0">
                <a:solidFill>
                  <a:schemeClr val="bg1"/>
                </a:solidFill>
              </a:rPr>
              <a:t>g</a:t>
            </a:r>
            <a:r>
              <a:rPr lang="en-US" sz="4400" b="0" dirty="0" err="1" smtClean="0">
                <a:solidFill>
                  <a:schemeClr val="bg1"/>
                </a:solidFill>
              </a:rPr>
              <a:t>IS</a:t>
            </a:r>
            <a:endParaRPr lang="en-US" sz="3200" b="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727776" y="208604"/>
            <a:ext cx="228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11"/>
          <p:cNvSpPr>
            <a:spLocks noChangeShapeType="1"/>
          </p:cNvSpPr>
          <p:nvPr userDrawn="1"/>
        </p:nvSpPr>
        <p:spPr bwMode="auto">
          <a:xfrm flipH="1">
            <a:off x="0" y="692150"/>
            <a:ext cx="93964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73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01DA-1E96-43B1-9A90-28CD76761282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9FC6-1FDE-4E4E-8177-7059A42AAD0B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7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8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7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7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36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8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FD91-6B32-45ED-9F00-86945C3E0B4C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31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209FE-BC36-4A62-9765-C79F81B77CFF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9626-764C-4947-B4F7-054CF8E887EA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0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204D-CC1B-4ABD-9BFC-A905B412EB76}" type="datetime1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2D86-D0FA-432A-AB75-1AD836E3FBEC}" type="datetime1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438F-E966-42AA-9CF3-171A59A42F2A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8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C4D4-1D16-4AEC-A15F-FF3A9FFE1F87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5C25-8B0D-445B-A19D-79E6D806C6F0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6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662A-E550-484C-93AD-8567F9391F33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3A66-1A67-4D8E-B984-4348CBB020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-373" y="0"/>
            <a:ext cx="8532813" cy="692150"/>
          </a:xfrm>
          <a:prstGeom prst="rect">
            <a:avLst/>
          </a:prstGeom>
          <a:gradFill flip="none" rotWithShape="1">
            <a:gsLst>
              <a:gs pos="0">
                <a:srgbClr val="DCE1F5"/>
              </a:gs>
              <a:gs pos="0">
                <a:schemeClr val="bg1"/>
              </a:gs>
              <a:gs pos="0">
                <a:srgbClr val="3770E1"/>
              </a:gs>
              <a:gs pos="100000">
                <a:srgbClr val="2563BD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459788" y="692150"/>
            <a:ext cx="792162" cy="6492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Picture 4" descr="C:\Sebastian\CERN_talks\Collaboration meeting 2014\cern_logo.gif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-4327"/>
            <a:ext cx="697023" cy="6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020272" y="-27384"/>
            <a:ext cx="1455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0" dirty="0" err="1" smtClean="0">
                <a:solidFill>
                  <a:schemeClr val="bg1"/>
                </a:solidFill>
              </a:rPr>
              <a:t>AE</a:t>
            </a:r>
            <a:r>
              <a:rPr lang="en-US" sz="4400" b="0" u="none" dirty="0" err="1" smtClean="0">
                <a:solidFill>
                  <a:schemeClr val="bg1"/>
                </a:solidFill>
              </a:rPr>
              <a:t>g</a:t>
            </a:r>
            <a:r>
              <a:rPr lang="en-US" sz="4400" b="0" dirty="0" err="1" smtClean="0">
                <a:solidFill>
                  <a:schemeClr val="bg1"/>
                </a:solidFill>
              </a:rPr>
              <a:t>IS</a:t>
            </a:r>
            <a:endParaRPr lang="en-US" sz="3200" b="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727776" y="208604"/>
            <a:ext cx="228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11"/>
          <p:cNvSpPr>
            <a:spLocks noChangeShapeType="1"/>
          </p:cNvSpPr>
          <p:nvPr userDrawn="1"/>
        </p:nvSpPr>
        <p:spPr bwMode="auto">
          <a:xfrm flipH="1">
            <a:off x="0" y="692150"/>
            <a:ext cx="93964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05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2" r:id="rId13"/>
    <p:sldLayoutId id="2147483675" r:id="rId14"/>
    <p:sldLayoutId id="2147483676" r:id="rId15"/>
    <p:sldLayoutId id="2147483678" r:id="rId16"/>
    <p:sldLayoutId id="2147483681" r:id="rId17"/>
    <p:sldLayoutId id="2147483682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6.png"/><Relationship Id="rId7" Type="http://schemas.openxmlformats.org/officeDocument/2006/relationships/hyperlink" Target="http://dx.doi.org/10.1063/1.479608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1" Type="http://schemas.openxmlformats.org/officeDocument/2006/relationships/image" Target="../media/image12.png"/><Relationship Id="rId7" Type="http://schemas.openxmlformats.org/officeDocument/2006/relationships/image" Target="../media/image271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1.png"/><Relationship Id="rId24" Type="http://schemas.openxmlformats.org/officeDocument/2006/relationships/image" Target="../media/image150.png"/><Relationship Id="rId5" Type="http://schemas.openxmlformats.org/officeDocument/2006/relationships/image" Target="../media/image90.png"/><Relationship Id="rId15" Type="http://schemas.openxmlformats.org/officeDocument/2006/relationships/image" Target="../media/image22.png"/><Relationship Id="rId23" Type="http://schemas.openxmlformats.org/officeDocument/2006/relationships/image" Target="../media/image15.png"/><Relationship Id="rId19" Type="http://schemas.openxmlformats.org/officeDocument/2006/relationships/image" Target="../media/image170.png"/><Relationship Id="rId4" Type="http://schemas.openxmlformats.org/officeDocument/2006/relationships/image" Target="../media/image95.png"/><Relationship Id="rId14" Type="http://schemas.openxmlformats.org/officeDocument/2006/relationships/image" Target="../media/image310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730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80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730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80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ebastian\CERN_talks\Collaboration meeting 2015sommer\280120-ice-mount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24744"/>
            <a:ext cx="10869994" cy="611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-108520" y="0"/>
            <a:ext cx="9252520" cy="134076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de-AT" sz="4400" dirty="0"/>
              <a:t> </a:t>
            </a:r>
            <a:r>
              <a:rPr lang="en-US" sz="4000" b="1" dirty="0" smtClean="0"/>
              <a:t>Antihydrogen </a:t>
            </a:r>
            <a:r>
              <a:rPr lang="en-US" sz="4000" b="1" dirty="0"/>
              <a:t>experiments: addressing the challenges of ultra-low temperatures</a:t>
            </a:r>
            <a:endParaRPr lang="de-AT" sz="4000" b="1" dirty="0" smtClean="0">
              <a:latin typeface="Calibri" pitchFamily="34" charset="0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774067" y="1340767"/>
            <a:ext cx="7272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F9A4-2BEB-45D3-82B1-6D37200C89F6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628" y="5013176"/>
            <a:ext cx="8291264" cy="1597744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1643336" y="5095582"/>
            <a:ext cx="5976664" cy="1426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de-DE" dirty="0" smtClean="0">
                <a:latin typeface="Calibri" pitchFamily="34" charset="0"/>
              </a:rPr>
              <a:t>Sebastian Gerber</a:t>
            </a:r>
            <a:r>
              <a:rPr lang="de-DE" baseline="30000" dirty="0" smtClean="0">
                <a:latin typeface="Calibri" pitchFamily="34" charset="0"/>
              </a:rPr>
              <a:t>1</a:t>
            </a:r>
            <a:r>
              <a:rPr lang="de-DE" dirty="0" smtClean="0">
                <a:latin typeface="Calibri" pitchFamily="34" charset="0"/>
              </a:rPr>
              <a:t> , on behalf of the AEgIS collaboration</a:t>
            </a:r>
            <a:r>
              <a:rPr lang="de-DE" baseline="30000" dirty="0" smtClean="0">
                <a:latin typeface="Calibri" pitchFamily="34" charset="0"/>
              </a:rPr>
              <a:t>2</a:t>
            </a:r>
          </a:p>
          <a:p>
            <a:pPr algn="ctr"/>
            <a:endParaRPr lang="de-DE" baseline="30000" dirty="0" smtClean="0">
              <a:latin typeface="Calibri" pitchFamily="34" charset="0"/>
            </a:endParaRPr>
          </a:p>
          <a:p>
            <a:pPr algn="ctr"/>
            <a:r>
              <a:rPr lang="en-GB" dirty="0" smtClean="0"/>
              <a:t>INSTR-17 conference</a:t>
            </a:r>
            <a:r>
              <a:rPr lang="de-DE" dirty="0">
                <a:latin typeface="Calibri" pitchFamily="34" charset="0"/>
              </a:rPr>
              <a:t>, </a:t>
            </a:r>
            <a:r>
              <a:rPr lang="de-DE" dirty="0" smtClean="0">
                <a:latin typeface="Calibri" pitchFamily="34" charset="0"/>
              </a:rPr>
              <a:t>27</a:t>
            </a:r>
            <a:r>
              <a:rPr lang="de-DE" baseline="30000" dirty="0" smtClean="0">
                <a:latin typeface="Calibri" pitchFamily="34" charset="0"/>
              </a:rPr>
              <a:t>th</a:t>
            </a:r>
            <a:r>
              <a:rPr lang="de-DE" dirty="0" smtClean="0">
                <a:latin typeface="Calibri" pitchFamily="34" charset="0"/>
              </a:rPr>
              <a:t> February - 3</a:t>
            </a:r>
            <a:r>
              <a:rPr lang="de-DE" baseline="30000" dirty="0" smtClean="0">
                <a:latin typeface="Calibri" pitchFamily="34" charset="0"/>
              </a:rPr>
              <a:t>rd</a:t>
            </a:r>
            <a:r>
              <a:rPr lang="de-DE" dirty="0" smtClean="0">
                <a:latin typeface="Calibri" pitchFamily="34" charset="0"/>
              </a:rPr>
              <a:t> March 2017</a:t>
            </a:r>
          </a:p>
          <a:p>
            <a:pPr algn="ctr"/>
            <a:endParaRPr lang="de-DE" sz="1600" baseline="30000" dirty="0" smtClean="0">
              <a:latin typeface="Calibri" pitchFamily="34" charset="0"/>
            </a:endParaRPr>
          </a:p>
          <a:p>
            <a:r>
              <a:rPr lang="de-DE" sz="1400" baseline="30000" dirty="0" smtClean="0">
                <a:latin typeface="Calibri" pitchFamily="34" charset="0"/>
              </a:rPr>
              <a:t>	1 </a:t>
            </a:r>
            <a:r>
              <a:rPr lang="de-DE" sz="1400" dirty="0" smtClean="0">
                <a:latin typeface="Calibri" pitchFamily="34" charset="0"/>
              </a:rPr>
              <a:t>CERN, Route de Meyrin 385, 1217 Meyrin, CH</a:t>
            </a:r>
            <a:endParaRPr lang="de-DE" sz="1400" dirty="0">
              <a:latin typeface="Calibri" pitchFamily="34" charset="0"/>
            </a:endParaRPr>
          </a:p>
          <a:p>
            <a:r>
              <a:rPr lang="de-DE" sz="1400" baseline="30000" dirty="0" smtClean="0">
                <a:latin typeface="Calibri" pitchFamily="34" charset="0"/>
              </a:rPr>
              <a:t>	2 </a:t>
            </a:r>
            <a:r>
              <a:rPr lang="de-DE" sz="1400" dirty="0" smtClean="0">
                <a:latin typeface="Calibri" pitchFamily="34" charset="0"/>
              </a:rPr>
              <a:t>http://cern.ch/aegis</a:t>
            </a:r>
            <a:endParaRPr lang="de-DE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638" y="392687"/>
            <a:ext cx="8531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dynamic range of ASIC allow for tagging of MIPs and heavy fragments</a:t>
            </a:r>
          </a:p>
          <a:p>
            <a:r>
              <a:rPr lang="en-US" dirty="0" smtClean="0"/>
              <a:t>to distinguish between fragments leaving annihilation site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36512" y="6537640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N. </a:t>
            </a:r>
            <a:r>
              <a:rPr lang="en-GB" sz="1200" dirty="0" err="1"/>
              <a:t>Pacifico</a:t>
            </a:r>
            <a:r>
              <a:rPr lang="en-GB" sz="1200" dirty="0"/>
              <a:t> et al</a:t>
            </a:r>
            <a:r>
              <a:rPr lang="en-GB" sz="1200" dirty="0" smtClean="0"/>
              <a:t>.,  </a:t>
            </a:r>
            <a:r>
              <a:rPr lang="en-GB" sz="1200" i="1" dirty="0" err="1" smtClean="0"/>
              <a:t>Nucl</a:t>
            </a:r>
            <a:r>
              <a:rPr lang="en-GB" sz="1200" i="1" dirty="0" smtClean="0"/>
              <a:t>. </a:t>
            </a:r>
            <a:r>
              <a:rPr lang="en-GB" sz="1200" i="1" dirty="0" err="1" smtClean="0"/>
              <a:t>Instrum</a:t>
            </a:r>
            <a:r>
              <a:rPr lang="en-GB" sz="1200" i="1" dirty="0" smtClean="0"/>
              <a:t>. Methods Phys. Res. </a:t>
            </a:r>
            <a:r>
              <a:rPr lang="en-GB" sz="1200" i="1" dirty="0"/>
              <a:t>A </a:t>
            </a:r>
            <a:r>
              <a:rPr lang="en-GB" sz="1200" b="1" dirty="0" smtClean="0"/>
              <a:t>831,</a:t>
            </a:r>
            <a:r>
              <a:rPr lang="en-GB" sz="1200" dirty="0" smtClean="0"/>
              <a:t> 12–17 (2016).</a:t>
            </a:r>
          </a:p>
          <a:p>
            <a:endParaRPr lang="en-GB" sz="1200" dirty="0" smtClean="0"/>
          </a:p>
          <a:p>
            <a:endParaRPr lang="en-US" sz="1200" baseline="30000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51520" y="3573016"/>
            <a:ext cx="8766796" cy="2376264"/>
            <a:chOff x="582770" y="1988840"/>
            <a:chExt cx="7605439" cy="2061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060848"/>
              <a:ext cx="7285565" cy="187220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47664" y="3818569"/>
              <a:ext cx="5928320" cy="186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56533" y="3773316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32455" y="3744912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39815" y="3773316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3474" y="2055841"/>
              <a:ext cx="5928320" cy="186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2381" y="1988840"/>
              <a:ext cx="966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dirty="0" smtClean="0"/>
                <a:t>nergy (</a:t>
              </a:r>
              <a:r>
                <a:rPr lang="en-US" sz="1200" dirty="0" err="1" smtClean="0"/>
                <a:t>keV</a:t>
              </a:r>
              <a:r>
                <a:rPr lang="en-US" sz="1200" dirty="0" smtClean="0"/>
                <a:t>)</a:t>
              </a:r>
              <a:endParaRPr lang="en-GB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6016" y="1999298"/>
              <a:ext cx="966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dirty="0" smtClean="0"/>
                <a:t>nergy (</a:t>
              </a:r>
              <a:r>
                <a:rPr lang="en-US" sz="1200" dirty="0" err="1" smtClean="0"/>
                <a:t>keV</a:t>
              </a:r>
              <a:r>
                <a:rPr lang="en-US" sz="1200" dirty="0" smtClean="0"/>
                <a:t>)</a:t>
              </a:r>
              <a:endParaRPr lang="en-GB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1919" y="2004291"/>
              <a:ext cx="966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dirty="0" smtClean="0"/>
                <a:t>nergy (</a:t>
              </a:r>
              <a:r>
                <a:rPr lang="en-US" sz="1200" dirty="0" err="1" smtClean="0"/>
                <a:t>keV</a:t>
              </a:r>
              <a:r>
                <a:rPr lang="en-US" sz="1200" dirty="0" smtClean="0"/>
                <a:t>)</a:t>
              </a:r>
              <a:endParaRPr lang="en-GB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3568" y="2780928"/>
              <a:ext cx="14401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104655" y="2831936"/>
              <a:ext cx="14401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36894" y="2821197"/>
              <a:ext cx="14401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427375" y="2903597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2904437" y="2889140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5317403" y="2879314"/>
              <a:ext cx="58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#</a:t>
              </a:r>
              <a:endParaRPr lang="en-GB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83160" y="3284984"/>
                <a:ext cx="95014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Sample topologies of annihilation events of ~1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endParaRPr lang="en-GB" sz="1600" dirty="0" smtClean="0"/>
              </a:p>
              <a:p>
                <a:r>
                  <a:rPr lang="en-GB" sz="1600" dirty="0" smtClean="0"/>
                  <a:t>	</a:t>
                </a:r>
                <a:endParaRPr lang="en-GB" sz="1400" dirty="0" smtClean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60" y="3284984"/>
                <a:ext cx="9501408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321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756576" y="6198371"/>
                <a:ext cx="620676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Topologies of annihilation events of ~1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1600" dirty="0" smtClean="0"/>
                  <a:t>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576" y="6198371"/>
                <a:ext cx="6206761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91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9762008" y="816796"/>
            <a:ext cx="2710223" cy="648103"/>
            <a:chOff x="9350609" y="1556792"/>
            <a:chExt cx="2710223" cy="648103"/>
          </a:xfrm>
        </p:grpSpPr>
        <p:sp>
          <p:nvSpPr>
            <p:cNvPr id="29" name="Rectangle 28"/>
            <p:cNvSpPr/>
            <p:nvPr/>
          </p:nvSpPr>
          <p:spPr>
            <a:xfrm>
              <a:off x="10980712" y="1556792"/>
              <a:ext cx="1080120" cy="64807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700792" y="1699436"/>
              <a:ext cx="171425" cy="36004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9350609" y="1681675"/>
                  <a:ext cx="165782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~1 </a:t>
                  </a:r>
                  <a:r>
                    <a:rPr lang="en-US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endParaRPr lang="en-GB" sz="1400" dirty="0" smtClean="0"/>
                </a:p>
                <a:p>
                  <a:r>
                    <a:rPr lang="en-GB" sz="1400" dirty="0"/>
                    <a:t>b</a:t>
                  </a:r>
                  <a:r>
                    <a:rPr lang="en-GB" sz="1400" dirty="0" smtClean="0"/>
                    <a:t>unch width 200 ns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609" y="1681675"/>
                  <a:ext cx="1657826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03" t="-1163" b="-116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/>
            <p:cNvSpPr/>
            <p:nvPr/>
          </p:nvSpPr>
          <p:spPr>
            <a:xfrm>
              <a:off x="10889150" y="1599800"/>
              <a:ext cx="141226" cy="566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0716840" y="1892144"/>
              <a:ext cx="554576" cy="153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0733174" y="1565508"/>
              <a:ext cx="436422" cy="2214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0733174" y="1748997"/>
              <a:ext cx="912484" cy="958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9252520" y="42147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Time tagging allows to distinguish initial MIP shower from annihilation events on detector  </a:t>
            </a:r>
            <a:endParaRPr lang="en-US" sz="1400" baseline="300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9552" y="859804"/>
            <a:ext cx="3370059" cy="2540026"/>
            <a:chOff x="5946499" y="1511667"/>
            <a:chExt cx="2994024" cy="217306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9024" y="1602420"/>
              <a:ext cx="2871499" cy="196806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376759" y="3429000"/>
              <a:ext cx="670416" cy="141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69774" y="2167100"/>
              <a:ext cx="230452" cy="816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95321" y="1577103"/>
              <a:ext cx="951854" cy="13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25631" y="3407729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Time (ns)</a:t>
              </a:r>
              <a:endParaRPr lang="en-GB" sz="1200" dirty="0"/>
            </a:p>
          </p:txBody>
        </p:sp>
        <p:sp>
          <p:nvSpPr>
            <p:cNvPr id="48" name="Rectangle 47"/>
            <p:cNvSpPr/>
            <p:nvPr/>
          </p:nvSpPr>
          <p:spPr>
            <a:xfrm rot="16200000">
              <a:off x="5408243" y="2360632"/>
              <a:ext cx="13535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Normalized counts</a:t>
              </a:r>
              <a:endParaRPr lang="en-GB" sz="12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955916" y="1511667"/>
              <a:ext cx="15558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time distribution</a:t>
              </a:r>
              <a:endParaRPr lang="en-GB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1477675" y="2342715"/>
                <a:ext cx="62067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Topologies of annihilation events of ~1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endParaRPr lang="en-GB" sz="1600" dirty="0" smtClean="0"/>
              </a:p>
              <a:p>
                <a:r>
                  <a:rPr lang="en-US" sz="1600" dirty="0" smtClean="0"/>
                  <a:t>Average energy of annihilation products ~100 </a:t>
                </a:r>
                <a:r>
                  <a:rPr lang="en-US" sz="1600" dirty="0" err="1" smtClean="0"/>
                  <a:t>MeVs</a:t>
                </a:r>
                <a:r>
                  <a:rPr lang="en-US" sz="1600" dirty="0" smtClean="0"/>
                  <a:t> 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675" y="2342715"/>
                <a:ext cx="6206761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589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9077787" y="3337048"/>
            <a:ext cx="2399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TOA </a:t>
            </a:r>
          </a:p>
          <a:p>
            <a:r>
              <a:rPr lang="en-GB" sz="1200" dirty="0" smtClean="0"/>
              <a:t>300-700 ns main burst</a:t>
            </a:r>
          </a:p>
          <a:p>
            <a:r>
              <a:rPr lang="en-GB" sz="1200" dirty="0" smtClean="0"/>
              <a:t>3x annihilation events of slow </a:t>
            </a:r>
            <a:r>
              <a:rPr lang="en-GB" sz="1200" dirty="0" err="1" smtClean="0"/>
              <a:t>pbar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 smtClean="0">
                <a:solidFill>
                  <a:schemeClr val="tx2"/>
                </a:solidFill>
              </a:rPr>
              <a:t>Test run with Timepix3 detector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472" y="5858108"/>
            <a:ext cx="9112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            2 heavily </a:t>
            </a:r>
            <a:r>
              <a:rPr lang="en-US" sz="1400" dirty="0"/>
              <a:t>ionizing </a:t>
            </a:r>
            <a:r>
              <a:rPr lang="en-US" sz="1400" dirty="0" smtClean="0"/>
              <a:t>particles	   |            3 MIPs, 1 heavily ionizing          |         3 MIPs, 1 heavy fragment, 5 heavily 	</a:t>
            </a:r>
            <a:r>
              <a:rPr lang="en-US" sz="1400" dirty="0"/>
              <a:t>with Bragg peak 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	         particle                                        </a:t>
            </a:r>
            <a:r>
              <a:rPr lang="en-US" sz="1400" dirty="0"/>
              <a:t>ionizing</a:t>
            </a:r>
            <a:r>
              <a:rPr lang="en-US" sz="1400" dirty="0" smtClean="0"/>
              <a:t> particles with Bragg peak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3955219" y="1259596"/>
                <a:ext cx="2477385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 smtClean="0"/>
                  <a:t>ToA</a:t>
                </a:r>
                <a:r>
                  <a:rPr lang="en-GB" sz="1400" dirty="0" smtClean="0"/>
                  <a:t>: </a:t>
                </a:r>
              </a:p>
              <a:p>
                <a:r>
                  <a:rPr lang="en-GB" sz="1400" dirty="0"/>
                  <a:t>&lt;</a:t>
                </a:r>
                <a:r>
                  <a:rPr lang="en-GB" sz="1400" dirty="0" smtClean="0"/>
                  <a:t>700 ns main burst from </a:t>
                </a:r>
              </a:p>
              <a:p>
                <a:r>
                  <a:rPr lang="en-GB" sz="1400" dirty="0" smtClean="0"/>
                  <a:t>annihilations  in moderator</a:t>
                </a:r>
              </a:p>
              <a:p>
                <a:endParaRPr lang="en-GB" sz="1400" dirty="0" smtClean="0"/>
              </a:p>
              <a:p>
                <a:r>
                  <a:rPr lang="en-GB" sz="1400" dirty="0" smtClean="0"/>
                  <a:t>3x annihilation events of slow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1400" dirty="0" smtClean="0"/>
                  <a:t> </a:t>
                </a:r>
              </a:p>
              <a:p>
                <a:r>
                  <a:rPr lang="en-GB" sz="1400" dirty="0" smtClean="0"/>
                  <a:t>(1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s~ 10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,  2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 ~ 2.5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)</a:t>
                </a: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219" y="1259596"/>
                <a:ext cx="2477385" cy="1384995"/>
              </a:xfrm>
              <a:prstGeom prst="rect">
                <a:avLst/>
              </a:prstGeom>
              <a:blipFill rotWithShape="1">
                <a:blip r:embed="rId9"/>
                <a:stretch>
                  <a:fillRect l="-739" t="-441" r="-591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342310" y="787790"/>
            <a:ext cx="50777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Pixel time distribution for different bending voltages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0998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638" y="392687"/>
            <a:ext cx="8531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dynamic range of ASIC allow for tagging of MIPs and heavy fragments</a:t>
            </a:r>
          </a:p>
          <a:p>
            <a:r>
              <a:rPr lang="en-US" dirty="0" smtClean="0"/>
              <a:t>to distinguish between fragments leaving annihilation site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483" y="6363325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N. </a:t>
            </a:r>
            <a:r>
              <a:rPr lang="en-GB" sz="1200" dirty="0" err="1"/>
              <a:t>Pacifico</a:t>
            </a:r>
            <a:r>
              <a:rPr lang="en-GB" sz="1200" dirty="0"/>
              <a:t> et al</a:t>
            </a:r>
            <a:r>
              <a:rPr lang="en-GB" sz="1200" dirty="0" smtClean="0"/>
              <a:t>.,  </a:t>
            </a:r>
            <a:r>
              <a:rPr lang="en-GB" sz="1200" i="1" dirty="0" err="1" smtClean="0"/>
              <a:t>Nucl</a:t>
            </a:r>
            <a:r>
              <a:rPr lang="en-GB" sz="1200" i="1" dirty="0" smtClean="0"/>
              <a:t>. </a:t>
            </a:r>
            <a:r>
              <a:rPr lang="en-GB" sz="1200" i="1" dirty="0" err="1" smtClean="0"/>
              <a:t>Instrum</a:t>
            </a:r>
            <a:r>
              <a:rPr lang="en-GB" sz="1200" i="1" dirty="0" smtClean="0"/>
              <a:t>. Methods Phys. Res. </a:t>
            </a:r>
            <a:r>
              <a:rPr lang="en-GB" sz="1200" i="1" dirty="0"/>
              <a:t>A </a:t>
            </a:r>
            <a:r>
              <a:rPr lang="en-GB" sz="1200" b="1" dirty="0" smtClean="0"/>
              <a:t>831,</a:t>
            </a:r>
            <a:r>
              <a:rPr lang="en-GB" sz="1200" dirty="0" smtClean="0"/>
              <a:t> 12–17 (2016).</a:t>
            </a:r>
          </a:p>
          <a:p>
            <a:r>
              <a:rPr lang="en-US" sz="1200" dirty="0" smtClean="0"/>
              <a:t>[1] </a:t>
            </a:r>
            <a:r>
              <a:rPr lang="en-US" sz="1200" dirty="0" err="1" smtClean="0"/>
              <a:t>Jacoboni</a:t>
            </a:r>
            <a:r>
              <a:rPr lang="en-US" sz="1200" dirty="0" smtClean="0"/>
              <a:t> </a:t>
            </a:r>
            <a:r>
              <a:rPr lang="en-US" sz="1200" dirty="0" err="1"/>
              <a:t>parametrization</a:t>
            </a:r>
            <a:r>
              <a:rPr lang="en-US" sz="1200" dirty="0"/>
              <a:t> for hole </a:t>
            </a:r>
            <a:r>
              <a:rPr lang="en-US" sz="1200" dirty="0" smtClean="0"/>
              <a:t>mobility: </a:t>
            </a:r>
            <a:r>
              <a:rPr lang="en-US" sz="1200" dirty="0"/>
              <a:t>C. </a:t>
            </a:r>
            <a:r>
              <a:rPr lang="en-US" sz="1200" dirty="0" err="1" smtClean="0"/>
              <a:t>Jacoboni</a:t>
            </a:r>
            <a:r>
              <a:rPr lang="en-US" sz="1200" dirty="0" smtClean="0"/>
              <a:t> </a:t>
            </a:r>
            <a:r>
              <a:rPr lang="en-US" sz="1200" dirty="0"/>
              <a:t>et al., </a:t>
            </a:r>
            <a:r>
              <a:rPr lang="en-US" sz="1200" i="1" dirty="0"/>
              <a:t>Solid State Electron</a:t>
            </a:r>
            <a:r>
              <a:rPr lang="en-US" sz="1200" i="1" dirty="0" smtClean="0"/>
              <a:t>.</a:t>
            </a:r>
            <a:r>
              <a:rPr lang="en-US" sz="1200" dirty="0" smtClean="0"/>
              <a:t> </a:t>
            </a:r>
            <a:r>
              <a:rPr lang="en-US" sz="1200" b="1" dirty="0" smtClean="0"/>
              <a:t>20</a:t>
            </a:r>
            <a:r>
              <a:rPr lang="en-US" sz="1200" dirty="0" smtClean="0"/>
              <a:t>, 77 </a:t>
            </a:r>
            <a:r>
              <a:rPr lang="en-US" sz="1200" dirty="0"/>
              <a:t>(1977</a:t>
            </a:r>
            <a:r>
              <a:rPr lang="en-US" sz="1200" dirty="0" smtClean="0"/>
              <a:t>).  </a:t>
            </a:r>
            <a:endParaRPr lang="en-GB" sz="1200" dirty="0"/>
          </a:p>
          <a:p>
            <a:endParaRPr lang="en-GB" sz="1200" dirty="0"/>
          </a:p>
          <a:p>
            <a:endParaRPr lang="en-GB" sz="1200" dirty="0" smtClean="0"/>
          </a:p>
          <a:p>
            <a:endParaRPr lang="en-US" sz="1200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309042" y="1061875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Isometric view of annihilation event. 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z coordinate by correlating carrier drift time 	with the generation depth.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Hole drift </a:t>
            </a:r>
            <a:r>
              <a:rPr lang="en-US" sz="1600" dirty="0"/>
              <a:t>velocity </a:t>
            </a:r>
            <a:r>
              <a:rPr lang="en-US" sz="1600" dirty="0" err="1"/>
              <a:t>parametrization</a:t>
            </a:r>
            <a:r>
              <a:rPr lang="en-US" sz="1600" dirty="0"/>
              <a:t> in </a:t>
            </a:r>
            <a:r>
              <a:rPr lang="en-US" sz="1600" dirty="0" smtClean="0"/>
              <a:t>Si from </a:t>
            </a:r>
            <a:r>
              <a:rPr lang="en-US" sz="1600" dirty="0"/>
              <a:t>[1</a:t>
            </a:r>
            <a:r>
              <a:rPr lang="en-US" sz="1600" dirty="0" smtClean="0"/>
              <a:t>]. </a:t>
            </a:r>
            <a:endParaRPr lang="en-GB" sz="1600" dirty="0" smtClean="0"/>
          </a:p>
          <a:p>
            <a:endParaRPr lang="en-GB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756576" y="6198371"/>
                <a:ext cx="620676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Topologies of annihilation events of ~1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1600" dirty="0" smtClean="0"/>
                  <a:t>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576" y="6198371"/>
                <a:ext cx="6206761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91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9762008" y="816796"/>
            <a:ext cx="2710223" cy="648103"/>
            <a:chOff x="9350609" y="1556792"/>
            <a:chExt cx="2710223" cy="648103"/>
          </a:xfrm>
        </p:grpSpPr>
        <p:sp>
          <p:nvSpPr>
            <p:cNvPr id="29" name="Rectangle 28"/>
            <p:cNvSpPr/>
            <p:nvPr/>
          </p:nvSpPr>
          <p:spPr>
            <a:xfrm>
              <a:off x="10980712" y="1556792"/>
              <a:ext cx="1080120" cy="64807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700792" y="1699436"/>
              <a:ext cx="171425" cy="36004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9350609" y="1681675"/>
                  <a:ext cx="165782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~1 </a:t>
                  </a:r>
                  <a:r>
                    <a:rPr lang="en-US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endParaRPr lang="en-GB" sz="1400" dirty="0" smtClean="0"/>
                </a:p>
                <a:p>
                  <a:r>
                    <a:rPr lang="en-GB" sz="1400" dirty="0"/>
                    <a:t>b</a:t>
                  </a:r>
                  <a:r>
                    <a:rPr lang="en-GB" sz="1400" dirty="0" smtClean="0"/>
                    <a:t>unch width 200 ns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609" y="1681675"/>
                  <a:ext cx="1657826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03" t="-1163" b="-116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/>
            <p:cNvSpPr/>
            <p:nvPr/>
          </p:nvSpPr>
          <p:spPr>
            <a:xfrm>
              <a:off x="10889150" y="1599800"/>
              <a:ext cx="141226" cy="566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0716840" y="1892144"/>
              <a:ext cx="554576" cy="153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0733174" y="1565508"/>
              <a:ext cx="436422" cy="2214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0733174" y="1748997"/>
              <a:ext cx="912484" cy="958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9252520" y="42147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Time tagging allows to distinguish initial MIP shower from annihilation events on detector  </a:t>
            </a:r>
            <a:endParaRPr lang="en-US" sz="1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1477675" y="2342715"/>
                <a:ext cx="62067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Topologies of annihilation events of ~1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endParaRPr lang="en-GB" sz="1600" dirty="0" smtClean="0"/>
              </a:p>
              <a:p>
                <a:r>
                  <a:rPr lang="en-US" sz="1600" dirty="0" smtClean="0"/>
                  <a:t>Average energy of annihilation products ~100 </a:t>
                </a:r>
                <a:r>
                  <a:rPr lang="en-US" sz="1600" dirty="0" err="1" smtClean="0"/>
                  <a:t>MeVs</a:t>
                </a:r>
                <a:r>
                  <a:rPr lang="en-US" sz="1600" dirty="0" smtClean="0"/>
                  <a:t> 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675" y="2342715"/>
                <a:ext cx="6206761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589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9077787" y="3337048"/>
            <a:ext cx="2399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TOA </a:t>
            </a:r>
          </a:p>
          <a:p>
            <a:r>
              <a:rPr lang="en-GB" sz="1200" dirty="0" smtClean="0"/>
              <a:t>300-700 ns main burst</a:t>
            </a:r>
          </a:p>
          <a:p>
            <a:r>
              <a:rPr lang="en-GB" sz="1200" dirty="0" smtClean="0"/>
              <a:t>3x annihilation events of slow </a:t>
            </a:r>
            <a:r>
              <a:rPr lang="en-GB" sz="1200" dirty="0" err="1" smtClean="0"/>
              <a:t>pbar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 smtClean="0">
                <a:solidFill>
                  <a:schemeClr val="tx2"/>
                </a:solidFill>
              </a:rPr>
              <a:t>Test run with Timepix3 detector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02844"/>
            <a:ext cx="7848872" cy="27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4357" y="5013176"/>
            <a:ext cx="8633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b="1" dirty="0" smtClean="0">
                <a:solidFill>
                  <a:schemeClr val="tx2"/>
                </a:solidFill>
              </a:rPr>
              <a:t>Distinction of </a:t>
            </a:r>
            <a:r>
              <a:rPr lang="en-US" b="1" dirty="0" err="1" smtClean="0">
                <a:solidFill>
                  <a:schemeClr val="tx2"/>
                </a:solidFill>
              </a:rPr>
              <a:t>pions</a:t>
            </a:r>
            <a:r>
              <a:rPr lang="en-US" b="1" dirty="0" smtClean="0">
                <a:solidFill>
                  <a:schemeClr val="tx2"/>
                </a:solidFill>
              </a:rPr>
              <a:t> (MIPs) </a:t>
            </a:r>
            <a:r>
              <a:rPr lang="en-US" b="1" dirty="0">
                <a:solidFill>
                  <a:schemeClr val="tx2"/>
                </a:solidFill>
              </a:rPr>
              <a:t>and heavy fragments </a:t>
            </a:r>
            <a:r>
              <a:rPr lang="en-US" b="1" dirty="0" smtClean="0">
                <a:solidFill>
                  <a:schemeClr val="tx2"/>
                </a:solidFill>
              </a:rPr>
              <a:t>with time </a:t>
            </a:r>
            <a:r>
              <a:rPr lang="en-US" b="1" dirty="0">
                <a:solidFill>
                  <a:schemeClr val="tx2"/>
                </a:solidFill>
              </a:rPr>
              <a:t>tagging and energy </a:t>
            </a:r>
            <a:r>
              <a:rPr lang="en-US" b="1" dirty="0" smtClean="0">
                <a:solidFill>
                  <a:schemeClr val="tx2"/>
                </a:solidFill>
              </a:rPr>
              <a:t>profile </a:t>
            </a:r>
          </a:p>
          <a:p>
            <a:pPr marL="285750" indent="-285750">
              <a:buFont typeface="Wingdings"/>
              <a:buChar char="à"/>
            </a:pPr>
            <a:r>
              <a:rPr lang="en-US" b="1" dirty="0" smtClean="0">
                <a:solidFill>
                  <a:schemeClr val="tx2"/>
                </a:solidFill>
              </a:rPr>
              <a:t>Timepix3 successfully tested down to temperatures of 210 K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56976" y="2132856"/>
            <a:ext cx="1113843" cy="319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</a:t>
            </a:r>
            <a:r>
              <a:rPr lang="en-US" sz="1200" dirty="0" smtClean="0"/>
              <a:t>nergy (</a:t>
            </a:r>
            <a:r>
              <a:rPr lang="en-US" sz="1200" dirty="0" err="1" smtClean="0"/>
              <a:t>keV</a:t>
            </a:r>
            <a:r>
              <a:rPr lang="en-US" sz="1200" dirty="0" smtClean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96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684568" y="5013176"/>
            <a:ext cx="201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ym typeface="Wingdings" panose="05000000000000000000" pitchFamily="2" charset="2"/>
              </a:rPr>
              <a:t> Investigation of 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23850" y="60829"/>
                <a:ext cx="5976938" cy="572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acc>
                    <m:r>
                      <a:rPr lang="en-GB" sz="2800" b="1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beam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 cooling</a:t>
                </a:r>
                <a:endParaRPr lang="de-DE" sz="2800" b="1" baseline="30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60829"/>
                <a:ext cx="5976938" cy="572080"/>
              </a:xfrm>
              <a:prstGeom prst="rect">
                <a:avLst/>
              </a:prstGeom>
              <a:blipFill rotWithShape="1">
                <a:blip r:embed="rId3"/>
                <a:stretch>
                  <a:fillRect t="-4255" b="-265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" descr="C:\Sebastian\CERN_talks\Collaboration meeting 2015sommer\Pictures\pict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29" y="4550895"/>
            <a:ext cx="3620571" cy="205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040338" y="5661248"/>
            <a:ext cx="1123950" cy="1085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611560" y="5003884"/>
            <a:ext cx="5842820" cy="1089412"/>
            <a:chOff x="1292936" y="3645024"/>
            <a:chExt cx="5842820" cy="1089412"/>
          </a:xfrm>
        </p:grpSpPr>
        <p:sp>
          <p:nvSpPr>
            <p:cNvPr id="7" name="Rectangle 6"/>
            <p:cNvSpPr/>
            <p:nvPr/>
          </p:nvSpPr>
          <p:spPr>
            <a:xfrm>
              <a:off x="3091892" y="4044011"/>
              <a:ext cx="38282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i="1" dirty="0" smtClean="0"/>
                <a:t>E. Jordan et al., Phys. Rev. Lett. </a:t>
              </a:r>
              <a:r>
                <a:rPr lang="en-GB" sz="1400" b="1" i="1" dirty="0" smtClean="0"/>
                <a:t>115</a:t>
              </a:r>
              <a:r>
                <a:rPr lang="en-GB" sz="1400" i="1" dirty="0" smtClean="0"/>
                <a:t> 113001 (2015)</a:t>
              </a:r>
              <a:endParaRPr lang="en-GB" sz="1400" i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95387" y="3645024"/>
              <a:ext cx="18433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>
                  <a:solidFill>
                    <a:schemeClr val="tx2"/>
                  </a:solidFill>
                </a:rPr>
                <a:t>Os</a:t>
              </a:r>
              <a:r>
                <a:rPr lang="en-GB" b="1" baseline="30000" dirty="0" smtClean="0">
                  <a:solidFill>
                    <a:schemeClr val="tx2"/>
                  </a:solidFill>
                </a:rPr>
                <a:t>-</a:t>
              </a:r>
              <a:r>
                <a:rPr lang="en-GB" baseline="30000" dirty="0" smtClean="0"/>
                <a:t>  </a:t>
              </a:r>
              <a:r>
                <a:rPr lang="en-GB" dirty="0" smtClean="0"/>
                <a:t>spectroscopy: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04587" y="3683971"/>
              <a:ext cx="3959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i="1" dirty="0"/>
                <a:t>U</a:t>
              </a:r>
              <a:r>
                <a:rPr lang="en-GB" sz="1400" i="1" dirty="0" smtClean="0"/>
                <a:t>. Warring et al., Phys. Rev. Lett. </a:t>
              </a:r>
              <a:r>
                <a:rPr lang="en-GB" sz="1400" b="1" i="1" dirty="0" smtClean="0"/>
                <a:t>102 </a:t>
              </a:r>
              <a:r>
                <a:rPr lang="en-GB" sz="1400" i="1" dirty="0" smtClean="0"/>
                <a:t>043001 (2009)</a:t>
              </a:r>
              <a:endParaRPr lang="en-GB" sz="1400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936" y="4010544"/>
              <a:ext cx="1808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tx2"/>
                  </a:solidFill>
                </a:rPr>
                <a:t>La</a:t>
              </a:r>
              <a:r>
                <a:rPr lang="en-GB" b="1" baseline="30000" dirty="0" smtClean="0">
                  <a:solidFill>
                    <a:schemeClr val="tx2"/>
                  </a:solidFill>
                </a:rPr>
                <a:t>-</a:t>
              </a:r>
              <a:r>
                <a:rPr lang="en-GB" baseline="30000" dirty="0" smtClean="0"/>
                <a:t>  </a:t>
              </a:r>
              <a:r>
                <a:rPr lang="en-GB" dirty="0" smtClean="0"/>
                <a:t>spectroscopy:</a:t>
              </a:r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1892" y="4399620"/>
              <a:ext cx="40438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i="1" dirty="0" smtClean="0"/>
                <a:t>P. Yzombard et al., Phys. Rev. Lett. </a:t>
              </a:r>
              <a:r>
                <a:rPr lang="en-GB" sz="1400" b="1" i="1" dirty="0" smtClean="0"/>
                <a:t>114 </a:t>
              </a:r>
              <a:r>
                <a:rPr lang="en-GB" sz="1400" i="1" dirty="0" smtClean="0"/>
                <a:t>213001 (2015)</a:t>
              </a:r>
              <a:endParaRPr lang="en-GB" sz="1400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92936" y="4365104"/>
              <a:ext cx="1381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tx2"/>
                  </a:solidFill>
                </a:rPr>
                <a:t>C</a:t>
              </a:r>
              <a:r>
                <a:rPr lang="en-GB" b="1" baseline="-25000" dirty="0">
                  <a:solidFill>
                    <a:schemeClr val="tx2"/>
                  </a:solidFill>
                </a:rPr>
                <a:t>2</a:t>
              </a:r>
              <a:r>
                <a:rPr lang="en-GB" b="1" baseline="30000" dirty="0" smtClean="0">
                  <a:solidFill>
                    <a:schemeClr val="tx2"/>
                  </a:solidFill>
                </a:rPr>
                <a:t>-</a:t>
              </a:r>
              <a:r>
                <a:rPr lang="en-GB" baseline="30000" dirty="0" smtClean="0"/>
                <a:t>  </a:t>
              </a:r>
              <a:r>
                <a:rPr lang="en-GB" dirty="0" smtClean="0"/>
                <a:t>proposal:</a:t>
              </a:r>
              <a:endParaRPr lang="en-GB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9252520" y="4437112"/>
            <a:ext cx="979934" cy="211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804865" y="3568038"/>
            <a:ext cx="979934" cy="1085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119466" y="6585166"/>
            <a:ext cx="6098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	Laser cooling in Penning trap, </a:t>
            </a:r>
            <a:r>
              <a:rPr lang="en-GB" sz="1200" i="1" dirty="0" smtClean="0"/>
              <a:t>Picture: D. </a:t>
            </a:r>
            <a:r>
              <a:rPr lang="en-GB" sz="1200" i="1" dirty="0" err="1" smtClean="0"/>
              <a:t>Dubin</a:t>
            </a:r>
            <a:r>
              <a:rPr lang="en-GB" sz="1200" i="1" dirty="0" smtClean="0"/>
              <a:t>, O’Neil</a:t>
            </a:r>
            <a:r>
              <a:rPr lang="en-GB" sz="1200" i="1" dirty="0"/>
              <a:t>, http://sdpha2.ucsd.edu/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1201" y="855867"/>
                <a:ext cx="8712968" cy="4069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dirty="0" smtClean="0"/>
                  <a:t>1)</a:t>
                </a:r>
                <a:r>
                  <a:rPr lang="en-GB" sz="1600" i="1" dirty="0" smtClean="0">
                    <a:latin typeface="Cambria Math"/>
                  </a:rPr>
                  <a:t>     </a:t>
                </a:r>
                <a:r>
                  <a:rPr lang="en-US" sz="1600" dirty="0"/>
                  <a:t>P</a:t>
                </a:r>
                <a:r>
                  <a:rPr lang="en-US" sz="1600" dirty="0" smtClean="0"/>
                  <a:t>recision gravity </a:t>
                </a:r>
                <a:r>
                  <a:rPr lang="en-US" sz="1600" dirty="0"/>
                  <a:t>measurement </a:t>
                </a:r>
                <a:r>
                  <a:rPr lang="en-US" sz="1600" dirty="0" smtClean="0"/>
                  <a:t>benefit from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en-GB" sz="1600" i="1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sz="1600" i="1" dirty="0" smtClean="0">
                    <a:latin typeface="Cambria Math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endParaRPr lang="en-GB" sz="800" i="1" dirty="0" smtClean="0">
                  <a:latin typeface="Cambria Math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600" b="0" dirty="0" smtClean="0"/>
                  <a:t>2)    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en-GB" sz="1600" i="1" smtClean="0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sz="1600" dirty="0"/>
                  <a:t> 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GB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en-GB" sz="1600" dirty="0"/>
                  <a:t> + momentum of </a:t>
                </a:r>
                <a:r>
                  <a:rPr lang="en-GB" sz="1600" dirty="0" smtClean="0"/>
                  <a:t>Ps* </a:t>
                </a:r>
                <a:r>
                  <a:rPr lang="en-US" sz="1600" dirty="0" smtClean="0"/>
                  <a:t>	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     </a:t>
                </a:r>
                <a:endParaRPr lang="en-GB" sz="1600" dirty="0"/>
              </a:p>
              <a:p>
                <a:pPr>
                  <a:spcBef>
                    <a:spcPts val="600"/>
                  </a:spcBef>
                </a:pPr>
                <a:r>
                  <a:rPr lang="en-GB" sz="1600" dirty="0" smtClean="0"/>
                  <a:t>	</a:t>
                </a:r>
                <a:endParaRPr lang="en-US" sz="1600" dirty="0" smtClean="0"/>
              </a:p>
              <a:p>
                <a:pPr>
                  <a:spcBef>
                    <a:spcPts val="600"/>
                  </a:spcBef>
                </a:pPr>
                <a:r>
                  <a:rPr lang="en-GB" sz="1600" b="1" dirty="0" smtClean="0"/>
                  <a:t>Goal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acc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𝐛𝐞𝐚𝐦</m:t>
                    </m:r>
                  </m:oMath>
                </a14:m>
                <a:r>
                  <a:rPr lang="en-GB" sz="16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en-GB" sz="1600" i="1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mK</m:t>
                    </m:r>
                    <m:r>
                      <a:rPr lang="en-US" sz="1600" b="0" i="0" smtClean="0">
                        <a:latin typeface="Cambria Math"/>
                        <a:ea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GB" sz="1600" dirty="0" smtClean="0"/>
                  <a:t>(</a:t>
                </a:r>
                <a:r>
                  <a:rPr lang="en-GB" sz="1600" u="sng" dirty="0" smtClean="0"/>
                  <a:t>axial</a:t>
                </a:r>
                <a:r>
                  <a:rPr lang="en-GB" sz="1600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GB" sz="16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</m:t>
                    </m:r>
                    <m:r>
                      <a:rPr lang="en-US" sz="16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 err="1" smtClean="0"/>
                  <a:t>mK</a:t>
                </a:r>
                <a:r>
                  <a:rPr lang="en-GB" sz="1600" dirty="0" smtClean="0"/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𝑃𝑠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~100</m:t>
                    </m:r>
                  </m:oMath>
                </a14:m>
                <a:r>
                  <a:rPr lang="en-GB" sz="1600" dirty="0" smtClean="0"/>
                  <a:t> K momentum transfer from Ps)</a:t>
                </a:r>
              </a:p>
              <a:p>
                <a:pPr>
                  <a:spcBef>
                    <a:spcPts val="600"/>
                  </a:spcBef>
                </a:pPr>
                <a:endParaRPr lang="en-GB" sz="1400" dirty="0" smtClean="0"/>
              </a:p>
              <a:p>
                <a:pPr>
                  <a:spcBef>
                    <a:spcPts val="600"/>
                  </a:spcBef>
                </a:pPr>
                <a:endParaRPr lang="en-GB" sz="14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16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GB" sz="1600" b="1" dirty="0" smtClean="0"/>
                  <a:t> cooling mechanism:</a:t>
                </a:r>
              </a:p>
              <a:p>
                <a:pPr marL="914400" lvl="3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600" dirty="0" smtClean="0"/>
                  <a:t>Sympathetic radiation electron cooling (Limit </a:t>
                </a:r>
                <a:r>
                  <a:rPr lang="en-US" altLang="en-US" sz="1600" dirty="0">
                    <a:ea typeface="Gill Sans" charset="0"/>
                    <a:cs typeface="Gill Sans" charset="0"/>
                  </a:rPr>
                  <a:t>~</a:t>
                </a:r>
                <a:r>
                  <a:rPr lang="en-GB" altLang="en-US" sz="1600" dirty="0"/>
                  <a:t>30</a:t>
                </a:r>
                <a:r>
                  <a:rPr lang="en-GB" sz="1600" dirty="0"/>
                  <a:t> </a:t>
                </a:r>
                <a:r>
                  <a:rPr lang="en-GB" sz="1600" dirty="0" smtClean="0"/>
                  <a:t>K with trap temperature </a:t>
                </a:r>
                <a:r>
                  <a:rPr lang="en-US" altLang="en-US" sz="1600" dirty="0">
                    <a:ea typeface="Gill Sans" charset="0"/>
                    <a:cs typeface="Gill Sans" charset="0"/>
                  </a:rPr>
                  <a:t>~ </a:t>
                </a:r>
                <a:r>
                  <a:rPr lang="en-GB" sz="1600" dirty="0" smtClean="0"/>
                  <a:t>10 K)</a:t>
                </a:r>
              </a:p>
              <a:p>
                <a:pPr marL="914400" lvl="3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600" dirty="0" smtClean="0"/>
                  <a:t>Evaporative / adiabatic cooling (limited by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1600" dirty="0" smtClean="0"/>
                  <a:t> numbers and axial confinement)</a:t>
                </a:r>
              </a:p>
              <a:p>
                <a:pPr marL="914400" lvl="3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600" dirty="0" smtClean="0"/>
                  <a:t>Resistive cooling (proven for single ions, difficult on low-Q plasma modes)</a:t>
                </a:r>
              </a:p>
              <a:p>
                <a:pPr marL="914400" lvl="3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600" dirty="0" smtClean="0"/>
                  <a:t>Sympathetic laser cooling with anions :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01" y="855867"/>
                <a:ext cx="8712968" cy="4069832"/>
              </a:xfrm>
              <a:prstGeom prst="rect">
                <a:avLst/>
              </a:prstGeom>
              <a:blipFill rotWithShape="1">
                <a:blip r:embed="rId5"/>
                <a:stretch>
                  <a:fillRect l="-350" t="-74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9266511" y="23791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200" dirty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S. L. Andersen et al., </a:t>
            </a:r>
            <a:r>
              <a:rPr lang="fr-CH" sz="1200" i="1" dirty="0" err="1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fr-CH" sz="1200" i="1" dirty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Phys. J. D</a:t>
            </a:r>
            <a:r>
              <a:rPr lang="fr-CH" sz="1200" dirty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CH" sz="1200" b="1" dirty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fr-CH" sz="1200" dirty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124 (2014</a:t>
            </a:r>
            <a:r>
              <a:rPr lang="fr-CH" sz="1200" dirty="0" smtClean="0">
                <a:solidFill>
                  <a:srgbClr val="13141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097564" y="1374960"/>
                <a:ext cx="30093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564" y="1374960"/>
                <a:ext cx="300930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148064" y="1700808"/>
            <a:ext cx="3713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formation currently limited to</a:t>
            </a:r>
            <a:r>
              <a:rPr lang="en-GB" sz="1600" dirty="0"/>
              <a:t> </a:t>
            </a:r>
            <a:r>
              <a:rPr lang="en-GB" sz="1600" dirty="0" smtClean="0"/>
              <a:t>tens of K [1]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9950" y="2060848"/>
            <a:ext cx="81014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27584" y="1374960"/>
                <a:ext cx="3009305" cy="39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𝑃𝑠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374960"/>
                <a:ext cx="3009305" cy="397856"/>
              </a:xfrm>
              <a:prstGeom prst="rect">
                <a:avLst/>
              </a:prstGeom>
              <a:blipFill rotWithShape="1">
                <a:blip r:embed="rId7"/>
                <a:stretch>
                  <a:fillRect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9036496" y="2812393"/>
            <a:ext cx="979934" cy="211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-19025" y="6549627"/>
            <a:ext cx="3586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[1] </a:t>
            </a:r>
            <a:r>
              <a:rPr lang="en-GB" sz="1200" dirty="0" smtClean="0"/>
              <a:t>G</a:t>
            </a:r>
            <a:r>
              <a:rPr lang="en-GB" sz="1200" dirty="0"/>
              <a:t>. B. </a:t>
            </a:r>
            <a:r>
              <a:rPr lang="en-GB" sz="1200" dirty="0" smtClean="0"/>
              <a:t>Andersen et al., </a:t>
            </a:r>
            <a:r>
              <a:rPr lang="en-US" sz="1200" i="1" dirty="0"/>
              <a:t>Nature Physics</a:t>
            </a:r>
            <a:r>
              <a:rPr lang="en-US" sz="1200" dirty="0"/>
              <a:t> </a:t>
            </a:r>
            <a:r>
              <a:rPr lang="en-US" sz="1200" b="1" dirty="0"/>
              <a:t>7</a:t>
            </a:r>
            <a:r>
              <a:rPr lang="en-US" sz="1200" dirty="0"/>
              <a:t>, 558 (2011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5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464904" y="1988394"/>
            <a:ext cx="3867736" cy="2952774"/>
            <a:chOff x="4499992" y="1268760"/>
            <a:chExt cx="4968552" cy="3793178"/>
          </a:xfrm>
        </p:grpSpPr>
        <p:pic>
          <p:nvPicPr>
            <p:cNvPr id="13" name="Picture 7" descr="C:\Sebastian\CERN_talks\Collaboration meeting 2014\C2-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064" y="1268760"/>
              <a:ext cx="4494480" cy="362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499992" y="2996952"/>
              <a:ext cx="4824536" cy="2064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86096" y="1700808"/>
              <a:ext cx="450000" cy="1464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740352" y="1532411"/>
              <a:ext cx="1440160" cy="1464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88224" y="2418231"/>
              <a:ext cx="432048" cy="1464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1560" y="4509120"/>
            <a:ext cx="84369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C</a:t>
            </a:r>
            <a:r>
              <a:rPr lang="en-GB" sz="1600" b="1" baseline="-25000" dirty="0"/>
              <a:t>2</a:t>
            </a:r>
            <a:r>
              <a:rPr lang="en-GB" sz="1600" b="1" baseline="30000" dirty="0"/>
              <a:t>- </a:t>
            </a:r>
            <a:r>
              <a:rPr lang="en-GB" sz="1600" b="1" dirty="0" smtClean="0"/>
              <a:t>benefits: </a:t>
            </a:r>
            <a:r>
              <a:rPr lang="en-GB" sz="1600" dirty="0" smtClean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K</a:t>
            </a:r>
            <a:r>
              <a:rPr lang="en-GB" sz="1600" dirty="0" smtClean="0"/>
              <a:t>nown level scheme to </a:t>
            </a:r>
            <a:r>
              <a:rPr lang="en-GB" sz="1600" dirty="0" smtClean="0">
                <a:latin typeface="Symbol" panose="05050102010706020507" pitchFamily="18" charset="2"/>
              </a:rPr>
              <a:t>n</a:t>
            </a:r>
            <a:r>
              <a:rPr lang="en-GB" sz="1600" dirty="0" smtClean="0"/>
              <a:t>/</a:t>
            </a:r>
            <a:r>
              <a:rPr lang="en-GB" sz="1600" dirty="0" err="1" smtClean="0"/>
              <a:t>d</a:t>
            </a:r>
            <a:r>
              <a:rPr lang="en-GB" sz="1600" dirty="0" err="1" smtClean="0">
                <a:latin typeface="Symbol" panose="05050102010706020507" pitchFamily="18" charset="2"/>
              </a:rPr>
              <a:t>n</a:t>
            </a:r>
            <a:r>
              <a:rPr lang="en-GB" sz="1600" dirty="0" smtClean="0">
                <a:latin typeface="Symbol" panose="05050102010706020507" pitchFamily="18" charset="2"/>
              </a:rPr>
              <a:t>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~</a:t>
            </a:r>
            <a:r>
              <a:rPr lang="en-GB" sz="1600" dirty="0" smtClean="0"/>
              <a:t>100 MHz  [1]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Commercial lasers at 2.54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and 4.53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P</a:t>
            </a:r>
            <a:r>
              <a:rPr lang="en-GB" sz="1600" dirty="0" smtClean="0"/>
              <a:t>roduction in gas form</a:t>
            </a:r>
          </a:p>
          <a:p>
            <a:endParaRPr lang="en-GB" sz="1100" dirty="0" smtClean="0"/>
          </a:p>
          <a:p>
            <a:r>
              <a:rPr lang="en-GB" sz="1600" b="1" dirty="0"/>
              <a:t>C</a:t>
            </a:r>
            <a:r>
              <a:rPr lang="en-GB" sz="1600" b="1" baseline="-25000" dirty="0"/>
              <a:t>2</a:t>
            </a:r>
            <a:r>
              <a:rPr lang="en-GB" sz="1600" b="1" baseline="30000" dirty="0"/>
              <a:t>- </a:t>
            </a:r>
            <a:r>
              <a:rPr lang="en-GB" sz="1600" b="1" dirty="0" smtClean="0"/>
              <a:t>challenges: </a:t>
            </a:r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16 transitions for closed laser cycle including Zeeman splitting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20 kHz </a:t>
            </a:r>
            <a:r>
              <a:rPr lang="en-GB" sz="1600" dirty="0" err="1" smtClean="0"/>
              <a:t>linewidth</a:t>
            </a:r>
            <a:endParaRPr lang="en-GB" sz="1600" dirty="0" smtClean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907944" y="1484784"/>
            <a:ext cx="21259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dirty="0" err="1"/>
              <a:t>Homonuclear</a:t>
            </a:r>
            <a:r>
              <a:rPr lang="fr-FR" altLang="fr-FR" sz="1600" dirty="0"/>
              <a:t> </a:t>
            </a:r>
            <a:r>
              <a:rPr lang="fr-FR" altLang="fr-FR" sz="1600" dirty="0" err="1" smtClean="0"/>
              <a:t>molecule</a:t>
            </a:r>
            <a:endParaRPr lang="fr-FR" altLang="fr-FR" sz="1600" dirty="0"/>
          </a:p>
        </p:txBody>
      </p:sp>
      <p:sp>
        <p:nvSpPr>
          <p:cNvPr id="23" name="Rectangle 22"/>
          <p:cNvSpPr/>
          <p:nvPr/>
        </p:nvSpPr>
        <p:spPr>
          <a:xfrm>
            <a:off x="7222858" y="1813967"/>
            <a:ext cx="3109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37108" y="1052736"/>
            <a:ext cx="6170836" cy="3616988"/>
            <a:chOff x="737108" y="1052857"/>
            <a:chExt cx="6170836" cy="361698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108" y="1204015"/>
              <a:ext cx="2313043" cy="328248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987824" y="1204015"/>
              <a:ext cx="2046644" cy="324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2429194" y="1134923"/>
              <a:ext cx="990678" cy="25101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429195" y="4100641"/>
              <a:ext cx="990678" cy="5692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259632" y="3645024"/>
              <a:ext cx="1169562" cy="45561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4785" y="1052857"/>
              <a:ext cx="2857075" cy="361698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419872" y="1134922"/>
              <a:ext cx="3488072" cy="35349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5496" y="6597352"/>
            <a:ext cx="3750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[1] e.g. M. </a:t>
            </a:r>
            <a:r>
              <a:rPr lang="en-GB" sz="1200" dirty="0" err="1" smtClean="0"/>
              <a:t>Tulej</a:t>
            </a:r>
            <a:r>
              <a:rPr lang="en-GB" sz="1200" dirty="0" smtClean="0"/>
              <a:t> et al., </a:t>
            </a:r>
            <a:r>
              <a:rPr lang="en-GB" sz="1200" i="1" dirty="0" smtClean="0"/>
              <a:t>J. Raman </a:t>
            </a:r>
            <a:r>
              <a:rPr lang="en-GB" sz="1200" i="1" dirty="0" err="1" smtClean="0"/>
              <a:t>Spectrosc</a:t>
            </a:r>
            <a:r>
              <a:rPr lang="en-GB" sz="1200" i="1" dirty="0" smtClean="0"/>
              <a:t>. </a:t>
            </a:r>
            <a:r>
              <a:rPr lang="en-GB" sz="1200" b="1" dirty="0" smtClean="0"/>
              <a:t>41, </a:t>
            </a:r>
            <a:r>
              <a:rPr lang="en-GB" sz="1200" dirty="0" smtClean="0"/>
              <a:t>853 (2010).</a:t>
            </a:r>
            <a:endParaRPr lang="en-GB" sz="1200" dirty="0"/>
          </a:p>
        </p:txBody>
      </p:sp>
      <p:sp>
        <p:nvSpPr>
          <p:cNvPr id="21" name="Rectangle 20"/>
          <p:cNvSpPr/>
          <p:nvPr/>
        </p:nvSpPr>
        <p:spPr>
          <a:xfrm>
            <a:off x="548365" y="828103"/>
            <a:ext cx="58780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Ro-</a:t>
            </a:r>
            <a:r>
              <a:rPr lang="en-US" sz="1600" dirty="0" err="1" smtClean="0"/>
              <a:t>Vib</a:t>
            </a:r>
            <a:r>
              <a:rPr lang="en-US" sz="1600" dirty="0" smtClean="0"/>
              <a:t> level </a:t>
            </a:r>
            <a:r>
              <a:rPr lang="en-US" sz="1600" dirty="0"/>
              <a:t>structure and m</a:t>
            </a:r>
            <a:r>
              <a:rPr lang="en-US" sz="1600" dirty="0" smtClean="0"/>
              <a:t>olecular </a:t>
            </a:r>
            <a:r>
              <a:rPr lang="en-US" sz="1600" dirty="0"/>
              <a:t>potential energy of </a:t>
            </a:r>
            <a:r>
              <a:rPr lang="en-US" sz="1600" dirty="0" smtClean="0"/>
              <a:t>C</a:t>
            </a:r>
            <a:r>
              <a:rPr lang="en-US" sz="1600" baseline="-25000" dirty="0" smtClean="0"/>
              <a:t>2</a:t>
            </a:r>
            <a:r>
              <a:rPr lang="en-US" sz="1600" baseline="30000" dirty="0" smtClean="0"/>
              <a:t>-</a:t>
            </a:r>
            <a:r>
              <a:rPr lang="en-US" sz="1600" dirty="0"/>
              <a:t> in B=1 T </a:t>
            </a:r>
            <a:endParaRPr lang="en-US" sz="1600" dirty="0" smtClean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The anion candidate 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268548" y="2565357"/>
            <a:ext cx="3940504" cy="2927904"/>
            <a:chOff x="-972616" y="3558036"/>
            <a:chExt cx="3940504" cy="2927904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-972616" y="3558036"/>
              <a:ext cx="3940504" cy="2927904"/>
              <a:chOff x="-2106490" y="1839568"/>
              <a:chExt cx="6754029" cy="50184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64704" y="2089596"/>
                <a:ext cx="6178245" cy="4633684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-2031395" y="1839568"/>
                <a:ext cx="6678934" cy="144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-2106490" y="5417840"/>
                <a:ext cx="6678934" cy="144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-782745" y="3978525"/>
              <a:ext cx="3604574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768247" y="4028937"/>
              <a:ext cx="21886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Acceleration and mass selection</a:t>
              </a:r>
              <a:endParaRPr lang="en-GB" sz="1200" dirty="0"/>
            </a:p>
          </p:txBody>
        </p:sp>
      </p:grpSp>
      <p:pic>
        <p:nvPicPr>
          <p:cNvPr id="6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41" y="-195386"/>
            <a:ext cx="3902875" cy="2927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7710" y="-171400"/>
            <a:ext cx="4214448" cy="1402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402737" y="724895"/>
            <a:ext cx="2626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Supersonic expansion simulation </a:t>
            </a:r>
            <a:r>
              <a:rPr lang="en-GB" sz="1200" dirty="0"/>
              <a:t>of C</a:t>
            </a:r>
            <a:r>
              <a:rPr lang="en-GB" sz="1200" baseline="-25000" dirty="0"/>
              <a:t>2</a:t>
            </a:r>
            <a:r>
              <a:rPr lang="en-GB" sz="1200" baseline="30000" dirty="0"/>
              <a:t>-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by U. Even, Tel Avis University, Israel</a:t>
            </a:r>
            <a:endParaRPr lang="en-GB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4268548" y="727446"/>
            <a:ext cx="4143610" cy="21899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413" y="2070980"/>
            <a:ext cx="3384376" cy="181744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40965" y="0"/>
            <a:ext cx="8532813" cy="692150"/>
          </a:xfrm>
          <a:prstGeom prst="rect">
            <a:avLst/>
          </a:prstGeom>
          <a:gradFill flip="none" rotWithShape="1">
            <a:gsLst>
              <a:gs pos="0">
                <a:srgbClr val="DCE1F5"/>
              </a:gs>
              <a:gs pos="0">
                <a:schemeClr val="bg1"/>
              </a:gs>
              <a:gs pos="0">
                <a:srgbClr val="3770E1"/>
              </a:gs>
              <a:gs pos="100000">
                <a:srgbClr val="2563BD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59788" y="763488"/>
            <a:ext cx="792162" cy="6492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5" name="Picture 4" descr="C:\Sebastian\CERN_talks\Collaboration meeting 2014\cern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-4327"/>
            <a:ext cx="697023" cy="6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020272" y="-4737"/>
            <a:ext cx="1455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0" dirty="0" err="1" smtClean="0">
                <a:solidFill>
                  <a:schemeClr val="bg1"/>
                </a:solidFill>
              </a:rPr>
              <a:t>AE</a:t>
            </a:r>
            <a:r>
              <a:rPr lang="en-US" sz="4400" b="0" u="none" dirty="0" err="1" smtClean="0">
                <a:solidFill>
                  <a:schemeClr val="bg1"/>
                </a:solidFill>
              </a:rPr>
              <a:t>g</a:t>
            </a:r>
            <a:r>
              <a:rPr lang="en-US" sz="4400" b="0" dirty="0" err="1" smtClean="0">
                <a:solidFill>
                  <a:schemeClr val="bg1"/>
                </a:solidFill>
              </a:rPr>
              <a:t>IS</a:t>
            </a:r>
            <a:endParaRPr lang="en-US" sz="3200" b="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27776" y="231251"/>
            <a:ext cx="228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0" y="692150"/>
            <a:ext cx="93964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  <a:latin typeface="Calibri" pitchFamily="34" charset="0"/>
              </a:rPr>
              <a:t>production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  <a:latin typeface="Calibri" pitchFamily="34" charset="0"/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beam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015" y="6500798"/>
            <a:ext cx="3390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[1] U. Even et al., </a:t>
            </a:r>
            <a:r>
              <a:rPr lang="en-US" sz="1200" i="1" dirty="0" smtClean="0"/>
              <a:t>EPJ </a:t>
            </a:r>
            <a:r>
              <a:rPr lang="en-US" sz="1200" i="1" dirty="0"/>
              <a:t>Techniques </a:t>
            </a:r>
            <a:r>
              <a:rPr lang="en-US" sz="1200" i="1" dirty="0" smtClean="0"/>
              <a:t>Instr.</a:t>
            </a:r>
            <a:r>
              <a:rPr lang="en-US" sz="1200" dirty="0" smtClean="0"/>
              <a:t> </a:t>
            </a:r>
            <a:r>
              <a:rPr lang="en-US" sz="1200" b="1" dirty="0" smtClean="0"/>
              <a:t>2</a:t>
            </a:r>
            <a:r>
              <a:rPr lang="en-US" sz="1200" dirty="0" smtClean="0"/>
              <a:t>, 17 </a:t>
            </a:r>
            <a:r>
              <a:rPr lang="en-US" sz="1200" dirty="0"/>
              <a:t>(2015). </a:t>
            </a:r>
            <a:endParaRPr lang="en-GB" sz="1200" dirty="0"/>
          </a:p>
        </p:txBody>
      </p:sp>
      <p:sp>
        <p:nvSpPr>
          <p:cNvPr id="22" name="Rectangle 21"/>
          <p:cNvSpPr/>
          <p:nvPr/>
        </p:nvSpPr>
        <p:spPr>
          <a:xfrm>
            <a:off x="279828" y="980728"/>
            <a:ext cx="2918043" cy="520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Setup </a:t>
            </a:r>
            <a:r>
              <a:rPr lang="en-GB" sz="2000" b="1" dirty="0"/>
              <a:t>s</a:t>
            </a:r>
            <a:r>
              <a:rPr lang="en-GB" sz="2000" b="1" dirty="0" smtClean="0"/>
              <a:t>pecifications:</a:t>
            </a:r>
          </a:p>
          <a:p>
            <a:endParaRPr lang="en-GB" sz="2000" b="1" dirty="0" smtClean="0"/>
          </a:p>
          <a:p>
            <a:endParaRPr lang="en-GB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Supersonic expansion valve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  estimated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~</a:t>
            </a:r>
            <a:r>
              <a:rPr lang="en-GB" sz="1600" dirty="0"/>
              <a:t>10 </a:t>
            </a:r>
            <a:r>
              <a:rPr lang="en-GB" sz="1600" dirty="0" err="1"/>
              <a:t>meV</a:t>
            </a:r>
            <a:r>
              <a:rPr lang="en-GB" sz="1600" dirty="0"/>
              <a:t> internal </a:t>
            </a:r>
          </a:p>
          <a:p>
            <a:r>
              <a:rPr lang="en-GB" sz="1600" dirty="0" smtClean="0"/>
              <a:t>        ground-state  occupation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</a:t>
            </a:r>
            <a:r>
              <a:rPr lang="en-GB" sz="1600" dirty="0" smtClean="0"/>
              <a:t>ass spectroscopy for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 </a:t>
            </a:r>
            <a:r>
              <a:rPr lang="en-GB" sz="1600" dirty="0"/>
              <a:t>100 </a:t>
            </a:r>
            <a:r>
              <a:rPr lang="en-GB" sz="1600" dirty="0" err="1" smtClean="0"/>
              <a:t>eV</a:t>
            </a:r>
            <a:r>
              <a:rPr lang="en-GB" sz="1600" dirty="0" smtClean="0"/>
              <a:t> C</a:t>
            </a:r>
            <a:r>
              <a:rPr lang="en-GB" sz="1600" baseline="-25000" dirty="0" smtClean="0"/>
              <a:t>2</a:t>
            </a:r>
            <a:r>
              <a:rPr lang="en-GB" sz="1600" baseline="30000" dirty="0" smtClean="0"/>
              <a:t>-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       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Einzel</a:t>
            </a:r>
            <a:r>
              <a:rPr lang="en-GB" sz="1600" dirty="0" smtClean="0"/>
              <a:t>-lens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Beam diagnostics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(Faraday cups, MCP)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1"/>
            <a:endParaRPr lang="en-GB" sz="1600" dirty="0" smtClean="0"/>
          </a:p>
          <a:p>
            <a:r>
              <a:rPr lang="en-GB" sz="1600" dirty="0" smtClean="0"/>
              <a:t>  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359" y="4869160"/>
            <a:ext cx="3410017" cy="17701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4572000" y="4869160"/>
            <a:ext cx="13555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200" dirty="0" smtClean="0"/>
              <a:t>Mass filter magnet</a:t>
            </a:r>
            <a:endParaRPr lang="en-GB" sz="1200" dirty="0"/>
          </a:p>
        </p:txBody>
      </p:sp>
      <p:sp>
        <p:nvSpPr>
          <p:cNvPr id="27" name="Rectangle 26"/>
          <p:cNvSpPr/>
          <p:nvPr/>
        </p:nvSpPr>
        <p:spPr>
          <a:xfrm>
            <a:off x="4546358" y="4869161"/>
            <a:ext cx="3410017" cy="17701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6712"/>
            <a:ext cx="6094268" cy="562350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  <a:latin typeface="Calibri" pitchFamily="34" charset="0"/>
              </a:rPr>
              <a:t>production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  <a:latin typeface="Calibri" pitchFamily="34" charset="0"/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 beam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828" y="980728"/>
            <a:ext cx="2918043" cy="520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Setup specifications:</a:t>
            </a:r>
          </a:p>
          <a:p>
            <a:endParaRPr lang="en-GB" sz="2000" b="1" dirty="0" smtClean="0"/>
          </a:p>
          <a:p>
            <a:endParaRPr lang="en-GB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Supersonic expansion valve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  estimated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~</a:t>
            </a:r>
            <a:r>
              <a:rPr lang="en-GB" sz="1600" dirty="0"/>
              <a:t>10 </a:t>
            </a:r>
            <a:r>
              <a:rPr lang="en-GB" sz="1600" dirty="0" err="1"/>
              <a:t>meV</a:t>
            </a:r>
            <a:r>
              <a:rPr lang="en-GB" sz="1600" dirty="0"/>
              <a:t> internal </a:t>
            </a:r>
          </a:p>
          <a:p>
            <a:r>
              <a:rPr lang="en-GB" sz="1600" dirty="0" smtClean="0"/>
              <a:t>        ground-state  occupation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</a:t>
            </a:r>
            <a:r>
              <a:rPr lang="en-GB" sz="1600" dirty="0" smtClean="0"/>
              <a:t>ass spectroscopy</a:t>
            </a:r>
            <a:r>
              <a:rPr lang="en-GB" sz="1600" dirty="0"/>
              <a:t> </a:t>
            </a:r>
            <a:r>
              <a:rPr lang="en-GB" sz="1600" dirty="0" smtClean="0"/>
              <a:t>for 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 </a:t>
            </a:r>
            <a:r>
              <a:rPr lang="en-GB" sz="1600" dirty="0"/>
              <a:t>100 </a:t>
            </a:r>
            <a:r>
              <a:rPr lang="en-GB" sz="1600" dirty="0" err="1" smtClean="0"/>
              <a:t>eV</a:t>
            </a:r>
            <a:r>
              <a:rPr lang="en-GB" sz="1600" dirty="0" smtClean="0"/>
              <a:t> C</a:t>
            </a:r>
            <a:r>
              <a:rPr lang="en-GB" sz="1600" baseline="-25000" dirty="0" smtClean="0"/>
              <a:t>2</a:t>
            </a:r>
            <a:r>
              <a:rPr lang="en-GB" sz="1600" baseline="30000" dirty="0" smtClean="0"/>
              <a:t>-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       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Einzel</a:t>
            </a:r>
            <a:r>
              <a:rPr lang="en-GB" sz="1600" dirty="0" smtClean="0"/>
              <a:t>-lens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Beam diagnostics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(Faraday cups, MCP)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1"/>
            <a:endParaRPr lang="en-GB" sz="1600" dirty="0" smtClean="0"/>
          </a:p>
          <a:p>
            <a:r>
              <a:rPr lang="en-GB" sz="1600" dirty="0" smtClean="0"/>
              <a:t>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015" y="6500798"/>
            <a:ext cx="3390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[1] U. Even et al., </a:t>
            </a:r>
            <a:r>
              <a:rPr lang="en-US" sz="1200" i="1" dirty="0" smtClean="0"/>
              <a:t>EPJ </a:t>
            </a:r>
            <a:r>
              <a:rPr lang="en-US" sz="1200" i="1" dirty="0"/>
              <a:t>Techniques </a:t>
            </a:r>
            <a:r>
              <a:rPr lang="en-US" sz="1200" i="1" dirty="0" smtClean="0"/>
              <a:t>Instr.</a:t>
            </a:r>
            <a:r>
              <a:rPr lang="en-US" sz="1200" dirty="0" smtClean="0"/>
              <a:t> </a:t>
            </a:r>
            <a:r>
              <a:rPr lang="en-US" sz="1200" b="1" dirty="0" smtClean="0"/>
              <a:t>2</a:t>
            </a:r>
            <a:r>
              <a:rPr lang="en-US" sz="1200" dirty="0" smtClean="0"/>
              <a:t>, 17 </a:t>
            </a:r>
            <a:r>
              <a:rPr lang="en-US" sz="1200" dirty="0"/>
              <a:t>(2015). </a:t>
            </a:r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3193511" y="3501008"/>
            <a:ext cx="130648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53551" y="4047728"/>
            <a:ext cx="130648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27984" y="4725144"/>
            <a:ext cx="1306481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3928" y="4427820"/>
            <a:ext cx="1309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t</a:t>
            </a:r>
            <a:r>
              <a:rPr lang="en-GB" sz="1400" dirty="0" smtClean="0"/>
              <a:t>o Penning trap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89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99592" y="2132856"/>
                <a:ext cx="7776864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sz="2400" b="1" dirty="0"/>
              </a:p>
              <a:p>
                <a:r>
                  <a:rPr lang="en-GB" sz="2400" b="1" dirty="0"/>
                  <a:t>Three step-plan to reach mK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GB" sz="2400" b="1" dirty="0"/>
                  <a:t> with coolant C</a:t>
                </a:r>
                <a:r>
                  <a:rPr lang="en-GB" sz="2400" b="1" baseline="-25000" dirty="0"/>
                  <a:t>2</a:t>
                </a:r>
                <a:r>
                  <a:rPr lang="en-GB" sz="2400" b="1" baseline="30000" dirty="0"/>
                  <a:t>-</a:t>
                </a:r>
                <a:r>
                  <a:rPr lang="en-GB" sz="2400" baseline="30000" dirty="0"/>
                  <a:t> </a:t>
                </a:r>
                <a:r>
                  <a:rPr lang="en-GB" sz="2400" b="1" dirty="0"/>
                  <a:t>:</a:t>
                </a:r>
              </a:p>
              <a:p>
                <a:endParaRPr lang="en-GB" sz="2400" b="1" dirty="0"/>
              </a:p>
              <a:p>
                <a:r>
                  <a:rPr lang="en-GB" sz="2400" b="1" dirty="0"/>
                  <a:t>	1)…</a:t>
                </a:r>
              </a:p>
              <a:p>
                <a:endParaRPr lang="en-GB" sz="2400" b="1" dirty="0"/>
              </a:p>
              <a:p>
                <a:r>
                  <a:rPr lang="en-GB" sz="2400" b="1" dirty="0"/>
                  <a:t>	2)…</a:t>
                </a:r>
              </a:p>
              <a:p>
                <a:endParaRPr lang="en-GB" sz="2400" b="1" dirty="0"/>
              </a:p>
              <a:p>
                <a:r>
                  <a:rPr lang="en-GB" sz="2400" b="1" dirty="0"/>
                  <a:t>	3)…</a:t>
                </a:r>
              </a:p>
              <a:p>
                <a:endParaRPr lang="en-GB" sz="2400" b="1" dirty="0"/>
              </a:p>
              <a:p>
                <a:endParaRPr lang="en-GB" sz="2400" dirty="0"/>
              </a:p>
              <a:p>
                <a:endParaRPr lang="en-GB" sz="2400" dirty="0"/>
              </a:p>
              <a:p>
                <a:endParaRPr lang="en-GB" sz="2400" dirty="0"/>
              </a:p>
              <a:p>
                <a:endParaRPr lang="en-GB" sz="2400" dirty="0"/>
              </a:p>
              <a:p>
                <a:pPr marL="192881" indent="-192881">
                  <a:buAutoNum type="arabicParenR"/>
                </a:pPr>
                <a:endParaRPr lang="en-GB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132856"/>
                <a:ext cx="7776864" cy="5262979"/>
              </a:xfrm>
              <a:prstGeom prst="rect">
                <a:avLst/>
              </a:prstGeom>
              <a:blipFill rotWithShape="1">
                <a:blip r:embed="rId3"/>
                <a:stretch>
                  <a:fillRect l="-1255" t="-927" b="-1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23850" y="59963"/>
                <a:ext cx="5976938" cy="573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Towards</a:t>
                </a:r>
                <a:r>
                  <a:rPr lang="de-DE" sz="2800" b="1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cooling</a:t>
                </a:r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...</a:t>
                </a:r>
                <a:endParaRPr lang="de-DE" sz="2800" b="1" baseline="30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59963"/>
                <a:ext cx="5976938" cy="573811"/>
              </a:xfrm>
              <a:prstGeom prst="rect">
                <a:avLst/>
              </a:prstGeom>
              <a:blipFill rotWithShape="1">
                <a:blip r:embed="rId4"/>
                <a:stretch>
                  <a:fillRect l="-2039" t="-4255" b="-265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2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818567" y="2494196"/>
            <a:ext cx="81009" cy="147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7172" y="708814"/>
            <a:ext cx="501369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1)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Photo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-detachement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cooling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simulation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883646" y="5251904"/>
                <a:ext cx="2396433" cy="337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  <m:r>
                          <a:rPr lang="en-GB" sz="16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6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1600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GB" sz="1600" baseline="30000" dirty="0">
                    <a:latin typeface="Symbol" panose="05050102010706020507" pitchFamily="18" charset="2"/>
                  </a:rPr>
                  <a:t>    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646" y="5251904"/>
                <a:ext cx="2396433" cy="337336"/>
              </a:xfrm>
              <a:prstGeom prst="rect">
                <a:avLst/>
              </a:prstGeom>
              <a:blipFill rotWithShape="1">
                <a:blip r:embed="rId3"/>
                <a:stretch>
                  <a:fillRect l="-5852" t="-101818" b="-16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839594" y="4826695"/>
                <a:ext cx="2396433" cy="441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600" i="1">
                        <a:latin typeface="Cambria Math"/>
                        <a:ea typeface="Cambria Math" panose="02040503050406030204" pitchFamily="18" charset="0"/>
                      </a:rPr>
                      <m:t>~ 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GB" sz="1600" baseline="30000" dirty="0">
                    <a:latin typeface="Symbol" panose="05050102010706020507" pitchFamily="18" charset="2"/>
                  </a:rPr>
                  <a:t>    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594" y="4826695"/>
                <a:ext cx="2396433" cy="441916"/>
              </a:xfrm>
              <a:prstGeom prst="rect">
                <a:avLst/>
              </a:prstGeom>
              <a:blipFill rotWithShape="1">
                <a:blip r:embed="rId4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4932040" y="4535715"/>
            <a:ext cx="4234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n w="0"/>
              </a:rPr>
              <a:t>rate </a:t>
            </a:r>
            <a:r>
              <a:rPr lang="en-GB" sz="1600" dirty="0">
                <a:ln w="0"/>
              </a:rPr>
              <a:t>of </a:t>
            </a:r>
            <a:r>
              <a:rPr lang="en-GB" sz="1600" dirty="0" smtClean="0">
                <a:ln w="0"/>
              </a:rPr>
              <a:t>photo-</a:t>
            </a:r>
            <a:r>
              <a:rPr lang="en-GB" sz="1600" dirty="0" err="1" smtClean="0">
                <a:ln w="0"/>
              </a:rPr>
              <a:t>detachement</a:t>
            </a:r>
            <a:r>
              <a:rPr lang="en-GB" sz="1600" dirty="0" smtClean="0">
                <a:ln w="0"/>
              </a:rPr>
              <a:t> [2] for </a:t>
            </a:r>
            <a:r>
              <a:rPr lang="en-GB" sz="1400" dirty="0">
                <a:ln w="0"/>
              </a:rPr>
              <a:t>1 W @ 380 nm :</a:t>
            </a:r>
            <a:endParaRPr lang="en-US" sz="1400" dirty="0">
              <a:ln w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60729" y="3284984"/>
                <a:ext cx="1455335" cy="271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0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05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050" dirty="0"/>
                  <a:t>=5x10</a:t>
                </a:r>
                <a:r>
                  <a:rPr lang="en-GB" sz="1050" baseline="30000" dirty="0"/>
                  <a:t>6 </a:t>
                </a:r>
                <a:r>
                  <a:rPr lang="en-GB" sz="1050" dirty="0"/>
                  <a:t>cm</a:t>
                </a:r>
                <a:r>
                  <a:rPr lang="en-GB" sz="1050" baseline="30000" dirty="0"/>
                  <a:t>-3 </a:t>
                </a:r>
                <a:r>
                  <a:rPr lang="en-GB" sz="1050" dirty="0"/>
                  <a:t> , B=1 T</a:t>
                </a:r>
                <a:endParaRPr lang="en-GB" sz="1050" baseline="30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29" y="3284984"/>
                <a:ext cx="1455335" cy="271421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23932" y="6392106"/>
            <a:ext cx="7284372" cy="4212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r>
              <a:rPr lang="en-GB" sz="1200" dirty="0" smtClean="0">
                <a:ln w="0"/>
              </a:rPr>
              <a:t>[1] GPU framework </a:t>
            </a:r>
            <a:r>
              <a:rPr lang="en-GB" sz="1200" dirty="0" err="1" smtClean="0">
                <a:ln w="0"/>
              </a:rPr>
              <a:t>Simbuca</a:t>
            </a:r>
            <a:r>
              <a:rPr lang="en-GB" sz="1200" dirty="0" smtClean="0">
                <a:ln w="0"/>
              </a:rPr>
              <a:t>: </a:t>
            </a:r>
            <a:r>
              <a:rPr lang="en-GB" sz="1200" dirty="0"/>
              <a:t>S. Van </a:t>
            </a:r>
            <a:r>
              <a:rPr lang="en-GB" sz="1200" dirty="0" err="1"/>
              <a:t>Gorp</a:t>
            </a:r>
            <a:r>
              <a:rPr lang="en-GB" sz="1200" dirty="0"/>
              <a:t> and P.  </a:t>
            </a:r>
            <a:r>
              <a:rPr lang="en-GB" sz="1200" dirty="0" err="1"/>
              <a:t>Dupre</a:t>
            </a:r>
            <a:r>
              <a:rPr lang="en-GB" sz="1200" dirty="0"/>
              <a:t> (2013): </a:t>
            </a:r>
            <a:r>
              <a:rPr lang="en-GB" sz="1200" i="1" dirty="0">
                <a:hlinkClick r:id="rId7"/>
              </a:rPr>
              <a:t>http://</a:t>
            </a:r>
            <a:r>
              <a:rPr lang="en-GB" sz="1200" i="1" dirty="0" smtClean="0">
                <a:hlinkClick r:id="rId7"/>
              </a:rPr>
              <a:t>dx.doi.org/10.1063/1.4796087</a:t>
            </a:r>
            <a:endParaRPr lang="en-GB" sz="1200" i="1" dirty="0" smtClean="0"/>
          </a:p>
          <a:p>
            <a:r>
              <a:rPr lang="en-GB" sz="1200" dirty="0" smtClean="0">
                <a:ln w="0"/>
              </a:rPr>
              <a:t>[2] Cross-section calculation </a:t>
            </a:r>
            <a:r>
              <a:rPr lang="en-GB" sz="1200" dirty="0" smtClean="0"/>
              <a:t>by:  </a:t>
            </a:r>
            <a:r>
              <a:rPr lang="en-GB" sz="1200" dirty="0" err="1"/>
              <a:t>Viatcheslav</a:t>
            </a:r>
            <a:r>
              <a:rPr lang="en-GB" sz="1200" dirty="0"/>
              <a:t> </a:t>
            </a:r>
            <a:r>
              <a:rPr lang="en-GB" sz="1200" dirty="0" err="1"/>
              <a:t>Kokoouline</a:t>
            </a:r>
            <a:r>
              <a:rPr lang="en-GB" sz="1200" dirty="0"/>
              <a:t>, </a:t>
            </a:r>
            <a:r>
              <a:rPr lang="en-GB" sz="1200" dirty="0" smtClean="0"/>
              <a:t>Uni</a:t>
            </a:r>
            <a:r>
              <a:rPr lang="en-GB" sz="1200" dirty="0"/>
              <a:t>. </a:t>
            </a:r>
            <a:r>
              <a:rPr lang="en-GB" sz="1200" dirty="0" err="1"/>
              <a:t>Orlando</a:t>
            </a:r>
            <a:r>
              <a:rPr lang="en-GB" sz="1200" dirty="0"/>
              <a:t>, </a:t>
            </a:r>
            <a:r>
              <a:rPr lang="en-GB" sz="1200" dirty="0" smtClean="0"/>
              <a:t>USA (2016).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5191308"/>
            <a:ext cx="16530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n w="0"/>
              </a:rPr>
              <a:t>T</a:t>
            </a:r>
            <a:r>
              <a:rPr lang="en-US" sz="1050" baseline="-25000" dirty="0">
                <a:ln w="0"/>
              </a:rPr>
              <a:t>0</a:t>
            </a:r>
            <a:r>
              <a:rPr lang="en-US" sz="1050" dirty="0">
                <a:ln w="0"/>
              </a:rPr>
              <a:t>= 0.47 eV binding energy</a:t>
            </a:r>
            <a:endParaRPr lang="en-GB" sz="105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Cooling 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1941" y="1268760"/>
            <a:ext cx="7834791" cy="4880681"/>
            <a:chOff x="313910" y="1433426"/>
            <a:chExt cx="7570458" cy="4716015"/>
          </a:xfrm>
        </p:grpSpPr>
        <p:sp>
          <p:nvSpPr>
            <p:cNvPr id="18" name="Rectangle 17"/>
            <p:cNvSpPr/>
            <p:nvPr/>
          </p:nvSpPr>
          <p:spPr>
            <a:xfrm>
              <a:off x="1195480" y="1433426"/>
              <a:ext cx="6688888" cy="267382"/>
            </a:xfrm>
            <a:prstGeom prst="rect">
              <a:avLst/>
            </a:prstGeom>
            <a:noFill/>
          </p:spPr>
          <p:txBody>
            <a:bodyPr wrap="square" lIns="51435" tIns="25718" rIns="51435" bIns="25718">
              <a:spAutoFit/>
            </a:bodyPr>
            <a:lstStyle/>
            <a:p>
              <a:r>
                <a:rPr lang="en-US" sz="1400" dirty="0" smtClean="0">
                  <a:ln w="0"/>
                </a:rPr>
                <a:t>GPU </a:t>
              </a:r>
              <a:r>
                <a:rPr lang="en-US" sz="1400" dirty="0">
                  <a:ln w="0"/>
                </a:rPr>
                <a:t>based </a:t>
              </a:r>
              <a:r>
                <a:rPr lang="en-US" sz="1400" dirty="0" smtClean="0">
                  <a:ln w="0"/>
                </a:rPr>
                <a:t>simulation of </a:t>
              </a:r>
              <a:r>
                <a:rPr lang="en-US" sz="1400" dirty="0">
                  <a:ln w="0"/>
                </a:rPr>
                <a:t>1000 </a:t>
              </a:r>
              <a:r>
                <a:rPr lang="en-US" sz="1400" dirty="0" smtClean="0">
                  <a:ln w="0"/>
                </a:rPr>
                <a:t>C</a:t>
              </a:r>
              <a:r>
                <a:rPr lang="en-US" sz="1400" baseline="-25000" dirty="0" smtClean="0">
                  <a:ln w="0"/>
                </a:rPr>
                <a:t>2</a:t>
              </a:r>
              <a:r>
                <a:rPr lang="en-US" sz="1400" baseline="30000" dirty="0" smtClean="0">
                  <a:ln w="0"/>
                </a:rPr>
                <a:t>-  </a:t>
              </a:r>
              <a:r>
                <a:rPr lang="en-US" sz="1400" dirty="0" smtClean="0">
                  <a:ln w="0"/>
                </a:rPr>
                <a:t>[1]: </a:t>
              </a:r>
              <a:endParaRPr lang="en-US" sz="1400" dirty="0">
                <a:ln w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13910" y="1448208"/>
              <a:ext cx="4057183" cy="4701233"/>
              <a:chOff x="313910" y="1608087"/>
              <a:chExt cx="4057183" cy="470123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910" y="1860687"/>
                <a:ext cx="4057183" cy="4448633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75991" y="5291465"/>
                <a:ext cx="1653017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>
                    <a:ln w="0"/>
                  </a:rPr>
                  <a:t>T</a:t>
                </a:r>
                <a:r>
                  <a:rPr lang="en-US" sz="1050" baseline="-25000" dirty="0">
                    <a:ln w="0"/>
                  </a:rPr>
                  <a:t>0</a:t>
                </a:r>
                <a:r>
                  <a:rPr lang="en-US" sz="1050" dirty="0">
                    <a:ln w="0"/>
                  </a:rPr>
                  <a:t>= 0.47 eV binding energy</a:t>
                </a:r>
                <a:endParaRPr lang="en-GB" sz="105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90315" y="1608087"/>
                <a:ext cx="178498" cy="208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200" baseline="30000" dirty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5508104" y="1772816"/>
            <a:ext cx="2771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0"/>
              </a:rPr>
              <a:t>C</a:t>
            </a:r>
            <a:r>
              <a:rPr lang="en-US" b="1" baseline="-25000" dirty="0" smtClean="0">
                <a:ln w="0"/>
              </a:rPr>
              <a:t>2</a:t>
            </a:r>
            <a:r>
              <a:rPr lang="en-US" b="1" baseline="30000" dirty="0" smtClean="0">
                <a:ln w="0"/>
              </a:rPr>
              <a:t>-</a:t>
            </a:r>
            <a:r>
              <a:rPr lang="en-US" b="1" dirty="0" smtClean="0">
                <a:ln w="0"/>
              </a:rPr>
              <a:t> simplified l</a:t>
            </a:r>
            <a:r>
              <a:rPr lang="en-GB" b="1" dirty="0" err="1" smtClean="0">
                <a:ln w="0"/>
              </a:rPr>
              <a:t>evel</a:t>
            </a:r>
            <a:r>
              <a:rPr lang="en-GB" b="1" dirty="0" smtClean="0">
                <a:ln w="0"/>
              </a:rPr>
              <a:t> scheme:</a:t>
            </a:r>
            <a:endParaRPr lang="en-US" b="1" dirty="0">
              <a:ln w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214947" y="4077072"/>
            <a:ext cx="12373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28184" y="3717032"/>
            <a:ext cx="1237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228184" y="2276872"/>
            <a:ext cx="12373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660232" y="371703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32240" y="2276872"/>
            <a:ext cx="0" cy="144016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00645" y="2771636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n w="0"/>
                <a:solidFill>
                  <a:srgbClr val="0070C0"/>
                </a:solidFill>
              </a:rPr>
              <a:t>380 nm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04248" y="3707740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n w="0"/>
                <a:solidFill>
                  <a:srgbClr val="FF0000"/>
                </a:solidFill>
              </a:rPr>
              <a:t>2.5 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 smtClean="0">
                <a:ln w="0"/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17799" y="3923764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</a:rPr>
              <a:t>C</a:t>
            </a:r>
            <a:r>
              <a:rPr lang="en-US" baseline="-25000" dirty="0">
                <a:ln w="0"/>
              </a:rPr>
              <a:t>2</a:t>
            </a:r>
            <a:r>
              <a:rPr lang="en-US" baseline="30000" dirty="0">
                <a:ln w="0"/>
              </a:rPr>
              <a:t>- </a:t>
            </a:r>
            <a:r>
              <a:rPr lang="en-GB" dirty="0" smtClean="0">
                <a:ln w="0"/>
              </a:rPr>
              <a:t>|g&gt;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524328" y="3501008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rgbClr val="FF0000"/>
                </a:solidFill>
              </a:rPr>
              <a:t>C</a:t>
            </a:r>
            <a:r>
              <a:rPr lang="en-US" baseline="-25000" dirty="0">
                <a:ln w="0"/>
                <a:solidFill>
                  <a:srgbClr val="FF0000"/>
                </a:solidFill>
              </a:rPr>
              <a:t>2</a:t>
            </a:r>
            <a:r>
              <a:rPr lang="en-US" baseline="30000" dirty="0">
                <a:ln w="0"/>
                <a:solidFill>
                  <a:srgbClr val="FF0000"/>
                </a:solidFill>
              </a:rPr>
              <a:t>- </a:t>
            </a:r>
            <a:r>
              <a:rPr lang="en-GB" dirty="0" smtClean="0">
                <a:ln w="0"/>
                <a:solidFill>
                  <a:srgbClr val="FF0000"/>
                </a:solidFill>
              </a:rPr>
              <a:t>|e&gt;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24328" y="2123564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 w="0"/>
                <a:solidFill>
                  <a:schemeClr val="tx2"/>
                </a:solidFill>
              </a:rPr>
              <a:t>C</a:t>
            </a:r>
            <a:r>
              <a:rPr lang="en-US" baseline="-25000" dirty="0" smtClean="0">
                <a:ln w="0"/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0443" y="1545478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7172" y="4991634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443" y="3489900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0464" y="5010336"/>
            <a:ext cx="4310343" cy="1157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551765" y="1585716"/>
                <a:ext cx="1876219" cy="331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400" dirty="0"/>
                  <a:t>=5x10</a:t>
                </a:r>
                <a:r>
                  <a:rPr lang="en-GB" sz="1400" baseline="30000" dirty="0"/>
                  <a:t>6 </a:t>
                </a:r>
                <a:r>
                  <a:rPr lang="en-GB" sz="1400" dirty="0"/>
                  <a:t>cm</a:t>
                </a:r>
                <a:r>
                  <a:rPr lang="en-GB" sz="1400" baseline="30000" dirty="0"/>
                  <a:t>-3 </a:t>
                </a:r>
                <a:r>
                  <a:rPr lang="en-GB" sz="1400" dirty="0"/>
                  <a:t> , B=1 T</a:t>
                </a:r>
                <a:endParaRPr lang="en-GB" sz="1400" baseline="30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765" y="1585716"/>
                <a:ext cx="1876219" cy="331116"/>
              </a:xfrm>
              <a:prstGeom prst="rect">
                <a:avLst/>
              </a:prstGeom>
              <a:blipFill rotWithShape="1">
                <a:blip r:embed="rId9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6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818567" y="2494196"/>
            <a:ext cx="81009" cy="147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7172" y="708814"/>
            <a:ext cx="501369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1)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Photo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-detachement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cooling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simulation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60729" y="3284984"/>
                <a:ext cx="1455335" cy="271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0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05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05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050" dirty="0"/>
                  <a:t>=5x10</a:t>
                </a:r>
                <a:r>
                  <a:rPr lang="en-GB" sz="1050" baseline="30000" dirty="0"/>
                  <a:t>6 </a:t>
                </a:r>
                <a:r>
                  <a:rPr lang="en-GB" sz="1050" dirty="0"/>
                  <a:t>cm</a:t>
                </a:r>
                <a:r>
                  <a:rPr lang="en-GB" sz="1050" baseline="30000" dirty="0"/>
                  <a:t>-3 </a:t>
                </a:r>
                <a:r>
                  <a:rPr lang="en-GB" sz="1050" dirty="0"/>
                  <a:t> , B=1 T</a:t>
                </a:r>
                <a:endParaRPr lang="en-GB" sz="1050" baseline="30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29" y="3284984"/>
                <a:ext cx="1455335" cy="271421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83568" y="5191308"/>
            <a:ext cx="16530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n w="0"/>
              </a:rPr>
              <a:t>T</a:t>
            </a:r>
            <a:r>
              <a:rPr lang="en-US" sz="1050" baseline="-25000" dirty="0">
                <a:ln w="0"/>
              </a:rPr>
              <a:t>0</a:t>
            </a:r>
            <a:r>
              <a:rPr lang="en-US" sz="1050" dirty="0">
                <a:ln w="0"/>
              </a:rPr>
              <a:t>= 0.47 eV binding energy</a:t>
            </a:r>
            <a:endParaRPr lang="en-GB" sz="105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Cooling 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08304" y="6586446"/>
            <a:ext cx="2652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smtClean="0"/>
              <a:t>publication submitted</a:t>
            </a:r>
            <a:endParaRPr lang="en-US" sz="1200" dirty="0">
              <a:ln w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92991" y="2447017"/>
            <a:ext cx="62477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n w="0"/>
                <a:sym typeface="Wingdings" panose="05000000000000000000" pitchFamily="2" charset="2"/>
              </a:rPr>
              <a:t>Factor ~5</a:t>
            </a:r>
            <a:r>
              <a:rPr lang="en-US" sz="1600" dirty="0" smtClean="0">
                <a:ln w="0"/>
              </a:rPr>
              <a:t> temperature reduction,</a:t>
            </a:r>
          </a:p>
          <a:p>
            <a:r>
              <a:rPr lang="en-US" sz="1600" dirty="0" smtClean="0">
                <a:ln w="0"/>
              </a:rPr>
              <a:t>      </a:t>
            </a:r>
            <a:r>
              <a:rPr lang="en-US" sz="1600" dirty="0">
                <a:ln w="0"/>
              </a:rPr>
              <a:t>P</a:t>
            </a:r>
            <a:r>
              <a:rPr lang="en-US" sz="1600" dirty="0" smtClean="0">
                <a:ln w="0"/>
              </a:rPr>
              <a:t>hoto-e</a:t>
            </a:r>
            <a:r>
              <a:rPr lang="en-US" sz="1600" baseline="30000" dirty="0" smtClean="0">
                <a:ln w="0"/>
              </a:rPr>
              <a:t>- </a:t>
            </a:r>
            <a:r>
              <a:rPr lang="en-US" sz="1600" dirty="0" smtClean="0">
                <a:ln w="0"/>
              </a:rPr>
              <a:t>are released with binding </a:t>
            </a:r>
            <a:r>
              <a:rPr lang="en-US" sz="1600" dirty="0">
                <a:ln w="0"/>
              </a:rPr>
              <a:t>energy </a:t>
            </a:r>
            <a:endParaRPr lang="en-US" sz="1600" dirty="0" smtClean="0">
              <a:ln w="0"/>
            </a:endParaRPr>
          </a:p>
          <a:p>
            <a:r>
              <a:rPr lang="en-US" sz="1600" dirty="0">
                <a:ln w="0"/>
              </a:rPr>
              <a:t> </a:t>
            </a:r>
            <a:r>
              <a:rPr lang="en-US" sz="1600" dirty="0" smtClean="0">
                <a:ln w="0"/>
              </a:rPr>
              <a:t>     of 0.47 </a:t>
            </a:r>
            <a:r>
              <a:rPr lang="en-US" sz="1600" dirty="0" err="1" smtClean="0">
                <a:ln w="0"/>
              </a:rPr>
              <a:t>eV</a:t>
            </a:r>
            <a:r>
              <a:rPr lang="en-US" sz="1600" dirty="0">
                <a:ln w="0"/>
              </a:rPr>
              <a:t>:</a:t>
            </a:r>
            <a:r>
              <a:rPr lang="en-US" sz="1600" dirty="0" smtClean="0">
                <a:ln w="0"/>
              </a:rPr>
              <a:t>  C</a:t>
            </a:r>
            <a:r>
              <a:rPr lang="en-US" sz="1600" baseline="-25000" dirty="0" smtClean="0">
                <a:ln w="0"/>
              </a:rPr>
              <a:t>2</a:t>
            </a:r>
            <a:r>
              <a:rPr lang="en-US" sz="1600" baseline="30000" dirty="0" smtClean="0">
                <a:ln w="0"/>
              </a:rPr>
              <a:t>-  </a:t>
            </a:r>
            <a:r>
              <a:rPr lang="en-US" sz="1600" dirty="0">
                <a:ln w="0"/>
                <a:sym typeface="Wingdings" panose="05000000000000000000" pitchFamily="2" charset="2"/>
              </a:rPr>
              <a:t>+ </a:t>
            </a:r>
            <a:r>
              <a:rPr lang="en-US" sz="1600" dirty="0" err="1">
                <a:ln w="0"/>
                <a:sym typeface="Wingdings" panose="05000000000000000000" pitchFamily="2" charset="2"/>
              </a:rPr>
              <a:t>h</a:t>
            </a:r>
            <a:r>
              <a:rPr lang="en-US" sz="1600" dirty="0" err="1">
                <a:ln w="0"/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sz="1600" dirty="0">
                <a:ln w="0"/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600" dirty="0">
                <a:ln w="0"/>
                <a:sym typeface="Wingdings" panose="05000000000000000000" pitchFamily="2" charset="2"/>
              </a:rPr>
              <a:t> </a:t>
            </a:r>
            <a:r>
              <a:rPr lang="en-US" sz="1600" dirty="0">
                <a:ln w="0"/>
              </a:rPr>
              <a:t>C</a:t>
            </a:r>
            <a:r>
              <a:rPr lang="en-US" sz="1600" baseline="-25000" dirty="0">
                <a:ln w="0"/>
              </a:rPr>
              <a:t>2 </a:t>
            </a:r>
            <a:r>
              <a:rPr lang="en-US" sz="1600" dirty="0">
                <a:ln w="0"/>
              </a:rPr>
              <a:t> + e</a:t>
            </a:r>
            <a:r>
              <a:rPr lang="en-US" sz="1600" baseline="30000" dirty="0">
                <a:ln w="0"/>
              </a:rPr>
              <a:t>-</a:t>
            </a:r>
          </a:p>
          <a:p>
            <a:endParaRPr lang="en-US" sz="1600" dirty="0" smtClean="0">
              <a:ln w="0"/>
            </a:endParaRPr>
          </a:p>
          <a:p>
            <a:endParaRPr lang="en-US" sz="1600" dirty="0">
              <a:ln w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n w="0"/>
              </a:rPr>
              <a:t>e</a:t>
            </a:r>
            <a:r>
              <a:rPr lang="en-US" sz="1600" baseline="30000" dirty="0" smtClean="0">
                <a:ln w="0"/>
              </a:rPr>
              <a:t>-</a:t>
            </a:r>
            <a:r>
              <a:rPr lang="en-US" sz="1600" dirty="0" smtClean="0">
                <a:ln w="0"/>
              </a:rPr>
              <a:t> </a:t>
            </a:r>
            <a:r>
              <a:rPr lang="en-US" sz="1600" dirty="0">
                <a:ln w="0"/>
              </a:rPr>
              <a:t>equilibrate with </a:t>
            </a:r>
            <a:r>
              <a:rPr lang="en-US" sz="1600" dirty="0" smtClean="0">
                <a:ln w="0"/>
              </a:rPr>
              <a:t>C</a:t>
            </a:r>
            <a:r>
              <a:rPr lang="en-US" sz="1600" baseline="-25000" dirty="0" smtClean="0">
                <a:ln w="0"/>
              </a:rPr>
              <a:t>2</a:t>
            </a:r>
            <a:r>
              <a:rPr lang="en-US" sz="1600" baseline="30000" dirty="0" smtClean="0">
                <a:ln w="0"/>
              </a:rPr>
              <a:t>-</a:t>
            </a:r>
            <a:r>
              <a:rPr lang="en-US" sz="1600" dirty="0">
                <a:ln w="0"/>
              </a:rPr>
              <a:t> </a:t>
            </a:r>
            <a:r>
              <a:rPr lang="en-US" sz="1600" dirty="0" smtClean="0">
                <a:ln w="0"/>
              </a:rPr>
              <a:t>[1], then thermalize </a:t>
            </a:r>
            <a:endParaRPr lang="en-US" sz="1600" dirty="0">
              <a:ln w="0"/>
            </a:endParaRPr>
          </a:p>
          <a:p>
            <a:r>
              <a:rPr lang="en-US" sz="1600" dirty="0">
                <a:ln w="0"/>
              </a:rPr>
              <a:t>      </a:t>
            </a:r>
            <a:r>
              <a:rPr lang="en-US" sz="1600" dirty="0" smtClean="0">
                <a:ln w="0"/>
              </a:rPr>
              <a:t>with 4 K environment </a:t>
            </a:r>
            <a:r>
              <a:rPr lang="en-US" sz="1600" dirty="0">
                <a:ln w="0"/>
              </a:rPr>
              <a:t>in 1 T.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ln w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3648" y="6186790"/>
            <a:ext cx="4904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n w="0"/>
              </a:rPr>
              <a:t>~10 </a:t>
            </a:r>
            <a:r>
              <a:rPr lang="en-US" sz="1600" dirty="0" err="1" smtClean="0">
                <a:ln w="0"/>
              </a:rPr>
              <a:t>ms</a:t>
            </a:r>
            <a:r>
              <a:rPr lang="en-US" sz="1600" dirty="0" smtClean="0">
                <a:ln w="0"/>
              </a:rPr>
              <a:t> experimental time window at lower temperature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5202427" y="5318266"/>
            <a:ext cx="2931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Wingdings"/>
              <a:buChar char="à"/>
            </a:pPr>
            <a:r>
              <a:rPr lang="en-US" b="1" dirty="0">
                <a:solidFill>
                  <a:schemeClr val="tx2"/>
                </a:solidFill>
              </a:rPr>
              <a:t>Simple to </a:t>
            </a:r>
            <a:r>
              <a:rPr lang="en-US" b="1" dirty="0" smtClean="0">
                <a:solidFill>
                  <a:schemeClr val="tx2"/>
                </a:solidFill>
              </a:rPr>
              <a:t>implement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     but </a:t>
            </a:r>
            <a:r>
              <a:rPr lang="en-US" b="1" dirty="0">
                <a:solidFill>
                  <a:schemeClr val="tx2"/>
                </a:solidFill>
              </a:rPr>
              <a:t>doesn’t cool enough…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08455" y="1916832"/>
            <a:ext cx="3072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n w="0"/>
              </a:rPr>
              <a:t>Simulated temperature evolution:</a:t>
            </a:r>
            <a:endParaRPr lang="en-US" sz="1600" b="1" dirty="0">
              <a:ln w="0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01941" y="1268760"/>
            <a:ext cx="7834791" cy="4880681"/>
            <a:chOff x="313910" y="1433426"/>
            <a:chExt cx="7570458" cy="4716015"/>
          </a:xfrm>
        </p:grpSpPr>
        <p:sp>
          <p:nvSpPr>
            <p:cNvPr id="36" name="Rectangle 35"/>
            <p:cNvSpPr/>
            <p:nvPr/>
          </p:nvSpPr>
          <p:spPr>
            <a:xfrm>
              <a:off x="1195480" y="1433426"/>
              <a:ext cx="6688888" cy="267382"/>
            </a:xfrm>
            <a:prstGeom prst="rect">
              <a:avLst/>
            </a:prstGeom>
            <a:noFill/>
          </p:spPr>
          <p:txBody>
            <a:bodyPr wrap="square" lIns="51435" tIns="25718" rIns="51435" bIns="25718">
              <a:spAutoFit/>
            </a:bodyPr>
            <a:lstStyle/>
            <a:p>
              <a:r>
                <a:rPr lang="en-US" sz="1400" dirty="0" smtClean="0">
                  <a:ln w="0"/>
                </a:rPr>
                <a:t>GPU </a:t>
              </a:r>
              <a:r>
                <a:rPr lang="en-US" sz="1400" dirty="0">
                  <a:ln w="0"/>
                </a:rPr>
                <a:t>based </a:t>
              </a:r>
              <a:r>
                <a:rPr lang="en-US" sz="1400" dirty="0" smtClean="0">
                  <a:ln w="0"/>
                </a:rPr>
                <a:t>simulation of </a:t>
              </a:r>
              <a:r>
                <a:rPr lang="en-US" sz="1400" dirty="0">
                  <a:ln w="0"/>
                </a:rPr>
                <a:t>1000 C</a:t>
              </a:r>
              <a:r>
                <a:rPr lang="en-US" sz="1400" baseline="-25000" dirty="0">
                  <a:ln w="0"/>
                </a:rPr>
                <a:t>2</a:t>
              </a:r>
              <a:r>
                <a:rPr lang="en-US" sz="1400" baseline="30000" dirty="0">
                  <a:ln w="0"/>
                </a:rPr>
                <a:t>-</a:t>
              </a:r>
              <a:r>
                <a:rPr lang="en-US" sz="1400" dirty="0" smtClean="0">
                  <a:ln w="0"/>
                </a:rPr>
                <a:t>:</a:t>
              </a:r>
              <a:endParaRPr lang="en-US" sz="1400" dirty="0">
                <a:ln w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13910" y="1700808"/>
              <a:ext cx="4057183" cy="4448633"/>
              <a:chOff x="313910" y="1860687"/>
              <a:chExt cx="4057183" cy="4448633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910" y="1860687"/>
                <a:ext cx="4057183" cy="4448633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75991" y="5291465"/>
                <a:ext cx="1653017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>
                    <a:ln w="0"/>
                  </a:rPr>
                  <a:t>T</a:t>
                </a:r>
                <a:r>
                  <a:rPr lang="en-US" sz="1050" baseline="-25000" dirty="0">
                    <a:ln w="0"/>
                  </a:rPr>
                  <a:t>0</a:t>
                </a:r>
                <a:r>
                  <a:rPr lang="en-US" sz="1050" dirty="0">
                    <a:ln w="0"/>
                  </a:rPr>
                  <a:t>= 0.47 eV binding energy</a:t>
                </a:r>
                <a:endParaRPr lang="en-GB" sz="1050" dirty="0"/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490443" y="1545478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37172" y="4991634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90443" y="3489900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551765" y="1585716"/>
                <a:ext cx="1876219" cy="331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400" dirty="0"/>
                  <a:t>=5x10</a:t>
                </a:r>
                <a:r>
                  <a:rPr lang="en-GB" sz="1400" baseline="30000" dirty="0"/>
                  <a:t>6 </a:t>
                </a:r>
                <a:r>
                  <a:rPr lang="en-GB" sz="1400" dirty="0"/>
                  <a:t>cm</a:t>
                </a:r>
                <a:r>
                  <a:rPr lang="en-GB" sz="1400" baseline="30000" dirty="0"/>
                  <a:t>-3 </a:t>
                </a:r>
                <a:r>
                  <a:rPr lang="en-GB" sz="1400" dirty="0"/>
                  <a:t> , B=1 T</a:t>
                </a:r>
                <a:endParaRPr lang="en-GB" sz="1400" baseline="300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765" y="1585716"/>
                <a:ext cx="1876219" cy="331116"/>
              </a:xfrm>
              <a:prstGeom prst="rect">
                <a:avLst/>
              </a:prstGeom>
              <a:blipFill rotWithShape="1">
                <a:blip r:embed="rId8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23932" y="6597352"/>
            <a:ext cx="7284372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r>
              <a:rPr lang="en-US" sz="1200" dirty="0" smtClean="0">
                <a:ln w="0"/>
              </a:rPr>
              <a:t>[1] Electron cooling rate equations:</a:t>
            </a:r>
            <a:r>
              <a:rPr lang="en-US" sz="1200" dirty="0">
                <a:ln w="0"/>
              </a:rPr>
              <a:t> </a:t>
            </a:r>
            <a:r>
              <a:rPr lang="en-GB" sz="1200" dirty="0" smtClean="0"/>
              <a:t>S</a:t>
            </a:r>
            <a:r>
              <a:rPr lang="en-GB" sz="1200" dirty="0"/>
              <a:t>. Rolston, G. </a:t>
            </a:r>
            <a:r>
              <a:rPr lang="en-GB" sz="1200" dirty="0" err="1"/>
              <a:t>Gabrielse</a:t>
            </a:r>
            <a:r>
              <a:rPr lang="en-GB" sz="1200" i="1" dirty="0"/>
              <a:t>, </a:t>
            </a:r>
            <a:r>
              <a:rPr lang="en-GB" sz="1200" i="1" dirty="0" err="1"/>
              <a:t>Hyperf</a:t>
            </a:r>
            <a:r>
              <a:rPr lang="en-GB" sz="1200" i="1" dirty="0"/>
              <a:t>. Int. </a:t>
            </a:r>
            <a:r>
              <a:rPr lang="en-GB" sz="1200" b="1" dirty="0"/>
              <a:t>44</a:t>
            </a:r>
            <a:r>
              <a:rPr lang="en-GB" sz="1200" dirty="0"/>
              <a:t>, 233 (1988</a:t>
            </a:r>
            <a:r>
              <a:rPr lang="en-GB" sz="1200" dirty="0" smtClean="0"/>
              <a:t>).</a:t>
            </a:r>
          </a:p>
          <a:p>
            <a:endParaRPr lang="en-US" sz="1200" dirty="0">
              <a:ln w="0"/>
            </a:endParaRPr>
          </a:p>
          <a:p>
            <a:endParaRPr lang="en-US" sz="1200" dirty="0">
              <a:ln w="0"/>
            </a:endParaRPr>
          </a:p>
        </p:txBody>
      </p:sp>
      <p:sp>
        <p:nvSpPr>
          <p:cNvPr id="26" name="Left Brace 25"/>
          <p:cNvSpPr/>
          <p:nvPr/>
        </p:nvSpPr>
        <p:spPr>
          <a:xfrm rot="16200000">
            <a:off x="1311420" y="5854714"/>
            <a:ext cx="277357" cy="77587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4387659" cy="4320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730" y="3332542"/>
            <a:ext cx="3666365" cy="134460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endParaRPr lang="en-US" sz="1200" dirty="0">
              <a:ln w="0"/>
            </a:endParaRPr>
          </a:p>
          <a:p>
            <a:r>
              <a:rPr lang="en-US" sz="1200" dirty="0">
                <a:ln w="0"/>
              </a:rPr>
              <a:t>      </a:t>
            </a:r>
          </a:p>
          <a:p>
            <a:endParaRPr lang="en-US" sz="1200" dirty="0">
              <a:ln w="0"/>
            </a:endParaRPr>
          </a:p>
          <a:p>
            <a:r>
              <a:rPr lang="en-US" sz="1200" dirty="0">
                <a:ln w="0"/>
              </a:rPr>
              <a:t> </a:t>
            </a:r>
          </a:p>
          <a:p>
            <a:endParaRPr lang="en-US" sz="1200" dirty="0">
              <a:ln w="0"/>
            </a:endParaRPr>
          </a:p>
          <a:p>
            <a:endParaRPr lang="en-US" sz="1200" dirty="0">
              <a:ln w="0"/>
            </a:endParaRPr>
          </a:p>
          <a:p>
            <a:endParaRPr lang="en-US" sz="1200" dirty="0">
              <a:ln w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5536" y="1428308"/>
                <a:ext cx="6439245" cy="3499036"/>
              </a:xfrm>
              <a:prstGeom prst="rect">
                <a:avLst/>
              </a:prstGeom>
              <a:noFill/>
            </p:spPr>
            <p:txBody>
              <a:bodyPr wrap="square" lIns="51435" tIns="25718" rIns="51435" bIns="25718">
                <a:spAutoFit/>
              </a:bodyPr>
              <a:lstStyle/>
              <a:p>
                <a:r>
                  <a:rPr lang="en-US" sz="1600" dirty="0" smtClean="0">
                    <a:ln w="0"/>
                  </a:rPr>
                  <a:t>2 x Doppler-selective </a:t>
                </a:r>
                <a:r>
                  <a:rPr lang="en-US" sz="1600" dirty="0">
                    <a:ln w="0"/>
                  </a:rPr>
                  <a:t>2.5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 </a:t>
                </a:r>
                <a:r>
                  <a:rPr lang="en-US" sz="1600" dirty="0" smtClean="0">
                    <a:ln w="0"/>
                  </a:rPr>
                  <a:t>laser </a:t>
                </a:r>
                <a:endParaRPr lang="en-US" sz="1600" dirty="0">
                  <a:ln w="0"/>
                </a:endParaRPr>
              </a:p>
              <a:p>
                <a:r>
                  <a:rPr lang="en-US" sz="1600" dirty="0" smtClean="0">
                    <a:ln w="0"/>
                  </a:rPr>
                  <a:t>6 x </a:t>
                </a:r>
                <a:r>
                  <a:rPr lang="en-US" sz="1600" dirty="0" err="1" smtClean="0">
                    <a:ln w="0"/>
                  </a:rPr>
                  <a:t>Repumper</a:t>
                </a:r>
                <a:r>
                  <a:rPr lang="en-US" sz="1600" dirty="0" smtClean="0">
                    <a:ln w="0"/>
                  </a:rPr>
                  <a:t> </a:t>
                </a:r>
                <a:r>
                  <a:rPr lang="en-US" sz="1600" dirty="0">
                    <a:ln w="0"/>
                  </a:rPr>
                  <a:t>lasers at 2.5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 and 4.5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</a:t>
                </a:r>
              </a:p>
              <a:p>
                <a:endParaRPr lang="en-US" sz="1600" dirty="0" smtClean="0">
                  <a:ln w="0"/>
                </a:endParaRPr>
              </a:p>
              <a:p>
                <a:endParaRPr lang="en-US" sz="1600" dirty="0">
                  <a:ln w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 smtClean="0">
                    <a:ln w="0"/>
                    <a:sym typeface="Wingdings" panose="05000000000000000000" pitchFamily="2" charset="2"/>
                  </a:rPr>
                  <a:t>Low Doppler limit ~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0.3 </m:t>
                    </m:r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1600" dirty="0" smtClean="0">
                    <a:ln w="0"/>
                    <a:sym typeface="Wingdings" panose="05000000000000000000" pitchFamily="2" charset="2"/>
                  </a:rPr>
                  <a:t> </a:t>
                </a:r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 smtClean="0">
                    <a:ln w="0"/>
                    <a:sym typeface="Wingdings" panose="05000000000000000000" pitchFamily="2" charset="2"/>
                  </a:rPr>
                  <a:t>Reach ~10 </a:t>
                </a:r>
                <a:r>
                  <a:rPr lang="en-US" sz="1600" dirty="0" err="1">
                    <a:ln w="0"/>
                    <a:sym typeface="Wingdings" panose="05000000000000000000" pitchFamily="2" charset="2"/>
                  </a:rPr>
                  <a:t>mK</a:t>
                </a:r>
                <a:r>
                  <a:rPr lang="en-US" sz="1600" dirty="0">
                    <a:ln w="0"/>
                    <a:sym typeface="Wingdings" panose="05000000000000000000" pitchFamily="2" charset="2"/>
                  </a:rPr>
                  <a:t> temperature </a:t>
                </a:r>
                <a:r>
                  <a:rPr lang="en-US" sz="1600" dirty="0" smtClean="0">
                    <a:ln w="0"/>
                    <a:sym typeface="Wingdings" panose="05000000000000000000" pitchFamily="2" charset="2"/>
                  </a:rPr>
                  <a:t>within minutes</a:t>
                </a:r>
              </a:p>
              <a:p>
                <a:pPr marL="285750" indent="-285750">
                  <a:buFont typeface="Wingdings"/>
                  <a:buChar char="à"/>
                </a:pPr>
                <a:endParaRPr lang="en-US" sz="1600" dirty="0" smtClean="0">
                  <a:ln w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/>
                  <a:buChar char="à"/>
                </a:pPr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>
                    <a:ln w="0"/>
                    <a:sym typeface="Wingdings" panose="05000000000000000000" pitchFamily="2" charset="2"/>
                  </a:rPr>
                  <a:t>Crystallization effects at low T</a:t>
                </a:r>
              </a:p>
              <a:p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endParaRPr lang="en-US" sz="1600" dirty="0">
                  <a:ln w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 smtClean="0">
                    <a:ln w="0"/>
                    <a:sym typeface="Wingdings" pitchFamily="2" charset="2"/>
                  </a:rPr>
                  <a:t> Possible photo-detach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a:rPr lang="en-GB" sz="160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GB" sz="1600">
                            <a:latin typeface="Cambria Math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600" dirty="0">
                    <a:ln w="0"/>
                    <a:sym typeface="Wingdings" panose="05000000000000000000" pitchFamily="2" charset="2"/>
                  </a:rPr>
                  <a:t> before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GB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ln w="0"/>
                    <a:sym typeface="Wingdings" panose="05000000000000000000" pitchFamily="2" charset="2"/>
                  </a:rPr>
                  <a:t>production</a:t>
                </a:r>
                <a:endParaRPr lang="en-US" sz="1600" dirty="0">
                  <a:ln w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428308"/>
                <a:ext cx="6439245" cy="3499036"/>
              </a:xfrm>
              <a:prstGeom prst="rect">
                <a:avLst/>
              </a:prstGeom>
              <a:blipFill rotWithShape="1">
                <a:blip r:embed="rId4"/>
                <a:stretch>
                  <a:fillRect l="-1136" t="-1220" b="-1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2912" y="822330"/>
            <a:ext cx="4482704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2) Doppler cooling, simulation 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9881349" y="2974501"/>
            <a:ext cx="6372708" cy="3585846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r>
              <a:rPr lang="en-GB" sz="1200" dirty="0"/>
              <a:t>Dense plasma:</a:t>
            </a:r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indent="0">
              <a:buNone/>
            </a:pPr>
            <a:r>
              <a:rPr lang="en-GB" sz="1200" dirty="0"/>
              <a:t>       Debye length (20 um)</a:t>
            </a:r>
          </a:p>
          <a:p>
            <a:pPr marL="0" indent="0">
              <a:buNone/>
            </a:pPr>
            <a:r>
              <a:rPr lang="en-GB" sz="1200" dirty="0"/>
              <a:t>&lt;&lt; plasma dimension (500 um)  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r>
              <a:rPr lang="en-GB" sz="1200" dirty="0"/>
              <a:t>Thermodynamic state of plasma:                                   </a:t>
            </a:r>
          </a:p>
          <a:p>
            <a:pPr marL="0" indent="0">
              <a:buNone/>
            </a:pPr>
            <a:r>
              <a:rPr lang="en-GB" sz="1200" dirty="0"/>
              <a:t>                                                                     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endParaRPr lang="en-GB" sz="1200" dirty="0"/>
          </a:p>
          <a:p>
            <a:pPr marL="0" indent="0">
              <a:buNone/>
            </a:pPr>
            <a:endParaRPr lang="en-GB" sz="1200" dirty="0"/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873368" y="3819656"/>
            <a:ext cx="3122472" cy="78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827584" y="4088105"/>
            <a:ext cx="3073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H. </a:t>
            </a:r>
            <a:r>
              <a:rPr lang="en-GB" sz="1200" dirty="0" err="1"/>
              <a:t>Totsuji</a:t>
            </a:r>
            <a:r>
              <a:rPr lang="en-GB" sz="1200" dirty="0"/>
              <a:t> et al., </a:t>
            </a:r>
            <a:r>
              <a:rPr lang="en-GB" sz="1200" i="1" dirty="0"/>
              <a:t>AIP Conf. Proc., </a:t>
            </a:r>
            <a:r>
              <a:rPr lang="en-GB" sz="1200" b="1" dirty="0"/>
              <a:t>498, </a:t>
            </a:r>
            <a:r>
              <a:rPr lang="en-GB" sz="1200" dirty="0"/>
              <a:t>77 (1999)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629" y="5933181"/>
            <a:ext cx="8208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/>
              <a:buChar char="à"/>
            </a:pPr>
            <a:r>
              <a:rPr lang="en-US" b="1" dirty="0">
                <a:ln w="0"/>
                <a:solidFill>
                  <a:schemeClr val="tx2"/>
                </a:solidFill>
                <a:sym typeface="Wingdings" pitchFamily="2" charset="2"/>
              </a:rPr>
              <a:t>Possible, but challenging in Penning tap </a:t>
            </a:r>
          </a:p>
          <a:p>
            <a:r>
              <a:rPr lang="en-US" b="1" dirty="0">
                <a:ln w="0"/>
                <a:solidFill>
                  <a:schemeClr val="tx2"/>
                </a:solidFill>
                <a:sym typeface="Wingdings" pitchFamily="2" charset="2"/>
              </a:rPr>
              <a:t>(scatter ~</a:t>
            </a:r>
            <a:r>
              <a:rPr lang="en-US" b="1" dirty="0" smtClean="0">
                <a:ln w="0"/>
                <a:solidFill>
                  <a:schemeClr val="tx2"/>
                </a:solidFill>
                <a:sym typeface="Wingdings" pitchFamily="2" charset="2"/>
              </a:rPr>
              <a:t>10</a:t>
            </a:r>
            <a:r>
              <a:rPr lang="en-US" b="1" baseline="30000" dirty="0">
                <a:ln w="0"/>
                <a:solidFill>
                  <a:schemeClr val="tx2"/>
                </a:solidFill>
                <a:sym typeface="Wingdings" pitchFamily="2" charset="2"/>
              </a:rPr>
              <a:t>6</a:t>
            </a:r>
            <a:r>
              <a:rPr lang="en-US" b="1" dirty="0" smtClean="0">
                <a:ln w="0"/>
                <a:solidFill>
                  <a:schemeClr val="tx2"/>
                </a:solidFill>
                <a:sym typeface="Wingdings" pitchFamily="2" charset="2"/>
              </a:rPr>
              <a:t> photons, 8 lasers plus sidebands </a:t>
            </a:r>
            <a:r>
              <a:rPr lang="en-US" b="1" dirty="0">
                <a:ln w="0"/>
                <a:solidFill>
                  <a:schemeClr val="tx2"/>
                </a:solidFill>
                <a:sym typeface="Wingdings" pitchFamily="2" charset="2"/>
              </a:rPr>
              <a:t>to &lt;MHz stabilized</a:t>
            </a:r>
            <a:r>
              <a:rPr lang="en-US" b="1" dirty="0" smtClean="0">
                <a:ln w="0"/>
                <a:solidFill>
                  <a:schemeClr val="tx2"/>
                </a:solidFill>
                <a:sym typeface="Wingdings" pitchFamily="2" charset="2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Cooling C</a:t>
                </a:r>
                <a:r>
                  <a:rPr lang="de-DE" sz="2800" b="1" baseline="-25000" dirty="0" smtClean="0">
                    <a:solidFill>
                      <a:schemeClr val="tx2"/>
                    </a:solidFill>
                    <a:latin typeface="Calibri" pitchFamily="34" charset="0"/>
                  </a:rPr>
                  <a:t>2</a:t>
                </a:r>
                <a:r>
                  <a:rPr lang="de-DE" sz="2800" b="1" baseline="30000" dirty="0" smtClean="0">
                    <a:solidFill>
                      <a:schemeClr val="tx2"/>
                    </a:solidFill>
                    <a:latin typeface="Calibri" pitchFamily="34" charset="0"/>
                  </a:rPr>
                  <a:t>-</a:t>
                </a:r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/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</a:t>
                </a:r>
                <a:endParaRPr lang="de-DE" sz="2800" b="1" baseline="30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9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70472" y="971436"/>
                <a:ext cx="615831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n w="0"/>
                  </a:rPr>
                  <a:t>Simulation of sympathetic cooling </a:t>
                </a:r>
              </a:p>
              <a:p>
                <a:r>
                  <a:rPr lang="en-US" sz="1400" dirty="0" smtClean="0">
                    <a:ln w="0"/>
                  </a:rPr>
                  <a:t>of </a:t>
                </a:r>
                <a:r>
                  <a:rPr lang="en-US" sz="1400" dirty="0">
                    <a:ln w="0"/>
                  </a:rPr>
                  <a:t>1000 C</a:t>
                </a:r>
                <a:r>
                  <a:rPr lang="en-US" sz="1400" baseline="-25000" dirty="0">
                    <a:ln w="0"/>
                  </a:rPr>
                  <a:t>2</a:t>
                </a:r>
                <a:r>
                  <a:rPr lang="en-US" sz="1400" baseline="30000" dirty="0">
                    <a:ln w="0"/>
                  </a:rPr>
                  <a:t>-</a:t>
                </a:r>
                <a:r>
                  <a:rPr lang="en-US" sz="1400" dirty="0">
                    <a:ln w="0"/>
                  </a:rPr>
                  <a:t> </a:t>
                </a:r>
                <a:r>
                  <a:rPr lang="en-US" sz="1400" dirty="0" smtClean="0">
                    <a:ln w="0"/>
                  </a:rPr>
                  <a:t>/ 100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1400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400" dirty="0" smtClean="0">
                    <a:ln w="0"/>
                  </a:rPr>
                  <a:t> in 1 T Penning trap.</a:t>
                </a:r>
              </a:p>
              <a:p>
                <a:r>
                  <a:rPr lang="en-US" sz="1400" dirty="0" smtClean="0">
                    <a:ln w="0"/>
                  </a:rPr>
                  <a:t>Time axis scaled (cooling forces) by ~10</a:t>
                </a:r>
                <a:r>
                  <a:rPr lang="en-US" sz="1400" baseline="30000" dirty="0" smtClean="0">
                    <a:ln w="0"/>
                  </a:rPr>
                  <a:t>3</a:t>
                </a:r>
                <a:r>
                  <a:rPr lang="en-US" sz="1400" dirty="0" smtClean="0">
                    <a:ln w="0"/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72" y="971436"/>
                <a:ext cx="6158311" cy="738664"/>
              </a:xfrm>
              <a:prstGeom prst="rect">
                <a:avLst/>
              </a:prstGeom>
              <a:blipFill rotWithShape="1">
                <a:blip r:embed="rId10"/>
                <a:stretch>
                  <a:fillRect l="-198" t="-82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74178" y="1844824"/>
                <a:ext cx="6702678" cy="331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/>
                  <a:t>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400" dirty="0"/>
                  <a:t>=10</a:t>
                </a:r>
                <a:r>
                  <a:rPr lang="en-GB" sz="1400" baseline="30000" dirty="0"/>
                  <a:t>7 </a:t>
                </a:r>
                <a:r>
                  <a:rPr lang="en-GB" sz="1400" dirty="0"/>
                  <a:t>cm</a:t>
                </a:r>
                <a:r>
                  <a:rPr lang="en-GB" sz="1400" baseline="30000" dirty="0"/>
                  <a:t>-3 </a:t>
                </a:r>
                <a:r>
                  <a:rPr lang="en-GB" sz="1400" dirty="0"/>
                  <a:t> </a:t>
                </a:r>
                <a:r>
                  <a:rPr lang="en-GB" sz="1400" dirty="0" smtClean="0"/>
                  <a:t>and 11 K</a:t>
                </a:r>
                <a:endParaRPr lang="en-US" sz="1400" dirty="0">
                  <a:ln w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178" y="1844824"/>
                <a:ext cx="6702678" cy="331116"/>
              </a:xfrm>
              <a:prstGeom prst="rect">
                <a:avLst/>
              </a:prstGeom>
              <a:blipFill rotWithShape="1">
                <a:blip r:embed="rId11"/>
                <a:stretch>
                  <a:fillRect l="-18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644008" y="1844824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25516" y="4500416"/>
            <a:ext cx="281608" cy="165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80528" y="692696"/>
            <a:ext cx="9505056" cy="64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438F-E966-42AA-9CF3-171A59A42F2A}" type="datetime1">
              <a:rPr lang="en-US" smtClean="0"/>
              <a:t>3/1/2017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3A66-1A67-4D8E-B984-4348CBB0205B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4" y="764704"/>
            <a:ext cx="8184352" cy="6007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6400" y="836712"/>
            <a:ext cx="359005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err="1" smtClean="0">
                <a:solidFill>
                  <a:schemeClr val="tx2"/>
                </a:solidFill>
                <a:latin typeface="Calibri" pitchFamily="34" charset="0"/>
              </a:rPr>
              <a:t>Collaboration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993863"/>
            <a:ext cx="2036338" cy="836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554808"/>
            <a:ext cx="1685925" cy="68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7144" y="2204864"/>
            <a:ext cx="1685925" cy="93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10521"/>
            <a:ext cx="634750" cy="15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3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354601" y="2941228"/>
            <a:ext cx="7673783" cy="3368092"/>
            <a:chOff x="651605" y="3068960"/>
            <a:chExt cx="5950975" cy="2611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605" y="3068960"/>
              <a:ext cx="5950975" cy="2454357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1585904" y="5224279"/>
              <a:ext cx="2687216" cy="45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39736" y="3797618"/>
              <a:ext cx="1161949" cy="918102"/>
              <a:chOff x="2477305" y="3344762"/>
              <a:chExt cx="1958626" cy="1661128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>
                <a:off x="3033656" y="3490391"/>
                <a:ext cx="0" cy="140433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2508376" y="3560234"/>
                <a:ext cx="692275" cy="449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13" dirty="0" err="1">
                    <a:ln w="0"/>
                    <a:solidFill>
                      <a:srgbClr val="FF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US" sz="1013" baseline="-25000" dirty="0" err="1">
                    <a:ln w="0"/>
                    <a:solidFill>
                      <a:srgbClr val="FF0000"/>
                    </a:solidFill>
                  </a:rPr>
                  <a:t>spon</a:t>
                </a:r>
                <a:endParaRPr lang="en-GB" sz="1013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582778" y="356023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507318" y="3372057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337145" y="334476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136073" y="335178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984044" y="334476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876468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658061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360628" y="4887556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066918" y="4887553"/>
                <a:ext cx="75303" cy="11833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08913" y="4601451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751791" y="4419608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723810" y="3773460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477305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3071448" y="4718838"/>
              <a:ext cx="308098" cy="248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13" dirty="0" err="1">
                  <a:ln w="0"/>
                  <a:solidFill>
                    <a:srgbClr val="FF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1013" baseline="-25000" dirty="0" err="1">
                  <a:ln w="0"/>
                  <a:solidFill>
                    <a:srgbClr val="FF0000"/>
                  </a:solidFill>
                </a:rPr>
                <a:t>z</a:t>
              </a:r>
              <a:endParaRPr lang="en-GB" sz="1013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2957012" y="4786406"/>
              <a:ext cx="4587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731260" y="5224280"/>
              <a:ext cx="1108476" cy="325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120441"/>
            <a:ext cx="8136904" cy="27568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27470" y="2686693"/>
            <a:ext cx="3949386" cy="319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9217899" y="3309630"/>
            <a:ext cx="1051891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n w="0"/>
              </a:rPr>
              <a:t>P=2.5 W</a:t>
            </a:r>
          </a:p>
          <a:p>
            <a:r>
              <a:rPr lang="en-US" sz="1050" dirty="0">
                <a:ln w="0"/>
              </a:rPr>
              <a:t>Pump=10 </a:t>
            </a:r>
            <a:r>
              <a:rPr lang="en-US" sz="1050" dirty="0" err="1">
                <a:ln w="0"/>
              </a:rPr>
              <a:t>mW</a:t>
            </a:r>
            <a:endParaRPr lang="en-US" sz="1050" dirty="0">
              <a:ln w="0"/>
            </a:endParaRPr>
          </a:p>
          <a:p>
            <a:r>
              <a:rPr lang="en-US" sz="1050" dirty="0">
                <a:ln w="0"/>
              </a:rPr>
              <a:t>w=0.2 mm</a:t>
            </a:r>
          </a:p>
          <a:p>
            <a:endParaRPr lang="en-US" sz="1050" dirty="0">
              <a:ln w="0"/>
            </a:endParaRPr>
          </a:p>
          <a:p>
            <a:r>
              <a:rPr lang="en-US" sz="1050" dirty="0">
                <a:ln w="0"/>
              </a:rPr>
              <a:t>Cavity:</a:t>
            </a:r>
          </a:p>
          <a:p>
            <a:r>
              <a:rPr lang="en-US" sz="1050" dirty="0">
                <a:ln w="0"/>
              </a:rPr>
              <a:t>L=100 mm</a:t>
            </a:r>
          </a:p>
          <a:p>
            <a:r>
              <a:rPr lang="en-US" sz="1050" dirty="0">
                <a:ln w="0"/>
              </a:rPr>
              <a:t>FSR=1.5 GHz</a:t>
            </a:r>
          </a:p>
          <a:p>
            <a:r>
              <a:rPr lang="en-US" sz="1050" dirty="0">
                <a:ln w="0"/>
              </a:rPr>
              <a:t>delta=0.75 MHz</a:t>
            </a:r>
          </a:p>
          <a:p>
            <a:r>
              <a:rPr lang="en-US" sz="1050" dirty="0">
                <a:ln w="0"/>
              </a:rPr>
              <a:t>F=1000</a:t>
            </a:r>
          </a:p>
          <a:p>
            <a:endParaRPr lang="en-GB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627022" y="1393746"/>
                <a:ext cx="5148162" cy="1775487"/>
              </a:xfrm>
              <a:prstGeom prst="rect">
                <a:avLst/>
              </a:prstGeom>
              <a:noFill/>
            </p:spPr>
            <p:txBody>
              <a:bodyPr wrap="square" lIns="51435" tIns="25718" rIns="51435" bIns="25718">
                <a:spAutoFit/>
              </a:bodyPr>
              <a:lstStyle/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1 x 2.5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 ~1.5 GHz detuned dipole laser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600" i="1" baseline="-25000">
                        <a:latin typeface="Cambria Math"/>
                      </a:rPr>
                      <m:t>𝑑𝑖𝑝𝑜𝑙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/>
                      </a:rPr>
                      <m:t>e</m:t>
                    </m:r>
                  </m:oMath>
                </a14:m>
                <a:r>
                  <a:rPr lang="en-US" sz="1600" dirty="0">
                    <a:ln w="0"/>
                  </a:rPr>
                  <a:t>=7 </a:t>
                </a:r>
                <a:r>
                  <a:rPr lang="en-US" sz="1600" dirty="0" err="1">
                    <a:ln w="0"/>
                  </a:rPr>
                  <a:t>mK</a:t>
                </a:r>
                <a:r>
                  <a:rPr lang="en-US" sz="1600" dirty="0">
                    <a:ln w="0"/>
                  </a:rPr>
                  <a:t>) 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Spontaneous decay </a:t>
                </a:r>
                <a:r>
                  <a:rPr lang="en-US" sz="1600" dirty="0" err="1">
                    <a:ln w="0"/>
                    <a:latin typeface="Symbol" panose="05050102010706020507" pitchFamily="18" charset="2"/>
                  </a:rPr>
                  <a:t>t</a:t>
                </a:r>
                <a:r>
                  <a:rPr lang="en-US" sz="1600" baseline="-25000" dirty="0" err="1">
                    <a:ln w="0"/>
                    <a:latin typeface="Cambria Math" pitchFamily="18" charset="0"/>
                    <a:ea typeface="Cambria Math" pitchFamily="18" charset="0"/>
                  </a:rPr>
                  <a:t>spon</a:t>
                </a:r>
                <a:r>
                  <a:rPr lang="en-US" sz="1600" dirty="0">
                    <a:ln w="0"/>
                  </a:rPr>
                  <a:t>=50 </a:t>
                </a:r>
                <a:r>
                  <a:rPr lang="en-US" sz="1600" dirty="0" err="1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 err="1">
                    <a:ln w="0"/>
                  </a:rPr>
                  <a:t>s</a:t>
                </a:r>
                <a:r>
                  <a:rPr lang="en-US" sz="1600" dirty="0">
                    <a:ln w="0"/>
                  </a:rPr>
                  <a:t> &gt; axial trap motion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5</a:t>
                </a:r>
                <a:r>
                  <a:rPr lang="en-US" sz="1600" dirty="0" smtClean="0">
                    <a:ln w="0"/>
                  </a:rPr>
                  <a:t> </a:t>
                </a:r>
                <a:r>
                  <a:rPr lang="en-US" sz="1600" dirty="0">
                    <a:ln w="0"/>
                  </a:rPr>
                  <a:t>x </a:t>
                </a:r>
                <a:r>
                  <a:rPr lang="en-US" sz="1600" dirty="0" smtClean="0">
                    <a:ln w="0"/>
                  </a:rPr>
                  <a:t>lasers </a:t>
                </a:r>
                <a:r>
                  <a:rPr lang="en-US" sz="1600" dirty="0">
                    <a:ln w="0"/>
                  </a:rPr>
                  <a:t>at 2.5 </a:t>
                </a:r>
                <a:r>
                  <a:rPr lang="en-US" sz="1600" dirty="0" smtClean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 smtClean="0">
                    <a:ln w="0"/>
                  </a:rPr>
                  <a:t>m </a:t>
                </a:r>
                <a:r>
                  <a:rPr lang="en-US" sz="1600" dirty="0">
                    <a:ln w="0"/>
                  </a:rPr>
                  <a:t>and 4.5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endParaRPr lang="en-US" sz="1600" dirty="0">
                  <a:ln w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22" y="1393746"/>
                <a:ext cx="5148162" cy="1775487"/>
              </a:xfrm>
              <a:prstGeom prst="rect">
                <a:avLst/>
              </a:prstGeom>
              <a:blipFill rotWithShape="1">
                <a:blip r:embed="rId5"/>
                <a:stretch>
                  <a:fillRect l="-1422" t="-2749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900973" y="1220406"/>
            <a:ext cx="486054" cy="1560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651173" y="821207"/>
            <a:ext cx="5338714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3) Dipole Force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Sisyphus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cooling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simulation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52261" y="3057191"/>
            <a:ext cx="2648252" cy="251895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Rounded Rectangle 68"/>
          <p:cNvSpPr/>
          <p:nvPr/>
        </p:nvSpPr>
        <p:spPr>
          <a:xfrm>
            <a:off x="372466" y="2797212"/>
            <a:ext cx="8303944" cy="3512108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0" name="Rectangle 69"/>
          <p:cNvSpPr/>
          <p:nvPr/>
        </p:nvSpPr>
        <p:spPr>
          <a:xfrm>
            <a:off x="4894409" y="2996952"/>
            <a:ext cx="6158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0"/>
              </a:rPr>
              <a:t>Simulation of </a:t>
            </a:r>
            <a:r>
              <a:rPr lang="en-US" sz="1400" dirty="0">
                <a:ln w="0"/>
              </a:rPr>
              <a:t>1000 </a:t>
            </a:r>
            <a:r>
              <a:rPr lang="en-US" sz="1400" dirty="0" smtClean="0">
                <a:ln w="0"/>
              </a:rPr>
              <a:t>C</a:t>
            </a:r>
            <a:r>
              <a:rPr lang="en-US" sz="1400" baseline="-25000" dirty="0" smtClean="0">
                <a:ln w="0"/>
              </a:rPr>
              <a:t>2</a:t>
            </a:r>
            <a:r>
              <a:rPr lang="en-US" sz="1400" baseline="30000" dirty="0" smtClean="0">
                <a:ln w="0"/>
              </a:rPr>
              <a:t>- </a:t>
            </a:r>
            <a:r>
              <a:rPr lang="en-US" sz="1400" dirty="0" smtClean="0">
                <a:ln w="0"/>
              </a:rPr>
              <a:t> in 5 T Penning trap</a:t>
            </a:r>
            <a:endParaRPr lang="en-GB" sz="1400" dirty="0"/>
          </a:p>
        </p:txBody>
      </p:sp>
      <p:sp>
        <p:nvSpPr>
          <p:cNvPr id="84" name="Rectangle 83"/>
          <p:cNvSpPr/>
          <p:nvPr/>
        </p:nvSpPr>
        <p:spPr>
          <a:xfrm>
            <a:off x="5459700" y="4479857"/>
            <a:ext cx="34289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ectangle 84"/>
          <p:cNvSpPr/>
          <p:nvPr/>
        </p:nvSpPr>
        <p:spPr>
          <a:xfrm>
            <a:off x="5466021" y="4376538"/>
            <a:ext cx="34289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Cooling C</a:t>
                </a:r>
                <a:r>
                  <a:rPr lang="de-DE" sz="2800" b="1" baseline="-25000" dirty="0" smtClean="0">
                    <a:solidFill>
                      <a:schemeClr val="tx2"/>
                    </a:solidFill>
                    <a:latin typeface="Calibri" pitchFamily="34" charset="0"/>
                  </a:rPr>
                  <a:t>2</a:t>
                </a:r>
                <a:r>
                  <a:rPr lang="de-DE" sz="2800" b="1" baseline="30000" dirty="0" smtClean="0">
                    <a:solidFill>
                      <a:schemeClr val="tx2"/>
                    </a:solidFill>
                    <a:latin typeface="Calibri" pitchFamily="34" charset="0"/>
                  </a:rPr>
                  <a:t>-</a:t>
                </a:r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/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</a:t>
                </a:r>
                <a:endParaRPr lang="de-DE" sz="2800" b="1" baseline="30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7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Rectangle 94"/>
          <p:cNvSpPr/>
          <p:nvPr/>
        </p:nvSpPr>
        <p:spPr>
          <a:xfrm>
            <a:off x="32620" y="6381328"/>
            <a:ext cx="7046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Sisyphus scheme: J. </a:t>
            </a:r>
            <a:r>
              <a:rPr lang="en-GB" sz="1200" dirty="0" err="1"/>
              <a:t>Dalibard</a:t>
            </a:r>
            <a:r>
              <a:rPr lang="en-GB" sz="1200" dirty="0"/>
              <a:t> and C. Cohen-</a:t>
            </a:r>
            <a:r>
              <a:rPr lang="en-GB" sz="1200" dirty="0" err="1"/>
              <a:t>Tannoudji</a:t>
            </a:r>
            <a:r>
              <a:rPr lang="en-GB" sz="1200" dirty="0"/>
              <a:t>, </a:t>
            </a:r>
            <a:r>
              <a:rPr lang="en-GB" sz="1200" i="1" dirty="0"/>
              <a:t>J. Opt. Soc. Am. B</a:t>
            </a:r>
            <a:r>
              <a:rPr lang="en-GB" sz="1200" dirty="0"/>
              <a:t>, </a:t>
            </a:r>
            <a:r>
              <a:rPr lang="en-GB" sz="1200" b="1" dirty="0"/>
              <a:t>2</a:t>
            </a:r>
            <a:r>
              <a:rPr lang="en-GB" sz="1200" dirty="0"/>
              <a:t>, 11 (1985</a:t>
            </a:r>
            <a:r>
              <a:rPr lang="en-GB" sz="1200" dirty="0" smtClean="0"/>
              <a:t>).</a:t>
            </a:r>
            <a:endParaRPr lang="en-GB" sz="1200" dirty="0"/>
          </a:p>
          <a:p>
            <a:r>
              <a:rPr lang="en-GB" sz="1200" dirty="0"/>
              <a:t>Sisyphus cooling in magnetic traps: S. Wu, W. Phillips, J. V. Porto et al., </a:t>
            </a:r>
            <a:r>
              <a:rPr lang="en-GB" sz="1200" i="1" dirty="0"/>
              <a:t>Phys. Rev. Lett</a:t>
            </a:r>
            <a:r>
              <a:rPr lang="en-GB" sz="1200" dirty="0"/>
              <a:t>. </a:t>
            </a:r>
            <a:r>
              <a:rPr lang="en-GB" sz="1200" b="1" dirty="0"/>
              <a:t>106</a:t>
            </a:r>
            <a:r>
              <a:rPr lang="en-GB" sz="1200" dirty="0"/>
              <a:t>, 213001 (2011</a:t>
            </a:r>
            <a:r>
              <a:rPr lang="en-GB" sz="1200" dirty="0" smtClean="0"/>
              <a:t>).</a:t>
            </a:r>
            <a:endParaRPr lang="en-GB" sz="1200" dirty="0"/>
          </a:p>
          <a:p>
            <a:r>
              <a:rPr lang="en-GB" sz="1200" dirty="0"/>
              <a:t> </a:t>
            </a:r>
            <a:endParaRPr lang="en-US" sz="1200" dirty="0">
              <a:ln w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4668" y="3573016"/>
            <a:ext cx="379300" cy="210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75184" y="5877272"/>
            <a:ext cx="1029064" cy="17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4499992" y="5805264"/>
                <a:ext cx="6382038" cy="546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/>
                  <a:t>p</a:t>
                </a:r>
                <a:r>
                  <a:rPr lang="en-GB" sz="1400" dirty="0" smtClean="0"/>
                  <a:t>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Sup>
                          <m:sSubSup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GB" sz="1400" dirty="0"/>
                  <a:t>=10</a:t>
                </a:r>
                <a:r>
                  <a:rPr lang="en-GB" sz="1400" baseline="30000" dirty="0"/>
                  <a:t>7 </a:t>
                </a:r>
                <a:r>
                  <a:rPr lang="en-GB" sz="1400" dirty="0"/>
                  <a:t>cm</a:t>
                </a:r>
                <a:r>
                  <a:rPr lang="en-GB" sz="1400" baseline="30000" dirty="0"/>
                  <a:t>-3 </a:t>
                </a:r>
                <a:r>
                  <a:rPr lang="en-GB" sz="1400" dirty="0"/>
                  <a:t>, B=5 T, </a:t>
                </a:r>
                <a:r>
                  <a:rPr lang="en-US" sz="1400" dirty="0" smtClean="0">
                    <a:ln w="0"/>
                  </a:rPr>
                  <a:t>Dipole laser=2.5 </a:t>
                </a:r>
                <a:r>
                  <a:rPr lang="en-US" sz="1400" dirty="0">
                    <a:ln w="0"/>
                  </a:rPr>
                  <a:t>W, </a:t>
                </a:r>
                <a:endParaRPr lang="en-US" sz="1400" dirty="0" smtClean="0">
                  <a:ln w="0"/>
                </a:endParaRPr>
              </a:p>
              <a:p>
                <a:r>
                  <a:rPr lang="en-US" sz="1400" dirty="0">
                    <a:ln w="0"/>
                  </a:rPr>
                  <a:t>	</a:t>
                </a:r>
                <a:r>
                  <a:rPr lang="en-US" sz="1400" dirty="0" smtClean="0">
                    <a:ln w="0"/>
                  </a:rPr>
                  <a:t>Pump laser=10 </a:t>
                </a:r>
                <a:r>
                  <a:rPr lang="en-US" sz="1400" dirty="0" err="1">
                    <a:ln w="0"/>
                  </a:rPr>
                  <a:t>mW</a:t>
                </a:r>
                <a:r>
                  <a:rPr lang="en-US" sz="1400" dirty="0">
                    <a:ln w="0"/>
                  </a:rPr>
                  <a:t>, </a:t>
                </a:r>
                <a:r>
                  <a:rPr lang="en-US" sz="1400" dirty="0" smtClean="0">
                    <a:ln w="0"/>
                  </a:rPr>
                  <a:t>waist=0.2 mm</a:t>
                </a:r>
                <a:endParaRPr lang="en-US" sz="1400" dirty="0">
                  <a:ln w="0"/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5805264"/>
                <a:ext cx="6382038" cy="546560"/>
              </a:xfrm>
              <a:prstGeom prst="rect">
                <a:avLst/>
              </a:prstGeom>
              <a:blipFill rotWithShape="1">
                <a:blip r:embed="rId8"/>
                <a:stretch>
                  <a:fillRect l="-1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3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936889" y="790249"/>
            <a:ext cx="5950975" cy="2611936"/>
            <a:chOff x="651605" y="3068960"/>
            <a:chExt cx="5950975" cy="2611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605" y="3068960"/>
              <a:ext cx="5950975" cy="2454357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1585904" y="5224279"/>
              <a:ext cx="2687216" cy="45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39736" y="3797618"/>
              <a:ext cx="1161949" cy="918102"/>
              <a:chOff x="2477305" y="3344762"/>
              <a:chExt cx="1958626" cy="1661128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>
                <a:off x="3033656" y="3490391"/>
                <a:ext cx="0" cy="140433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2508376" y="3560234"/>
                <a:ext cx="692275" cy="449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13" dirty="0" err="1">
                    <a:ln w="0"/>
                    <a:solidFill>
                      <a:srgbClr val="FF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US" sz="1013" baseline="-25000" dirty="0" err="1">
                    <a:ln w="0"/>
                    <a:solidFill>
                      <a:srgbClr val="FF0000"/>
                    </a:solidFill>
                  </a:rPr>
                  <a:t>spon</a:t>
                </a:r>
                <a:endParaRPr lang="en-GB" sz="1013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582778" y="356023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507318" y="3372057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337145" y="334476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136073" y="335178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984044" y="3344762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876468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658061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360628" y="4887556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066918" y="4887553"/>
                <a:ext cx="75303" cy="11833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08913" y="4601451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751791" y="4419608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723810" y="3773460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477305" y="4887555"/>
                <a:ext cx="75303" cy="11833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3071448" y="4718838"/>
              <a:ext cx="308098" cy="248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13" dirty="0" err="1">
                  <a:ln w="0"/>
                  <a:solidFill>
                    <a:srgbClr val="FF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1013" baseline="-25000" dirty="0" err="1">
                  <a:ln w="0"/>
                  <a:solidFill>
                    <a:srgbClr val="FF0000"/>
                  </a:solidFill>
                </a:rPr>
                <a:t>z</a:t>
              </a:r>
              <a:endParaRPr lang="en-GB" sz="1013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2957012" y="4786406"/>
              <a:ext cx="4587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731260" y="5224280"/>
              <a:ext cx="1108476" cy="325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8327470" y="2686693"/>
            <a:ext cx="3949386" cy="319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9217899" y="3309630"/>
            <a:ext cx="1051891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n w="0"/>
              </a:rPr>
              <a:t>P=2.5 W</a:t>
            </a:r>
          </a:p>
          <a:p>
            <a:r>
              <a:rPr lang="en-US" sz="1050" dirty="0">
                <a:ln w="0"/>
              </a:rPr>
              <a:t>Pump=10 </a:t>
            </a:r>
            <a:r>
              <a:rPr lang="en-US" sz="1050" dirty="0" err="1">
                <a:ln w="0"/>
              </a:rPr>
              <a:t>mW</a:t>
            </a:r>
            <a:endParaRPr lang="en-US" sz="1050" dirty="0">
              <a:ln w="0"/>
            </a:endParaRPr>
          </a:p>
          <a:p>
            <a:r>
              <a:rPr lang="en-US" sz="1050" dirty="0">
                <a:ln w="0"/>
              </a:rPr>
              <a:t>w=0.2 mm</a:t>
            </a:r>
          </a:p>
          <a:p>
            <a:endParaRPr lang="en-US" sz="1050" dirty="0">
              <a:ln w="0"/>
            </a:endParaRPr>
          </a:p>
          <a:p>
            <a:r>
              <a:rPr lang="en-US" sz="1050" dirty="0">
                <a:ln w="0"/>
              </a:rPr>
              <a:t>Cavity:</a:t>
            </a:r>
          </a:p>
          <a:p>
            <a:r>
              <a:rPr lang="en-US" sz="1050" dirty="0">
                <a:ln w="0"/>
              </a:rPr>
              <a:t>L=100 mm</a:t>
            </a:r>
          </a:p>
          <a:p>
            <a:r>
              <a:rPr lang="en-US" sz="1050" dirty="0">
                <a:ln w="0"/>
              </a:rPr>
              <a:t>FSR=1.5 GHz</a:t>
            </a:r>
          </a:p>
          <a:p>
            <a:r>
              <a:rPr lang="en-US" sz="1050" dirty="0">
                <a:ln w="0"/>
              </a:rPr>
              <a:t>delta=0.75 MHz</a:t>
            </a:r>
          </a:p>
          <a:p>
            <a:r>
              <a:rPr lang="en-US" sz="1050" dirty="0">
                <a:ln w="0"/>
              </a:rPr>
              <a:t>F=1000</a:t>
            </a:r>
          </a:p>
          <a:p>
            <a:endParaRPr lang="en-GB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627022" y="1393746"/>
                <a:ext cx="5148162" cy="1775487"/>
              </a:xfrm>
              <a:prstGeom prst="rect">
                <a:avLst/>
              </a:prstGeom>
              <a:noFill/>
            </p:spPr>
            <p:txBody>
              <a:bodyPr wrap="square" lIns="51435" tIns="25718" rIns="51435" bIns="25718">
                <a:spAutoFit/>
              </a:bodyPr>
              <a:lstStyle/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1 x 2.5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 ~1.5 GHz detuned dipole laser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600" i="1" baseline="-25000">
                        <a:latin typeface="Cambria Math"/>
                      </a:rPr>
                      <m:t>𝑑𝑖𝑝𝑜𝑙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/>
                      </a:rPr>
                      <m:t>e</m:t>
                    </m:r>
                  </m:oMath>
                </a14:m>
                <a:r>
                  <a:rPr lang="en-US" sz="1600" dirty="0">
                    <a:ln w="0"/>
                  </a:rPr>
                  <a:t>=7 </a:t>
                </a:r>
                <a:r>
                  <a:rPr lang="en-US" sz="1600" dirty="0" err="1">
                    <a:ln w="0"/>
                  </a:rPr>
                  <a:t>mK</a:t>
                </a:r>
                <a:r>
                  <a:rPr lang="en-US" sz="1600" dirty="0">
                    <a:ln w="0"/>
                  </a:rPr>
                  <a:t>) 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Spontaneous decay </a:t>
                </a:r>
                <a:r>
                  <a:rPr lang="en-US" sz="1600" dirty="0" err="1">
                    <a:ln w="0"/>
                    <a:latin typeface="Symbol" panose="05050102010706020507" pitchFamily="18" charset="2"/>
                  </a:rPr>
                  <a:t>t</a:t>
                </a:r>
                <a:r>
                  <a:rPr lang="en-US" sz="1600" baseline="-25000" dirty="0" err="1">
                    <a:ln w="0"/>
                    <a:latin typeface="Cambria Math" pitchFamily="18" charset="0"/>
                    <a:ea typeface="Cambria Math" pitchFamily="18" charset="0"/>
                  </a:rPr>
                  <a:t>spon</a:t>
                </a:r>
                <a:r>
                  <a:rPr lang="en-US" sz="1600" dirty="0">
                    <a:ln w="0"/>
                  </a:rPr>
                  <a:t>=50 </a:t>
                </a:r>
                <a:r>
                  <a:rPr lang="en-US" sz="1600" dirty="0" err="1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 err="1">
                    <a:ln w="0"/>
                  </a:rPr>
                  <a:t>s</a:t>
                </a:r>
                <a:r>
                  <a:rPr lang="en-US" sz="1600" dirty="0">
                    <a:ln w="0"/>
                  </a:rPr>
                  <a:t> &gt; axial trap motion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n w="0"/>
                  </a:rPr>
                  <a:t>5</a:t>
                </a:r>
                <a:r>
                  <a:rPr lang="en-US" sz="1600" dirty="0" smtClean="0">
                    <a:ln w="0"/>
                  </a:rPr>
                  <a:t> </a:t>
                </a:r>
                <a:r>
                  <a:rPr lang="en-US" sz="1600" dirty="0">
                    <a:ln w="0"/>
                  </a:rPr>
                  <a:t>x </a:t>
                </a:r>
                <a:r>
                  <a:rPr lang="en-US" sz="1600" dirty="0" smtClean="0">
                    <a:ln w="0"/>
                  </a:rPr>
                  <a:t>lasers </a:t>
                </a:r>
                <a:r>
                  <a:rPr lang="en-US" sz="1600" dirty="0">
                    <a:ln w="0"/>
                  </a:rPr>
                  <a:t>at 2.5 </a:t>
                </a:r>
                <a:r>
                  <a:rPr lang="en-US" sz="1600" dirty="0" smtClean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 smtClean="0">
                    <a:ln w="0"/>
                  </a:rPr>
                  <a:t>m </a:t>
                </a:r>
                <a:r>
                  <a:rPr lang="en-US" sz="1600" dirty="0">
                    <a:ln w="0"/>
                  </a:rPr>
                  <a:t>and 4.5 </a:t>
                </a:r>
                <a:r>
                  <a:rPr lang="en-US" sz="1600" dirty="0">
                    <a:ln w="0"/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n w="0"/>
                  </a:rPr>
                  <a:t>m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600" dirty="0">
                  <a:ln w="0"/>
                </a:endParaRPr>
              </a:p>
              <a:p>
                <a:endParaRPr lang="en-US" sz="1600" dirty="0">
                  <a:ln w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22" y="1393746"/>
                <a:ext cx="5148162" cy="1775487"/>
              </a:xfrm>
              <a:prstGeom prst="rect">
                <a:avLst/>
              </a:prstGeom>
              <a:blipFill rotWithShape="1">
                <a:blip r:embed="rId4"/>
                <a:stretch>
                  <a:fillRect l="-1422" t="-2749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900973" y="1220406"/>
            <a:ext cx="486054" cy="1560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651173" y="821207"/>
            <a:ext cx="5338714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3) Dipole Force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Sisyphus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cooling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simulation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52261" y="3057191"/>
            <a:ext cx="2648252" cy="25189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Rounded Rectangle 68"/>
          <p:cNvSpPr/>
          <p:nvPr/>
        </p:nvSpPr>
        <p:spPr>
          <a:xfrm>
            <a:off x="372466" y="2797212"/>
            <a:ext cx="8303944" cy="3512108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5459700" y="4479857"/>
            <a:ext cx="34289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ectangle 84"/>
          <p:cNvSpPr/>
          <p:nvPr/>
        </p:nvSpPr>
        <p:spPr>
          <a:xfrm>
            <a:off x="5466021" y="4376538"/>
            <a:ext cx="34289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  <a:latin typeface="Calibri" pitchFamily="34" charset="0"/>
                  </a:rPr>
                  <a:t>Cooling C</a:t>
                </a:r>
                <a:r>
                  <a:rPr lang="de-DE" sz="2800" b="1" baseline="-25000" dirty="0" smtClean="0">
                    <a:solidFill>
                      <a:schemeClr val="tx2"/>
                    </a:solidFill>
                    <a:latin typeface="Calibri" pitchFamily="34" charset="0"/>
                  </a:rPr>
                  <a:t>2</a:t>
                </a:r>
                <a:r>
                  <a:rPr lang="de-DE" sz="2800" b="1" baseline="30000" dirty="0" smtClean="0">
                    <a:solidFill>
                      <a:schemeClr val="tx2"/>
                    </a:solidFill>
                    <a:latin typeface="Calibri" pitchFamily="34" charset="0"/>
                  </a:rPr>
                  <a:t>-</a:t>
                </a:r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/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sz="2800" b="1" dirty="0">
                    <a:solidFill>
                      <a:schemeClr val="tx2"/>
                    </a:solidFill>
                    <a:latin typeface="Calibri" pitchFamily="34" charset="0"/>
                  </a:rPr>
                  <a:t> </a:t>
                </a:r>
                <a:endParaRPr lang="de-DE" sz="2800" b="1" baseline="30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7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/>
          <p:cNvSpPr/>
          <p:nvPr/>
        </p:nvSpPr>
        <p:spPr>
          <a:xfrm>
            <a:off x="6786382" y="6032321"/>
            <a:ext cx="2652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smtClean="0"/>
              <a:t>publication submitted</a:t>
            </a:r>
            <a:endParaRPr lang="en-US" sz="1200" dirty="0">
              <a:ln w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2620" y="6381328"/>
            <a:ext cx="7046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Sisyphus scheme: J. </a:t>
            </a:r>
            <a:r>
              <a:rPr lang="en-GB" sz="1200" dirty="0" err="1"/>
              <a:t>Dalibard</a:t>
            </a:r>
            <a:r>
              <a:rPr lang="en-GB" sz="1200" dirty="0"/>
              <a:t> and C. Cohen-</a:t>
            </a:r>
            <a:r>
              <a:rPr lang="en-GB" sz="1200" dirty="0" err="1"/>
              <a:t>Tannoudji</a:t>
            </a:r>
            <a:r>
              <a:rPr lang="en-GB" sz="1200" dirty="0"/>
              <a:t>, </a:t>
            </a:r>
            <a:r>
              <a:rPr lang="en-GB" sz="1200" i="1" dirty="0"/>
              <a:t>J. Opt. Soc. Am. B</a:t>
            </a:r>
            <a:r>
              <a:rPr lang="en-GB" sz="1200" dirty="0"/>
              <a:t>, </a:t>
            </a:r>
            <a:r>
              <a:rPr lang="en-GB" sz="1200" b="1" dirty="0"/>
              <a:t>2</a:t>
            </a:r>
            <a:r>
              <a:rPr lang="en-GB" sz="1200" dirty="0"/>
              <a:t>, 11 (1985</a:t>
            </a:r>
            <a:r>
              <a:rPr lang="en-GB" sz="1200" dirty="0" smtClean="0"/>
              <a:t>).</a:t>
            </a:r>
            <a:endParaRPr lang="en-GB" sz="1200" dirty="0"/>
          </a:p>
          <a:p>
            <a:r>
              <a:rPr lang="en-GB" sz="1200" dirty="0"/>
              <a:t>Sisyphus cooling in magnetic traps: S. Wu, W. Phillips, J. V. Porto et al., </a:t>
            </a:r>
            <a:r>
              <a:rPr lang="en-GB" sz="1200" i="1" dirty="0"/>
              <a:t>Phys. Rev. Lett</a:t>
            </a:r>
            <a:r>
              <a:rPr lang="en-GB" sz="1200" dirty="0"/>
              <a:t>. </a:t>
            </a:r>
            <a:r>
              <a:rPr lang="en-GB" sz="1200" b="1" dirty="0"/>
              <a:t>106</a:t>
            </a:r>
            <a:r>
              <a:rPr lang="en-GB" sz="1200" dirty="0"/>
              <a:t>, 213001 (2011</a:t>
            </a:r>
            <a:r>
              <a:rPr lang="en-GB" sz="1200" dirty="0" smtClean="0"/>
              <a:t>).</a:t>
            </a:r>
            <a:endParaRPr lang="en-GB" sz="1200" dirty="0"/>
          </a:p>
          <a:p>
            <a:r>
              <a:rPr lang="en-GB" sz="1200" dirty="0"/>
              <a:t> </a:t>
            </a:r>
            <a:endParaRPr lang="en-US" sz="1200" dirty="0">
              <a:ln w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3228597"/>
            <a:ext cx="8030209" cy="2720683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203848" y="2996952"/>
            <a:ext cx="6158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0"/>
              </a:rPr>
              <a:t>Simulation of </a:t>
            </a:r>
            <a:r>
              <a:rPr lang="en-US" sz="1400" dirty="0">
                <a:ln w="0"/>
              </a:rPr>
              <a:t>1000 </a:t>
            </a:r>
            <a:r>
              <a:rPr lang="en-US" sz="1400" dirty="0" smtClean="0">
                <a:ln w="0"/>
              </a:rPr>
              <a:t>C</a:t>
            </a:r>
            <a:r>
              <a:rPr lang="en-US" sz="1400" baseline="-25000" dirty="0" smtClean="0">
                <a:ln w="0"/>
              </a:rPr>
              <a:t>2</a:t>
            </a:r>
            <a:r>
              <a:rPr lang="en-US" sz="1400" baseline="30000" dirty="0" smtClean="0">
                <a:ln w="0"/>
              </a:rPr>
              <a:t>- </a:t>
            </a:r>
            <a:r>
              <a:rPr lang="en-US" sz="1400" dirty="0" smtClean="0">
                <a:ln w="0"/>
              </a:rPr>
              <a:t> in 5 T Penning trap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114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330901" y="854141"/>
            <a:ext cx="60725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3) Dipole Force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Sisyphus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cooling</a:t>
            </a:r>
            <a:r>
              <a:rPr lang="de-DE" sz="21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de-DE" sz="2100" b="1" dirty="0" err="1">
                <a:solidFill>
                  <a:schemeClr val="tx2"/>
                </a:solidFill>
                <a:latin typeface="Calibri" pitchFamily="34" charset="0"/>
              </a:rPr>
              <a:t>simulation</a:t>
            </a:r>
            <a:endParaRPr lang="de-DE" sz="21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96525" y="2096217"/>
            <a:ext cx="486054" cy="138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827584" y="5280069"/>
                <a:ext cx="7208768" cy="3046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</a:t>
                </a:r>
                <a:r>
                  <a:rPr lang="en-US" sz="1600" b="1" dirty="0" err="1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mK</a:t>
                </a:r>
                <a:r>
                  <a:rPr lang="en-US" sz="1600" b="1" dirty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p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="1" dirty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feasible (scatter ~</a:t>
                </a:r>
                <a:r>
                  <a:rPr lang="en-US" sz="1600" b="1" dirty="0" smtClean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10</a:t>
                </a:r>
                <a:r>
                  <a:rPr lang="en-US" sz="1600" b="1" baseline="30000" dirty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4</a:t>
                </a:r>
                <a:r>
                  <a:rPr lang="en-US" sz="1600" b="1" dirty="0" smtClean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 </a:t>
                </a:r>
                <a:r>
                  <a:rPr lang="en-US" sz="1600" b="1" dirty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photons, 6x </a:t>
                </a:r>
                <a:r>
                  <a:rPr lang="en-US" sz="1600" b="1" dirty="0" smtClean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lasers </a:t>
                </a:r>
                <a:r>
                  <a:rPr lang="en-US" sz="1600" b="1" dirty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drift stabilized to cell/</a:t>
                </a:r>
                <a:r>
                  <a:rPr lang="en-US" sz="1600" b="1" dirty="0" err="1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wavemeter</a:t>
                </a:r>
                <a:r>
                  <a:rPr lang="en-US" sz="1600" b="1" dirty="0" smtClean="0">
                    <a:ln w="0"/>
                    <a:solidFill>
                      <a:schemeClr val="tx2"/>
                    </a:solidFill>
                    <a:sym typeface="Wingdings" pitchFamily="2" charset="2"/>
                  </a:rPr>
                  <a:t>)</a:t>
                </a:r>
              </a:p>
              <a:p>
                <a:endParaRPr lang="en-US" sz="1600" b="1" dirty="0">
                  <a:ln w="0"/>
                  <a:solidFill>
                    <a:schemeClr val="tx2"/>
                  </a:solidFill>
                  <a:sym typeface="Wingdings" pitchFamily="2" charset="2"/>
                </a:endParaRPr>
              </a:p>
              <a:p>
                <a:r>
                  <a:rPr lang="en-GB" sz="1600" b="1" dirty="0">
                    <a:solidFill>
                      <a:schemeClr val="tx2"/>
                    </a:solidFill>
                    <a:sym typeface="Wingdings" pitchFamily="2" charset="2"/>
                  </a:rPr>
                  <a:t></a:t>
                </a:r>
                <a:r>
                  <a:rPr lang="en-GB" sz="1600" b="1" dirty="0">
                    <a:solidFill>
                      <a:schemeClr val="tx2"/>
                    </a:solidFill>
                  </a:rPr>
                  <a:t>sub-K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H</m:t>
                        </m:r>
                      </m:e>
                    </m:acc>
                  </m:oMath>
                </a14:m>
                <a:r>
                  <a:rPr lang="en-GB" sz="1600" b="1" dirty="0">
                    <a:solidFill>
                      <a:schemeClr val="tx2"/>
                    </a:solidFill>
                  </a:rPr>
                  <a:t> </a:t>
                </a:r>
                <a:r>
                  <a:rPr lang="en-GB" sz="1600" b="1" dirty="0" smtClean="0">
                    <a:solidFill>
                      <a:schemeClr val="tx2"/>
                    </a:solidFill>
                  </a:rPr>
                  <a:t>production becomes </a:t>
                </a:r>
                <a:r>
                  <a:rPr lang="en-GB" sz="1600" b="1" dirty="0">
                    <a:solidFill>
                      <a:schemeClr val="tx2"/>
                    </a:solidFill>
                  </a:rPr>
                  <a:t>feasible with current </a:t>
                </a:r>
                <a:r>
                  <a:rPr lang="en-GB" sz="1600" dirty="0">
                    <a:solidFill>
                      <a:schemeClr val="tx2"/>
                    </a:solidFill>
                  </a:rPr>
                  <a:t>Ps</a:t>
                </a:r>
                <a:r>
                  <a:rPr lang="en-GB" sz="1600" b="1" dirty="0">
                    <a:solidFill>
                      <a:schemeClr val="tx2"/>
                    </a:solidFill>
                  </a:rPr>
                  <a:t> technology </a:t>
                </a:r>
                <a:endParaRPr lang="en-GB" sz="1600" b="1" dirty="0" smtClean="0">
                  <a:solidFill>
                    <a:schemeClr val="tx2"/>
                  </a:solidFill>
                </a:endParaRPr>
              </a:p>
              <a:p>
                <a:endParaRPr lang="en-GB" sz="1600" b="1" dirty="0" smtClean="0">
                  <a:solidFill>
                    <a:schemeClr val="tx2"/>
                  </a:solidFill>
                </a:endParaRPr>
              </a:p>
              <a:p>
                <a:r>
                  <a:rPr lang="en-US" sz="1600" b="1" dirty="0" smtClean="0">
                    <a:solidFill>
                      <a:schemeClr val="tx2"/>
                    </a:solidFill>
                    <a:sym typeface="Wingdings" pitchFamily="2" charset="2"/>
                  </a:rPr>
                  <a:t></a:t>
                </a:r>
                <a:r>
                  <a:rPr lang="en-US" sz="1600" b="1" dirty="0" smtClean="0">
                    <a:solidFill>
                      <a:schemeClr val="tx2"/>
                    </a:solidFill>
                  </a:rPr>
                  <a:t>production of trapped sub-K negative ions (impacts on many fields of physics)</a:t>
                </a:r>
              </a:p>
              <a:p>
                <a:endParaRPr lang="en-GB" sz="1600" b="1" dirty="0" smtClean="0">
                  <a:solidFill>
                    <a:schemeClr val="tx2"/>
                  </a:solidFill>
                </a:endParaRPr>
              </a:p>
              <a:p>
                <a:endParaRPr lang="en-US" sz="1600" b="1" dirty="0" smtClean="0">
                  <a:ln w="0"/>
                  <a:solidFill>
                    <a:schemeClr val="tx2"/>
                  </a:solidFill>
                  <a:sym typeface="Wingdings" pitchFamily="2" charset="2"/>
                </a:endParaRPr>
              </a:p>
              <a:p>
                <a:endParaRPr lang="en-GB" sz="1600" b="1" dirty="0">
                  <a:solidFill>
                    <a:schemeClr val="tx2"/>
                  </a:solidFill>
                </a:endParaRPr>
              </a:p>
              <a:p>
                <a:pPr marL="214313" indent="-214313">
                  <a:buFont typeface="Wingdings"/>
                  <a:buChar char="à"/>
                </a:pPr>
                <a:endParaRPr lang="en-GB" sz="1600" b="1" dirty="0"/>
              </a:p>
              <a:p>
                <a:pPr marL="214313" indent="-214313">
                  <a:buFont typeface="Wingdings"/>
                  <a:buChar char="à"/>
                </a:pPr>
                <a:endParaRPr lang="en-GB" sz="1600" b="1" dirty="0"/>
              </a:p>
              <a:p>
                <a:pPr marL="214313" indent="-214313">
                  <a:buFont typeface="Wingdings"/>
                  <a:buChar char="à"/>
                </a:pPr>
                <a:endParaRPr lang="en-GB" sz="1600" b="1" dirty="0"/>
              </a:p>
              <a:p>
                <a:pPr marL="214313" indent="-214313">
                  <a:buFont typeface="Wingdings"/>
                  <a:buChar char="à"/>
                </a:pPr>
                <a:endParaRPr lang="en-US" sz="1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280069"/>
                <a:ext cx="7208768" cy="3046988"/>
              </a:xfrm>
              <a:prstGeom prst="rect">
                <a:avLst/>
              </a:prstGeom>
              <a:blipFill rotWithShape="1">
                <a:blip r:embed="rId3"/>
                <a:stretch>
                  <a:fillRect l="-508" t="-800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 rot="2229088">
            <a:off x="9121521" y="4607956"/>
            <a:ext cx="977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B0F0"/>
                </a:solidFill>
              </a:rPr>
              <a:t>Preliminary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055" y="1094728"/>
            <a:ext cx="2383681" cy="15500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84555"/>
            <a:ext cx="9035113" cy="267188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804248" y="4869160"/>
            <a:ext cx="2652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smtClean="0"/>
              <a:t>publication submitted</a:t>
            </a:r>
            <a:endParaRPr lang="en-US" sz="1200" dirty="0">
              <a:ln w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Sympatheic cooling with C</a:t>
            </a:r>
            <a:r>
              <a:rPr lang="de-DE" sz="28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DE" sz="2800" b="1" baseline="30000" dirty="0" smtClean="0">
                <a:solidFill>
                  <a:schemeClr val="tx2"/>
                </a:solidFill>
                <a:latin typeface="Calibri" pitchFamily="34" charset="0"/>
              </a:rPr>
              <a:t>- 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2440" y="1591256"/>
            <a:ext cx="1296144" cy="3095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330902" y="1400529"/>
            <a:ext cx="8303944" cy="3751355"/>
            <a:chOff x="441202" y="724371"/>
            <a:chExt cx="11071925" cy="5001807"/>
          </a:xfrm>
        </p:grpSpPr>
        <p:sp>
          <p:nvSpPr>
            <p:cNvPr id="68" name="Rectangle 67"/>
            <p:cNvSpPr/>
            <p:nvPr/>
          </p:nvSpPr>
          <p:spPr>
            <a:xfrm>
              <a:off x="947595" y="978674"/>
              <a:ext cx="3531002" cy="335861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41202" y="724371"/>
              <a:ext cx="11071925" cy="5001807"/>
            </a:xfrm>
            <a:prstGeom prst="roundRect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98821" y="2755507"/>
              <a:ext cx="535808" cy="247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24180" y="2875562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32609" y="2737803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835696" y="1772816"/>
            <a:ext cx="6158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n w="0"/>
              </a:rPr>
              <a:t>Simulation of sympathetic cooling of </a:t>
            </a:r>
            <a:r>
              <a:rPr lang="en-US" sz="1400" dirty="0">
                <a:ln w="0"/>
              </a:rPr>
              <a:t>1000 C</a:t>
            </a:r>
            <a:r>
              <a:rPr lang="en-US" sz="1400" baseline="-25000" dirty="0">
                <a:ln w="0"/>
              </a:rPr>
              <a:t>2</a:t>
            </a:r>
            <a:r>
              <a:rPr lang="en-US" sz="1400" baseline="30000" dirty="0">
                <a:ln w="0"/>
              </a:rPr>
              <a:t>-</a:t>
            </a:r>
            <a:r>
              <a:rPr lang="en-US" sz="1400" dirty="0">
                <a:ln w="0"/>
              </a:rPr>
              <a:t> </a:t>
            </a:r>
            <a:r>
              <a:rPr lang="en-US" sz="1400" dirty="0" smtClean="0">
                <a:ln w="0"/>
              </a:rPr>
              <a:t>/ 100 m’ in 5 T Penning trap</a:t>
            </a:r>
            <a:endParaRPr lang="en-GB" sz="1400" dirty="0"/>
          </a:p>
        </p:txBody>
      </p:sp>
      <p:sp>
        <p:nvSpPr>
          <p:cNvPr id="3" name="Rectangle 2"/>
          <p:cNvSpPr/>
          <p:nvPr/>
        </p:nvSpPr>
        <p:spPr>
          <a:xfrm>
            <a:off x="690584" y="4849996"/>
            <a:ext cx="5692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n w="0"/>
              </a:rPr>
              <a:t>Time </a:t>
            </a:r>
            <a:r>
              <a:rPr lang="en-US" sz="1400" dirty="0">
                <a:ln w="0"/>
              </a:rPr>
              <a:t>axis (Cooling force ) scaled by ~100 </a:t>
            </a:r>
            <a:r>
              <a:rPr lang="en-US" sz="1400" dirty="0" smtClean="0">
                <a:ln w="0"/>
              </a:rPr>
              <a:t> to simulate 1 u cyclotron motion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13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>
                <a:spLocks/>
              </p:cNvSpPr>
              <p:nvPr/>
            </p:nvSpPr>
            <p:spPr bwMode="auto">
              <a:xfrm>
                <a:off x="539165" y="1584548"/>
                <a:ext cx="8280920" cy="407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endParaRPr lang="en-US" altLang="en-US" sz="1800" dirty="0" smtClean="0">
                  <a:latin typeface="+mn-lt"/>
                  <a:ea typeface="Gill Sans" charset="0"/>
                  <a:cs typeface="Gill Sans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800" dirty="0" smtClean="0">
                    <a:latin typeface="+mn-lt"/>
                  </a:rPr>
                  <a:t>Timepix3 </a:t>
                </a:r>
                <a:r>
                  <a:rPr lang="en-US" sz="1800" dirty="0">
                    <a:latin typeface="+mn-lt"/>
                  </a:rPr>
                  <a:t>coupled </a:t>
                </a:r>
                <a:r>
                  <a:rPr lang="en-US" sz="1800" dirty="0" smtClean="0">
                    <a:latin typeface="+mn-lt"/>
                  </a:rPr>
                  <a:t>to 675 </a:t>
                </a:r>
                <a:r>
                  <a:rPr lang="en-GB" sz="1800" dirty="0">
                    <a:latin typeface="Symbol" panose="05050102010706020507" pitchFamily="18" charset="2"/>
                  </a:rPr>
                  <a:t>m</a:t>
                </a:r>
                <a:r>
                  <a:rPr lang="en-US" sz="1800" dirty="0" smtClean="0">
                    <a:latin typeface="+mn-lt"/>
                  </a:rPr>
                  <a:t>m Si sensor is suitable </a:t>
                </a:r>
                <a:r>
                  <a:rPr lang="en-US" sz="1800" dirty="0">
                    <a:latin typeface="+mn-lt"/>
                  </a:rPr>
                  <a:t>as </a:t>
                </a:r>
                <a:r>
                  <a:rPr lang="en-US" sz="1800" dirty="0" smtClean="0">
                    <a:latin typeface="+mn-lt"/>
                  </a:rPr>
                  <a:t>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0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dirty="0" smtClean="0">
                    <a:latin typeface="+mn-lt"/>
                  </a:rPr>
                  <a:t> </a:t>
                </a:r>
                <a:r>
                  <a:rPr lang="en-US" sz="1800" dirty="0">
                    <a:latin typeface="+mn-lt"/>
                  </a:rPr>
                  <a:t>annihilation </a:t>
                </a:r>
                <a:r>
                  <a:rPr lang="en-US" sz="1800" dirty="0" smtClean="0">
                    <a:latin typeface="+mn-lt"/>
                  </a:rPr>
                  <a:t>detector (and for future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1800" dirty="0" smtClean="0">
                    <a:latin typeface="+mn-lt"/>
                  </a:rPr>
                  <a:t>).</a:t>
                </a:r>
              </a:p>
              <a:p>
                <a:endParaRPr lang="en-US" sz="1800" dirty="0">
                  <a:latin typeface="+mn-lt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800" dirty="0" smtClean="0">
                    <a:latin typeface="+mn-lt"/>
                  </a:rPr>
                  <a:t>Strategy and simulated plan for reaching </a:t>
                </a:r>
                <a:r>
                  <a:rPr lang="en-US" sz="1800" dirty="0" err="1" smtClean="0">
                    <a:latin typeface="+mn-lt"/>
                  </a:rPr>
                  <a:t>mK</a:t>
                </a:r>
                <a:r>
                  <a:rPr lang="en-US" sz="18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dirty="0" smtClean="0">
                    <a:latin typeface="+mn-lt"/>
                  </a:rPr>
                  <a:t> at hand using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sympathetic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cooling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schemes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with </a:t>
                </a:r>
                <a:r>
                  <a:rPr lang="en-US" sz="1800" dirty="0" smtClean="0">
                    <a:latin typeface="+mn-lt"/>
                  </a:rPr>
                  <a:t>anions (C</a:t>
                </a:r>
                <a:r>
                  <a:rPr lang="en-US" sz="1800" baseline="-25000" dirty="0" smtClean="0">
                    <a:latin typeface="+mn-lt"/>
                  </a:rPr>
                  <a:t>2</a:t>
                </a:r>
                <a:r>
                  <a:rPr lang="en-US" sz="1800" baseline="30000" dirty="0" smtClean="0">
                    <a:latin typeface="+mn-lt"/>
                  </a:rPr>
                  <a:t>-</a:t>
                </a:r>
                <a:r>
                  <a:rPr lang="en-US" sz="1800" dirty="0" smtClean="0">
                    <a:latin typeface="+mn-lt"/>
                  </a:rPr>
                  <a:t>, La</a:t>
                </a:r>
                <a:r>
                  <a:rPr lang="en-US" sz="1800" baseline="30000" dirty="0" smtClean="0">
                    <a:latin typeface="+mn-lt"/>
                  </a:rPr>
                  <a:t>-</a:t>
                </a:r>
                <a:r>
                  <a:rPr lang="en-US" sz="1800" dirty="0" smtClean="0">
                    <a:latin typeface="+mn-lt"/>
                  </a:rPr>
                  <a:t>, </a:t>
                </a:r>
                <a:r>
                  <a:rPr lang="en-US" sz="1800" dirty="0" err="1" smtClean="0">
                    <a:latin typeface="+mn-lt"/>
                  </a:rPr>
                  <a:t>Os</a:t>
                </a:r>
                <a:r>
                  <a:rPr lang="en-US" sz="1800" baseline="30000" dirty="0" smtClean="0">
                    <a:latin typeface="+mn-lt"/>
                  </a:rPr>
                  <a:t>-</a:t>
                </a:r>
                <a:r>
                  <a:rPr lang="en-US" sz="1800" dirty="0" smtClean="0">
                    <a:latin typeface="+mn-lt"/>
                  </a:rPr>
                  <a:t>).</a:t>
                </a:r>
                <a:endParaRPr lang="en-US" sz="1800" dirty="0">
                  <a:latin typeface="+mn-lt"/>
                </a:endParaRPr>
              </a:p>
              <a:p>
                <a:endParaRPr lang="en-US" altLang="en-US" sz="1800" dirty="0" smtClean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Not presented in this talk:</a:t>
                </a:r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Many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procedures required for </a:t>
                </a:r>
                <a:r>
                  <a:rPr lang="en-US" altLang="en-US" sz="1800" dirty="0">
                    <a:solidFill>
                      <a:schemeClr val="accent1"/>
                    </a:solidFill>
                    <a:latin typeface="+mn-lt"/>
                    <a:ea typeface="Gill Sans" charset="0"/>
                    <a:cs typeface="Gill Sans" charset="0"/>
                  </a:rPr>
                  <a:t>pulsed production of antihydrogen atoms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are now working (Ps formation, Ps excitation into Rydberg states,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cooling and compression </a:t>
                </a:r>
                <a:endParaRPr lang="en-US" altLang="en-US" sz="1800" dirty="0" smtClean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    in 4.5 T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to r=260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µm).</a:t>
                </a:r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...but challenges remain (and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antihydrogen beam 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formation still looms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).</a:t>
                </a:r>
              </a:p>
              <a:p>
                <a:endParaRPr lang="en-US" altLang="en-US" sz="1800" dirty="0" smtClean="0">
                  <a:latin typeface="+mn-lt"/>
                  <a:ea typeface="Gill Sans" charset="0"/>
                  <a:cs typeface="Gill Sans" charset="0"/>
                </a:endParaRPr>
              </a:p>
              <a:p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We should be in a position for (precision) studies of gravitational interaction of antihydrogen very soon…</a:t>
                </a:r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</p:txBody>
          </p:sp>
        </mc:Choice>
        <mc:Fallback xmlns="">
          <p:sp>
            <p:nvSpPr>
              <p:cNvPr id="6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5" y="1584548"/>
                <a:ext cx="8280920" cy="4076700"/>
              </a:xfrm>
              <a:prstGeom prst="rect">
                <a:avLst/>
              </a:prstGeom>
              <a:blipFill rotWithShape="1">
                <a:blip r:embed="rId3"/>
                <a:stretch>
                  <a:fillRect l="-1692" t="-12407" b="-140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4"/>
          <p:cNvSpPr>
            <a:spLocks/>
          </p:cNvSpPr>
          <p:nvPr/>
        </p:nvSpPr>
        <p:spPr bwMode="auto">
          <a:xfrm>
            <a:off x="542925" y="7302500"/>
            <a:ext cx="1132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>
                <a:latin typeface="+mn-lt"/>
                <a:ea typeface="Gill Sans" charset="0"/>
                <a:cs typeface="Gill Sans" charset="0"/>
              </a:rPr>
              <a:t>We should be in a position for (precision) studies of antihydrogen (and Ps) very soon...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0044608" y="3501008"/>
            <a:ext cx="102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>
                <a:latin typeface="+mn-lt"/>
                <a:ea typeface="Gill Sans" charset="0"/>
                <a:cs typeface="Gill Sans" charset="0"/>
              </a:rPr>
              <a:t>_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err="1" smtClean="0">
                <a:solidFill>
                  <a:schemeClr val="tx2"/>
                </a:solidFill>
              </a:rPr>
              <a:t>Conclusion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Outlook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6214168"/>
            <a:ext cx="7886700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Thank you very much for your attention!</a:t>
            </a:r>
            <a:endParaRPr lang="en-GB" dirty="0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542925" y="7302500"/>
            <a:ext cx="1132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>
                <a:latin typeface="+mn-lt"/>
                <a:ea typeface="Gill Sans" charset="0"/>
                <a:cs typeface="Gill Sans" charset="0"/>
              </a:rPr>
              <a:t>We should be in a position for (precision) studies of antihydrogen (and Ps) very soon...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0044608" y="3501008"/>
            <a:ext cx="102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>
                <a:latin typeface="+mn-lt"/>
                <a:ea typeface="Gill Sans" charset="0"/>
                <a:cs typeface="Gill Sans" charset="0"/>
              </a:rPr>
              <a:t>_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err="1" smtClean="0">
                <a:solidFill>
                  <a:schemeClr val="tx2"/>
                </a:solidFill>
              </a:rPr>
              <a:t>Conclusion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Outlook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0120" y="2468999"/>
            <a:ext cx="11016047" cy="839717"/>
            <a:chOff x="5298439" y="2634376"/>
            <a:chExt cx="21656225" cy="1590511"/>
          </a:xfrm>
        </p:grpSpPr>
        <p:sp>
          <p:nvSpPr>
            <p:cNvPr id="14" name="Rounded Rectangle 13"/>
            <p:cNvSpPr/>
            <p:nvPr/>
          </p:nvSpPr>
          <p:spPr>
            <a:xfrm>
              <a:off x="22641282" y="2634376"/>
              <a:ext cx="4313382" cy="15748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439" y="2824711"/>
              <a:ext cx="4067175" cy="140017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5536" y="823895"/>
            <a:ext cx="1960793" cy="1015663"/>
            <a:chOff x="741217" y="2149956"/>
            <a:chExt cx="1960793" cy="1015663"/>
          </a:xfrm>
        </p:grpSpPr>
        <p:sp>
          <p:nvSpPr>
            <p:cNvPr id="4" name="Rectangle 3"/>
            <p:cNvSpPr/>
            <p:nvPr/>
          </p:nvSpPr>
          <p:spPr>
            <a:xfrm>
              <a:off x="741217" y="2149956"/>
              <a:ext cx="196079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AEgIS</a:t>
              </a:r>
              <a:endPara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96653" y="2437988"/>
              <a:ext cx="3407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545714" y="1597841"/>
            <a:ext cx="1626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</a:rPr>
              <a:t>GRACE</a:t>
            </a:r>
            <a:endParaRPr lang="en-GB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7350" y="2229694"/>
            <a:ext cx="1891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Work on Timepix3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85954" y="3282353"/>
            <a:ext cx="2075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Work on 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baseline="30000" dirty="0"/>
              <a:t>-</a:t>
            </a:r>
            <a:r>
              <a:rPr lang="en-GB" dirty="0" smtClean="0"/>
              <a:t> cooling</a:t>
            </a:r>
            <a:endParaRPr lang="en-US" dirty="0"/>
          </a:p>
        </p:txBody>
      </p:sp>
      <p:pic>
        <p:nvPicPr>
          <p:cNvPr id="29" name="Picture 2" descr="Bildergebnis für pauline yzomb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43" y="4915671"/>
            <a:ext cx="1066575" cy="106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43694" y="3736802"/>
            <a:ext cx="5175721" cy="2368464"/>
            <a:chOff x="3312319" y="3933056"/>
            <a:chExt cx="5175721" cy="2368464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5324956" y="4987280"/>
              <a:ext cx="2180932" cy="1314240"/>
              <a:chOff x="4119357" y="3705412"/>
              <a:chExt cx="2511724" cy="151357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217838" y="3705412"/>
                <a:ext cx="1368152" cy="1513577"/>
                <a:chOff x="4336602" y="3705412"/>
                <a:chExt cx="1368152" cy="1513577"/>
              </a:xfrm>
            </p:grpSpPr>
            <p:pic>
              <p:nvPicPr>
                <p:cNvPr id="26" name="Picture 4" descr="Bildergebnis für pauline yzombard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7907" y="3775415"/>
                  <a:ext cx="958207" cy="14435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4336602" y="3705412"/>
                  <a:ext cx="1368152" cy="1838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4119357" y="5078739"/>
                <a:ext cx="2511724" cy="1402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7738" y="3933056"/>
              <a:ext cx="3020261" cy="115721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0192" y="3946681"/>
              <a:ext cx="940571" cy="121051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319" y="5103644"/>
              <a:ext cx="994995" cy="1071779"/>
            </a:xfrm>
            <a:prstGeom prst="rect">
              <a:avLst/>
            </a:prstGeom>
          </p:spPr>
        </p:pic>
        <p:pic>
          <p:nvPicPr>
            <p:cNvPr id="30" name="Picture 12" descr="Bildergebnis für michael dose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732" y="5157540"/>
              <a:ext cx="1021308" cy="102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3312319" y="4987280"/>
            <a:ext cx="162502" cy="1250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&amp;Kcy;&amp;acy;&amp;rcy;&amp;tcy;&amp;icy;&amp;ncy;&amp;kcy;&amp;icy; &amp;pcy;&amp;ocy; &amp;zcy;&amp;acy;&amp;pcy;&amp;rcy;&amp;ocy;&amp;scy;&amp;ucy; alban kellerbau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44" y="4894021"/>
            <a:ext cx="843530" cy="11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50049"/>
            <a:ext cx="2988872" cy="54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51520" y="5983486"/>
            <a:ext cx="5400600" cy="121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088211"/>
            <a:ext cx="2133600" cy="365125"/>
          </a:xfrm>
        </p:spPr>
        <p:txBody>
          <a:bodyPr/>
          <a:lstStyle/>
          <a:p>
            <a:fld id="{5525FD91-6B32-45ED-9F00-86945C3E0B4C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88211"/>
            <a:ext cx="2133600" cy="365125"/>
          </a:xfrm>
        </p:spPr>
        <p:txBody>
          <a:bodyPr/>
          <a:lstStyle/>
          <a:p>
            <a:fld id="{4E893A66-1A67-4D8E-B984-4348CBB0205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905" y="1897448"/>
            <a:ext cx="3496849" cy="2539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0448" y="836712"/>
                <a:ext cx="8461099" cy="4770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/>
                  <a:t>Currently </a:t>
                </a:r>
                <a:r>
                  <a:rPr lang="en-GB" u="sng" dirty="0" smtClean="0"/>
                  <a:t>no experimental WEP test available for antimatter </a:t>
                </a:r>
                <a:r>
                  <a:rPr lang="en-GB" dirty="0" smtClean="0"/>
                  <a:t>with high precision </a:t>
                </a:r>
              </a:p>
              <a:p>
                <a:r>
                  <a:rPr lang="en-GB" dirty="0" smtClean="0"/>
                  <a:t>     normal matter </a:t>
                </a:r>
                <a:r>
                  <a:rPr lang="en-GB" dirty="0" smtClean="0">
                    <a:latin typeface="Symbol" pitchFamily="18" charset="2"/>
                  </a:rPr>
                  <a:t>D</a:t>
                </a:r>
                <a:r>
                  <a:rPr lang="en-GB" dirty="0" smtClean="0"/>
                  <a:t>g/g:        			</a:t>
                </a:r>
                <a:r>
                  <a:rPr lang="en-GB" dirty="0"/>
                  <a:t>	</a:t>
                </a:r>
                <a:r>
                  <a:rPr lang="en-GB" dirty="0" smtClean="0"/>
                  <a:t> </a:t>
                </a:r>
              </a:p>
              <a:p>
                <a:r>
                  <a:rPr lang="en-GB" dirty="0"/>
                  <a:t> </a:t>
                </a:r>
                <a:r>
                  <a:rPr lang="en-GB" dirty="0" smtClean="0"/>
                  <a:t>    normal matter WEP:				          </a:t>
                </a:r>
                <a:endParaRPr lang="en-GB" dirty="0"/>
              </a:p>
              <a:p>
                <a:r>
                  <a:rPr lang="en-GB" dirty="0" smtClean="0"/>
                  <a:t>     </a:t>
                </a:r>
              </a:p>
              <a:p>
                <a:endParaRPr lang="en-GB" dirty="0"/>
              </a:p>
              <a:p>
                <a:r>
                  <a:rPr lang="en-GB" dirty="0" smtClean="0"/>
                  <a:t>Hypotheses </a:t>
                </a:r>
                <a:r>
                  <a:rPr lang="en-GB" dirty="0"/>
                  <a:t>of gravitational </a:t>
                </a:r>
                <a:r>
                  <a:rPr lang="en-GB" dirty="0" smtClean="0"/>
                  <a:t>interaction </a:t>
                </a:r>
              </a:p>
              <a:p>
                <a:r>
                  <a:rPr lang="en-GB" dirty="0" smtClean="0"/>
                  <a:t>of matter with antimatter:</a:t>
                </a:r>
                <a:endParaRPr lang="en-GB" dirty="0"/>
              </a:p>
              <a:p>
                <a:pPr marL="285750" indent="-285750">
                  <a:buFont typeface="Courier New" pitchFamily="49" charset="0"/>
                  <a:buChar char="o"/>
                </a:pPr>
                <a:r>
                  <a:rPr lang="en-GB" u="sng" dirty="0"/>
                  <a:t>normal </a:t>
                </a:r>
                <a:r>
                  <a:rPr lang="en-GB" u="sng" dirty="0" smtClean="0"/>
                  <a:t>gravity</a:t>
                </a:r>
                <a:r>
                  <a:rPr lang="en-GB" dirty="0" smtClean="0"/>
                  <a:t>, supported by </a:t>
                </a:r>
                <a:r>
                  <a:rPr lang="en-GB" dirty="0"/>
                  <a:t>EP </a:t>
                </a:r>
                <a:endParaRPr lang="en-GB" dirty="0" smtClean="0"/>
              </a:p>
              <a:p>
                <a:pPr marL="285750" indent="-285750">
                  <a:buFont typeface="Courier New" pitchFamily="49" charset="0"/>
                  <a:buChar char="o"/>
                </a:pPr>
                <a:r>
                  <a:rPr lang="en-GB" u="sng" dirty="0" err="1" smtClean="0"/>
                  <a:t>graviphoton</a:t>
                </a:r>
                <a:r>
                  <a:rPr lang="en-GB" u="sng" dirty="0" smtClean="0"/>
                  <a:t>/</a:t>
                </a:r>
                <a:r>
                  <a:rPr lang="en-GB" u="sng" dirty="0" err="1" smtClean="0"/>
                  <a:t>graviscalar</a:t>
                </a:r>
                <a:r>
                  <a:rPr lang="en-GB" dirty="0" smtClean="0"/>
                  <a:t> </a:t>
                </a:r>
                <a:r>
                  <a:rPr lang="en-GB" dirty="0"/>
                  <a:t>in quantum gravity </a:t>
                </a:r>
                <a:r>
                  <a:rPr lang="en-GB" dirty="0" smtClean="0"/>
                  <a:t>theory,</a:t>
                </a:r>
              </a:p>
              <a:p>
                <a:r>
                  <a:rPr lang="en-GB" dirty="0"/>
                  <a:t> </a:t>
                </a:r>
                <a:r>
                  <a:rPr lang="en-GB" dirty="0" smtClean="0"/>
                  <a:t>    interaction </a:t>
                </a:r>
                <a:r>
                  <a:rPr lang="en-GB" dirty="0"/>
                  <a:t>with slightly different magnitude. </a:t>
                </a:r>
              </a:p>
              <a:p>
                <a:r>
                  <a:rPr lang="en-GB" dirty="0"/>
                  <a:t>     </a:t>
                </a:r>
                <a:r>
                  <a:rPr lang="en-GB" dirty="0" err="1" smtClean="0"/>
                  <a:t>Kaluza</a:t>
                </a:r>
                <a:r>
                  <a:rPr lang="en-GB" dirty="0" smtClean="0"/>
                  <a:t> </a:t>
                </a:r>
                <a:r>
                  <a:rPr lang="en-GB" dirty="0"/>
                  <a:t>Metric: 	</a:t>
                </a:r>
                <a:r>
                  <a:rPr lang="en-GB" dirty="0" smtClean="0"/>
                  <a:t>		</a:t>
                </a:r>
                <a:r>
                  <a:rPr lang="en-GB" dirty="0"/>
                  <a:t>	</a:t>
                </a:r>
                <a:r>
                  <a:rPr lang="en-GB" dirty="0" smtClean="0"/>
                  <a:t>           </a:t>
                </a:r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r>
                  <a:rPr lang="en-GB" dirty="0" smtClean="0">
                    <a:sym typeface="Wingdings" pitchFamily="2" charset="2"/>
                  </a:rPr>
                  <a:t> </a:t>
                </a:r>
                <a:r>
                  <a:rPr lang="en-GB" dirty="0" smtClean="0"/>
                  <a:t>Neutral antimatter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 smtClean="0"/>
                  <a:t>) suitable to reach high precision </a:t>
                </a:r>
              </a:p>
              <a:p>
                <a:r>
                  <a:rPr lang="en-GB" sz="1600" i="1" dirty="0" smtClean="0">
                    <a:sym typeface="Wingdings" pitchFamily="2" charset="2"/>
                  </a:rPr>
                  <a:t>Currently hampered by absence of directionally emitted or trapped production in sufficient quantity </a:t>
                </a:r>
                <a:endParaRPr lang="en-GB" sz="1600" i="1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48" y="836712"/>
                <a:ext cx="8461099" cy="4770537"/>
              </a:xfrm>
              <a:prstGeom prst="rect">
                <a:avLst/>
              </a:prstGeom>
              <a:blipFill rotWithShape="1">
                <a:blip r:embed="rId4"/>
                <a:stretch>
                  <a:fillRect l="-648" t="-639" b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5537" y="5445224"/>
                <a:ext cx="858396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accent1"/>
                    </a:solidFill>
                    <a:sym typeface="Wingdings" pitchFamily="2" charset="2"/>
                  </a:rPr>
                  <a:t></a:t>
                </a:r>
                <a:r>
                  <a:rPr lang="en-GB" sz="2000" b="1" dirty="0" smtClean="0">
                    <a:solidFill>
                      <a:schemeClr val="accent1"/>
                    </a:solidFill>
                  </a:rPr>
                  <a:t>Physics goal of </a:t>
                </a:r>
                <a:r>
                  <a:rPr lang="en-GB" sz="2000" b="1" dirty="0" err="1" smtClean="0">
                    <a:solidFill>
                      <a:schemeClr val="accent1"/>
                    </a:solidFill>
                  </a:rPr>
                  <a:t>AEgIS</a:t>
                </a:r>
                <a:r>
                  <a:rPr lang="en-GB" sz="2000" b="1" dirty="0" smtClean="0">
                    <a:solidFill>
                      <a:schemeClr val="accent1"/>
                    </a:solidFill>
                  </a:rPr>
                  <a:t>: measurement of gravitational interaction between matter and antimatter,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r>
                      <a:rPr lang="en-GB" sz="20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 smtClean="0">
                    <a:solidFill>
                      <a:schemeClr val="accent1"/>
                    </a:solidFill>
                  </a:rPr>
                  <a:t>spectroscopy,… </a:t>
                </a:r>
              </a:p>
              <a:p>
                <a:endParaRPr lang="en-GB" sz="2000" b="1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37" y="5445224"/>
                <a:ext cx="8583968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710" t="-3593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985384" y="3626068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L. L. Williams,</a:t>
            </a:r>
            <a:r>
              <a:rPr lang="en-US" altLang="en-US" sz="1400" i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J. of Gravity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sz="1400" b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6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901870 (2015)</a:t>
            </a:r>
            <a:endParaRPr lang="en-US" altLang="en-US" sz="1400" dirty="0"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3808" y="1164381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H. Mueller et al., </a:t>
            </a:r>
            <a:r>
              <a:rPr lang="en-US" altLang="en-US" sz="1400" i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Nature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sz="1400" b="1" dirty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463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926 </a:t>
            </a:r>
            <a:r>
              <a:rPr lang="en-US" altLang="en-US" sz="1400" dirty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(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2010)</a:t>
            </a:r>
            <a:endParaRPr lang="en-US" altLang="en-US" sz="1400" dirty="0"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43808" y="1400150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S. </a:t>
            </a:r>
            <a:r>
              <a:rPr lang="en-US" altLang="en-US" sz="1400" dirty="0" err="1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Baessler</a:t>
            </a:r>
            <a:r>
              <a:rPr lang="en-US" altLang="en-US" sz="1400" dirty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et al., </a:t>
            </a:r>
            <a:r>
              <a:rPr lang="en-US" altLang="en-US" sz="1400" i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Phys. Rev. </a:t>
            </a:r>
            <a:r>
              <a:rPr lang="en-US" altLang="en-US" sz="1400" i="1" dirty="0" err="1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Lett</a:t>
            </a:r>
            <a:r>
              <a:rPr lang="en-US" altLang="en-US" sz="1400" i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.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sz="1400" b="1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83</a:t>
            </a:r>
            <a:r>
              <a:rPr lang="en-US" altLang="en-US" sz="1400" dirty="0" smtClean="0"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3583 (1999)</a:t>
            </a:r>
            <a:endParaRPr lang="en-US" altLang="en-US" sz="1400" dirty="0"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26240" y="1828972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N. Ramsey et al., </a:t>
            </a:r>
            <a:r>
              <a:rPr lang="en-US" altLang="en-US" sz="1400" i="1" dirty="0" smtClean="0">
                <a:solidFill>
                  <a:srgbClr val="FF0000"/>
                </a:solidFill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Quant. Electrodynamics</a:t>
            </a:r>
            <a:r>
              <a:rPr lang="en-US" altLang="en-US" sz="1400" dirty="0" smtClean="0">
                <a:solidFill>
                  <a:srgbClr val="FF0000"/>
                </a:solidFill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673, (1990)</a:t>
            </a:r>
            <a:endParaRPr lang="en-US" altLang="en-US" sz="1400" dirty="0">
              <a:solidFill>
                <a:srgbClr val="FF0000"/>
              </a:solidFill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Motivation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0905" y="1897448"/>
            <a:ext cx="3496849" cy="268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1" descr="W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62" y="2064741"/>
            <a:ext cx="3656158" cy="2372371"/>
          </a:xfrm>
          <a:prstGeom prst="rect">
            <a:avLst/>
          </a:prstGeom>
          <a:solidFill>
            <a:srgbClr val="99FF66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6088211"/>
            <a:ext cx="8511960" cy="509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-3670541" y="2464256"/>
            <a:ext cx="7738485" cy="4493136"/>
            <a:chOff x="1547664" y="1364050"/>
            <a:chExt cx="7552138" cy="4384939"/>
          </a:xfrm>
        </p:grpSpPr>
        <p:grpSp>
          <p:nvGrpSpPr>
            <p:cNvPr id="16" name="Group 15"/>
            <p:cNvGrpSpPr/>
            <p:nvPr/>
          </p:nvGrpSpPr>
          <p:grpSpPr>
            <a:xfrm>
              <a:off x="1547664" y="1412776"/>
              <a:ext cx="7552138" cy="4064357"/>
              <a:chOff x="6653839" y="1613993"/>
              <a:chExt cx="7552138" cy="4064357"/>
            </a:xfrm>
          </p:grpSpPr>
          <p:pic>
            <p:nvPicPr>
              <p:cNvPr id="7" name="Picture 6"/>
              <p:cNvPicPr preferRelativeResize="0"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3839" y="1857856"/>
                <a:ext cx="7552138" cy="3820494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757500" y="1613993"/>
                <a:ext cx="3593083" cy="379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244408" y="1364050"/>
              <a:ext cx="3811229" cy="4384939"/>
              <a:chOff x="5244408" y="1364050"/>
              <a:chExt cx="3811229" cy="438493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359492" y="1364050"/>
                <a:ext cx="2952328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444799" y="1744232"/>
                <a:ext cx="2190717" cy="3193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5673165" y="1694766"/>
                    <a:ext cx="214975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𝑃𝑠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GB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3165" y="1694766"/>
                    <a:ext cx="2149756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Rounded Rectangle 5"/>
              <p:cNvSpPr/>
              <p:nvPr/>
            </p:nvSpPr>
            <p:spPr>
              <a:xfrm>
                <a:off x="5710894" y="1685199"/>
                <a:ext cx="2782324" cy="36551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5706492" y="1680642"/>
                    <a:ext cx="2936839" cy="3882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𝑃𝑠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GB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/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492" y="1680642"/>
                    <a:ext cx="2936839" cy="38827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5355712" y="5379657"/>
                    <a:ext cx="50391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5712" y="5379657"/>
                    <a:ext cx="503919" cy="369332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r="-122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Rectangle 3"/>
              <p:cNvSpPr/>
              <p:nvPr/>
            </p:nvSpPr>
            <p:spPr>
              <a:xfrm>
                <a:off x="5244408" y="3212976"/>
                <a:ext cx="111304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90916" y="1637041"/>
                <a:ext cx="3664721" cy="37139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421789" y="2132857"/>
                <a:ext cx="2318563" cy="282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3850" y="59418"/>
            <a:ext cx="597693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tx2"/>
                </a:solidFill>
                <a:latin typeface="Calibri" pitchFamily="34" charset="0"/>
              </a:rPr>
              <a:t>Method</a:t>
            </a:r>
            <a:endParaRPr lang="de-DE" sz="28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-229869" y="665396"/>
                <a:ext cx="4778744" cy="2298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600" dirty="0" smtClean="0"/>
              </a:p>
              <a:p>
                <a:r>
                  <a:rPr lang="en-GB" sz="1600" dirty="0" smtClean="0"/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b="1" dirty="0" smtClean="0"/>
                  <a:t> formation via </a:t>
                </a:r>
                <a:r>
                  <a:rPr lang="en-GB" b="1" u="sng" dirty="0" smtClean="0"/>
                  <a:t>resonant charge exchange</a:t>
                </a:r>
                <a:r>
                  <a:rPr lang="en-GB" b="1" dirty="0" smtClean="0"/>
                  <a:t>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    Advantages: 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Pulsed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 smtClean="0"/>
                  <a:t> production (time of flight) </a:t>
                </a:r>
              </a:p>
              <a:p>
                <a:pPr lvl="2"/>
                <a:r>
                  <a:rPr lang="en-GB" dirty="0" smtClean="0"/>
                  <a:t>laser-excitation </a:t>
                </a:r>
                <a:r>
                  <a:rPr lang="en-GB" dirty="0"/>
                  <a:t>to Ps</a:t>
                </a:r>
                <a:r>
                  <a:rPr lang="en-GB" dirty="0" smtClean="0"/>
                  <a:t>*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Colder</a:t>
                </a:r>
                <a:r>
                  <a:rPr lang="en-GB" dirty="0" smtClean="0"/>
                  <a:t> potentially than via mixing </a:t>
                </a:r>
              </a:p>
              <a:p>
                <a:pPr lvl="1"/>
                <a:r>
                  <a:rPr lang="en-GB" dirty="0"/>
                  <a:t> </a:t>
                </a:r>
                <a:r>
                  <a:rPr lang="en-GB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defined </a:t>
                </a:r>
                <a:r>
                  <a:rPr lang="en-GB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en-GB" dirty="0" smtClean="0"/>
                  <a:t> + momentum of </a:t>
                </a:r>
                <a:r>
                  <a:rPr lang="en-GB" dirty="0"/>
                  <a:t>Ps</a:t>
                </a:r>
                <a:r>
                  <a:rPr lang="en-GB" dirty="0" smtClean="0"/>
                  <a:t>*</a:t>
                </a:r>
                <a:endParaRPr lang="en-GB" dirty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GB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9869" y="665396"/>
                <a:ext cx="4778744" cy="2298963"/>
              </a:xfrm>
              <a:prstGeom prst="rect">
                <a:avLst/>
              </a:prstGeom>
              <a:blipFill rotWithShape="1">
                <a:blip r:embed="rId16"/>
                <a:stretch>
                  <a:fillRect l="-1020" t="-796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8"/>
          <p:cNvSpPr>
            <a:spLocks/>
          </p:cNvSpPr>
          <p:nvPr/>
        </p:nvSpPr>
        <p:spPr bwMode="auto">
          <a:xfrm>
            <a:off x="539552" y="7112685"/>
            <a:ext cx="3096344" cy="304800"/>
          </a:xfrm>
          <a:prstGeom prst="rect">
            <a:avLst/>
          </a:prstGeom>
          <a:solidFill>
            <a:srgbClr val="FDC13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dirty="0" err="1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Aghion</a:t>
            </a:r>
            <a:r>
              <a:rPr lang="en-US" altLang="en-US" dirty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S. et al., Nat. </a:t>
            </a:r>
            <a:r>
              <a:rPr lang="en-US" altLang="en-US" dirty="0" err="1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Commun</a:t>
            </a:r>
            <a:r>
              <a:rPr lang="en-US" altLang="en-US" dirty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. 5:4538 (2014).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4286822" y="6975293"/>
                <a:ext cx="16809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sz="16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600" baseline="300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822" y="6975293"/>
                <a:ext cx="1680984" cy="33855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1776193" y="148253"/>
            <a:ext cx="4286495" cy="394384"/>
            <a:chOff x="1957459" y="1361453"/>
            <a:chExt cx="4286495" cy="394384"/>
          </a:xfrm>
        </p:grpSpPr>
        <p:sp>
          <p:nvSpPr>
            <p:cNvPr id="53" name="Rounded Rectangle 52"/>
            <p:cNvSpPr/>
            <p:nvPr/>
          </p:nvSpPr>
          <p:spPr>
            <a:xfrm>
              <a:off x="1957459" y="1361453"/>
              <a:ext cx="4214819" cy="394384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957460" y="1390217"/>
              <a:ext cx="428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 smtClean="0"/>
                <a:t>AEgIS</a:t>
              </a:r>
              <a:r>
                <a:rPr lang="en-GB" sz="1400" dirty="0" smtClean="0"/>
                <a:t> </a:t>
              </a:r>
              <a:r>
                <a:rPr lang="en-GB" sz="1600" dirty="0" smtClean="0"/>
                <a:t>proposal</a:t>
              </a:r>
              <a:r>
                <a:rPr lang="en-GB" sz="1400" dirty="0" smtClean="0"/>
                <a:t>: </a:t>
              </a:r>
              <a:r>
                <a:rPr lang="en-GB" sz="1400" i="1" dirty="0">
                  <a:solidFill>
                    <a:schemeClr val="accent1"/>
                  </a:solidFill>
                </a:rPr>
                <a:t>http://cdsweb.cern.ch/record/1037532</a:t>
              </a: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678206" y="2302021"/>
            <a:ext cx="3429828" cy="4311315"/>
            <a:chOff x="5076056" y="1088092"/>
            <a:chExt cx="3960059" cy="4977820"/>
          </a:xfrm>
        </p:grpSpPr>
        <p:grpSp>
          <p:nvGrpSpPr>
            <p:cNvPr id="40" name="Group 39"/>
            <p:cNvGrpSpPr/>
            <p:nvPr/>
          </p:nvGrpSpPr>
          <p:grpSpPr>
            <a:xfrm>
              <a:off x="5076056" y="3645024"/>
              <a:ext cx="3687424" cy="2420888"/>
              <a:chOff x="4283968" y="4036606"/>
              <a:chExt cx="4335496" cy="2821394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72000" y="4036606"/>
                <a:ext cx="4047464" cy="2610559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4499992" y="4036606"/>
                <a:ext cx="504056" cy="11925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512315" y="5665406"/>
                <a:ext cx="504056" cy="11925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283968" y="4897664"/>
                <a:ext cx="504056" cy="11925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186234" y="1088092"/>
              <a:ext cx="3849881" cy="4933195"/>
              <a:chOff x="5186234" y="1088092"/>
              <a:chExt cx="3849881" cy="493319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519977" y="1088092"/>
                <a:ext cx="2190717" cy="3193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7208243" y="5511400"/>
                    <a:ext cx="36574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8243" y="5511400"/>
                    <a:ext cx="365741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8197" r="-23333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5427720" y="4671154"/>
                    <a:ext cx="50391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7720" y="4671154"/>
                    <a:ext cx="503919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8197" r="-15663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37852" y="1691108"/>
                <a:ext cx="2852870" cy="1988974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5186234" y="1524828"/>
                <a:ext cx="3706245" cy="449645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6166490" y="3169729"/>
                    <a:ext cx="41261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6490" y="3169729"/>
                    <a:ext cx="412612" cy="36933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8197" r="-19403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5" name="Rectangle 54"/>
              <p:cNvSpPr/>
              <p:nvPr/>
            </p:nvSpPr>
            <p:spPr>
              <a:xfrm>
                <a:off x="5864805" y="3719682"/>
                <a:ext cx="2898675" cy="250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212217" y="3734412"/>
                <a:ext cx="3823898" cy="319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1200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M. </a:t>
                </a:r>
                <a:r>
                  <a:rPr lang="en-US" altLang="en-US" sz="1200" dirty="0" err="1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Oberthaler</a:t>
                </a:r>
                <a:r>
                  <a:rPr lang="en-US" altLang="en-US" sz="1200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 et al., </a:t>
                </a:r>
                <a:r>
                  <a:rPr lang="en-US" altLang="en-US" sz="1200" i="1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Phys. Rev. </a:t>
                </a:r>
                <a:r>
                  <a:rPr lang="en-US" altLang="en-US" sz="1200" i="1" dirty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A</a:t>
                </a:r>
                <a:r>
                  <a:rPr lang="en-US" altLang="en-US" sz="1200" i="1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,</a:t>
                </a:r>
                <a:r>
                  <a:rPr lang="en-US" altLang="en-US" sz="1200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 </a:t>
                </a:r>
                <a:r>
                  <a:rPr lang="en-US" altLang="en-US" sz="1200" b="1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54</a:t>
                </a:r>
                <a:r>
                  <a:rPr lang="en-US" altLang="en-US" sz="1200" dirty="0" smtClean="0"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, 3165 (1996)</a:t>
                </a:r>
                <a:endParaRPr lang="en-US" altLang="en-US" sz="1200" dirty="0">
                  <a:ea typeface="Franklin Gothic Book" panose="020B0503020102020204" pitchFamily="34" charset="0"/>
                  <a:cs typeface="Franklin Gothic Book" panose="020B0503020102020204" pitchFamily="34" charset="0"/>
                  <a:sym typeface="Franklin Gothic Book" panose="020B05030201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7577133" y="2669805"/>
                    <a:ext cx="37055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7133" y="2669805"/>
                    <a:ext cx="370551" cy="369332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 t="-8197" r="-19672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Rectangle 8"/>
              <p:cNvSpPr>
                <a:spLocks/>
              </p:cNvSpPr>
              <p:nvPr/>
            </p:nvSpPr>
            <p:spPr bwMode="auto">
              <a:xfrm>
                <a:off x="5565169" y="1482501"/>
                <a:ext cx="3410494" cy="34278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ctr"/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>
                  <a:spcBef>
                    <a:spcPts val="1200"/>
                  </a:spcBef>
                </a:pPr>
                <a:r>
                  <a:rPr lang="en-US" altLang="en-US" dirty="0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S. </a:t>
                </a:r>
                <a:r>
                  <a:rPr lang="en-US" altLang="en-US" dirty="0" err="1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Aghion</a:t>
                </a:r>
                <a:r>
                  <a:rPr lang="en-US" altLang="en-US" dirty="0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 </a:t>
                </a:r>
                <a:r>
                  <a:rPr lang="en-US" altLang="en-US" dirty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et al., </a:t>
                </a:r>
                <a:r>
                  <a:rPr lang="en-US" altLang="en-US" i="1" dirty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Nat. </a:t>
                </a:r>
                <a:r>
                  <a:rPr lang="en-US" altLang="en-US" i="1" dirty="0" err="1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Commun</a:t>
                </a:r>
                <a:r>
                  <a:rPr lang="en-US" altLang="en-US" dirty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. </a:t>
                </a:r>
                <a:r>
                  <a:rPr lang="en-US" altLang="en-US" b="1" dirty="0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5</a:t>
                </a:r>
                <a:r>
                  <a:rPr lang="en-US" altLang="en-US" dirty="0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, 4538 </a:t>
                </a:r>
                <a:r>
                  <a:rPr lang="en-US" altLang="en-US" dirty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(2014</a:t>
                </a:r>
                <a:r>
                  <a:rPr lang="en-US" altLang="en-US" dirty="0" smtClean="0">
                    <a:latin typeface="+mn-lt"/>
                    <a:ea typeface="Franklin Gothic Book" panose="020B0503020102020204" pitchFamily="34" charset="0"/>
                    <a:cs typeface="Franklin Gothic Book" panose="020B0503020102020204" pitchFamily="34" charset="0"/>
                    <a:sym typeface="Franklin Gothic Book" panose="020B0503020102020204" pitchFamily="34" charset="0"/>
                  </a:rPr>
                  <a:t>) </a:t>
                </a:r>
                <a:endParaRPr lang="en-US" altLang="en-US" dirty="0">
                  <a:latin typeface="+mn-lt"/>
                  <a:ea typeface="Franklin Gothic Book" panose="020B0503020102020204" pitchFamily="34" charset="0"/>
                  <a:cs typeface="Franklin Gothic Book" panose="020B0503020102020204" pitchFamily="34" charset="0"/>
                  <a:sym typeface="Franklin Gothic Book" panose="020B05030201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4448191" y="620688"/>
                <a:ext cx="4775987" cy="200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600" dirty="0" smtClean="0"/>
              </a:p>
              <a:p>
                <a:pPr marL="0" lvl="1"/>
                <a:r>
                  <a:rPr lang="en-US" altLang="en-US" dirty="0" smtClean="0">
                    <a:ea typeface="Gill Sans" charset="0"/>
                    <a:cs typeface="Gill Sans" charset="0"/>
                  </a:rPr>
                  <a:t>        </a:t>
                </a:r>
                <a:r>
                  <a:rPr lang="en-US" altLang="en-US" b="1" dirty="0" smtClean="0">
                    <a:ea typeface="Gill Sans" charset="0"/>
                    <a:cs typeface="Gill Sans" charset="0"/>
                  </a:rPr>
                  <a:t> Measure g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r>
                      <a:rPr lang="en-GB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b="1" dirty="0" smtClean="0">
                    <a:ea typeface="Gill Sans" charset="0"/>
                    <a:cs typeface="Gill Sans" charset="0"/>
                  </a:rPr>
                  <a:t>in </a:t>
                </a:r>
                <a:r>
                  <a:rPr lang="en-US" altLang="en-US" b="1" u="sng" dirty="0" smtClean="0">
                    <a:ea typeface="Gill Sans" charset="0"/>
                    <a:cs typeface="Gill Sans" charset="0"/>
                  </a:rPr>
                  <a:t>Moiré</a:t>
                </a:r>
                <a:r>
                  <a:rPr lang="en-GB" b="1" u="sng" dirty="0" smtClean="0"/>
                  <a:t> </a:t>
                </a:r>
                <a:r>
                  <a:rPr lang="en-GB" b="1" u="sng" dirty="0" err="1" smtClean="0"/>
                  <a:t>deflectometer</a:t>
                </a:r>
                <a:r>
                  <a:rPr lang="en-GB" b="1" dirty="0"/>
                  <a:t> </a:t>
                </a:r>
                <a:endParaRPr lang="en-GB" b="1" dirty="0" smtClean="0"/>
              </a:p>
              <a:p>
                <a:pPr marL="0" lvl="1"/>
                <a:endParaRPr lang="en-GB" dirty="0" smtClean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Falling height: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GB" dirty="0" smtClean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dirty="0"/>
                  <a:t>Requires velocity information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/>
                  <a:t> and </a:t>
                </a:r>
                <a:r>
                  <a:rPr lang="en-GB" dirty="0" smtClean="0"/>
                  <a:t>t</a:t>
                </a:r>
                <a:r>
                  <a:rPr lang="en-GB" baseline="-25000" dirty="0" smtClean="0"/>
                  <a:t>0</a:t>
                </a:r>
                <a:endParaRPr lang="en-GB" dirty="0" smtClean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Requires high detector resolution</a:t>
                </a:r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1" y="620688"/>
                <a:ext cx="4775987" cy="2000548"/>
              </a:xfrm>
              <a:prstGeom prst="rect">
                <a:avLst/>
              </a:prstGeom>
              <a:blipFill rotWithShape="1">
                <a:blip r:embed="rId22"/>
                <a:stretch>
                  <a:fillRect l="-1149" t="-915" r="-1277" b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4716016" y="692696"/>
            <a:ext cx="0" cy="61464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6094482" y="1268760"/>
            <a:ext cx="3014022" cy="618887"/>
            <a:chOff x="1970284" y="3695738"/>
            <a:chExt cx="3014022" cy="618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1970284" y="3695738"/>
                  <a:ext cx="2653982" cy="618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GB" sz="1400" b="0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GB" sz="14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GB" sz="1400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𝐻</m:t>
                                                </m:r>
                                              </m:e>
                                            </m:acc>
                                          </m:e>
                                          <m:sup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284" y="3695738"/>
                  <a:ext cx="2653982" cy="618887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3945495" y="3790579"/>
                  <a:ext cx="1038811" cy="409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dirty="0" smtClean="0"/>
                    <a:t>, </a:t>
                  </a:r>
                  <a14:m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GB" sz="16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p>
                            <m:sSupPr>
                              <m:ctrlPr>
                                <a:rPr lang="en-GB" sz="1600" i="1"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GB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bSup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5495" y="3790579"/>
                  <a:ext cx="1038811" cy="40921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l="-3529" b="-134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/>
          <p:cNvSpPr/>
          <p:nvPr/>
        </p:nvSpPr>
        <p:spPr>
          <a:xfrm>
            <a:off x="6433354" y="6239284"/>
            <a:ext cx="2387118" cy="226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84271" y="6352688"/>
            <a:ext cx="1064193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660232" y="6352688"/>
            <a:ext cx="1064193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105974" y="6271388"/>
            <a:ext cx="28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sym typeface="Franklin Gothic Book" panose="020B0503020102020204" pitchFamily="34" charset="0"/>
              </a:rPr>
              <a:t>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092280" y="6280680"/>
            <a:ext cx="28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sym typeface="Franklin Gothic Book" panose="020B0503020102020204" pitchFamily="34" charset="0"/>
              </a:rPr>
              <a:t>L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635896" y="1556792"/>
            <a:ext cx="5436096" cy="4176464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2406650" y="8674100"/>
            <a:ext cx="8191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Crucial step towards the direct detection of the gravitational </a:t>
            </a:r>
          </a:p>
          <a:p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acceleration of antihydrogen with the AEgIS experiment </a:t>
            </a:r>
            <a:r>
              <a:rPr lang="en-US" altLang="en-US" sz="1800">
                <a:solidFill>
                  <a:srgbClr val="6E0500"/>
                </a:solidFill>
                <a:latin typeface="+mn-lt"/>
                <a:ea typeface="Lucida Grande" charset="0"/>
                <a:cs typeface="Lucida Grande" charset="0"/>
                <a:sym typeface="Arial Hebrew Scholar" charset="0"/>
              </a:rPr>
              <a:t>Δ</a:t>
            </a:r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z = g</a:t>
            </a:r>
            <a:r>
              <a:rPr lang="en-US" altLang="en-US" sz="2400">
                <a:solidFill>
                  <a:srgbClr val="6E0500"/>
                </a:solidFill>
                <a:latin typeface="+mn-lt"/>
                <a:ea typeface="STIXGeneral-Regular" charset="0"/>
                <a:cs typeface="STIXGeneral-Regular" charset="0"/>
                <a:sym typeface="STIXGeneral-Regular" charset="0"/>
              </a:rPr>
              <a:t>τ</a:t>
            </a:r>
            <a:r>
              <a:rPr lang="en-US" altLang="en-US" sz="2400" baseline="32000">
                <a:solidFill>
                  <a:srgbClr val="6E0500"/>
                </a:solidFill>
                <a:latin typeface="+mn-lt"/>
                <a:ea typeface="Symbol" panose="05050102010706020507" pitchFamily="18" charset="2"/>
                <a:cs typeface="Symbol" panose="05050102010706020507" pitchFamily="18" charset="2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404754" y="5517232"/>
            <a:ext cx="3015118" cy="279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P. </a:t>
            </a:r>
            <a:r>
              <a:rPr lang="en-US" altLang="en-US" dirty="0" err="1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Scampoli</a:t>
            </a:r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 et al., </a:t>
            </a:r>
            <a:r>
              <a:rPr lang="en-US" altLang="en-US" i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J. </a:t>
            </a:r>
            <a:r>
              <a:rPr lang="en-US" altLang="en-US" i="1" dirty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Instr</a:t>
            </a:r>
            <a:r>
              <a:rPr lang="en-US" altLang="en-US" i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. </a:t>
            </a:r>
            <a:r>
              <a:rPr lang="en-US" altLang="en-US" b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9, </a:t>
            </a:r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C01061 (2014)</a:t>
            </a:r>
            <a:endParaRPr lang="en-US" altLang="en-US" dirty="0">
              <a:latin typeface="+mn-lt"/>
              <a:cs typeface="Arial Italic" panose="020B0604020202090204" pitchFamily="34" charset="0"/>
              <a:sym typeface="Arial Italic" panose="020B0604020202090204" pitchFamily="34" charset="0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3834308" y="4761058"/>
            <a:ext cx="6210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4572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Visibility of 71%;  mean force of ~</a:t>
            </a:r>
            <a:r>
              <a:rPr lang="en-US" altLang="en-US" sz="1600" b="1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530</a:t>
            </a:r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 </a:t>
            </a:r>
            <a:r>
              <a:rPr lang="en-US" altLang="en-US" sz="1600" b="1" dirty="0" err="1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aN</a:t>
            </a:r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en-US" sz="1600" b="1" dirty="0" smtClean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en-US" sz="14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(Compatible </a:t>
            </a:r>
            <a:r>
              <a:rPr lang="en-US" altLang="en-US" sz="14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with a Lorentz force from 1 </a:t>
            </a:r>
            <a:r>
              <a:rPr lang="en-US" altLang="en-US" sz="14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mT</a:t>
            </a:r>
            <a:r>
              <a:rPr lang="en-US" altLang="en-US" sz="14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or 30 </a:t>
            </a:r>
            <a:r>
              <a:rPr lang="en-US" altLang="en-US" sz="14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V/cm)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4752616" y="5464961"/>
            <a:ext cx="2915728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S. </a:t>
            </a:r>
            <a:r>
              <a:rPr lang="en-US" altLang="en-US" dirty="0" err="1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Aghion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et al., </a:t>
            </a:r>
            <a:r>
              <a:rPr lang="en-US" altLang="en-US" i="1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Nat. </a:t>
            </a:r>
            <a:r>
              <a:rPr lang="en-US" altLang="en-US" i="1" dirty="0" err="1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Commun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. </a:t>
            </a:r>
            <a:r>
              <a:rPr lang="en-US" altLang="en-US" b="1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5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4538 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(2014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) </a:t>
            </a:r>
            <a:endParaRPr lang="en-US" altLang="en-US" dirty="0">
              <a:latin typeface="+mn-lt"/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9"/>
              <p:cNvSpPr>
                <a:spLocks/>
              </p:cNvSpPr>
              <p:nvPr/>
            </p:nvSpPr>
            <p:spPr bwMode="auto">
              <a:xfrm>
                <a:off x="3779912" y="932242"/>
                <a:ext cx="5616624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…Moiré </a:t>
                </a:r>
                <a:r>
                  <a:rPr lang="en-US" altLang="en-US" sz="1800" dirty="0" err="1">
                    <a:latin typeface="+mn-lt"/>
                    <a:ea typeface="Gill Sans" charset="0"/>
                    <a:cs typeface="Gill Sans" charset="0"/>
                  </a:rPr>
                  <a:t>deflectometer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to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measure deflection</a:t>
                </a:r>
              </a:p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 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beam (~100 </a:t>
                </a:r>
                <a:r>
                  <a:rPr lang="en-US" altLang="en-US" sz="1800" dirty="0" err="1" smtClean="0">
                    <a:latin typeface="+mn-lt"/>
                    <a:ea typeface="Gill Sans" charset="0"/>
                    <a:cs typeface="Gill Sans" charset="0"/>
                  </a:rPr>
                  <a:t>keV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) provided by CERN AD facility</a:t>
                </a:r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2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932242"/>
                <a:ext cx="5616624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2497" t="-8824" b="-169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73" y="3427912"/>
            <a:ext cx="2164058" cy="1850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868" y="1894656"/>
            <a:ext cx="5176620" cy="2577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" y="939904"/>
            <a:ext cx="3419213" cy="2356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</a:rPr>
                  <a:t>Proof of principle </a:t>
                </a:r>
                <a:r>
                  <a:rPr lang="de-DE" sz="2800" b="1" dirty="0">
                    <a:solidFill>
                      <a:schemeClr val="tx2"/>
                    </a:solidFill>
                  </a:rPr>
                  <a:t>with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</a:rPr>
                  <a:t>... </a:t>
                </a:r>
                <a:endParaRPr lang="de-DE" sz="2800" b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7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92655" y="5896767"/>
            <a:ext cx="6206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Crucial step towards </a:t>
            </a:r>
            <a:r>
              <a:rPr lang="en-US" dirty="0" smtClean="0"/>
              <a:t>direct </a:t>
            </a:r>
            <a:r>
              <a:rPr lang="en-US" dirty="0"/>
              <a:t>detection of the gravitational</a:t>
            </a:r>
          </a:p>
          <a:p>
            <a:r>
              <a:rPr lang="en-US" dirty="0"/>
              <a:t>acceleration of antihydrogen </a:t>
            </a:r>
            <a:r>
              <a:rPr lang="en-US" dirty="0" smtClean="0"/>
              <a:t>with the </a:t>
            </a:r>
            <a:r>
              <a:rPr lang="en-US" dirty="0"/>
              <a:t>AEgIS experiment </a:t>
            </a:r>
            <a:r>
              <a:rPr lang="en-US" dirty="0" err="1"/>
              <a:t>Δz</a:t>
            </a:r>
            <a:r>
              <a:rPr lang="en-US" dirty="0"/>
              <a:t> = </a:t>
            </a:r>
            <a:r>
              <a:rPr lang="en-US" dirty="0" smtClean="0"/>
              <a:t>g t</a:t>
            </a:r>
            <a:r>
              <a:rPr lang="en-US" baseline="30000" dirty="0" smtClean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96" y="5285526"/>
            <a:ext cx="3670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Emulsion detector with vertex resolution ~2 </a:t>
            </a:r>
            <a:r>
              <a:rPr lang="en-US" altLang="en-US" sz="1400" dirty="0" smtClean="0">
                <a:latin typeface="Symbol" pitchFamily="18" charset="2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9360915" y="4246632"/>
            <a:ext cx="17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9.8 um upwards shift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940152" y="1639860"/>
                <a:ext cx="30460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>
                    <a:cs typeface="Arial" panose="020B0604020202020204" pitchFamily="34" charset="0"/>
                    <a:sym typeface="Arial" panose="020B0604020202020204" pitchFamily="34" charset="0"/>
                  </a:rPr>
                  <a:t>A</a:t>
                </a:r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nnihilation vertex positions of 241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 : </a:t>
                </a:r>
                <a:endParaRPr lang="en-US" sz="1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639860"/>
                <a:ext cx="3046027" cy="307777"/>
              </a:xfrm>
              <a:prstGeom prst="rect">
                <a:avLst/>
              </a:prstGeom>
              <a:blipFill rotWithShape="1">
                <a:blip r:embed="rId8"/>
                <a:stretch>
                  <a:fillRect l="-400" t="-2000" r="-12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707904" y="4400521"/>
            <a:ext cx="2376264" cy="360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99592" y="2018069"/>
                <a:ext cx="3048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018069"/>
                <a:ext cx="304827" cy="276999"/>
              </a:xfrm>
              <a:prstGeom prst="rect">
                <a:avLst/>
              </a:prstGeom>
              <a:blipFill rotWithShape="1">
                <a:blip r:embed="rId9"/>
                <a:stretch>
                  <a:fillRect r="-600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0211" y="2387866"/>
                <a:ext cx="3048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1" y="2387866"/>
                <a:ext cx="304827" cy="276999"/>
              </a:xfrm>
              <a:prstGeom prst="rect">
                <a:avLst/>
              </a:prstGeom>
              <a:blipFill rotWithShape="1">
                <a:blip r:embed="rId10"/>
                <a:stretch>
                  <a:fillRect r="-600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80370" y="4580789"/>
                <a:ext cx="28954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=9.6±</m:t>
                    </m:r>
                  </m:oMath>
                </a14:m>
                <a:r>
                  <a:rPr lang="en-US" sz="1400" dirty="0" smtClean="0"/>
                  <a:t>0.9 (stat.)</a:t>
                </a:r>
                <a:r>
                  <a:rPr lang="en-US" sz="14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sz="1400" dirty="0" smtClean="0"/>
                  <a:t>6.4 (syst.) </a:t>
                </a:r>
                <a:r>
                  <a:rPr lang="en-US" sz="1400" dirty="0" smtClean="0">
                    <a:latin typeface="Symbol" pitchFamily="18" charset="2"/>
                  </a:rPr>
                  <a:t>m</a:t>
                </a:r>
                <a:r>
                  <a:rPr lang="en-US" sz="1400" dirty="0" smtClean="0"/>
                  <a:t>m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370" y="4580789"/>
                <a:ext cx="2895473" cy="307777"/>
              </a:xfrm>
              <a:prstGeom prst="rect">
                <a:avLst/>
              </a:prstGeom>
              <a:blipFill rotWithShape="1">
                <a:blip r:embed="rId11"/>
                <a:stretch>
                  <a:fillRect t="-3922" r="-84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812360" y="4353293"/>
            <a:ext cx="288032" cy="201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909744" y="4583669"/>
                <a:ext cx="21088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Shift between light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: </a:t>
                </a:r>
                <a:endParaRPr lang="en-US" sz="14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744" y="4583669"/>
                <a:ext cx="2108847" cy="307777"/>
              </a:xfrm>
              <a:prstGeom prst="rect">
                <a:avLst/>
              </a:prstGeom>
              <a:blipFill rotWithShape="1">
                <a:blip r:embed="rId12"/>
                <a:stretch>
                  <a:fillRect l="-578" t="-2000" r="-23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7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635896" y="1556792"/>
            <a:ext cx="5436096" cy="4176464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2406650" y="8674100"/>
            <a:ext cx="8191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Crucial step towards the direct detection of the gravitational </a:t>
            </a:r>
          </a:p>
          <a:p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acceleration of antihydrogen with the AEgIS experiment </a:t>
            </a:r>
            <a:r>
              <a:rPr lang="en-US" altLang="en-US" sz="1800">
                <a:solidFill>
                  <a:srgbClr val="6E0500"/>
                </a:solidFill>
                <a:latin typeface="+mn-lt"/>
                <a:ea typeface="Lucida Grande" charset="0"/>
                <a:cs typeface="Lucida Grande" charset="0"/>
                <a:sym typeface="Arial Hebrew Scholar" charset="0"/>
              </a:rPr>
              <a:t>Δ</a:t>
            </a:r>
            <a:r>
              <a:rPr lang="en-US" altLang="en-US" sz="2400">
                <a:solidFill>
                  <a:srgbClr val="6E0500"/>
                </a:solidFill>
                <a:latin typeface="+mn-lt"/>
                <a:ea typeface="Gill Sans" charset="0"/>
                <a:cs typeface="Gill Sans" charset="0"/>
              </a:rPr>
              <a:t>z = g</a:t>
            </a:r>
            <a:r>
              <a:rPr lang="en-US" altLang="en-US" sz="2400">
                <a:solidFill>
                  <a:srgbClr val="6E0500"/>
                </a:solidFill>
                <a:latin typeface="+mn-lt"/>
                <a:ea typeface="STIXGeneral-Regular" charset="0"/>
                <a:cs typeface="STIXGeneral-Regular" charset="0"/>
                <a:sym typeface="STIXGeneral-Regular" charset="0"/>
              </a:rPr>
              <a:t>τ</a:t>
            </a:r>
            <a:r>
              <a:rPr lang="en-US" altLang="en-US" sz="2400" baseline="32000">
                <a:solidFill>
                  <a:srgbClr val="6E0500"/>
                </a:solidFill>
                <a:latin typeface="+mn-lt"/>
                <a:ea typeface="Symbol" panose="05050102010706020507" pitchFamily="18" charset="2"/>
                <a:cs typeface="Symbol" panose="05050102010706020507" pitchFamily="18" charset="2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404754" y="5517232"/>
            <a:ext cx="3015118" cy="279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P. </a:t>
            </a:r>
            <a:r>
              <a:rPr lang="en-US" altLang="en-US" dirty="0" err="1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Scampoli</a:t>
            </a:r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 et al., </a:t>
            </a:r>
            <a:r>
              <a:rPr lang="en-US" altLang="en-US" i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J. </a:t>
            </a:r>
            <a:r>
              <a:rPr lang="en-US" altLang="en-US" i="1" dirty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Instr</a:t>
            </a:r>
            <a:r>
              <a:rPr lang="en-US" altLang="en-US" i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. </a:t>
            </a:r>
            <a:r>
              <a:rPr lang="en-US" altLang="en-US" b="1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9, </a:t>
            </a:r>
            <a:r>
              <a:rPr lang="en-US" altLang="en-US" dirty="0" smtClean="0">
                <a:latin typeface="+mn-lt"/>
                <a:cs typeface="Arial Italic" panose="020B0604020202090204" pitchFamily="34" charset="0"/>
                <a:sym typeface="Arial Italic" panose="020B0604020202090204" pitchFamily="34" charset="0"/>
              </a:rPr>
              <a:t>C01061 (2014)</a:t>
            </a:r>
            <a:endParaRPr lang="en-US" altLang="en-US" dirty="0">
              <a:latin typeface="+mn-lt"/>
              <a:cs typeface="Arial Italic" panose="020B0604020202090204" pitchFamily="34" charset="0"/>
              <a:sym typeface="Arial Italic" panose="020B0604020202090204" pitchFamily="34" charset="0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3834308" y="4761058"/>
            <a:ext cx="6210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4572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Visibility of 71%;  mean force of ~</a:t>
            </a:r>
            <a:r>
              <a:rPr lang="en-US" altLang="en-US" sz="1600" b="1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530</a:t>
            </a:r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 </a:t>
            </a:r>
            <a:r>
              <a:rPr lang="en-US" altLang="en-US" sz="1600" b="1" dirty="0" err="1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aN</a:t>
            </a:r>
            <a:r>
              <a:rPr lang="en-US" altLang="en-US" sz="16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en-US" sz="1600" b="1" dirty="0" smtClean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en-US" sz="14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(Compatible </a:t>
            </a:r>
            <a:r>
              <a:rPr lang="en-US" altLang="en-US" sz="14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with a Lorentz force from 1 </a:t>
            </a:r>
            <a:r>
              <a:rPr lang="en-US" altLang="en-US" sz="14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mT</a:t>
            </a:r>
            <a:r>
              <a:rPr lang="en-US" altLang="en-US" sz="14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or 30 </a:t>
            </a:r>
            <a:r>
              <a:rPr lang="en-US" altLang="en-US" sz="14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V/cm)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4752616" y="5464961"/>
            <a:ext cx="2915728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S. </a:t>
            </a:r>
            <a:r>
              <a:rPr lang="en-US" altLang="en-US" dirty="0" err="1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Aghion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 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et al., </a:t>
            </a:r>
            <a:r>
              <a:rPr lang="en-US" altLang="en-US" i="1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Nat. </a:t>
            </a:r>
            <a:r>
              <a:rPr lang="en-US" altLang="en-US" i="1" dirty="0" err="1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Commun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. </a:t>
            </a:r>
            <a:r>
              <a:rPr lang="en-US" altLang="en-US" b="1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5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, 4538 </a:t>
            </a:r>
            <a:r>
              <a:rPr lang="en-US" altLang="en-US" dirty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(2014</a:t>
            </a:r>
            <a:r>
              <a:rPr lang="en-US" altLang="en-US" dirty="0" smtClean="0"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  <a:sym typeface="Franklin Gothic Book" panose="020B0503020102020204" pitchFamily="34" charset="0"/>
              </a:rPr>
              <a:t>) </a:t>
            </a:r>
            <a:endParaRPr lang="en-US" altLang="en-US" dirty="0">
              <a:latin typeface="+mn-lt"/>
              <a:ea typeface="Franklin Gothic Book" panose="020B0503020102020204" pitchFamily="34" charset="0"/>
              <a:cs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9"/>
              <p:cNvSpPr>
                <a:spLocks/>
              </p:cNvSpPr>
              <p:nvPr/>
            </p:nvSpPr>
            <p:spPr bwMode="auto">
              <a:xfrm>
                <a:off x="3779912" y="932242"/>
                <a:ext cx="5616624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…Moiré </a:t>
                </a:r>
                <a:r>
                  <a:rPr lang="en-US" altLang="en-US" sz="1800" dirty="0" err="1">
                    <a:latin typeface="+mn-lt"/>
                    <a:ea typeface="Gill Sans" charset="0"/>
                    <a:cs typeface="Gill Sans" charset="0"/>
                  </a:rPr>
                  <a:t>deflectometer</a:t>
                </a:r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to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measure deflection</a:t>
                </a:r>
              </a:p>
              <a:p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 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beam (~100 </a:t>
                </a:r>
                <a:r>
                  <a:rPr lang="en-US" altLang="en-US" sz="1800" dirty="0" err="1" smtClean="0">
                    <a:latin typeface="+mn-lt"/>
                    <a:ea typeface="Gill Sans" charset="0"/>
                    <a:cs typeface="Gill Sans" charset="0"/>
                  </a:rPr>
                  <a:t>keV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) provided by CERN AD facility</a:t>
                </a:r>
                <a:endParaRPr lang="en-US" altLang="en-US" sz="1800" dirty="0">
                  <a:latin typeface="+mn-lt"/>
                  <a:ea typeface="Gill Sans" charset="0"/>
                  <a:cs typeface="Gill Sans" charset="0"/>
                </a:endParaRPr>
              </a:p>
              <a:p>
                <a:r>
                  <a:rPr lang="en-US" altLang="en-US" sz="1800" dirty="0">
                    <a:latin typeface="+mn-lt"/>
                    <a:ea typeface="Gill Sans" charset="0"/>
                    <a:cs typeface="Gill Sans" charset="0"/>
                  </a:rPr>
                  <a:t> </a:t>
                </a:r>
                <a:r>
                  <a:rPr lang="en-US" altLang="en-US" sz="1800" dirty="0" smtClean="0">
                    <a:latin typeface="+mn-lt"/>
                    <a:ea typeface="Gill Sans" charset="0"/>
                    <a:cs typeface="Gill Sans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2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932242"/>
                <a:ext cx="5616624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2497" t="-8824" b="-169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73" y="3427912"/>
            <a:ext cx="2164058" cy="1850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868" y="1894656"/>
            <a:ext cx="5176620" cy="2577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" y="939904"/>
            <a:ext cx="3419213" cy="2356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800" b="1" dirty="0" smtClean="0">
                    <a:solidFill>
                      <a:schemeClr val="tx2"/>
                    </a:solidFill>
                  </a:rPr>
                  <a:t>Proof of principle </a:t>
                </a:r>
                <a:r>
                  <a:rPr lang="de-DE" sz="2800" b="1" dirty="0">
                    <a:solidFill>
                      <a:schemeClr val="tx2"/>
                    </a:solidFill>
                  </a:rPr>
                  <a:t>with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</a:rPr>
                  <a:t>... </a:t>
                </a:r>
                <a:endParaRPr lang="de-DE" sz="2800" b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7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92655" y="5896767"/>
            <a:ext cx="6206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Crucial step towards </a:t>
            </a:r>
            <a:r>
              <a:rPr lang="en-US" dirty="0" smtClean="0"/>
              <a:t>direct </a:t>
            </a:r>
            <a:r>
              <a:rPr lang="en-US" dirty="0"/>
              <a:t>detection of the gravitational</a:t>
            </a:r>
          </a:p>
          <a:p>
            <a:r>
              <a:rPr lang="en-US" dirty="0"/>
              <a:t>acceleration of antihydrogen </a:t>
            </a:r>
            <a:r>
              <a:rPr lang="en-US" dirty="0" smtClean="0"/>
              <a:t>with </a:t>
            </a:r>
            <a:r>
              <a:rPr lang="en-US" dirty="0"/>
              <a:t>AEgIS experiment </a:t>
            </a:r>
            <a:r>
              <a:rPr lang="en-US" dirty="0" err="1"/>
              <a:t>Δz</a:t>
            </a:r>
            <a:r>
              <a:rPr lang="en-US" dirty="0"/>
              <a:t> = </a:t>
            </a:r>
            <a:r>
              <a:rPr lang="en-US" dirty="0" smtClean="0"/>
              <a:t>g t</a:t>
            </a:r>
            <a:r>
              <a:rPr lang="en-US" baseline="30000" dirty="0" smtClean="0"/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60915" y="4246632"/>
            <a:ext cx="17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9.8 um upwards shift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940152" y="1639860"/>
                <a:ext cx="30460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>
                    <a:cs typeface="Arial" panose="020B0604020202020204" pitchFamily="34" charset="0"/>
                    <a:sym typeface="Arial" panose="020B0604020202020204" pitchFamily="34" charset="0"/>
                  </a:rPr>
                  <a:t>A</a:t>
                </a:r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nnihilation vertex positions of 241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 : </a:t>
                </a:r>
                <a:endParaRPr lang="en-US" sz="1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639860"/>
                <a:ext cx="3046027" cy="307777"/>
              </a:xfrm>
              <a:prstGeom prst="rect">
                <a:avLst/>
              </a:prstGeom>
              <a:blipFill rotWithShape="1">
                <a:blip r:embed="rId8"/>
                <a:stretch>
                  <a:fillRect l="-400" t="-2000" r="-12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707904" y="4400521"/>
            <a:ext cx="2376264" cy="360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99592" y="2018069"/>
                <a:ext cx="3048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018069"/>
                <a:ext cx="304827" cy="276999"/>
              </a:xfrm>
              <a:prstGeom prst="rect">
                <a:avLst/>
              </a:prstGeom>
              <a:blipFill rotWithShape="1">
                <a:blip r:embed="rId9"/>
                <a:stretch>
                  <a:fillRect r="-600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0211" y="2387866"/>
                <a:ext cx="3048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1" y="2387866"/>
                <a:ext cx="304827" cy="276999"/>
              </a:xfrm>
              <a:prstGeom prst="rect">
                <a:avLst/>
              </a:prstGeom>
              <a:blipFill rotWithShape="1">
                <a:blip r:embed="rId10"/>
                <a:stretch>
                  <a:fillRect r="-600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80370" y="4580789"/>
                <a:ext cx="28954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=9.6±</m:t>
                    </m:r>
                  </m:oMath>
                </a14:m>
                <a:r>
                  <a:rPr lang="en-US" sz="1400" dirty="0" smtClean="0"/>
                  <a:t>0.9 (stat.)</a:t>
                </a:r>
                <a:r>
                  <a:rPr lang="en-US" sz="14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sz="1400" dirty="0" smtClean="0"/>
                  <a:t>6.4 (syst.) </a:t>
                </a:r>
                <a:r>
                  <a:rPr lang="en-US" sz="1400" dirty="0" smtClean="0">
                    <a:latin typeface="Symbol" pitchFamily="18" charset="2"/>
                  </a:rPr>
                  <a:t>m</a:t>
                </a:r>
                <a:r>
                  <a:rPr lang="en-US" sz="1400" dirty="0" smtClean="0"/>
                  <a:t>m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370" y="4580789"/>
                <a:ext cx="2895473" cy="307777"/>
              </a:xfrm>
              <a:prstGeom prst="rect">
                <a:avLst/>
              </a:prstGeom>
              <a:blipFill rotWithShape="1">
                <a:blip r:embed="rId11"/>
                <a:stretch>
                  <a:fillRect t="-3922" r="-84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812360" y="4353293"/>
            <a:ext cx="288032" cy="201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909744" y="4583669"/>
                <a:ext cx="21088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Shift between light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en-US" sz="1400" dirty="0" smtClean="0">
                    <a:cs typeface="Arial" panose="020B0604020202020204" pitchFamily="34" charset="0"/>
                    <a:sym typeface="Arial" panose="020B0604020202020204" pitchFamily="34" charset="0"/>
                  </a:rPr>
                  <a:t>: </a:t>
                </a:r>
                <a:endParaRPr lang="en-US" sz="14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744" y="4583669"/>
                <a:ext cx="2108847" cy="307777"/>
              </a:xfrm>
              <a:prstGeom prst="rect">
                <a:avLst/>
              </a:prstGeom>
              <a:blipFill rotWithShape="1">
                <a:blip r:embed="rId12"/>
                <a:stretch>
                  <a:fillRect l="-578" t="-2000" r="-23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150971" y="5779830"/>
            <a:ext cx="8856984" cy="1033546"/>
            <a:chOff x="150971" y="6216768"/>
            <a:chExt cx="8856984" cy="1033546"/>
          </a:xfrm>
        </p:grpSpPr>
        <p:sp>
          <p:nvSpPr>
            <p:cNvPr id="25" name="Rounded Rectangle 24"/>
            <p:cNvSpPr/>
            <p:nvPr/>
          </p:nvSpPr>
          <p:spPr>
            <a:xfrm>
              <a:off x="150971" y="6216768"/>
              <a:ext cx="8732110" cy="10335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51946" y="6288776"/>
                  <a:ext cx="8756009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2"/>
                      </a:solidFill>
                    </a:rPr>
                    <a:t>Challenges:</a:t>
                  </a:r>
                </a:p>
                <a:p>
                  <a:r>
                    <a:rPr lang="en-US" dirty="0" smtClean="0">
                      <a:solidFill>
                        <a:schemeClr val="tx2"/>
                      </a:solidFill>
                    </a:rPr>
                    <a:t>1) Position sensitive detector that can </a:t>
                  </a:r>
                  <a:r>
                    <a:rPr lang="en-US" dirty="0">
                      <a:solidFill>
                        <a:schemeClr val="tx2"/>
                      </a:solidFill>
                    </a:rPr>
                    <a:t>distinguish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acc>
                    </m:oMath>
                  </a14:m>
                  <a:r>
                    <a:rPr lang="en-US" b="1" dirty="0">
                      <a:solidFill>
                        <a:schemeClr val="tx2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chemeClr val="tx2"/>
                      </a:solidFill>
                    </a:rPr>
                    <a:t>annihilations from </a:t>
                  </a:r>
                  <a:r>
                    <a:rPr lang="en-US" dirty="0" err="1" smtClean="0">
                      <a:solidFill>
                        <a:schemeClr val="tx2"/>
                      </a:solidFill>
                    </a:rPr>
                    <a:t>secondaries</a:t>
                  </a:r>
                  <a:r>
                    <a:rPr lang="en-US" dirty="0" smtClean="0">
                      <a:solidFill>
                        <a:schemeClr val="tx2"/>
                      </a:solidFill>
                    </a:rPr>
                    <a:t>.</a:t>
                  </a:r>
                </a:p>
                <a:p>
                  <a:r>
                    <a:rPr lang="en-US" dirty="0">
                      <a:solidFill>
                        <a:schemeClr val="tx2"/>
                      </a:solidFill>
                    </a:rPr>
                    <a:t>2) </a:t>
                  </a:r>
                  <a:r>
                    <a:rPr lang="en-US" dirty="0" smtClean="0">
                      <a:solidFill>
                        <a:schemeClr val="tx2"/>
                      </a:solidFill>
                    </a:rPr>
                    <a:t>Production of cold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acc>
                    </m:oMath>
                  </a14:m>
                  <a:r>
                    <a:rPr lang="en-US" dirty="0" smtClean="0">
                      <a:solidFill>
                        <a:schemeClr val="tx2"/>
                      </a:solidFill>
                    </a:rPr>
                    <a:t> required for precision measurements on g.</a:t>
                  </a:r>
                  <a:endParaRPr lang="en-US" dirty="0" smtClean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946" y="6288776"/>
                  <a:ext cx="8756009" cy="92333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557" t="-3311" b="-99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ectangle 26"/>
          <p:cNvSpPr/>
          <p:nvPr/>
        </p:nvSpPr>
        <p:spPr>
          <a:xfrm>
            <a:off x="35496" y="5285526"/>
            <a:ext cx="3670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Emulsion detector with vertex resolution ~2 </a:t>
            </a:r>
            <a:r>
              <a:rPr lang="en-US" altLang="en-US" sz="1400" dirty="0" smtClean="0">
                <a:latin typeface="Symbol" pitchFamily="18" charset="2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US" altLang="en-US" sz="1400" dirty="0" smtClean="0"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26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88068" y="807115"/>
            <a:ext cx="4104456" cy="483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212361" y="6797423"/>
            <a:ext cx="208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 at 8 </a:t>
            </a:r>
            <a:r>
              <a:rPr lang="en-US" dirty="0" err="1" smtClean="0"/>
              <a:t>keV</a:t>
            </a:r>
            <a:r>
              <a:rPr lang="en-US" dirty="0" smtClean="0"/>
              <a:t>, on 300 um sensor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800" b="1" dirty="0" smtClean="0">
                    <a:solidFill>
                      <a:schemeClr val="tx2"/>
                    </a:solidFill>
                  </a:rPr>
                  <a:t>Timepix3 detector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</a:rPr>
                  <a:t> (and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𝐇</m:t>
                        </m:r>
                      </m:e>
                    </m:acc>
                  </m:oMath>
                </a14:m>
                <a:r>
                  <a:rPr lang="de-DE" sz="2800" b="1" dirty="0" smtClean="0">
                    <a:solidFill>
                      <a:schemeClr val="tx2"/>
                    </a:solidFill>
                  </a:rPr>
                  <a:t>)</a:t>
                </a:r>
                <a:r>
                  <a:rPr lang="de-DE" sz="2800" b="1" baseline="30000" dirty="0" smtClean="0">
                    <a:solidFill>
                      <a:schemeClr val="tx2"/>
                    </a:solidFill>
                  </a:rPr>
                  <a:t> </a:t>
                </a:r>
                <a:endParaRPr lang="de-DE" sz="2800" b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42170"/>
                <a:ext cx="5976938" cy="609398"/>
              </a:xfrm>
              <a:prstGeom prst="rect">
                <a:avLst/>
              </a:prstGeom>
              <a:blipFill rotWithShape="1">
                <a:blip r:embed="rId3"/>
                <a:stretch>
                  <a:fillRect l="-2039" t="-1000" b="-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788068" y="2635465"/>
            <a:ext cx="4104456" cy="80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711784"/>
            <a:ext cx="2075833" cy="44421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850" y="1217763"/>
            <a:ext cx="69189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Timepix3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Detector and readout provided by courtesy of </a:t>
            </a:r>
          </a:p>
          <a:p>
            <a:r>
              <a:rPr lang="en-US" dirty="0"/>
              <a:t> </a:t>
            </a:r>
            <a:r>
              <a:rPr lang="en-US" dirty="0" smtClean="0"/>
              <a:t>     the CERN </a:t>
            </a:r>
            <a:r>
              <a:rPr lang="en-US" i="1" dirty="0" smtClean="0"/>
              <a:t>Medipix3</a:t>
            </a:r>
            <a:r>
              <a:rPr lang="en-US" dirty="0" smtClean="0"/>
              <a:t> collaboration [1]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good time resolution (1.5 ns on </a:t>
            </a:r>
            <a:r>
              <a:rPr lang="en-US" dirty="0" err="1" smtClean="0"/>
              <a:t>ToA</a:t>
            </a:r>
            <a:r>
              <a:rPr lang="en-US" dirty="0" smtClean="0"/>
              <a:t> and </a:t>
            </a:r>
            <a:r>
              <a:rPr lang="en-US" dirty="0" err="1" smtClean="0"/>
              <a:t>ToT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density pixel matrix (55 </a:t>
            </a:r>
            <a:r>
              <a:rPr lang="el-GR" dirty="0" smtClean="0"/>
              <a:t>μ</a:t>
            </a:r>
            <a:r>
              <a:rPr lang="en-US" dirty="0" smtClean="0"/>
              <a:t>m) 256 x 256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</a:t>
            </a:r>
            <a:r>
              <a:rPr lang="en-US" dirty="0" err="1" smtClean="0"/>
              <a:t>Gbit</a:t>
            </a:r>
            <a:r>
              <a:rPr lang="en-US" dirty="0" smtClean="0"/>
              <a:t>/s data rate through </a:t>
            </a:r>
            <a:r>
              <a:rPr lang="en-US" dirty="0" err="1" smtClean="0"/>
              <a:t>Spidr</a:t>
            </a:r>
            <a:r>
              <a:rPr lang="en-US" dirty="0" smtClean="0"/>
              <a:t> readout (VHDCI connector)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Sensor employed:</a:t>
            </a:r>
          </a:p>
          <a:p>
            <a:endParaRPr lang="en-US" dirty="0"/>
          </a:p>
          <a:p>
            <a:r>
              <a:rPr lang="en-US" dirty="0" smtClean="0"/>
              <a:t>675 </a:t>
            </a:r>
            <a:r>
              <a:rPr lang="el-GR" dirty="0" smtClean="0"/>
              <a:t>μ</a:t>
            </a:r>
            <a:r>
              <a:rPr lang="en-US" dirty="0" smtClean="0"/>
              <a:t>m Si, p-on-n, depletion @ 200 V by [2]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34" y="6165304"/>
            <a:ext cx="92170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[1] Timepix3: T. </a:t>
            </a:r>
            <a:r>
              <a:rPr lang="en-GB" sz="1200" dirty="0" err="1" smtClean="0"/>
              <a:t>Poikela</a:t>
            </a:r>
            <a:r>
              <a:rPr lang="en-GB" sz="1200" dirty="0" smtClean="0"/>
              <a:t> et </a:t>
            </a:r>
            <a:r>
              <a:rPr lang="en-GB" sz="1200" dirty="0"/>
              <a:t>al</a:t>
            </a:r>
            <a:r>
              <a:rPr lang="en-GB" sz="1200" dirty="0" smtClean="0"/>
              <a:t>., </a:t>
            </a:r>
            <a:r>
              <a:rPr lang="en-US" sz="1200" i="1" dirty="0"/>
              <a:t>J. </a:t>
            </a:r>
            <a:r>
              <a:rPr lang="en-US" sz="1200" i="1" dirty="0" err="1"/>
              <a:t>Instrum</a:t>
            </a:r>
            <a:r>
              <a:rPr lang="en-US" sz="1200" i="1" dirty="0"/>
              <a:t>. </a:t>
            </a:r>
            <a:r>
              <a:rPr lang="en-US" sz="1200" b="1" dirty="0" smtClean="0"/>
              <a:t>9</a:t>
            </a:r>
            <a:r>
              <a:rPr lang="en-US" sz="1200" dirty="0" smtClean="0"/>
              <a:t>,</a:t>
            </a:r>
            <a:r>
              <a:rPr lang="en-US" sz="1200" b="1" dirty="0" smtClean="0"/>
              <a:t> </a:t>
            </a:r>
            <a:r>
              <a:rPr lang="en-US" sz="1200" dirty="0" smtClean="0"/>
              <a:t>C05013 </a:t>
            </a:r>
            <a:r>
              <a:rPr lang="en-US" sz="1200" dirty="0"/>
              <a:t>(2014</a:t>
            </a:r>
            <a:r>
              <a:rPr lang="en-US" sz="1200" dirty="0" smtClean="0"/>
              <a:t>)</a:t>
            </a:r>
            <a:r>
              <a:rPr lang="en-GB" sz="1200" dirty="0" smtClean="0"/>
              <a:t>, </a:t>
            </a:r>
            <a:r>
              <a:rPr lang="en-GB" sz="1200" dirty="0" err="1" smtClean="0"/>
              <a:t>doi</a:t>
            </a:r>
            <a:r>
              <a:rPr lang="en-GB" sz="1200" dirty="0" smtClean="0"/>
              <a:t>: </a:t>
            </a:r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10.1088/1748-0221/9/05/C05013</a:t>
            </a:r>
          </a:p>
          <a:p>
            <a:r>
              <a:rPr lang="en-US" sz="1200" dirty="0" smtClean="0"/>
              <a:t>      </a:t>
            </a:r>
            <a:r>
              <a:rPr lang="en-US" sz="1200" dirty="0" err="1" smtClean="0"/>
              <a:t>Timepix</a:t>
            </a:r>
            <a:r>
              <a:rPr lang="en-US" sz="1200" dirty="0" smtClean="0"/>
              <a:t>:   X</a:t>
            </a:r>
            <a:r>
              <a:rPr lang="en-US" sz="1200" dirty="0"/>
              <a:t>. </a:t>
            </a:r>
            <a:r>
              <a:rPr lang="en-US" sz="1200" dirty="0" err="1" smtClean="0"/>
              <a:t>Llopart</a:t>
            </a:r>
            <a:r>
              <a:rPr lang="en-US" sz="1200" dirty="0" smtClean="0"/>
              <a:t> et al., </a:t>
            </a:r>
            <a:r>
              <a:rPr lang="en-US" sz="1200" i="1" dirty="0" err="1"/>
              <a:t>Nucl</a:t>
            </a:r>
            <a:r>
              <a:rPr lang="en-US" sz="1200" i="1" dirty="0"/>
              <a:t>. </a:t>
            </a:r>
            <a:r>
              <a:rPr lang="en-US" sz="1200" i="1" dirty="0" err="1"/>
              <a:t>Instrum</a:t>
            </a:r>
            <a:r>
              <a:rPr lang="en-US" sz="1200" i="1" dirty="0"/>
              <a:t>. Meth. </a:t>
            </a:r>
            <a:r>
              <a:rPr lang="en-US" sz="1200" i="1" dirty="0" smtClean="0"/>
              <a:t>A</a:t>
            </a:r>
            <a:r>
              <a:rPr lang="en-US" sz="1200" b="1" i="1" dirty="0" smtClean="0"/>
              <a:t> </a:t>
            </a:r>
            <a:r>
              <a:rPr lang="en-US" sz="1200" b="1" dirty="0" smtClean="0"/>
              <a:t>581</a:t>
            </a:r>
            <a:r>
              <a:rPr lang="en-US" sz="1200" dirty="0" smtClean="0"/>
              <a:t>, 485 </a:t>
            </a:r>
            <a:r>
              <a:rPr lang="en-US" sz="1200" dirty="0"/>
              <a:t>(2007</a:t>
            </a:r>
            <a:r>
              <a:rPr lang="en-US" sz="1200" dirty="0" smtClean="0"/>
              <a:t>).</a:t>
            </a:r>
          </a:p>
          <a:p>
            <a:r>
              <a:rPr lang="en-US" sz="1200" dirty="0" smtClean="0"/>
              <a:t>[2] ADVACAM </a:t>
            </a:r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</a:t>
            </a:r>
            <a:r>
              <a:rPr lang="en-US" sz="12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://</a:t>
            </a:r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www.advacam.com </a:t>
            </a:r>
          </a:p>
          <a:p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GB" sz="1200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200" dirty="0" smtClean="0"/>
          </a:p>
          <a:p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11485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492621" y="3363033"/>
            <a:ext cx="344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Test run using Timepix3 detector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33555" y="3574598"/>
            <a:ext cx="4150413" cy="3012368"/>
            <a:chOff x="5946499" y="1511667"/>
            <a:chExt cx="2994024" cy="21730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024" y="1602420"/>
              <a:ext cx="2871499" cy="196806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376759" y="3429000"/>
              <a:ext cx="670416" cy="141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69774" y="2167100"/>
              <a:ext cx="230452" cy="816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95321" y="1577103"/>
              <a:ext cx="951854" cy="13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25631" y="3407729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Time (ns)</a:t>
              </a:r>
              <a:endParaRPr lang="en-GB" sz="1200" dirty="0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5408243" y="2360632"/>
              <a:ext cx="13535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Normalized counts</a:t>
              </a:r>
              <a:endParaRPr lang="en-GB" sz="1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55916" y="1511667"/>
              <a:ext cx="15558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time distribution</a:t>
              </a:r>
              <a:endParaRPr lang="en-GB" sz="1200" dirty="0"/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 smtClean="0">
                <a:solidFill>
                  <a:schemeClr val="tx2"/>
                </a:solidFill>
              </a:rPr>
              <a:t>Test run with Timepix3 detector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553" y="833389"/>
            <a:ext cx="6634911" cy="2658636"/>
            <a:chOff x="1628594" y="836712"/>
            <a:chExt cx="6634911" cy="26586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1948" y="1290295"/>
              <a:ext cx="3902712" cy="21054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3766793" y="1395392"/>
                  <a:ext cx="18043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tunable 1-16 </a:t>
                  </a:r>
                  <a:r>
                    <a:rPr lang="en-US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r>
                    <a:rPr lang="en-GB" sz="1400" dirty="0" smtClean="0"/>
                    <a:t> [1]</a:t>
                  </a:r>
                </a:p>
                <a:p>
                  <a:r>
                    <a:rPr lang="en-GB" sz="1400" dirty="0"/>
                    <a:t>b</a:t>
                  </a:r>
                  <a:r>
                    <a:rPr lang="en-GB" sz="1400" dirty="0" smtClean="0"/>
                    <a:t>unch width 200 ns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6793" y="1395392"/>
                  <a:ext cx="1804340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014" t="-1163" r="-2365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/>
            <p:cNvCxnSpPr/>
            <p:nvPr/>
          </p:nvCxnSpPr>
          <p:spPr>
            <a:xfrm>
              <a:off x="5953205" y="1467689"/>
              <a:ext cx="313521" cy="37862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ight Arrow 35"/>
            <p:cNvSpPr/>
            <p:nvPr/>
          </p:nvSpPr>
          <p:spPr>
            <a:xfrm>
              <a:off x="2200339" y="2733875"/>
              <a:ext cx="828176" cy="18352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28594" y="1760370"/>
              <a:ext cx="135883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/>
                <a:t>AD shot 5 MeV </a:t>
              </a:r>
            </a:p>
            <a:p>
              <a:r>
                <a:rPr lang="en-GB" sz="1400" dirty="0" smtClean="0"/>
                <a:t>moderated with</a:t>
              </a:r>
            </a:p>
            <a:p>
              <a:r>
                <a:rPr lang="en-GB" sz="1400" dirty="0" smtClean="0"/>
                <a:t>Al foil (46 </a:t>
              </a:r>
              <a:r>
                <a:rPr lang="el-GR" sz="1400" dirty="0" smtClean="0"/>
                <a:t>μ</a:t>
              </a:r>
              <a:r>
                <a:rPr lang="en-GB" sz="1400" dirty="0" smtClean="0"/>
                <a:t>m) </a:t>
              </a:r>
            </a:p>
            <a:p>
              <a:r>
                <a:rPr lang="en-GB" sz="1400" dirty="0" smtClean="0"/>
                <a:t>to 0-100 </a:t>
              </a:r>
              <a:r>
                <a:rPr lang="en-GB" sz="1400" dirty="0" err="1" smtClean="0"/>
                <a:t>keV</a:t>
              </a:r>
              <a:r>
                <a:rPr lang="en-GB" sz="1400" dirty="0" smtClean="0"/>
                <a:t> </a:t>
              </a:r>
              <a:endParaRPr lang="en-GB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95996" y="873678"/>
              <a:ext cx="65675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Test setup with electrostatic deflector and </a:t>
              </a:r>
              <a:r>
                <a:rPr lang="en-US" dirty="0" err="1" smtClean="0"/>
                <a:t>Einzel</a:t>
              </a:r>
              <a:r>
                <a:rPr lang="en-US" dirty="0" smtClean="0"/>
                <a:t>-lenses</a:t>
              </a:r>
            </a:p>
            <a:p>
              <a:r>
                <a:rPr lang="en-US" b="1" i="1" dirty="0" smtClean="0"/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28594" y="836712"/>
              <a:ext cx="5378560" cy="265863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662567" y="4293096"/>
                <a:ext cx="2477385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 smtClean="0"/>
                  <a:t>ToA</a:t>
                </a:r>
                <a:r>
                  <a:rPr lang="en-GB" sz="1400" dirty="0" smtClean="0"/>
                  <a:t>: </a:t>
                </a:r>
              </a:p>
              <a:p>
                <a:r>
                  <a:rPr lang="en-GB" sz="1400" dirty="0"/>
                  <a:t>&lt;</a:t>
                </a:r>
                <a:r>
                  <a:rPr lang="en-GB" sz="1400" dirty="0" smtClean="0"/>
                  <a:t>700 ns main burst from </a:t>
                </a:r>
              </a:p>
              <a:p>
                <a:r>
                  <a:rPr lang="en-GB" sz="1400" dirty="0" smtClean="0"/>
                  <a:t>annihilations  in moderator</a:t>
                </a:r>
              </a:p>
              <a:p>
                <a:endParaRPr lang="en-GB" sz="1400" dirty="0" smtClean="0"/>
              </a:p>
              <a:p>
                <a:r>
                  <a:rPr lang="en-GB" sz="1400" dirty="0" smtClean="0"/>
                  <a:t>3x annihilation events of slow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1400" dirty="0" smtClean="0"/>
                  <a:t> </a:t>
                </a:r>
              </a:p>
              <a:p>
                <a:r>
                  <a:rPr lang="en-GB" sz="1400" dirty="0" smtClean="0"/>
                  <a:t>(1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s~ 10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,  2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 ~ 2.5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)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67" y="4293096"/>
                <a:ext cx="2477385" cy="1384995"/>
              </a:xfrm>
              <a:prstGeom prst="rect">
                <a:avLst/>
              </a:prstGeom>
              <a:blipFill rotWithShape="1">
                <a:blip r:embed="rId6"/>
                <a:stretch>
                  <a:fillRect l="-739" t="-441" r="-591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39552" y="3553271"/>
            <a:ext cx="50777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Pixel time distribution for different bending voltages</a:t>
            </a:r>
            <a:endParaRPr lang="en-US" sz="1400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6187750" y="3563470"/>
            <a:ext cx="3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Importance of tagging: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16648" y="6435333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N. </a:t>
            </a:r>
            <a:r>
              <a:rPr lang="en-GB" sz="1200" dirty="0" err="1"/>
              <a:t>Pacifico</a:t>
            </a:r>
            <a:r>
              <a:rPr lang="en-GB" sz="1200" dirty="0"/>
              <a:t> et al</a:t>
            </a:r>
            <a:r>
              <a:rPr lang="en-GB" sz="1200" dirty="0" smtClean="0"/>
              <a:t>.,  </a:t>
            </a:r>
            <a:r>
              <a:rPr lang="en-GB" sz="1200" i="1" dirty="0" err="1" smtClean="0"/>
              <a:t>Nucl</a:t>
            </a:r>
            <a:r>
              <a:rPr lang="en-GB" sz="1200" i="1" dirty="0" smtClean="0"/>
              <a:t>. </a:t>
            </a:r>
            <a:r>
              <a:rPr lang="en-GB" sz="1200" i="1" dirty="0" err="1" smtClean="0"/>
              <a:t>Instrum</a:t>
            </a:r>
            <a:r>
              <a:rPr lang="en-GB" sz="1200" i="1" dirty="0" smtClean="0"/>
              <a:t>. Methods Phys. Res. </a:t>
            </a:r>
            <a:r>
              <a:rPr lang="en-GB" sz="1200" i="1" dirty="0"/>
              <a:t>A </a:t>
            </a:r>
            <a:r>
              <a:rPr lang="en-GB" sz="1200" b="1" dirty="0" smtClean="0"/>
              <a:t>831,</a:t>
            </a:r>
            <a:r>
              <a:rPr lang="en-GB" sz="1200" dirty="0" smtClean="0"/>
              <a:t> 12–17 (2016).</a:t>
            </a:r>
          </a:p>
          <a:p>
            <a:r>
              <a:rPr lang="en-US" sz="1200" dirty="0" smtClean="0"/>
              <a:t>[1] Ion </a:t>
            </a:r>
            <a:r>
              <a:rPr lang="en-US" sz="1200" dirty="0"/>
              <a:t>Beam Simulator </a:t>
            </a:r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</a:t>
            </a:r>
            <a:r>
              <a:rPr lang="en-US" sz="12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://ibsimu.sourceforge.net 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n-US" sz="1200" baseline="30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327" y="3861048"/>
            <a:ext cx="2600328" cy="2573658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5724128" y="833389"/>
            <a:ext cx="4716016" cy="3014885"/>
            <a:chOff x="5724128" y="833389"/>
            <a:chExt cx="4716016" cy="3014885"/>
          </a:xfrm>
        </p:grpSpPr>
        <p:sp>
          <p:nvSpPr>
            <p:cNvPr id="10" name="Rectangle 9"/>
            <p:cNvSpPr/>
            <p:nvPr/>
          </p:nvSpPr>
          <p:spPr>
            <a:xfrm>
              <a:off x="5724128" y="836712"/>
              <a:ext cx="4104456" cy="48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35327" y="833389"/>
              <a:ext cx="3129161" cy="265863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7674840" y="2276872"/>
                  <a:ext cx="1277016" cy="13576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±,0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±,0</m:t>
                          </m:r>
                        </m:sup>
                      </m:sSup>
                    </m:oMath>
                  </a14:m>
                  <a:r>
                    <a:rPr lang="en-US" b="0" i="1" dirty="0" smtClean="0">
                      <a:latin typeface="Cambria Math"/>
                      <a:ea typeface="Cambria Math"/>
                    </a:rPr>
                    <a:t>,..</a:t>
                  </a:r>
                </a:p>
                <a:p>
                  <a:endParaRPr lang="en-US" sz="1000" i="1" dirty="0"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 …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</m:sPre>
                      </m:oMath>
                    </m:oMathPara>
                  </a14:m>
                  <a:endParaRPr lang="en-US" dirty="0" smtClean="0">
                    <a:ea typeface="Cambria Math"/>
                  </a:endParaRPr>
                </a:p>
                <a:p>
                  <a:endParaRPr lang="en-US" dirty="0" smtClean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4840" y="2276872"/>
                  <a:ext cx="1277016" cy="135761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4306" t="-2252" r="-7177" b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868144" y="908720"/>
                  <a:ext cx="4572000" cy="52322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GB" sz="1400" dirty="0" smtClean="0"/>
                    <a:t>At ~ </a:t>
                  </a:r>
                  <a:r>
                    <a:rPr lang="en-GB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r>
                    <a:rPr lang="en-GB" sz="1400" dirty="0" smtClean="0"/>
                    <a:t>, about 2 </a:t>
                  </a:r>
                  <a:r>
                    <a:rPr lang="en-GB" sz="1400" dirty="0" err="1"/>
                    <a:t>GeV</a:t>
                  </a:r>
                  <a:r>
                    <a:rPr lang="en-GB" sz="1400" dirty="0"/>
                    <a:t> get </a:t>
                  </a:r>
                  <a:r>
                    <a:rPr lang="en-GB" sz="1400" dirty="0" smtClean="0"/>
                    <a:t>redistributed</a:t>
                  </a:r>
                </a:p>
                <a:p>
                  <a:r>
                    <a:rPr lang="en-GB" sz="1400" dirty="0" smtClean="0"/>
                    <a:t>to ~100 </a:t>
                  </a:r>
                  <a:r>
                    <a:rPr lang="en-GB" sz="1400" dirty="0"/>
                    <a:t>MeV </a:t>
                  </a:r>
                  <a:r>
                    <a:rPr lang="en-GB" sz="1400" dirty="0" smtClean="0"/>
                    <a:t>products (only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/>
                          <a:ea typeface="Cambria Math"/>
                        </a:rPr>
                        <m:t>𝜋</m:t>
                      </m:r>
                    </m:oMath>
                  </a14:m>
                  <a:r>
                    <a:rPr lang="en-GB" sz="1400" dirty="0" smtClean="0"/>
                    <a:t> MIPs)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908720"/>
                  <a:ext cx="4572000" cy="52322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400" t="-11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0" name="Group 89"/>
            <p:cNvGrpSpPr/>
            <p:nvPr/>
          </p:nvGrpSpPr>
          <p:grpSpPr>
            <a:xfrm>
              <a:off x="5868144" y="1556792"/>
              <a:ext cx="2755049" cy="793339"/>
              <a:chOff x="5868144" y="1700808"/>
              <a:chExt cx="2755049" cy="7933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5868144" y="1763524"/>
                    <a:ext cx="36580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/>
                              </a:rPr>
                              <m:t>p</m:t>
                            </m:r>
                          </m:e>
                        </m:acc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8144" y="1763524"/>
                    <a:ext cx="365806" cy="369332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l="-15000" t="-8333" r="-2833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9" name="Group 88"/>
              <p:cNvGrpSpPr/>
              <p:nvPr/>
            </p:nvGrpSpPr>
            <p:grpSpPr>
              <a:xfrm>
                <a:off x="5971130" y="1700808"/>
                <a:ext cx="2652063" cy="793339"/>
                <a:chOff x="5971130" y="1703047"/>
                <a:chExt cx="2652063" cy="793339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5971130" y="2080919"/>
                  <a:ext cx="216620" cy="21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7071796" y="20809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7224196" y="22333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180106" y="21253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7090426" y="218010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7150065" y="203062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7272002" y="2135095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7177534" y="222078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7069224" y="2130854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7224881" y="2080920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807247" y="1761530"/>
                  <a:ext cx="7457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nucleus</a:t>
                  </a:r>
                  <a:endParaRPr lang="en-US" sz="1400" dirty="0"/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300788" y="2162707"/>
                  <a:ext cx="64747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512971" y="2173694"/>
                  <a:ext cx="32373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Explosion 1 23"/>
                <p:cNvSpPr/>
                <p:nvPr/>
              </p:nvSpPr>
              <p:spPr>
                <a:xfrm>
                  <a:off x="7866873" y="2084627"/>
                  <a:ext cx="271153" cy="268315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8192440" y="174744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8102760" y="180222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189868" y="1842914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8100392" y="170304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8514883" y="2102561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8425203" y="2157341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8512311" y="2198028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8422835" y="2058161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428185" y="2166161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8388424" y="208462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7668046" y="1765894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668046" y="2388386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H="1" flipV="1">
                  <a:off x="7836710" y="1873894"/>
                  <a:ext cx="59832" cy="1567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flipH="1">
                  <a:off x="7776356" y="2306028"/>
                  <a:ext cx="90270" cy="8235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>
                  <a:stCxn id="24" idx="0"/>
                </p:cNvCxnSpPr>
                <p:nvPr/>
              </p:nvCxnSpPr>
              <p:spPr>
                <a:xfrm flipV="1">
                  <a:off x="8049173" y="1896914"/>
                  <a:ext cx="51219" cy="18771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/>
                <p:nvPr/>
              </p:nvCxnSpPr>
              <p:spPr>
                <a:xfrm flipV="1">
                  <a:off x="8168964" y="2167132"/>
                  <a:ext cx="216024" cy="3544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/>
                <p:cNvSpPr/>
                <p:nvPr/>
              </p:nvSpPr>
              <p:spPr>
                <a:xfrm>
                  <a:off x="5954250" y="2924944"/>
                  <a:ext cx="132478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𝛾𝛾</m:t>
                      </m:r>
                    </m:oMath>
                  </a14:m>
                  <a:endParaRPr lang="en-US" dirty="0" smtClean="0">
                    <a:ea typeface="Cambria Math"/>
                  </a:endParaRPr>
                </a:p>
                <a:p>
                  <a:endParaRPr lang="en-US" dirty="0" smtClean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4250" y="2924944"/>
                  <a:ext cx="1324786" cy="92333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4147" t="-3311" r="-7373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/>
                <p:cNvSpPr/>
                <p:nvPr/>
              </p:nvSpPr>
              <p:spPr>
                <a:xfrm>
                  <a:off x="8100392" y="2699628"/>
                  <a:ext cx="337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baseline="3000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Rectangle 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392" y="2699628"/>
                  <a:ext cx="337593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t="-8333" r="-2363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Rectangle 94"/>
          <p:cNvSpPr/>
          <p:nvPr/>
        </p:nvSpPr>
        <p:spPr>
          <a:xfrm>
            <a:off x="5076056" y="6309320"/>
            <a:ext cx="4206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4 </a:t>
            </a:r>
            <a:r>
              <a:rPr lang="en-GB" sz="1400" dirty="0" err="1" smtClean="0"/>
              <a:t>keV</a:t>
            </a:r>
            <a:r>
              <a:rPr lang="en-GB" sz="1400" dirty="0" smtClean="0"/>
              <a:t> threshold (MIP pass over 55 </a:t>
            </a:r>
            <a:r>
              <a:rPr lang="el-GR" sz="1400" dirty="0" smtClean="0"/>
              <a:t>μ</a:t>
            </a:r>
            <a:r>
              <a:rPr lang="en-GB" sz="1400" dirty="0" smtClean="0"/>
              <a:t>m pixel ~14 </a:t>
            </a:r>
            <a:r>
              <a:rPr lang="en-GB" sz="1400" dirty="0" err="1" smtClean="0"/>
              <a:t>keV</a:t>
            </a:r>
            <a:r>
              <a:rPr lang="en-GB" sz="1400" dirty="0" smtClean="0"/>
              <a:t>)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7425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492621" y="3363033"/>
            <a:ext cx="344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Test run using Timepix3 detector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23850" y="42170"/>
            <a:ext cx="597693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 smtClean="0">
                <a:solidFill>
                  <a:schemeClr val="tx2"/>
                </a:solidFill>
              </a:rPr>
              <a:t>Test run with Timepix3 detector</a:t>
            </a:r>
            <a:endParaRPr lang="de-DE" sz="2800" b="1" baseline="300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553" y="833389"/>
            <a:ext cx="6634911" cy="2658636"/>
            <a:chOff x="1628594" y="836712"/>
            <a:chExt cx="6634911" cy="26586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948" y="1290295"/>
              <a:ext cx="3902712" cy="21054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3766793" y="1395392"/>
                  <a:ext cx="18043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tunable 1-16 </a:t>
                  </a:r>
                  <a:r>
                    <a:rPr lang="en-US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r>
                    <a:rPr lang="en-GB" sz="1400" dirty="0" smtClean="0"/>
                    <a:t> [1]</a:t>
                  </a:r>
                </a:p>
                <a:p>
                  <a:r>
                    <a:rPr lang="en-GB" sz="1400" dirty="0"/>
                    <a:t>b</a:t>
                  </a:r>
                  <a:r>
                    <a:rPr lang="en-GB" sz="1400" dirty="0" smtClean="0"/>
                    <a:t>unch width 200 ns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6793" y="1395392"/>
                  <a:ext cx="1804340" cy="52322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014" t="-1163" r="-2365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/>
            <p:cNvCxnSpPr/>
            <p:nvPr/>
          </p:nvCxnSpPr>
          <p:spPr>
            <a:xfrm>
              <a:off x="5953205" y="1467689"/>
              <a:ext cx="313521" cy="37862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ight Arrow 35"/>
            <p:cNvSpPr/>
            <p:nvPr/>
          </p:nvSpPr>
          <p:spPr>
            <a:xfrm>
              <a:off x="2200339" y="2733875"/>
              <a:ext cx="828176" cy="18352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28594" y="1760370"/>
              <a:ext cx="135883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/>
                <a:t>AD shot 5 MeV </a:t>
              </a:r>
            </a:p>
            <a:p>
              <a:r>
                <a:rPr lang="en-GB" sz="1400" dirty="0" smtClean="0"/>
                <a:t>moderated with</a:t>
              </a:r>
            </a:p>
            <a:p>
              <a:r>
                <a:rPr lang="en-GB" sz="1400" dirty="0" smtClean="0"/>
                <a:t>Al foil (46 </a:t>
              </a:r>
              <a:r>
                <a:rPr lang="el-GR" sz="1400" dirty="0" smtClean="0"/>
                <a:t>μ</a:t>
              </a:r>
              <a:r>
                <a:rPr lang="en-GB" sz="1400" dirty="0" smtClean="0"/>
                <a:t>m) </a:t>
              </a:r>
            </a:p>
            <a:p>
              <a:r>
                <a:rPr lang="en-GB" sz="1400" dirty="0" smtClean="0"/>
                <a:t>to 0-100 </a:t>
              </a:r>
              <a:r>
                <a:rPr lang="en-GB" sz="1400" dirty="0" err="1" smtClean="0"/>
                <a:t>keV</a:t>
              </a:r>
              <a:r>
                <a:rPr lang="en-GB" sz="1400" dirty="0" smtClean="0"/>
                <a:t> </a:t>
              </a:r>
              <a:endParaRPr lang="en-GB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95996" y="873678"/>
              <a:ext cx="65675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Test setup with electrostatic deflector and </a:t>
              </a:r>
              <a:r>
                <a:rPr lang="en-US" dirty="0" err="1" smtClean="0"/>
                <a:t>Einzel</a:t>
              </a:r>
              <a:r>
                <a:rPr lang="en-US" dirty="0" smtClean="0"/>
                <a:t>-lenses</a:t>
              </a:r>
            </a:p>
            <a:p>
              <a:r>
                <a:rPr lang="en-US" b="1" dirty="0" smtClean="0"/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28594" y="836712"/>
              <a:ext cx="5378560" cy="265863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5839144" y="3665308"/>
            <a:ext cx="3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Importance of tagging: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76056" y="6217567"/>
            <a:ext cx="4206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4 </a:t>
            </a:r>
            <a:r>
              <a:rPr lang="en-GB" sz="1400" dirty="0" err="1" smtClean="0"/>
              <a:t>keV</a:t>
            </a:r>
            <a:r>
              <a:rPr lang="en-GB" sz="1400" dirty="0" smtClean="0"/>
              <a:t> threshold (MIP pass over 55 </a:t>
            </a:r>
            <a:r>
              <a:rPr lang="el-GR" sz="1400" dirty="0" smtClean="0"/>
              <a:t>μ</a:t>
            </a:r>
            <a:r>
              <a:rPr lang="en-GB" sz="1400" dirty="0" smtClean="0"/>
              <a:t>m pixel ~14 </a:t>
            </a:r>
            <a:r>
              <a:rPr lang="en-GB" sz="1400" dirty="0" err="1" smtClean="0"/>
              <a:t>keV</a:t>
            </a:r>
            <a:r>
              <a:rPr lang="en-GB" sz="1400" dirty="0" smtClean="0"/>
              <a:t>) </a:t>
            </a:r>
            <a:endParaRPr lang="en-GB" sz="14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348" y="4015754"/>
            <a:ext cx="4640652" cy="2149550"/>
          </a:xfrm>
          <a:prstGeom prst="rect">
            <a:avLst/>
          </a:prstGeom>
        </p:spPr>
      </p:pic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133555" y="3574598"/>
            <a:ext cx="4150413" cy="3012368"/>
            <a:chOff x="5946499" y="1511667"/>
            <a:chExt cx="2994024" cy="2173061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9024" y="1602420"/>
              <a:ext cx="2871499" cy="1968064"/>
            </a:xfrm>
            <a:prstGeom prst="rect">
              <a:avLst/>
            </a:prstGeom>
          </p:spPr>
        </p:pic>
        <p:sp>
          <p:nvSpPr>
            <p:cNvPr id="78" name="Rectangle 77"/>
            <p:cNvSpPr/>
            <p:nvPr/>
          </p:nvSpPr>
          <p:spPr>
            <a:xfrm>
              <a:off x="7376759" y="3429000"/>
              <a:ext cx="670416" cy="141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969774" y="2167100"/>
              <a:ext cx="230452" cy="816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95321" y="1577103"/>
              <a:ext cx="951854" cy="13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325631" y="3407729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Time (ns)</a:t>
              </a:r>
              <a:endParaRPr lang="en-GB" sz="1200" dirty="0"/>
            </a:p>
          </p:txBody>
        </p:sp>
        <p:sp>
          <p:nvSpPr>
            <p:cNvPr id="83" name="Rectangle 82"/>
            <p:cNvSpPr/>
            <p:nvPr/>
          </p:nvSpPr>
          <p:spPr>
            <a:xfrm rot="16200000">
              <a:off x="5408243" y="2360632"/>
              <a:ext cx="13535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Normalized counts</a:t>
              </a:r>
              <a:endParaRPr lang="en-GB" sz="1200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955916" y="1511667"/>
              <a:ext cx="15558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Pixel time distribution</a:t>
              </a:r>
              <a:endParaRPr lang="en-GB" sz="1200" dirty="0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-16648" y="6435333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N. </a:t>
            </a:r>
            <a:r>
              <a:rPr lang="en-GB" sz="1200" dirty="0" err="1"/>
              <a:t>Pacifico</a:t>
            </a:r>
            <a:r>
              <a:rPr lang="en-GB" sz="1200" dirty="0"/>
              <a:t> et al</a:t>
            </a:r>
            <a:r>
              <a:rPr lang="en-GB" sz="1200" dirty="0" smtClean="0"/>
              <a:t>.,  </a:t>
            </a:r>
            <a:r>
              <a:rPr lang="en-GB" sz="1200" i="1" dirty="0" err="1" smtClean="0"/>
              <a:t>Nucl</a:t>
            </a:r>
            <a:r>
              <a:rPr lang="en-GB" sz="1200" i="1" dirty="0" smtClean="0"/>
              <a:t>. </a:t>
            </a:r>
            <a:r>
              <a:rPr lang="en-GB" sz="1200" i="1" dirty="0" err="1" smtClean="0"/>
              <a:t>Instrum</a:t>
            </a:r>
            <a:r>
              <a:rPr lang="en-GB" sz="1200" i="1" dirty="0" smtClean="0"/>
              <a:t>. Methods Phys. Res. </a:t>
            </a:r>
            <a:r>
              <a:rPr lang="en-GB" sz="1200" i="1" dirty="0"/>
              <a:t>A </a:t>
            </a:r>
            <a:r>
              <a:rPr lang="en-GB" sz="1200" b="1" dirty="0" smtClean="0"/>
              <a:t>831,</a:t>
            </a:r>
            <a:r>
              <a:rPr lang="en-GB" sz="1200" dirty="0" smtClean="0"/>
              <a:t> 12–17 (2016).</a:t>
            </a:r>
          </a:p>
          <a:p>
            <a:r>
              <a:rPr lang="en-US" sz="1200" dirty="0" smtClean="0"/>
              <a:t>[1] Ion </a:t>
            </a:r>
            <a:r>
              <a:rPr lang="en-US" sz="1200" dirty="0"/>
              <a:t>Beam Simulator </a:t>
            </a:r>
            <a:r>
              <a:rPr lang="en-US" sz="1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</a:t>
            </a:r>
            <a:r>
              <a:rPr lang="en-US" sz="12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://ibsimu.sourceforge.net 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n-US" sz="1200" baseline="300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5724128" y="833389"/>
            <a:ext cx="4716016" cy="3014885"/>
            <a:chOff x="5724128" y="833389"/>
            <a:chExt cx="4716016" cy="3014885"/>
          </a:xfrm>
        </p:grpSpPr>
        <p:sp>
          <p:nvSpPr>
            <p:cNvPr id="94" name="Rectangle 93"/>
            <p:cNvSpPr/>
            <p:nvPr/>
          </p:nvSpPr>
          <p:spPr>
            <a:xfrm>
              <a:off x="5724128" y="836712"/>
              <a:ext cx="4104456" cy="48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35327" y="833389"/>
              <a:ext cx="3129161" cy="265863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7674840" y="2276872"/>
                  <a:ext cx="1277016" cy="13576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±,0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±,0</m:t>
                          </m:r>
                        </m:sup>
                      </m:sSup>
                    </m:oMath>
                  </a14:m>
                  <a:r>
                    <a:rPr lang="en-US" b="0" i="1" dirty="0" smtClean="0">
                      <a:latin typeface="Cambria Math"/>
                      <a:ea typeface="Cambria Math"/>
                    </a:rPr>
                    <a:t>,..</a:t>
                  </a:r>
                </a:p>
                <a:p>
                  <a:endParaRPr lang="en-US" sz="1000" i="1" dirty="0"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 …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</m:sPre>
                      </m:oMath>
                    </m:oMathPara>
                  </a14:m>
                  <a:endParaRPr lang="en-US" dirty="0" smtClean="0">
                    <a:ea typeface="Cambria Math"/>
                  </a:endParaRPr>
                </a:p>
                <a:p>
                  <a:endParaRPr lang="en-US" dirty="0" smtClean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4840" y="2276872"/>
                  <a:ext cx="1277016" cy="135761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306" t="-2252" r="-7177" b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/>
                <p:cNvSpPr/>
                <p:nvPr/>
              </p:nvSpPr>
              <p:spPr>
                <a:xfrm>
                  <a:off x="5868144" y="908720"/>
                  <a:ext cx="4572000" cy="52322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GB" sz="1400" dirty="0" smtClean="0"/>
                    <a:t>At ~ </a:t>
                  </a:r>
                  <a:r>
                    <a:rPr lang="en-GB" sz="1400" dirty="0" err="1" smtClean="0"/>
                    <a:t>keV</a:t>
                  </a:r>
                  <a:r>
                    <a:rPr lang="en-US" sz="1400" dirty="0" smtClean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4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a14:m>
                  <a:r>
                    <a:rPr lang="en-GB" sz="1400" dirty="0" smtClean="0"/>
                    <a:t>, about 2 </a:t>
                  </a:r>
                  <a:r>
                    <a:rPr lang="en-GB" sz="1400" dirty="0" err="1"/>
                    <a:t>GeV</a:t>
                  </a:r>
                  <a:r>
                    <a:rPr lang="en-GB" sz="1400" dirty="0"/>
                    <a:t> get </a:t>
                  </a:r>
                  <a:r>
                    <a:rPr lang="en-GB" sz="1400" dirty="0" smtClean="0"/>
                    <a:t>redistributed</a:t>
                  </a:r>
                </a:p>
                <a:p>
                  <a:r>
                    <a:rPr lang="en-GB" sz="1400" dirty="0" smtClean="0"/>
                    <a:t>to ~100 </a:t>
                  </a:r>
                  <a:r>
                    <a:rPr lang="en-GB" sz="1400" dirty="0"/>
                    <a:t>MeV </a:t>
                  </a:r>
                  <a:r>
                    <a:rPr lang="en-GB" sz="1400" dirty="0" smtClean="0"/>
                    <a:t>products (only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/>
                          <a:ea typeface="Cambria Math"/>
                        </a:rPr>
                        <m:t>𝜋</m:t>
                      </m:r>
                    </m:oMath>
                  </a14:m>
                  <a:r>
                    <a:rPr lang="en-GB" sz="1400" dirty="0" smtClean="0"/>
                    <a:t> MIPs)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97" name="Rectangle 9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908720"/>
                  <a:ext cx="4572000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400" t="-11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/>
            <p:cNvGrpSpPr/>
            <p:nvPr/>
          </p:nvGrpSpPr>
          <p:grpSpPr>
            <a:xfrm>
              <a:off x="5868144" y="1556792"/>
              <a:ext cx="2755049" cy="793339"/>
              <a:chOff x="5868144" y="1700808"/>
              <a:chExt cx="2755049" cy="7933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/>
                  <p:cNvSpPr/>
                  <p:nvPr/>
                </p:nvSpPr>
                <p:spPr>
                  <a:xfrm>
                    <a:off x="5868144" y="1763524"/>
                    <a:ext cx="36580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/>
                              </a:rPr>
                              <m:t>p</m:t>
                            </m:r>
                          </m:e>
                        </m:acc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1" name="Rectangle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8144" y="1763524"/>
                    <a:ext cx="365806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15000" t="-8333" r="-2833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2" name="Group 101"/>
              <p:cNvGrpSpPr/>
              <p:nvPr/>
            </p:nvGrpSpPr>
            <p:grpSpPr>
              <a:xfrm>
                <a:off x="5971130" y="1700808"/>
                <a:ext cx="2652063" cy="793339"/>
                <a:chOff x="5971130" y="1703047"/>
                <a:chExt cx="2652063" cy="793339"/>
              </a:xfrm>
            </p:grpSpPr>
            <p:sp>
              <p:nvSpPr>
                <p:cNvPr id="103" name="Oval 102"/>
                <p:cNvSpPr/>
                <p:nvPr/>
              </p:nvSpPr>
              <p:spPr>
                <a:xfrm>
                  <a:off x="5971130" y="2080919"/>
                  <a:ext cx="216620" cy="21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7071796" y="20809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7224196" y="22333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7180106" y="212532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090426" y="2180100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150065" y="203062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7272002" y="2135095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7177534" y="222078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069224" y="2130854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7224881" y="2080920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6807247" y="1761530"/>
                  <a:ext cx="7457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nucleus</a:t>
                  </a:r>
                  <a:endParaRPr lang="en-US" sz="1400" dirty="0"/>
                </a:p>
              </p:txBody>
            </p: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6300788" y="2162707"/>
                  <a:ext cx="64747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>
                  <a:off x="7512971" y="2173694"/>
                  <a:ext cx="32373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Explosion 1 115"/>
                <p:cNvSpPr/>
                <p:nvPr/>
              </p:nvSpPr>
              <p:spPr>
                <a:xfrm>
                  <a:off x="7866873" y="2084627"/>
                  <a:ext cx="271153" cy="268315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8192440" y="174744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8102760" y="180222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8189868" y="1842914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8100392" y="1703047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8514883" y="2102561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8425203" y="2157341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512311" y="2198028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8422835" y="2058161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8428185" y="2166161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8388424" y="2084627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7668046" y="1765894"/>
                  <a:ext cx="108310" cy="108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7668046" y="2388386"/>
                  <a:ext cx="10831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9" name="Straight Arrow Connector 128"/>
                <p:cNvCxnSpPr/>
                <p:nvPr/>
              </p:nvCxnSpPr>
              <p:spPr>
                <a:xfrm flipH="1" flipV="1">
                  <a:off x="7836710" y="1873894"/>
                  <a:ext cx="59832" cy="1567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/>
                <p:cNvCxnSpPr/>
                <p:nvPr/>
              </p:nvCxnSpPr>
              <p:spPr>
                <a:xfrm flipH="1">
                  <a:off x="7776356" y="2306028"/>
                  <a:ext cx="90270" cy="8235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/>
                <p:cNvCxnSpPr>
                  <a:stCxn id="116" idx="0"/>
                </p:cNvCxnSpPr>
                <p:nvPr/>
              </p:nvCxnSpPr>
              <p:spPr>
                <a:xfrm flipV="1">
                  <a:off x="8049173" y="1896914"/>
                  <a:ext cx="51219" cy="18771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V="1">
                  <a:off x="8168964" y="2167132"/>
                  <a:ext cx="216024" cy="3544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5954250" y="2924944"/>
                  <a:ext cx="132478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𝛾𝛾</m:t>
                      </m:r>
                    </m:oMath>
                  </a14:m>
                  <a:endParaRPr lang="en-US" dirty="0" smtClean="0">
                    <a:ea typeface="Cambria Math"/>
                  </a:endParaRPr>
                </a:p>
                <a:p>
                  <a:endParaRPr lang="en-US" dirty="0" smtClean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4250" y="2924944"/>
                  <a:ext cx="1324786" cy="92333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4147" t="-3311" r="-7373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/>
                <p:cNvSpPr/>
                <p:nvPr/>
              </p:nvSpPr>
              <p:spPr>
                <a:xfrm>
                  <a:off x="8100392" y="2699628"/>
                  <a:ext cx="337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baseline="3000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392" y="2699628"/>
                  <a:ext cx="337593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8333" r="-2363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3" name="Rectangle 132"/>
          <p:cNvSpPr/>
          <p:nvPr/>
        </p:nvSpPr>
        <p:spPr>
          <a:xfrm>
            <a:off x="539552" y="3553271"/>
            <a:ext cx="50777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Pixel time distribution for different bending voltages</a:t>
            </a:r>
            <a:endParaRPr lang="en-US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1662567" y="4293096"/>
                <a:ext cx="2477385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 smtClean="0"/>
                  <a:t>ToA</a:t>
                </a:r>
                <a:r>
                  <a:rPr lang="en-GB" sz="1400" dirty="0" smtClean="0"/>
                  <a:t>: </a:t>
                </a:r>
              </a:p>
              <a:p>
                <a:r>
                  <a:rPr lang="en-GB" sz="1400" dirty="0"/>
                  <a:t>&lt;</a:t>
                </a:r>
                <a:r>
                  <a:rPr lang="en-GB" sz="1400" dirty="0" smtClean="0"/>
                  <a:t>700 ns main burst from </a:t>
                </a:r>
              </a:p>
              <a:p>
                <a:r>
                  <a:rPr lang="en-GB" sz="1400" dirty="0" smtClean="0"/>
                  <a:t>annihilations  in moderator</a:t>
                </a:r>
              </a:p>
              <a:p>
                <a:endParaRPr lang="en-GB" sz="1400" dirty="0" smtClean="0"/>
              </a:p>
              <a:p>
                <a:r>
                  <a:rPr lang="en-GB" sz="1400" dirty="0" smtClean="0"/>
                  <a:t>3x annihilation events of slow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1400" dirty="0" smtClean="0"/>
                  <a:t> </a:t>
                </a:r>
              </a:p>
              <a:p>
                <a:r>
                  <a:rPr lang="en-GB" sz="1400" dirty="0" smtClean="0"/>
                  <a:t>(1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s~ 10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,  2 </a:t>
                </a:r>
                <a:r>
                  <a:rPr lang="el-GR" sz="1400" dirty="0" smtClean="0"/>
                  <a:t>μ</a:t>
                </a:r>
                <a:r>
                  <a:rPr lang="en-GB" sz="1400" dirty="0" smtClean="0"/>
                  <a:t>s ~ 2.5 </a:t>
                </a:r>
                <a:r>
                  <a:rPr lang="en-GB" sz="1400" dirty="0" err="1" smtClean="0"/>
                  <a:t>keV</a:t>
                </a:r>
                <a:r>
                  <a:rPr lang="en-GB" sz="1400" dirty="0" smtClean="0"/>
                  <a:t>)</a:t>
                </a: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67" y="4293096"/>
                <a:ext cx="2477385" cy="1384995"/>
              </a:xfrm>
              <a:prstGeom prst="rect">
                <a:avLst/>
              </a:prstGeom>
              <a:blipFill rotWithShape="1">
                <a:blip r:embed="rId12"/>
                <a:stretch>
                  <a:fillRect l="-739" t="-441" r="-591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3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66239</TotalTime>
  <Words>3222</Words>
  <Application>Microsoft Office PowerPoint</Application>
  <PresentationFormat>On-screen Show (4:3)</PresentationFormat>
  <Paragraphs>556</Paragraphs>
  <Slides>24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konzentrat</dc:creator>
  <cp:lastModifiedBy>konzentrat</cp:lastModifiedBy>
  <cp:revision>863</cp:revision>
  <dcterms:created xsi:type="dcterms:W3CDTF">2015-06-15T13:49:08Z</dcterms:created>
  <dcterms:modified xsi:type="dcterms:W3CDTF">2017-03-01T04:40:44Z</dcterms:modified>
</cp:coreProperties>
</file>