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312" r:id="rId4"/>
    <p:sldId id="321" r:id="rId5"/>
    <p:sldId id="320" r:id="rId6"/>
    <p:sldId id="319" r:id="rId7"/>
    <p:sldId id="322" r:id="rId8"/>
    <p:sldId id="337" r:id="rId9"/>
    <p:sldId id="276" r:id="rId10"/>
    <p:sldId id="299" r:id="rId11"/>
    <p:sldId id="269" r:id="rId12"/>
    <p:sldId id="268" r:id="rId13"/>
    <p:sldId id="270" r:id="rId14"/>
    <p:sldId id="271" r:id="rId15"/>
    <p:sldId id="272" r:id="rId16"/>
    <p:sldId id="273" r:id="rId17"/>
    <p:sldId id="336" r:id="rId18"/>
    <p:sldId id="292" r:id="rId19"/>
    <p:sldId id="317" r:id="rId20"/>
    <p:sldId id="305" r:id="rId21"/>
    <p:sldId id="327" r:id="rId22"/>
    <p:sldId id="329" r:id="rId23"/>
    <p:sldId id="291" r:id="rId24"/>
    <p:sldId id="315" r:id="rId25"/>
    <p:sldId id="288" r:id="rId26"/>
    <p:sldId id="325" r:id="rId27"/>
    <p:sldId id="314" r:id="rId28"/>
    <p:sldId id="334" r:id="rId29"/>
    <p:sldId id="284" r:id="rId30"/>
    <p:sldId id="330" r:id="rId31"/>
    <p:sldId id="331" r:id="rId32"/>
    <p:sldId id="306" r:id="rId33"/>
    <p:sldId id="286" r:id="rId34"/>
    <p:sldId id="338" r:id="rId35"/>
    <p:sldId id="308" r:id="rId3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03" autoAdjust="0"/>
  </p:normalViewPr>
  <p:slideViewPr>
    <p:cSldViewPr snapToGrid="0" snapToObjects="1">
      <p:cViewPr>
        <p:scale>
          <a:sx n="75" d="100"/>
          <a:sy n="75" d="100"/>
        </p:scale>
        <p:origin x="-101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DE3E9-5120-C944-A251-F9E603353F2A}" type="doc">
      <dgm:prSet loTypeId="urn:microsoft.com/office/officeart/2008/layout/NameandTitleOrganizationalChart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AC47649-CDA7-FB42-BCC3-44B8E0DBA879}" type="pres">
      <dgm:prSet presAssocID="{17DDE3E9-5120-C944-A251-F9E603353F2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CC478AE-A604-264E-AD49-05264634A0A4}" type="presOf" srcId="{17DDE3E9-5120-C944-A251-F9E603353F2A}" destId="{8AC47649-CDA7-FB42-BCC3-44B8E0DBA879}" srcOrd="0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44D5E-C2AE-D543-B2CF-A577C3E76050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627BC-FA06-7C4C-9916-E0BE252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90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>
                <a:solidFill>
                  <a:srgbClr val="000000"/>
                </a:solidFill>
              </a:rPr>
              <a:pPr/>
              <a:t>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7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734-380C-4440-A128-AB9755CAEAC9}" type="slidenum">
              <a:rPr lang="en-US" altLang="ja-JP" smtClean="0"/>
              <a:pPr/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123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734-380C-4440-A128-AB9755CAEAC9}" type="slidenum">
              <a:rPr lang="en-US" altLang="ja-JP" smtClean="0"/>
              <a:pPr/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123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734-380C-4440-A128-AB9755CAEAC9}" type="slidenum">
              <a:rPr lang="en-US" altLang="ja-JP" smtClean="0"/>
              <a:pPr/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123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9734-380C-4440-A128-AB9755CAEAC9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123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43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26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タイトルテキスト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本文レベル1</a:t>
            </a:r>
          </a:p>
          <a:p>
            <a:pPr lvl="1">
              <a:defRPr sz="1800"/>
            </a:pPr>
            <a:r>
              <a:rPr sz="2800"/>
              <a:t>本文レベル2</a:t>
            </a:r>
          </a:p>
          <a:p>
            <a:pPr lvl="2">
              <a:defRPr sz="1800"/>
            </a:pPr>
            <a:r>
              <a:rPr sz="2800"/>
              <a:t>本文レベル3</a:t>
            </a:r>
          </a:p>
          <a:p>
            <a:pPr lvl="3">
              <a:defRPr sz="1800"/>
            </a:pPr>
            <a:r>
              <a:rPr sz="2800"/>
              <a:t>本文レベル4</a:t>
            </a:r>
          </a:p>
          <a:p>
            <a:pPr lvl="4">
              <a:defRPr sz="1800"/>
            </a:pPr>
            <a:r>
              <a:rPr sz="2800"/>
              <a:t>本文レベル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3734082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81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13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30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37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42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7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63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77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B0A7E-5115-8D47-981F-715656DD27FD}" type="datetimeFigureOut">
              <a:rPr kumimoji="1" lang="ja-JP" altLang="en-US" smtClean="0"/>
              <a:t>17/03/02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7579-952A-BF4A-A9AD-3FD4F385A5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58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tiff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5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9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6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01" y="1264929"/>
            <a:ext cx="1433289" cy="143328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727778" y="1111968"/>
            <a:ext cx="7263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9600" b="1" dirty="0">
                <a:solidFill>
                  <a:srgbClr val="FFFFFF"/>
                </a:solidFill>
                <a:latin typeface="Times"/>
                <a:cs typeface="Times"/>
              </a:rPr>
              <a:t>ILC Project</a:t>
            </a:r>
            <a:endParaRPr lang="ja-JP" altLang="en-US" sz="96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719228" y="4232053"/>
            <a:ext cx="6149879" cy="1857588"/>
            <a:chOff x="1390800" y="4313793"/>
            <a:chExt cx="6149879" cy="185758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800" y="4313793"/>
              <a:ext cx="6149879" cy="1857588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6318133" y="5135386"/>
              <a:ext cx="1222546" cy="934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1664279" y="3257018"/>
            <a:ext cx="6103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FFFFFF"/>
                </a:solidFill>
                <a:latin typeface="Times"/>
                <a:cs typeface="Times"/>
              </a:rPr>
              <a:t>Tsunehiko OMORI</a:t>
            </a:r>
          </a:p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latin typeface="Times"/>
                <a:cs typeface="Times"/>
              </a:rPr>
              <a:t>LCC/KEK</a:t>
            </a:r>
            <a:endParaRPr lang="ja-JP" alt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88533" y="6102100"/>
            <a:ext cx="6925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FFFF"/>
                </a:solidFill>
              </a:rPr>
              <a:t>INSTR-</a:t>
            </a:r>
            <a:r>
              <a:rPr lang="en-US" altLang="ja-JP" sz="2000" b="1" dirty="0">
                <a:solidFill>
                  <a:srgbClr val="FFFFFF"/>
                </a:solidFill>
              </a:rPr>
              <a:t>17, </a:t>
            </a:r>
            <a:r>
              <a:rPr lang="en-US" altLang="ja-JP" sz="2000" b="1" dirty="0" err="1">
                <a:solidFill>
                  <a:srgbClr val="FFFFFF"/>
                </a:solidFill>
              </a:rPr>
              <a:t>Budker</a:t>
            </a:r>
            <a:r>
              <a:rPr lang="en-US" altLang="ja-JP" sz="2000" b="1" dirty="0">
                <a:solidFill>
                  <a:srgbClr val="FFFFFF"/>
                </a:solidFill>
              </a:rPr>
              <a:t> INP, Novosibirsk, Russia, 27 February 2017</a:t>
            </a:r>
            <a:endParaRPr lang="en-US" altLang="ja-JP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8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683500" y="647700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T. </a:t>
            </a:r>
            <a:r>
              <a:rPr kumimoji="1" lang="en-US" altLang="ja-JP" b="1" dirty="0" err="1" smtClean="0">
                <a:solidFill>
                  <a:schemeClr val="bg1"/>
                </a:solidFill>
              </a:rPr>
              <a:t>Sanuki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1117600"/>
            <a:ext cx="3972381" cy="5397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101" y="1117600"/>
            <a:ext cx="3744084" cy="547473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260600" y="113268"/>
            <a:ext cx="542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800" b="1" dirty="0" smtClean="0">
                <a:solidFill>
                  <a:srgbClr val="FFFFFF"/>
                </a:solidFill>
              </a:rPr>
              <a:t>Boring Exploration</a:t>
            </a:r>
            <a:endParaRPr lang="ja-JP" altLang="en-US" sz="4800" b="1" dirty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2" y="344712"/>
            <a:ext cx="503999" cy="50399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838860" y="1049867"/>
            <a:ext cx="3837057" cy="5950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b="1" dirty="0"/>
              <a:t>B</a:t>
            </a:r>
            <a:r>
              <a:rPr lang="en-US" altLang="ja-JP" sz="2000" b="1" dirty="0" smtClean="0"/>
              <a:t>oring </a:t>
            </a:r>
            <a:r>
              <a:rPr lang="en-US" altLang="ja-JP" sz="2000" b="1" dirty="0"/>
              <a:t>C</a:t>
            </a:r>
            <a:r>
              <a:rPr lang="en-US" altLang="ja-JP" sz="2000" b="1" dirty="0" smtClean="0"/>
              <a:t>ore</a:t>
            </a:r>
          </a:p>
          <a:p>
            <a:pPr algn="ctr">
              <a:lnSpc>
                <a:spcPct val="80000"/>
              </a:lnSpc>
            </a:pPr>
            <a:r>
              <a:rPr lang="en-US" altLang="ja-JP" sz="2000" b="1" dirty="0" smtClean="0"/>
              <a:t>Extremely </a:t>
            </a:r>
            <a:r>
              <a:rPr lang="en-US" altLang="ja-JP" sz="2000" b="1" dirty="0"/>
              <a:t>G</a:t>
            </a:r>
            <a:r>
              <a:rPr lang="en-US" altLang="ja-JP" sz="2000" b="1" dirty="0" smtClean="0"/>
              <a:t>ood </a:t>
            </a:r>
            <a:r>
              <a:rPr lang="en-US" altLang="ja-JP" sz="2000" b="1" dirty="0"/>
              <a:t>G</a:t>
            </a:r>
            <a:r>
              <a:rPr lang="en-US" altLang="ja-JP" sz="2000" b="1" dirty="0" smtClean="0"/>
              <a:t>ranite </a:t>
            </a:r>
            <a:r>
              <a:rPr lang="en-US" altLang="ja-JP" sz="2000" b="1" dirty="0"/>
              <a:t>G</a:t>
            </a:r>
            <a:r>
              <a:rPr lang="en-US" altLang="ja-JP" sz="2000" b="1" dirty="0" smtClean="0"/>
              <a:t>eology 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874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-131385"/>
            <a:ext cx="9371163" cy="7160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7200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1" y="255811"/>
            <a:ext cx="1686102" cy="168610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71107" y="451568"/>
            <a:ext cx="63834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800" b="1" dirty="0">
                <a:solidFill>
                  <a:srgbClr val="FFFFFF"/>
                </a:solidFill>
                <a:latin typeface="Times"/>
                <a:cs typeface="Times"/>
              </a:rPr>
              <a:t>ILC </a:t>
            </a:r>
            <a:r>
              <a:rPr lang="en-US" altLang="ja-JP" sz="8800" b="1" dirty="0" smtClean="0">
                <a:solidFill>
                  <a:srgbClr val="FFFFFF"/>
                </a:solidFill>
                <a:latin typeface="Times"/>
                <a:cs typeface="Times"/>
              </a:rPr>
              <a:t>Physics</a:t>
            </a:r>
            <a:endParaRPr lang="ja-JP" altLang="en-US" sz="8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719228" y="4401383"/>
            <a:ext cx="6149879" cy="1857588"/>
            <a:chOff x="1390800" y="4313793"/>
            <a:chExt cx="6149879" cy="185758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800" y="4313793"/>
              <a:ext cx="6149879" cy="1857588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6318133" y="5135386"/>
              <a:ext cx="1222546" cy="934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1338228" y="2510135"/>
            <a:ext cx="655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>
                <a:solidFill>
                  <a:srgbClr val="FFFFFF"/>
                </a:solidFill>
              </a:rPr>
              <a:t>Physics case for </a:t>
            </a:r>
            <a:r>
              <a:rPr lang="en-US" altLang="ja-JP" sz="4800" b="1" dirty="0" smtClean="0">
                <a:solidFill>
                  <a:srgbClr val="FFFFFF"/>
                </a:solidFill>
              </a:rPr>
              <a:t>ILC </a:t>
            </a:r>
            <a:r>
              <a:rPr lang="en-US" altLang="ja-JP" sz="4800" b="1" dirty="0">
                <a:solidFill>
                  <a:srgbClr val="FFFFFF"/>
                </a:solidFill>
              </a:rPr>
              <a:t>is</a:t>
            </a:r>
          </a:p>
          <a:p>
            <a:pPr algn="ctr"/>
            <a:r>
              <a:rPr lang="en-US" altLang="ja-JP" sz="4800" b="1" dirty="0" smtClean="0">
                <a:solidFill>
                  <a:srgbClr val="FFFFFF"/>
                </a:solidFill>
              </a:rPr>
              <a:t>very </a:t>
            </a:r>
            <a:r>
              <a:rPr lang="en-US" altLang="ja-JP" sz="4800" b="1" dirty="0">
                <a:solidFill>
                  <a:srgbClr val="FFFFFF"/>
                </a:solidFill>
              </a:rPr>
              <a:t>simple and strong</a:t>
            </a:r>
            <a:endParaRPr lang="ja-JP" alt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7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344925" y="170937"/>
            <a:ext cx="7375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400" b="1" dirty="0">
                <a:solidFill>
                  <a:schemeClr val="bg1"/>
                </a:solidFill>
              </a:rPr>
              <a:t>Higgs, top, new physics</a:t>
            </a:r>
            <a:endParaRPr lang="ja-JP" altLang="en-US" sz="54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1300" y="1278575"/>
            <a:ext cx="930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solidFill>
                  <a:srgbClr val="FFFFFF"/>
                </a:solidFill>
              </a:rPr>
              <a:t>• Only </a:t>
            </a:r>
            <a:r>
              <a:rPr lang="en-US" altLang="ja-JP" sz="3600" b="1" dirty="0">
                <a:solidFill>
                  <a:srgbClr val="FFFFFF"/>
                </a:solidFill>
              </a:rPr>
              <a:t>two particles not studied precisely at </a:t>
            </a:r>
            <a:endParaRPr lang="en-US" altLang="ja-JP" sz="3600" b="1" dirty="0" smtClean="0">
              <a:solidFill>
                <a:srgbClr val="FFFFFF"/>
              </a:solidFill>
            </a:endParaRPr>
          </a:p>
          <a:p>
            <a:r>
              <a:rPr lang="en-US" altLang="ja-JP" sz="3600" b="1" dirty="0" smtClean="0">
                <a:solidFill>
                  <a:srgbClr val="FFFFFF"/>
                </a:solidFill>
              </a:rPr>
              <a:t>   e</a:t>
            </a:r>
            <a:r>
              <a:rPr lang="en-US" altLang="ja-JP" sz="4400" b="1" baseline="30000" dirty="0" smtClean="0">
                <a:solidFill>
                  <a:srgbClr val="FFFFFF"/>
                </a:solidFill>
              </a:rPr>
              <a:t>-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 smtClean="0">
                <a:solidFill>
                  <a:srgbClr val="FFFFFF"/>
                </a:solidFill>
              </a:rPr>
              <a:t>+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>
                <a:solidFill>
                  <a:srgbClr val="FFFFFF"/>
                </a:solidFill>
              </a:rPr>
              <a:t>so far: Higgs &amp;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top</a:t>
            </a:r>
            <a:endParaRPr lang="en-US" altLang="ja-JP" sz="3600" b="1" dirty="0">
              <a:solidFill>
                <a:srgbClr val="FFFF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25499" y="2477852"/>
            <a:ext cx="91143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FFFFFF"/>
                </a:solidFill>
              </a:rPr>
              <a:t>• Higgs </a:t>
            </a:r>
            <a:r>
              <a:rPr lang="en-US" altLang="ja-JP" sz="3200" b="1" dirty="0">
                <a:solidFill>
                  <a:srgbClr val="FFFFFF"/>
                </a:solidFill>
              </a:rPr>
              <a:t>first of a kind (no spin), most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important</a:t>
            </a:r>
          </a:p>
          <a:p>
            <a:r>
              <a:rPr lang="en-US" altLang="ja-JP" sz="3200" b="1" dirty="0">
                <a:solidFill>
                  <a:srgbClr val="FFFFFF"/>
                </a:solidFill>
              </a:rPr>
              <a:t>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3200" b="1" dirty="0">
                <a:solidFill>
                  <a:srgbClr val="FFFFFF"/>
                </a:solidFill>
              </a:rPr>
              <a:t>particle in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today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25500" y="3565081"/>
            <a:ext cx="8369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FFFFFF"/>
                </a:solidFill>
              </a:rPr>
              <a:t>• top </a:t>
            </a:r>
            <a:r>
              <a:rPr lang="en-US" altLang="ja-JP" sz="3200" b="1" dirty="0">
                <a:solidFill>
                  <a:srgbClr val="FFFFFF"/>
                </a:solidFill>
              </a:rPr>
              <a:t>can talk to new physics, controls the 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r>
              <a:rPr lang="en-US" altLang="ja-JP" sz="3200" b="1" dirty="0">
                <a:solidFill>
                  <a:srgbClr val="FFFFFF"/>
                </a:solidFill>
              </a:rPr>
              <a:t>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fate </a:t>
            </a:r>
            <a:r>
              <a:rPr lang="en-US" altLang="ja-JP" sz="3200" b="1" dirty="0">
                <a:solidFill>
                  <a:srgbClr val="FFFFFF"/>
                </a:solidFill>
              </a:rPr>
              <a:t>of the Universe</a:t>
            </a:r>
          </a:p>
          <a:p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41300" y="4813472"/>
            <a:ext cx="930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solidFill>
                  <a:srgbClr val="FFFFFF"/>
                </a:solidFill>
              </a:rPr>
              <a:t>• of </a:t>
            </a:r>
            <a:r>
              <a:rPr lang="en-US" altLang="ja-JP" sz="3600" b="1" dirty="0">
                <a:solidFill>
                  <a:srgbClr val="FFFFFF"/>
                </a:solidFill>
              </a:rPr>
              <a:t>course look for (uncolored) new physics</a:t>
            </a:r>
          </a:p>
          <a:p>
            <a:endParaRPr lang="en-US" altLang="ja-JP" sz="3600" b="1" dirty="0">
              <a:solidFill>
                <a:srgbClr val="FFFFF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353176"/>
            <a:ext cx="620499" cy="62049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683000" y="6303041"/>
            <a:ext cx="551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FFFF"/>
                </a:solidFill>
              </a:rPr>
              <a:t>Hitoshi Murayama (UC Berkeley), ILC Summer Camp 2016</a:t>
            </a:r>
            <a:endParaRPr lang="ja-JP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5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630925" y="107434"/>
            <a:ext cx="1957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chemeClr val="bg1"/>
                </a:solidFill>
              </a:rPr>
              <a:t>Spin</a:t>
            </a:r>
            <a:endParaRPr lang="ja-JP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357411"/>
            <a:ext cx="620499" cy="62049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93767" y="1689786"/>
            <a:ext cx="6834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electrons</a:t>
            </a:r>
            <a:r>
              <a:rPr lang="en-US" altLang="ja-JP" sz="3600" b="1" dirty="0">
                <a:solidFill>
                  <a:srgbClr val="FFFFFF"/>
                </a:solidFill>
              </a:rPr>
              <a:t>, photons, quarks, ....</a:t>
            </a:r>
            <a:endParaRPr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93768" y="1085334"/>
            <a:ext cx="8672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solidFill>
                  <a:srgbClr val="FFFFFF"/>
                </a:solidFill>
              </a:rPr>
              <a:t>• every </a:t>
            </a:r>
            <a:r>
              <a:rPr lang="en-US" altLang="ja-JP" sz="3600" b="1" dirty="0">
                <a:solidFill>
                  <a:srgbClr val="FFFFFF"/>
                </a:solidFill>
              </a:rPr>
              <a:t>elementary particles spin forever</a:t>
            </a:r>
            <a:endParaRPr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93768" y="2268838"/>
            <a:ext cx="6708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only </a:t>
            </a:r>
            <a:r>
              <a:rPr lang="en-US" altLang="ja-JP" sz="3600" b="1" dirty="0">
                <a:solidFill>
                  <a:srgbClr val="FFFFFF"/>
                </a:solidFill>
              </a:rPr>
              <a:t>Higgs boson doesn’t spin</a:t>
            </a:r>
            <a:endParaRPr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3767" y="2924090"/>
            <a:ext cx="3165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a </a:t>
            </a:r>
            <a:r>
              <a:rPr lang="en-US" altLang="ja-JP" sz="3600" b="1" dirty="0">
                <a:solidFill>
                  <a:srgbClr val="FFFFFF"/>
                </a:solidFill>
              </a:rPr>
              <a:t>new breed</a:t>
            </a:r>
            <a:endParaRPr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3768" y="3528542"/>
            <a:ext cx="5294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Is </a:t>
            </a:r>
            <a:r>
              <a:rPr lang="en-US" altLang="ja-JP" sz="3600" b="1" dirty="0">
                <a:solidFill>
                  <a:srgbClr val="FFFFFF"/>
                </a:solidFill>
              </a:rPr>
              <a:t>it the only one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? </a:t>
            </a:r>
            <a:r>
              <a:rPr lang="ja-JP" altLang="en-US" sz="36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(SM)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93768" y="4132994"/>
            <a:ext cx="9053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does </a:t>
            </a:r>
            <a:r>
              <a:rPr lang="en-US" altLang="ja-JP" sz="3600" b="1" dirty="0">
                <a:solidFill>
                  <a:srgbClr val="FFFFFF"/>
                </a:solidFill>
              </a:rPr>
              <a:t>it have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brothers? sisters?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(SUSY for example) 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93768" y="4737446"/>
            <a:ext cx="8672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•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maybe </a:t>
            </a:r>
            <a:r>
              <a:rPr lang="en-US" altLang="ja-JP" sz="3600" b="1" dirty="0">
                <a:solidFill>
                  <a:srgbClr val="FFFFFF"/>
                </a:solidFill>
              </a:rPr>
              <a:t>composite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? 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(Higgs is NOT elementary particle) 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810000" y="6074444"/>
            <a:ext cx="533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FFFF"/>
                </a:solidFill>
              </a:rPr>
              <a:t>Hitoshi Murayama (UC Berkeley), ILC Summer Camp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2016</a:t>
            </a:r>
          </a:p>
          <a:p>
            <a:r>
              <a:rPr lang="en-US" altLang="ja-JP" sz="1600" b="1" dirty="0" smtClean="0">
                <a:solidFill>
                  <a:srgbClr val="FFFFFF"/>
                </a:solidFill>
              </a:rPr>
              <a:t>Slightly </a:t>
            </a:r>
            <a:r>
              <a:rPr lang="en-US" altLang="ja-JP" sz="1600" b="1" dirty="0" err="1" smtClean="0">
                <a:solidFill>
                  <a:srgbClr val="FFFFFF"/>
                </a:solidFill>
              </a:rPr>
              <a:t>modofied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 by TO</a:t>
            </a:r>
            <a:endParaRPr lang="ja-JP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4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665726" y="-8920"/>
            <a:ext cx="4585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chemeClr val="bg1"/>
                </a:solidFill>
              </a:rPr>
              <a:t>Higgs mass</a:t>
            </a:r>
            <a:endParaRPr lang="ja-JP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68511"/>
            <a:ext cx="620499" cy="62049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34" y="1456267"/>
            <a:ext cx="5449933" cy="5067300"/>
          </a:xfrm>
          <a:prstGeom prst="rect">
            <a:avLst/>
          </a:prstGeom>
        </p:spPr>
      </p:pic>
      <p:pic>
        <p:nvPicPr>
          <p:cNvPr id="12" name="図 1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7670" y="1562082"/>
            <a:ext cx="46057" cy="4175996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947336" y="701278"/>
            <a:ext cx="645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FFFF"/>
                </a:solidFill>
              </a:rPr>
              <a:t>dream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case for </a:t>
            </a:r>
            <a:r>
              <a:rPr lang="en-US" altLang="ja-JP" sz="3600" b="1" dirty="0">
                <a:solidFill>
                  <a:srgbClr val="FFFFFF"/>
                </a:solidFill>
              </a:rPr>
              <a:t>experiments</a:t>
            </a:r>
            <a:endParaRPr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403840" y="6091535"/>
            <a:ext cx="1892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125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GeV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366427" y="5824835"/>
            <a:ext cx="0" cy="4320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3809998" y="6485467"/>
            <a:ext cx="533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FFFF"/>
                </a:solidFill>
              </a:rPr>
              <a:t>Hitoshi Murayama (UC Berkeley), ILC Summer Camp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2016</a:t>
            </a:r>
            <a:endParaRPr lang="ja-JP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5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33401" y="67280"/>
            <a:ext cx="885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chemeClr val="bg1"/>
                </a:solidFill>
              </a:rPr>
              <a:t>Higgs coupling measurements</a:t>
            </a:r>
            <a:endParaRPr lang="ja-JP" altLang="en-US" sz="4800" b="1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1" y="268511"/>
            <a:ext cx="620499" cy="620499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676400" y="-453420"/>
            <a:ext cx="8840254" cy="7031196"/>
            <a:chOff x="1676400" y="-453420"/>
            <a:chExt cx="8840254" cy="7031196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1676400" y="-453420"/>
              <a:ext cx="8840254" cy="7031196"/>
              <a:chOff x="1676400" y="-453420"/>
              <a:chExt cx="8840254" cy="7031196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9600" y="-453420"/>
                <a:ext cx="8637054" cy="7019320"/>
              </a:xfrm>
              <a:prstGeom prst="rect">
                <a:avLst/>
              </a:prstGeom>
            </p:spPr>
          </p:pic>
          <p:sp>
            <p:nvSpPr>
              <p:cNvPr id="2" name="正方形/長方形 1"/>
              <p:cNvSpPr/>
              <p:nvPr/>
            </p:nvSpPr>
            <p:spPr>
              <a:xfrm>
                <a:off x="1676400" y="961776"/>
                <a:ext cx="215900" cy="5616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>
              <a:off x="1694934" y="1268968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200" dirty="0" smtClean="0"/>
                <a:t>10</a:t>
              </a:r>
              <a:endParaRPr kumimoji="1" lang="ja-JP" alt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79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452132" y="800180"/>
            <a:ext cx="7171608" cy="5757254"/>
            <a:chOff x="1452132" y="872146"/>
            <a:chExt cx="7171608" cy="575725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2132" y="872146"/>
              <a:ext cx="7171608" cy="5757254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5941314" y="4388552"/>
              <a:ext cx="2275586" cy="462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145745"/>
            <a:ext cx="620499" cy="62049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385814" y="2451564"/>
            <a:ext cx="143738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400" b="1" dirty="0">
                <a:solidFill>
                  <a:srgbClr val="FF0000"/>
                </a:solidFill>
              </a:rPr>
              <a:t>only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one</a:t>
            </a:r>
          </a:p>
          <a:p>
            <a:pPr algn="ctr"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0000"/>
                </a:solidFill>
              </a:rPr>
              <a:t>(SM)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460500" y="-6645"/>
            <a:ext cx="6140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bg1"/>
                </a:solidFill>
              </a:rPr>
              <a:t>What is Higgs really?</a:t>
            </a:r>
            <a:endParaRPr lang="ja-JP" altLang="en-US" sz="4800" b="1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54199" y="1218969"/>
            <a:ext cx="53999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• Only </a:t>
            </a:r>
            <a:r>
              <a:rPr lang="en-US" altLang="ja-JP" sz="2800" b="1" dirty="0">
                <a:solidFill>
                  <a:srgbClr val="FFFFFF"/>
                </a:solidFill>
              </a:rPr>
              <a:t>one?  (SM)</a:t>
            </a:r>
          </a:p>
          <a:p>
            <a:r>
              <a:rPr lang="en-US" altLang="ja-JP" sz="2800" b="1" dirty="0" smtClean="0">
                <a:solidFill>
                  <a:srgbClr val="FFFFFF"/>
                </a:solidFill>
              </a:rPr>
              <a:t>• has </a:t>
            </a:r>
            <a:r>
              <a:rPr lang="en-US" altLang="ja-JP" sz="2800" b="1" dirty="0">
                <a:solidFill>
                  <a:srgbClr val="FFFFFF"/>
                </a:solidFill>
              </a:rPr>
              <a:t>brothers?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sisters?  </a:t>
            </a:r>
            <a:r>
              <a:rPr lang="en-US" altLang="ja-JP" sz="2800" b="1" dirty="0">
                <a:solidFill>
                  <a:srgbClr val="FFFFFF"/>
                </a:solidFill>
              </a:rPr>
              <a:t>(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2HDM</a:t>
            </a:r>
            <a:r>
              <a:rPr lang="en-US" altLang="ja-JP" sz="2800" b="1" dirty="0">
                <a:solidFill>
                  <a:srgbClr val="FFFFFF"/>
                </a:solidFill>
              </a:rPr>
              <a:t>)</a:t>
            </a:r>
          </a:p>
          <a:p>
            <a:r>
              <a:rPr lang="en-US" altLang="ja-JP" sz="2800" b="1" dirty="0" smtClean="0">
                <a:solidFill>
                  <a:srgbClr val="FFFFFF"/>
                </a:solidFill>
              </a:rPr>
              <a:t>• not elementary? (composite) </a:t>
            </a:r>
            <a:endParaRPr lang="ja-JP" altLang="en-US" sz="2800" b="1" dirty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173661" y="26916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ja-JP" sz="1400" b="1" dirty="0" err="1">
                <a:solidFill>
                  <a:srgbClr val="FFFFFF"/>
                </a:solidFill>
              </a:rPr>
              <a:t>Lumi</a:t>
            </a:r>
            <a:r>
              <a:rPr lang="fr-FR" altLang="ja-JP" sz="1400" b="1" dirty="0">
                <a:solidFill>
                  <a:srgbClr val="FFFFFF"/>
                </a:solidFill>
              </a:rPr>
              <a:t> 1920 fb-1, </a:t>
            </a:r>
            <a:r>
              <a:rPr lang="fr-FR" altLang="ja-JP" sz="1400" b="1" dirty="0" err="1">
                <a:solidFill>
                  <a:srgbClr val="FFFFFF"/>
                </a:solidFill>
              </a:rPr>
              <a:t>sqrt</a:t>
            </a:r>
            <a:r>
              <a:rPr lang="fr-FR" altLang="ja-JP" sz="1400" b="1" dirty="0">
                <a:solidFill>
                  <a:srgbClr val="FFFFFF"/>
                </a:solidFill>
              </a:rPr>
              <a:t>(s) = 250 </a:t>
            </a:r>
            <a:r>
              <a:rPr lang="fr-FR" altLang="ja-JP" sz="1400" b="1" dirty="0" err="1">
                <a:solidFill>
                  <a:srgbClr val="FFFFFF"/>
                </a:solidFill>
              </a:rPr>
              <a:t>GeV</a:t>
            </a:r>
            <a:endParaRPr lang="fr-FR" altLang="ja-JP" sz="1400" b="1" dirty="0">
              <a:solidFill>
                <a:srgbClr val="FFFFFF"/>
              </a:solidFill>
            </a:endParaRPr>
          </a:p>
          <a:p>
            <a:r>
              <a:rPr lang="fr-FR" altLang="ja-JP" sz="1400" b="1" dirty="0" err="1">
                <a:solidFill>
                  <a:srgbClr val="FFFFFF"/>
                </a:solidFill>
              </a:rPr>
              <a:t>Lumi</a:t>
            </a:r>
            <a:r>
              <a:rPr lang="fr-FR" altLang="ja-JP" sz="1400" b="1" dirty="0">
                <a:solidFill>
                  <a:srgbClr val="FFFFFF"/>
                </a:solidFill>
              </a:rPr>
              <a:t> 2670 fb-1, </a:t>
            </a:r>
            <a:r>
              <a:rPr lang="fr-FR" altLang="ja-JP" sz="1400" b="1" dirty="0" err="1">
                <a:solidFill>
                  <a:srgbClr val="FFFFFF"/>
                </a:solidFill>
              </a:rPr>
              <a:t>sqrt</a:t>
            </a:r>
            <a:r>
              <a:rPr lang="fr-FR" altLang="ja-JP" sz="1400" b="1" dirty="0">
                <a:solidFill>
                  <a:srgbClr val="FFFFFF"/>
                </a:solidFill>
              </a:rPr>
              <a:t>(s) = 500 </a:t>
            </a:r>
            <a:r>
              <a:rPr lang="fr-FR" altLang="ja-JP" sz="1400" b="1" dirty="0" err="1">
                <a:solidFill>
                  <a:srgbClr val="FFFFFF"/>
                </a:solidFill>
              </a:rPr>
              <a:t>GeV</a:t>
            </a:r>
            <a:endParaRPr lang="ja-JP" alt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184392" y="6489421"/>
            <a:ext cx="723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FFFF"/>
                </a:solidFill>
              </a:rPr>
              <a:t>Hitoshi Murayama (UC Berkeley), ILC Summer Camp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2016, modified by </a:t>
            </a:r>
            <a:r>
              <a:rPr lang="en-US" altLang="ja-JP" sz="1600" b="1" dirty="0">
                <a:solidFill>
                  <a:srgbClr val="FFFFFF"/>
                </a:solidFill>
              </a:rPr>
              <a:t>T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O</a:t>
            </a:r>
            <a:endParaRPr lang="ja-JP" altLang="en-US" sz="1600" b="1" dirty="0">
              <a:solidFill>
                <a:srgbClr val="FFFF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146300" y="5314322"/>
            <a:ext cx="2302933" cy="9171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400" b="1" dirty="0">
                <a:solidFill>
                  <a:srgbClr val="000090"/>
                </a:solidFill>
              </a:rPr>
              <a:t>h</a:t>
            </a:r>
            <a:r>
              <a:rPr lang="en-US" altLang="ja-JP" sz="2400" b="1" dirty="0" smtClean="0">
                <a:solidFill>
                  <a:srgbClr val="000090"/>
                </a:solidFill>
              </a:rPr>
              <a:t>as </a:t>
            </a:r>
          </a:p>
          <a:p>
            <a:pPr algn="ctr">
              <a:lnSpc>
                <a:spcPct val="70000"/>
              </a:lnSpc>
            </a:pPr>
            <a:r>
              <a:rPr lang="en-US" altLang="ja-JP" sz="2400" b="1" dirty="0" smtClean="0">
                <a:solidFill>
                  <a:srgbClr val="000090"/>
                </a:solidFill>
              </a:rPr>
              <a:t>brothers, sisters</a:t>
            </a:r>
          </a:p>
          <a:p>
            <a:pPr algn="ctr">
              <a:lnSpc>
                <a:spcPct val="70000"/>
              </a:lnSpc>
            </a:pPr>
            <a:r>
              <a:rPr lang="en-US" altLang="ja-JP" sz="2400" b="1" dirty="0" smtClean="0">
                <a:solidFill>
                  <a:srgbClr val="000090"/>
                </a:solidFill>
              </a:rPr>
              <a:t>(SUSY)</a:t>
            </a:r>
            <a:endParaRPr lang="ja-JP" altLang="en-US" sz="2400" b="1" dirty="0">
              <a:solidFill>
                <a:srgbClr val="00009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954014" y="5631822"/>
            <a:ext cx="2275586" cy="6278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400" b="1" dirty="0">
                <a:solidFill>
                  <a:srgbClr val="0000FF"/>
                </a:solidFill>
              </a:rPr>
              <a:t>n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ot elementary</a:t>
            </a:r>
          </a:p>
          <a:p>
            <a:pPr algn="ctr">
              <a:lnSpc>
                <a:spcPct val="7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400" b="1" dirty="0">
                <a:solidFill>
                  <a:srgbClr val="0000FF"/>
                </a:solidFill>
              </a:rPr>
              <a:t>c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omposite) 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975181" y="1366336"/>
            <a:ext cx="2222432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b="1" dirty="0" smtClean="0"/>
              <a:t>Couplings: </a:t>
            </a:r>
          </a:p>
          <a:p>
            <a:pPr algn="ctr">
              <a:lnSpc>
                <a:spcPct val="80000"/>
              </a:lnSpc>
            </a:pPr>
            <a:r>
              <a:rPr lang="en-US" altLang="ja-JP" sz="2000" b="1" dirty="0" smtClean="0"/>
              <a:t>deviation from SM</a:t>
            </a:r>
            <a:endParaRPr lang="ja-JP" altLang="en-US" sz="2000" b="1" dirty="0"/>
          </a:p>
        </p:txBody>
      </p:sp>
      <p:sp>
        <p:nvSpPr>
          <p:cNvPr id="15" name="正方形/長方形 14"/>
          <p:cNvSpPr/>
          <p:nvPr/>
        </p:nvSpPr>
        <p:spPr>
          <a:xfrm>
            <a:off x="5975181" y="4202288"/>
            <a:ext cx="2250186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b="1" dirty="0" smtClean="0"/>
              <a:t>Couplings: </a:t>
            </a:r>
          </a:p>
          <a:p>
            <a:pPr algn="ctr">
              <a:lnSpc>
                <a:spcPct val="80000"/>
              </a:lnSpc>
            </a:pPr>
            <a:r>
              <a:rPr lang="en-US" altLang="ja-JP" sz="2000" b="1" dirty="0" smtClean="0"/>
              <a:t>deviation from SM</a:t>
            </a:r>
            <a:endParaRPr lang="ja-JP" altLang="en-US" sz="2000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2129367" y="4196275"/>
            <a:ext cx="242569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000" b="1" dirty="0" smtClean="0"/>
              <a:t>Couplings: </a:t>
            </a:r>
          </a:p>
          <a:p>
            <a:pPr algn="ctr">
              <a:lnSpc>
                <a:spcPct val="70000"/>
              </a:lnSpc>
            </a:pPr>
            <a:r>
              <a:rPr lang="en-US" altLang="ja-JP" sz="2000" b="1" dirty="0" smtClean="0"/>
              <a:t>deviation from SM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190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3365499" y="4105245"/>
            <a:ext cx="203201" cy="2762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109" y="1884954"/>
            <a:ext cx="5719551" cy="432000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283200" y="6356622"/>
            <a:ext cx="3857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FFFF"/>
                </a:solidFill>
              </a:rPr>
              <a:t>Nathaniel</a:t>
            </a:r>
            <a:r>
              <a:rPr lang="en-US" altLang="ja-JP" sz="1400" b="1" dirty="0">
                <a:solidFill>
                  <a:srgbClr val="FFFFFF"/>
                </a:solidFill>
              </a:rPr>
              <a:t> Craig (UC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Snta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1400" b="1" dirty="0">
                <a:solidFill>
                  <a:srgbClr val="FFFFFF"/>
                </a:solidFill>
              </a:rPr>
              <a:t>Barbara), LCWS2016 </a:t>
            </a:r>
            <a:endParaRPr lang="ja-JP" alt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5100" y="1102667"/>
            <a:ext cx="89789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</a:rPr>
              <a:t>An example: dark matter interacting via the Higgs force</a:t>
            </a:r>
            <a:endParaRPr kumimoji="1" lang="ja-JP" alt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5149" y="173671"/>
            <a:ext cx="808355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 smtClean="0">
                <a:solidFill>
                  <a:srgbClr val="FFFFFF"/>
                </a:solidFill>
              </a:rPr>
              <a:t>Dark matter &amp; the Higgs</a:t>
            </a:r>
            <a:endParaRPr kumimoji="1" lang="ja-JP" altLang="en-US" sz="6000" dirty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6100" y="1824908"/>
            <a:ext cx="1028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</a:rPr>
              <a:t>LHC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6900" y="4187108"/>
            <a:ext cx="1028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ILC</a:t>
            </a:r>
            <a:endParaRPr kumimoji="1" lang="ja-JP" altLang="en-US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917700" y="2641600"/>
            <a:ext cx="711200" cy="564154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 flipV="1">
            <a:off x="1955800" y="3218454"/>
            <a:ext cx="711200" cy="564154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>
            <a:off x="2425700" y="4381500"/>
            <a:ext cx="596900" cy="432630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2425700" y="4801430"/>
            <a:ext cx="596900" cy="748470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559051" y="2343526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</a:rPr>
              <a:t>X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46351" y="3698352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</a:rPr>
              <a:t>X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97200" y="4105245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</a:rPr>
              <a:t>X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84499" y="5537200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</a:rPr>
              <a:t>X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1041400" y="2302063"/>
            <a:ext cx="990600" cy="631637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 flipV="1">
            <a:off x="1079500" y="3508564"/>
            <a:ext cx="1143000" cy="716012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 flipV="1">
            <a:off x="546100" y="2718236"/>
            <a:ext cx="495300" cy="215464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514350" y="3508564"/>
            <a:ext cx="565150" cy="381776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596900" y="5448300"/>
            <a:ext cx="565150" cy="613740"/>
          </a:xfrm>
          <a:prstGeom prst="line">
            <a:avLst/>
          </a:prstGeom>
          <a:ln w="3492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596900" y="4737602"/>
            <a:ext cx="565150" cy="710698"/>
          </a:xfrm>
          <a:prstGeom prst="line">
            <a:avLst/>
          </a:prstGeom>
          <a:ln w="3492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260600" y="5865199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Z</a:t>
            </a:r>
            <a:endParaRPr kumimoji="1" lang="ja-JP" altLang="en-U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714500" y="4712529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</a:t>
            </a:r>
            <a:endParaRPr kumimoji="1" lang="ja-JP" altLang="en-U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466850" y="2777099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</a:t>
            </a:r>
            <a:endParaRPr kumimoji="1" lang="ja-JP" altLang="en-U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4150" y="2461688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q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1450" y="3620653"/>
            <a:ext cx="4191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q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96850" y="4550247"/>
            <a:ext cx="4889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00"/>
                </a:solidFill>
              </a:rPr>
              <a:t>e</a:t>
            </a:r>
            <a:r>
              <a:rPr kumimoji="1" lang="en-US" altLang="ja-JP" sz="2800" b="1" baseline="30000" dirty="0" smtClean="0">
                <a:solidFill>
                  <a:srgbClr val="FFFF00"/>
                </a:solidFill>
              </a:rPr>
              <a:t>+</a:t>
            </a:r>
            <a:endParaRPr kumimoji="1" lang="ja-JP" altLang="en-US" sz="2800" b="1" baseline="30000" dirty="0">
              <a:solidFill>
                <a:srgbClr val="FFFF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5100" y="5861985"/>
            <a:ext cx="488950" cy="4206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sz="3200" b="1" baseline="30000" dirty="0" smtClean="0">
                <a:solidFill>
                  <a:srgbClr val="FFFF00"/>
                </a:solidFill>
              </a:rPr>
              <a:t>-</a:t>
            </a:r>
            <a:endParaRPr kumimoji="1" lang="ja-JP" altLang="en-US" sz="3200" b="1" baseline="30000" dirty="0">
              <a:solidFill>
                <a:srgbClr val="FFFF00"/>
              </a:solidFill>
            </a:endParaRPr>
          </a:p>
        </p:txBody>
      </p:sp>
      <p:sp>
        <p:nvSpPr>
          <p:cNvPr id="49" name="フリーフォーム 48"/>
          <p:cNvSpPr>
            <a:spLocks/>
          </p:cNvSpPr>
          <p:nvPr/>
        </p:nvSpPr>
        <p:spPr>
          <a:xfrm>
            <a:off x="1178936" y="5333975"/>
            <a:ext cx="720000" cy="179457"/>
          </a:xfrm>
          <a:custGeom>
            <a:avLst/>
            <a:gdLst>
              <a:gd name="connsiteX0" fmla="*/ 0 w 3005667"/>
              <a:gd name="connsiteY0" fmla="*/ 273402 h 496683"/>
              <a:gd name="connsiteX1" fmla="*/ 112889 w 3005667"/>
              <a:gd name="connsiteY1" fmla="*/ 259291 h 496683"/>
              <a:gd name="connsiteX2" fmla="*/ 141111 w 3005667"/>
              <a:gd name="connsiteY2" fmla="*/ 216958 h 496683"/>
              <a:gd name="connsiteX3" fmla="*/ 225778 w 3005667"/>
              <a:gd name="connsiteY3" fmla="*/ 47624 h 496683"/>
              <a:gd name="connsiteX4" fmla="*/ 338667 w 3005667"/>
              <a:gd name="connsiteY4" fmla="*/ 5291 h 496683"/>
              <a:gd name="connsiteX5" fmla="*/ 409222 w 3005667"/>
              <a:gd name="connsiteY5" fmla="*/ 5291 h 496683"/>
              <a:gd name="connsiteX6" fmla="*/ 465667 w 3005667"/>
              <a:gd name="connsiteY6" fmla="*/ 47624 h 496683"/>
              <a:gd name="connsiteX7" fmla="*/ 536222 w 3005667"/>
              <a:gd name="connsiteY7" fmla="*/ 146402 h 496683"/>
              <a:gd name="connsiteX8" fmla="*/ 564444 w 3005667"/>
              <a:gd name="connsiteY8" fmla="*/ 245180 h 496683"/>
              <a:gd name="connsiteX9" fmla="*/ 649111 w 3005667"/>
              <a:gd name="connsiteY9" fmla="*/ 315735 h 496683"/>
              <a:gd name="connsiteX10" fmla="*/ 663222 w 3005667"/>
              <a:gd name="connsiteY10" fmla="*/ 414513 h 496683"/>
              <a:gd name="connsiteX11" fmla="*/ 762000 w 3005667"/>
              <a:gd name="connsiteY11" fmla="*/ 485069 h 496683"/>
              <a:gd name="connsiteX12" fmla="*/ 846667 w 3005667"/>
              <a:gd name="connsiteY12" fmla="*/ 485069 h 496683"/>
              <a:gd name="connsiteX13" fmla="*/ 1016000 w 3005667"/>
              <a:gd name="connsiteY13" fmla="*/ 372180 h 496683"/>
              <a:gd name="connsiteX14" fmla="*/ 1086556 w 3005667"/>
              <a:gd name="connsiteY14" fmla="*/ 216958 h 496683"/>
              <a:gd name="connsiteX15" fmla="*/ 1241778 w 3005667"/>
              <a:gd name="connsiteY15" fmla="*/ 33513 h 496683"/>
              <a:gd name="connsiteX16" fmla="*/ 1425222 w 3005667"/>
              <a:gd name="connsiteY16" fmla="*/ 19402 h 496683"/>
              <a:gd name="connsiteX17" fmla="*/ 1552222 w 3005667"/>
              <a:gd name="connsiteY17" fmla="*/ 188735 h 496683"/>
              <a:gd name="connsiteX18" fmla="*/ 1608667 w 3005667"/>
              <a:gd name="connsiteY18" fmla="*/ 287513 h 496683"/>
              <a:gd name="connsiteX19" fmla="*/ 1665111 w 3005667"/>
              <a:gd name="connsiteY19" fmla="*/ 400402 h 496683"/>
              <a:gd name="connsiteX20" fmla="*/ 1735667 w 3005667"/>
              <a:gd name="connsiteY20" fmla="*/ 470958 h 496683"/>
              <a:gd name="connsiteX21" fmla="*/ 1862667 w 3005667"/>
              <a:gd name="connsiteY21" fmla="*/ 470958 h 496683"/>
              <a:gd name="connsiteX22" fmla="*/ 1947333 w 3005667"/>
              <a:gd name="connsiteY22" fmla="*/ 386291 h 496683"/>
              <a:gd name="connsiteX23" fmla="*/ 2046111 w 3005667"/>
              <a:gd name="connsiteY23" fmla="*/ 132291 h 496683"/>
              <a:gd name="connsiteX24" fmla="*/ 2187222 w 3005667"/>
              <a:gd name="connsiteY24" fmla="*/ 47624 h 496683"/>
              <a:gd name="connsiteX25" fmla="*/ 2314222 w 3005667"/>
              <a:gd name="connsiteY25" fmla="*/ 61735 h 496683"/>
              <a:gd name="connsiteX26" fmla="*/ 2427111 w 3005667"/>
              <a:gd name="connsiteY26" fmla="*/ 202847 h 496683"/>
              <a:gd name="connsiteX27" fmla="*/ 2511778 w 3005667"/>
              <a:gd name="connsiteY27" fmla="*/ 386291 h 496683"/>
              <a:gd name="connsiteX28" fmla="*/ 2638778 w 3005667"/>
              <a:gd name="connsiteY28" fmla="*/ 442735 h 496683"/>
              <a:gd name="connsiteX29" fmla="*/ 2779889 w 3005667"/>
              <a:gd name="connsiteY29" fmla="*/ 372180 h 496683"/>
              <a:gd name="connsiteX30" fmla="*/ 2850444 w 3005667"/>
              <a:gd name="connsiteY30" fmla="*/ 174624 h 496683"/>
              <a:gd name="connsiteX31" fmla="*/ 2963333 w 3005667"/>
              <a:gd name="connsiteY31" fmla="*/ 160513 h 496683"/>
              <a:gd name="connsiteX32" fmla="*/ 3005667 w 3005667"/>
              <a:gd name="connsiteY32" fmla="*/ 160513 h 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05667" h="496683">
                <a:moveTo>
                  <a:pt x="0" y="273402"/>
                </a:moveTo>
                <a:cubicBezTo>
                  <a:pt x="44685" y="271050"/>
                  <a:pt x="89371" y="268698"/>
                  <a:pt x="112889" y="259291"/>
                </a:cubicBezTo>
                <a:cubicBezTo>
                  <a:pt x="136408" y="249884"/>
                  <a:pt x="122296" y="252236"/>
                  <a:pt x="141111" y="216958"/>
                </a:cubicBezTo>
                <a:cubicBezTo>
                  <a:pt x="159926" y="181680"/>
                  <a:pt x="192852" y="82902"/>
                  <a:pt x="225778" y="47624"/>
                </a:cubicBezTo>
                <a:cubicBezTo>
                  <a:pt x="258704" y="12346"/>
                  <a:pt x="308093" y="12347"/>
                  <a:pt x="338667" y="5291"/>
                </a:cubicBezTo>
                <a:cubicBezTo>
                  <a:pt x="369241" y="-1765"/>
                  <a:pt x="388055" y="-1764"/>
                  <a:pt x="409222" y="5291"/>
                </a:cubicBezTo>
                <a:cubicBezTo>
                  <a:pt x="430389" y="12346"/>
                  <a:pt x="444500" y="24106"/>
                  <a:pt x="465667" y="47624"/>
                </a:cubicBezTo>
                <a:cubicBezTo>
                  <a:pt x="486834" y="71142"/>
                  <a:pt x="519759" y="113476"/>
                  <a:pt x="536222" y="146402"/>
                </a:cubicBezTo>
                <a:cubicBezTo>
                  <a:pt x="552685" y="179328"/>
                  <a:pt x="545629" y="216958"/>
                  <a:pt x="564444" y="245180"/>
                </a:cubicBezTo>
                <a:cubicBezTo>
                  <a:pt x="583259" y="273402"/>
                  <a:pt x="632648" y="287513"/>
                  <a:pt x="649111" y="315735"/>
                </a:cubicBezTo>
                <a:cubicBezTo>
                  <a:pt x="665574" y="343957"/>
                  <a:pt x="644407" y="386291"/>
                  <a:pt x="663222" y="414513"/>
                </a:cubicBezTo>
                <a:cubicBezTo>
                  <a:pt x="682037" y="442735"/>
                  <a:pt x="731426" y="473310"/>
                  <a:pt x="762000" y="485069"/>
                </a:cubicBezTo>
                <a:cubicBezTo>
                  <a:pt x="792574" y="496828"/>
                  <a:pt x="804334" y="503884"/>
                  <a:pt x="846667" y="485069"/>
                </a:cubicBezTo>
                <a:cubicBezTo>
                  <a:pt x="889000" y="466254"/>
                  <a:pt x="976019" y="416865"/>
                  <a:pt x="1016000" y="372180"/>
                </a:cubicBezTo>
                <a:cubicBezTo>
                  <a:pt x="1055981" y="327495"/>
                  <a:pt x="1048926" y="273403"/>
                  <a:pt x="1086556" y="216958"/>
                </a:cubicBezTo>
                <a:cubicBezTo>
                  <a:pt x="1124186" y="160513"/>
                  <a:pt x="1185334" y="66439"/>
                  <a:pt x="1241778" y="33513"/>
                </a:cubicBezTo>
                <a:cubicBezTo>
                  <a:pt x="1298222" y="587"/>
                  <a:pt x="1373481" y="-6468"/>
                  <a:pt x="1425222" y="19402"/>
                </a:cubicBezTo>
                <a:cubicBezTo>
                  <a:pt x="1476963" y="45272"/>
                  <a:pt x="1521648" y="144050"/>
                  <a:pt x="1552222" y="188735"/>
                </a:cubicBezTo>
                <a:cubicBezTo>
                  <a:pt x="1582796" y="233420"/>
                  <a:pt x="1589852" y="252235"/>
                  <a:pt x="1608667" y="287513"/>
                </a:cubicBezTo>
                <a:cubicBezTo>
                  <a:pt x="1627482" y="322791"/>
                  <a:pt x="1643944" y="369828"/>
                  <a:pt x="1665111" y="400402"/>
                </a:cubicBezTo>
                <a:cubicBezTo>
                  <a:pt x="1686278" y="430976"/>
                  <a:pt x="1702741" y="459199"/>
                  <a:pt x="1735667" y="470958"/>
                </a:cubicBezTo>
                <a:cubicBezTo>
                  <a:pt x="1768593" y="482717"/>
                  <a:pt x="1827389" y="485069"/>
                  <a:pt x="1862667" y="470958"/>
                </a:cubicBezTo>
                <a:cubicBezTo>
                  <a:pt x="1897945" y="456847"/>
                  <a:pt x="1916759" y="442736"/>
                  <a:pt x="1947333" y="386291"/>
                </a:cubicBezTo>
                <a:cubicBezTo>
                  <a:pt x="1977907" y="329847"/>
                  <a:pt x="2006130" y="188735"/>
                  <a:pt x="2046111" y="132291"/>
                </a:cubicBezTo>
                <a:cubicBezTo>
                  <a:pt x="2086092" y="75847"/>
                  <a:pt x="2142537" y="59383"/>
                  <a:pt x="2187222" y="47624"/>
                </a:cubicBezTo>
                <a:cubicBezTo>
                  <a:pt x="2231907" y="35865"/>
                  <a:pt x="2274241" y="35865"/>
                  <a:pt x="2314222" y="61735"/>
                </a:cubicBezTo>
                <a:cubicBezTo>
                  <a:pt x="2354203" y="87605"/>
                  <a:pt x="2394185" y="148754"/>
                  <a:pt x="2427111" y="202847"/>
                </a:cubicBezTo>
                <a:cubicBezTo>
                  <a:pt x="2460037" y="256940"/>
                  <a:pt x="2476500" y="346310"/>
                  <a:pt x="2511778" y="386291"/>
                </a:cubicBezTo>
                <a:cubicBezTo>
                  <a:pt x="2547056" y="426272"/>
                  <a:pt x="2594093" y="445087"/>
                  <a:pt x="2638778" y="442735"/>
                </a:cubicBezTo>
                <a:cubicBezTo>
                  <a:pt x="2683463" y="440383"/>
                  <a:pt x="2744611" y="416865"/>
                  <a:pt x="2779889" y="372180"/>
                </a:cubicBezTo>
                <a:cubicBezTo>
                  <a:pt x="2815167" y="327495"/>
                  <a:pt x="2819870" y="209902"/>
                  <a:pt x="2850444" y="174624"/>
                </a:cubicBezTo>
                <a:cubicBezTo>
                  <a:pt x="2881018" y="139346"/>
                  <a:pt x="2937462" y="162865"/>
                  <a:pt x="2963333" y="160513"/>
                </a:cubicBezTo>
                <a:cubicBezTo>
                  <a:pt x="2989204" y="158161"/>
                  <a:pt x="3005667" y="160513"/>
                  <a:pt x="3005667" y="160513"/>
                </a:cubicBezTo>
              </a:path>
            </a:pathLst>
          </a:custGeom>
          <a:solidFill>
            <a:schemeClr val="tx1"/>
          </a:solidFill>
          <a:ln w="28575" cmpd="sng">
            <a:solidFill>
              <a:srgbClr val="8EB4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/>
          <p:cNvSpPr>
            <a:spLocks noChangeAspect="1"/>
          </p:cNvSpPr>
          <p:nvPr/>
        </p:nvSpPr>
        <p:spPr>
          <a:xfrm rot="2629319">
            <a:off x="1771317" y="5592592"/>
            <a:ext cx="682248" cy="153934"/>
          </a:xfrm>
          <a:custGeom>
            <a:avLst/>
            <a:gdLst>
              <a:gd name="connsiteX0" fmla="*/ 0 w 3005667"/>
              <a:gd name="connsiteY0" fmla="*/ 273402 h 496683"/>
              <a:gd name="connsiteX1" fmla="*/ 112889 w 3005667"/>
              <a:gd name="connsiteY1" fmla="*/ 259291 h 496683"/>
              <a:gd name="connsiteX2" fmla="*/ 141111 w 3005667"/>
              <a:gd name="connsiteY2" fmla="*/ 216958 h 496683"/>
              <a:gd name="connsiteX3" fmla="*/ 225778 w 3005667"/>
              <a:gd name="connsiteY3" fmla="*/ 47624 h 496683"/>
              <a:gd name="connsiteX4" fmla="*/ 338667 w 3005667"/>
              <a:gd name="connsiteY4" fmla="*/ 5291 h 496683"/>
              <a:gd name="connsiteX5" fmla="*/ 409222 w 3005667"/>
              <a:gd name="connsiteY5" fmla="*/ 5291 h 496683"/>
              <a:gd name="connsiteX6" fmla="*/ 465667 w 3005667"/>
              <a:gd name="connsiteY6" fmla="*/ 47624 h 496683"/>
              <a:gd name="connsiteX7" fmla="*/ 536222 w 3005667"/>
              <a:gd name="connsiteY7" fmla="*/ 146402 h 496683"/>
              <a:gd name="connsiteX8" fmla="*/ 564444 w 3005667"/>
              <a:gd name="connsiteY8" fmla="*/ 245180 h 496683"/>
              <a:gd name="connsiteX9" fmla="*/ 649111 w 3005667"/>
              <a:gd name="connsiteY9" fmla="*/ 315735 h 496683"/>
              <a:gd name="connsiteX10" fmla="*/ 663222 w 3005667"/>
              <a:gd name="connsiteY10" fmla="*/ 414513 h 496683"/>
              <a:gd name="connsiteX11" fmla="*/ 762000 w 3005667"/>
              <a:gd name="connsiteY11" fmla="*/ 485069 h 496683"/>
              <a:gd name="connsiteX12" fmla="*/ 846667 w 3005667"/>
              <a:gd name="connsiteY12" fmla="*/ 485069 h 496683"/>
              <a:gd name="connsiteX13" fmla="*/ 1016000 w 3005667"/>
              <a:gd name="connsiteY13" fmla="*/ 372180 h 496683"/>
              <a:gd name="connsiteX14" fmla="*/ 1086556 w 3005667"/>
              <a:gd name="connsiteY14" fmla="*/ 216958 h 496683"/>
              <a:gd name="connsiteX15" fmla="*/ 1241778 w 3005667"/>
              <a:gd name="connsiteY15" fmla="*/ 33513 h 496683"/>
              <a:gd name="connsiteX16" fmla="*/ 1425222 w 3005667"/>
              <a:gd name="connsiteY16" fmla="*/ 19402 h 496683"/>
              <a:gd name="connsiteX17" fmla="*/ 1552222 w 3005667"/>
              <a:gd name="connsiteY17" fmla="*/ 188735 h 496683"/>
              <a:gd name="connsiteX18" fmla="*/ 1608667 w 3005667"/>
              <a:gd name="connsiteY18" fmla="*/ 287513 h 496683"/>
              <a:gd name="connsiteX19" fmla="*/ 1665111 w 3005667"/>
              <a:gd name="connsiteY19" fmla="*/ 400402 h 496683"/>
              <a:gd name="connsiteX20" fmla="*/ 1735667 w 3005667"/>
              <a:gd name="connsiteY20" fmla="*/ 470958 h 496683"/>
              <a:gd name="connsiteX21" fmla="*/ 1862667 w 3005667"/>
              <a:gd name="connsiteY21" fmla="*/ 470958 h 496683"/>
              <a:gd name="connsiteX22" fmla="*/ 1947333 w 3005667"/>
              <a:gd name="connsiteY22" fmla="*/ 386291 h 496683"/>
              <a:gd name="connsiteX23" fmla="*/ 2046111 w 3005667"/>
              <a:gd name="connsiteY23" fmla="*/ 132291 h 496683"/>
              <a:gd name="connsiteX24" fmla="*/ 2187222 w 3005667"/>
              <a:gd name="connsiteY24" fmla="*/ 47624 h 496683"/>
              <a:gd name="connsiteX25" fmla="*/ 2314222 w 3005667"/>
              <a:gd name="connsiteY25" fmla="*/ 61735 h 496683"/>
              <a:gd name="connsiteX26" fmla="*/ 2427111 w 3005667"/>
              <a:gd name="connsiteY26" fmla="*/ 202847 h 496683"/>
              <a:gd name="connsiteX27" fmla="*/ 2511778 w 3005667"/>
              <a:gd name="connsiteY27" fmla="*/ 386291 h 496683"/>
              <a:gd name="connsiteX28" fmla="*/ 2638778 w 3005667"/>
              <a:gd name="connsiteY28" fmla="*/ 442735 h 496683"/>
              <a:gd name="connsiteX29" fmla="*/ 2779889 w 3005667"/>
              <a:gd name="connsiteY29" fmla="*/ 372180 h 496683"/>
              <a:gd name="connsiteX30" fmla="*/ 2850444 w 3005667"/>
              <a:gd name="connsiteY30" fmla="*/ 174624 h 496683"/>
              <a:gd name="connsiteX31" fmla="*/ 2963333 w 3005667"/>
              <a:gd name="connsiteY31" fmla="*/ 160513 h 496683"/>
              <a:gd name="connsiteX32" fmla="*/ 3005667 w 3005667"/>
              <a:gd name="connsiteY32" fmla="*/ 160513 h 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05667" h="496683">
                <a:moveTo>
                  <a:pt x="0" y="273402"/>
                </a:moveTo>
                <a:cubicBezTo>
                  <a:pt x="44685" y="271050"/>
                  <a:pt x="89371" y="268698"/>
                  <a:pt x="112889" y="259291"/>
                </a:cubicBezTo>
                <a:cubicBezTo>
                  <a:pt x="136408" y="249884"/>
                  <a:pt x="122296" y="252236"/>
                  <a:pt x="141111" y="216958"/>
                </a:cubicBezTo>
                <a:cubicBezTo>
                  <a:pt x="159926" y="181680"/>
                  <a:pt x="192852" y="82902"/>
                  <a:pt x="225778" y="47624"/>
                </a:cubicBezTo>
                <a:cubicBezTo>
                  <a:pt x="258704" y="12346"/>
                  <a:pt x="308093" y="12347"/>
                  <a:pt x="338667" y="5291"/>
                </a:cubicBezTo>
                <a:cubicBezTo>
                  <a:pt x="369241" y="-1765"/>
                  <a:pt x="388055" y="-1764"/>
                  <a:pt x="409222" y="5291"/>
                </a:cubicBezTo>
                <a:cubicBezTo>
                  <a:pt x="430389" y="12346"/>
                  <a:pt x="444500" y="24106"/>
                  <a:pt x="465667" y="47624"/>
                </a:cubicBezTo>
                <a:cubicBezTo>
                  <a:pt x="486834" y="71142"/>
                  <a:pt x="519759" y="113476"/>
                  <a:pt x="536222" y="146402"/>
                </a:cubicBezTo>
                <a:cubicBezTo>
                  <a:pt x="552685" y="179328"/>
                  <a:pt x="545629" y="216958"/>
                  <a:pt x="564444" y="245180"/>
                </a:cubicBezTo>
                <a:cubicBezTo>
                  <a:pt x="583259" y="273402"/>
                  <a:pt x="632648" y="287513"/>
                  <a:pt x="649111" y="315735"/>
                </a:cubicBezTo>
                <a:cubicBezTo>
                  <a:pt x="665574" y="343957"/>
                  <a:pt x="644407" y="386291"/>
                  <a:pt x="663222" y="414513"/>
                </a:cubicBezTo>
                <a:cubicBezTo>
                  <a:pt x="682037" y="442735"/>
                  <a:pt x="731426" y="473310"/>
                  <a:pt x="762000" y="485069"/>
                </a:cubicBezTo>
                <a:cubicBezTo>
                  <a:pt x="792574" y="496828"/>
                  <a:pt x="804334" y="503884"/>
                  <a:pt x="846667" y="485069"/>
                </a:cubicBezTo>
                <a:cubicBezTo>
                  <a:pt x="889000" y="466254"/>
                  <a:pt x="976019" y="416865"/>
                  <a:pt x="1016000" y="372180"/>
                </a:cubicBezTo>
                <a:cubicBezTo>
                  <a:pt x="1055981" y="327495"/>
                  <a:pt x="1048926" y="273403"/>
                  <a:pt x="1086556" y="216958"/>
                </a:cubicBezTo>
                <a:cubicBezTo>
                  <a:pt x="1124186" y="160513"/>
                  <a:pt x="1185334" y="66439"/>
                  <a:pt x="1241778" y="33513"/>
                </a:cubicBezTo>
                <a:cubicBezTo>
                  <a:pt x="1298222" y="587"/>
                  <a:pt x="1373481" y="-6468"/>
                  <a:pt x="1425222" y="19402"/>
                </a:cubicBezTo>
                <a:cubicBezTo>
                  <a:pt x="1476963" y="45272"/>
                  <a:pt x="1521648" y="144050"/>
                  <a:pt x="1552222" y="188735"/>
                </a:cubicBezTo>
                <a:cubicBezTo>
                  <a:pt x="1582796" y="233420"/>
                  <a:pt x="1589852" y="252235"/>
                  <a:pt x="1608667" y="287513"/>
                </a:cubicBezTo>
                <a:cubicBezTo>
                  <a:pt x="1627482" y="322791"/>
                  <a:pt x="1643944" y="369828"/>
                  <a:pt x="1665111" y="400402"/>
                </a:cubicBezTo>
                <a:cubicBezTo>
                  <a:pt x="1686278" y="430976"/>
                  <a:pt x="1702741" y="459199"/>
                  <a:pt x="1735667" y="470958"/>
                </a:cubicBezTo>
                <a:cubicBezTo>
                  <a:pt x="1768593" y="482717"/>
                  <a:pt x="1827389" y="485069"/>
                  <a:pt x="1862667" y="470958"/>
                </a:cubicBezTo>
                <a:cubicBezTo>
                  <a:pt x="1897945" y="456847"/>
                  <a:pt x="1916759" y="442736"/>
                  <a:pt x="1947333" y="386291"/>
                </a:cubicBezTo>
                <a:cubicBezTo>
                  <a:pt x="1977907" y="329847"/>
                  <a:pt x="2006130" y="188735"/>
                  <a:pt x="2046111" y="132291"/>
                </a:cubicBezTo>
                <a:cubicBezTo>
                  <a:pt x="2086092" y="75847"/>
                  <a:pt x="2142537" y="59383"/>
                  <a:pt x="2187222" y="47624"/>
                </a:cubicBezTo>
                <a:cubicBezTo>
                  <a:pt x="2231907" y="35865"/>
                  <a:pt x="2274241" y="35865"/>
                  <a:pt x="2314222" y="61735"/>
                </a:cubicBezTo>
                <a:cubicBezTo>
                  <a:pt x="2354203" y="87605"/>
                  <a:pt x="2394185" y="148754"/>
                  <a:pt x="2427111" y="202847"/>
                </a:cubicBezTo>
                <a:cubicBezTo>
                  <a:pt x="2460037" y="256940"/>
                  <a:pt x="2476500" y="346310"/>
                  <a:pt x="2511778" y="386291"/>
                </a:cubicBezTo>
                <a:cubicBezTo>
                  <a:pt x="2547056" y="426272"/>
                  <a:pt x="2594093" y="445087"/>
                  <a:pt x="2638778" y="442735"/>
                </a:cubicBezTo>
                <a:cubicBezTo>
                  <a:pt x="2683463" y="440383"/>
                  <a:pt x="2744611" y="416865"/>
                  <a:pt x="2779889" y="372180"/>
                </a:cubicBezTo>
                <a:cubicBezTo>
                  <a:pt x="2815167" y="327495"/>
                  <a:pt x="2819870" y="209902"/>
                  <a:pt x="2850444" y="174624"/>
                </a:cubicBezTo>
                <a:cubicBezTo>
                  <a:pt x="2881018" y="139346"/>
                  <a:pt x="2937462" y="162865"/>
                  <a:pt x="2963333" y="160513"/>
                </a:cubicBezTo>
                <a:cubicBezTo>
                  <a:pt x="2989204" y="158161"/>
                  <a:pt x="3005667" y="160513"/>
                  <a:pt x="3005667" y="160513"/>
                </a:cubicBezTo>
              </a:path>
            </a:pathLst>
          </a:custGeom>
          <a:solidFill>
            <a:schemeClr val="tx1"/>
          </a:solidFill>
          <a:ln w="28575" cmpd="sng">
            <a:solidFill>
              <a:srgbClr val="8EB4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>
            <a:endCxn id="50" idx="0"/>
          </p:cNvCxnSpPr>
          <p:nvPr/>
        </p:nvCxnSpPr>
        <p:spPr>
          <a:xfrm flipH="1">
            <a:off x="1860944" y="4801430"/>
            <a:ext cx="602861" cy="637532"/>
          </a:xfrm>
          <a:prstGeom prst="line">
            <a:avLst/>
          </a:prstGeom>
          <a:ln w="31750">
            <a:solidFill>
              <a:schemeClr val="tx2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H="1">
            <a:off x="1395477" y="3193029"/>
            <a:ext cx="540000" cy="12725"/>
          </a:xfrm>
          <a:prstGeom prst="line">
            <a:avLst/>
          </a:prstGeom>
          <a:ln w="31750">
            <a:solidFill>
              <a:schemeClr val="tx2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フリーフォーム 54"/>
          <p:cNvSpPr>
            <a:spLocks noChangeAspect="1"/>
          </p:cNvSpPr>
          <p:nvPr/>
        </p:nvSpPr>
        <p:spPr>
          <a:xfrm rot="2629319">
            <a:off x="1013293" y="3001437"/>
            <a:ext cx="430245" cy="97073"/>
          </a:xfrm>
          <a:custGeom>
            <a:avLst/>
            <a:gdLst>
              <a:gd name="connsiteX0" fmla="*/ 0 w 3005667"/>
              <a:gd name="connsiteY0" fmla="*/ 273402 h 496683"/>
              <a:gd name="connsiteX1" fmla="*/ 112889 w 3005667"/>
              <a:gd name="connsiteY1" fmla="*/ 259291 h 496683"/>
              <a:gd name="connsiteX2" fmla="*/ 141111 w 3005667"/>
              <a:gd name="connsiteY2" fmla="*/ 216958 h 496683"/>
              <a:gd name="connsiteX3" fmla="*/ 225778 w 3005667"/>
              <a:gd name="connsiteY3" fmla="*/ 47624 h 496683"/>
              <a:gd name="connsiteX4" fmla="*/ 338667 w 3005667"/>
              <a:gd name="connsiteY4" fmla="*/ 5291 h 496683"/>
              <a:gd name="connsiteX5" fmla="*/ 409222 w 3005667"/>
              <a:gd name="connsiteY5" fmla="*/ 5291 h 496683"/>
              <a:gd name="connsiteX6" fmla="*/ 465667 w 3005667"/>
              <a:gd name="connsiteY6" fmla="*/ 47624 h 496683"/>
              <a:gd name="connsiteX7" fmla="*/ 536222 w 3005667"/>
              <a:gd name="connsiteY7" fmla="*/ 146402 h 496683"/>
              <a:gd name="connsiteX8" fmla="*/ 564444 w 3005667"/>
              <a:gd name="connsiteY8" fmla="*/ 245180 h 496683"/>
              <a:gd name="connsiteX9" fmla="*/ 649111 w 3005667"/>
              <a:gd name="connsiteY9" fmla="*/ 315735 h 496683"/>
              <a:gd name="connsiteX10" fmla="*/ 663222 w 3005667"/>
              <a:gd name="connsiteY10" fmla="*/ 414513 h 496683"/>
              <a:gd name="connsiteX11" fmla="*/ 762000 w 3005667"/>
              <a:gd name="connsiteY11" fmla="*/ 485069 h 496683"/>
              <a:gd name="connsiteX12" fmla="*/ 846667 w 3005667"/>
              <a:gd name="connsiteY12" fmla="*/ 485069 h 496683"/>
              <a:gd name="connsiteX13" fmla="*/ 1016000 w 3005667"/>
              <a:gd name="connsiteY13" fmla="*/ 372180 h 496683"/>
              <a:gd name="connsiteX14" fmla="*/ 1086556 w 3005667"/>
              <a:gd name="connsiteY14" fmla="*/ 216958 h 496683"/>
              <a:gd name="connsiteX15" fmla="*/ 1241778 w 3005667"/>
              <a:gd name="connsiteY15" fmla="*/ 33513 h 496683"/>
              <a:gd name="connsiteX16" fmla="*/ 1425222 w 3005667"/>
              <a:gd name="connsiteY16" fmla="*/ 19402 h 496683"/>
              <a:gd name="connsiteX17" fmla="*/ 1552222 w 3005667"/>
              <a:gd name="connsiteY17" fmla="*/ 188735 h 496683"/>
              <a:gd name="connsiteX18" fmla="*/ 1608667 w 3005667"/>
              <a:gd name="connsiteY18" fmla="*/ 287513 h 496683"/>
              <a:gd name="connsiteX19" fmla="*/ 1665111 w 3005667"/>
              <a:gd name="connsiteY19" fmla="*/ 400402 h 496683"/>
              <a:gd name="connsiteX20" fmla="*/ 1735667 w 3005667"/>
              <a:gd name="connsiteY20" fmla="*/ 470958 h 496683"/>
              <a:gd name="connsiteX21" fmla="*/ 1862667 w 3005667"/>
              <a:gd name="connsiteY21" fmla="*/ 470958 h 496683"/>
              <a:gd name="connsiteX22" fmla="*/ 1947333 w 3005667"/>
              <a:gd name="connsiteY22" fmla="*/ 386291 h 496683"/>
              <a:gd name="connsiteX23" fmla="*/ 2046111 w 3005667"/>
              <a:gd name="connsiteY23" fmla="*/ 132291 h 496683"/>
              <a:gd name="connsiteX24" fmla="*/ 2187222 w 3005667"/>
              <a:gd name="connsiteY24" fmla="*/ 47624 h 496683"/>
              <a:gd name="connsiteX25" fmla="*/ 2314222 w 3005667"/>
              <a:gd name="connsiteY25" fmla="*/ 61735 h 496683"/>
              <a:gd name="connsiteX26" fmla="*/ 2427111 w 3005667"/>
              <a:gd name="connsiteY26" fmla="*/ 202847 h 496683"/>
              <a:gd name="connsiteX27" fmla="*/ 2511778 w 3005667"/>
              <a:gd name="connsiteY27" fmla="*/ 386291 h 496683"/>
              <a:gd name="connsiteX28" fmla="*/ 2638778 w 3005667"/>
              <a:gd name="connsiteY28" fmla="*/ 442735 h 496683"/>
              <a:gd name="connsiteX29" fmla="*/ 2779889 w 3005667"/>
              <a:gd name="connsiteY29" fmla="*/ 372180 h 496683"/>
              <a:gd name="connsiteX30" fmla="*/ 2850444 w 3005667"/>
              <a:gd name="connsiteY30" fmla="*/ 174624 h 496683"/>
              <a:gd name="connsiteX31" fmla="*/ 2963333 w 3005667"/>
              <a:gd name="connsiteY31" fmla="*/ 160513 h 496683"/>
              <a:gd name="connsiteX32" fmla="*/ 3005667 w 3005667"/>
              <a:gd name="connsiteY32" fmla="*/ 160513 h 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05667" h="496683">
                <a:moveTo>
                  <a:pt x="0" y="273402"/>
                </a:moveTo>
                <a:cubicBezTo>
                  <a:pt x="44685" y="271050"/>
                  <a:pt x="89371" y="268698"/>
                  <a:pt x="112889" y="259291"/>
                </a:cubicBezTo>
                <a:cubicBezTo>
                  <a:pt x="136408" y="249884"/>
                  <a:pt x="122296" y="252236"/>
                  <a:pt x="141111" y="216958"/>
                </a:cubicBezTo>
                <a:cubicBezTo>
                  <a:pt x="159926" y="181680"/>
                  <a:pt x="192852" y="82902"/>
                  <a:pt x="225778" y="47624"/>
                </a:cubicBezTo>
                <a:cubicBezTo>
                  <a:pt x="258704" y="12346"/>
                  <a:pt x="308093" y="12347"/>
                  <a:pt x="338667" y="5291"/>
                </a:cubicBezTo>
                <a:cubicBezTo>
                  <a:pt x="369241" y="-1765"/>
                  <a:pt x="388055" y="-1764"/>
                  <a:pt x="409222" y="5291"/>
                </a:cubicBezTo>
                <a:cubicBezTo>
                  <a:pt x="430389" y="12346"/>
                  <a:pt x="444500" y="24106"/>
                  <a:pt x="465667" y="47624"/>
                </a:cubicBezTo>
                <a:cubicBezTo>
                  <a:pt x="486834" y="71142"/>
                  <a:pt x="519759" y="113476"/>
                  <a:pt x="536222" y="146402"/>
                </a:cubicBezTo>
                <a:cubicBezTo>
                  <a:pt x="552685" y="179328"/>
                  <a:pt x="545629" y="216958"/>
                  <a:pt x="564444" y="245180"/>
                </a:cubicBezTo>
                <a:cubicBezTo>
                  <a:pt x="583259" y="273402"/>
                  <a:pt x="632648" y="287513"/>
                  <a:pt x="649111" y="315735"/>
                </a:cubicBezTo>
                <a:cubicBezTo>
                  <a:pt x="665574" y="343957"/>
                  <a:pt x="644407" y="386291"/>
                  <a:pt x="663222" y="414513"/>
                </a:cubicBezTo>
                <a:cubicBezTo>
                  <a:pt x="682037" y="442735"/>
                  <a:pt x="731426" y="473310"/>
                  <a:pt x="762000" y="485069"/>
                </a:cubicBezTo>
                <a:cubicBezTo>
                  <a:pt x="792574" y="496828"/>
                  <a:pt x="804334" y="503884"/>
                  <a:pt x="846667" y="485069"/>
                </a:cubicBezTo>
                <a:cubicBezTo>
                  <a:pt x="889000" y="466254"/>
                  <a:pt x="976019" y="416865"/>
                  <a:pt x="1016000" y="372180"/>
                </a:cubicBezTo>
                <a:cubicBezTo>
                  <a:pt x="1055981" y="327495"/>
                  <a:pt x="1048926" y="273403"/>
                  <a:pt x="1086556" y="216958"/>
                </a:cubicBezTo>
                <a:cubicBezTo>
                  <a:pt x="1124186" y="160513"/>
                  <a:pt x="1185334" y="66439"/>
                  <a:pt x="1241778" y="33513"/>
                </a:cubicBezTo>
                <a:cubicBezTo>
                  <a:pt x="1298222" y="587"/>
                  <a:pt x="1373481" y="-6468"/>
                  <a:pt x="1425222" y="19402"/>
                </a:cubicBezTo>
                <a:cubicBezTo>
                  <a:pt x="1476963" y="45272"/>
                  <a:pt x="1521648" y="144050"/>
                  <a:pt x="1552222" y="188735"/>
                </a:cubicBezTo>
                <a:cubicBezTo>
                  <a:pt x="1582796" y="233420"/>
                  <a:pt x="1589852" y="252235"/>
                  <a:pt x="1608667" y="287513"/>
                </a:cubicBezTo>
                <a:cubicBezTo>
                  <a:pt x="1627482" y="322791"/>
                  <a:pt x="1643944" y="369828"/>
                  <a:pt x="1665111" y="400402"/>
                </a:cubicBezTo>
                <a:cubicBezTo>
                  <a:pt x="1686278" y="430976"/>
                  <a:pt x="1702741" y="459199"/>
                  <a:pt x="1735667" y="470958"/>
                </a:cubicBezTo>
                <a:cubicBezTo>
                  <a:pt x="1768593" y="482717"/>
                  <a:pt x="1827389" y="485069"/>
                  <a:pt x="1862667" y="470958"/>
                </a:cubicBezTo>
                <a:cubicBezTo>
                  <a:pt x="1897945" y="456847"/>
                  <a:pt x="1916759" y="442736"/>
                  <a:pt x="1947333" y="386291"/>
                </a:cubicBezTo>
                <a:cubicBezTo>
                  <a:pt x="1977907" y="329847"/>
                  <a:pt x="2006130" y="188735"/>
                  <a:pt x="2046111" y="132291"/>
                </a:cubicBezTo>
                <a:cubicBezTo>
                  <a:pt x="2086092" y="75847"/>
                  <a:pt x="2142537" y="59383"/>
                  <a:pt x="2187222" y="47624"/>
                </a:cubicBezTo>
                <a:cubicBezTo>
                  <a:pt x="2231907" y="35865"/>
                  <a:pt x="2274241" y="35865"/>
                  <a:pt x="2314222" y="61735"/>
                </a:cubicBezTo>
                <a:cubicBezTo>
                  <a:pt x="2354203" y="87605"/>
                  <a:pt x="2394185" y="148754"/>
                  <a:pt x="2427111" y="202847"/>
                </a:cubicBezTo>
                <a:cubicBezTo>
                  <a:pt x="2460037" y="256940"/>
                  <a:pt x="2476500" y="346310"/>
                  <a:pt x="2511778" y="386291"/>
                </a:cubicBezTo>
                <a:cubicBezTo>
                  <a:pt x="2547056" y="426272"/>
                  <a:pt x="2594093" y="445087"/>
                  <a:pt x="2638778" y="442735"/>
                </a:cubicBezTo>
                <a:cubicBezTo>
                  <a:pt x="2683463" y="440383"/>
                  <a:pt x="2744611" y="416865"/>
                  <a:pt x="2779889" y="372180"/>
                </a:cubicBezTo>
                <a:cubicBezTo>
                  <a:pt x="2815167" y="327495"/>
                  <a:pt x="2819870" y="209902"/>
                  <a:pt x="2850444" y="174624"/>
                </a:cubicBezTo>
                <a:cubicBezTo>
                  <a:pt x="2881018" y="139346"/>
                  <a:pt x="2937462" y="162865"/>
                  <a:pt x="2963333" y="160513"/>
                </a:cubicBezTo>
                <a:cubicBezTo>
                  <a:pt x="2989204" y="158161"/>
                  <a:pt x="3005667" y="160513"/>
                  <a:pt x="3005667" y="160513"/>
                </a:cubicBezTo>
              </a:path>
            </a:pathLst>
          </a:custGeom>
          <a:solidFill>
            <a:schemeClr val="tx1"/>
          </a:solidFill>
          <a:ln w="28575" cmpd="sng">
            <a:solidFill>
              <a:srgbClr val="8EB4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/>
          <p:cNvSpPr>
            <a:spLocks noChangeAspect="1"/>
          </p:cNvSpPr>
          <p:nvPr/>
        </p:nvSpPr>
        <p:spPr>
          <a:xfrm rot="18970681" flipV="1">
            <a:off x="1018167" y="3266769"/>
            <a:ext cx="466246" cy="105196"/>
          </a:xfrm>
          <a:custGeom>
            <a:avLst/>
            <a:gdLst>
              <a:gd name="connsiteX0" fmla="*/ 0 w 3005667"/>
              <a:gd name="connsiteY0" fmla="*/ 273402 h 496683"/>
              <a:gd name="connsiteX1" fmla="*/ 112889 w 3005667"/>
              <a:gd name="connsiteY1" fmla="*/ 259291 h 496683"/>
              <a:gd name="connsiteX2" fmla="*/ 141111 w 3005667"/>
              <a:gd name="connsiteY2" fmla="*/ 216958 h 496683"/>
              <a:gd name="connsiteX3" fmla="*/ 225778 w 3005667"/>
              <a:gd name="connsiteY3" fmla="*/ 47624 h 496683"/>
              <a:gd name="connsiteX4" fmla="*/ 338667 w 3005667"/>
              <a:gd name="connsiteY4" fmla="*/ 5291 h 496683"/>
              <a:gd name="connsiteX5" fmla="*/ 409222 w 3005667"/>
              <a:gd name="connsiteY5" fmla="*/ 5291 h 496683"/>
              <a:gd name="connsiteX6" fmla="*/ 465667 w 3005667"/>
              <a:gd name="connsiteY6" fmla="*/ 47624 h 496683"/>
              <a:gd name="connsiteX7" fmla="*/ 536222 w 3005667"/>
              <a:gd name="connsiteY7" fmla="*/ 146402 h 496683"/>
              <a:gd name="connsiteX8" fmla="*/ 564444 w 3005667"/>
              <a:gd name="connsiteY8" fmla="*/ 245180 h 496683"/>
              <a:gd name="connsiteX9" fmla="*/ 649111 w 3005667"/>
              <a:gd name="connsiteY9" fmla="*/ 315735 h 496683"/>
              <a:gd name="connsiteX10" fmla="*/ 663222 w 3005667"/>
              <a:gd name="connsiteY10" fmla="*/ 414513 h 496683"/>
              <a:gd name="connsiteX11" fmla="*/ 762000 w 3005667"/>
              <a:gd name="connsiteY11" fmla="*/ 485069 h 496683"/>
              <a:gd name="connsiteX12" fmla="*/ 846667 w 3005667"/>
              <a:gd name="connsiteY12" fmla="*/ 485069 h 496683"/>
              <a:gd name="connsiteX13" fmla="*/ 1016000 w 3005667"/>
              <a:gd name="connsiteY13" fmla="*/ 372180 h 496683"/>
              <a:gd name="connsiteX14" fmla="*/ 1086556 w 3005667"/>
              <a:gd name="connsiteY14" fmla="*/ 216958 h 496683"/>
              <a:gd name="connsiteX15" fmla="*/ 1241778 w 3005667"/>
              <a:gd name="connsiteY15" fmla="*/ 33513 h 496683"/>
              <a:gd name="connsiteX16" fmla="*/ 1425222 w 3005667"/>
              <a:gd name="connsiteY16" fmla="*/ 19402 h 496683"/>
              <a:gd name="connsiteX17" fmla="*/ 1552222 w 3005667"/>
              <a:gd name="connsiteY17" fmla="*/ 188735 h 496683"/>
              <a:gd name="connsiteX18" fmla="*/ 1608667 w 3005667"/>
              <a:gd name="connsiteY18" fmla="*/ 287513 h 496683"/>
              <a:gd name="connsiteX19" fmla="*/ 1665111 w 3005667"/>
              <a:gd name="connsiteY19" fmla="*/ 400402 h 496683"/>
              <a:gd name="connsiteX20" fmla="*/ 1735667 w 3005667"/>
              <a:gd name="connsiteY20" fmla="*/ 470958 h 496683"/>
              <a:gd name="connsiteX21" fmla="*/ 1862667 w 3005667"/>
              <a:gd name="connsiteY21" fmla="*/ 470958 h 496683"/>
              <a:gd name="connsiteX22" fmla="*/ 1947333 w 3005667"/>
              <a:gd name="connsiteY22" fmla="*/ 386291 h 496683"/>
              <a:gd name="connsiteX23" fmla="*/ 2046111 w 3005667"/>
              <a:gd name="connsiteY23" fmla="*/ 132291 h 496683"/>
              <a:gd name="connsiteX24" fmla="*/ 2187222 w 3005667"/>
              <a:gd name="connsiteY24" fmla="*/ 47624 h 496683"/>
              <a:gd name="connsiteX25" fmla="*/ 2314222 w 3005667"/>
              <a:gd name="connsiteY25" fmla="*/ 61735 h 496683"/>
              <a:gd name="connsiteX26" fmla="*/ 2427111 w 3005667"/>
              <a:gd name="connsiteY26" fmla="*/ 202847 h 496683"/>
              <a:gd name="connsiteX27" fmla="*/ 2511778 w 3005667"/>
              <a:gd name="connsiteY27" fmla="*/ 386291 h 496683"/>
              <a:gd name="connsiteX28" fmla="*/ 2638778 w 3005667"/>
              <a:gd name="connsiteY28" fmla="*/ 442735 h 496683"/>
              <a:gd name="connsiteX29" fmla="*/ 2779889 w 3005667"/>
              <a:gd name="connsiteY29" fmla="*/ 372180 h 496683"/>
              <a:gd name="connsiteX30" fmla="*/ 2850444 w 3005667"/>
              <a:gd name="connsiteY30" fmla="*/ 174624 h 496683"/>
              <a:gd name="connsiteX31" fmla="*/ 2963333 w 3005667"/>
              <a:gd name="connsiteY31" fmla="*/ 160513 h 496683"/>
              <a:gd name="connsiteX32" fmla="*/ 3005667 w 3005667"/>
              <a:gd name="connsiteY32" fmla="*/ 160513 h 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05667" h="496683">
                <a:moveTo>
                  <a:pt x="0" y="273402"/>
                </a:moveTo>
                <a:cubicBezTo>
                  <a:pt x="44685" y="271050"/>
                  <a:pt x="89371" y="268698"/>
                  <a:pt x="112889" y="259291"/>
                </a:cubicBezTo>
                <a:cubicBezTo>
                  <a:pt x="136408" y="249884"/>
                  <a:pt x="122296" y="252236"/>
                  <a:pt x="141111" y="216958"/>
                </a:cubicBezTo>
                <a:cubicBezTo>
                  <a:pt x="159926" y="181680"/>
                  <a:pt x="192852" y="82902"/>
                  <a:pt x="225778" y="47624"/>
                </a:cubicBezTo>
                <a:cubicBezTo>
                  <a:pt x="258704" y="12346"/>
                  <a:pt x="308093" y="12347"/>
                  <a:pt x="338667" y="5291"/>
                </a:cubicBezTo>
                <a:cubicBezTo>
                  <a:pt x="369241" y="-1765"/>
                  <a:pt x="388055" y="-1764"/>
                  <a:pt x="409222" y="5291"/>
                </a:cubicBezTo>
                <a:cubicBezTo>
                  <a:pt x="430389" y="12346"/>
                  <a:pt x="444500" y="24106"/>
                  <a:pt x="465667" y="47624"/>
                </a:cubicBezTo>
                <a:cubicBezTo>
                  <a:pt x="486834" y="71142"/>
                  <a:pt x="519759" y="113476"/>
                  <a:pt x="536222" y="146402"/>
                </a:cubicBezTo>
                <a:cubicBezTo>
                  <a:pt x="552685" y="179328"/>
                  <a:pt x="545629" y="216958"/>
                  <a:pt x="564444" y="245180"/>
                </a:cubicBezTo>
                <a:cubicBezTo>
                  <a:pt x="583259" y="273402"/>
                  <a:pt x="632648" y="287513"/>
                  <a:pt x="649111" y="315735"/>
                </a:cubicBezTo>
                <a:cubicBezTo>
                  <a:pt x="665574" y="343957"/>
                  <a:pt x="644407" y="386291"/>
                  <a:pt x="663222" y="414513"/>
                </a:cubicBezTo>
                <a:cubicBezTo>
                  <a:pt x="682037" y="442735"/>
                  <a:pt x="731426" y="473310"/>
                  <a:pt x="762000" y="485069"/>
                </a:cubicBezTo>
                <a:cubicBezTo>
                  <a:pt x="792574" y="496828"/>
                  <a:pt x="804334" y="503884"/>
                  <a:pt x="846667" y="485069"/>
                </a:cubicBezTo>
                <a:cubicBezTo>
                  <a:pt x="889000" y="466254"/>
                  <a:pt x="976019" y="416865"/>
                  <a:pt x="1016000" y="372180"/>
                </a:cubicBezTo>
                <a:cubicBezTo>
                  <a:pt x="1055981" y="327495"/>
                  <a:pt x="1048926" y="273403"/>
                  <a:pt x="1086556" y="216958"/>
                </a:cubicBezTo>
                <a:cubicBezTo>
                  <a:pt x="1124186" y="160513"/>
                  <a:pt x="1185334" y="66439"/>
                  <a:pt x="1241778" y="33513"/>
                </a:cubicBezTo>
                <a:cubicBezTo>
                  <a:pt x="1298222" y="587"/>
                  <a:pt x="1373481" y="-6468"/>
                  <a:pt x="1425222" y="19402"/>
                </a:cubicBezTo>
                <a:cubicBezTo>
                  <a:pt x="1476963" y="45272"/>
                  <a:pt x="1521648" y="144050"/>
                  <a:pt x="1552222" y="188735"/>
                </a:cubicBezTo>
                <a:cubicBezTo>
                  <a:pt x="1582796" y="233420"/>
                  <a:pt x="1589852" y="252235"/>
                  <a:pt x="1608667" y="287513"/>
                </a:cubicBezTo>
                <a:cubicBezTo>
                  <a:pt x="1627482" y="322791"/>
                  <a:pt x="1643944" y="369828"/>
                  <a:pt x="1665111" y="400402"/>
                </a:cubicBezTo>
                <a:cubicBezTo>
                  <a:pt x="1686278" y="430976"/>
                  <a:pt x="1702741" y="459199"/>
                  <a:pt x="1735667" y="470958"/>
                </a:cubicBezTo>
                <a:cubicBezTo>
                  <a:pt x="1768593" y="482717"/>
                  <a:pt x="1827389" y="485069"/>
                  <a:pt x="1862667" y="470958"/>
                </a:cubicBezTo>
                <a:cubicBezTo>
                  <a:pt x="1897945" y="456847"/>
                  <a:pt x="1916759" y="442736"/>
                  <a:pt x="1947333" y="386291"/>
                </a:cubicBezTo>
                <a:cubicBezTo>
                  <a:pt x="1977907" y="329847"/>
                  <a:pt x="2006130" y="188735"/>
                  <a:pt x="2046111" y="132291"/>
                </a:cubicBezTo>
                <a:cubicBezTo>
                  <a:pt x="2086092" y="75847"/>
                  <a:pt x="2142537" y="59383"/>
                  <a:pt x="2187222" y="47624"/>
                </a:cubicBezTo>
                <a:cubicBezTo>
                  <a:pt x="2231907" y="35865"/>
                  <a:pt x="2274241" y="35865"/>
                  <a:pt x="2314222" y="61735"/>
                </a:cubicBezTo>
                <a:cubicBezTo>
                  <a:pt x="2354203" y="87605"/>
                  <a:pt x="2394185" y="148754"/>
                  <a:pt x="2427111" y="202847"/>
                </a:cubicBezTo>
                <a:cubicBezTo>
                  <a:pt x="2460037" y="256940"/>
                  <a:pt x="2476500" y="346310"/>
                  <a:pt x="2511778" y="386291"/>
                </a:cubicBezTo>
                <a:cubicBezTo>
                  <a:pt x="2547056" y="426272"/>
                  <a:pt x="2594093" y="445087"/>
                  <a:pt x="2638778" y="442735"/>
                </a:cubicBezTo>
                <a:cubicBezTo>
                  <a:pt x="2683463" y="440383"/>
                  <a:pt x="2744611" y="416865"/>
                  <a:pt x="2779889" y="372180"/>
                </a:cubicBezTo>
                <a:cubicBezTo>
                  <a:pt x="2815167" y="327495"/>
                  <a:pt x="2819870" y="209902"/>
                  <a:pt x="2850444" y="174624"/>
                </a:cubicBezTo>
                <a:cubicBezTo>
                  <a:pt x="2881018" y="139346"/>
                  <a:pt x="2937462" y="162865"/>
                  <a:pt x="2963333" y="160513"/>
                </a:cubicBezTo>
                <a:cubicBezTo>
                  <a:pt x="2989204" y="158161"/>
                  <a:pt x="3005667" y="160513"/>
                  <a:pt x="3005667" y="160513"/>
                </a:cubicBezTo>
              </a:path>
            </a:pathLst>
          </a:custGeom>
          <a:solidFill>
            <a:schemeClr val="tx1"/>
          </a:solidFill>
          <a:ln w="28575" cmpd="sng">
            <a:solidFill>
              <a:srgbClr val="8EB4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69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1" y="547911"/>
            <a:ext cx="1686102" cy="168610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52416" y="560611"/>
            <a:ext cx="6969283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8800" b="1" dirty="0" smtClean="0">
                <a:solidFill>
                  <a:srgbClr val="FFFFFF"/>
                </a:solidFill>
                <a:latin typeface="Times"/>
                <a:cs typeface="Times"/>
              </a:rPr>
              <a:t>Accelerator </a:t>
            </a:r>
          </a:p>
          <a:p>
            <a:pPr algn="ctr">
              <a:lnSpc>
                <a:spcPct val="70000"/>
              </a:lnSpc>
            </a:pPr>
            <a:r>
              <a:rPr lang="en-US" altLang="ja-JP" sz="8800" b="1" dirty="0" smtClean="0">
                <a:solidFill>
                  <a:srgbClr val="FFFFFF"/>
                </a:solidFill>
                <a:latin typeface="Times"/>
                <a:cs typeface="Times"/>
              </a:rPr>
              <a:t>and</a:t>
            </a:r>
          </a:p>
          <a:p>
            <a:pPr algn="ctr">
              <a:lnSpc>
                <a:spcPct val="70000"/>
              </a:lnSpc>
            </a:pPr>
            <a:r>
              <a:rPr lang="en-US" altLang="ja-JP" sz="8800" b="1" dirty="0" smtClean="0">
                <a:solidFill>
                  <a:srgbClr val="FFFFFF"/>
                </a:solidFill>
                <a:latin typeface="Times"/>
                <a:cs typeface="Times"/>
              </a:rPr>
              <a:t>Detectors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308930" y="3158110"/>
            <a:ext cx="8835070" cy="2668657"/>
            <a:chOff x="1390800" y="4313793"/>
            <a:chExt cx="6149879" cy="1857588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800" y="4313793"/>
              <a:ext cx="6149879" cy="1857588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6318133" y="5135386"/>
              <a:ext cx="1222546" cy="934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図 4" descr="ILD_all_11082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026" y="5487520"/>
            <a:ext cx="1333219" cy="107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836" y="5487520"/>
            <a:ext cx="1180527" cy="107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9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ESY-XM1-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45" y="3982972"/>
            <a:ext cx="1802965" cy="11880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6" name="図 5" descr="XFEL-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888"/>
            <a:ext cx="9144000" cy="9973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264174" y="64812"/>
            <a:ext cx="6889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FFFF"/>
                </a:solidFill>
                <a:latin typeface="Calibri"/>
                <a:ea typeface="ＭＳ Ｐゴシック"/>
              </a:rPr>
              <a:t>European XFEL</a:t>
            </a:r>
            <a:r>
              <a:rPr lang="ja-JP" altLang="en-US" sz="4800" b="1" dirty="0">
                <a:solidFill>
                  <a:srgbClr val="FFFFFF"/>
                </a:solidFill>
                <a:latin typeface="Calibri"/>
                <a:ea typeface="ＭＳ Ｐゴシック"/>
              </a:rPr>
              <a:t>　</a:t>
            </a:r>
          </a:p>
        </p:txBody>
      </p:sp>
      <p:pic>
        <p:nvPicPr>
          <p:cNvPr id="8" name="図 7" descr="DESY-XFEL-tunnel-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45" y="1395378"/>
            <a:ext cx="1797230" cy="1188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4" y="1369978"/>
            <a:ext cx="5694320" cy="3830706"/>
          </a:xfrm>
          <a:prstGeom prst="rect">
            <a:avLst/>
          </a:prstGeom>
        </p:spPr>
      </p:pic>
      <p:pic>
        <p:nvPicPr>
          <p:cNvPr id="11" name="図 10" descr="DESY-XM1-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45" y="2677536"/>
            <a:ext cx="1801761" cy="1188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0900" y="4853846"/>
            <a:ext cx="1318304" cy="5180661"/>
          </a:xfrm>
          <a:prstGeom prst="rect">
            <a:avLst/>
          </a:prstGeom>
        </p:spPr>
      </p:pic>
      <p:grpSp>
        <p:nvGrpSpPr>
          <p:cNvPr id="39" name="図形グループ 38"/>
          <p:cNvGrpSpPr/>
          <p:nvPr/>
        </p:nvGrpSpPr>
        <p:grpSpPr>
          <a:xfrm>
            <a:off x="10653321" y="4729587"/>
            <a:ext cx="1449779" cy="5206061"/>
            <a:chOff x="63500" y="1511010"/>
            <a:chExt cx="1449779" cy="5206061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00" y="1511010"/>
              <a:ext cx="520700" cy="3556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00" y="1996056"/>
              <a:ext cx="520700" cy="3556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500" y="2481102"/>
              <a:ext cx="520700" cy="3556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500" y="2966148"/>
              <a:ext cx="520700" cy="3556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500" y="3451194"/>
              <a:ext cx="520700" cy="35560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500" y="3936240"/>
              <a:ext cx="520700" cy="35560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500" y="4421286"/>
              <a:ext cx="520700" cy="35560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500" y="4906332"/>
              <a:ext cx="520700" cy="35560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500" y="5391378"/>
              <a:ext cx="520700" cy="35560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500" y="5876424"/>
              <a:ext cx="520700" cy="35560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500" y="6361471"/>
              <a:ext cx="520700" cy="3556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520700" y="15237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spc="-50" dirty="0" smtClean="0">
                  <a:solidFill>
                    <a:schemeClr val="bg1"/>
                  </a:solidFill>
                </a:rPr>
                <a:t>Denmark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20700" y="200720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spc="-50" dirty="0" smtClean="0">
                  <a:solidFill>
                    <a:schemeClr val="bg1"/>
                  </a:solidFill>
                </a:rPr>
                <a:t>France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20700" y="2490698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spc="-50" dirty="0" smtClean="0">
                  <a:solidFill>
                    <a:schemeClr val="bg1"/>
                  </a:solidFill>
                </a:rPr>
                <a:t>Germany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20700" y="2974192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spc="-50" dirty="0" smtClean="0">
                  <a:solidFill>
                    <a:schemeClr val="bg1"/>
                  </a:solidFill>
                </a:rPr>
                <a:t>Hungary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20700" y="3457686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spc="-50" dirty="0" smtClean="0">
                  <a:solidFill>
                    <a:schemeClr val="bg1"/>
                  </a:solidFill>
                </a:rPr>
                <a:t>Italy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20700" y="3941180"/>
              <a:ext cx="663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Poland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20700" y="4424674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Russia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20700" y="4908168"/>
              <a:ext cx="751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Slovakia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20700" y="5391662"/>
              <a:ext cx="562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Spain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20700" y="5875156"/>
              <a:ext cx="738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Sweden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20700" y="6358654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spc="-50" dirty="0" smtClean="0">
                  <a:solidFill>
                    <a:schemeClr val="bg1"/>
                  </a:solidFill>
                </a:rPr>
                <a:t>Switzerland</a:t>
              </a:r>
              <a:endParaRPr kumimoji="1" lang="ja-JP" altLang="en-US" sz="1400" b="1" spc="-5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-177800" y="927360"/>
            <a:ext cx="9575800" cy="255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01599" y="798778"/>
            <a:ext cx="840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FFFF"/>
                </a:solidFill>
              </a:rPr>
              <a:t>XFEL based on 17 </a:t>
            </a:r>
            <a:r>
              <a:rPr kumimoji="1" lang="en-US" altLang="ja-JP" sz="3600" b="1" dirty="0" err="1" smtClean="0">
                <a:solidFill>
                  <a:srgbClr val="FFFFFF"/>
                </a:solidFill>
              </a:rPr>
              <a:t>GeV</a:t>
            </a:r>
            <a:r>
              <a:rPr kumimoji="1" lang="en-US" altLang="ja-JP" sz="3600" b="1" dirty="0" smtClean="0">
                <a:solidFill>
                  <a:srgbClr val="FFFFFF"/>
                </a:solidFill>
              </a:rPr>
              <a:t> SRF </a:t>
            </a:r>
            <a:r>
              <a:rPr kumimoji="1" lang="en-US" altLang="ja-JP" sz="3600" b="1" dirty="0" err="1" smtClean="0">
                <a:solidFill>
                  <a:srgbClr val="FFFFFF"/>
                </a:solidFill>
              </a:rPr>
              <a:t>Linac</a:t>
            </a:r>
            <a:endParaRPr kumimoji="1" lang="ja-JP" altLang="en-US" sz="3600" b="1" dirty="0">
              <a:solidFill>
                <a:srgbClr val="FFFFFF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56374" y="5671495"/>
            <a:ext cx="922732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• XFEL Superconducting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Linac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 Essentially the same as ILC, </a:t>
            </a:r>
            <a:r>
              <a:rPr lang="en-US" altLang="ja-JP" sz="2400" b="1" dirty="0">
                <a:solidFill>
                  <a:srgbClr val="FFFFFF"/>
                </a:solidFill>
              </a:rPr>
              <a:t>N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umber of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modules&amp;Cavities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1/20 of ILC</a:t>
            </a:r>
            <a:endParaRPr lang="ja-JP" altLang="en-US" sz="2400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59990" y="258131"/>
            <a:ext cx="520700" cy="355600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59990" y="743177"/>
            <a:ext cx="520700" cy="35560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59990" y="1228223"/>
            <a:ext cx="520700" cy="3556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59990" y="1713269"/>
            <a:ext cx="520700" cy="355600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59990" y="2198315"/>
            <a:ext cx="520700" cy="355600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59990" y="2683361"/>
            <a:ext cx="520700" cy="355600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59990" y="3168407"/>
            <a:ext cx="520700" cy="355600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9990" y="3653453"/>
            <a:ext cx="520700" cy="355600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59990" y="4138499"/>
            <a:ext cx="520700" cy="355600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159990" y="4623545"/>
            <a:ext cx="520700" cy="355600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59990" y="5108592"/>
            <a:ext cx="520700" cy="35560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-1702790" y="27083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spc="-50" dirty="0" smtClean="0">
                <a:solidFill>
                  <a:schemeClr val="bg1"/>
                </a:solidFill>
              </a:rPr>
              <a:t>Denmark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-1702790" y="754325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spc="-50" dirty="0" smtClean="0">
                <a:solidFill>
                  <a:schemeClr val="bg1"/>
                </a:solidFill>
              </a:rPr>
              <a:t>France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-1702790" y="1237819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spc="-50" dirty="0" smtClean="0">
                <a:solidFill>
                  <a:schemeClr val="bg1"/>
                </a:solidFill>
              </a:rPr>
              <a:t>Germany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-1702790" y="172131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spc="-50" dirty="0" smtClean="0">
                <a:solidFill>
                  <a:schemeClr val="bg1"/>
                </a:solidFill>
              </a:rPr>
              <a:t>Hungary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-1702790" y="220480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spc="-50" dirty="0" smtClean="0">
                <a:solidFill>
                  <a:schemeClr val="bg1"/>
                </a:solidFill>
              </a:rPr>
              <a:t>Italy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-1702790" y="2688301"/>
            <a:ext cx="66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Poland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-1702790" y="3171795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Russia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-1702790" y="3655289"/>
            <a:ext cx="751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Slovakia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-1702790" y="4138783"/>
            <a:ext cx="5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Spain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-1702790" y="4622277"/>
            <a:ext cx="738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Sweden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-1702790" y="5105775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50" dirty="0" smtClean="0">
                <a:solidFill>
                  <a:schemeClr val="bg1"/>
                </a:solidFill>
              </a:rPr>
              <a:t>Switzerland</a:t>
            </a:r>
            <a:endParaRPr kumimoji="1" lang="ja-JP" altLang="en-US" sz="1400" b="1" spc="-50" dirty="0">
              <a:solidFill>
                <a:schemeClr val="bg1"/>
              </a:solidFill>
            </a:endParaRPr>
          </a:p>
        </p:txBody>
      </p:sp>
      <p:grpSp>
        <p:nvGrpSpPr>
          <p:cNvPr id="91" name="図形グループ 90"/>
          <p:cNvGrpSpPr/>
          <p:nvPr/>
        </p:nvGrpSpPr>
        <p:grpSpPr>
          <a:xfrm>
            <a:off x="7651375" y="989341"/>
            <a:ext cx="1500579" cy="4316713"/>
            <a:chOff x="-4412726" y="334332"/>
            <a:chExt cx="1500579" cy="4316713"/>
          </a:xfrm>
        </p:grpSpPr>
        <p:sp>
          <p:nvSpPr>
            <p:cNvPr id="90" name="正方形/長方形 89"/>
            <p:cNvSpPr/>
            <p:nvPr/>
          </p:nvSpPr>
          <p:spPr>
            <a:xfrm>
              <a:off x="-4412726" y="334332"/>
              <a:ext cx="1449779" cy="431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7" name="図形グループ 86"/>
            <p:cNvGrpSpPr/>
            <p:nvPr/>
          </p:nvGrpSpPr>
          <p:grpSpPr>
            <a:xfrm>
              <a:off x="-4361926" y="404853"/>
              <a:ext cx="1449779" cy="4190061"/>
              <a:chOff x="-3887190" y="286348"/>
              <a:chExt cx="1449779" cy="4190061"/>
            </a:xfrm>
          </p:grpSpPr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887190" y="286348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887190" y="669794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67" name="図 6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887190" y="1053240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887190" y="1436686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887190" y="1820132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887190" y="2203578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887190" y="2587024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3887190" y="2970470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3" name="図 7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3887190" y="3353916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3887190" y="3737362"/>
                <a:ext cx="520700" cy="355600"/>
              </a:xfrm>
              <a:prstGeom prst="rect">
                <a:avLst/>
              </a:prstGeom>
            </p:spPr>
          </p:pic>
          <p:pic>
            <p:nvPicPr>
              <p:cNvPr id="75" name="図 7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3887190" y="4120809"/>
                <a:ext cx="520700" cy="355600"/>
              </a:xfrm>
              <a:prstGeom prst="rect">
                <a:avLst/>
              </a:prstGeom>
            </p:spPr>
          </p:pic>
          <p:sp>
            <p:nvSpPr>
              <p:cNvPr id="76" name="テキスト ボックス 75"/>
              <p:cNvSpPr txBox="1"/>
              <p:nvPr/>
            </p:nvSpPr>
            <p:spPr>
              <a:xfrm>
                <a:off x="-3429990" y="299048"/>
                <a:ext cx="8386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spc="-50" dirty="0" smtClean="0"/>
                  <a:t>Denmark</a:t>
                </a:r>
                <a:endParaRPr kumimoji="1" lang="ja-JP" altLang="en-US" sz="1400" b="1" spc="-50" dirty="0"/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-3429990" y="683482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spc="-50" dirty="0" smtClean="0"/>
                  <a:t>France</a:t>
                </a:r>
                <a:endParaRPr kumimoji="1" lang="ja-JP" altLang="en-US" sz="1400" b="1" spc="-50" dirty="0"/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-3429990" y="1067916"/>
                <a:ext cx="8386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spc="-50" dirty="0" smtClean="0"/>
                  <a:t>Germany</a:t>
                </a:r>
                <a:endParaRPr kumimoji="1" lang="ja-JP" altLang="en-US" sz="1400" b="1" spc="-50" dirty="0"/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-3429990" y="1452350"/>
                <a:ext cx="774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spc="-50" dirty="0" smtClean="0"/>
                  <a:t>Hungary</a:t>
                </a:r>
                <a:endParaRPr kumimoji="1" lang="ja-JP" altLang="en-US" sz="1400" b="1" spc="-50" dirty="0"/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-3429990" y="1836784"/>
                <a:ext cx="492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spc="-50" dirty="0" smtClean="0"/>
                  <a:t>Italy</a:t>
                </a:r>
                <a:endParaRPr kumimoji="1" lang="ja-JP" altLang="en-US" sz="1400" b="1" spc="-50" dirty="0"/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-3429990" y="2221218"/>
                <a:ext cx="6636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Poland</a:t>
                </a:r>
                <a:endParaRPr kumimoji="1" lang="ja-JP" altLang="en-US" sz="1400" b="1" spc="-50" dirty="0"/>
              </a:p>
            </p:txBody>
          </p:sp>
          <p:sp>
            <p:nvSpPr>
              <p:cNvPr id="82" name="テキスト ボックス 81"/>
              <p:cNvSpPr txBox="1"/>
              <p:nvPr/>
            </p:nvSpPr>
            <p:spPr>
              <a:xfrm>
                <a:off x="-3429990" y="2605652"/>
                <a:ext cx="6206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Russia</a:t>
                </a:r>
                <a:endParaRPr kumimoji="1" lang="ja-JP" altLang="en-US" sz="1400" b="1" spc="-50" dirty="0"/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-3429990" y="2990086"/>
                <a:ext cx="7513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Slovakia</a:t>
                </a:r>
                <a:endParaRPr kumimoji="1" lang="ja-JP" altLang="en-US" sz="1400" b="1" spc="-50" dirty="0"/>
              </a:p>
            </p:txBody>
          </p:sp>
          <p:sp>
            <p:nvSpPr>
              <p:cNvPr id="84" name="テキスト ボックス 83"/>
              <p:cNvSpPr txBox="1"/>
              <p:nvPr/>
            </p:nvSpPr>
            <p:spPr>
              <a:xfrm>
                <a:off x="-3429990" y="3374520"/>
                <a:ext cx="562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Spain</a:t>
                </a:r>
                <a:endParaRPr kumimoji="1" lang="ja-JP" altLang="en-US" sz="1400" b="1" spc="-50" dirty="0"/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-3429990" y="3758954"/>
                <a:ext cx="7382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Sweden</a:t>
                </a:r>
                <a:endParaRPr kumimoji="1" lang="ja-JP" altLang="en-US" sz="1400" b="1" spc="-50" dirty="0"/>
              </a:p>
            </p:txBody>
          </p:sp>
          <p:sp>
            <p:nvSpPr>
              <p:cNvPr id="86" name="テキスト ボックス 85"/>
              <p:cNvSpPr txBox="1"/>
              <p:nvPr/>
            </p:nvSpPr>
            <p:spPr>
              <a:xfrm>
                <a:off x="-3429990" y="4143392"/>
                <a:ext cx="9925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spc="-50" dirty="0" smtClean="0"/>
                  <a:t>Switzerland</a:t>
                </a:r>
                <a:endParaRPr kumimoji="1" lang="ja-JP" altLang="en-US" sz="1400" b="1" spc="-50" dirty="0"/>
              </a:p>
            </p:txBody>
          </p:sp>
        </p:grpSp>
      </p:grpSp>
      <p:sp>
        <p:nvSpPr>
          <p:cNvPr id="88" name="正方形/長方形 87"/>
          <p:cNvSpPr/>
          <p:nvPr/>
        </p:nvSpPr>
        <p:spPr>
          <a:xfrm>
            <a:off x="56374" y="6268395"/>
            <a:ext cx="909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FF"/>
                </a:solidFill>
              </a:rPr>
              <a:t>• ILC will follow all experiences of the XFEL.</a:t>
            </a:r>
            <a:endParaRPr lang="ja-JP" altLang="en-US" sz="2400" dirty="0"/>
          </a:p>
        </p:txBody>
      </p:sp>
      <p:sp>
        <p:nvSpPr>
          <p:cNvPr id="89" name="正方形/長方形 88"/>
          <p:cNvSpPr/>
          <p:nvPr/>
        </p:nvSpPr>
        <p:spPr>
          <a:xfrm>
            <a:off x="56374" y="5225781"/>
            <a:ext cx="909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FF"/>
                </a:solidFill>
              </a:rPr>
              <a:t>• Now the commissioning of XFEL is ongoing.</a:t>
            </a:r>
            <a:endParaRPr lang="ja-JP" altLang="en-US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3930677" y="4780387"/>
            <a:ext cx="1708123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FFFF"/>
                </a:solidFill>
              </a:rPr>
              <a:t>http://</a:t>
            </a:r>
            <a:r>
              <a:rPr lang="en-US" altLang="ja-JP" sz="1400" dirty="0" err="1">
                <a:solidFill>
                  <a:srgbClr val="FFFFFF"/>
                </a:solidFill>
              </a:rPr>
              <a:t>www.xfel.eu</a:t>
            </a:r>
            <a:r>
              <a:rPr lang="en-US" altLang="ja-JP" sz="1400" dirty="0">
                <a:solidFill>
                  <a:srgbClr val="FFFFFF"/>
                </a:solidFill>
              </a:rPr>
              <a:t>/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/>
          <p:cNvSpPr txBox="1"/>
          <p:nvPr/>
        </p:nvSpPr>
        <p:spPr>
          <a:xfrm rot="20580000">
            <a:off x="3545564" y="1902714"/>
            <a:ext cx="1176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Arial"/>
                <a:ea typeface="Arial"/>
              </a:rPr>
              <a:t>Damping ring</a:t>
            </a:r>
            <a:endParaRPr kumimoji="1" lang="ja-JP" altLang="en-US" sz="1200" b="1" dirty="0"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20580000">
            <a:off x="1516321" y="2996522"/>
            <a:ext cx="928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Arial"/>
                <a:ea typeface="Arial"/>
              </a:rPr>
              <a:t>Main </a:t>
            </a:r>
            <a:r>
              <a:rPr kumimoji="1" lang="en-US" altLang="ja-JP" sz="1200" b="1" dirty="0" err="1" smtClean="0">
                <a:solidFill>
                  <a:schemeClr val="bg1"/>
                </a:solidFill>
                <a:latin typeface="Arial"/>
                <a:ea typeface="Arial"/>
              </a:rPr>
              <a:t>linac</a:t>
            </a:r>
            <a:endParaRPr kumimoji="1" lang="ja-JP" altLang="en-US" sz="1200" b="1" dirty="0"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20580000">
            <a:off x="5743762" y="1744830"/>
            <a:ext cx="928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Arial"/>
                <a:ea typeface="Arial"/>
              </a:rPr>
              <a:t>Main </a:t>
            </a:r>
            <a:r>
              <a:rPr kumimoji="1" lang="en-US" altLang="ja-JP" sz="1200" b="1" dirty="0" err="1" smtClean="0">
                <a:solidFill>
                  <a:schemeClr val="bg1"/>
                </a:solidFill>
                <a:latin typeface="Arial"/>
                <a:ea typeface="Arial"/>
              </a:rPr>
              <a:t>linac</a:t>
            </a:r>
            <a:endParaRPr kumimoji="1" lang="ja-JP" altLang="en-US" sz="1200" b="1" dirty="0"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20853768">
            <a:off x="1685270" y="4009712"/>
            <a:ext cx="783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latin typeface="Arial"/>
                <a:ea typeface="Arial"/>
              </a:rPr>
              <a:t>electron</a:t>
            </a:r>
            <a:endParaRPr kumimoji="1" lang="ja-JP" altLang="en-US" sz="1200" b="1" dirty="0"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20383533">
            <a:off x="6856385" y="2492566"/>
            <a:ext cx="125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latin typeface="Arial"/>
                <a:ea typeface="Arial"/>
              </a:rPr>
              <a:t>Positron beam</a:t>
            </a:r>
            <a:endParaRPr kumimoji="1" lang="ja-JP" altLang="en-US" sz="1200" b="1" dirty="0">
              <a:solidFill>
                <a:schemeClr val="bg1"/>
              </a:solidFill>
              <a:latin typeface="Arial"/>
              <a:ea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1599" y="4851400"/>
            <a:ext cx="978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l"/>
            </a:pPr>
            <a:r>
              <a:rPr kumimoji="1" lang="en-US" altLang="ja-JP" sz="2400" b="1" dirty="0" smtClean="0">
                <a:solidFill>
                  <a:srgbClr val="FFFFFF"/>
                </a:solidFill>
              </a:rPr>
              <a:t> 500 </a:t>
            </a:r>
            <a:r>
              <a:rPr kumimoji="1" lang="en-US" altLang="ja-JP" sz="2400" b="1" dirty="0" err="1" smtClean="0">
                <a:solidFill>
                  <a:srgbClr val="FFFFFF"/>
                </a:solidFill>
              </a:rPr>
              <a:t>GeV</a:t>
            </a:r>
            <a:r>
              <a:rPr kumimoji="1" lang="en-US" altLang="ja-JP" sz="2400" b="1" dirty="0" smtClean="0">
                <a:solidFill>
                  <a:srgbClr val="FFFFFF"/>
                </a:solidFill>
              </a:rPr>
              <a:t> CM with 31 km 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-&gt; upgrade later to ~ 1TeV CM with 50 km</a:t>
            </a:r>
          </a:p>
          <a:p>
            <a:pPr>
              <a:buFont typeface="Wingdings" charset="2"/>
              <a:buChar char="l"/>
            </a:pPr>
            <a:r>
              <a:rPr lang="en-US" altLang="en-US" sz="2400" b="1" dirty="0" smtClean="0">
                <a:solidFill>
                  <a:srgbClr val="FFFFFF"/>
                </a:solidFill>
              </a:rPr>
              <a:t> IP beam size : 6 nm high, 500 nm wide, 300 </a:t>
            </a:r>
            <a:r>
              <a:rPr lang="en-US" altLang="en-US" sz="2400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m long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(@500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GeV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CM)</a:t>
            </a:r>
            <a:endParaRPr lang="en-US" altLang="en-US" sz="24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l"/>
            </a:pPr>
            <a:r>
              <a:rPr kumimoji="1" lang="en-US" altLang="ja-JP" sz="2400" b="1" dirty="0" smtClean="0">
                <a:solidFill>
                  <a:srgbClr val="FFFFFF"/>
                </a:solidFill>
              </a:rPr>
              <a:t> Luminosity  2 x 10</a:t>
            </a:r>
            <a:r>
              <a:rPr kumimoji="1" lang="en-US" altLang="ja-JP" sz="2400" b="1" baseline="30000" dirty="0" smtClean="0">
                <a:solidFill>
                  <a:srgbClr val="FFFFFF"/>
                </a:solidFill>
              </a:rPr>
              <a:t>34</a:t>
            </a:r>
            <a:r>
              <a:rPr kumimoji="1" lang="en-US" altLang="ja-JP" sz="2400" b="1" dirty="0" smtClean="0">
                <a:solidFill>
                  <a:srgbClr val="FFFFFF"/>
                </a:solidFill>
              </a:rPr>
              <a:t> /cm</a:t>
            </a:r>
            <a:r>
              <a:rPr lang="en-US" altLang="ja-JP" sz="2400" b="1" baseline="30000" dirty="0" smtClean="0">
                <a:solidFill>
                  <a:srgbClr val="FFFFFF"/>
                </a:solidFill>
              </a:rPr>
              <a:t>2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s (@500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GeV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CM</a:t>
            </a:r>
            <a:r>
              <a:rPr lang="ja-JP" altLang="en-US" sz="2400" b="1" dirty="0" smtClean="0">
                <a:solidFill>
                  <a:srgbClr val="FFFFFF"/>
                </a:solidFill>
              </a:rPr>
              <a:t>）</a:t>
            </a:r>
            <a:endParaRPr lang="en-US" altLang="ja-JP" sz="24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l"/>
            </a:pPr>
            <a:r>
              <a:rPr lang="en-US" altLang="ja-JP" sz="2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First stage : 250 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GeV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Higgs Factory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79646" y="4249906"/>
            <a:ext cx="331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FF"/>
                </a:solidFill>
              </a:rPr>
              <a:t>e</a:t>
            </a:r>
            <a:r>
              <a:rPr kumimoji="1" lang="en-US" altLang="ja-JP" sz="4800" b="1" baseline="30000" dirty="0" smtClean="0">
                <a:solidFill>
                  <a:srgbClr val="FFFFFF"/>
                </a:solidFill>
              </a:rPr>
              <a:t>-</a:t>
            </a:r>
            <a:r>
              <a:rPr kumimoji="1" lang="en-US" altLang="ja-JP" sz="4000" b="1" dirty="0" smtClean="0">
                <a:solidFill>
                  <a:srgbClr val="FFFFFF"/>
                </a:solidFill>
              </a:rPr>
              <a:t>e</a:t>
            </a:r>
            <a:r>
              <a:rPr kumimoji="1" lang="en-US" altLang="ja-JP" sz="4000" b="1" baseline="30000" dirty="0" smtClean="0">
                <a:solidFill>
                  <a:srgbClr val="FFFFFF"/>
                </a:solidFill>
              </a:rPr>
              <a:t>+</a:t>
            </a:r>
            <a:r>
              <a:rPr kumimoji="1" lang="en-US" altLang="ja-JP" sz="4000" b="1" dirty="0" smtClean="0">
                <a:solidFill>
                  <a:srgbClr val="FFFFFF"/>
                </a:solidFill>
              </a:rPr>
              <a:t> collider</a:t>
            </a:r>
            <a:endParaRPr kumimoji="1" lang="ja-JP" altLang="en-US" sz="4000" b="1" dirty="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860956" y="96838"/>
            <a:ext cx="8215312" cy="790575"/>
          </a:xfrm>
        </p:spPr>
        <p:txBody>
          <a:bodyPr>
            <a:normAutofit fontScale="90000"/>
          </a:bodyPr>
          <a:lstStyle/>
          <a:p>
            <a:r>
              <a:rPr lang="en-US" altLang="ja-JP" sz="6700" b="1" dirty="0" smtClean="0">
                <a:solidFill>
                  <a:schemeClr val="bg1"/>
                </a:solidFill>
                <a:latin typeface="Times"/>
                <a:ea typeface="ＤＦＰ中楷書体"/>
                <a:cs typeface="Times"/>
              </a:rPr>
              <a:t>ILC</a:t>
            </a:r>
            <a:r>
              <a:rPr lang="en-US" altLang="ja-JP" b="1" dirty="0" smtClean="0">
                <a:solidFill>
                  <a:schemeClr val="bg1"/>
                </a:solidFill>
                <a:latin typeface="Times"/>
                <a:ea typeface="ＤＦＰ中楷書体"/>
                <a:cs typeface="Times"/>
              </a:rPr>
              <a:t> </a:t>
            </a:r>
            <a:r>
              <a:rPr lang="en-US" altLang="ja-JP" sz="4000" b="1" dirty="0" smtClean="0">
                <a:solidFill>
                  <a:schemeClr val="bg1"/>
                </a:solidFill>
                <a:latin typeface="Times"/>
                <a:ea typeface="ＤＦＰ中楷書体"/>
                <a:cs typeface="Times"/>
              </a:rPr>
              <a:t>(International Linear Collider)</a:t>
            </a:r>
            <a:endParaRPr lang="ja-JP" altLang="en-US" sz="4000" b="1" dirty="0">
              <a:solidFill>
                <a:schemeClr val="bg1"/>
              </a:solidFill>
              <a:latin typeface="Times"/>
              <a:ea typeface="ＤＦＰ中楷書体"/>
              <a:cs typeface="Time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9" y="96838"/>
            <a:ext cx="843051" cy="843051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939800" y="1066800"/>
            <a:ext cx="7233415" cy="3284706"/>
            <a:chOff x="977900" y="1257300"/>
            <a:chExt cx="7233415" cy="3284706"/>
          </a:xfrm>
        </p:grpSpPr>
        <p:pic>
          <p:nvPicPr>
            <p:cNvPr id="19" name="図 18" descr="ILC-SchemeTDR-e1345563241776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900" y="1257300"/>
              <a:ext cx="7233415" cy="3284706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 rot="20544549">
              <a:off x="4712952" y="3734211"/>
              <a:ext cx="621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chemeClr val="bg1"/>
                  </a:solidFill>
                  <a:latin typeface="Arial"/>
                  <a:ea typeface="Arial"/>
                </a:rPr>
                <a:t>31 km</a:t>
              </a:r>
              <a:endParaRPr kumimoji="1" lang="ja-JP" altLang="en-US" sz="1200" b="1" dirty="0">
                <a:solidFill>
                  <a:schemeClr val="bg1"/>
                </a:solidFill>
                <a:latin typeface="Arial"/>
                <a:ea typeface="Arial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 rot="20563676">
              <a:off x="6188360" y="3022885"/>
              <a:ext cx="1577584" cy="782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40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6" t="-51"/>
          <a:stretch/>
        </p:blipFill>
        <p:spPr>
          <a:xfrm>
            <a:off x="-227028" y="-12431"/>
            <a:ext cx="9360000" cy="685452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606164" y="62317"/>
            <a:ext cx="3744416" cy="769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236" tIns="45619" rIns="91236" bIns="45619">
            <a:spAutoFit/>
          </a:bodyPr>
          <a:lstStyle/>
          <a:p>
            <a:pPr algn="ctr"/>
            <a:r>
              <a:rPr lang="en-US" altLang="ja-JP" sz="4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 ILC R&amp;D at KEK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899592" y="1967590"/>
            <a:ext cx="2304256" cy="2685546"/>
            <a:chOff x="2483768" y="2492896"/>
            <a:chExt cx="1755803" cy="2276872"/>
          </a:xfrm>
        </p:grpSpPr>
        <p:pic>
          <p:nvPicPr>
            <p:cNvPr id="6" name="Picture 28" descr="atf01H"/>
            <p:cNvPicPr>
              <a:picLocks noChangeAspect="1" noChangeArrowheads="1"/>
            </p:cNvPicPr>
            <p:nvPr/>
          </p:nvPicPr>
          <p:blipFill>
            <a:blip r:embed="rId4" cstate="print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492896"/>
              <a:ext cx="1755803" cy="2276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2483768" y="2492896"/>
              <a:ext cx="1755803" cy="22768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948264" y="-19024"/>
            <a:ext cx="2184709" cy="2799952"/>
            <a:chOff x="7153260" y="0"/>
            <a:chExt cx="1979712" cy="2780929"/>
          </a:xfrm>
        </p:grpSpPr>
        <p:pic>
          <p:nvPicPr>
            <p:cNvPr id="9" name="Picture 9" descr="20071011DiM-001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60" y="0"/>
              <a:ext cx="1979712" cy="278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7153260" y="25097"/>
              <a:ext cx="1979712" cy="27558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図 12" descr="KEK#0-repair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91" y="4517490"/>
            <a:ext cx="2019997" cy="23701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2" y="141512"/>
            <a:ext cx="503999" cy="50399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136075" y="1392404"/>
            <a:ext cx="1105725" cy="553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236" tIns="45619" rIns="91236" bIns="45619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600" b="1" dirty="0" smtClean="0">
                <a:ln w="19050">
                  <a:noFill/>
                  <a:prstDash val="solid"/>
                </a:ln>
                <a:solidFill>
                  <a:srgbClr val="FFFF00"/>
                </a:solidFill>
              </a:rPr>
              <a:t>ATF</a:t>
            </a:r>
            <a:endParaRPr lang="en-US" altLang="ja-JP" sz="3600" b="1" dirty="0">
              <a:ln w="19050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774766" y="856954"/>
            <a:ext cx="1054925" cy="553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236" tIns="45619" rIns="91236" bIns="45619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600" b="1" dirty="0" smtClean="0">
                <a:ln w="19050">
                  <a:noFill/>
                  <a:prstDash val="solid"/>
                </a:ln>
                <a:solidFill>
                  <a:srgbClr val="FFFF00"/>
                </a:solidFill>
              </a:rPr>
              <a:t>STF</a:t>
            </a:r>
            <a:endParaRPr lang="en-US" altLang="ja-JP" sz="3600" b="1" dirty="0">
              <a:ln w="19050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486357" y="3955000"/>
            <a:ext cx="946443" cy="553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236" tIns="45619" rIns="91236" bIns="45619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600" b="1" dirty="0" smtClean="0">
                <a:ln w="19050">
                  <a:noFill/>
                  <a:prstDash val="solid"/>
                </a:ln>
                <a:solidFill>
                  <a:srgbClr val="FFFF00"/>
                </a:solidFill>
              </a:rPr>
              <a:t>CFF</a:t>
            </a:r>
            <a:endParaRPr lang="en-US" altLang="ja-JP" sz="3600" b="1" dirty="0">
              <a:ln w="19050">
                <a:noFill/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1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2700" y="6553200"/>
            <a:ext cx="2057400" cy="3048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07/Dec/2016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1992412" y="6553200"/>
            <a:ext cx="5562600" cy="3048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LCWS2016 @Morioka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0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94700" y="6555129"/>
            <a:ext cx="762000" cy="3048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B39E8-DB35-4663-95B9-C790F0701B8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2" name="図 61" descr="stf_generalView_A1_130830_low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41" y="3111293"/>
            <a:ext cx="5078155" cy="3757397"/>
          </a:xfrm>
          <a:prstGeom prst="rect">
            <a:avLst/>
          </a:prstGeom>
        </p:spPr>
      </p:pic>
      <p:sp>
        <p:nvSpPr>
          <p:cNvPr id="64" name="テキスト ボックス 63"/>
          <p:cNvSpPr txBox="1"/>
          <p:nvPr/>
        </p:nvSpPr>
        <p:spPr>
          <a:xfrm>
            <a:off x="1389523" y="4989991"/>
            <a:ext cx="120577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Capture CM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978444" y="4519266"/>
            <a:ext cx="606256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CM1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2700" y="22957"/>
            <a:ext cx="9144000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anose="02020603050405020304" pitchFamily="18" charset="0"/>
              </a:rPr>
              <a:t>STF: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anose="02020603050405020304" pitchFamily="18" charset="0"/>
              </a:rPr>
              <a:t>Accelerator </a:t>
            </a: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anose="02020603050405020304" pitchFamily="18" charset="0"/>
              </a:rPr>
              <a:t>Cryomodule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anose="02020603050405020304" pitchFamily="18" charset="0"/>
              </a:rPr>
              <a:t> Test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2914894" y="4784753"/>
            <a:ext cx="685800" cy="685800"/>
          </a:xfrm>
          <a:prstGeom prst="ellipse">
            <a:avLst/>
          </a:prstGeom>
          <a:noFill/>
          <a:ln w="28575">
            <a:solidFill>
              <a:srgbClr val="00CC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08576" y="5352364"/>
            <a:ext cx="94288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Cold box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650754" y="6513176"/>
            <a:ext cx="838691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RF Gun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168198" y="5401258"/>
            <a:ext cx="1279967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33CC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To be constructed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329082"/>
            <a:ext cx="5093668" cy="15696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6" name="テキスト ボックス 75"/>
          <p:cNvSpPr txBox="1"/>
          <p:nvPr/>
        </p:nvSpPr>
        <p:spPr>
          <a:xfrm>
            <a:off x="4281572" y="3113295"/>
            <a:ext cx="697627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CM2a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7" name="右矢印 76"/>
          <p:cNvSpPr/>
          <p:nvPr/>
        </p:nvSpPr>
        <p:spPr bwMode="auto">
          <a:xfrm rot="3290671">
            <a:off x="2828914" y="3103955"/>
            <a:ext cx="1097976" cy="695788"/>
          </a:xfrm>
          <a:prstGeom prst="rightArrow">
            <a:avLst/>
          </a:prstGeom>
          <a:solidFill>
            <a:srgbClr val="FFFF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2" y="2932327"/>
            <a:ext cx="2385439" cy="1590292"/>
          </a:xfrm>
          <a:prstGeom prst="rect">
            <a:avLst/>
          </a:prstGeom>
        </p:spPr>
      </p:pic>
      <p:sp>
        <p:nvSpPr>
          <p:cNvPr id="79" name="テキスト ボックス 78"/>
          <p:cNvSpPr txBox="1"/>
          <p:nvPr/>
        </p:nvSpPr>
        <p:spPr>
          <a:xfrm>
            <a:off x="7795554" y="4926308"/>
            <a:ext cx="1348446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View from upstream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25187" y="4195339"/>
            <a:ext cx="1250663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Waveguide system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5" t="4615" r="6155" b="3758"/>
          <a:stretch/>
        </p:blipFill>
        <p:spPr>
          <a:xfrm>
            <a:off x="5641145" y="1341796"/>
            <a:ext cx="3134967" cy="291704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2" y="141512"/>
            <a:ext cx="503999" cy="503999"/>
          </a:xfrm>
          <a:prstGeom prst="rect">
            <a:avLst/>
          </a:prstGeom>
        </p:spPr>
      </p:pic>
      <p:grpSp>
        <p:nvGrpSpPr>
          <p:cNvPr id="24" name="グループ化 10"/>
          <p:cNvGrpSpPr/>
          <p:nvPr/>
        </p:nvGrpSpPr>
        <p:grpSpPr>
          <a:xfrm>
            <a:off x="5641145" y="4290942"/>
            <a:ext cx="2184709" cy="2799952"/>
            <a:chOff x="7153260" y="0"/>
            <a:chExt cx="1979712" cy="2780929"/>
          </a:xfrm>
        </p:grpSpPr>
        <p:pic>
          <p:nvPicPr>
            <p:cNvPr id="26" name="Picture 9" descr="20071011DiM-001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60" y="0"/>
              <a:ext cx="1979712" cy="278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正方形/長方形 27"/>
            <p:cNvSpPr/>
            <p:nvPr/>
          </p:nvSpPr>
          <p:spPr>
            <a:xfrm>
              <a:off x="7153260" y="25097"/>
              <a:ext cx="1979712" cy="27558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7366000" y="4316342"/>
            <a:ext cx="1820513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  <a:ea typeface="ＭＳ Ｐゴシック" panose="020B0600070205080204" pitchFamily="50" charset="-128"/>
                <a:cs typeface="Times New Roman" panose="02020603050405020304" pitchFamily="18" charset="0"/>
              </a:rPr>
              <a:t>STF at KEK</a:t>
            </a:r>
            <a:endParaRPr lang="ja-JP" altLang="en-US" sz="28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25827" y="646596"/>
            <a:ext cx="2250286" cy="656590"/>
          </a:xfrm>
          <a:prstGeom prst="rect">
            <a:avLst/>
          </a:prstGeom>
          <a:solidFill>
            <a:srgbClr val="FFFFCC"/>
          </a:solidFill>
          <a:ln w="19050"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31MV/m.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7996" y="648521"/>
            <a:ext cx="6037831" cy="627864"/>
          </a:xfrm>
          <a:prstGeom prst="rect">
            <a:avLst/>
          </a:prstGeom>
          <a:solidFill>
            <a:srgbClr val="FFFFCC"/>
          </a:solidFill>
          <a:ln w="19050"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8 Cavities were tuned on resonance by </a:t>
            </a:r>
            <a:r>
              <a:rPr kumimoji="1" lang="en-US" altLang="ja-JP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piezo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, </a:t>
            </a:r>
          </a:p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and vector-sum operation was done at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972007" y="4456949"/>
            <a:ext cx="94288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Cold box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9" y="4247469"/>
            <a:ext cx="6461000" cy="2534769"/>
          </a:xfrm>
          <a:prstGeom prst="rect">
            <a:avLst/>
          </a:prstGeom>
        </p:spPr>
      </p:pic>
      <p:sp>
        <p:nvSpPr>
          <p:cNvPr id="21" name="テキスト ボックス 20"/>
          <p:cNvSpPr txBox="1">
            <a:spLocks/>
          </p:cNvSpPr>
          <p:nvPr/>
        </p:nvSpPr>
        <p:spPr>
          <a:xfrm>
            <a:off x="152904" y="-7231"/>
            <a:ext cx="89148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Nano-meter Beam Size at ATF </a:t>
            </a:r>
            <a:endParaRPr kumimoji="1" lang="en-US" altLang="ja-JP" sz="4000" b="1" i="0" u="none" strike="noStrike" kern="1200" cap="none" spc="-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6725658" y="637343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BD53D-0F42-B742-A897-5EF936631EA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562375" y="5596660"/>
            <a:ext cx="97353" cy="1227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5268987" y="5944230"/>
            <a:ext cx="1225316" cy="751317"/>
          </a:xfrm>
          <a:prstGeom prst="ellipse">
            <a:avLst/>
          </a:prstGeom>
          <a:noFill/>
          <a:ln w="254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99407" y="31933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950566" y="4401881"/>
            <a:ext cx="3481137" cy="400091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1" rIns="91421" bIns="4571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History of ATF2 small beam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181614"/>
            <a:ext cx="495298" cy="49529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1999" y="695078"/>
            <a:ext cx="9144000" cy="4064000"/>
          </a:xfrm>
          <a:prstGeom prst="rect">
            <a:avLst/>
          </a:prstGeom>
          <a:noFill/>
          <a:ln/>
        </p:spPr>
      </p:pic>
      <p:sp>
        <p:nvSpPr>
          <p:cNvPr id="3" name="正方形/長方形 2"/>
          <p:cNvSpPr/>
          <p:nvPr/>
        </p:nvSpPr>
        <p:spPr>
          <a:xfrm>
            <a:off x="0" y="1757695"/>
            <a:ext cx="4659728" cy="20904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2529" y="1805073"/>
            <a:ext cx="4685371" cy="2431435"/>
          </a:xfrm>
          <a:prstGeom prst="rect">
            <a:avLst/>
          </a:prstGeom>
          <a:solidFill>
            <a:srgbClr val="FFF3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Establish the ILC final focus method with same optics and comparable </a:t>
            </a:r>
            <a:r>
              <a:rPr kumimoji="1" lang="en-US" altLang="ja-JP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beamline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 tolerances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Arial" charset="0"/>
                <a:cs typeface="Arial" charset="0"/>
              </a:rPr>
              <a:t>      •</a:t>
            </a:r>
            <a:r>
              <a:rPr lang="en-US" altLang="ja-JP" sz="2400" b="1" dirty="0" smtClean="0">
                <a:solidFill>
                  <a:srgbClr val="002060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Goal : 37 nm &lt;</a:t>
            </a:r>
            <a:r>
              <a:rPr lang="en-US" altLang="ja-JP" sz="2000" b="1" dirty="0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  <a:sym typeface="Wingdings"/>
              </a:rPr>
              <a:t> - - - &gt;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 ILC 6 nm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altLang="ja-JP" sz="2000" b="1" dirty="0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          (ATF: 1.3 </a:t>
            </a:r>
            <a:r>
              <a:rPr lang="en-US" altLang="ja-JP" sz="2000" b="1" dirty="0" err="1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GeV</a:t>
            </a:r>
            <a:r>
              <a:rPr lang="en-US" altLang="ja-JP" sz="2000" b="1" dirty="0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       ILC: 250 </a:t>
            </a:r>
            <a:r>
              <a:rPr lang="en-US" altLang="ja-JP" sz="2000" b="1" dirty="0" err="1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GeV</a:t>
            </a:r>
            <a:r>
              <a:rPr lang="en-US" altLang="ja-JP" sz="2000" b="1" dirty="0" smtClean="0">
                <a:solidFill>
                  <a:srgbClr val="0432FF"/>
                </a:solidFill>
                <a:latin typeface="Calibri"/>
                <a:ea typeface="Arial" charset="0"/>
                <a:cs typeface="Arial" charset="0"/>
              </a:rPr>
              <a:t>)</a:t>
            </a:r>
            <a:endParaRPr kumimoji="1" lang="en-US" altLang="ja-JP" sz="2000" b="1" i="0" u="none" strike="noStrike" kern="1200" cap="none" spc="0" normalizeH="0" baseline="0" noProof="0" dirty="0" smtClean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  <a:p>
            <a:pPr marL="356616"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• Achieved(ATF) </a:t>
            </a: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41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nm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(2016)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-114300" y="4751172"/>
            <a:ext cx="7823199" cy="151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7"/>
          <p:cNvGrpSpPr/>
          <p:nvPr/>
        </p:nvGrpSpPr>
        <p:grpSpPr>
          <a:xfrm>
            <a:off x="6954258" y="4820776"/>
            <a:ext cx="1961142" cy="2285656"/>
            <a:chOff x="2483768" y="2492896"/>
            <a:chExt cx="1755803" cy="2276872"/>
          </a:xfrm>
        </p:grpSpPr>
        <p:pic>
          <p:nvPicPr>
            <p:cNvPr id="24" name="Picture 28" descr="atf01H"/>
            <p:cNvPicPr>
              <a:picLocks noChangeAspect="1" noChangeArrowheads="1"/>
            </p:cNvPicPr>
            <p:nvPr/>
          </p:nvPicPr>
          <p:blipFill>
            <a:blip r:embed="rId5" cstate="print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492896"/>
              <a:ext cx="1755803" cy="2276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正方形/長方形 24"/>
            <p:cNvSpPr/>
            <p:nvPr/>
          </p:nvSpPr>
          <p:spPr>
            <a:xfrm>
              <a:off x="2483768" y="2492896"/>
              <a:ext cx="1755803" cy="22768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テキスト ボックス 25"/>
          <p:cNvSpPr txBox="1">
            <a:spLocks/>
          </p:cNvSpPr>
          <p:nvPr/>
        </p:nvSpPr>
        <p:spPr>
          <a:xfrm>
            <a:off x="660398" y="734522"/>
            <a:ext cx="3450167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Prototype Final Focus</a:t>
            </a:r>
            <a:endParaRPr kumimoji="1" lang="en-US" altLang="ja-JP" sz="2800" b="1" i="0" u="none" strike="noStrike" kern="1200" cap="none" spc="-7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5596803" y="2777864"/>
            <a:ext cx="2404197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Prototype DR</a:t>
            </a:r>
            <a:endParaRPr kumimoji="1" lang="en-US" altLang="ja-JP" sz="2800" b="1" i="0" u="none" strike="noStrike" kern="1200" cap="none" spc="-7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230534" y="4316342"/>
            <a:ext cx="1989846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FFFF"/>
                </a:solidFill>
                <a:ea typeface="ＭＳ Ｐゴシック" panose="020B0600070205080204" pitchFamily="50" charset="-128"/>
                <a:cs typeface="Times New Roman" panose="02020603050405020304" pitchFamily="18" charset="0"/>
              </a:rPr>
              <a:t>A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panose="020B0600070205080204" pitchFamily="50" charset="-128"/>
                <a:cs typeface="Times New Roman" panose="02020603050405020304" pitchFamily="18" charset="0"/>
              </a:rPr>
              <a:t>TF at KEK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708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2"/>
    </mc:Choice>
    <mc:Fallback xmlns="">
      <p:transition spd="slow" advTm="490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76238" y="-150812"/>
            <a:ext cx="8767762" cy="1312862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>
                <a:solidFill>
                  <a:srgbClr val="FFFFFF"/>
                </a:solidFill>
              </a:rPr>
              <a:t>Possibility of Higher Gradient in Future</a:t>
            </a:r>
            <a:endParaRPr kumimoji="1" lang="ja-JP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381" y="3655650"/>
            <a:ext cx="1727998" cy="25251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710" y="1302112"/>
            <a:ext cx="3373690" cy="225193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96" y="1302112"/>
            <a:ext cx="5797447" cy="394298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208381" y="1294368"/>
            <a:ext cx="2752677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 smtClean="0"/>
              <a:t>FNAL: Dr. Anna </a:t>
            </a:r>
            <a:r>
              <a:rPr lang="en-US" altLang="ja-JP" b="1" dirty="0" err="1" smtClean="0"/>
              <a:t>Grassellino</a:t>
            </a:r>
            <a:r>
              <a:rPr lang="ja-JP" altLang="ja-JP" b="1" dirty="0" smtClean="0"/>
              <a:t> </a:t>
            </a:r>
            <a:endParaRPr lang="ja-JP" altLang="en-US" b="1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51368" y="332532"/>
            <a:ext cx="8767776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FFFF"/>
                </a:solidFill>
              </a:rPr>
              <a:t>Recent Progress in FNAL</a:t>
            </a:r>
            <a:endParaRPr lang="ja-JP" altLang="en-US" sz="3200" b="1" dirty="0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01699" y="6180764"/>
            <a:ext cx="7869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FFFFFF"/>
                </a:solidFill>
              </a:rPr>
              <a:t>http://</a:t>
            </a:r>
            <a:r>
              <a:rPr lang="en-US" altLang="ja-JP" sz="1200" b="1" dirty="0" err="1">
                <a:solidFill>
                  <a:srgbClr val="FFFFFF"/>
                </a:solidFill>
              </a:rPr>
              <a:t>news.fnal.gov</a:t>
            </a:r>
            <a:r>
              <a:rPr lang="en-US" altLang="ja-JP" sz="1200" b="1" dirty="0">
                <a:solidFill>
                  <a:srgbClr val="FFFFFF"/>
                </a:solidFill>
              </a:rPr>
              <a:t>/2016/05/anna-grassellino-receives-2016-ieee-particle-accelerator-science-technology-award/</a:t>
            </a:r>
            <a:endParaRPr lang="ja-JP" alt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 descr="ILD_all_1108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420" y="664456"/>
            <a:ext cx="2420893" cy="194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344" y="614897"/>
            <a:ext cx="2175656" cy="19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>
            <a:off x="1726557" y="836872"/>
            <a:ext cx="0" cy="169341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05910" y="1296683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~13m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739257" y="2510356"/>
            <a:ext cx="1871484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995313" y="2269129"/>
            <a:ext cx="7685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~14m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7280738" y="679747"/>
            <a:ext cx="0" cy="169341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446189" y="1415216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~13m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562623" y="2513267"/>
            <a:ext cx="159563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366000" y="2325690"/>
            <a:ext cx="880583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~12m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95125"/>
              </p:ext>
            </p:extLst>
          </p:nvPr>
        </p:nvGraphicFramePr>
        <p:xfrm>
          <a:off x="690563" y="2697078"/>
          <a:ext cx="7741594" cy="2865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0797"/>
                <a:gridCol w="3870797"/>
              </a:tblGrid>
              <a:tr h="2803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>
                          <a:latin typeface="Arial"/>
                          <a:cs typeface="Arial"/>
                        </a:rPr>
                        <a:t>ILD</a:t>
                      </a:r>
                      <a:endParaRPr kumimoji="1" lang="ja-JP" altLang="en-US" sz="28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err="1" smtClean="0">
                          <a:latin typeface="Arial"/>
                          <a:cs typeface="Arial"/>
                        </a:rPr>
                        <a:t>SiD</a:t>
                      </a:r>
                      <a:endParaRPr kumimoji="1" lang="ja-JP" altLang="en-US" sz="28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9139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Arial"/>
                          <a:cs typeface="Arial"/>
                        </a:rPr>
                        <a:t>Both optimized for PFA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latin typeface="Arial"/>
                          <a:cs typeface="Arial"/>
                        </a:rPr>
                        <a:t>PFA Performance 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~B･R</a:t>
                      </a:r>
                      <a:r>
                        <a:rPr kumimoji="1" lang="en-US" altLang="ja-JP" sz="2000" b="1" baseline="-25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2000" b="1" baseline="30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kumimoji="1" lang="en-US" altLang="ja-JP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2000" baseline="0" dirty="0" smtClean="0">
                          <a:latin typeface="Arial"/>
                          <a:cs typeface="Arial"/>
                        </a:rPr>
                        <a:t>(two-track separation @ ECAL)</a:t>
                      </a:r>
                      <a:endParaRPr kumimoji="1" lang="ja-JP" altLang="en-US" sz="2000" b="1" baseline="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595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 smtClean="0">
                          <a:latin typeface="Arial"/>
                          <a:cs typeface="Arial"/>
                        </a:rPr>
                        <a:t>B = 3.5 T</a:t>
                      </a:r>
                      <a:endParaRPr kumimoji="1" lang="ja-JP" alt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 = 5 T</a:t>
                      </a:r>
                      <a:endParaRPr kumimoji="1" lang="ja-JP" altLang="en-US" sz="20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kumimoji="1" lang="en-US" altLang="ja-JP" sz="2000" b="1" baseline="-2500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= 1.8 m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baseline="0" dirty="0" err="1" smtClean="0">
                          <a:latin typeface="Arial"/>
                          <a:cs typeface="Arial"/>
                        </a:rPr>
                        <a:t>R</a:t>
                      </a:r>
                      <a:r>
                        <a:rPr kumimoji="1" lang="en-US" altLang="ja-JP" sz="2000" b="1" baseline="-25000" dirty="0" err="1" smtClean="0"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2000" b="1" baseline="0" dirty="0" smtClean="0">
                          <a:latin typeface="Arial"/>
                          <a:cs typeface="Arial"/>
                        </a:rPr>
                        <a:t> = 1.27 m</a:t>
                      </a:r>
                      <a:endParaRPr kumimoji="1" lang="ja-JP" altLang="en-US" sz="20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95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latin typeface="Arial"/>
                          <a:cs typeface="Arial"/>
                        </a:rPr>
                        <a:t>Si + TPC tracking</a:t>
                      </a:r>
                      <a:endParaRPr kumimoji="1" lang="ja-JP" alt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latin typeface="Arial"/>
                          <a:cs typeface="Arial"/>
                        </a:rPr>
                        <a:t>Tracking: Si only</a:t>
                      </a:r>
                      <a:endParaRPr kumimoji="1" lang="ja-JP" alt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latin typeface="Arial"/>
                          <a:cs typeface="Arial"/>
                        </a:rPr>
                        <a:t>                     </a:t>
                      </a:r>
                      <a:r>
                        <a:rPr kumimoji="1" lang="en-US" altLang="ja-JP" sz="2000" b="1" dirty="0" smtClean="0">
                          <a:latin typeface="Arial"/>
                          <a:cs typeface="Arial"/>
                        </a:rPr>
                        <a:t>Share interaction point via 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push-pull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スライド番号プレースホルダー 1"/>
          <p:cNvSpPr txBox="1">
            <a:spLocks/>
          </p:cNvSpPr>
          <p:nvPr/>
        </p:nvSpPr>
        <p:spPr>
          <a:xfrm>
            <a:off x="8674975" y="6473209"/>
            <a:ext cx="464302" cy="29281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457200" rtl="0" eaLnBrk="1" latinLnBrk="0" hangingPunct="1">
              <a:defRPr kumimoji="1" sz="160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2E5EBB-FFFA-AD4A-B42C-9A8680E70DAD}" type="slidenum">
              <a:rPr lang="ja-JP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633699" y="5448300"/>
            <a:ext cx="4084601" cy="1207104"/>
            <a:chOff x="1390800" y="4313793"/>
            <a:chExt cx="6149879" cy="185758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800" y="4313793"/>
              <a:ext cx="6149879" cy="1857588"/>
            </a:xfrm>
            <a:prstGeom prst="rect">
              <a:avLst/>
            </a:prstGeom>
          </p:spPr>
        </p:pic>
        <p:sp>
          <p:nvSpPr>
            <p:cNvPr id="18" name="正方形/長方形 17"/>
            <p:cNvSpPr/>
            <p:nvPr/>
          </p:nvSpPr>
          <p:spPr>
            <a:xfrm>
              <a:off x="6525760" y="5112316"/>
              <a:ext cx="853782" cy="7025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上下矢印 1"/>
          <p:cNvSpPr/>
          <p:nvPr/>
        </p:nvSpPr>
        <p:spPr>
          <a:xfrm rot="19886931">
            <a:off x="4708250" y="6273152"/>
            <a:ext cx="400983" cy="547729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177644" y="6326322"/>
            <a:ext cx="1324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push-pull</a:t>
            </a:r>
            <a:endParaRPr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840855" y="-28139"/>
            <a:ext cx="5407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dirty="0" smtClean="0">
                <a:solidFill>
                  <a:srgbClr val="FFFFFF"/>
                </a:solidFill>
              </a:rPr>
              <a:t>Two Detector Concepts</a:t>
            </a:r>
            <a:endParaRPr lang="ja-JP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3" y="130814"/>
            <a:ext cx="495298" cy="4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0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800" y="2683349"/>
            <a:ext cx="4316199" cy="28469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1" y="535211"/>
            <a:ext cx="1686102" cy="168610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719174" y="268511"/>
            <a:ext cx="7086160" cy="230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8800" b="1" dirty="0" smtClean="0">
                <a:solidFill>
                  <a:srgbClr val="FFFFFF"/>
                </a:solidFill>
                <a:latin typeface="Times"/>
                <a:cs typeface="Times"/>
              </a:rPr>
              <a:t>Status of the ILC Project</a:t>
            </a:r>
            <a:endParaRPr lang="ja-JP" altLang="en-US" sz="8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342900" y="5462369"/>
            <a:ext cx="6057900" cy="7889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Keynote by Hon. Takeo Kawamura</a:t>
            </a:r>
            <a:r>
              <a:rPr lang="en-US" altLang="ja-JP" b="1" dirty="0">
                <a:solidFill>
                  <a:srgbClr val="FFFFFF"/>
                </a:solidFill>
              </a:rPr>
              <a:t>, </a:t>
            </a:r>
            <a:r>
              <a:rPr lang="en-US" altLang="ja-JP" b="1" dirty="0" smtClean="0">
                <a:solidFill>
                  <a:srgbClr val="FFFFFF"/>
                </a:solidFill>
              </a:rPr>
              <a:t>at </a:t>
            </a:r>
            <a:r>
              <a:rPr lang="en-US" altLang="ja-JP" b="1" dirty="0">
                <a:solidFill>
                  <a:srgbClr val="FFFFFF"/>
                </a:solidFill>
              </a:rPr>
              <a:t>LCWS 2016</a:t>
            </a:r>
            <a:endParaRPr lang="en-US" altLang="ja-JP" b="1" dirty="0" smtClean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ja-JP" sz="1600" b="1" dirty="0">
                <a:solidFill>
                  <a:srgbClr val="FFFFFF"/>
                </a:solidFill>
              </a:rPr>
              <a:t>a member of the House of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Representatives,</a:t>
            </a:r>
          </a:p>
          <a:p>
            <a:pPr algn="ctr">
              <a:lnSpc>
                <a:spcPct val="90000"/>
              </a:lnSpc>
            </a:pPr>
            <a:r>
              <a:rPr lang="en-US" altLang="ja-JP" sz="1600" b="1" dirty="0">
                <a:solidFill>
                  <a:srgbClr val="FFFFFF"/>
                </a:solidFill>
              </a:rPr>
              <a:t>President of the Federation of Diet members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for ILC</a:t>
            </a:r>
            <a:endParaRPr lang="ja-JP" altLang="en-US" sz="1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778617" y="5548868"/>
            <a:ext cx="2805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</a:rPr>
              <a:t>Participants of LCWS2016</a:t>
            </a:r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57" y="2946529"/>
            <a:ext cx="3693663" cy="24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5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1797050"/>
            <a:ext cx="8899525" cy="27844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624638" y="3244850"/>
            <a:ext cx="2133600" cy="365125"/>
          </a:xfrm>
        </p:spPr>
        <p:txBody>
          <a:bodyPr/>
          <a:lstStyle/>
          <a:p>
            <a:pPr>
              <a:defRPr/>
            </a:pPr>
            <a:fld id="{784B7E20-C7C7-4474-BE17-585AFDFCB743}" type="slidenum">
              <a:rPr lang="ja-JP" altLang="en-US" smtClean="0">
                <a:latin typeface="Calibri"/>
                <a:ea typeface="ＭＳ Ｐゴシック"/>
              </a:rPr>
              <a:pPr>
                <a:defRPr/>
              </a:pPr>
              <a:t>26</a:t>
            </a:fld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113668" name="テキスト ボックス 2"/>
          <p:cNvSpPr txBox="1">
            <a:spLocks noChangeArrowheads="1"/>
          </p:cNvSpPr>
          <p:nvPr/>
        </p:nvSpPr>
        <p:spPr bwMode="auto">
          <a:xfrm>
            <a:off x="82549" y="881063"/>
            <a:ext cx="9637183" cy="89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16" tIns="45364" rIns="90716" bIns="4536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• European Strategy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</a:rPr>
              <a:t>approved by CERN Council,  June 2013 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</a:rPr>
              <a:t>   Chair: Tatsuya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Arial" pitchFamily="34" charset="0"/>
              </a:rPr>
              <a:t>Nakada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</a:rPr>
              <a:t> (Swiss Federal Institute of Technology Lausanne) </a:t>
            </a:r>
            <a:endParaRPr lang="ja-JP" altLang="en-US" b="1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430213" y="4508500"/>
            <a:ext cx="4573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96875" y="4149725"/>
            <a:ext cx="8351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372225" y="3500438"/>
            <a:ext cx="2303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72" name="テキスト ボックス 13"/>
          <p:cNvSpPr txBox="1">
            <a:spLocks noChangeArrowheads="1"/>
          </p:cNvSpPr>
          <p:nvPr/>
        </p:nvSpPr>
        <p:spPr bwMode="auto">
          <a:xfrm>
            <a:off x="995893" y="57150"/>
            <a:ext cx="7250642" cy="76872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716" tIns="45364" rIns="90716" bIns="4536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4400" b="1" dirty="0" smtClean="0">
                <a:solidFill>
                  <a:srgbClr val="FFFFFF"/>
                </a:solidFill>
                <a:latin typeface="Arial" pitchFamily="34" charset="0"/>
              </a:rPr>
              <a:t>Supports from the World</a:t>
            </a:r>
            <a:endParaRPr lang="ja-JP" altLang="en-US" sz="4400" b="1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395288" y="3860800"/>
            <a:ext cx="8351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74" name="テキスト ボックス 2"/>
          <p:cNvSpPr txBox="1">
            <a:spLocks noChangeArrowheads="1"/>
          </p:cNvSpPr>
          <p:nvPr/>
        </p:nvSpPr>
        <p:spPr bwMode="auto">
          <a:xfrm>
            <a:off x="107950" y="4652963"/>
            <a:ext cx="89757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6" tIns="45364" rIns="90716" bIns="4536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• Asia  ACFA-HEP Statement on ILC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</a:rPr>
              <a:t>   Chair: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Arial" pitchFamily="34" charset="0"/>
              </a:rPr>
              <a:t>Mitsuaki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</a:rPr>
              <a:t> Nozaki (KEK)   July 2013 </a:t>
            </a:r>
            <a:endParaRPr lang="ja-JP" altLang="en-US" b="1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50799" y="5608637"/>
            <a:ext cx="9330267" cy="1249363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3075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06145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59181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12242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defTabSz="914400" eaLnBrk="1" fontAlgn="auto" hangingPunct="1"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2800" b="1" dirty="0" smtClea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• USA</a:t>
            </a:r>
            <a:r>
              <a:rPr lang="en-US" altLang="ja-JP" sz="176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88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Particle </a:t>
            </a:r>
            <a:r>
              <a:rPr lang="en-US" altLang="ja-JP" sz="8800" b="1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Physics Project Prioritization Panel (P5) </a:t>
            </a:r>
            <a:r>
              <a:rPr lang="en-US" altLang="ja-JP" sz="88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Report</a:t>
            </a:r>
          </a:p>
          <a:p>
            <a:pPr algn="l" defTabSz="914400" eaLnBrk="1" fontAlgn="auto" hangingPunct="1">
              <a:spcAft>
                <a:spcPts val="0"/>
              </a:spcAft>
              <a:defRPr/>
            </a:pPr>
            <a:r>
              <a:rPr lang="en-US" altLang="ja-JP" sz="96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    Chair: Steve Ritz (UC Santa Cruz), </a:t>
            </a:r>
            <a:r>
              <a:rPr lang="en-US" altLang="ja-JP" sz="8800" b="1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May 2014 </a:t>
            </a:r>
            <a:endParaRPr lang="ja-JP" altLang="en-US" sz="8800" b="1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" name="スライド番号プレースホルダー 34"/>
          <p:cNvSpPr txBox="1">
            <a:spLocks/>
          </p:cNvSpPr>
          <p:nvPr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0617" tIns="45315" rIns="90617" bIns="45315" rtlCol="0" anchor="ctr"/>
          <a:lstStyle>
            <a:defPPr>
              <a:defRPr lang="ja-JP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0A8B60-5C01-C045-B858-59631D469114}" type="slidenum">
              <a:rPr lang="ja-JP" altLang="en-US" sz="2000" smtClean="0">
                <a:solidFill>
                  <a:schemeClr val="tx1"/>
                </a:solidFill>
                <a:ea typeface="ＭＳ Ｐゴシック"/>
              </a:rPr>
              <a:pPr/>
              <a:t>26</a:t>
            </a:fld>
            <a:endParaRPr lang="ja-JP" altLang="en-US" sz="2000" dirty="0">
              <a:solidFill>
                <a:schemeClr val="tx1"/>
              </a:solidFill>
              <a:ea typeface="ＭＳ Ｐゴシック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3" y="194314"/>
            <a:ext cx="495298" cy="4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111" y="908552"/>
            <a:ext cx="3656609" cy="255203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329" y="3844367"/>
            <a:ext cx="3737375" cy="256913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98500" y="69334"/>
            <a:ext cx="9080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000" b="1" dirty="0" smtClean="0">
                <a:solidFill>
                  <a:srgbClr val="FFFFFF"/>
                </a:solidFill>
              </a:rPr>
              <a:t>Supports from Policy Makers </a:t>
            </a:r>
            <a:r>
              <a:rPr lang="en-US" altLang="ja-JP" sz="3000" b="1" dirty="0">
                <a:solidFill>
                  <a:srgbClr val="FFFFFF"/>
                </a:solidFill>
              </a:rPr>
              <a:t>and Industries in Japan</a:t>
            </a:r>
            <a:endParaRPr lang="ja-JP" altLang="en-US" sz="3000" b="1" dirty="0">
              <a:solidFill>
                <a:srgbClr val="FFFFFF"/>
              </a:solidFill>
            </a:endParaRPr>
          </a:p>
        </p:txBody>
      </p:sp>
      <p:sp>
        <p:nvSpPr>
          <p:cNvPr id="10" name="コンテンツ プレースホルダー 3"/>
          <p:cNvSpPr txBox="1">
            <a:spLocks/>
          </p:cNvSpPr>
          <p:nvPr/>
        </p:nvSpPr>
        <p:spPr>
          <a:xfrm>
            <a:off x="50800" y="3698876"/>
            <a:ext cx="6527800" cy="40941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ja-JP" sz="2400" b="1" dirty="0" smtClean="0">
                <a:solidFill>
                  <a:srgbClr val="FFFFFF"/>
                </a:solidFill>
              </a:rPr>
              <a:t>• Advanced </a:t>
            </a:r>
            <a:r>
              <a:rPr lang="en-US" altLang="ja-JP" sz="2400" b="1" dirty="0">
                <a:solidFill>
                  <a:srgbClr val="FFFFFF"/>
                </a:solidFill>
              </a:rPr>
              <a:t>Accelerator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Association,</a:t>
            </a:r>
            <a:r>
              <a:rPr lang="ja-JP" altLang="en-US" sz="2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AAA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100 Companies and 30 Universities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ja-JP" sz="2000" b="1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Honorary </a:t>
            </a:r>
            <a:r>
              <a:rPr lang="en-US" altLang="ja-JP" sz="2400" b="1" dirty="0">
                <a:solidFill>
                  <a:srgbClr val="FFFFFF"/>
                </a:solidFill>
              </a:rPr>
              <a:t>Chairman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Masatoshi </a:t>
            </a:r>
            <a:r>
              <a:rPr lang="en-US" altLang="ja-JP" sz="2400" b="1" dirty="0" err="1">
                <a:solidFill>
                  <a:srgbClr val="FFFFFF"/>
                </a:solidFill>
              </a:rPr>
              <a:t>Koshiba</a:t>
            </a: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Supreme </a:t>
            </a:r>
            <a:r>
              <a:rPr lang="en-US" altLang="ja-JP" sz="2400" b="1" dirty="0">
                <a:solidFill>
                  <a:srgbClr val="FFFFFF"/>
                </a:solidFill>
              </a:rPr>
              <a:t>advisor </a:t>
            </a:r>
            <a:r>
              <a:rPr lang="ja-JP" altLang="en-US" sz="2400" b="1" dirty="0">
                <a:solidFill>
                  <a:srgbClr val="FFFFFF"/>
                </a:solidFill>
              </a:rPr>
              <a:t>　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Kaoru </a:t>
            </a:r>
            <a:r>
              <a:rPr lang="en-US" altLang="ja-JP" sz="2400" b="1" dirty="0" err="1">
                <a:solidFill>
                  <a:srgbClr val="FFFFFF"/>
                </a:solidFill>
              </a:rPr>
              <a:t>Yosano</a:t>
            </a:r>
            <a:endParaRPr lang="en-US" altLang="ja-JP" sz="2400" b="1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b="1" dirty="0" smtClean="0">
                <a:solidFill>
                  <a:srgbClr val="FFFFFF"/>
                </a:solidFill>
              </a:rPr>
              <a:t>   Chairman</a:t>
            </a:r>
            <a:r>
              <a:rPr lang="ja-JP" altLang="en-US" sz="2400" b="1" dirty="0">
                <a:solidFill>
                  <a:srgbClr val="FFFFFF"/>
                </a:solidFill>
              </a:rPr>
              <a:t>　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       </a:t>
            </a: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Takashi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Nishioka</a:t>
            </a:r>
            <a:endParaRPr lang="en-US" altLang="ja-JP" sz="2400" b="1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400" b="1" dirty="0" smtClean="0">
                <a:solidFill>
                  <a:srgbClr val="FFFFFF"/>
                </a:solidFill>
              </a:rPr>
              <a:t>   Vise-Chairman          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Atsuto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Suzuki</a:t>
            </a:r>
            <a:endParaRPr lang="ja-JP" altLang="en-US" sz="24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altLang="ja-JP" sz="2000" b="1" dirty="0" smtClean="0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25401" y="758890"/>
            <a:ext cx="6286501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800" b="1" dirty="0" smtClean="0">
                <a:solidFill>
                  <a:srgbClr val="FFFFFF"/>
                </a:solidFill>
              </a:rPr>
              <a:t>•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Federation </a:t>
            </a:r>
            <a:r>
              <a:rPr lang="en-US" altLang="ja-JP" sz="2400" b="1" dirty="0">
                <a:solidFill>
                  <a:srgbClr val="FFFFFF"/>
                </a:solidFill>
              </a:rPr>
              <a:t>of Diet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members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 to promote ILC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 </a:t>
            </a:r>
            <a:endParaRPr lang="ja-JP" altLang="en-US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b="1" dirty="0">
                <a:solidFill>
                  <a:srgbClr val="FFFFFF"/>
                </a:solidFill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160 </a:t>
            </a:r>
            <a:r>
              <a:rPr lang="en-US" altLang="ja-JP" sz="2400" b="1" dirty="0">
                <a:solidFill>
                  <a:srgbClr val="FFFFFF"/>
                </a:solidFill>
              </a:rPr>
              <a:t>Diet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Members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(</a:t>
            </a:r>
            <a:r>
              <a:rPr lang="en-US" altLang="ja-JP" sz="2400" i="1" dirty="0" smtClean="0">
                <a:solidFill>
                  <a:srgbClr val="FFFFFF"/>
                </a:solidFill>
              </a:rPr>
              <a:t>both the </a:t>
            </a:r>
            <a:r>
              <a:rPr lang="en-US" altLang="ja-JP" sz="2400" i="1" dirty="0">
                <a:solidFill>
                  <a:srgbClr val="FFFFFF"/>
                </a:solidFill>
              </a:rPr>
              <a:t>Upper and Lower Houses</a:t>
            </a:r>
            <a:r>
              <a:rPr lang="en-US" altLang="ja-JP" sz="2400" dirty="0">
                <a:solidFill>
                  <a:srgbClr val="FFFFFF"/>
                </a:solidFill>
              </a:rPr>
              <a:t>.</a:t>
            </a:r>
            <a:r>
              <a:rPr lang="en-US" altLang="ja-JP" sz="2400" b="1" dirty="0">
                <a:solidFill>
                  <a:srgbClr val="FFFFFF"/>
                </a:solidFill>
              </a:rPr>
              <a:t>)</a:t>
            </a:r>
            <a:endParaRPr lang="ja-JP" altLang="en-US" sz="2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ja-JP" sz="2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 Supreme </a:t>
            </a:r>
            <a:r>
              <a:rPr lang="en-US" altLang="ja-JP" sz="2400" b="1" dirty="0">
                <a:solidFill>
                  <a:srgbClr val="FFFFFF"/>
                </a:solidFill>
              </a:rPr>
              <a:t>advisor </a:t>
            </a:r>
            <a:r>
              <a:rPr lang="ja-JP" altLang="en-US" sz="2400" b="1" dirty="0">
                <a:solidFill>
                  <a:srgbClr val="FFFFFF"/>
                </a:solidFill>
              </a:rPr>
              <a:t>　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Kaoru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Yosano</a:t>
            </a:r>
            <a:endParaRPr lang="en-US" altLang="ja-JP" sz="2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 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President                 Takeo Kawamura</a:t>
            </a:r>
            <a:endParaRPr lang="en-US" altLang="ja-JP" sz="2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2400" b="1" dirty="0">
                <a:solidFill>
                  <a:srgbClr val="FFFFFF"/>
                </a:solidFill>
              </a:rPr>
              <a:t>  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Secretary</a:t>
            </a:r>
            <a:r>
              <a:rPr lang="en-US" altLang="ja-JP" sz="2400" b="1" dirty="0">
                <a:solidFill>
                  <a:srgbClr val="FFFFFF"/>
                </a:solidFill>
              </a:rPr>
              <a:t>-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general</a:t>
            </a: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Ryu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400" b="1" dirty="0" err="1">
                <a:solidFill>
                  <a:srgbClr val="FFFFFF"/>
                </a:solidFill>
              </a:rPr>
              <a:t>Shionoya</a:t>
            </a:r>
            <a:endParaRPr lang="ja-JP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3" y="130814"/>
            <a:ext cx="495298" cy="4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1253985" y="5554663"/>
            <a:ext cx="37921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Dr. Lyn Evans, LCC Director</a:t>
            </a:r>
            <a:endParaRPr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247826" y="5554663"/>
            <a:ext cx="43562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Prime Minister </a:t>
            </a:r>
            <a:r>
              <a:rPr lang="en-US" altLang="ja-JP" sz="2400" b="1" dirty="0" err="1" smtClean="0">
                <a:solidFill>
                  <a:srgbClr val="FFFFFF"/>
                </a:solidFill>
              </a:rPr>
              <a:t>Shinzo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> Abe</a:t>
            </a:r>
            <a:r>
              <a:rPr lang="en-US" altLang="ja-JP" sz="24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886713" y="1976628"/>
            <a:ext cx="309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Photo: Office of Prime Minister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87" y="1312527"/>
            <a:ext cx="6227997" cy="428562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810513" y="6228481"/>
            <a:ext cx="2928954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</a:rPr>
              <a:t>Photo: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Prime Minister’s Office</a:t>
            </a:r>
            <a:endParaRPr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19200" y="988196"/>
            <a:ext cx="6819900" cy="52322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</a:rPr>
              <a:t>March 2013, Tokyo</a:t>
            </a:r>
            <a:endParaRPr lang="ja-JP" altLang="en-US" sz="2800" b="1" dirty="0">
              <a:solidFill>
                <a:srgbClr val="FFFF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25993" y="21192"/>
            <a:ext cx="9304968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3600" b="1" dirty="0">
                <a:solidFill>
                  <a:schemeClr val="bg1"/>
                </a:solidFill>
              </a:rPr>
              <a:t>LCC Director Lyn Evans’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Courtesy</a:t>
            </a:r>
            <a:r>
              <a:rPr lang="en-US" altLang="ja-JP" sz="3600" b="1" dirty="0">
                <a:solidFill>
                  <a:schemeClr val="bg1"/>
                </a:solidFill>
              </a:rPr>
              <a:t>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visit</a:t>
            </a:r>
          </a:p>
          <a:p>
            <a:pPr algn="ctr">
              <a:lnSpc>
                <a:spcPct val="90000"/>
              </a:lnSpc>
            </a:pPr>
            <a:r>
              <a:rPr lang="en-US" altLang="ja-JP" sz="3600" b="1" dirty="0" smtClean="0">
                <a:solidFill>
                  <a:schemeClr val="bg1"/>
                </a:solidFill>
              </a:rPr>
              <a:t>to </a:t>
            </a:r>
            <a:r>
              <a:rPr lang="en-US" altLang="ja-JP" sz="3600" b="1" dirty="0">
                <a:solidFill>
                  <a:schemeClr val="bg1"/>
                </a:solidFill>
              </a:rPr>
              <a:t>Prime Minister </a:t>
            </a:r>
            <a:r>
              <a:rPr lang="en-US" altLang="ja-JP" sz="3600" b="1" dirty="0" err="1">
                <a:solidFill>
                  <a:schemeClr val="bg1"/>
                </a:solidFill>
              </a:rPr>
              <a:t>Shinzo</a:t>
            </a:r>
            <a:r>
              <a:rPr lang="en-US" altLang="ja-JP" sz="3600" b="1" dirty="0">
                <a:solidFill>
                  <a:schemeClr val="bg1"/>
                </a:solidFill>
              </a:rPr>
              <a:t>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Abe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172650" y="3205076"/>
            <a:ext cx="5091749" cy="159736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3600" b="1" dirty="0" smtClean="0">
                <a:solidFill>
                  <a:schemeClr val="bg1"/>
                </a:solidFill>
              </a:rPr>
              <a:t>There is very strong interest </a:t>
            </a:r>
            <a:r>
              <a:rPr lang="en-US" altLang="ja-JP" sz="3600" b="1" dirty="0">
                <a:solidFill>
                  <a:schemeClr val="bg1"/>
                </a:solidFill>
              </a:rPr>
              <a:t>t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o host ILC </a:t>
            </a:r>
          </a:p>
          <a:p>
            <a:pPr algn="ctr">
              <a:lnSpc>
                <a:spcPct val="90000"/>
              </a:lnSpc>
            </a:pPr>
            <a:r>
              <a:rPr lang="en-US" altLang="ja-JP" sz="3600" b="1" dirty="0" smtClean="0">
                <a:solidFill>
                  <a:schemeClr val="bg1"/>
                </a:solidFill>
              </a:rPr>
              <a:t>in Japan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2" y="130813"/>
            <a:ext cx="467999" cy="46799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02439" y="6423223"/>
            <a:ext cx="7144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http://</a:t>
            </a:r>
            <a:r>
              <a:rPr lang="en-US" altLang="ja-JP" sz="1400" dirty="0" err="1">
                <a:solidFill>
                  <a:schemeClr val="bg1"/>
                </a:solidFill>
              </a:rPr>
              <a:t>japan.kantei.go.jp</a:t>
            </a:r>
            <a:r>
              <a:rPr lang="en-US" altLang="ja-JP" sz="1400" dirty="0">
                <a:solidFill>
                  <a:schemeClr val="bg1"/>
                </a:solidFill>
              </a:rPr>
              <a:t>/96_abe/actions/201303/27ilc_hyokei_e.html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4252801"/>
            <a:ext cx="5999234" cy="1960036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-77207" y="-67708"/>
            <a:ext cx="9304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chemeClr val="bg1"/>
                </a:solidFill>
              </a:rPr>
              <a:t>US-Japan dialogues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1405540"/>
            <a:ext cx="5080000" cy="229443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101599" y="604154"/>
            <a:ext cx="9232900" cy="79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rgbClr val="FFFFFF"/>
                </a:solidFill>
              </a:rPr>
              <a:t>“Federation </a:t>
            </a:r>
            <a:r>
              <a:rPr lang="en-US" altLang="ja-JP" sz="2800" b="1" dirty="0">
                <a:solidFill>
                  <a:srgbClr val="FFFFFF"/>
                </a:solidFill>
              </a:rPr>
              <a:t>of Diet members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for ILC</a:t>
            </a:r>
            <a:r>
              <a:rPr lang="en-US" altLang="ja-JP" sz="2800" b="1" dirty="0">
                <a:solidFill>
                  <a:srgbClr val="FFFFFF"/>
                </a:solidFill>
              </a:rPr>
              <a:t>” </a:t>
            </a:r>
            <a:endParaRPr lang="en-US" altLang="ja-JP" sz="2800" b="1" dirty="0" smtClean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is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successively dispatching </a:t>
            </a:r>
            <a:r>
              <a:rPr lang="en-US" altLang="ja-JP" sz="2800" b="1" dirty="0">
                <a:solidFill>
                  <a:srgbClr val="FFFFFF"/>
                </a:solidFill>
              </a:rPr>
              <a:t>delegations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to US. </a:t>
            </a:r>
            <a:endParaRPr lang="ja-JP" altLang="en-US" sz="28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359400" y="1621440"/>
            <a:ext cx="43307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2013 Joint Symposium </a:t>
            </a:r>
          </a:p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at Washington DC 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1955800" y="3661870"/>
            <a:ext cx="4208534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Hon. R. </a:t>
            </a:r>
            <a:r>
              <a:rPr lang="en-US" altLang="ja-JP" b="1" dirty="0" err="1" smtClean="0">
                <a:solidFill>
                  <a:srgbClr val="FFFFFF"/>
                </a:solidFill>
              </a:rPr>
              <a:t>Shionoya</a:t>
            </a:r>
            <a:endParaRPr lang="en-US" altLang="ja-JP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b="1" dirty="0">
                <a:solidFill>
                  <a:srgbClr val="FFFFFF"/>
                </a:solidFill>
              </a:rPr>
              <a:t>Secretary-</a:t>
            </a:r>
            <a:r>
              <a:rPr lang="en-US" altLang="ja-JP" b="1" dirty="0" smtClean="0">
                <a:solidFill>
                  <a:srgbClr val="FFFFFF"/>
                </a:solidFill>
              </a:rPr>
              <a:t>general of the Federation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5237875" y="6212837"/>
            <a:ext cx="19926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Hon. R. </a:t>
            </a:r>
            <a:r>
              <a:rPr lang="en-US" altLang="ja-JP" b="1" dirty="0" err="1" smtClean="0">
                <a:solidFill>
                  <a:srgbClr val="FFFFFF"/>
                </a:solidFill>
              </a:rPr>
              <a:t>Shionoya</a:t>
            </a:r>
            <a:endParaRPr lang="en-US" altLang="ja-JP" b="1" dirty="0" smtClean="0">
              <a:solidFill>
                <a:srgbClr val="FFFFFF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586553" y="6162255"/>
            <a:ext cx="21199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Hon. S. Suzuki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4499542" y="6409220"/>
            <a:ext cx="181235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Hon. T. </a:t>
            </a:r>
            <a:r>
              <a:rPr lang="en-US" altLang="ja-JP" b="1" dirty="0" err="1" smtClean="0">
                <a:solidFill>
                  <a:srgbClr val="FFFFFF"/>
                </a:solidFill>
              </a:rPr>
              <a:t>Otsuka</a:t>
            </a:r>
            <a:endParaRPr lang="en-US" altLang="ja-JP" b="1" dirty="0" smtClean="0">
              <a:solidFill>
                <a:srgbClr val="FFFFFF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164334" y="4022502"/>
            <a:ext cx="43307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2016 Meeting </a:t>
            </a:r>
          </a:p>
          <a:p>
            <a:pPr>
              <a:lnSpc>
                <a:spcPct val="90000"/>
              </a:lnSpc>
            </a:pPr>
            <a:r>
              <a:rPr lang="en-US" altLang="ja-JP" sz="2400" b="1" dirty="0" smtClean="0">
                <a:solidFill>
                  <a:srgbClr val="FFFFFF"/>
                </a:solidFill>
              </a:rPr>
              <a:t>at Hudson Institute</a:t>
            </a:r>
            <a:endParaRPr lang="ja-JP" altLang="en-US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5998334" y="2373868"/>
            <a:ext cx="1735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FFFF"/>
                </a:solidFill>
              </a:rPr>
              <a:t>The first visit</a:t>
            </a:r>
            <a:endParaRPr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6106844" y="4737268"/>
            <a:ext cx="3120917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b="1" dirty="0">
                <a:solidFill>
                  <a:srgbClr val="FFFFFF"/>
                </a:solidFill>
              </a:rPr>
              <a:t>I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t </a:t>
            </a:r>
            <a:r>
              <a:rPr lang="en-US" altLang="ja-JP" sz="2000" b="1" dirty="0">
                <a:solidFill>
                  <a:srgbClr val="FFFFFF"/>
                </a:solidFill>
              </a:rPr>
              <a:t>was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proposed </a:t>
            </a:r>
            <a:r>
              <a:rPr lang="en-US" altLang="ja-JP" sz="2000" b="1" dirty="0">
                <a:solidFill>
                  <a:srgbClr val="FFFFFF"/>
                </a:solidFill>
              </a:rPr>
              <a:t>to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form </a:t>
            </a:r>
          </a:p>
          <a:p>
            <a:pPr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US</a:t>
            </a:r>
            <a:r>
              <a:rPr lang="en-US" altLang="ja-JP" sz="2000" b="1" dirty="0">
                <a:solidFill>
                  <a:srgbClr val="FFFFFF"/>
                </a:solidFill>
              </a:rPr>
              <a:t>-Japan discussion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group</a:t>
            </a:r>
          </a:p>
          <a:p>
            <a:pPr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by both governments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101753" y="5862829"/>
            <a:ext cx="3126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FFFF"/>
                </a:solidFill>
              </a:rPr>
              <a:t>I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t </a:t>
            </a:r>
            <a:r>
              <a:rPr lang="en-US" altLang="ja-JP" sz="2000" b="1" dirty="0">
                <a:solidFill>
                  <a:srgbClr val="FFFFFF"/>
                </a:solidFill>
              </a:rPr>
              <a:t>was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formed soon later. </a:t>
            </a: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7607300" y="5666469"/>
            <a:ext cx="0" cy="19636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2" y="130813"/>
            <a:ext cx="473341" cy="4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角丸四角形 77"/>
          <p:cNvSpPr>
            <a:spLocks noChangeArrowheads="1"/>
          </p:cNvSpPr>
          <p:nvPr/>
        </p:nvSpPr>
        <p:spPr bwMode="auto">
          <a:xfrm>
            <a:off x="90980" y="979303"/>
            <a:ext cx="4112640" cy="23618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49" name="角丸四角形 108"/>
          <p:cNvSpPr>
            <a:spLocks noChangeArrowheads="1"/>
          </p:cNvSpPr>
          <p:nvPr/>
        </p:nvSpPr>
        <p:spPr bwMode="auto">
          <a:xfrm>
            <a:off x="90980" y="3467884"/>
            <a:ext cx="4112640" cy="23618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18" name="正方形/長方形 29"/>
          <p:cNvSpPr>
            <a:spLocks noChangeArrowheads="1"/>
          </p:cNvSpPr>
          <p:nvPr/>
        </p:nvSpPr>
        <p:spPr bwMode="auto">
          <a:xfrm>
            <a:off x="150021" y="4272929"/>
            <a:ext cx="65232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3300" b="1" baseline="30000" dirty="0">
                <a:solidFill>
                  <a:srgbClr val="000000"/>
                </a:solidFill>
              </a:rPr>
              <a:t>-</a:t>
            </a:r>
            <a:endParaRPr lang="ja-JP" altLang="en-US" sz="3300" b="1" baseline="-25000" dirty="0">
              <a:solidFill>
                <a:srgbClr val="FF0000"/>
              </a:solidFill>
            </a:endParaRPr>
          </a:p>
        </p:txBody>
      </p:sp>
      <p:sp>
        <p:nvSpPr>
          <p:cNvPr id="34819" name="正方形/長方形 29"/>
          <p:cNvSpPr>
            <a:spLocks noChangeArrowheads="1"/>
          </p:cNvSpPr>
          <p:nvPr/>
        </p:nvSpPr>
        <p:spPr bwMode="auto">
          <a:xfrm>
            <a:off x="3580100" y="4272929"/>
            <a:ext cx="623519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2900" b="1" baseline="30000" dirty="0">
                <a:solidFill>
                  <a:srgbClr val="000000"/>
                </a:solidFill>
              </a:rPr>
              <a:t>+</a:t>
            </a:r>
            <a:endParaRPr lang="ja-JP" altLang="en-US" sz="3300" b="1" baseline="30000" dirty="0">
              <a:solidFill>
                <a:srgbClr val="FF0000"/>
              </a:solidFill>
            </a:endParaRPr>
          </a:p>
        </p:txBody>
      </p:sp>
      <p:grpSp>
        <p:nvGrpSpPr>
          <p:cNvPr id="34820" name="図形グループ 67"/>
          <p:cNvGrpSpPr>
            <a:grpSpLocks/>
          </p:cNvGrpSpPr>
          <p:nvPr/>
        </p:nvGrpSpPr>
        <p:grpSpPr bwMode="auto">
          <a:xfrm>
            <a:off x="281060" y="3947455"/>
            <a:ext cx="3553920" cy="1709459"/>
            <a:chOff x="323850" y="4351338"/>
            <a:chExt cx="3917950" cy="1884362"/>
          </a:xfrm>
        </p:grpSpPr>
        <p:sp>
          <p:nvSpPr>
            <p:cNvPr id="34871" name="円/楕円 1"/>
            <p:cNvSpPr>
              <a:spLocks noChangeArrowheads="1"/>
            </p:cNvSpPr>
            <p:nvPr/>
          </p:nvSpPr>
          <p:spPr bwMode="auto">
            <a:xfrm>
              <a:off x="323850" y="5215273"/>
              <a:ext cx="124379" cy="10767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2" name="円/楕円 2"/>
            <p:cNvSpPr>
              <a:spLocks noChangeArrowheads="1"/>
            </p:cNvSpPr>
            <p:nvPr/>
          </p:nvSpPr>
          <p:spPr bwMode="auto">
            <a:xfrm>
              <a:off x="4117421" y="5222964"/>
              <a:ext cx="124379" cy="1076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4873" name="図形グループ 52"/>
            <p:cNvGrpSpPr>
              <a:grpSpLocks/>
            </p:cNvGrpSpPr>
            <p:nvPr/>
          </p:nvGrpSpPr>
          <p:grpSpPr bwMode="auto">
            <a:xfrm rot="20551062" flipH="1">
              <a:off x="2168413" y="4351338"/>
              <a:ext cx="1270427" cy="753831"/>
              <a:chOff x="1220788" y="698500"/>
              <a:chExt cx="1408112" cy="965200"/>
            </a:xfrm>
          </p:grpSpPr>
          <p:cxnSp>
            <p:nvCxnSpPr>
              <p:cNvPr id="34880" name="直線コネクタ 53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1" name="直線コネクタ 54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2" name="直線コネクタ 55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4874" name="直線コネクタ 86"/>
            <p:cNvCxnSpPr>
              <a:cxnSpLocks noChangeShapeType="1"/>
            </p:cNvCxnSpPr>
            <p:nvPr/>
          </p:nvCxnSpPr>
          <p:spPr bwMode="auto">
            <a:xfrm rot="10800000" flipV="1">
              <a:off x="2377578" y="5284489"/>
              <a:ext cx="162434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5" name="直線コネクタ 87"/>
            <p:cNvCxnSpPr>
              <a:cxnSpLocks noChangeShapeType="1"/>
            </p:cNvCxnSpPr>
            <p:nvPr/>
          </p:nvCxnSpPr>
          <p:spPr bwMode="auto">
            <a:xfrm rot="10800000" flipH="1" flipV="1">
              <a:off x="537771" y="5276799"/>
              <a:ext cx="168730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76" name="図形グループ 88"/>
            <p:cNvGrpSpPr>
              <a:grpSpLocks/>
            </p:cNvGrpSpPr>
            <p:nvPr/>
          </p:nvGrpSpPr>
          <p:grpSpPr bwMode="auto">
            <a:xfrm rot="9825103" flipH="1">
              <a:off x="1122637" y="5481869"/>
              <a:ext cx="1270427" cy="753831"/>
              <a:chOff x="1220788" y="698500"/>
              <a:chExt cx="1408112" cy="965200"/>
            </a:xfrm>
          </p:grpSpPr>
          <p:cxnSp>
            <p:nvCxnSpPr>
              <p:cNvPr id="34877" name="直線コネクタ 89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8" name="直線コネクタ 90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9" name="直線コネクタ 91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821" name="円/楕円 56"/>
          <p:cNvSpPr>
            <a:spLocks noChangeArrowheads="1"/>
          </p:cNvSpPr>
          <p:nvPr/>
        </p:nvSpPr>
        <p:spPr bwMode="auto">
          <a:xfrm>
            <a:off x="171620" y="2009012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2" name="円/楕円 27"/>
          <p:cNvSpPr>
            <a:spLocks noChangeArrowheads="1"/>
          </p:cNvSpPr>
          <p:nvPr/>
        </p:nvSpPr>
        <p:spPr bwMode="auto">
          <a:xfrm>
            <a:off x="3604580" y="1827553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3" name="円/楕円 28"/>
          <p:cNvSpPr>
            <a:spLocks noChangeArrowheads="1"/>
          </p:cNvSpPr>
          <p:nvPr/>
        </p:nvSpPr>
        <p:spPr bwMode="auto">
          <a:xfrm>
            <a:off x="357381" y="2168868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4" name="円/楕円 29"/>
          <p:cNvSpPr>
            <a:spLocks noChangeArrowheads="1"/>
          </p:cNvSpPr>
          <p:nvPr/>
        </p:nvSpPr>
        <p:spPr bwMode="auto">
          <a:xfrm>
            <a:off x="276741" y="2322964"/>
            <a:ext cx="112320" cy="9649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5" name="円/楕円 30"/>
          <p:cNvSpPr>
            <a:spLocks noChangeArrowheads="1"/>
          </p:cNvSpPr>
          <p:nvPr/>
        </p:nvSpPr>
        <p:spPr bwMode="auto">
          <a:xfrm>
            <a:off x="364581" y="2468419"/>
            <a:ext cx="113760" cy="9793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6" name="円/楕円 31"/>
          <p:cNvSpPr>
            <a:spLocks noChangeArrowheads="1"/>
          </p:cNvSpPr>
          <p:nvPr/>
        </p:nvSpPr>
        <p:spPr bwMode="auto">
          <a:xfrm>
            <a:off x="3773061" y="1952845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7" name="円/楕円 32"/>
          <p:cNvSpPr>
            <a:spLocks noChangeArrowheads="1"/>
          </p:cNvSpPr>
          <p:nvPr/>
        </p:nvSpPr>
        <p:spPr bwMode="auto">
          <a:xfrm>
            <a:off x="3716900" y="2119903"/>
            <a:ext cx="112320" cy="9793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8" name="円/楕円 33"/>
          <p:cNvSpPr>
            <a:spLocks noChangeArrowheads="1"/>
          </p:cNvSpPr>
          <p:nvPr/>
        </p:nvSpPr>
        <p:spPr bwMode="auto">
          <a:xfrm>
            <a:off x="3806180" y="2322964"/>
            <a:ext cx="112320" cy="9649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cxnSp>
        <p:nvCxnSpPr>
          <p:cNvPr id="34829" name="直線コネクタ 35"/>
          <p:cNvCxnSpPr>
            <a:cxnSpLocks noChangeShapeType="1"/>
          </p:cNvCxnSpPr>
          <p:nvPr/>
        </p:nvCxnSpPr>
        <p:spPr bwMode="auto">
          <a:xfrm rot="10800000" flipV="1">
            <a:off x="21141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直線コネクタ 74"/>
          <p:cNvCxnSpPr>
            <a:cxnSpLocks noChangeShapeType="1"/>
          </p:cNvCxnSpPr>
          <p:nvPr/>
        </p:nvCxnSpPr>
        <p:spPr bwMode="auto">
          <a:xfrm rot="10800000" flipH="1" flipV="1">
            <a:off x="3573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0" name="Rectangle 1032"/>
          <p:cNvSpPr>
            <a:spLocks noChangeArrowheads="1"/>
          </p:cNvSpPr>
          <p:nvPr/>
        </p:nvSpPr>
        <p:spPr bwMode="auto">
          <a:xfrm>
            <a:off x="4165520" y="3275545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>
                <a:solidFill>
                  <a:srgbClr val="FFFFFF"/>
                </a:solidFill>
              </a:rPr>
              <a:t>-</a:t>
            </a:r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200" b="1" baseline="30000" dirty="0">
                <a:solidFill>
                  <a:srgbClr val="FFFFFF"/>
                </a:solidFill>
              </a:rPr>
              <a:t>+ </a:t>
            </a:r>
            <a:r>
              <a:rPr lang="en-US" altLang="ja-JP" sz="3200" b="1" dirty="0">
                <a:solidFill>
                  <a:srgbClr val="FFFFFF"/>
                </a:solidFill>
              </a:rPr>
              <a:t>: elementary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particles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34846" name="Rectangle 1036"/>
          <p:cNvSpPr>
            <a:spLocks noChangeArrowheads="1"/>
          </p:cNvSpPr>
          <p:nvPr/>
        </p:nvSpPr>
        <p:spPr bwMode="auto">
          <a:xfrm>
            <a:off x="3634820" y="1347982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7" name="Rectangle 1036"/>
          <p:cNvSpPr>
            <a:spLocks noChangeArrowheads="1"/>
          </p:cNvSpPr>
          <p:nvPr/>
        </p:nvSpPr>
        <p:spPr bwMode="auto">
          <a:xfrm>
            <a:off x="190340" y="1555363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8" name="Rectangle 1036"/>
          <p:cNvSpPr>
            <a:spLocks noChangeArrowheads="1"/>
          </p:cNvSpPr>
          <p:nvPr/>
        </p:nvSpPr>
        <p:spPr bwMode="auto">
          <a:xfrm>
            <a:off x="835460" y="956261"/>
            <a:ext cx="30571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pp</a:t>
            </a:r>
            <a:r>
              <a:rPr lang="en-US" altLang="ja-JP" sz="25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(LHC)</a:t>
            </a:r>
            <a:endParaRPr lang="ja-JP" altLang="en-US" sz="25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50" name="図形グループ 92"/>
          <p:cNvGrpSpPr>
            <a:grpSpLocks/>
          </p:cNvGrpSpPr>
          <p:nvPr/>
        </p:nvGrpSpPr>
        <p:grpSpPr bwMode="auto">
          <a:xfrm rot="20840155" flipH="1">
            <a:off x="2000420" y="1512159"/>
            <a:ext cx="1153440" cy="684072"/>
            <a:chOff x="1220788" y="698500"/>
            <a:chExt cx="1408112" cy="965200"/>
          </a:xfrm>
        </p:grpSpPr>
        <p:cxnSp>
          <p:nvCxnSpPr>
            <p:cNvPr id="34856" name="直線コネクタ 93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7" name="直線コネクタ 94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8" name="直線コネクタ 95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51" name="図形グループ 96"/>
          <p:cNvGrpSpPr>
            <a:grpSpLocks/>
          </p:cNvGrpSpPr>
          <p:nvPr/>
        </p:nvGrpSpPr>
        <p:grpSpPr bwMode="auto">
          <a:xfrm rot="7860015" flipH="1">
            <a:off x="1553253" y="2597344"/>
            <a:ext cx="905856" cy="596160"/>
            <a:chOff x="1220788" y="698500"/>
            <a:chExt cx="1408112" cy="965200"/>
          </a:xfrm>
        </p:grpSpPr>
        <p:cxnSp>
          <p:nvCxnSpPr>
            <p:cNvPr id="34853" name="直線コネクタ 97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4" name="直線コネクタ 98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5" name="直線コネクタ 99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52" name="Rectangle 1036"/>
          <p:cNvSpPr>
            <a:spLocks noChangeArrowheads="1"/>
          </p:cNvSpPr>
          <p:nvPr/>
        </p:nvSpPr>
        <p:spPr bwMode="auto">
          <a:xfrm>
            <a:off x="812420" y="3467884"/>
            <a:ext cx="41515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3300" b="1" baseline="30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5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900" b="1" baseline="30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altLang="ja-JP" sz="25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(ILC)</a:t>
            </a:r>
            <a:endParaRPr lang="ja-JP" altLang="en-US" sz="25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Text Box 1027"/>
          <p:cNvSpPr txBox="1">
            <a:spLocks noChangeArrowheads="1"/>
          </p:cNvSpPr>
          <p:nvPr/>
        </p:nvSpPr>
        <p:spPr bwMode="auto">
          <a:xfrm>
            <a:off x="14960" y="51846"/>
            <a:ext cx="940320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0" lang="en-US" altLang="ja-JP" sz="4900" b="1" dirty="0">
                <a:solidFill>
                  <a:srgbClr val="FFFFFF"/>
                </a:solidFill>
              </a:rPr>
              <a:t>Why 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Liner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C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ollider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  <p:sp>
        <p:nvSpPr>
          <p:cNvPr id="69" name="Rectangle 1032"/>
          <p:cNvSpPr>
            <a:spLocks noChangeArrowheads="1"/>
          </p:cNvSpPr>
          <p:nvPr/>
        </p:nvSpPr>
        <p:spPr bwMode="auto">
          <a:xfrm>
            <a:off x="4307181" y="3742445"/>
            <a:ext cx="5582880" cy="164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CMS </a:t>
            </a:r>
            <a:r>
              <a:rPr lang="en-US" altLang="ja-JP" sz="2800" b="1" dirty="0">
                <a:solidFill>
                  <a:srgbClr val="FFFFFF"/>
                </a:solidFill>
              </a:rPr>
              <a:t>energy = 2 x beam energy</a:t>
            </a: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                          (well defined)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Total momentum = 0 (balanced)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</p:txBody>
      </p:sp>
      <p:sp>
        <p:nvSpPr>
          <p:cNvPr id="70" name="Rectangle 1032"/>
          <p:cNvSpPr>
            <a:spLocks noChangeArrowheads="1"/>
          </p:cNvSpPr>
          <p:nvPr/>
        </p:nvSpPr>
        <p:spPr bwMode="auto">
          <a:xfrm>
            <a:off x="4165520" y="847518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p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roton proton</a:t>
            </a:r>
            <a:r>
              <a:rPr lang="en-US" altLang="ja-JP" sz="3200" b="1" baseline="300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</a:rPr>
              <a:t>: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composite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71" name="Rectangle 1032"/>
          <p:cNvSpPr>
            <a:spLocks noChangeArrowheads="1"/>
          </p:cNvSpPr>
          <p:nvPr/>
        </p:nvSpPr>
        <p:spPr bwMode="auto">
          <a:xfrm>
            <a:off x="4307181" y="1306439"/>
            <a:ext cx="5582880" cy="9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3 quarks and gluons</a:t>
            </a:r>
          </a:p>
          <a:p>
            <a:r>
              <a:rPr lang="en-US" altLang="ja-JP" sz="2800" b="1" dirty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partons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</a:rPr>
              <a:t>= quarks and gluons) </a:t>
            </a:r>
          </a:p>
        </p:txBody>
      </p:sp>
      <p:cxnSp>
        <p:nvCxnSpPr>
          <p:cNvPr id="72" name="直線コネクタ 57"/>
          <p:cNvCxnSpPr>
            <a:cxnSpLocks noChangeShapeType="1"/>
          </p:cNvCxnSpPr>
          <p:nvPr/>
        </p:nvCxnSpPr>
        <p:spPr bwMode="auto">
          <a:xfrm flipV="1">
            <a:off x="491040" y="2500103"/>
            <a:ext cx="695520" cy="28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直線コネクタ 63"/>
          <p:cNvCxnSpPr>
            <a:cxnSpLocks noChangeShapeType="1"/>
          </p:cNvCxnSpPr>
          <p:nvPr/>
        </p:nvCxnSpPr>
        <p:spPr bwMode="auto">
          <a:xfrm flipV="1">
            <a:off x="457920" y="2223593"/>
            <a:ext cx="740160" cy="14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直線コネクタ 72"/>
          <p:cNvCxnSpPr>
            <a:cxnSpLocks noChangeShapeType="1"/>
          </p:cNvCxnSpPr>
          <p:nvPr/>
        </p:nvCxnSpPr>
        <p:spPr bwMode="auto">
          <a:xfrm rot="10800000" flipV="1">
            <a:off x="3006720" y="2147266"/>
            <a:ext cx="682560" cy="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直線コネクタ 73"/>
          <p:cNvCxnSpPr>
            <a:cxnSpLocks noChangeShapeType="1"/>
          </p:cNvCxnSpPr>
          <p:nvPr/>
        </p:nvCxnSpPr>
        <p:spPr bwMode="auto">
          <a:xfrm rot="10800000">
            <a:off x="2995200" y="2004691"/>
            <a:ext cx="766080" cy="43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正方形/長方形 50"/>
          <p:cNvSpPr/>
          <p:nvPr/>
        </p:nvSpPr>
        <p:spPr>
          <a:xfrm>
            <a:off x="4307181" y="4731201"/>
            <a:ext cx="4824119" cy="488499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26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52400" y="-181868"/>
            <a:ext cx="9055100" cy="1143000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ILC Collaboration with Indian Physicists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4294967295"/>
          </p:nvPr>
        </p:nvSpPr>
        <p:spPr>
          <a:xfrm>
            <a:off x="0" y="825500"/>
            <a:ext cx="4800600" cy="3374281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Representatives from 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10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Indian accelerator labs 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and </a:t>
            </a:r>
            <a:r>
              <a:rPr lang="en-US" altLang="ja-JP" sz="2400" b="1" dirty="0">
                <a:solidFill>
                  <a:schemeClr val="bg1"/>
                </a:solidFill>
              </a:rPr>
              <a:t>KEK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had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a meeting to discuss Indian involvement in ILC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.</a:t>
            </a:r>
            <a:r>
              <a:rPr lang="en-GB" altLang="ja-JP" sz="2400" b="1" dirty="0">
                <a:solidFill>
                  <a:schemeClr val="bg1"/>
                </a:solidFill>
              </a:rPr>
              <a:t> </a:t>
            </a:r>
            <a:endParaRPr lang="en-GB" altLang="ja-JP" sz="2400" b="1" dirty="0" smtClean="0">
              <a:solidFill>
                <a:schemeClr val="bg1"/>
              </a:solidFill>
            </a:endParaRPr>
          </a:p>
          <a:p>
            <a:r>
              <a:rPr lang="en-GB" altLang="ja-JP" sz="2400" b="1" dirty="0">
                <a:solidFill>
                  <a:schemeClr val="bg1"/>
                </a:solidFill>
              </a:rPr>
              <a:t>A</a:t>
            </a:r>
            <a:r>
              <a:rPr lang="en-GB" altLang="ja-JP" sz="2400" b="1" dirty="0" smtClean="0">
                <a:solidFill>
                  <a:schemeClr val="bg1"/>
                </a:solidFill>
              </a:rPr>
              <a:t>greed </a:t>
            </a:r>
            <a:r>
              <a:rPr lang="en-GB" altLang="ja-JP" sz="2400" b="1" dirty="0">
                <a:solidFill>
                  <a:schemeClr val="bg1"/>
                </a:solidFill>
              </a:rPr>
              <a:t>to set up “Indo-Japan Centre for Accelerators and Detectors” in </a:t>
            </a:r>
            <a:r>
              <a:rPr lang="en-GB" altLang="ja-JP" sz="2400" b="1" dirty="0" smtClean="0">
                <a:solidFill>
                  <a:schemeClr val="bg1"/>
                </a:solidFill>
              </a:rPr>
              <a:t>Banaras </a:t>
            </a:r>
            <a:r>
              <a:rPr lang="en-GB" altLang="ja-JP" sz="2400" b="1" dirty="0">
                <a:solidFill>
                  <a:schemeClr val="bg1"/>
                </a:solidFill>
              </a:rPr>
              <a:t>Hindu University as a base of Indian participation in ILC</a:t>
            </a:r>
            <a:r>
              <a:rPr lang="en-GB" altLang="ja-JP" sz="2400" b="1" dirty="0" smtClean="0">
                <a:solidFill>
                  <a:schemeClr val="bg1"/>
                </a:solidFill>
              </a:rPr>
              <a:t>.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648" y="838200"/>
            <a:ext cx="3877568" cy="2441751"/>
          </a:xfrm>
          <a:prstGeom prst="rect">
            <a:avLst/>
          </a:prstGeom>
        </p:spPr>
      </p:pic>
      <p:sp>
        <p:nvSpPr>
          <p:cNvPr id="5" name="テキスト プレースホルダー 2"/>
          <p:cNvSpPr txBox="1">
            <a:spLocks/>
          </p:cNvSpPr>
          <p:nvPr/>
        </p:nvSpPr>
        <p:spPr>
          <a:xfrm>
            <a:off x="5004048" y="3037644"/>
            <a:ext cx="3852428" cy="1800200"/>
          </a:xfrm>
          <a:prstGeom prst="rect">
            <a:avLst/>
          </a:prstGeom>
        </p:spPr>
        <p:txBody>
          <a:bodyPr vert="horz" lIns="91236" tIns="45619" rIns="91236" bIns="45619" rtlCol="0">
            <a:normAutofit/>
          </a:bodyPr>
          <a:lstStyle>
            <a:lvl1pPr marL="342155" indent="-342155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16" indent="-285134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Tx/>
              <a:buBlip>
                <a:blip r:embed="rId3"/>
              </a:buBlip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48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67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885" indent="-228091" algn="l" defTabSz="912386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078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26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467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64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ja-JP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02300" y="3412232"/>
            <a:ext cx="315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FF"/>
                </a:solidFill>
              </a:rPr>
              <a:t>April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b="1" dirty="0">
                <a:solidFill>
                  <a:srgbClr val="FFFFFF"/>
                </a:solidFill>
              </a:rPr>
              <a:t>29, 2016, IUAC, Delhi</a:t>
            </a:r>
            <a:endParaRPr kumimoji="1"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テキスト プレースホルダー 2"/>
          <p:cNvSpPr txBox="1">
            <a:spLocks/>
          </p:cNvSpPr>
          <p:nvPr/>
        </p:nvSpPr>
        <p:spPr>
          <a:xfrm>
            <a:off x="-152400" y="4684232"/>
            <a:ext cx="9867900" cy="1800200"/>
          </a:xfrm>
          <a:prstGeom prst="rect">
            <a:avLst/>
          </a:prstGeom>
        </p:spPr>
        <p:txBody>
          <a:bodyPr vert="horz" lIns="91236" tIns="45619" rIns="91236" bIns="45619" rtlCol="0">
            <a:normAutofit/>
          </a:bodyPr>
          <a:lstStyle>
            <a:lvl1pPr marL="342155" indent="-342155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16" indent="-285134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Tx/>
              <a:buBlip>
                <a:blip r:embed="rId3"/>
              </a:buBlip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48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67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885" indent="-228091" algn="l" defTabSz="912386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078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26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467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64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ja-JP" dirty="0">
              <a:solidFill>
                <a:schemeClr val="bg1"/>
              </a:solidFill>
            </a:endParaRPr>
          </a:p>
          <a:p>
            <a:r>
              <a:rPr lang="en-GB" altLang="ja-JP" sz="2600" b="1" dirty="0" smtClean="0">
                <a:solidFill>
                  <a:schemeClr val="bg1"/>
                </a:solidFill>
              </a:rPr>
              <a:t>Jan 30</a:t>
            </a:r>
            <a:r>
              <a:rPr lang="en-GB" altLang="ja-JP" sz="2600" b="1" baseline="30000" dirty="0" smtClean="0">
                <a:solidFill>
                  <a:schemeClr val="bg1"/>
                </a:solidFill>
              </a:rPr>
              <a:t>th</a:t>
            </a:r>
            <a:r>
              <a:rPr lang="en-GB" altLang="ja-JP" sz="2600" b="1" dirty="0" smtClean="0">
                <a:solidFill>
                  <a:schemeClr val="bg1"/>
                </a:solidFill>
              </a:rPr>
              <a:t>, 2017</a:t>
            </a:r>
          </a:p>
          <a:p>
            <a:r>
              <a:rPr lang="en-GB" altLang="ja-JP" sz="2600" b="1" dirty="0" err="1" smtClean="0">
                <a:solidFill>
                  <a:schemeClr val="bg1"/>
                </a:solidFill>
              </a:rPr>
              <a:t>MoU</a:t>
            </a:r>
            <a:r>
              <a:rPr lang="en-GB" altLang="ja-JP" sz="2600" b="1" dirty="0" smtClean="0">
                <a:solidFill>
                  <a:schemeClr val="bg1"/>
                </a:solidFill>
              </a:rPr>
              <a:t> was signed by both by Banaras </a:t>
            </a:r>
            <a:r>
              <a:rPr lang="en-GB" altLang="ja-JP" sz="2600" b="1" dirty="0">
                <a:solidFill>
                  <a:schemeClr val="bg1"/>
                </a:solidFill>
              </a:rPr>
              <a:t>Hindu </a:t>
            </a:r>
            <a:r>
              <a:rPr lang="en-GB" altLang="ja-JP" sz="2600" b="1" dirty="0" smtClean="0">
                <a:solidFill>
                  <a:schemeClr val="bg1"/>
                </a:solidFill>
              </a:rPr>
              <a:t>University and KEK </a:t>
            </a:r>
            <a:endParaRPr lang="ja-JP" altLang="en-US" sz="2600" b="1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01" y="4304444"/>
            <a:ext cx="6061075" cy="11335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2" y="181613"/>
            <a:ext cx="491487" cy="4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675" y="1476687"/>
            <a:ext cx="2729411" cy="38227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854387"/>
            <a:ext cx="4838700" cy="347236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568701" y="3684122"/>
            <a:ext cx="5471999" cy="31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0" y="3709522"/>
            <a:ext cx="5384800" cy="3039653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211667" y="5834"/>
            <a:ext cx="92879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FFFF"/>
                </a:solidFill>
              </a:rPr>
              <a:t>IEEE NSS/MIC Conference, Strasbourg, France</a:t>
            </a:r>
            <a:endParaRPr lang="ja-JP" altLang="en-US" sz="3200" b="1" dirty="0">
              <a:solidFill>
                <a:srgbClr val="FFFF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8100" y="3357144"/>
            <a:ext cx="3771900" cy="90024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IEEE NSS/MIC Plenary </a:t>
            </a:r>
          </a:p>
          <a:p>
            <a:pPr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Hon. T. </a:t>
            </a:r>
            <a:r>
              <a:rPr lang="en-US" altLang="ja-JP" sz="2000" b="1" dirty="0" err="1" smtClean="0">
                <a:solidFill>
                  <a:srgbClr val="FFFFFF"/>
                </a:solidFill>
              </a:rPr>
              <a:t>Shina</a:t>
            </a:r>
            <a:endParaRPr lang="en-US" altLang="ja-JP" sz="2000" b="1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Federation </a:t>
            </a:r>
            <a:r>
              <a:rPr lang="en-US" altLang="ja-JP" b="1" dirty="0">
                <a:solidFill>
                  <a:srgbClr val="FFFFFF"/>
                </a:solidFill>
              </a:rPr>
              <a:t>of Diet members </a:t>
            </a:r>
            <a:r>
              <a:rPr lang="en-US" altLang="ja-JP" b="1" dirty="0" smtClean="0">
                <a:solidFill>
                  <a:srgbClr val="FFFFFF"/>
                </a:solidFill>
              </a:rPr>
              <a:t>for ILC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269206" y="6164572"/>
            <a:ext cx="3976394" cy="62324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b="1" dirty="0">
                <a:solidFill>
                  <a:srgbClr val="FFFFFF"/>
                </a:solidFill>
              </a:rPr>
              <a:t>EU-Japan VIP meeting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Hon. S</a:t>
            </a:r>
            <a:r>
              <a:rPr lang="en-US" altLang="ja-JP" sz="2000" b="1" dirty="0">
                <a:solidFill>
                  <a:srgbClr val="FFFFFF"/>
                </a:solidFill>
              </a:rPr>
              <a:t>.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Ito</a:t>
            </a: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Federation </a:t>
            </a:r>
            <a:r>
              <a:rPr lang="en-US" altLang="ja-JP" b="1" dirty="0">
                <a:solidFill>
                  <a:srgbClr val="FFFFFF"/>
                </a:solidFill>
              </a:rPr>
              <a:t>of Diet </a:t>
            </a:r>
            <a:r>
              <a:rPr lang="en-US" altLang="ja-JP" b="1" dirty="0" smtClean="0">
                <a:solidFill>
                  <a:srgbClr val="FFFFFF"/>
                </a:solidFill>
              </a:rPr>
              <a:t>members for ILC 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45200" y="1049689"/>
            <a:ext cx="255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FF"/>
                </a:solidFill>
              </a:rPr>
              <a:t>Industrial Exhibition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64400" y="3099149"/>
            <a:ext cx="1981200" cy="538609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Mr. T</a:t>
            </a:r>
            <a:r>
              <a:rPr lang="en-US" altLang="ja-JP" sz="2000" b="1" dirty="0">
                <a:solidFill>
                  <a:srgbClr val="FFFFFF"/>
                </a:solidFill>
              </a:rPr>
              <a:t>. </a:t>
            </a:r>
            <a:r>
              <a:rPr lang="en-US" altLang="ja-JP" sz="2000" b="1" dirty="0" err="1">
                <a:solidFill>
                  <a:srgbClr val="FFFFFF"/>
                </a:solidFill>
              </a:rPr>
              <a:t>Nishioka</a:t>
            </a:r>
            <a:endParaRPr lang="en-US" altLang="ja-JP" sz="20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altLang="ja-JP" sz="2000" b="1" dirty="0">
                <a:solidFill>
                  <a:srgbClr val="FFFFFF"/>
                </a:solidFill>
              </a:rPr>
              <a:t>AAA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Chair.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303191" y="3099149"/>
            <a:ext cx="2108200" cy="538609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2000" b="1" dirty="0" smtClean="0">
                <a:solidFill>
                  <a:srgbClr val="FFFFFF"/>
                </a:solidFill>
              </a:rPr>
              <a:t>Dr. M</a:t>
            </a:r>
            <a:r>
              <a:rPr lang="en-US" altLang="ja-JP" sz="2000" b="1" dirty="0">
                <a:solidFill>
                  <a:srgbClr val="FFFFFF"/>
                </a:solidFill>
              </a:rPr>
              <a:t>. </a:t>
            </a:r>
            <a:r>
              <a:rPr lang="en-US" altLang="ja-JP" sz="2000" b="1" dirty="0" err="1">
                <a:solidFill>
                  <a:srgbClr val="FFFFFF"/>
                </a:solidFill>
              </a:rPr>
              <a:t>Titov</a:t>
            </a:r>
            <a:endParaRPr lang="en-US" altLang="ja-JP" sz="2000" b="1" dirty="0">
              <a:solidFill>
                <a:srgbClr val="FFFFF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altLang="ja-JP" sz="2000" b="1" dirty="0">
                <a:solidFill>
                  <a:srgbClr val="FFFFFF"/>
                </a:solidFill>
              </a:rPr>
              <a:t>Conference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Chair.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1" y="4536162"/>
            <a:ext cx="2557991" cy="2156737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495301" y="6349065"/>
            <a:ext cx="2557991" cy="40011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FF"/>
                </a:solidFill>
              </a:rPr>
              <a:t>Industrial Exhibition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806700" y="408632"/>
            <a:ext cx="4457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ja-JP" sz="2800" b="1" dirty="0">
                <a:solidFill>
                  <a:srgbClr val="FFFFFF"/>
                </a:solidFill>
              </a:rPr>
              <a:t>29 Oct 2016 - 6 Nov 2016</a:t>
            </a:r>
            <a:endParaRPr lang="ja-JP" altLang="en-US" sz="2800" b="1" dirty="0">
              <a:solidFill>
                <a:srgbClr val="FFFFFF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1" y="13081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矢印コネクタ 18"/>
          <p:cNvCxnSpPr/>
          <p:nvPr/>
        </p:nvCxnSpPr>
        <p:spPr>
          <a:xfrm>
            <a:off x="1591992" y="2398747"/>
            <a:ext cx="2273300" cy="31040"/>
          </a:xfrm>
          <a:prstGeom prst="straightConnector1">
            <a:avLst/>
          </a:prstGeom>
          <a:ln w="38100" cmpd="sng">
            <a:solidFill>
              <a:schemeClr val="accent6"/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229350"/>
            <a:ext cx="2133600" cy="365125"/>
          </a:xfrm>
        </p:spPr>
        <p:txBody>
          <a:bodyPr/>
          <a:lstStyle/>
          <a:p>
            <a:fld id="{6976F06D-5F63-7841-8CD3-C5E7D7548C67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32</a:t>
            </a:fld>
            <a:endParaRPr kumimoji="1" lang="ja-JP" altLang="en-US" dirty="0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2096701466"/>
              </p:ext>
            </p:extLst>
          </p:nvPr>
        </p:nvGraphicFramePr>
        <p:xfrm>
          <a:off x="3553768" y="2635074"/>
          <a:ext cx="736099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128427" y="2899383"/>
            <a:ext cx="7799673" cy="3679217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4879" y="2072370"/>
            <a:ext cx="171792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MEXT</a:t>
            </a:r>
            <a:endParaRPr lang="ja-JP" altLang="en-US" sz="3600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41812" y="5335590"/>
            <a:ext cx="2140468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Particle &amp; Nuclear </a:t>
            </a:r>
            <a:r>
              <a:rPr kumimoji="0" lang="en-US" altLang="ja-JP" b="1" dirty="0" smtClean="0">
                <a:solidFill>
                  <a:srgbClr val="FF0000"/>
                </a:solidFill>
                <a:latin typeface="Arial" charset="0"/>
                <a:ea typeface="ＭＳ Ｐゴシック"/>
              </a:rPr>
              <a:t>Phys.</a:t>
            </a:r>
            <a:r>
              <a:rPr kumimoji="0"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WG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in 2014 - 2015</a:t>
            </a:r>
            <a:endParaRPr lang="ja-JP" altLang="en-US" sz="1400" b="1" dirty="0">
              <a:solidFill>
                <a:srgbClr val="3366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75497" y="5335590"/>
            <a:ext cx="179500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FF0000"/>
                </a:solidFill>
                <a:latin typeface="Arial" charset="0"/>
                <a:ea typeface="ＭＳ Ｐゴシック"/>
              </a:rPr>
              <a:t>TDR</a:t>
            </a:r>
            <a:r>
              <a:rPr kumimoji="0"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Validation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WG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in 2014 - 2015  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</a:t>
            </a:r>
            <a:endParaRPr lang="ja-JP" altLang="en-US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4761942" y="2718701"/>
            <a:ext cx="0" cy="23405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465228" y="3086206"/>
            <a:ext cx="2675537" cy="769441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ILC Taskforce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dirty="0">
                <a:solidFill>
                  <a:srgbClr val="3366FF"/>
                </a:solidFill>
                <a:latin typeface="Arial" charset="0"/>
                <a:ea typeface="ＭＳ Ｐゴシック"/>
              </a:rPr>
              <a:t>f</a:t>
            </a:r>
            <a:r>
              <a:rPr kumimoji="0" lang="en-US" altLang="ja-JP" sz="16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ormed in 2013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</a:t>
            </a:r>
            <a:endParaRPr lang="ja-JP" altLang="en-US" sz="1200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58887" y="4065480"/>
            <a:ext cx="408641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srgbClr val="FF0000"/>
                </a:solidFill>
                <a:latin typeface="Arial" charset="0"/>
                <a:ea typeface="ＭＳ Ｐゴシック"/>
              </a:rPr>
              <a:t>ILC Advisory Panel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in JFY 2014</a:t>
            </a:r>
            <a:endParaRPr lang="en-US" altLang="ja-JP" sz="1600" b="1" u="sng" dirty="0" smtClean="0">
              <a:solidFill>
                <a:srgbClr val="3366FF"/>
              </a:solidFill>
              <a:latin typeface="Arial" charset="0"/>
              <a:ea typeface="ＭＳ Ｐゴシック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2426827" y="5059241"/>
            <a:ext cx="372837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4438965" y="5073807"/>
            <a:ext cx="0" cy="261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2426827" y="5059241"/>
            <a:ext cx="1859" cy="276349"/>
          </a:xfrm>
          <a:prstGeom prst="line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1703855" y="2124699"/>
            <a:ext cx="1870190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noFill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Recommendation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</a:t>
            </a:r>
            <a:r>
              <a:rPr lang="en-US" altLang="ja-JP" sz="16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in 2013</a:t>
            </a:r>
            <a:endParaRPr lang="ja-JP" altLang="en-US" sz="1600" b="1" dirty="0">
              <a:solidFill>
                <a:srgbClr val="3366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48943" y="5321160"/>
            <a:ext cx="162468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FF0000"/>
                </a:solidFill>
                <a:latin typeface="Arial" charset="0"/>
                <a:ea typeface="ＭＳ Ｐゴシック"/>
              </a:rPr>
              <a:t>Human Resources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latin typeface="Arial" charset="0"/>
                <a:ea typeface="ＭＳ Ｐゴシック"/>
              </a:rPr>
              <a:t>WG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>
                <a:solidFill>
                  <a:srgbClr val="3366FF"/>
                </a:solidFill>
                <a:latin typeface="Arial" charset="0"/>
                <a:ea typeface="ＭＳ Ｐゴシック"/>
              </a:rPr>
              <a:t>i</a:t>
            </a: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n 2015</a:t>
            </a:r>
            <a:r>
              <a:rPr kumimoji="0" lang="en-US" altLang="ja-JP" sz="1400" b="1" dirty="0">
                <a:solidFill>
                  <a:srgbClr val="3366FF"/>
                </a:solidFill>
                <a:latin typeface="Arial" charset="0"/>
              </a:rPr>
              <a:t> -</a:t>
            </a: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</a:rPr>
              <a:t> 2016</a:t>
            </a:r>
            <a:endParaRPr lang="en-US" altLang="ja-JP" sz="1400" b="1" dirty="0" smtClean="0">
              <a:solidFill>
                <a:srgbClr val="3366FF"/>
              </a:solidFill>
              <a:latin typeface="Arial" charset="0"/>
              <a:ea typeface="ＭＳ Ｐゴシック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155197" y="5059241"/>
            <a:ext cx="1763998" cy="14566"/>
          </a:xfrm>
          <a:prstGeom prst="line">
            <a:avLst/>
          </a:prstGeom>
          <a:ln w="28575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138952" y="5059241"/>
            <a:ext cx="0" cy="26178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28600" y="3985094"/>
            <a:ext cx="1951889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Commissioned Survey by </a:t>
            </a:r>
            <a:r>
              <a:rPr kumimoji="0" lang="en-US" altLang="ja-JP" b="1" dirty="0" smtClean="0">
                <a:solidFill>
                  <a:srgbClr val="008000"/>
                </a:solidFill>
                <a:latin typeface="Arial" charset="0"/>
                <a:ea typeface="ＭＳ Ｐゴシック"/>
              </a:rPr>
              <a:t>NRI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(in 2014, and 2015</a:t>
            </a:r>
            <a:r>
              <a:rPr kumimoji="0" lang="en-US" altLang="ja-JP" sz="12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) </a:t>
            </a:r>
            <a:r>
              <a:rPr kumimoji="0" lang="en-US" altLang="ja-JP" sz="1200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 </a:t>
            </a:r>
          </a:p>
        </p:txBody>
      </p:sp>
      <p:cxnSp>
        <p:nvCxnSpPr>
          <p:cNvPr id="29" name="直線コネクタ 28"/>
          <p:cNvCxnSpPr>
            <a:stCxn id="28" idx="3"/>
            <a:endCxn id="13" idx="1"/>
          </p:cNvCxnSpPr>
          <p:nvPr/>
        </p:nvCxnSpPr>
        <p:spPr>
          <a:xfrm>
            <a:off x="2180489" y="4415981"/>
            <a:ext cx="578398" cy="3442"/>
          </a:xfrm>
          <a:prstGeom prst="line">
            <a:avLst/>
          </a:prstGeom>
          <a:ln w="28575" cmpd="sng"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0801" y="1943100"/>
            <a:ext cx="1524000" cy="8412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Science Council of Japan</a:t>
            </a:r>
            <a:endParaRPr lang="ja-JP" altLang="en-US" sz="2000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28427" y="1127532"/>
            <a:ext cx="7085683" cy="83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MEXT: Ministry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Education,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Culture,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kumimoji="1" lang="en-US" altLang="ja-JP" sz="2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Sports, Science,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kumimoji="1" lang="ja-JP" alt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endParaRPr kumimoji="1" lang="ja-JP" alt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623" y="3289406"/>
            <a:ext cx="2596256" cy="1460394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6973623" y="4296374"/>
            <a:ext cx="1713177" cy="5447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First meeting </a:t>
            </a:r>
          </a:p>
          <a:p>
            <a:pPr algn="ctr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8-May-2014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623" y="3208507"/>
            <a:ext cx="1748367" cy="33265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355599" y="120815"/>
            <a:ext cx="10388600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4000" b="1" dirty="0">
                <a:solidFill>
                  <a:schemeClr val="bg1"/>
                </a:solidFill>
              </a:rPr>
              <a:t>O</a:t>
            </a:r>
            <a:r>
              <a:rPr lang="en-US" altLang="ja-JP" sz="4000" b="1" dirty="0" smtClean="0">
                <a:solidFill>
                  <a:schemeClr val="bg1"/>
                </a:solidFill>
              </a:rPr>
              <a:t>fficial </a:t>
            </a:r>
            <a:r>
              <a:rPr lang="en-US" altLang="ja-JP" sz="4000" b="1" dirty="0">
                <a:solidFill>
                  <a:schemeClr val="bg1"/>
                </a:solidFill>
              </a:rPr>
              <a:t>government-level </a:t>
            </a:r>
            <a:r>
              <a:rPr lang="en-US" altLang="ja-JP" sz="4000" b="1" dirty="0" smtClean="0">
                <a:solidFill>
                  <a:schemeClr val="bg1"/>
                </a:solidFill>
              </a:rPr>
              <a:t>consideration </a:t>
            </a:r>
          </a:p>
          <a:p>
            <a:pPr algn="ctr">
              <a:lnSpc>
                <a:spcPct val="80000"/>
              </a:lnSpc>
            </a:pPr>
            <a:r>
              <a:rPr lang="en-US" altLang="ja-JP" sz="4000" b="1" dirty="0" smtClean="0">
                <a:solidFill>
                  <a:schemeClr val="bg1"/>
                </a:solidFill>
              </a:rPr>
              <a:t>is </a:t>
            </a:r>
            <a:r>
              <a:rPr lang="en-US" altLang="ja-JP" sz="4000" b="1" dirty="0">
                <a:solidFill>
                  <a:schemeClr val="bg1"/>
                </a:solidFill>
              </a:rPr>
              <a:t>ongoing </a:t>
            </a:r>
            <a:r>
              <a:rPr lang="en-US" altLang="ja-JP" sz="4000" b="1" dirty="0" smtClean="0">
                <a:solidFill>
                  <a:schemeClr val="bg1"/>
                </a:solidFill>
              </a:rPr>
              <a:t>in Japan</a:t>
            </a:r>
            <a:endParaRPr lang="ja-JP" altLang="en-US" sz="4000" b="1" dirty="0">
              <a:solidFill>
                <a:schemeClr val="bg1"/>
              </a:solidFill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7939562" y="5080750"/>
            <a:ext cx="0" cy="26178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7073899" y="5321160"/>
            <a:ext cx="1765301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FF0000"/>
                </a:solidFill>
                <a:latin typeface="Arial" charset="0"/>
                <a:ea typeface="ＭＳ Ｐゴシック"/>
              </a:rPr>
              <a:t>Management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latin typeface="Arial" charset="0"/>
                <a:ea typeface="ＭＳ Ｐゴシック"/>
              </a:rPr>
              <a:t>WG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dirty="0" smtClean="0">
                <a:solidFill>
                  <a:srgbClr val="FF0000"/>
                </a:solidFill>
                <a:latin typeface="Arial" charset="0"/>
              </a:rPr>
              <a:t>(coming soon) </a:t>
            </a:r>
            <a:endParaRPr lang="en-US" altLang="ja-JP" sz="1600" b="1" dirty="0" smtClean="0">
              <a:latin typeface="Arial" charset="0"/>
              <a:ea typeface="ＭＳ Ｐゴシック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>
                <a:solidFill>
                  <a:srgbClr val="3366FF"/>
                </a:solidFill>
                <a:latin typeface="Arial" charset="0"/>
                <a:ea typeface="ＭＳ Ｐゴシック"/>
              </a:rPr>
              <a:t>i</a:t>
            </a: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  <a:ea typeface="ＭＳ Ｐゴシック"/>
              </a:rPr>
              <a:t>n 2017</a:t>
            </a:r>
            <a:r>
              <a:rPr kumimoji="0" lang="en-US" altLang="ja-JP" sz="1400" b="1" dirty="0" smtClean="0">
                <a:solidFill>
                  <a:srgbClr val="3366FF"/>
                </a:solidFill>
                <a:latin typeface="Arial" charset="0"/>
              </a:rPr>
              <a:t> </a:t>
            </a:r>
            <a:endParaRPr lang="en-US" altLang="ja-JP" sz="1400" b="1" dirty="0" smtClean="0">
              <a:solidFill>
                <a:srgbClr val="3366FF"/>
              </a:solidFill>
              <a:latin typeface="Arial" charset="0"/>
              <a:ea typeface="ＭＳ Ｐゴシック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130812"/>
            <a:ext cx="503999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0" y="3781271"/>
            <a:ext cx="2146254" cy="2844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58" y="352070"/>
            <a:ext cx="4772943" cy="3161242"/>
          </a:xfrm>
          <a:prstGeom prst="rect">
            <a:avLst/>
          </a:prstGeom>
        </p:spPr>
      </p:pic>
      <p:pic>
        <p:nvPicPr>
          <p:cNvPr id="23" name="Picture 8" descr="http://newsline.linearcollider.org/20161208/image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642" y="3275485"/>
            <a:ext cx="4658058" cy="33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618" name="Picture 10" descr="http://newsline.linearcollider.org/20161208/image11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82" y="3819373"/>
            <a:ext cx="1972218" cy="277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597400" y="3424641"/>
            <a:ext cx="4660899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</a:rPr>
              <a:t>Standing ovation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232318" y="2952481"/>
            <a:ext cx="5515518" cy="8402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Keynote by Hon. Takeo Kawamura,</a:t>
            </a:r>
          </a:p>
          <a:p>
            <a:pPr algn="ctr">
              <a:lnSpc>
                <a:spcPct val="90000"/>
              </a:lnSpc>
            </a:pPr>
            <a:r>
              <a:rPr lang="en-US" altLang="ja-JP" sz="1600" b="1" dirty="0">
                <a:solidFill>
                  <a:srgbClr val="FFFFFF"/>
                </a:solidFill>
              </a:rPr>
              <a:t>a member of the House of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Representatives,</a:t>
            </a:r>
          </a:p>
          <a:p>
            <a:pPr algn="ctr">
              <a:lnSpc>
                <a:spcPct val="90000"/>
              </a:lnSpc>
            </a:pPr>
            <a:r>
              <a:rPr lang="en-US" altLang="ja-JP" sz="1600" b="1" dirty="0" smtClean="0">
                <a:solidFill>
                  <a:srgbClr val="FFFFFF"/>
                </a:solidFill>
              </a:rPr>
              <a:t>President of the Federation </a:t>
            </a:r>
            <a:r>
              <a:rPr lang="en-US" altLang="ja-JP" sz="1600" b="1" dirty="0">
                <a:solidFill>
                  <a:srgbClr val="FFFFFF"/>
                </a:solidFill>
              </a:rPr>
              <a:t>of Diet members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for ILC</a:t>
            </a:r>
            <a:r>
              <a:rPr lang="ja-JP" altLang="en-US" b="1" dirty="0">
                <a:solidFill>
                  <a:srgbClr val="FFFFFF"/>
                </a:solidFill>
              </a:rPr>
              <a:t>　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858933" y="6475781"/>
            <a:ext cx="2589029" cy="32316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b="1" dirty="0" smtClean="0">
                <a:solidFill>
                  <a:srgbClr val="FFFFFF"/>
                </a:solidFill>
              </a:rPr>
              <a:t>About 350 participants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76500" y="-1231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8834368" y="3102157"/>
            <a:ext cx="1973332" cy="623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556" y="584200"/>
            <a:ext cx="4346112" cy="287854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4478268" y="352070"/>
            <a:ext cx="4551432" cy="623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2989" y="-114300"/>
            <a:ext cx="7511473" cy="969640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FFFFFF"/>
                </a:solidFill>
              </a:rPr>
              <a:t>LCWS2016</a:t>
            </a:r>
            <a:r>
              <a:rPr lang="en-US" altLang="ja-JP" b="1" dirty="0">
                <a:solidFill>
                  <a:srgbClr val="FFFFFF"/>
                </a:solidFill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</a:rPr>
              <a:t>at</a:t>
            </a:r>
            <a:r>
              <a:rPr kumimoji="1" lang="en-US" altLang="ja-JP" b="1" dirty="0" smtClean="0">
                <a:solidFill>
                  <a:srgbClr val="FFFFFF"/>
                </a:solidFill>
              </a:rPr>
              <a:t> Morioka Japan</a:t>
            </a:r>
            <a:endParaRPr kumimoji="1" lang="ja-JP" altLang="en-US" b="1" dirty="0">
              <a:solidFill>
                <a:srgbClr val="FFFFFF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098801" y="3866634"/>
            <a:ext cx="1073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Japan</a:t>
            </a:r>
            <a:endParaRPr lang="ja-JP" altLang="en-US" sz="2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81612"/>
            <a:ext cx="503999" cy="50399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773684" y="621321"/>
            <a:ext cx="1763515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08">
              <a:lnSpc>
                <a:spcPct val="90000"/>
              </a:lnSpc>
            </a:pPr>
            <a:r>
              <a:rPr kumimoji="0" lang="en-US" altLang="ja-JP" sz="2800" b="1" dirty="0">
                <a:solidFill>
                  <a:srgbClr val="FFFFFF"/>
                </a:solidFill>
              </a:rPr>
              <a:t>Dec 2016  </a:t>
            </a:r>
          </a:p>
        </p:txBody>
      </p:sp>
    </p:spTree>
    <p:extLst>
      <p:ext uri="{BB962C8B-B14F-4D97-AF65-F5344CB8AC3E}">
        <p14:creationId xmlns:p14="http://schemas.microsoft.com/office/powerpoint/2010/main" val="28660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56601" y="6127750"/>
            <a:ext cx="622300" cy="365125"/>
          </a:xfrm>
        </p:spPr>
        <p:txBody>
          <a:bodyPr/>
          <a:lstStyle/>
          <a:p>
            <a:fld id="{8E0D9B01-38E7-5B44-A6F2-11614F784D5B}" type="slidenum">
              <a:rPr lang="en-US" sz="2000" smtClean="0"/>
              <a:pPr/>
              <a:t>34</a:t>
            </a:fld>
            <a:endParaRPr lang="en-US" sz="2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273477" y="2616975"/>
            <a:ext cx="8083124" cy="4122759"/>
            <a:chOff x="273477" y="2616975"/>
            <a:chExt cx="8083124" cy="4122759"/>
          </a:xfrm>
        </p:grpSpPr>
        <p:sp>
          <p:nvSpPr>
            <p:cNvPr id="18" name="Rectangle 17"/>
            <p:cNvSpPr/>
            <p:nvPr/>
          </p:nvSpPr>
          <p:spPr>
            <a:xfrm>
              <a:off x="273477" y="2616975"/>
              <a:ext cx="8083124" cy="41227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/>
            <a:p>
              <a:pPr algn="ctr" defTabSz="457108"/>
              <a:endParaRPr kumimoji="0" lang="en-US" sz="2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91904" y="2686510"/>
              <a:ext cx="1697003" cy="586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8"/>
              <a:r>
                <a:rPr kumimoji="0" lang="en-US" sz="2000" b="1" dirty="0">
                  <a:solidFill>
                    <a:srgbClr val="4F81BD">
                      <a:lumMod val="50000"/>
                    </a:srgbClr>
                  </a:solidFill>
                  <a:latin typeface="Arial"/>
                  <a:cs typeface="Arial"/>
                </a:rPr>
                <a:t>ICFA</a:t>
              </a:r>
              <a:r>
                <a:rPr kumimoji="0" lang="en-US" sz="1200" b="1" dirty="0">
                  <a:solidFill>
                    <a:srgbClr val="4F81BD">
                      <a:lumMod val="50000"/>
                    </a:srgbClr>
                  </a:solidFill>
                  <a:latin typeface="Arial"/>
                  <a:cs typeface="Arial"/>
                </a:rPr>
                <a:t/>
              </a:r>
              <a:br>
                <a:rPr kumimoji="0" lang="en-US" sz="1200" b="1" dirty="0">
                  <a:solidFill>
                    <a:srgbClr val="4F81BD">
                      <a:lumMod val="50000"/>
                    </a:srgbClr>
                  </a:solidFill>
                  <a:latin typeface="Arial"/>
                  <a:cs typeface="Arial"/>
                </a:rPr>
              </a:br>
              <a:r>
                <a:rPr kumimoji="0" lang="en-US" sz="1200" b="1" dirty="0">
                  <a:solidFill>
                    <a:srgbClr val="4F81BD">
                      <a:lumMod val="50000"/>
                    </a:srgbClr>
                  </a:solidFill>
                  <a:latin typeface="Arial"/>
                  <a:cs typeface="Arial"/>
                </a:rPr>
                <a:t>Chair: J. </a:t>
              </a:r>
              <a:r>
                <a:rPr kumimoji="0" lang="en-US" sz="1200" b="1" dirty="0" err="1">
                  <a:solidFill>
                    <a:srgbClr val="4F81BD">
                      <a:lumMod val="50000"/>
                    </a:srgbClr>
                  </a:solidFill>
                  <a:latin typeface="Arial"/>
                  <a:cs typeface="Arial"/>
                </a:rPr>
                <a:t>Mnich</a:t>
              </a:r>
              <a:endParaRPr kumimoji="0" lang="en-US" sz="1200" b="1" dirty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191904" y="3558151"/>
              <a:ext cx="1697003" cy="586592"/>
            </a:xfrm>
            <a:prstGeom prst="rect">
              <a:avLst/>
            </a:prstGeom>
            <a:solidFill>
              <a:srgbClr val="FFD64D"/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8"/>
              <a:r>
                <a:rPr kumimoji="0" lang="en-US" sz="2000" b="1" dirty="0">
                  <a:solidFill>
                    <a:srgbClr val="000000"/>
                  </a:solidFill>
                  <a:latin typeface="Arial"/>
                  <a:cs typeface="Arial"/>
                </a:rPr>
                <a:t>LCB</a:t>
              </a:r>
              <a:r>
                <a:rPr kumimoji="0"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/>
              </a:r>
              <a:br>
                <a:rPr kumimoji="0" lang="en-US" sz="1200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kumimoji="0" lang="en-US" sz="1200" b="1" dirty="0">
                  <a:solidFill>
                    <a:srgbClr val="000000"/>
                  </a:solidFill>
                  <a:latin typeface="Arial"/>
                  <a:cs typeface="Arial"/>
                </a:rPr>
                <a:t>Chair: </a:t>
              </a:r>
              <a:r>
                <a:rPr kumimoji="0"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T. </a:t>
              </a:r>
              <a:r>
                <a:rPr kumimoji="0" lang="en-US" sz="12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Nakada</a:t>
              </a:r>
              <a:endParaRPr kumimoji="0" 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231486" y="4423549"/>
              <a:ext cx="5715916" cy="2281744"/>
              <a:chOff x="1129565" y="2465592"/>
              <a:chExt cx="6641578" cy="283183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29565" y="2465592"/>
                <a:ext cx="6641578" cy="28318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endParaRPr kumimoji="0" lang="en-US" sz="2000" b="1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422950" y="2829597"/>
                <a:ext cx="1956336" cy="728009"/>
              </a:xfrm>
              <a:prstGeom prst="rect">
                <a:avLst/>
              </a:prstGeom>
              <a:solidFill>
                <a:srgbClr val="FFD64D"/>
              </a:solidFill>
              <a:ln w="25400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r>
                  <a:rPr kumimoji="0" lang="en-US" sz="15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LCC Director</a:t>
                </a:r>
                <a:r>
                  <a:rPr kumimoji="0" lang="en-US" sz="1200" dirty="0">
                    <a:solidFill>
                      <a:srgbClr val="000000"/>
                    </a:solidFill>
                    <a:latin typeface="Arial"/>
                    <a:cs typeface="Arial"/>
                  </a:rPr>
                  <a:t/>
                </a:r>
                <a:br>
                  <a:rPr kumimoji="0" lang="en-US" sz="1200" dirty="0">
                    <a:solidFill>
                      <a:srgbClr val="000000"/>
                    </a:solidFill>
                    <a:latin typeface="Arial"/>
                    <a:cs typeface="Arial"/>
                  </a:rPr>
                </a:br>
                <a:r>
                  <a:rPr kumimoji="0" lang="en-US" sz="1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Lyn Evans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28311" y="4190182"/>
                <a:ext cx="1957289" cy="906535"/>
              </a:xfrm>
              <a:prstGeom prst="rect">
                <a:avLst/>
              </a:prstGeom>
              <a:solidFill>
                <a:srgbClr val="C3D69B"/>
              </a:solidFill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r>
                  <a:rPr kumimoji="0" lang="en-US" sz="15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Physics &amp; Detectors</a:t>
                </a: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/>
                </a:r>
                <a:b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Associate Director: </a:t>
                </a:r>
                <a:b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Jim </a:t>
                </a:r>
                <a:r>
                  <a:rPr kumimoji="0" lang="en-US" sz="1200" b="1" dirty="0" err="1">
                    <a:solidFill>
                      <a:srgbClr val="4F6228"/>
                    </a:solidFill>
                    <a:latin typeface="Arial"/>
                    <a:cs typeface="Arial"/>
                  </a:rPr>
                  <a:t>Brau</a:t>
                </a: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18873" y="4189314"/>
                <a:ext cx="1943265" cy="906535"/>
              </a:xfrm>
              <a:prstGeom prst="rect">
                <a:avLst/>
              </a:prstGeom>
              <a:solidFill>
                <a:srgbClr val="C3D69B"/>
              </a:solidFill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r>
                  <a:rPr kumimoji="0" lang="en-US" sz="15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ILC</a:t>
                </a:r>
                <a:br>
                  <a:rPr kumimoji="0" lang="en-US" sz="1500" b="1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Associate Director: </a:t>
                </a:r>
                <a:b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Shin </a:t>
                </a:r>
                <a:r>
                  <a:rPr kumimoji="0" lang="en-US" sz="1200" b="1" dirty="0" err="1">
                    <a:solidFill>
                      <a:srgbClr val="4F6228"/>
                    </a:solidFill>
                    <a:latin typeface="Arial"/>
                    <a:cs typeface="Arial"/>
                  </a:rPr>
                  <a:t>Michizono</a:t>
                </a:r>
                <a:r>
                  <a:rPr kumimoji="0" lang="en-US" sz="1200" b="1" dirty="0">
                    <a:solidFill>
                      <a:srgbClr val="4F6228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166750" y="2489491"/>
                <a:ext cx="1109646" cy="42570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108"/>
                <a:r>
                  <a:rPr kumimoji="0" lang="en-US" sz="24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LCC</a:t>
                </a:r>
              </a:p>
            </p:txBody>
          </p:sp>
        </p:grpSp>
        <p:cxnSp>
          <p:nvCxnSpPr>
            <p:cNvPr id="14" name="Straight Connector 13"/>
            <p:cNvCxnSpPr>
              <a:stCxn id="4" idx="2"/>
              <a:endCxn id="5" idx="0"/>
            </p:cNvCxnSpPr>
            <p:nvPr/>
          </p:nvCxnSpPr>
          <p:spPr>
            <a:xfrm>
              <a:off x="5040405" y="3273102"/>
              <a:ext cx="0" cy="28504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6" idx="0"/>
            </p:cNvCxnSpPr>
            <p:nvPr/>
          </p:nvCxnSpPr>
          <p:spPr>
            <a:xfrm>
              <a:off x="5040405" y="4144742"/>
              <a:ext cx="6665" cy="572103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58730" y="5303437"/>
              <a:ext cx="0" cy="50969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3136213" y="5559803"/>
              <a:ext cx="3874417" cy="6356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36213" y="5559803"/>
              <a:ext cx="0" cy="25484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10629" y="5567677"/>
              <a:ext cx="0" cy="2469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402438" y="4364471"/>
              <a:ext cx="1820319" cy="1807739"/>
              <a:chOff x="178003" y="2977082"/>
              <a:chExt cx="2115110" cy="224355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78003" y="2977082"/>
                <a:ext cx="1761396" cy="7280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>
                  <a:lnSpc>
                    <a:spcPct val="90000"/>
                  </a:lnSpc>
                </a:pPr>
                <a:r>
                  <a:rPr kumimoji="0" lang="en-US" sz="15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KEK ILC Promotion</a:t>
                </a:r>
                <a:br>
                  <a:rPr kumimoji="0" lang="en-US" sz="1500" b="1" dirty="0">
                    <a:solidFill>
                      <a:prstClr val="black"/>
                    </a:solidFill>
                    <a:latin typeface="Arial"/>
                    <a:cs typeface="Arial"/>
                  </a:rPr>
                </a:br>
                <a:r>
                  <a:rPr kumimoji="0" lang="en-US" sz="15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Office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8003" y="3734172"/>
                <a:ext cx="1761396" cy="7280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r>
                  <a:rPr kumimoji="0" lang="en-US" sz="15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CLIC</a:t>
                </a:r>
                <a:br>
                  <a:rPr kumimoji="0" lang="en-US" sz="1500" b="1" dirty="0">
                    <a:solidFill>
                      <a:srgbClr val="000000"/>
                    </a:solidFill>
                    <a:latin typeface="Arial"/>
                    <a:cs typeface="Arial"/>
                  </a:rPr>
                </a:br>
                <a:r>
                  <a:rPr kumimoji="0" lang="en-US" sz="15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Collaboration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82307" y="4492628"/>
                <a:ext cx="1757092" cy="7280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08"/>
                <a:r>
                  <a:rPr kumimoji="0" lang="en-US" sz="15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Public Relations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1758008" y="3363973"/>
                <a:ext cx="535105" cy="0"/>
              </a:xfrm>
              <a:prstGeom prst="line">
                <a:avLst/>
              </a:prstGeom>
              <a:ln>
                <a:headEnd type="none" w="lg" len="lg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endCxn id="31" idx="3"/>
              </p:cNvCxnSpPr>
              <p:nvPr/>
            </p:nvCxnSpPr>
            <p:spPr>
              <a:xfrm flipH="1" flipV="1">
                <a:off x="1939399" y="4098176"/>
                <a:ext cx="353713" cy="30404"/>
              </a:xfrm>
              <a:prstGeom prst="line">
                <a:avLst/>
              </a:prstGeom>
              <a:ln>
                <a:headEnd type="none" w="lg" len="lg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758008" y="4854862"/>
                <a:ext cx="535105" cy="0"/>
              </a:xfrm>
              <a:prstGeom prst="line">
                <a:avLst/>
              </a:prstGeom>
              <a:ln>
                <a:headEnd type="none" w="lg" len="lg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/>
            <p:cNvSpPr/>
            <p:nvPr/>
          </p:nvSpPr>
          <p:spPr>
            <a:xfrm>
              <a:off x="2194755" y="2667775"/>
              <a:ext cx="1697003" cy="586592"/>
            </a:xfrm>
            <a:prstGeom prst="rect">
              <a:avLst/>
            </a:prstGeom>
            <a:solidFill>
              <a:srgbClr val="A6A6A6"/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/>
            <a:p>
              <a:pPr algn="ctr" defTabSz="457108"/>
              <a:r>
                <a:rPr kumimoji="0" lang="en-US" sz="2000" b="1" dirty="0">
                  <a:solidFill>
                    <a:srgbClr val="000000"/>
                  </a:solidFill>
                  <a:latin typeface="Arial"/>
                  <a:cs typeface="Arial"/>
                </a:rPr>
                <a:t>FALC</a:t>
              </a:r>
              <a:r>
                <a:rPr kumimoji="0" lang="en-US" sz="1200" b="1" dirty="0">
                  <a:solidFill>
                    <a:srgbClr val="000000"/>
                  </a:solidFill>
                  <a:latin typeface="Arial"/>
                  <a:cs typeface="Arial"/>
                </a:rPr>
                <a:t/>
              </a:r>
              <a:br>
                <a:rPr kumimoji="0" lang="en-US" sz="1200" b="1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kumimoji="0" lang="en-US" sz="1200" b="1" dirty="0">
                  <a:solidFill>
                    <a:srgbClr val="000000"/>
                  </a:solidFill>
                  <a:latin typeface="Arial"/>
                  <a:cs typeface="Arial"/>
                </a:rPr>
                <a:t>Chair: N.N.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90108" y="4712611"/>
              <a:ext cx="1683675" cy="5865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/>
            <a:p>
              <a:pPr algn="ctr" defTabSz="457108"/>
              <a:r>
                <a:rPr kumimoji="0" lang="en-US" sz="1500" b="1" dirty="0">
                  <a:solidFill>
                    <a:srgbClr val="9BBB59">
                      <a:lumMod val="50000"/>
                    </a:srgbClr>
                  </a:solidFill>
                  <a:latin typeface="Arial"/>
                  <a:cs typeface="Arial"/>
                </a:rPr>
                <a:t>Deputy</a:t>
              </a:r>
              <a:r>
                <a:rPr kumimoji="0" lang="en-US" sz="1200" dirty="0">
                  <a:solidFill>
                    <a:srgbClr val="9BBB59">
                      <a:lumMod val="50000"/>
                    </a:srgbClr>
                  </a:solidFill>
                  <a:latin typeface="Arial"/>
                  <a:cs typeface="Arial"/>
                </a:rPr>
                <a:t/>
              </a:r>
              <a:br>
                <a:rPr kumimoji="0" lang="en-US" sz="1200" dirty="0">
                  <a:solidFill>
                    <a:srgbClr val="9BBB59">
                      <a:lumMod val="50000"/>
                    </a:srgbClr>
                  </a:solidFill>
                  <a:latin typeface="Arial"/>
                  <a:cs typeface="Arial"/>
                </a:rPr>
              </a:br>
              <a:r>
                <a:rPr kumimoji="0" lang="en-US" sz="1200" b="1" dirty="0">
                  <a:solidFill>
                    <a:srgbClr val="9BBB59">
                      <a:lumMod val="50000"/>
                    </a:srgbClr>
                  </a:solidFill>
                  <a:latin typeface="Arial"/>
                  <a:cs typeface="Arial"/>
                </a:rPr>
                <a:t>Hitoshi Murayama</a:t>
              </a:r>
              <a:endParaRPr kumimoji="0" lang="en-US" sz="1500" b="1" dirty="0">
                <a:solidFill>
                  <a:srgbClr val="9BBB59">
                    <a:lumMod val="5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16484" y="5794528"/>
              <a:ext cx="1684494" cy="730438"/>
            </a:xfrm>
            <a:prstGeom prst="rect">
              <a:avLst/>
            </a:prstGeom>
            <a:solidFill>
              <a:srgbClr val="C3D69B"/>
            </a:solidFill>
            <a:ln w="2540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/>
            <a:p>
              <a:pPr algn="ctr" defTabSz="457108"/>
              <a:r>
                <a:rPr kumimoji="0" lang="en-US" sz="1500" b="1" dirty="0">
                  <a:solidFill>
                    <a:srgbClr val="4F6228"/>
                  </a:solidFill>
                  <a:latin typeface="Arial"/>
                  <a:cs typeface="Arial"/>
                </a:rPr>
                <a:t>CLIC</a:t>
              </a:r>
              <a:br>
                <a:rPr kumimoji="0" lang="en-US" sz="1500" b="1" dirty="0">
                  <a:solidFill>
                    <a:srgbClr val="4F6228"/>
                  </a:solidFill>
                  <a:latin typeface="Arial"/>
                  <a:cs typeface="Arial"/>
                </a:rPr>
              </a:br>
              <a:r>
                <a:rPr kumimoji="0" lang="en-US" sz="1200" b="1" dirty="0">
                  <a:solidFill>
                    <a:srgbClr val="4F6228"/>
                  </a:solidFill>
                  <a:latin typeface="Arial"/>
                  <a:cs typeface="Arial"/>
                </a:rPr>
                <a:t>Associate Director: Steinar </a:t>
              </a:r>
              <a:r>
                <a:rPr kumimoji="0" lang="en-US" sz="1200" b="1" dirty="0" err="1">
                  <a:solidFill>
                    <a:srgbClr val="4F6228"/>
                  </a:solidFill>
                  <a:latin typeface="Arial"/>
                  <a:cs typeface="Arial"/>
                </a:rPr>
                <a:t>Stapnes</a:t>
              </a:r>
              <a:endParaRPr kumimoji="0" lang="en-US" sz="1200" b="1" dirty="0">
                <a:solidFill>
                  <a:srgbClr val="4F6228"/>
                </a:solidFill>
                <a:latin typeface="Arial"/>
                <a:cs typeface="Arial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888908" y="4987300"/>
              <a:ext cx="301199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テキスト ボックス 40"/>
            <p:cNvSpPr txBox="1"/>
            <p:nvPr/>
          </p:nvSpPr>
          <p:spPr>
            <a:xfrm>
              <a:off x="5015251" y="4121274"/>
              <a:ext cx="3237447" cy="59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b="1" dirty="0" smtClean="0"/>
                <a:t>LCC organized in 2013</a:t>
              </a:r>
            </a:p>
            <a:p>
              <a:pPr>
                <a:lnSpc>
                  <a:spcPct val="90000"/>
                </a:lnSpc>
              </a:pPr>
              <a:r>
                <a:rPr lang="en-US" altLang="ja-JP" b="1" dirty="0" smtClean="0">
                  <a:solidFill>
                    <a:srgbClr val="FF0000"/>
                  </a:solidFill>
                </a:rPr>
                <a:t>New 3-year mandate from 2017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446165" y="3229185"/>
              <a:ext cx="1328817" cy="42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/>
                <a:t>Funding Agencies</a:t>
              </a:r>
            </a:p>
            <a:p>
              <a:r>
                <a:rPr kumimoji="1" lang="en-US" altLang="ja-JP" sz="1400" b="1" dirty="0" smtClean="0"/>
                <a:t>for Large Colliders</a:t>
              </a:r>
              <a:endParaRPr kumimoji="1" lang="ja-JP" altLang="en-US" sz="1400" b="1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932820" y="2738001"/>
              <a:ext cx="1748211" cy="42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/>
                <a:t>International Committee</a:t>
              </a:r>
            </a:p>
            <a:p>
              <a:r>
                <a:rPr lang="en-US" altLang="ja-JP" sz="1400" b="1" dirty="0" smtClean="0"/>
                <a:t>For Future Accelerators</a:t>
              </a:r>
              <a:endParaRPr kumimoji="1" lang="ja-JP" altLang="en-US" sz="1400" b="1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932819" y="3648738"/>
              <a:ext cx="2175061" cy="42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/>
                <a:t>Linear Collider Board</a:t>
              </a:r>
            </a:p>
            <a:p>
              <a:r>
                <a:rPr kumimoji="1" lang="en-US" altLang="ja-JP" sz="1400" b="1" dirty="0" smtClean="0"/>
                <a:t>2012-</a:t>
              </a:r>
              <a:endParaRPr kumimoji="1" lang="ja-JP" altLang="en-US" sz="1400" b="1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249426" y="4753901"/>
              <a:ext cx="1225186" cy="70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/>
                <a:t>Linear </a:t>
              </a:r>
            </a:p>
            <a:p>
              <a:r>
                <a:rPr lang="en-US" altLang="ja-JP" sz="1400" b="1" dirty="0" smtClean="0"/>
                <a:t>Collider </a:t>
              </a:r>
            </a:p>
            <a:p>
              <a:r>
                <a:rPr lang="en-US" altLang="ja-JP" sz="1400" b="1" dirty="0" smtClean="0"/>
                <a:t>Collaboration</a:t>
              </a:r>
              <a:endParaRPr kumimoji="1" lang="ja-JP" altLang="en-US" sz="1400" b="1" dirty="0"/>
            </a:p>
          </p:txBody>
        </p:sp>
      </p:grpSp>
      <p:sp>
        <p:nvSpPr>
          <p:cNvPr id="43" name="TextBox 1"/>
          <p:cNvSpPr txBox="1"/>
          <p:nvPr/>
        </p:nvSpPr>
        <p:spPr>
          <a:xfrm>
            <a:off x="32177" y="674551"/>
            <a:ext cx="3832077" cy="1308359"/>
          </a:xfrm>
          <a:prstGeom prst="rect">
            <a:avLst/>
          </a:prstGeom>
          <a:solidFill>
            <a:schemeClr val="tx1"/>
          </a:solidFill>
        </p:spPr>
        <p:txBody>
          <a:bodyPr wrap="square" lIns="83111" tIns="41555" rIns="83111" bIns="41555" rtlCol="0">
            <a:spAutoFit/>
          </a:bodyPr>
          <a:lstStyle/>
          <a:p>
            <a:pPr defTabSz="457108">
              <a:lnSpc>
                <a:spcPct val="90000"/>
              </a:lnSpc>
            </a:pPr>
            <a:r>
              <a:rPr kumimoji="0" lang="en-US" sz="2200" b="1" dirty="0" smtClean="0">
                <a:solidFill>
                  <a:srgbClr val="FFFFFF"/>
                </a:solidFill>
                <a:latin typeface="Calibri"/>
              </a:rPr>
              <a:t>New LCC managements</a:t>
            </a:r>
          </a:p>
          <a:p>
            <a:pPr defTabSz="457108">
              <a:lnSpc>
                <a:spcPct val="90000"/>
              </a:lnSpc>
            </a:pPr>
            <a:r>
              <a:rPr kumimoji="0" lang="en-US" sz="2200" b="1" dirty="0">
                <a:solidFill>
                  <a:srgbClr val="FFFFFF"/>
                </a:solidFill>
                <a:latin typeface="Calibri"/>
              </a:rPr>
              <a:t>P</a:t>
            </a:r>
            <a:r>
              <a:rPr kumimoji="0" lang="en-US" sz="2200" b="1" dirty="0" smtClean="0">
                <a:solidFill>
                  <a:srgbClr val="FFFFFF"/>
                </a:solidFill>
                <a:latin typeface="Calibri"/>
              </a:rPr>
              <a:t>ress </a:t>
            </a:r>
            <a:r>
              <a:rPr kumimoji="0" lang="en-US" sz="2200" b="1" dirty="0">
                <a:solidFill>
                  <a:srgbClr val="FFFFFF"/>
                </a:solidFill>
                <a:latin typeface="Calibri"/>
              </a:rPr>
              <a:t>C</a:t>
            </a:r>
            <a:r>
              <a:rPr kumimoji="0" lang="en-US" sz="2200" b="1" dirty="0" smtClean="0">
                <a:solidFill>
                  <a:srgbClr val="FFFFFF"/>
                </a:solidFill>
                <a:latin typeface="Calibri"/>
              </a:rPr>
              <a:t>onference </a:t>
            </a:r>
          </a:p>
          <a:p>
            <a:pPr defTabSz="457108">
              <a:lnSpc>
                <a:spcPct val="90000"/>
              </a:lnSpc>
            </a:pPr>
            <a:r>
              <a:rPr kumimoji="0" lang="en-US" altLang="ja-JP" sz="2200" b="1" dirty="0" smtClean="0">
                <a:solidFill>
                  <a:srgbClr val="FFFFFF"/>
                </a:solidFill>
              </a:rPr>
              <a:t>at Morioka Japan</a:t>
            </a:r>
            <a:endParaRPr kumimoji="0" lang="en-US" altLang="ja-JP" sz="2200" b="1" dirty="0">
              <a:solidFill>
                <a:srgbClr val="FFFFFF"/>
              </a:solidFill>
            </a:endParaRPr>
          </a:p>
          <a:p>
            <a:pPr defTabSz="457108">
              <a:lnSpc>
                <a:spcPct val="90000"/>
              </a:lnSpc>
            </a:pPr>
            <a:r>
              <a:rPr kumimoji="0" lang="en-US" sz="2200" b="1" dirty="0" smtClean="0">
                <a:solidFill>
                  <a:srgbClr val="FFFFFF"/>
                </a:solidFill>
                <a:latin typeface="Calibri"/>
              </a:rPr>
              <a:t>Dec 2016  </a:t>
            </a:r>
            <a:endParaRPr kumimoji="0" lang="en-US" sz="2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355600"/>
            <a:ext cx="9296400" cy="2834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79576" y="-62345"/>
            <a:ext cx="6373122" cy="699475"/>
          </a:xfrm>
          <a:prstGeom prst="rect">
            <a:avLst/>
          </a:prstGeom>
          <a:solidFill>
            <a:srgbClr val="000000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 defTabSz="457108"/>
            <a:r>
              <a:rPr kumimoji="0" lang="en-US" sz="4000" b="1" dirty="0">
                <a:solidFill>
                  <a:srgbClr val="FFFFFF"/>
                </a:solidFill>
                <a:latin typeface="Calibri"/>
              </a:rPr>
              <a:t>LCB/LCC Organization 2017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66407" y="1674369"/>
            <a:ext cx="889760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kumimoji="1" lang="en-US" altLang="ja-JP" sz="1400" b="1" spc="-60" dirty="0" smtClean="0"/>
              <a:t>S. </a:t>
            </a:r>
            <a:r>
              <a:rPr kumimoji="1" lang="en-US" altLang="ja-JP" sz="1400" b="1" spc="-60" dirty="0" err="1" smtClean="0"/>
              <a:t>Stapnes</a:t>
            </a:r>
            <a:endParaRPr kumimoji="1" lang="ja-JP" altLang="en-US" sz="1400" b="1" spc="-6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682184" y="1674369"/>
            <a:ext cx="737584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kumimoji="1" lang="en-US" altLang="ja-JP" sz="1400" b="1" spc="-60" dirty="0" smtClean="0"/>
              <a:t>J. </a:t>
            </a:r>
            <a:r>
              <a:rPr kumimoji="1" lang="en-US" altLang="ja-JP" sz="1400" b="1" spc="-60" dirty="0" err="1" smtClean="0"/>
              <a:t>Brau</a:t>
            </a:r>
            <a:endParaRPr kumimoji="1" lang="ja-JP" altLang="en-US" sz="1400" b="1" spc="-60" dirty="0"/>
          </a:p>
        </p:txBody>
      </p:sp>
      <p:pic>
        <p:nvPicPr>
          <p:cNvPr id="27" name="図 26" descr="fullsizeoutput_109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882668" y="598812"/>
            <a:ext cx="6187318" cy="1614162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92712"/>
            <a:ext cx="467999" cy="467999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5253729" y="2222277"/>
            <a:ext cx="1028547" cy="29751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108">
              <a:lnSpc>
                <a:spcPct val="80000"/>
              </a:lnSpc>
            </a:pPr>
            <a:r>
              <a:rPr kumimoji="0" lang="en-US" altLang="ja-JP" sz="1600" b="1" dirty="0" smtClean="0">
                <a:solidFill>
                  <a:srgbClr val="FFFFFF"/>
                </a:solidFill>
                <a:latin typeface="Arial"/>
                <a:cs typeface="Arial"/>
              </a:rPr>
              <a:t>L. </a:t>
            </a:r>
            <a:r>
              <a:rPr kumimoji="0" lang="en-US" altLang="ja-JP" sz="1600" b="1" dirty="0">
                <a:solidFill>
                  <a:srgbClr val="FFFFFF"/>
                </a:solidFill>
                <a:latin typeface="Arial"/>
                <a:cs typeface="Arial"/>
              </a:rPr>
              <a:t>Evans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246453" y="2222277"/>
            <a:ext cx="880269" cy="29751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altLang="ja-JP" sz="1600" b="1" dirty="0" smtClean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kumimoji="0" lang="en-US" altLang="ja-JP" sz="1600" b="1" dirty="0" err="1">
                <a:solidFill>
                  <a:srgbClr val="FFFFFF"/>
                </a:solidFill>
                <a:latin typeface="Arial"/>
                <a:cs typeface="Arial"/>
              </a:rPr>
              <a:t>Brau</a:t>
            </a:r>
            <a:r>
              <a:rPr kumimoji="0" lang="en-US" altLang="ja-JP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802710" y="2222277"/>
            <a:ext cx="1233731" cy="29751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altLang="ja-JP" sz="1600" b="1" dirty="0" smtClean="0">
                <a:solidFill>
                  <a:srgbClr val="FFFFFF"/>
                </a:solidFill>
                <a:latin typeface="Arial"/>
                <a:cs typeface="Arial"/>
              </a:rPr>
              <a:t>S. </a:t>
            </a:r>
            <a:r>
              <a:rPr kumimoji="0" lang="en-US" altLang="ja-JP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Stapnes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315600" y="2222277"/>
            <a:ext cx="1467068" cy="29751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altLang="ja-JP" sz="1600" b="1" dirty="0" smtClean="0">
                <a:solidFill>
                  <a:srgbClr val="FFFFFF"/>
                </a:solidFill>
                <a:latin typeface="Arial"/>
                <a:cs typeface="Arial"/>
              </a:rPr>
              <a:t>H. Murayama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7646507" y="2222277"/>
            <a:ext cx="1582161" cy="29751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0" lang="en-US" altLang="ja-JP" sz="1600" b="1" dirty="0" smtClean="0">
                <a:solidFill>
                  <a:schemeClr val="bg1"/>
                </a:solidFill>
                <a:latin typeface="Arial"/>
                <a:cs typeface="Arial"/>
              </a:rPr>
              <a:t>S. </a:t>
            </a:r>
            <a:r>
              <a:rPr kumimoji="0" lang="en-US" altLang="ja-JP" sz="1600" b="1" dirty="0" err="1">
                <a:solidFill>
                  <a:schemeClr val="bg1"/>
                </a:solidFill>
                <a:latin typeface="Arial"/>
                <a:cs typeface="Arial"/>
              </a:rPr>
              <a:t>Michizono</a:t>
            </a:r>
            <a:r>
              <a:rPr kumimoji="0" lang="en-US" altLang="ja-JP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9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Autofit/>
          </a:bodyPr>
          <a:lstStyle/>
          <a:p>
            <a:r>
              <a:rPr lang="en-US" altLang="ja-JP" sz="6000" b="1" dirty="0" smtClean="0">
                <a:solidFill>
                  <a:srgbClr val="FFFFFF"/>
                </a:solidFill>
                <a:latin typeface="+mn-lt"/>
                <a:cs typeface="Helvetica"/>
              </a:rPr>
              <a:t>Summary</a:t>
            </a:r>
            <a:endParaRPr lang="ja-JP" altLang="en-US" sz="6000" b="1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6700" y="1000123"/>
            <a:ext cx="8877300" cy="58229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Physics case for ILC is very </a:t>
            </a: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simple and </a:t>
            </a: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strong.</a:t>
            </a:r>
          </a:p>
          <a:p>
            <a:pPr lvl="1">
              <a:lnSpc>
                <a:spcPct val="90000"/>
              </a:lnSpc>
            </a:pPr>
            <a:r>
              <a:rPr lang="en-US" altLang="ja-JP" b="1" dirty="0">
                <a:solidFill>
                  <a:schemeClr val="bg1"/>
                </a:solidFill>
                <a:latin typeface="Helvetica"/>
                <a:cs typeface="Helvetica"/>
              </a:rPr>
              <a:t>Higgs, top, new </a:t>
            </a:r>
            <a:r>
              <a:rPr lang="en-US" altLang="ja-JP" b="1" dirty="0" smtClean="0">
                <a:solidFill>
                  <a:schemeClr val="bg1"/>
                </a:solidFill>
                <a:latin typeface="Helvetica"/>
                <a:cs typeface="Helvetica"/>
              </a:rPr>
              <a:t>physics.</a:t>
            </a:r>
          </a:p>
          <a:p>
            <a:pPr lvl="1">
              <a:lnSpc>
                <a:spcPct val="60000"/>
              </a:lnSpc>
            </a:pPr>
            <a:endParaRPr lang="en-US" altLang="ja-JP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ILC accelerator design is ‘ready’. </a:t>
            </a:r>
          </a:p>
          <a:p>
            <a:pPr>
              <a:lnSpc>
                <a:spcPct val="60000"/>
              </a:lnSpc>
            </a:pPr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The ILC detectors are pushing the state of the art of particle detection technologies.</a:t>
            </a:r>
          </a:p>
          <a:p>
            <a:pPr>
              <a:lnSpc>
                <a:spcPct val="60000"/>
              </a:lnSpc>
              <a:buNone/>
            </a:pPr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There are strong supports </a:t>
            </a: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by </a:t>
            </a: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the international </a:t>
            </a: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science </a:t>
            </a: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community. </a:t>
            </a:r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60000"/>
              </a:lnSpc>
            </a:pPr>
            <a:endParaRPr lang="en-US" altLang="ja-JP" sz="28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Official </a:t>
            </a: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government-level consideration </a:t>
            </a:r>
            <a:r>
              <a:rPr lang="en-US" altLang="ja-JP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is </a:t>
            </a:r>
            <a:r>
              <a:rPr lang="en-US" altLang="ja-JP" sz="2800" b="1" dirty="0">
                <a:solidFill>
                  <a:schemeClr val="bg1"/>
                </a:solidFill>
                <a:latin typeface="Helvetica"/>
                <a:cs typeface="Helvetica"/>
              </a:rPr>
              <a:t>ongoing in Japan</a:t>
            </a:r>
            <a:endParaRPr lang="ja-JP" alt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buNone/>
            </a:pPr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en-US" altLang="ja-JP" sz="2800" b="1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DBD3-6B77-9647-AD3E-B02F35DDD76D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1" y="207012"/>
            <a:ext cx="656588" cy="6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角丸四角形 77"/>
          <p:cNvSpPr>
            <a:spLocks noChangeArrowheads="1"/>
          </p:cNvSpPr>
          <p:nvPr/>
        </p:nvSpPr>
        <p:spPr bwMode="auto">
          <a:xfrm>
            <a:off x="90980" y="979303"/>
            <a:ext cx="4112640" cy="23618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49" name="角丸四角形 108"/>
          <p:cNvSpPr>
            <a:spLocks noChangeArrowheads="1"/>
          </p:cNvSpPr>
          <p:nvPr/>
        </p:nvSpPr>
        <p:spPr bwMode="auto">
          <a:xfrm>
            <a:off x="90980" y="3467884"/>
            <a:ext cx="4112640" cy="23618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18" name="正方形/長方形 29"/>
          <p:cNvSpPr>
            <a:spLocks noChangeArrowheads="1"/>
          </p:cNvSpPr>
          <p:nvPr/>
        </p:nvSpPr>
        <p:spPr bwMode="auto">
          <a:xfrm>
            <a:off x="150021" y="4272929"/>
            <a:ext cx="65232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900" b="1">
                <a:solidFill>
                  <a:srgbClr val="000000"/>
                </a:solidFill>
              </a:rPr>
              <a:t>e</a:t>
            </a:r>
            <a:r>
              <a:rPr lang="en-US" altLang="ja-JP" sz="3300" b="1" baseline="30000">
                <a:solidFill>
                  <a:srgbClr val="000000"/>
                </a:solidFill>
              </a:rPr>
              <a:t>-</a:t>
            </a:r>
            <a:endParaRPr lang="ja-JP" altLang="en-US" sz="3300" b="1" baseline="-25000">
              <a:solidFill>
                <a:srgbClr val="FF0000"/>
              </a:solidFill>
            </a:endParaRPr>
          </a:p>
        </p:txBody>
      </p:sp>
      <p:sp>
        <p:nvSpPr>
          <p:cNvPr id="34819" name="正方形/長方形 29"/>
          <p:cNvSpPr>
            <a:spLocks noChangeArrowheads="1"/>
          </p:cNvSpPr>
          <p:nvPr/>
        </p:nvSpPr>
        <p:spPr bwMode="auto">
          <a:xfrm>
            <a:off x="3580101" y="4272929"/>
            <a:ext cx="72708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2900" b="1" baseline="30000" dirty="0">
                <a:solidFill>
                  <a:srgbClr val="000000"/>
                </a:solidFill>
              </a:rPr>
              <a:t>+</a:t>
            </a:r>
            <a:endParaRPr lang="ja-JP" altLang="en-US" sz="3300" b="1" baseline="30000" dirty="0">
              <a:solidFill>
                <a:srgbClr val="FF0000"/>
              </a:solidFill>
            </a:endParaRPr>
          </a:p>
        </p:txBody>
      </p:sp>
      <p:grpSp>
        <p:nvGrpSpPr>
          <p:cNvPr id="34820" name="図形グループ 67"/>
          <p:cNvGrpSpPr>
            <a:grpSpLocks/>
          </p:cNvGrpSpPr>
          <p:nvPr/>
        </p:nvGrpSpPr>
        <p:grpSpPr bwMode="auto">
          <a:xfrm>
            <a:off x="281060" y="3947455"/>
            <a:ext cx="3553920" cy="1709459"/>
            <a:chOff x="323850" y="4351338"/>
            <a:chExt cx="3917950" cy="1884362"/>
          </a:xfrm>
        </p:grpSpPr>
        <p:sp>
          <p:nvSpPr>
            <p:cNvPr id="34871" name="円/楕円 1"/>
            <p:cNvSpPr>
              <a:spLocks noChangeArrowheads="1"/>
            </p:cNvSpPr>
            <p:nvPr/>
          </p:nvSpPr>
          <p:spPr bwMode="auto">
            <a:xfrm>
              <a:off x="323850" y="5215273"/>
              <a:ext cx="124379" cy="10767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2" name="円/楕円 2"/>
            <p:cNvSpPr>
              <a:spLocks noChangeArrowheads="1"/>
            </p:cNvSpPr>
            <p:nvPr/>
          </p:nvSpPr>
          <p:spPr bwMode="auto">
            <a:xfrm>
              <a:off x="4117421" y="5222964"/>
              <a:ext cx="124379" cy="1076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4873" name="図形グループ 52"/>
            <p:cNvGrpSpPr>
              <a:grpSpLocks/>
            </p:cNvGrpSpPr>
            <p:nvPr/>
          </p:nvGrpSpPr>
          <p:grpSpPr bwMode="auto">
            <a:xfrm rot="20551062" flipH="1">
              <a:off x="2168413" y="4351338"/>
              <a:ext cx="1270427" cy="753831"/>
              <a:chOff x="1220788" y="698500"/>
              <a:chExt cx="1408112" cy="965200"/>
            </a:xfrm>
          </p:grpSpPr>
          <p:cxnSp>
            <p:nvCxnSpPr>
              <p:cNvPr id="34880" name="直線コネクタ 53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1" name="直線コネクタ 54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2" name="直線コネクタ 55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4874" name="直線コネクタ 86"/>
            <p:cNvCxnSpPr>
              <a:cxnSpLocks noChangeShapeType="1"/>
            </p:cNvCxnSpPr>
            <p:nvPr/>
          </p:nvCxnSpPr>
          <p:spPr bwMode="auto">
            <a:xfrm rot="10800000" flipV="1">
              <a:off x="2377578" y="5284489"/>
              <a:ext cx="162434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5" name="直線コネクタ 87"/>
            <p:cNvCxnSpPr>
              <a:cxnSpLocks noChangeShapeType="1"/>
            </p:cNvCxnSpPr>
            <p:nvPr/>
          </p:nvCxnSpPr>
          <p:spPr bwMode="auto">
            <a:xfrm rot="10800000" flipH="1" flipV="1">
              <a:off x="537771" y="5276799"/>
              <a:ext cx="168730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76" name="図形グループ 88"/>
            <p:cNvGrpSpPr>
              <a:grpSpLocks/>
            </p:cNvGrpSpPr>
            <p:nvPr/>
          </p:nvGrpSpPr>
          <p:grpSpPr bwMode="auto">
            <a:xfrm rot="9825103" flipH="1">
              <a:off x="1122637" y="5481869"/>
              <a:ext cx="1270427" cy="753831"/>
              <a:chOff x="1220788" y="698500"/>
              <a:chExt cx="1408112" cy="965200"/>
            </a:xfrm>
          </p:grpSpPr>
          <p:cxnSp>
            <p:nvCxnSpPr>
              <p:cNvPr id="34877" name="直線コネクタ 89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8" name="直線コネクタ 90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9" name="直線コネクタ 91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821" name="円/楕円 56"/>
          <p:cNvSpPr>
            <a:spLocks noChangeArrowheads="1"/>
          </p:cNvSpPr>
          <p:nvPr/>
        </p:nvSpPr>
        <p:spPr bwMode="auto">
          <a:xfrm>
            <a:off x="171620" y="2009012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2" name="円/楕円 27"/>
          <p:cNvSpPr>
            <a:spLocks noChangeArrowheads="1"/>
          </p:cNvSpPr>
          <p:nvPr/>
        </p:nvSpPr>
        <p:spPr bwMode="auto">
          <a:xfrm>
            <a:off x="3604580" y="1827553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3" name="円/楕円 28"/>
          <p:cNvSpPr>
            <a:spLocks noChangeArrowheads="1"/>
          </p:cNvSpPr>
          <p:nvPr/>
        </p:nvSpPr>
        <p:spPr bwMode="auto">
          <a:xfrm>
            <a:off x="357381" y="2168868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4" name="円/楕円 29"/>
          <p:cNvSpPr>
            <a:spLocks noChangeArrowheads="1"/>
          </p:cNvSpPr>
          <p:nvPr/>
        </p:nvSpPr>
        <p:spPr bwMode="auto">
          <a:xfrm>
            <a:off x="276741" y="2322964"/>
            <a:ext cx="112320" cy="9649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5" name="円/楕円 30"/>
          <p:cNvSpPr>
            <a:spLocks noChangeArrowheads="1"/>
          </p:cNvSpPr>
          <p:nvPr/>
        </p:nvSpPr>
        <p:spPr bwMode="auto">
          <a:xfrm>
            <a:off x="364581" y="2468419"/>
            <a:ext cx="113760" cy="9793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6" name="円/楕円 31"/>
          <p:cNvSpPr>
            <a:spLocks noChangeArrowheads="1"/>
          </p:cNvSpPr>
          <p:nvPr/>
        </p:nvSpPr>
        <p:spPr bwMode="auto">
          <a:xfrm>
            <a:off x="3773061" y="1952845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7" name="円/楕円 32"/>
          <p:cNvSpPr>
            <a:spLocks noChangeArrowheads="1"/>
          </p:cNvSpPr>
          <p:nvPr/>
        </p:nvSpPr>
        <p:spPr bwMode="auto">
          <a:xfrm>
            <a:off x="3716900" y="2119903"/>
            <a:ext cx="112320" cy="9793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8" name="円/楕円 33"/>
          <p:cNvSpPr>
            <a:spLocks noChangeArrowheads="1"/>
          </p:cNvSpPr>
          <p:nvPr/>
        </p:nvSpPr>
        <p:spPr bwMode="auto">
          <a:xfrm>
            <a:off x="3806180" y="2322964"/>
            <a:ext cx="112320" cy="9649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cxnSp>
        <p:nvCxnSpPr>
          <p:cNvPr id="34829" name="直線コネクタ 35"/>
          <p:cNvCxnSpPr>
            <a:cxnSpLocks noChangeShapeType="1"/>
          </p:cNvCxnSpPr>
          <p:nvPr/>
        </p:nvCxnSpPr>
        <p:spPr bwMode="auto">
          <a:xfrm rot="10800000" flipV="1">
            <a:off x="21141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直線コネクタ 57"/>
          <p:cNvCxnSpPr>
            <a:cxnSpLocks noChangeShapeType="1"/>
          </p:cNvCxnSpPr>
          <p:nvPr/>
        </p:nvCxnSpPr>
        <p:spPr bwMode="auto">
          <a:xfrm>
            <a:off x="478341" y="2502983"/>
            <a:ext cx="1707840" cy="8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直線コネクタ 63"/>
          <p:cNvCxnSpPr>
            <a:cxnSpLocks noChangeShapeType="1"/>
          </p:cNvCxnSpPr>
          <p:nvPr/>
        </p:nvCxnSpPr>
        <p:spPr bwMode="auto">
          <a:xfrm>
            <a:off x="445220" y="2225035"/>
            <a:ext cx="2063520" cy="20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4" name="直線コネクタ 72"/>
          <p:cNvCxnSpPr>
            <a:cxnSpLocks noChangeShapeType="1"/>
          </p:cNvCxnSpPr>
          <p:nvPr/>
        </p:nvCxnSpPr>
        <p:spPr bwMode="auto">
          <a:xfrm rot="10800000" flipV="1">
            <a:off x="1742660" y="2147266"/>
            <a:ext cx="1933920" cy="144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直線コネクタ 73"/>
          <p:cNvCxnSpPr>
            <a:cxnSpLocks noChangeShapeType="1"/>
          </p:cNvCxnSpPr>
          <p:nvPr/>
        </p:nvCxnSpPr>
        <p:spPr bwMode="auto">
          <a:xfrm rot="10800000" flipV="1">
            <a:off x="1807460" y="2009011"/>
            <a:ext cx="1941120" cy="57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直線コネクタ 74"/>
          <p:cNvCxnSpPr>
            <a:cxnSpLocks noChangeShapeType="1"/>
          </p:cNvCxnSpPr>
          <p:nvPr/>
        </p:nvCxnSpPr>
        <p:spPr bwMode="auto">
          <a:xfrm rot="10800000" flipH="1" flipV="1">
            <a:off x="3573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0" name="Rectangle 1032"/>
          <p:cNvSpPr>
            <a:spLocks noChangeArrowheads="1"/>
          </p:cNvSpPr>
          <p:nvPr/>
        </p:nvSpPr>
        <p:spPr bwMode="auto">
          <a:xfrm>
            <a:off x="4165520" y="3275545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>
                <a:solidFill>
                  <a:srgbClr val="FFFFFF"/>
                </a:solidFill>
              </a:rPr>
              <a:t>-</a:t>
            </a:r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200" b="1" baseline="30000" dirty="0">
                <a:solidFill>
                  <a:srgbClr val="FFFFFF"/>
                </a:solidFill>
              </a:rPr>
              <a:t>+ </a:t>
            </a:r>
            <a:r>
              <a:rPr lang="en-US" altLang="ja-JP" sz="3200" b="1" dirty="0">
                <a:solidFill>
                  <a:srgbClr val="FFFFFF"/>
                </a:solidFill>
              </a:rPr>
              <a:t>: elementary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particles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34846" name="Rectangle 1036"/>
          <p:cNvSpPr>
            <a:spLocks noChangeArrowheads="1"/>
          </p:cNvSpPr>
          <p:nvPr/>
        </p:nvSpPr>
        <p:spPr bwMode="auto">
          <a:xfrm>
            <a:off x="3634820" y="1347982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7" name="Rectangle 1036"/>
          <p:cNvSpPr>
            <a:spLocks noChangeArrowheads="1"/>
          </p:cNvSpPr>
          <p:nvPr/>
        </p:nvSpPr>
        <p:spPr bwMode="auto">
          <a:xfrm>
            <a:off x="190340" y="1555363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8" name="Rectangle 1036"/>
          <p:cNvSpPr>
            <a:spLocks noChangeArrowheads="1"/>
          </p:cNvSpPr>
          <p:nvPr/>
        </p:nvSpPr>
        <p:spPr bwMode="auto">
          <a:xfrm>
            <a:off x="835460" y="956261"/>
            <a:ext cx="30571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pp collider (LHC)</a:t>
            </a:r>
            <a:endParaRPr lang="ja-JP" altLang="en-US" sz="2500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50" name="図形グループ 92"/>
          <p:cNvGrpSpPr>
            <a:grpSpLocks/>
          </p:cNvGrpSpPr>
          <p:nvPr/>
        </p:nvGrpSpPr>
        <p:grpSpPr bwMode="auto">
          <a:xfrm rot="20840155" flipH="1">
            <a:off x="2000420" y="1512159"/>
            <a:ext cx="1153440" cy="684072"/>
            <a:chOff x="1220788" y="698500"/>
            <a:chExt cx="1408112" cy="965200"/>
          </a:xfrm>
        </p:grpSpPr>
        <p:cxnSp>
          <p:nvCxnSpPr>
            <p:cNvPr id="34856" name="直線コネクタ 93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7" name="直線コネクタ 94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8" name="直線コネクタ 95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51" name="図形グループ 96"/>
          <p:cNvGrpSpPr>
            <a:grpSpLocks/>
          </p:cNvGrpSpPr>
          <p:nvPr/>
        </p:nvGrpSpPr>
        <p:grpSpPr bwMode="auto">
          <a:xfrm rot="7860015" flipH="1">
            <a:off x="1553253" y="2597344"/>
            <a:ext cx="905856" cy="596160"/>
            <a:chOff x="1220788" y="698500"/>
            <a:chExt cx="1408112" cy="965200"/>
          </a:xfrm>
        </p:grpSpPr>
        <p:cxnSp>
          <p:nvCxnSpPr>
            <p:cNvPr id="34853" name="直線コネクタ 97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4" name="直線コネクタ 98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5" name="直線コネクタ 99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52" name="Rectangle 1036"/>
          <p:cNvSpPr>
            <a:spLocks noChangeArrowheads="1"/>
          </p:cNvSpPr>
          <p:nvPr/>
        </p:nvSpPr>
        <p:spPr bwMode="auto">
          <a:xfrm>
            <a:off x="812420" y="3467884"/>
            <a:ext cx="41515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33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9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(ILC)</a:t>
            </a:r>
            <a:endParaRPr lang="ja-JP" altLang="en-US" sz="2500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Text Box 1027"/>
          <p:cNvSpPr txBox="1">
            <a:spLocks noChangeArrowheads="1"/>
          </p:cNvSpPr>
          <p:nvPr/>
        </p:nvSpPr>
        <p:spPr bwMode="auto">
          <a:xfrm>
            <a:off x="14960" y="51846"/>
            <a:ext cx="940320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0" lang="en-US" altLang="ja-JP" sz="4900" b="1" dirty="0">
                <a:solidFill>
                  <a:srgbClr val="FFFFFF"/>
                </a:solidFill>
              </a:rPr>
              <a:t>Why 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Liner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C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ollider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  <p:sp>
        <p:nvSpPr>
          <p:cNvPr id="69" name="Rectangle 1032"/>
          <p:cNvSpPr>
            <a:spLocks noChangeArrowheads="1"/>
          </p:cNvSpPr>
          <p:nvPr/>
        </p:nvSpPr>
        <p:spPr bwMode="auto">
          <a:xfrm>
            <a:off x="4307181" y="3742445"/>
            <a:ext cx="5582880" cy="164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CMS </a:t>
            </a:r>
            <a:r>
              <a:rPr lang="en-US" altLang="ja-JP" sz="2800" b="1" dirty="0">
                <a:solidFill>
                  <a:srgbClr val="FFFFFF"/>
                </a:solidFill>
              </a:rPr>
              <a:t>energy = 2 x beam energy</a:t>
            </a: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                          (well defined)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Total momentum = 0 (balanced)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</p:txBody>
      </p:sp>
      <p:sp>
        <p:nvSpPr>
          <p:cNvPr id="70" name="Rectangle 1032"/>
          <p:cNvSpPr>
            <a:spLocks noChangeArrowheads="1"/>
          </p:cNvSpPr>
          <p:nvPr/>
        </p:nvSpPr>
        <p:spPr bwMode="auto">
          <a:xfrm>
            <a:off x="4165520" y="847518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p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roton proton</a:t>
            </a:r>
            <a:r>
              <a:rPr lang="en-US" altLang="ja-JP" sz="3200" b="1" baseline="300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</a:rPr>
              <a:t>: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composite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51" name="Rectangle 1032"/>
          <p:cNvSpPr>
            <a:spLocks noChangeArrowheads="1"/>
          </p:cNvSpPr>
          <p:nvPr/>
        </p:nvSpPr>
        <p:spPr bwMode="auto">
          <a:xfrm>
            <a:off x="4307181" y="1306439"/>
            <a:ext cx="5582880" cy="9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3 quarks and gluons</a:t>
            </a:r>
          </a:p>
          <a:p>
            <a:r>
              <a:rPr lang="en-US" altLang="ja-JP" sz="2800" b="1" dirty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partons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</a:rPr>
              <a:t>= quarks and gluons) </a:t>
            </a:r>
          </a:p>
        </p:txBody>
      </p:sp>
    </p:spTree>
    <p:extLst>
      <p:ext uri="{BB962C8B-B14F-4D97-AF65-F5344CB8AC3E}">
        <p14:creationId xmlns:p14="http://schemas.microsoft.com/office/powerpoint/2010/main" val="62438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角丸四角形 77"/>
          <p:cNvSpPr>
            <a:spLocks noChangeArrowheads="1"/>
          </p:cNvSpPr>
          <p:nvPr/>
        </p:nvSpPr>
        <p:spPr bwMode="auto">
          <a:xfrm>
            <a:off x="90980" y="979303"/>
            <a:ext cx="4112640" cy="23618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49" name="角丸四角形 108"/>
          <p:cNvSpPr>
            <a:spLocks noChangeArrowheads="1"/>
          </p:cNvSpPr>
          <p:nvPr/>
        </p:nvSpPr>
        <p:spPr bwMode="auto">
          <a:xfrm>
            <a:off x="90980" y="3467884"/>
            <a:ext cx="4112640" cy="23618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18" name="正方形/長方形 29"/>
          <p:cNvSpPr>
            <a:spLocks noChangeArrowheads="1"/>
          </p:cNvSpPr>
          <p:nvPr/>
        </p:nvSpPr>
        <p:spPr bwMode="auto">
          <a:xfrm>
            <a:off x="150021" y="4272929"/>
            <a:ext cx="65232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900" b="1">
                <a:solidFill>
                  <a:srgbClr val="000000"/>
                </a:solidFill>
              </a:rPr>
              <a:t>e</a:t>
            </a:r>
            <a:r>
              <a:rPr lang="en-US" altLang="ja-JP" sz="3300" b="1" baseline="30000">
                <a:solidFill>
                  <a:srgbClr val="000000"/>
                </a:solidFill>
              </a:rPr>
              <a:t>-</a:t>
            </a:r>
            <a:endParaRPr lang="ja-JP" altLang="en-US" sz="3300" b="1" baseline="-25000">
              <a:solidFill>
                <a:srgbClr val="FF0000"/>
              </a:solidFill>
            </a:endParaRPr>
          </a:p>
        </p:txBody>
      </p:sp>
      <p:sp>
        <p:nvSpPr>
          <p:cNvPr id="34819" name="正方形/長方形 29"/>
          <p:cNvSpPr>
            <a:spLocks noChangeArrowheads="1"/>
          </p:cNvSpPr>
          <p:nvPr/>
        </p:nvSpPr>
        <p:spPr bwMode="auto">
          <a:xfrm>
            <a:off x="3580101" y="4272929"/>
            <a:ext cx="72708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2900" b="1" baseline="30000" dirty="0">
                <a:solidFill>
                  <a:srgbClr val="000000"/>
                </a:solidFill>
              </a:rPr>
              <a:t>+</a:t>
            </a:r>
            <a:endParaRPr lang="ja-JP" altLang="en-US" sz="3300" b="1" baseline="30000" dirty="0">
              <a:solidFill>
                <a:srgbClr val="FF0000"/>
              </a:solidFill>
            </a:endParaRPr>
          </a:p>
        </p:txBody>
      </p:sp>
      <p:grpSp>
        <p:nvGrpSpPr>
          <p:cNvPr id="34820" name="図形グループ 67"/>
          <p:cNvGrpSpPr>
            <a:grpSpLocks/>
          </p:cNvGrpSpPr>
          <p:nvPr/>
        </p:nvGrpSpPr>
        <p:grpSpPr bwMode="auto">
          <a:xfrm>
            <a:off x="281060" y="3947455"/>
            <a:ext cx="3553920" cy="1709459"/>
            <a:chOff x="323850" y="4351338"/>
            <a:chExt cx="3917950" cy="1884362"/>
          </a:xfrm>
        </p:grpSpPr>
        <p:sp>
          <p:nvSpPr>
            <p:cNvPr id="34871" name="円/楕円 1"/>
            <p:cNvSpPr>
              <a:spLocks noChangeArrowheads="1"/>
            </p:cNvSpPr>
            <p:nvPr/>
          </p:nvSpPr>
          <p:spPr bwMode="auto">
            <a:xfrm>
              <a:off x="323850" y="5215273"/>
              <a:ext cx="124379" cy="10767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2" name="円/楕円 2"/>
            <p:cNvSpPr>
              <a:spLocks noChangeArrowheads="1"/>
            </p:cNvSpPr>
            <p:nvPr/>
          </p:nvSpPr>
          <p:spPr bwMode="auto">
            <a:xfrm>
              <a:off x="4117421" y="5222964"/>
              <a:ext cx="124379" cy="1076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4873" name="図形グループ 52"/>
            <p:cNvGrpSpPr>
              <a:grpSpLocks/>
            </p:cNvGrpSpPr>
            <p:nvPr/>
          </p:nvGrpSpPr>
          <p:grpSpPr bwMode="auto">
            <a:xfrm rot="20551062" flipH="1">
              <a:off x="2168413" y="4351338"/>
              <a:ext cx="1270427" cy="753831"/>
              <a:chOff x="1220788" y="698500"/>
              <a:chExt cx="1408112" cy="965200"/>
            </a:xfrm>
          </p:grpSpPr>
          <p:cxnSp>
            <p:nvCxnSpPr>
              <p:cNvPr id="34880" name="直線コネクタ 53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1" name="直線コネクタ 54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2" name="直線コネクタ 55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4874" name="直線コネクタ 86"/>
            <p:cNvCxnSpPr>
              <a:cxnSpLocks noChangeShapeType="1"/>
            </p:cNvCxnSpPr>
            <p:nvPr/>
          </p:nvCxnSpPr>
          <p:spPr bwMode="auto">
            <a:xfrm rot="10800000" flipV="1">
              <a:off x="2377578" y="5284489"/>
              <a:ext cx="162434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5" name="直線コネクタ 87"/>
            <p:cNvCxnSpPr>
              <a:cxnSpLocks noChangeShapeType="1"/>
            </p:cNvCxnSpPr>
            <p:nvPr/>
          </p:nvCxnSpPr>
          <p:spPr bwMode="auto">
            <a:xfrm rot="10800000" flipH="1" flipV="1">
              <a:off x="537771" y="5276799"/>
              <a:ext cx="168730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76" name="図形グループ 88"/>
            <p:cNvGrpSpPr>
              <a:grpSpLocks/>
            </p:cNvGrpSpPr>
            <p:nvPr/>
          </p:nvGrpSpPr>
          <p:grpSpPr bwMode="auto">
            <a:xfrm rot="9825103" flipH="1">
              <a:off x="1122637" y="5481869"/>
              <a:ext cx="1270427" cy="753831"/>
              <a:chOff x="1220788" y="698500"/>
              <a:chExt cx="1408112" cy="965200"/>
            </a:xfrm>
          </p:grpSpPr>
          <p:cxnSp>
            <p:nvCxnSpPr>
              <p:cNvPr id="34877" name="直線コネクタ 89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8" name="直線コネクタ 90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9" name="直線コネクタ 91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821" name="円/楕円 56"/>
          <p:cNvSpPr>
            <a:spLocks noChangeArrowheads="1"/>
          </p:cNvSpPr>
          <p:nvPr/>
        </p:nvSpPr>
        <p:spPr bwMode="auto">
          <a:xfrm>
            <a:off x="171620" y="2009012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2" name="円/楕円 27"/>
          <p:cNvSpPr>
            <a:spLocks noChangeArrowheads="1"/>
          </p:cNvSpPr>
          <p:nvPr/>
        </p:nvSpPr>
        <p:spPr bwMode="auto">
          <a:xfrm>
            <a:off x="3604580" y="1827553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3" name="円/楕円 28"/>
          <p:cNvSpPr>
            <a:spLocks noChangeArrowheads="1"/>
          </p:cNvSpPr>
          <p:nvPr/>
        </p:nvSpPr>
        <p:spPr bwMode="auto">
          <a:xfrm>
            <a:off x="357381" y="2168868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4" name="円/楕円 29"/>
          <p:cNvSpPr>
            <a:spLocks noChangeArrowheads="1"/>
          </p:cNvSpPr>
          <p:nvPr/>
        </p:nvSpPr>
        <p:spPr bwMode="auto">
          <a:xfrm>
            <a:off x="276741" y="2322964"/>
            <a:ext cx="112320" cy="9649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5" name="円/楕円 30"/>
          <p:cNvSpPr>
            <a:spLocks noChangeArrowheads="1"/>
          </p:cNvSpPr>
          <p:nvPr/>
        </p:nvSpPr>
        <p:spPr bwMode="auto">
          <a:xfrm>
            <a:off x="364581" y="2468419"/>
            <a:ext cx="113760" cy="9793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6" name="円/楕円 31"/>
          <p:cNvSpPr>
            <a:spLocks noChangeArrowheads="1"/>
          </p:cNvSpPr>
          <p:nvPr/>
        </p:nvSpPr>
        <p:spPr bwMode="auto">
          <a:xfrm>
            <a:off x="3773061" y="1952845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7" name="円/楕円 32"/>
          <p:cNvSpPr>
            <a:spLocks noChangeArrowheads="1"/>
          </p:cNvSpPr>
          <p:nvPr/>
        </p:nvSpPr>
        <p:spPr bwMode="auto">
          <a:xfrm>
            <a:off x="3716900" y="2119903"/>
            <a:ext cx="112320" cy="9793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8" name="円/楕円 33"/>
          <p:cNvSpPr>
            <a:spLocks noChangeArrowheads="1"/>
          </p:cNvSpPr>
          <p:nvPr/>
        </p:nvSpPr>
        <p:spPr bwMode="auto">
          <a:xfrm>
            <a:off x="3806180" y="2322964"/>
            <a:ext cx="112320" cy="9649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cxnSp>
        <p:nvCxnSpPr>
          <p:cNvPr id="34829" name="直線コネクタ 35"/>
          <p:cNvCxnSpPr>
            <a:cxnSpLocks noChangeShapeType="1"/>
          </p:cNvCxnSpPr>
          <p:nvPr/>
        </p:nvCxnSpPr>
        <p:spPr bwMode="auto">
          <a:xfrm rot="10800000" flipV="1">
            <a:off x="21141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直線コネクタ 57"/>
          <p:cNvCxnSpPr>
            <a:cxnSpLocks noChangeShapeType="1"/>
          </p:cNvCxnSpPr>
          <p:nvPr/>
        </p:nvCxnSpPr>
        <p:spPr bwMode="auto">
          <a:xfrm>
            <a:off x="478341" y="2502983"/>
            <a:ext cx="1707840" cy="8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1" name="図形グループ 59"/>
          <p:cNvGrpSpPr>
            <a:grpSpLocks/>
          </p:cNvGrpSpPr>
          <p:nvPr/>
        </p:nvGrpSpPr>
        <p:grpSpPr bwMode="auto">
          <a:xfrm rot="-739968">
            <a:off x="2274020" y="2413694"/>
            <a:ext cx="927360" cy="550138"/>
            <a:chOff x="2781300" y="1930400"/>
            <a:chExt cx="1460500" cy="1003300"/>
          </a:xfrm>
        </p:grpSpPr>
        <p:cxnSp>
          <p:nvCxnSpPr>
            <p:cNvPr id="34868" name="直線コネクタ 60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9" name="直線コネクタ 61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0" name="直線コネクタ 62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4832" name="直線コネクタ 63"/>
          <p:cNvCxnSpPr>
            <a:cxnSpLocks noChangeShapeType="1"/>
          </p:cNvCxnSpPr>
          <p:nvPr/>
        </p:nvCxnSpPr>
        <p:spPr bwMode="auto">
          <a:xfrm>
            <a:off x="445220" y="2225035"/>
            <a:ext cx="2063520" cy="20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3" name="図形グループ 64"/>
          <p:cNvGrpSpPr>
            <a:grpSpLocks/>
          </p:cNvGrpSpPr>
          <p:nvPr/>
        </p:nvGrpSpPr>
        <p:grpSpPr bwMode="auto">
          <a:xfrm rot="739968" flipV="1">
            <a:off x="2556260" y="1756985"/>
            <a:ext cx="927360" cy="551578"/>
            <a:chOff x="2781300" y="1930400"/>
            <a:chExt cx="1460500" cy="1003300"/>
          </a:xfrm>
        </p:grpSpPr>
        <p:cxnSp>
          <p:nvCxnSpPr>
            <p:cNvPr id="34865" name="直線コネクタ 65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6" name="直線コネクタ 66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7" name="直線コネクタ 67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4834" name="直線コネクタ 72"/>
          <p:cNvCxnSpPr>
            <a:cxnSpLocks noChangeShapeType="1"/>
          </p:cNvCxnSpPr>
          <p:nvPr/>
        </p:nvCxnSpPr>
        <p:spPr bwMode="auto">
          <a:xfrm rot="10800000" flipV="1">
            <a:off x="1742660" y="2147266"/>
            <a:ext cx="1933920" cy="144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直線コネクタ 73"/>
          <p:cNvCxnSpPr>
            <a:cxnSpLocks noChangeShapeType="1"/>
          </p:cNvCxnSpPr>
          <p:nvPr/>
        </p:nvCxnSpPr>
        <p:spPr bwMode="auto">
          <a:xfrm rot="10800000" flipV="1">
            <a:off x="1807460" y="2009011"/>
            <a:ext cx="1941120" cy="57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直線コネクタ 74"/>
          <p:cNvCxnSpPr>
            <a:cxnSpLocks noChangeShapeType="1"/>
          </p:cNvCxnSpPr>
          <p:nvPr/>
        </p:nvCxnSpPr>
        <p:spPr bwMode="auto">
          <a:xfrm rot="10800000" flipH="1" flipV="1">
            <a:off x="3573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7" name="図形グループ 78"/>
          <p:cNvGrpSpPr>
            <a:grpSpLocks/>
          </p:cNvGrpSpPr>
          <p:nvPr/>
        </p:nvGrpSpPr>
        <p:grpSpPr bwMode="auto">
          <a:xfrm rot="-739968" flipH="1" flipV="1">
            <a:off x="841220" y="1533762"/>
            <a:ext cx="927360" cy="551577"/>
            <a:chOff x="2781300" y="1930400"/>
            <a:chExt cx="1460500" cy="1003300"/>
          </a:xfrm>
        </p:grpSpPr>
        <p:cxnSp>
          <p:nvCxnSpPr>
            <p:cNvPr id="34862" name="直線コネクタ 79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3" name="直線コネクタ 80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4" name="直線コネクタ 81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38" name="図形グループ 82"/>
          <p:cNvGrpSpPr>
            <a:grpSpLocks/>
          </p:cNvGrpSpPr>
          <p:nvPr/>
        </p:nvGrpSpPr>
        <p:grpSpPr bwMode="auto">
          <a:xfrm rot="-739968" flipH="1" flipV="1">
            <a:off x="688580" y="1708020"/>
            <a:ext cx="925920" cy="551578"/>
            <a:chOff x="2781300" y="1930400"/>
            <a:chExt cx="1460500" cy="1003300"/>
          </a:xfrm>
        </p:grpSpPr>
        <p:cxnSp>
          <p:nvCxnSpPr>
            <p:cNvPr id="34859" name="直線コネクタ 83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0" name="直線コネクタ 84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1" name="直線コネクタ 85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40" name="Rectangle 1032"/>
          <p:cNvSpPr>
            <a:spLocks noChangeArrowheads="1"/>
          </p:cNvSpPr>
          <p:nvPr/>
        </p:nvSpPr>
        <p:spPr bwMode="auto">
          <a:xfrm>
            <a:off x="4165520" y="3275545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>
                <a:solidFill>
                  <a:srgbClr val="FFFFFF"/>
                </a:solidFill>
              </a:rPr>
              <a:t>-</a:t>
            </a:r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200" b="1" baseline="30000" dirty="0">
                <a:solidFill>
                  <a:srgbClr val="FFFFFF"/>
                </a:solidFill>
              </a:rPr>
              <a:t>+ </a:t>
            </a:r>
            <a:r>
              <a:rPr lang="en-US" altLang="ja-JP" sz="3200" b="1" dirty="0">
                <a:solidFill>
                  <a:srgbClr val="FFFFFF"/>
                </a:solidFill>
              </a:rPr>
              <a:t>: elementary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particles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34846" name="Rectangle 1036"/>
          <p:cNvSpPr>
            <a:spLocks noChangeArrowheads="1"/>
          </p:cNvSpPr>
          <p:nvPr/>
        </p:nvSpPr>
        <p:spPr bwMode="auto">
          <a:xfrm>
            <a:off x="3634820" y="1347982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7" name="Rectangle 1036"/>
          <p:cNvSpPr>
            <a:spLocks noChangeArrowheads="1"/>
          </p:cNvSpPr>
          <p:nvPr/>
        </p:nvSpPr>
        <p:spPr bwMode="auto">
          <a:xfrm>
            <a:off x="190340" y="1555363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8" name="Rectangle 1036"/>
          <p:cNvSpPr>
            <a:spLocks noChangeArrowheads="1"/>
          </p:cNvSpPr>
          <p:nvPr/>
        </p:nvSpPr>
        <p:spPr bwMode="auto">
          <a:xfrm>
            <a:off x="835460" y="956261"/>
            <a:ext cx="30571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pp collider (LHC)</a:t>
            </a:r>
            <a:endParaRPr lang="ja-JP" altLang="en-US" sz="2500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50" name="図形グループ 92"/>
          <p:cNvGrpSpPr>
            <a:grpSpLocks/>
          </p:cNvGrpSpPr>
          <p:nvPr/>
        </p:nvGrpSpPr>
        <p:grpSpPr bwMode="auto">
          <a:xfrm rot="20840155" flipH="1">
            <a:off x="2000420" y="1512159"/>
            <a:ext cx="1153440" cy="684072"/>
            <a:chOff x="1220788" y="698500"/>
            <a:chExt cx="1408112" cy="965200"/>
          </a:xfrm>
        </p:grpSpPr>
        <p:cxnSp>
          <p:nvCxnSpPr>
            <p:cNvPr id="34856" name="直線コネクタ 93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7" name="直線コネクタ 94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8" name="直線コネクタ 95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51" name="図形グループ 96"/>
          <p:cNvGrpSpPr>
            <a:grpSpLocks/>
          </p:cNvGrpSpPr>
          <p:nvPr/>
        </p:nvGrpSpPr>
        <p:grpSpPr bwMode="auto">
          <a:xfrm rot="7860015" flipH="1">
            <a:off x="1553253" y="2597344"/>
            <a:ext cx="905856" cy="596160"/>
            <a:chOff x="1220788" y="698500"/>
            <a:chExt cx="1408112" cy="965200"/>
          </a:xfrm>
        </p:grpSpPr>
        <p:cxnSp>
          <p:nvCxnSpPr>
            <p:cNvPr id="34853" name="直線コネクタ 97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4" name="直線コネクタ 98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5" name="直線コネクタ 99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52" name="Rectangle 1036"/>
          <p:cNvSpPr>
            <a:spLocks noChangeArrowheads="1"/>
          </p:cNvSpPr>
          <p:nvPr/>
        </p:nvSpPr>
        <p:spPr bwMode="auto">
          <a:xfrm>
            <a:off x="812420" y="3467884"/>
            <a:ext cx="41515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33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9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(ILC)</a:t>
            </a:r>
            <a:endParaRPr lang="ja-JP" altLang="en-US" sz="2500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Text Box 1027"/>
          <p:cNvSpPr txBox="1">
            <a:spLocks noChangeArrowheads="1"/>
          </p:cNvSpPr>
          <p:nvPr/>
        </p:nvSpPr>
        <p:spPr bwMode="auto">
          <a:xfrm>
            <a:off x="14960" y="51846"/>
            <a:ext cx="940320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0" lang="en-US" altLang="ja-JP" sz="4900" b="1" dirty="0">
                <a:solidFill>
                  <a:srgbClr val="FFFFFF"/>
                </a:solidFill>
              </a:rPr>
              <a:t>Why 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Liner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C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ollider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  <p:sp>
        <p:nvSpPr>
          <p:cNvPr id="69" name="Rectangle 1032"/>
          <p:cNvSpPr>
            <a:spLocks noChangeArrowheads="1"/>
          </p:cNvSpPr>
          <p:nvPr/>
        </p:nvSpPr>
        <p:spPr bwMode="auto">
          <a:xfrm>
            <a:off x="4307181" y="3742445"/>
            <a:ext cx="5582880" cy="164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CMS </a:t>
            </a:r>
            <a:r>
              <a:rPr lang="en-US" altLang="ja-JP" sz="2800" b="1" dirty="0">
                <a:solidFill>
                  <a:srgbClr val="FFFFFF"/>
                </a:solidFill>
              </a:rPr>
              <a:t>energy = 2 x beam energy</a:t>
            </a: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                          (well defined)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Total momentum = 0 (balanced)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</p:txBody>
      </p:sp>
      <p:sp>
        <p:nvSpPr>
          <p:cNvPr id="70" name="Rectangle 1032"/>
          <p:cNvSpPr>
            <a:spLocks noChangeArrowheads="1"/>
          </p:cNvSpPr>
          <p:nvPr/>
        </p:nvSpPr>
        <p:spPr bwMode="auto">
          <a:xfrm>
            <a:off x="4165520" y="847518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p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roton proton</a:t>
            </a:r>
            <a:r>
              <a:rPr lang="en-US" altLang="ja-JP" sz="3200" b="1" baseline="300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</a:rPr>
              <a:t>: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composite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72" name="Rectangle 1032"/>
          <p:cNvSpPr>
            <a:spLocks noChangeArrowheads="1"/>
          </p:cNvSpPr>
          <p:nvPr/>
        </p:nvSpPr>
        <p:spPr bwMode="auto">
          <a:xfrm>
            <a:off x="4307181" y="1306439"/>
            <a:ext cx="5582880" cy="9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3 quarks and gluons</a:t>
            </a:r>
          </a:p>
          <a:p>
            <a:r>
              <a:rPr lang="en-US" altLang="ja-JP" sz="2800" b="1" dirty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partons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</a:rPr>
              <a:t>= quarks and gluons) </a:t>
            </a:r>
          </a:p>
        </p:txBody>
      </p:sp>
    </p:spTree>
    <p:extLst>
      <p:ext uri="{BB962C8B-B14F-4D97-AF65-F5344CB8AC3E}">
        <p14:creationId xmlns:p14="http://schemas.microsoft.com/office/powerpoint/2010/main" val="69628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角丸四角形 77"/>
          <p:cNvSpPr>
            <a:spLocks noChangeArrowheads="1"/>
          </p:cNvSpPr>
          <p:nvPr/>
        </p:nvSpPr>
        <p:spPr bwMode="auto">
          <a:xfrm>
            <a:off x="90980" y="979303"/>
            <a:ext cx="4112640" cy="23618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49" name="角丸四角形 108"/>
          <p:cNvSpPr>
            <a:spLocks noChangeArrowheads="1"/>
          </p:cNvSpPr>
          <p:nvPr/>
        </p:nvSpPr>
        <p:spPr bwMode="auto">
          <a:xfrm>
            <a:off x="90980" y="3467884"/>
            <a:ext cx="4112640" cy="23618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18" name="正方形/長方形 29"/>
          <p:cNvSpPr>
            <a:spLocks noChangeArrowheads="1"/>
          </p:cNvSpPr>
          <p:nvPr/>
        </p:nvSpPr>
        <p:spPr bwMode="auto">
          <a:xfrm>
            <a:off x="150021" y="4272929"/>
            <a:ext cx="65232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3300" b="1" baseline="30000" dirty="0">
                <a:solidFill>
                  <a:srgbClr val="000000"/>
                </a:solidFill>
              </a:rPr>
              <a:t>-</a:t>
            </a:r>
            <a:endParaRPr lang="ja-JP" altLang="en-US" sz="3300" b="1" baseline="-25000" dirty="0">
              <a:solidFill>
                <a:srgbClr val="FF0000"/>
              </a:solidFill>
            </a:endParaRPr>
          </a:p>
        </p:txBody>
      </p:sp>
      <p:sp>
        <p:nvSpPr>
          <p:cNvPr id="34819" name="正方形/長方形 29"/>
          <p:cNvSpPr>
            <a:spLocks noChangeArrowheads="1"/>
          </p:cNvSpPr>
          <p:nvPr/>
        </p:nvSpPr>
        <p:spPr bwMode="auto">
          <a:xfrm>
            <a:off x="3580100" y="4272929"/>
            <a:ext cx="623519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altLang="ja-JP" sz="2900" b="1" dirty="0">
                <a:solidFill>
                  <a:srgbClr val="000000"/>
                </a:solidFill>
              </a:rPr>
              <a:t>e</a:t>
            </a:r>
            <a:r>
              <a:rPr lang="en-US" altLang="ja-JP" sz="2900" b="1" baseline="30000" dirty="0">
                <a:solidFill>
                  <a:srgbClr val="000000"/>
                </a:solidFill>
              </a:rPr>
              <a:t>+</a:t>
            </a:r>
            <a:endParaRPr lang="ja-JP" altLang="en-US" sz="3300" b="1" baseline="30000" dirty="0">
              <a:solidFill>
                <a:srgbClr val="FF0000"/>
              </a:solidFill>
            </a:endParaRPr>
          </a:p>
        </p:txBody>
      </p:sp>
      <p:grpSp>
        <p:nvGrpSpPr>
          <p:cNvPr id="34820" name="図形グループ 67"/>
          <p:cNvGrpSpPr>
            <a:grpSpLocks/>
          </p:cNvGrpSpPr>
          <p:nvPr/>
        </p:nvGrpSpPr>
        <p:grpSpPr bwMode="auto">
          <a:xfrm>
            <a:off x="281060" y="3947455"/>
            <a:ext cx="3553920" cy="1709459"/>
            <a:chOff x="323850" y="4351338"/>
            <a:chExt cx="3917950" cy="1884362"/>
          </a:xfrm>
        </p:grpSpPr>
        <p:sp>
          <p:nvSpPr>
            <p:cNvPr id="34871" name="円/楕円 1"/>
            <p:cNvSpPr>
              <a:spLocks noChangeArrowheads="1"/>
            </p:cNvSpPr>
            <p:nvPr/>
          </p:nvSpPr>
          <p:spPr bwMode="auto">
            <a:xfrm>
              <a:off x="323850" y="5215273"/>
              <a:ext cx="124379" cy="10767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2" name="円/楕円 2"/>
            <p:cNvSpPr>
              <a:spLocks noChangeArrowheads="1"/>
            </p:cNvSpPr>
            <p:nvPr/>
          </p:nvSpPr>
          <p:spPr bwMode="auto">
            <a:xfrm>
              <a:off x="4117421" y="5222964"/>
              <a:ext cx="124379" cy="1076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4873" name="図形グループ 52"/>
            <p:cNvGrpSpPr>
              <a:grpSpLocks/>
            </p:cNvGrpSpPr>
            <p:nvPr/>
          </p:nvGrpSpPr>
          <p:grpSpPr bwMode="auto">
            <a:xfrm rot="20551062" flipH="1">
              <a:off x="2168413" y="4351338"/>
              <a:ext cx="1270427" cy="753831"/>
              <a:chOff x="1220788" y="698500"/>
              <a:chExt cx="1408112" cy="965200"/>
            </a:xfrm>
          </p:grpSpPr>
          <p:cxnSp>
            <p:nvCxnSpPr>
              <p:cNvPr id="34880" name="直線コネクタ 53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1" name="直線コネクタ 54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82" name="直線コネクタ 55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4874" name="直線コネクタ 86"/>
            <p:cNvCxnSpPr>
              <a:cxnSpLocks noChangeShapeType="1"/>
            </p:cNvCxnSpPr>
            <p:nvPr/>
          </p:nvCxnSpPr>
          <p:spPr bwMode="auto">
            <a:xfrm rot="10800000" flipV="1">
              <a:off x="2377578" y="5284489"/>
              <a:ext cx="162434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5" name="直線コネクタ 87"/>
            <p:cNvCxnSpPr>
              <a:cxnSpLocks noChangeShapeType="1"/>
            </p:cNvCxnSpPr>
            <p:nvPr/>
          </p:nvCxnSpPr>
          <p:spPr bwMode="auto">
            <a:xfrm rot="10800000" flipH="1" flipV="1">
              <a:off x="537771" y="5276799"/>
              <a:ext cx="1687307" cy="8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76" name="図形グループ 88"/>
            <p:cNvGrpSpPr>
              <a:grpSpLocks/>
            </p:cNvGrpSpPr>
            <p:nvPr/>
          </p:nvGrpSpPr>
          <p:grpSpPr bwMode="auto">
            <a:xfrm rot="9825103" flipH="1">
              <a:off x="1122637" y="5481869"/>
              <a:ext cx="1270427" cy="753831"/>
              <a:chOff x="1220788" y="698500"/>
              <a:chExt cx="1408112" cy="965200"/>
            </a:xfrm>
          </p:grpSpPr>
          <p:cxnSp>
            <p:nvCxnSpPr>
              <p:cNvPr id="34877" name="直線コネクタ 89"/>
              <p:cNvCxnSpPr>
                <a:cxnSpLocks noChangeShapeType="1"/>
              </p:cNvCxnSpPr>
              <p:nvPr/>
            </p:nvCxnSpPr>
            <p:spPr bwMode="auto">
              <a:xfrm rot="10800000">
                <a:off x="1651000" y="698500"/>
                <a:ext cx="977900" cy="9525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8" name="直線コネクタ 90"/>
              <p:cNvCxnSpPr>
                <a:cxnSpLocks noChangeShapeType="1"/>
              </p:cNvCxnSpPr>
              <p:nvPr/>
            </p:nvCxnSpPr>
            <p:spPr bwMode="auto">
              <a:xfrm rot="10800000">
                <a:off x="1397000" y="863600"/>
                <a:ext cx="1193800" cy="787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79" name="直線コネクタ 91"/>
              <p:cNvCxnSpPr>
                <a:cxnSpLocks noChangeShapeType="1"/>
              </p:cNvCxnSpPr>
              <p:nvPr/>
            </p:nvCxnSpPr>
            <p:spPr bwMode="auto">
              <a:xfrm rot="10800000">
                <a:off x="1220788" y="998538"/>
                <a:ext cx="1344612" cy="665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821" name="円/楕円 56"/>
          <p:cNvSpPr>
            <a:spLocks noChangeArrowheads="1"/>
          </p:cNvSpPr>
          <p:nvPr/>
        </p:nvSpPr>
        <p:spPr bwMode="auto">
          <a:xfrm>
            <a:off x="171620" y="2009012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2" name="円/楕円 27"/>
          <p:cNvSpPr>
            <a:spLocks noChangeArrowheads="1"/>
          </p:cNvSpPr>
          <p:nvPr/>
        </p:nvSpPr>
        <p:spPr bwMode="auto">
          <a:xfrm>
            <a:off x="3604580" y="1827553"/>
            <a:ext cx="450720" cy="711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3" name="円/楕円 28"/>
          <p:cNvSpPr>
            <a:spLocks noChangeArrowheads="1"/>
          </p:cNvSpPr>
          <p:nvPr/>
        </p:nvSpPr>
        <p:spPr bwMode="auto">
          <a:xfrm>
            <a:off x="357381" y="2168868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4" name="円/楕円 29"/>
          <p:cNvSpPr>
            <a:spLocks noChangeArrowheads="1"/>
          </p:cNvSpPr>
          <p:nvPr/>
        </p:nvSpPr>
        <p:spPr bwMode="auto">
          <a:xfrm>
            <a:off x="276741" y="2322964"/>
            <a:ext cx="112320" cy="9649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5" name="円/楕円 30"/>
          <p:cNvSpPr>
            <a:spLocks noChangeArrowheads="1"/>
          </p:cNvSpPr>
          <p:nvPr/>
        </p:nvSpPr>
        <p:spPr bwMode="auto">
          <a:xfrm>
            <a:off x="364581" y="2468419"/>
            <a:ext cx="113760" cy="9793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6" name="円/楕円 31"/>
          <p:cNvSpPr>
            <a:spLocks noChangeArrowheads="1"/>
          </p:cNvSpPr>
          <p:nvPr/>
        </p:nvSpPr>
        <p:spPr bwMode="auto">
          <a:xfrm>
            <a:off x="3760361" y="1952845"/>
            <a:ext cx="112320" cy="97930"/>
          </a:xfrm>
          <a:prstGeom prst="ellipse">
            <a:avLst/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7" name="円/楕円 32"/>
          <p:cNvSpPr>
            <a:spLocks noChangeArrowheads="1"/>
          </p:cNvSpPr>
          <p:nvPr/>
        </p:nvSpPr>
        <p:spPr bwMode="auto">
          <a:xfrm>
            <a:off x="3716900" y="2119903"/>
            <a:ext cx="112320" cy="9793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34828" name="円/楕円 33"/>
          <p:cNvSpPr>
            <a:spLocks noChangeArrowheads="1"/>
          </p:cNvSpPr>
          <p:nvPr/>
        </p:nvSpPr>
        <p:spPr bwMode="auto">
          <a:xfrm>
            <a:off x="3793480" y="2322964"/>
            <a:ext cx="112320" cy="9649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cxnSp>
        <p:nvCxnSpPr>
          <p:cNvPr id="34829" name="直線コネクタ 35"/>
          <p:cNvCxnSpPr>
            <a:cxnSpLocks noChangeShapeType="1"/>
          </p:cNvCxnSpPr>
          <p:nvPr/>
        </p:nvCxnSpPr>
        <p:spPr bwMode="auto">
          <a:xfrm rot="10800000" flipV="1">
            <a:off x="21141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直線コネクタ 57"/>
          <p:cNvCxnSpPr>
            <a:cxnSpLocks noChangeShapeType="1"/>
          </p:cNvCxnSpPr>
          <p:nvPr/>
        </p:nvCxnSpPr>
        <p:spPr bwMode="auto">
          <a:xfrm>
            <a:off x="478341" y="2502983"/>
            <a:ext cx="1707840" cy="8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1" name="図形グループ 59"/>
          <p:cNvGrpSpPr>
            <a:grpSpLocks/>
          </p:cNvGrpSpPr>
          <p:nvPr/>
        </p:nvGrpSpPr>
        <p:grpSpPr bwMode="auto">
          <a:xfrm rot="-739968">
            <a:off x="2274020" y="2413694"/>
            <a:ext cx="927360" cy="550138"/>
            <a:chOff x="2781300" y="1930400"/>
            <a:chExt cx="1460500" cy="1003300"/>
          </a:xfrm>
        </p:grpSpPr>
        <p:cxnSp>
          <p:nvCxnSpPr>
            <p:cNvPr id="34868" name="直線コネクタ 60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9" name="直線コネクタ 61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70" name="直線コネクタ 62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4832" name="直線コネクタ 63"/>
          <p:cNvCxnSpPr>
            <a:cxnSpLocks noChangeShapeType="1"/>
          </p:cNvCxnSpPr>
          <p:nvPr/>
        </p:nvCxnSpPr>
        <p:spPr bwMode="auto">
          <a:xfrm>
            <a:off x="445220" y="2225035"/>
            <a:ext cx="2063520" cy="20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3" name="図形グループ 64"/>
          <p:cNvGrpSpPr>
            <a:grpSpLocks/>
          </p:cNvGrpSpPr>
          <p:nvPr/>
        </p:nvGrpSpPr>
        <p:grpSpPr bwMode="auto">
          <a:xfrm rot="739968" flipV="1">
            <a:off x="2556260" y="1756985"/>
            <a:ext cx="927360" cy="551578"/>
            <a:chOff x="2781300" y="1930400"/>
            <a:chExt cx="1460500" cy="1003300"/>
          </a:xfrm>
        </p:grpSpPr>
        <p:cxnSp>
          <p:nvCxnSpPr>
            <p:cNvPr id="34865" name="直線コネクタ 65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6" name="直線コネクタ 66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7" name="直線コネクタ 67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4834" name="直線コネクタ 72"/>
          <p:cNvCxnSpPr>
            <a:cxnSpLocks noChangeShapeType="1"/>
          </p:cNvCxnSpPr>
          <p:nvPr/>
        </p:nvCxnSpPr>
        <p:spPr bwMode="auto">
          <a:xfrm rot="10800000" flipV="1">
            <a:off x="1742660" y="2147266"/>
            <a:ext cx="1933920" cy="144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直線コネクタ 73"/>
          <p:cNvCxnSpPr>
            <a:cxnSpLocks noChangeShapeType="1"/>
          </p:cNvCxnSpPr>
          <p:nvPr/>
        </p:nvCxnSpPr>
        <p:spPr bwMode="auto">
          <a:xfrm rot="10800000" flipV="1">
            <a:off x="1807460" y="2009011"/>
            <a:ext cx="1941120" cy="57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6" name="直線コネクタ 74"/>
          <p:cNvCxnSpPr>
            <a:cxnSpLocks noChangeShapeType="1"/>
          </p:cNvCxnSpPr>
          <p:nvPr/>
        </p:nvCxnSpPr>
        <p:spPr bwMode="auto">
          <a:xfrm rot="10800000" flipH="1" flipV="1">
            <a:off x="357381" y="2364728"/>
            <a:ext cx="1643040" cy="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837" name="図形グループ 78"/>
          <p:cNvGrpSpPr>
            <a:grpSpLocks/>
          </p:cNvGrpSpPr>
          <p:nvPr/>
        </p:nvGrpSpPr>
        <p:grpSpPr bwMode="auto">
          <a:xfrm rot="-739968" flipH="1" flipV="1">
            <a:off x="841220" y="1533762"/>
            <a:ext cx="927360" cy="551577"/>
            <a:chOff x="2781300" y="1930400"/>
            <a:chExt cx="1460500" cy="1003300"/>
          </a:xfrm>
        </p:grpSpPr>
        <p:cxnSp>
          <p:nvCxnSpPr>
            <p:cNvPr id="34862" name="直線コネクタ 79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3" name="直線コネクタ 80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4" name="直線コネクタ 81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38" name="図形グループ 82"/>
          <p:cNvGrpSpPr>
            <a:grpSpLocks/>
          </p:cNvGrpSpPr>
          <p:nvPr/>
        </p:nvGrpSpPr>
        <p:grpSpPr bwMode="auto">
          <a:xfrm rot="-739968" flipH="1" flipV="1">
            <a:off x="688580" y="1708020"/>
            <a:ext cx="925920" cy="551578"/>
            <a:chOff x="2781300" y="1930400"/>
            <a:chExt cx="1460500" cy="1003300"/>
          </a:xfrm>
        </p:grpSpPr>
        <p:cxnSp>
          <p:nvCxnSpPr>
            <p:cNvPr id="34859" name="直線コネクタ 83"/>
            <p:cNvCxnSpPr>
              <a:cxnSpLocks noChangeShapeType="1"/>
            </p:cNvCxnSpPr>
            <p:nvPr/>
          </p:nvCxnSpPr>
          <p:spPr bwMode="auto">
            <a:xfrm rot="10800000">
              <a:off x="2819400" y="19558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0" name="直線コネクタ 84"/>
            <p:cNvCxnSpPr>
              <a:cxnSpLocks noChangeShapeType="1"/>
            </p:cNvCxnSpPr>
            <p:nvPr/>
          </p:nvCxnSpPr>
          <p:spPr bwMode="auto">
            <a:xfrm rot="10800000">
              <a:off x="2794000" y="1930400"/>
              <a:ext cx="1447800" cy="596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61" name="直線コネクタ 85"/>
            <p:cNvCxnSpPr>
              <a:cxnSpLocks noChangeShapeType="1"/>
            </p:cNvCxnSpPr>
            <p:nvPr/>
          </p:nvCxnSpPr>
          <p:spPr bwMode="auto">
            <a:xfrm rot="10800000">
              <a:off x="2781300" y="1968500"/>
              <a:ext cx="1104900" cy="965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40" name="Rectangle 1032"/>
          <p:cNvSpPr>
            <a:spLocks noChangeArrowheads="1"/>
          </p:cNvSpPr>
          <p:nvPr/>
        </p:nvSpPr>
        <p:spPr bwMode="auto">
          <a:xfrm>
            <a:off x="4165520" y="3275545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>
                <a:solidFill>
                  <a:srgbClr val="FFFFFF"/>
                </a:solidFill>
              </a:rPr>
              <a:t>-</a:t>
            </a:r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200" b="1" baseline="30000" dirty="0">
                <a:solidFill>
                  <a:srgbClr val="FFFFFF"/>
                </a:solidFill>
              </a:rPr>
              <a:t>+ </a:t>
            </a:r>
            <a:r>
              <a:rPr lang="en-US" altLang="ja-JP" sz="3200" b="1" dirty="0">
                <a:solidFill>
                  <a:srgbClr val="FFFFFF"/>
                </a:solidFill>
              </a:rPr>
              <a:t>: elementary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particles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34846" name="Rectangle 1036"/>
          <p:cNvSpPr>
            <a:spLocks noChangeArrowheads="1"/>
          </p:cNvSpPr>
          <p:nvPr/>
        </p:nvSpPr>
        <p:spPr bwMode="auto">
          <a:xfrm>
            <a:off x="3634820" y="1347982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7" name="Rectangle 1036"/>
          <p:cNvSpPr>
            <a:spLocks noChangeArrowheads="1"/>
          </p:cNvSpPr>
          <p:nvPr/>
        </p:nvSpPr>
        <p:spPr bwMode="auto">
          <a:xfrm>
            <a:off x="190340" y="1555363"/>
            <a:ext cx="53424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</a:t>
            </a:r>
            <a:endParaRPr lang="ja-JP" altLang="en-US" sz="25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48" name="Rectangle 1036"/>
          <p:cNvSpPr>
            <a:spLocks noChangeArrowheads="1"/>
          </p:cNvSpPr>
          <p:nvPr/>
        </p:nvSpPr>
        <p:spPr bwMode="auto">
          <a:xfrm>
            <a:off x="835460" y="956261"/>
            <a:ext cx="30571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pp</a:t>
            </a:r>
            <a:r>
              <a:rPr lang="en-US" altLang="ja-JP" sz="25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(LHC)</a:t>
            </a:r>
            <a:endParaRPr lang="ja-JP" altLang="en-US" sz="25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50" name="図形グループ 92"/>
          <p:cNvGrpSpPr>
            <a:grpSpLocks/>
          </p:cNvGrpSpPr>
          <p:nvPr/>
        </p:nvGrpSpPr>
        <p:grpSpPr bwMode="auto">
          <a:xfrm rot="20840155" flipH="1">
            <a:off x="2000420" y="1512159"/>
            <a:ext cx="1153440" cy="684072"/>
            <a:chOff x="1220788" y="698500"/>
            <a:chExt cx="1408112" cy="965200"/>
          </a:xfrm>
        </p:grpSpPr>
        <p:cxnSp>
          <p:nvCxnSpPr>
            <p:cNvPr id="34856" name="直線コネクタ 93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7" name="直線コネクタ 94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8" name="直線コネクタ 95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851" name="図形グループ 96"/>
          <p:cNvGrpSpPr>
            <a:grpSpLocks/>
          </p:cNvGrpSpPr>
          <p:nvPr/>
        </p:nvGrpSpPr>
        <p:grpSpPr bwMode="auto">
          <a:xfrm rot="7860015" flipH="1">
            <a:off x="1553253" y="2597344"/>
            <a:ext cx="905856" cy="596160"/>
            <a:chOff x="1220788" y="698500"/>
            <a:chExt cx="1408112" cy="965200"/>
          </a:xfrm>
        </p:grpSpPr>
        <p:cxnSp>
          <p:nvCxnSpPr>
            <p:cNvPr id="34853" name="直線コネクタ 97"/>
            <p:cNvCxnSpPr>
              <a:cxnSpLocks noChangeShapeType="1"/>
            </p:cNvCxnSpPr>
            <p:nvPr/>
          </p:nvCxnSpPr>
          <p:spPr bwMode="auto">
            <a:xfrm rot="10800000">
              <a:off x="1651000" y="698500"/>
              <a:ext cx="977900" cy="952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4" name="直線コネクタ 98"/>
            <p:cNvCxnSpPr>
              <a:cxnSpLocks noChangeShapeType="1"/>
            </p:cNvCxnSpPr>
            <p:nvPr/>
          </p:nvCxnSpPr>
          <p:spPr bwMode="auto">
            <a:xfrm rot="10800000">
              <a:off x="1397000" y="863600"/>
              <a:ext cx="1193800" cy="787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5" name="直線コネクタ 99"/>
            <p:cNvCxnSpPr>
              <a:cxnSpLocks noChangeShapeType="1"/>
            </p:cNvCxnSpPr>
            <p:nvPr/>
          </p:nvCxnSpPr>
          <p:spPr bwMode="auto">
            <a:xfrm rot="10800000">
              <a:off x="1220788" y="998538"/>
              <a:ext cx="1344612" cy="6651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852" name="Rectangle 1036"/>
          <p:cNvSpPr>
            <a:spLocks noChangeArrowheads="1"/>
          </p:cNvSpPr>
          <p:nvPr/>
        </p:nvSpPr>
        <p:spPr bwMode="auto">
          <a:xfrm>
            <a:off x="812420" y="3467884"/>
            <a:ext cx="415152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33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900" b="1" baseline="300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altLang="ja-JP" sz="2500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collider (ILC)</a:t>
            </a:r>
            <a:endParaRPr lang="ja-JP" altLang="en-US" sz="2500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Text Box 1027"/>
          <p:cNvSpPr txBox="1">
            <a:spLocks noChangeArrowheads="1"/>
          </p:cNvSpPr>
          <p:nvPr/>
        </p:nvSpPr>
        <p:spPr bwMode="auto">
          <a:xfrm>
            <a:off x="14960" y="51846"/>
            <a:ext cx="940320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0" lang="en-US" altLang="ja-JP" sz="4900" b="1" dirty="0">
                <a:solidFill>
                  <a:srgbClr val="FFFFFF"/>
                </a:solidFill>
              </a:rPr>
              <a:t>Why 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Liner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C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ollider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  <p:sp>
        <p:nvSpPr>
          <p:cNvPr id="69" name="Rectangle 1032"/>
          <p:cNvSpPr>
            <a:spLocks noChangeArrowheads="1"/>
          </p:cNvSpPr>
          <p:nvPr/>
        </p:nvSpPr>
        <p:spPr bwMode="auto">
          <a:xfrm>
            <a:off x="4307181" y="3742445"/>
            <a:ext cx="5582880" cy="26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CMS </a:t>
            </a:r>
            <a:r>
              <a:rPr lang="en-US" altLang="ja-JP" sz="2800" b="1" dirty="0">
                <a:solidFill>
                  <a:srgbClr val="FFFFFF"/>
                </a:solidFill>
              </a:rPr>
              <a:t>energy = 2 x beam energy</a:t>
            </a: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                          (well defined)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Total momentum = 0 (balanced)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Small back ground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Mostly full reconstruction</a:t>
            </a:r>
          </a:p>
        </p:txBody>
      </p:sp>
      <p:sp>
        <p:nvSpPr>
          <p:cNvPr id="70" name="Rectangle 1032"/>
          <p:cNvSpPr>
            <a:spLocks noChangeArrowheads="1"/>
          </p:cNvSpPr>
          <p:nvPr/>
        </p:nvSpPr>
        <p:spPr bwMode="auto">
          <a:xfrm>
            <a:off x="4165520" y="847518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p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roton proton</a:t>
            </a:r>
            <a:r>
              <a:rPr lang="en-US" altLang="ja-JP" sz="3200" b="1" baseline="300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</a:rPr>
              <a:t>: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composite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4307181" y="5230145"/>
            <a:ext cx="4735219" cy="1138290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Rectangle 1032"/>
          <p:cNvSpPr>
            <a:spLocks noChangeArrowheads="1"/>
          </p:cNvSpPr>
          <p:nvPr/>
        </p:nvSpPr>
        <p:spPr bwMode="auto">
          <a:xfrm>
            <a:off x="4307181" y="1306439"/>
            <a:ext cx="5582880" cy="9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3 quarks and gluons</a:t>
            </a:r>
          </a:p>
          <a:p>
            <a:r>
              <a:rPr lang="en-US" altLang="ja-JP" sz="2800" b="1" dirty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partons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</a:rPr>
              <a:t>= quarks and gluons) </a:t>
            </a:r>
          </a:p>
        </p:txBody>
      </p:sp>
    </p:spTree>
    <p:extLst>
      <p:ext uri="{BB962C8B-B14F-4D97-AF65-F5344CB8AC3E}">
        <p14:creationId xmlns:p14="http://schemas.microsoft.com/office/powerpoint/2010/main" val="253296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正方形/長方形 29"/>
          <p:cNvSpPr>
            <a:spLocks noChangeArrowheads="1"/>
          </p:cNvSpPr>
          <p:nvPr/>
        </p:nvSpPr>
        <p:spPr bwMode="auto">
          <a:xfrm>
            <a:off x="3567401" y="4272929"/>
            <a:ext cx="531360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900" b="1">
                <a:solidFill>
                  <a:srgbClr val="000000"/>
                </a:solidFill>
              </a:rPr>
              <a:t>e</a:t>
            </a:r>
            <a:r>
              <a:rPr lang="en-US" altLang="ja-JP" sz="2900" b="1" baseline="30000">
                <a:solidFill>
                  <a:srgbClr val="000000"/>
                </a:solidFill>
              </a:rPr>
              <a:t>+</a:t>
            </a:r>
            <a:endParaRPr lang="ja-JP" altLang="en-US" sz="3300" b="1" baseline="30000">
              <a:solidFill>
                <a:srgbClr val="FF0000"/>
              </a:solidFill>
            </a:endParaRPr>
          </a:p>
        </p:txBody>
      </p:sp>
      <p:sp>
        <p:nvSpPr>
          <p:cNvPr id="34840" name="Rectangle 1032"/>
          <p:cNvSpPr>
            <a:spLocks noChangeArrowheads="1"/>
          </p:cNvSpPr>
          <p:nvPr/>
        </p:nvSpPr>
        <p:spPr bwMode="auto">
          <a:xfrm>
            <a:off x="4165520" y="3275545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600" b="1" baseline="30000" dirty="0">
                <a:solidFill>
                  <a:srgbClr val="FFFFFF"/>
                </a:solidFill>
              </a:rPr>
              <a:t>-</a:t>
            </a:r>
            <a:r>
              <a:rPr lang="en-US" altLang="ja-JP" sz="3200" b="1" dirty="0">
                <a:solidFill>
                  <a:srgbClr val="FFFFFF"/>
                </a:solidFill>
              </a:rPr>
              <a:t>e</a:t>
            </a:r>
            <a:r>
              <a:rPr lang="en-US" altLang="ja-JP" sz="3200" b="1" baseline="30000" dirty="0">
                <a:solidFill>
                  <a:srgbClr val="FFFFFF"/>
                </a:solidFill>
              </a:rPr>
              <a:t>+ </a:t>
            </a:r>
            <a:r>
              <a:rPr lang="en-US" altLang="ja-JP" sz="3200" b="1" dirty="0">
                <a:solidFill>
                  <a:srgbClr val="FFFFFF"/>
                </a:solidFill>
              </a:rPr>
              <a:t>: elementary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particles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67" name="Text Box 1027"/>
          <p:cNvSpPr txBox="1">
            <a:spLocks noChangeArrowheads="1"/>
          </p:cNvSpPr>
          <p:nvPr/>
        </p:nvSpPr>
        <p:spPr bwMode="auto">
          <a:xfrm>
            <a:off x="14960" y="51846"/>
            <a:ext cx="940320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0" lang="en-US" altLang="ja-JP" sz="4900" b="1" dirty="0">
                <a:solidFill>
                  <a:srgbClr val="FFFFFF"/>
                </a:solidFill>
              </a:rPr>
              <a:t>Why 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Liner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C</a:t>
            </a:r>
            <a:r>
              <a:rPr kumimoji="0" lang="en-US" altLang="ja-JP" sz="4900" b="1" dirty="0" smtClean="0">
                <a:solidFill>
                  <a:srgbClr val="FFFFFF"/>
                </a:solidFill>
              </a:rPr>
              <a:t>ollider </a:t>
            </a:r>
            <a:r>
              <a:rPr kumimoji="0" lang="en-US" altLang="ja-JP" sz="49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  <p:sp>
        <p:nvSpPr>
          <p:cNvPr id="69" name="Rectangle 1032"/>
          <p:cNvSpPr>
            <a:spLocks noChangeArrowheads="1"/>
          </p:cNvSpPr>
          <p:nvPr/>
        </p:nvSpPr>
        <p:spPr bwMode="auto">
          <a:xfrm>
            <a:off x="4307181" y="3742445"/>
            <a:ext cx="5582880" cy="26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CMS </a:t>
            </a:r>
            <a:r>
              <a:rPr lang="en-US" altLang="ja-JP" sz="2800" b="1" dirty="0">
                <a:solidFill>
                  <a:srgbClr val="FFFFFF"/>
                </a:solidFill>
              </a:rPr>
              <a:t>energy = 2 x beam energy</a:t>
            </a:r>
          </a:p>
          <a:p>
            <a:pPr>
              <a:lnSpc>
                <a:spcPct val="90000"/>
              </a:lnSpc>
            </a:pPr>
            <a:r>
              <a:rPr lang="en-US" altLang="ja-JP" sz="2800" b="1" dirty="0">
                <a:solidFill>
                  <a:srgbClr val="FFFFFF"/>
                </a:solidFill>
              </a:rPr>
              <a:t>                          (well defined)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Total momentum = 0 (balanced)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Small back ground</a:t>
            </a:r>
          </a:p>
          <a:p>
            <a:pPr>
              <a:lnSpc>
                <a:spcPct val="30000"/>
              </a:lnSpc>
            </a:pPr>
            <a:endParaRPr lang="en-US" altLang="ja-JP" sz="2800" b="1" dirty="0">
              <a:solidFill>
                <a:srgbClr val="FFFFFF"/>
              </a:solidFill>
            </a:endParaRPr>
          </a:p>
          <a:p>
            <a:r>
              <a:rPr lang="en-US" altLang="ja-JP" sz="2800" b="1" dirty="0">
                <a:solidFill>
                  <a:srgbClr val="FFFFFF"/>
                </a:solidFill>
              </a:rPr>
              <a:t>Mostly full reconstruction</a:t>
            </a:r>
          </a:p>
        </p:txBody>
      </p:sp>
      <p:sp>
        <p:nvSpPr>
          <p:cNvPr id="70" name="Rectangle 1032"/>
          <p:cNvSpPr>
            <a:spLocks noChangeArrowheads="1"/>
          </p:cNvSpPr>
          <p:nvPr/>
        </p:nvSpPr>
        <p:spPr bwMode="auto">
          <a:xfrm>
            <a:off x="4165520" y="847518"/>
            <a:ext cx="5582880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p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roton proton</a:t>
            </a:r>
            <a:r>
              <a:rPr lang="en-US" altLang="ja-JP" sz="3200" b="1" baseline="300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</a:rPr>
              <a:t>: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composite</a:t>
            </a:r>
            <a:endParaRPr lang="en-US" altLang="ja-JP" sz="3200" b="1" dirty="0">
              <a:solidFill>
                <a:srgbClr val="FFFFFF"/>
              </a:solidFill>
            </a:endParaRPr>
          </a:p>
        </p:txBody>
      </p:sp>
      <p:pic>
        <p:nvPicPr>
          <p:cNvPr id="72" name="Picture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41" y="1168399"/>
            <a:ext cx="2572353" cy="227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31" descr="event-v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3975100"/>
            <a:ext cx="3404851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" name="図形グループ 18"/>
          <p:cNvGrpSpPr>
            <a:grpSpLocks/>
          </p:cNvGrpSpPr>
          <p:nvPr/>
        </p:nvGrpSpPr>
        <p:grpSpPr bwMode="auto">
          <a:xfrm>
            <a:off x="1333498" y="4356097"/>
            <a:ext cx="2872083" cy="2010244"/>
            <a:chOff x="5702300" y="4132231"/>
            <a:chExt cx="2068794" cy="1760569"/>
          </a:xfrm>
        </p:grpSpPr>
        <p:sp>
          <p:nvSpPr>
            <p:cNvPr id="75" name="円/楕円 74"/>
            <p:cNvSpPr/>
            <p:nvPr/>
          </p:nvSpPr>
          <p:spPr>
            <a:xfrm>
              <a:off x="5702300" y="4838700"/>
              <a:ext cx="1066504" cy="1054100"/>
            </a:xfrm>
            <a:prstGeom prst="ellipse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76" name="直線コネクタ 75"/>
            <p:cNvCxnSpPr/>
            <p:nvPr/>
          </p:nvCxnSpPr>
          <p:spPr>
            <a:xfrm rot="5400000">
              <a:off x="6254539" y="4603768"/>
              <a:ext cx="419100" cy="126965"/>
            </a:xfrm>
            <a:prstGeom prst="line">
              <a:avLst/>
            </a:prstGeom>
            <a:ln w="349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テキスト ボックス 76"/>
            <p:cNvSpPr txBox="1"/>
            <p:nvPr/>
          </p:nvSpPr>
          <p:spPr>
            <a:xfrm>
              <a:off x="6193360" y="4132231"/>
              <a:ext cx="1577734" cy="3504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All  from Higgs</a:t>
              </a:r>
              <a:endParaRPr lang="ja-JP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4307181" y="5230145"/>
            <a:ext cx="4735219" cy="1138290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Rectangle 1036"/>
          <p:cNvSpPr>
            <a:spLocks noChangeArrowheads="1"/>
          </p:cNvSpPr>
          <p:nvPr/>
        </p:nvSpPr>
        <p:spPr bwMode="auto">
          <a:xfrm>
            <a:off x="771960" y="892761"/>
            <a:ext cx="2361434" cy="46847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altLang="ja-JP" sz="2500" b="1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pp</a:t>
            </a:r>
            <a:r>
              <a:rPr lang="en-US" altLang="ja-JP" sz="25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collider (LHC)</a:t>
            </a:r>
            <a:endParaRPr lang="ja-JP" altLang="en-US" sz="2500" b="1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036"/>
          <p:cNvSpPr>
            <a:spLocks noChangeArrowheads="1"/>
          </p:cNvSpPr>
          <p:nvPr/>
        </p:nvSpPr>
        <p:spPr bwMode="auto">
          <a:xfrm>
            <a:off x="812420" y="3467884"/>
            <a:ext cx="2845180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altLang="ja-JP" sz="25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3300" b="1" baseline="300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5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900" b="1" baseline="300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altLang="ja-JP" sz="25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collider (ILC)</a:t>
            </a:r>
            <a:endParaRPr lang="ja-JP" altLang="en-US" sz="25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032"/>
          <p:cNvSpPr>
            <a:spLocks noChangeArrowheads="1"/>
          </p:cNvSpPr>
          <p:nvPr/>
        </p:nvSpPr>
        <p:spPr bwMode="auto">
          <a:xfrm>
            <a:off x="4307181" y="1306439"/>
            <a:ext cx="5582880" cy="9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ja-JP" sz="2800" b="1" dirty="0" smtClean="0">
                <a:solidFill>
                  <a:srgbClr val="FFFFFF"/>
                </a:solidFill>
              </a:rPr>
              <a:t>3 quarks and gluons</a:t>
            </a:r>
          </a:p>
          <a:p>
            <a:r>
              <a:rPr lang="en-US" altLang="ja-JP" sz="2800" b="1" dirty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partons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</a:rPr>
              <a:t>= quarks and gluons) </a:t>
            </a:r>
          </a:p>
        </p:txBody>
      </p:sp>
    </p:spTree>
    <p:extLst>
      <p:ext uri="{BB962C8B-B14F-4D97-AF65-F5344CB8AC3E}">
        <p14:creationId xmlns:p14="http://schemas.microsoft.com/office/powerpoint/2010/main" val="418460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2" y="-101599"/>
            <a:ext cx="9350288" cy="698399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955800" y="2940397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•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31160" y="3774133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•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83500" y="3611265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•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768600" y="2982099"/>
            <a:ext cx="3801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FFF00"/>
                </a:solidFill>
                <a:latin typeface="Times"/>
                <a:cs typeface="Times"/>
              </a:rPr>
              <a:t>Russia</a:t>
            </a:r>
            <a:endParaRPr lang="ja-JP" alt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459488" y="3854797"/>
            <a:ext cx="3801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FFF00"/>
                </a:solidFill>
                <a:latin typeface="Times"/>
                <a:cs typeface="Times"/>
              </a:rPr>
              <a:t>Japan</a:t>
            </a:r>
            <a:endParaRPr lang="ja-JP" alt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459488" y="3610977"/>
            <a:ext cx="3801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  <a:latin typeface="Times"/>
                <a:cs typeface="Times"/>
              </a:rPr>
              <a:t>Tokyo</a:t>
            </a:r>
            <a:endParaRPr lang="ja-JP" altLang="en-US" sz="28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145807" y="3744962"/>
            <a:ext cx="3801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  <a:latin typeface="Times"/>
                <a:cs typeface="Times"/>
              </a:rPr>
              <a:t>Novosibirsk</a:t>
            </a:r>
            <a:endParaRPr lang="ja-JP" altLang="en-US" sz="28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141353" y="2902297"/>
            <a:ext cx="2265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latin typeface="Times"/>
                <a:cs typeface="Times"/>
              </a:rPr>
              <a:t>Moscow</a:t>
            </a:r>
            <a:endParaRPr lang="ja-JP" altLang="en-US" sz="28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419100" y="864225"/>
            <a:ext cx="11035145" cy="2929306"/>
            <a:chOff x="419100" y="864225"/>
            <a:chExt cx="11035145" cy="2929306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7552266" y="3331866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</a:rPr>
                <a:t>•</a:t>
              </a:r>
              <a:endParaRPr kumimoji="1" lang="ja-JP" altLang="en-US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" name="図形グループ 3"/>
            <p:cNvGrpSpPr/>
            <p:nvPr/>
          </p:nvGrpSpPr>
          <p:grpSpPr>
            <a:xfrm>
              <a:off x="419100" y="864225"/>
              <a:ext cx="11035145" cy="2927360"/>
              <a:chOff x="419100" y="864225"/>
              <a:chExt cx="11035145" cy="2927360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419100" y="864225"/>
                <a:ext cx="840316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4800" b="1" dirty="0" smtClean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Times"/>
                    <a:cs typeface="Times"/>
                  </a:rPr>
                  <a:t>International Linear Collider</a:t>
                </a: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7653152" y="3268365"/>
                <a:ext cx="380109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800" b="1" spc="-50" dirty="0" err="1" smtClean="0">
                    <a:solidFill>
                      <a:srgbClr val="FF0000"/>
                    </a:solidFill>
                    <a:latin typeface="Times"/>
                    <a:cs typeface="Times"/>
                  </a:rPr>
                  <a:t>Kitakami</a:t>
                </a:r>
                <a:endParaRPr lang="ja-JP" altLang="en-US" sz="2800" b="1" spc="-50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grpSp>
            <p:nvGrpSpPr>
              <p:cNvPr id="8" name="図形グループ 7"/>
              <p:cNvGrpSpPr/>
              <p:nvPr/>
            </p:nvGrpSpPr>
            <p:grpSpPr>
              <a:xfrm>
                <a:off x="612041" y="1459012"/>
                <a:ext cx="8701358" cy="1494085"/>
                <a:chOff x="612041" y="1459012"/>
                <a:chExt cx="8701358" cy="1494085"/>
              </a:xfrm>
            </p:grpSpPr>
            <p:grpSp>
              <p:nvGrpSpPr>
                <p:cNvPr id="7" name="図形グループ 6"/>
                <p:cNvGrpSpPr/>
                <p:nvPr/>
              </p:nvGrpSpPr>
              <p:grpSpPr>
                <a:xfrm>
                  <a:off x="6886486" y="2031959"/>
                  <a:ext cx="2426913" cy="921138"/>
                  <a:chOff x="6886486" y="2031959"/>
                  <a:chExt cx="2426913" cy="921138"/>
                </a:xfrm>
              </p:grpSpPr>
              <p:grpSp>
                <p:nvGrpSpPr>
                  <p:cNvPr id="6" name="図形グループ 5"/>
                  <p:cNvGrpSpPr/>
                  <p:nvPr/>
                </p:nvGrpSpPr>
                <p:grpSpPr>
                  <a:xfrm>
                    <a:off x="6886486" y="2031959"/>
                    <a:ext cx="2426913" cy="921138"/>
                    <a:chOff x="6886486" y="2031959"/>
                    <a:chExt cx="2426913" cy="921138"/>
                  </a:xfrm>
                </p:grpSpPr>
                <p:sp>
                  <p:nvSpPr>
                    <p:cNvPr id="3" name="角丸四角形吹き出し 2"/>
                    <p:cNvSpPr/>
                    <p:nvPr/>
                  </p:nvSpPr>
                  <p:spPr>
                    <a:xfrm>
                      <a:off x="6886486" y="2070059"/>
                      <a:ext cx="2247900" cy="870338"/>
                    </a:xfrm>
                    <a:prstGeom prst="wedgeRoundRectCallout">
                      <a:avLst>
                        <a:gd name="adj1" fmla="val -11957"/>
                        <a:gd name="adj2" fmla="val 102500"/>
                        <a:gd name="adj3" fmla="val 16667"/>
                      </a:avLst>
                    </a:prstGeom>
                    <a:solidFill>
                      <a:schemeClr val="bg1"/>
                    </a:solidFill>
                    <a:ln w="381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pic>
                  <p:nvPicPr>
                    <p:cNvPr id="25" name="図 24"/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16440" y="2188671"/>
                      <a:ext cx="2162592" cy="5958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" name="テキスト ボックス 4"/>
                    <p:cNvSpPr txBox="1"/>
                    <p:nvPr/>
                  </p:nvSpPr>
                  <p:spPr>
                    <a:xfrm>
                      <a:off x="7055234" y="2031959"/>
                      <a:ext cx="76301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ILC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p:txBody>
                </p:sp>
                <p:sp>
                  <p:nvSpPr>
                    <p:cNvPr id="29" name="テキスト ボックス 28"/>
                    <p:cNvSpPr txBox="1"/>
                    <p:nvPr/>
                  </p:nvSpPr>
                  <p:spPr>
                    <a:xfrm>
                      <a:off x="7517752" y="2583765"/>
                      <a:ext cx="179564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Candidate site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p:txBody>
                </p:sp>
              </p:grpSp>
              <p:sp>
                <p:nvSpPr>
                  <p:cNvPr id="27" name="正方形/長方形 26"/>
                  <p:cNvSpPr/>
                  <p:nvPr/>
                </p:nvSpPr>
                <p:spPr>
                  <a:xfrm>
                    <a:off x="8720960" y="2448878"/>
                    <a:ext cx="300339" cy="2410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7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正方形/長方形 27"/>
                <p:cNvSpPr/>
                <p:nvPr/>
              </p:nvSpPr>
              <p:spPr>
                <a:xfrm>
                  <a:off x="612041" y="1459012"/>
                  <a:ext cx="7611856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4800" b="1" dirty="0" smtClean="0">
                      <a:solidFill>
                        <a:schemeClr val="bg1"/>
                      </a:solidFill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"/>
                      <a:cs typeface="Times"/>
                    </a:rPr>
                    <a:t>at </a:t>
                  </a:r>
                  <a:r>
                    <a:rPr lang="en-US" altLang="ja-JP" sz="4800" b="1" dirty="0" err="1" smtClean="0">
                      <a:solidFill>
                        <a:schemeClr val="bg1"/>
                      </a:solidFill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"/>
                      <a:cs typeface="Times"/>
                    </a:rPr>
                    <a:t>Kitakami</a:t>
                  </a:r>
                  <a:r>
                    <a:rPr lang="en-US" altLang="ja-JP" sz="4800" b="1" dirty="0" smtClean="0">
                      <a:solidFill>
                        <a:schemeClr val="bg1"/>
                      </a:solidFill>
                      <a:effectLst>
                        <a:outerShdw blurRad="50800" dist="38100" dir="8100000" algn="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"/>
                      <a:cs typeface="Times"/>
                    </a:rPr>
                    <a:t> Hills</a:t>
                  </a:r>
                </a:p>
              </p:txBody>
            </p:sp>
          </p:grpSp>
        </p:grpSp>
      </p:grpSp>
      <p:sp>
        <p:nvSpPr>
          <p:cNvPr id="11" name="正方形/長方形 10"/>
          <p:cNvSpPr/>
          <p:nvPr/>
        </p:nvSpPr>
        <p:spPr>
          <a:xfrm>
            <a:off x="8432800" y="6121400"/>
            <a:ext cx="1028700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999" y="6219508"/>
            <a:ext cx="1759533" cy="40989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01" y="230411"/>
            <a:ext cx="620499" cy="6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図形グループ 67"/>
          <p:cNvGrpSpPr/>
          <p:nvPr/>
        </p:nvGrpSpPr>
        <p:grpSpPr>
          <a:xfrm>
            <a:off x="3330167" y="351900"/>
            <a:ext cx="6751052" cy="6559168"/>
            <a:chOff x="3330167" y="332656"/>
            <a:chExt cx="6751052" cy="6559168"/>
          </a:xfrm>
        </p:grpSpPr>
        <p:sp>
          <p:nvSpPr>
            <p:cNvPr id="28" name="TextBox 27"/>
            <p:cNvSpPr txBox="1"/>
            <p:nvPr/>
          </p:nvSpPr>
          <p:spPr>
            <a:xfrm>
              <a:off x="7452320" y="33265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fr-FR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42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167" y="332656"/>
              <a:ext cx="6751052" cy="655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ine 2"/>
            <p:cNvSpPr>
              <a:spLocks noChangeShapeType="1"/>
            </p:cNvSpPr>
            <p:nvPr/>
          </p:nvSpPr>
          <p:spPr bwMode="auto">
            <a:xfrm>
              <a:off x="6099256" y="2257691"/>
              <a:ext cx="1655469" cy="3983754"/>
            </a:xfrm>
            <a:prstGeom prst="line">
              <a:avLst/>
            </a:prstGeom>
            <a:noFill/>
            <a:ln w="508000">
              <a:solidFill>
                <a:srgbClr val="0000FF">
                  <a:alpha val="4196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357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円/楕円 1"/>
            <p:cNvSpPr/>
            <p:nvPr/>
          </p:nvSpPr>
          <p:spPr>
            <a:xfrm>
              <a:off x="6688995" y="3946959"/>
              <a:ext cx="347206" cy="282874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solidFill>
                <a:srgbClr val="FF00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5" name="テキスト ボックス 4"/>
            <p:cNvSpPr txBox="1"/>
            <p:nvPr/>
          </p:nvSpPr>
          <p:spPr>
            <a:xfrm>
              <a:off x="4123733" y="2774715"/>
              <a:ext cx="787982" cy="36925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err="1" smtClean="0">
                  <a:solidFill>
                    <a:prstClr val="black"/>
                  </a:solidFill>
                  <a:latin typeface="Arial" charset="0"/>
                  <a:ea typeface="ＭＳ Ｐゴシック"/>
                </a:rPr>
                <a:t>Oshu</a:t>
              </a:r>
              <a:endParaRPr kumimoji="0" lang="ja-JP" altLang="en-US" b="1" dirty="0">
                <a:solidFill>
                  <a:prstClr val="black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46" name="テキスト ボックス 18"/>
            <p:cNvSpPr txBox="1"/>
            <p:nvPr/>
          </p:nvSpPr>
          <p:spPr>
            <a:xfrm>
              <a:off x="4261957" y="4793148"/>
              <a:ext cx="1461510" cy="375811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err="1" smtClean="0">
                  <a:solidFill>
                    <a:prstClr val="black"/>
                  </a:solidFill>
                  <a:latin typeface="Arial" charset="0"/>
                  <a:ea typeface="ＭＳ Ｐゴシック"/>
                </a:rPr>
                <a:t>Ichinoseki</a:t>
              </a:r>
              <a:endParaRPr kumimoji="0" lang="ja-JP" altLang="en-US" b="1" dirty="0">
                <a:solidFill>
                  <a:prstClr val="black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47" name="テキスト ボックス 19"/>
            <p:cNvSpPr txBox="1"/>
            <p:nvPr/>
          </p:nvSpPr>
          <p:spPr>
            <a:xfrm>
              <a:off x="8053246" y="3175774"/>
              <a:ext cx="1153639" cy="36925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err="1" smtClean="0">
                  <a:solidFill>
                    <a:prstClr val="black"/>
                  </a:solidFill>
                  <a:latin typeface="Arial" charset="0"/>
                  <a:ea typeface="ＭＳ Ｐゴシック"/>
                </a:rPr>
                <a:t>Ofunato</a:t>
              </a:r>
              <a:endParaRPr kumimoji="0" lang="ja-JP" altLang="en-US" b="1" dirty="0">
                <a:solidFill>
                  <a:prstClr val="black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48" name="テキスト ボックス 20"/>
            <p:cNvSpPr txBox="1"/>
            <p:nvPr/>
          </p:nvSpPr>
          <p:spPr>
            <a:xfrm>
              <a:off x="7484641" y="4914261"/>
              <a:ext cx="1722245" cy="36925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err="1" smtClean="0">
                  <a:solidFill>
                    <a:prstClr val="black"/>
                  </a:solidFill>
                  <a:latin typeface="Arial" charset="0"/>
                  <a:ea typeface="ＭＳ Ｐゴシック"/>
                </a:rPr>
                <a:t>Kesen-numa</a:t>
              </a:r>
              <a:endParaRPr kumimoji="0" lang="ja-JP" altLang="en-US" b="1" dirty="0">
                <a:solidFill>
                  <a:prstClr val="black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49" name="テキスト ボックス 26"/>
            <p:cNvSpPr txBox="1"/>
            <p:nvPr/>
          </p:nvSpPr>
          <p:spPr>
            <a:xfrm rot="17112591">
              <a:off x="4307444" y="3574952"/>
              <a:ext cx="1604764" cy="369259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err="1" smtClean="0">
                  <a:solidFill>
                    <a:prstClr val="white"/>
                  </a:solidFill>
                  <a:latin typeface="Arial" charset="0"/>
                  <a:ea typeface="ＭＳ Ｐゴシック"/>
                </a:rPr>
                <a:t>Shinkansen</a:t>
              </a:r>
              <a:endParaRPr kumimoji="0" lang="en-US" altLang="ja-JP" b="1" dirty="0" smtClean="0">
                <a:solidFill>
                  <a:prstClr val="white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50" name="テキスト ボックス 27"/>
            <p:cNvSpPr txBox="1"/>
            <p:nvPr/>
          </p:nvSpPr>
          <p:spPr>
            <a:xfrm rot="17101799">
              <a:off x="3692450" y="3762322"/>
              <a:ext cx="1653189" cy="369259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3366FF"/>
              </a:solidFill>
            </a:ln>
          </p:spPr>
          <p:txBody>
            <a:bodyPr wrap="square" lIns="91364" tIns="45684" rIns="91364" bIns="45684" rtlCol="0">
              <a:spAutoFit/>
            </a:bodyPr>
            <a:lstStyle/>
            <a:p>
              <a:pPr algn="ctr" defTabSz="456788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smtClean="0">
                  <a:solidFill>
                    <a:prstClr val="white"/>
                  </a:solidFill>
                  <a:latin typeface="Arial" charset="0"/>
                  <a:ea typeface="ＭＳ Ｐゴシック"/>
                </a:rPr>
                <a:t>Expressway</a:t>
              </a:r>
              <a:endParaRPr kumimoji="0" lang="ja-JP" altLang="en-US" b="1" dirty="0">
                <a:solidFill>
                  <a:prstClr val="white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51" name="TextBox 27"/>
            <p:cNvSpPr txBox="1"/>
            <p:nvPr/>
          </p:nvSpPr>
          <p:spPr>
            <a:xfrm>
              <a:off x="8444924" y="611924"/>
              <a:ext cx="175814" cy="351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fr-FR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Rectangle 28"/>
            <p:cNvSpPr/>
            <p:nvPr/>
          </p:nvSpPr>
          <p:spPr>
            <a:xfrm>
              <a:off x="6357998" y="1677535"/>
              <a:ext cx="2950486" cy="92333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smtClean="0">
                  <a:solidFill>
                    <a:srgbClr val="003300"/>
                  </a:solidFill>
                  <a:latin typeface="Arial" charset="0"/>
                  <a:ea typeface="ＭＳ Ｐゴシック"/>
                </a:rPr>
                <a:t>Earthquake-proof stable bedrock of granite.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b="1" dirty="0" smtClean="0">
                  <a:solidFill>
                    <a:srgbClr val="003300"/>
                  </a:solidFill>
                  <a:latin typeface="Arial" charset="0"/>
                  <a:ea typeface="ＭＳ Ｐゴシック"/>
                </a:rPr>
                <a:t>No faults cross the line.</a:t>
              </a:r>
              <a:endParaRPr kumimoji="0" lang="en-US" altLang="ja-JP" b="1" dirty="0">
                <a:solidFill>
                  <a:srgbClr val="003300"/>
                </a:solidFill>
                <a:latin typeface="Arial" charset="0"/>
                <a:ea typeface="ＭＳ Ｐゴシック"/>
              </a:endParaRPr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-740391" y="1392724"/>
            <a:ext cx="8193593" cy="5499100"/>
            <a:chOff x="-769916" y="1358900"/>
            <a:chExt cx="8193593" cy="5499100"/>
          </a:xfrm>
        </p:grpSpPr>
        <p:grpSp>
          <p:nvGrpSpPr>
            <p:cNvPr id="64" name="図形グループ 63"/>
            <p:cNvGrpSpPr/>
            <p:nvPr/>
          </p:nvGrpSpPr>
          <p:grpSpPr>
            <a:xfrm>
              <a:off x="-769916" y="1358900"/>
              <a:ext cx="8193593" cy="5499100"/>
              <a:chOff x="-769916" y="1358900"/>
              <a:chExt cx="8193593" cy="5499100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-769916" y="1358900"/>
                <a:ext cx="4749800" cy="5499100"/>
                <a:chOff x="-1462574" y="1435100"/>
                <a:chExt cx="4749800" cy="5499100"/>
              </a:xfrm>
            </p:grpSpPr>
            <p:pic>
              <p:nvPicPr>
                <p:cNvPr id="33" name="図 3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462574" y="1435100"/>
                  <a:ext cx="4749800" cy="5499100"/>
                </a:xfrm>
                <a:prstGeom prst="rect">
                  <a:avLst/>
                </a:prstGeom>
              </p:spPr>
            </p:pic>
            <p:sp>
              <p:nvSpPr>
                <p:cNvPr id="54" name="Rectangle 8"/>
                <p:cNvSpPr>
                  <a:spLocks/>
                </p:cNvSpPr>
                <p:nvPr/>
              </p:nvSpPr>
              <p:spPr bwMode="auto">
                <a:xfrm>
                  <a:off x="1890411" y="3819852"/>
                  <a:ext cx="274457" cy="253665"/>
                </a:xfrm>
                <a:prstGeom prst="rect">
                  <a:avLst/>
                </a:prstGeom>
                <a:noFill/>
                <a:ln w="254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algn="ctr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algn="ctr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algn="ctr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algn="ctr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algn="ctr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defTabSz="91357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 sz="2800">
                    <a:solidFill>
                      <a:srgbClr val="000000"/>
                    </a:solidFill>
                    <a:latin typeface="Calibri"/>
                    <a:ea typeface="ヒラギノ角ゴ Pro W3" charset="-128"/>
                    <a:sym typeface="ヒラギノ角ゴ Pro W3" charset="-128"/>
                  </a:endParaRPr>
                </a:p>
              </p:txBody>
            </p:sp>
          </p:grpSp>
          <p:sp>
            <p:nvSpPr>
              <p:cNvPr id="55" name="正方形/長方形 54"/>
              <p:cNvSpPr/>
              <p:nvPr/>
            </p:nvSpPr>
            <p:spPr>
              <a:xfrm>
                <a:off x="2097709" y="5117312"/>
                <a:ext cx="151963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Tokyo</a:t>
                </a:r>
                <a:endParaRPr lang="ja-JP" altLang="en-US" sz="20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1208509" y="3605673"/>
                <a:ext cx="182752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 err="1" smtClean="0">
                    <a:solidFill>
                      <a:srgbClr val="FF0000"/>
                    </a:solidFill>
                    <a:latin typeface="Times"/>
                    <a:cs typeface="Times"/>
                  </a:rPr>
                  <a:t>Kitakami</a:t>
                </a:r>
                <a:endParaRPr lang="ja-JP" altLang="en-US" sz="24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2644380" y="3946959"/>
                <a:ext cx="187957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Sendai</a:t>
                </a:r>
                <a:endParaRPr lang="ja-JP" altLang="en-US" sz="20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2697255" y="3377143"/>
                <a:ext cx="187957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Morioka</a:t>
                </a:r>
                <a:endParaRPr lang="ja-JP" altLang="en-US" sz="20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-40455" y="2273909"/>
                <a:ext cx="15222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>
                    <a:solidFill>
                      <a:srgbClr val="FF0000"/>
                    </a:solidFill>
                    <a:latin typeface="Times"/>
                    <a:cs typeface="Times"/>
                  </a:rPr>
                  <a:t>Vladivostok</a:t>
                </a:r>
                <a:endParaRPr lang="ja-JP" altLang="en-US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51517" y="1507512"/>
                <a:ext cx="1663091" cy="64633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r>
                  <a:rPr lang="en-US" altLang="ja-JP" sz="3600" b="1" dirty="0" smtClean="0">
                    <a:ln w="3175" cmpd="sng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cs typeface="Times"/>
                  </a:rPr>
                  <a:t>Russia</a:t>
                </a:r>
                <a:endParaRPr lang="ja-JP" altLang="en-US" sz="3600" b="1" dirty="0">
                  <a:ln w="31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cs typeface="Times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891009" y="4196009"/>
                <a:ext cx="1522229" cy="64633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r>
                  <a:rPr lang="en-US" altLang="ja-JP" sz="3600" b="1" dirty="0" smtClean="0">
                    <a:ln w="3175" cmpd="sng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cs typeface="Times"/>
                  </a:rPr>
                  <a:t>Japan</a:t>
                </a:r>
                <a:endParaRPr lang="ja-JP" altLang="en-US" sz="3600" b="1" dirty="0">
                  <a:ln w="31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cs typeface="Times"/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 rot="4012289">
                <a:off x="6774087" y="3611572"/>
                <a:ext cx="883682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ja-JP" sz="2800" b="1" dirty="0" smtClean="0">
                    <a:solidFill>
                      <a:srgbClr val="0000FF"/>
                    </a:solidFill>
                    <a:latin typeface="Times"/>
                    <a:cs typeface="Times"/>
                  </a:rPr>
                  <a:t>ILC</a:t>
                </a:r>
                <a:endParaRPr lang="ja-JP" altLang="en-US" sz="2800" b="1" dirty="0">
                  <a:solidFill>
                    <a:srgbClr val="0000FF"/>
                  </a:solidFill>
                  <a:latin typeface="Times"/>
                  <a:cs typeface="Times"/>
                </a:endParaRPr>
              </a:p>
            </p:txBody>
          </p:sp>
        </p:grpSp>
        <p:sp>
          <p:nvSpPr>
            <p:cNvPr id="65" name="フリーフォーム 64"/>
            <p:cNvSpPr/>
            <p:nvPr/>
          </p:nvSpPr>
          <p:spPr>
            <a:xfrm>
              <a:off x="2260600" y="2844800"/>
              <a:ext cx="482665" cy="2286000"/>
            </a:xfrm>
            <a:custGeom>
              <a:avLst/>
              <a:gdLst>
                <a:gd name="connsiteX0" fmla="*/ 254000 w 482665"/>
                <a:gd name="connsiteY0" fmla="*/ 0 h 2286000"/>
                <a:gd name="connsiteX1" fmla="*/ 241300 w 482665"/>
                <a:gd name="connsiteY1" fmla="*/ 63500 h 2286000"/>
                <a:gd name="connsiteX2" fmla="*/ 215900 w 482665"/>
                <a:gd name="connsiteY2" fmla="*/ 139700 h 2286000"/>
                <a:gd name="connsiteX3" fmla="*/ 228600 w 482665"/>
                <a:gd name="connsiteY3" fmla="*/ 368300 h 2286000"/>
                <a:gd name="connsiteX4" fmla="*/ 241300 w 482665"/>
                <a:gd name="connsiteY4" fmla="*/ 406400 h 2286000"/>
                <a:gd name="connsiteX5" fmla="*/ 279400 w 482665"/>
                <a:gd name="connsiteY5" fmla="*/ 431800 h 2286000"/>
                <a:gd name="connsiteX6" fmla="*/ 330200 w 482665"/>
                <a:gd name="connsiteY6" fmla="*/ 495300 h 2286000"/>
                <a:gd name="connsiteX7" fmla="*/ 342900 w 482665"/>
                <a:gd name="connsiteY7" fmla="*/ 533400 h 2286000"/>
                <a:gd name="connsiteX8" fmla="*/ 419100 w 482665"/>
                <a:gd name="connsiteY8" fmla="*/ 584200 h 2286000"/>
                <a:gd name="connsiteX9" fmla="*/ 457200 w 482665"/>
                <a:gd name="connsiteY9" fmla="*/ 622300 h 2286000"/>
                <a:gd name="connsiteX10" fmla="*/ 482600 w 482665"/>
                <a:gd name="connsiteY10" fmla="*/ 685800 h 2286000"/>
                <a:gd name="connsiteX11" fmla="*/ 444500 w 482665"/>
                <a:gd name="connsiteY11" fmla="*/ 1028700 h 2286000"/>
                <a:gd name="connsiteX12" fmla="*/ 419100 w 482665"/>
                <a:gd name="connsiteY12" fmla="*/ 1181100 h 2286000"/>
                <a:gd name="connsiteX13" fmla="*/ 393700 w 482665"/>
                <a:gd name="connsiteY13" fmla="*/ 1295400 h 2286000"/>
                <a:gd name="connsiteX14" fmla="*/ 368300 w 482665"/>
                <a:gd name="connsiteY14" fmla="*/ 1333500 h 2286000"/>
                <a:gd name="connsiteX15" fmla="*/ 342900 w 482665"/>
                <a:gd name="connsiteY15" fmla="*/ 1384300 h 2286000"/>
                <a:gd name="connsiteX16" fmla="*/ 292100 w 482665"/>
                <a:gd name="connsiteY16" fmla="*/ 1460500 h 2286000"/>
                <a:gd name="connsiteX17" fmla="*/ 266700 w 482665"/>
                <a:gd name="connsiteY17" fmla="*/ 1536700 h 2286000"/>
                <a:gd name="connsiteX18" fmla="*/ 254000 w 482665"/>
                <a:gd name="connsiteY18" fmla="*/ 1574800 h 2286000"/>
                <a:gd name="connsiteX19" fmla="*/ 228600 w 482665"/>
                <a:gd name="connsiteY19" fmla="*/ 1612900 h 2286000"/>
                <a:gd name="connsiteX20" fmla="*/ 203200 w 482665"/>
                <a:gd name="connsiteY20" fmla="*/ 1714500 h 2286000"/>
                <a:gd name="connsiteX21" fmla="*/ 190500 w 482665"/>
                <a:gd name="connsiteY21" fmla="*/ 1752600 h 2286000"/>
                <a:gd name="connsiteX22" fmla="*/ 177800 w 482665"/>
                <a:gd name="connsiteY22" fmla="*/ 1803400 h 2286000"/>
                <a:gd name="connsiteX23" fmla="*/ 165100 w 482665"/>
                <a:gd name="connsiteY23" fmla="*/ 1841500 h 2286000"/>
                <a:gd name="connsiteX24" fmla="*/ 127000 w 482665"/>
                <a:gd name="connsiteY24" fmla="*/ 1968500 h 2286000"/>
                <a:gd name="connsiteX25" fmla="*/ 114300 w 482665"/>
                <a:gd name="connsiteY25" fmla="*/ 2006600 h 2286000"/>
                <a:gd name="connsiteX26" fmla="*/ 88900 w 482665"/>
                <a:gd name="connsiteY26" fmla="*/ 2044700 h 2286000"/>
                <a:gd name="connsiteX27" fmla="*/ 63500 w 482665"/>
                <a:gd name="connsiteY27" fmla="*/ 2120900 h 2286000"/>
                <a:gd name="connsiteX28" fmla="*/ 38100 w 482665"/>
                <a:gd name="connsiteY28" fmla="*/ 2197100 h 2286000"/>
                <a:gd name="connsiteX29" fmla="*/ 25400 w 482665"/>
                <a:gd name="connsiteY29" fmla="*/ 2235200 h 2286000"/>
                <a:gd name="connsiteX30" fmla="*/ 12700 w 482665"/>
                <a:gd name="connsiteY30" fmla="*/ 2273300 h 2286000"/>
                <a:gd name="connsiteX31" fmla="*/ 0 w 482665"/>
                <a:gd name="connsiteY31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2665" h="2286000">
                  <a:moveTo>
                    <a:pt x="254000" y="0"/>
                  </a:moveTo>
                  <a:cubicBezTo>
                    <a:pt x="249767" y="21167"/>
                    <a:pt x="246980" y="42675"/>
                    <a:pt x="241300" y="63500"/>
                  </a:cubicBezTo>
                  <a:cubicBezTo>
                    <a:pt x="234255" y="89331"/>
                    <a:pt x="215900" y="139700"/>
                    <a:pt x="215900" y="139700"/>
                  </a:cubicBezTo>
                  <a:cubicBezTo>
                    <a:pt x="220133" y="215900"/>
                    <a:pt x="221364" y="292326"/>
                    <a:pt x="228600" y="368300"/>
                  </a:cubicBezTo>
                  <a:cubicBezTo>
                    <a:pt x="229869" y="381627"/>
                    <a:pt x="232937" y="395947"/>
                    <a:pt x="241300" y="406400"/>
                  </a:cubicBezTo>
                  <a:cubicBezTo>
                    <a:pt x="250835" y="418319"/>
                    <a:pt x="266700" y="423333"/>
                    <a:pt x="279400" y="431800"/>
                  </a:cubicBezTo>
                  <a:cubicBezTo>
                    <a:pt x="311322" y="527565"/>
                    <a:pt x="264548" y="413236"/>
                    <a:pt x="330200" y="495300"/>
                  </a:cubicBezTo>
                  <a:cubicBezTo>
                    <a:pt x="338563" y="505753"/>
                    <a:pt x="333434" y="523934"/>
                    <a:pt x="342900" y="533400"/>
                  </a:cubicBezTo>
                  <a:cubicBezTo>
                    <a:pt x="364486" y="554986"/>
                    <a:pt x="397514" y="562614"/>
                    <a:pt x="419100" y="584200"/>
                  </a:cubicBezTo>
                  <a:lnTo>
                    <a:pt x="457200" y="622300"/>
                  </a:lnTo>
                  <a:cubicBezTo>
                    <a:pt x="465667" y="643467"/>
                    <a:pt x="482600" y="663003"/>
                    <a:pt x="482600" y="685800"/>
                  </a:cubicBezTo>
                  <a:cubicBezTo>
                    <a:pt x="482600" y="924406"/>
                    <a:pt x="485959" y="904323"/>
                    <a:pt x="444500" y="1028700"/>
                  </a:cubicBezTo>
                  <a:cubicBezTo>
                    <a:pt x="415962" y="1257005"/>
                    <a:pt x="447070" y="1041248"/>
                    <a:pt x="419100" y="1181100"/>
                  </a:cubicBezTo>
                  <a:cubicBezTo>
                    <a:pt x="412596" y="1213618"/>
                    <a:pt x="410178" y="1262445"/>
                    <a:pt x="393700" y="1295400"/>
                  </a:cubicBezTo>
                  <a:cubicBezTo>
                    <a:pt x="386874" y="1309052"/>
                    <a:pt x="375873" y="1320248"/>
                    <a:pt x="368300" y="1333500"/>
                  </a:cubicBezTo>
                  <a:cubicBezTo>
                    <a:pt x="358907" y="1349938"/>
                    <a:pt x="352640" y="1368066"/>
                    <a:pt x="342900" y="1384300"/>
                  </a:cubicBezTo>
                  <a:cubicBezTo>
                    <a:pt x="327194" y="1410477"/>
                    <a:pt x="301753" y="1431540"/>
                    <a:pt x="292100" y="1460500"/>
                  </a:cubicBezTo>
                  <a:lnTo>
                    <a:pt x="266700" y="1536700"/>
                  </a:lnTo>
                  <a:cubicBezTo>
                    <a:pt x="262467" y="1549400"/>
                    <a:pt x="261426" y="1563661"/>
                    <a:pt x="254000" y="1574800"/>
                  </a:cubicBezTo>
                  <a:cubicBezTo>
                    <a:pt x="245533" y="1587500"/>
                    <a:pt x="235426" y="1599248"/>
                    <a:pt x="228600" y="1612900"/>
                  </a:cubicBezTo>
                  <a:cubicBezTo>
                    <a:pt x="214085" y="1641930"/>
                    <a:pt x="210446" y="1685517"/>
                    <a:pt x="203200" y="1714500"/>
                  </a:cubicBezTo>
                  <a:cubicBezTo>
                    <a:pt x="199953" y="1727487"/>
                    <a:pt x="194178" y="1739728"/>
                    <a:pt x="190500" y="1752600"/>
                  </a:cubicBezTo>
                  <a:cubicBezTo>
                    <a:pt x="185705" y="1769383"/>
                    <a:pt x="182595" y="1786617"/>
                    <a:pt x="177800" y="1803400"/>
                  </a:cubicBezTo>
                  <a:cubicBezTo>
                    <a:pt x="174122" y="1816272"/>
                    <a:pt x="168778" y="1828628"/>
                    <a:pt x="165100" y="1841500"/>
                  </a:cubicBezTo>
                  <a:cubicBezTo>
                    <a:pt x="126713" y="1975855"/>
                    <a:pt x="187361" y="1787416"/>
                    <a:pt x="127000" y="1968500"/>
                  </a:cubicBezTo>
                  <a:cubicBezTo>
                    <a:pt x="122767" y="1981200"/>
                    <a:pt x="121726" y="1995461"/>
                    <a:pt x="114300" y="2006600"/>
                  </a:cubicBezTo>
                  <a:cubicBezTo>
                    <a:pt x="105833" y="2019300"/>
                    <a:pt x="95099" y="2030752"/>
                    <a:pt x="88900" y="2044700"/>
                  </a:cubicBezTo>
                  <a:cubicBezTo>
                    <a:pt x="78026" y="2069166"/>
                    <a:pt x="71967" y="2095500"/>
                    <a:pt x="63500" y="2120900"/>
                  </a:cubicBezTo>
                  <a:lnTo>
                    <a:pt x="38100" y="2197100"/>
                  </a:lnTo>
                  <a:lnTo>
                    <a:pt x="25400" y="2235200"/>
                  </a:lnTo>
                  <a:cubicBezTo>
                    <a:pt x="21167" y="2247900"/>
                    <a:pt x="22166" y="2263834"/>
                    <a:pt x="12700" y="2273300"/>
                  </a:cubicBezTo>
                  <a:lnTo>
                    <a:pt x="0" y="2286000"/>
                  </a:lnTo>
                </a:path>
              </a:pathLst>
            </a:cu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テキスト ボックス 26"/>
          <p:cNvSpPr txBox="1"/>
          <p:nvPr/>
        </p:nvSpPr>
        <p:spPr>
          <a:xfrm>
            <a:off x="2235329" y="4427851"/>
            <a:ext cx="1874111" cy="716021"/>
          </a:xfrm>
          <a:prstGeom prst="rect">
            <a:avLst/>
          </a:prstGeom>
          <a:noFill/>
          <a:ln>
            <a:noFill/>
          </a:ln>
        </p:spPr>
        <p:txBody>
          <a:bodyPr wrap="square" lIns="91364" tIns="45684" rIns="91364" bIns="45684" rtlCol="0">
            <a:spAutoFit/>
          </a:bodyPr>
          <a:lstStyle/>
          <a:p>
            <a:pPr algn="ctr" defTabSz="4567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err="1" smtClean="0">
                <a:latin typeface="Arial" charset="0"/>
                <a:ea typeface="ＭＳ Ｐゴシック"/>
              </a:rPr>
              <a:t>Shinkansen</a:t>
            </a:r>
            <a:endParaRPr kumimoji="0" lang="en-US" altLang="ja-JP" b="1" dirty="0" smtClean="0">
              <a:latin typeface="Arial" charset="0"/>
              <a:ea typeface="ＭＳ Ｐゴシック"/>
            </a:endParaRPr>
          </a:p>
          <a:p>
            <a:pPr algn="ctr" defTabSz="4567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dirty="0" smtClean="0">
                <a:latin typeface="Arial" charset="0"/>
                <a:ea typeface="ＭＳ Ｐゴシック"/>
              </a:rPr>
              <a:t>Super express train</a:t>
            </a:r>
          </a:p>
        </p:txBody>
      </p:sp>
      <p:sp>
        <p:nvSpPr>
          <p:cNvPr id="53" name="コンテンツ プレースホルダ 17"/>
          <p:cNvSpPr txBox="1">
            <a:spLocks/>
          </p:cNvSpPr>
          <p:nvPr/>
        </p:nvSpPr>
        <p:spPr>
          <a:xfrm>
            <a:off x="504377" y="5448308"/>
            <a:ext cx="3759200" cy="1571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>
                <a:solidFill>
                  <a:srgbClr val="000000"/>
                </a:solidFill>
              </a:rPr>
              <a:t>•</a:t>
            </a:r>
            <a:r>
              <a:rPr lang="en-US" altLang="ja-JP" sz="3100" b="1" dirty="0" err="1" smtClean="0">
                <a:solidFill>
                  <a:srgbClr val="000000"/>
                </a:solidFill>
              </a:rPr>
              <a:t>Shinkansen</a:t>
            </a:r>
            <a:endParaRPr lang="en-US" altLang="ja-JP" sz="3100" b="1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 smtClean="0">
                <a:solidFill>
                  <a:srgbClr val="000000"/>
                </a:solidFill>
              </a:rPr>
              <a:t>Tokyo</a:t>
            </a:r>
            <a:r>
              <a:rPr lang="en-US" altLang="ja-JP" b="1" dirty="0" err="1" smtClean="0">
                <a:solidFill>
                  <a:srgbClr val="000000"/>
                </a:solidFill>
                <a:sym typeface="Wingdings" pitchFamily="2" charset="2"/>
              </a:rPr>
              <a:t>Kitakam</a:t>
            </a:r>
            <a:r>
              <a:rPr lang="en-US" altLang="ja-JP" b="1" dirty="0" err="1" smtClean="0">
                <a:solidFill>
                  <a:srgbClr val="000000"/>
                </a:solidFill>
              </a:rPr>
              <a:t>i</a:t>
            </a:r>
            <a:r>
              <a:rPr lang="en-US" altLang="ja-JP" b="1" dirty="0" smtClean="0">
                <a:solidFill>
                  <a:srgbClr val="000000"/>
                </a:solidFill>
              </a:rPr>
              <a:t> 2hours</a:t>
            </a:r>
          </a:p>
          <a:p>
            <a:pPr marL="0" indent="0">
              <a:buNone/>
            </a:pPr>
            <a:r>
              <a:rPr lang="en-US" altLang="ja-JP" b="1" dirty="0" smtClean="0">
                <a:solidFill>
                  <a:srgbClr val="000000"/>
                </a:solidFill>
                <a:sym typeface="Wingdings" pitchFamily="2" charset="2"/>
              </a:rPr>
              <a:t>•</a:t>
            </a:r>
            <a:r>
              <a:rPr lang="en-US" altLang="ja-JP" sz="3100" b="1" dirty="0" smtClean="0">
                <a:solidFill>
                  <a:srgbClr val="000000"/>
                </a:solidFill>
                <a:sym typeface="Wingdings" pitchFamily="2" charset="2"/>
              </a:rPr>
              <a:t>Flight</a:t>
            </a:r>
          </a:p>
          <a:p>
            <a:pPr marL="457200" lvl="1" indent="0">
              <a:buNone/>
            </a:pPr>
            <a:r>
              <a:rPr lang="en-US" altLang="ja-JP" b="1" dirty="0" err="1" smtClean="0">
                <a:solidFill>
                  <a:srgbClr val="000000"/>
                </a:solidFill>
                <a:sym typeface="Wingdings" pitchFamily="2" charset="2"/>
              </a:rPr>
              <a:t>NaritaSendai</a:t>
            </a:r>
            <a:r>
              <a:rPr lang="en-US" altLang="ja-JP" b="1" dirty="0" smtClean="0">
                <a:solidFill>
                  <a:srgbClr val="000000"/>
                </a:solidFill>
                <a:sym typeface="Wingdings" pitchFamily="2" charset="2"/>
              </a:rPr>
              <a:t> 1h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-2" y="543490"/>
            <a:ext cx="9664701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/>
                </a:solidFill>
              </a:rPr>
              <a:t>Good Access to Big/Middle-sized Cities, Ports, and Airports</a:t>
            </a:r>
          </a:p>
          <a:p>
            <a:r>
              <a:rPr lang="en-US" altLang="ja-JP" sz="2800" b="1" dirty="0" smtClean="0">
                <a:solidFill>
                  <a:schemeClr val="bg1"/>
                </a:solidFill>
              </a:rPr>
              <a:t>Confortable Living </a:t>
            </a:r>
            <a:r>
              <a:rPr lang="en-US" altLang="ja-JP" sz="2800" b="1" dirty="0">
                <a:solidFill>
                  <a:schemeClr val="bg1"/>
                </a:solidFill>
              </a:rPr>
              <a:t>E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nvironment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正方形/長方形 5"/>
          <p:cNvSpPr/>
          <p:nvPr/>
        </p:nvSpPr>
        <p:spPr>
          <a:xfrm>
            <a:off x="0" y="-14684"/>
            <a:ext cx="9145160" cy="646258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lIns="91364" tIns="45684" rIns="91364" bIns="45684">
            <a:spAutoFit/>
          </a:bodyPr>
          <a:lstStyle/>
          <a:p>
            <a:pPr algn="ctr" defTabSz="9135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600" b="1" dirty="0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rPr>
              <a:t>I</a:t>
            </a:r>
            <a:r>
              <a:rPr kumimoji="0" lang="en-US" altLang="ja-JP" sz="3600" b="1" dirty="0" smtClean="0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rPr>
              <a:t>LC Site Candidate : </a:t>
            </a:r>
            <a:r>
              <a:rPr kumimoji="0" lang="en-US" altLang="ja-JP" sz="3600" b="1" dirty="0" err="1" smtClean="0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rPr>
              <a:t>Kitakami</a:t>
            </a:r>
            <a:endParaRPr kumimoji="0" lang="en-US" altLang="ja-JP" sz="3600" b="1" dirty="0">
              <a:solidFill>
                <a:schemeClr val="bg1"/>
              </a:solidFill>
              <a:latin typeface="Arial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14932" y="1569069"/>
            <a:ext cx="195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badi MT Condensed Light"/>
                <a:ea typeface="ＤＦＰ勘亭流" charset="2"/>
                <a:cs typeface="Abadi MT Condensed Light"/>
              </a:rPr>
              <a:t>Google Map</a:t>
            </a:r>
            <a:endParaRPr kumimoji="1" lang="ja-JP" altLang="en-US" b="1" dirty="0">
              <a:latin typeface="Abadi MT Condensed Light"/>
              <a:ea typeface="ＤＦＰ勘亭流" charset="2"/>
              <a:cs typeface="Abadi MT Condensed Light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786508" y="1561097"/>
            <a:ext cx="195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badi MT Condensed Light"/>
                <a:ea typeface="ＤＦＰ勘亭流" charset="2"/>
                <a:cs typeface="Abadi MT Condensed Light"/>
              </a:rPr>
              <a:t>Google Map</a:t>
            </a:r>
            <a:endParaRPr kumimoji="1" lang="ja-JP" altLang="en-US" b="1" dirty="0">
              <a:latin typeface="Abadi MT Condensed Light"/>
              <a:ea typeface="ＤＦＰ勘亭流" charset="2"/>
              <a:cs typeface="Abadi MT Condensed Light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2" y="90712"/>
            <a:ext cx="503999" cy="503999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6269098" y="2696309"/>
            <a:ext cx="499094" cy="117421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 flipV="1">
            <a:off x="6974721" y="4346399"/>
            <a:ext cx="499094" cy="117421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 rot="3969668">
            <a:off x="5943660" y="2293768"/>
            <a:ext cx="50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/>
              <a:t>e</a:t>
            </a:r>
            <a:r>
              <a:rPr lang="en-US" altLang="ja-JP" sz="3600" b="1" baseline="30000" dirty="0"/>
              <a:t>-</a:t>
            </a:r>
            <a:endParaRPr lang="ja-JP" altLang="en-US" sz="3600" dirty="0"/>
          </a:p>
        </p:txBody>
      </p:sp>
      <p:sp>
        <p:nvSpPr>
          <p:cNvPr id="59" name="正方形/長方形 58"/>
          <p:cNvSpPr/>
          <p:nvPr/>
        </p:nvSpPr>
        <p:spPr>
          <a:xfrm rot="3969668">
            <a:off x="7304643" y="5519328"/>
            <a:ext cx="636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/>
              <a:t>e</a:t>
            </a:r>
            <a:r>
              <a:rPr lang="en-US" altLang="ja-JP" sz="3600" b="1" baseline="30000" dirty="0" smtClean="0"/>
              <a:t>+</a:t>
            </a:r>
            <a:endParaRPr lang="ja-JP" altLang="en-US" sz="3600" dirty="0"/>
          </a:p>
        </p:txBody>
      </p:sp>
      <p:sp>
        <p:nvSpPr>
          <p:cNvPr id="4" name="正方形/長方形 3"/>
          <p:cNvSpPr/>
          <p:nvPr/>
        </p:nvSpPr>
        <p:spPr>
          <a:xfrm>
            <a:off x="3975543" y="1507470"/>
            <a:ext cx="5146675" cy="535048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3035300" y="3777476"/>
            <a:ext cx="495300" cy="262131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4297443" y="5453884"/>
            <a:ext cx="28911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b="1" dirty="0" err="1" smtClean="0">
                <a:solidFill>
                  <a:srgbClr val="FF0000"/>
                </a:solidFill>
                <a:latin typeface="Times"/>
                <a:cs typeface="Times"/>
              </a:rPr>
              <a:t>Kitakami</a:t>
            </a:r>
            <a:endParaRPr lang="ja-JP" altLang="en-US" sz="4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62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1946</Words>
  <Application>Microsoft Macintosh PowerPoint</Application>
  <PresentationFormat>画面に合わせる (4:3)</PresentationFormat>
  <Paragraphs>476</Paragraphs>
  <Slides>35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6" baseType="lpstr">
      <vt:lpstr>ホワイト</vt:lpstr>
      <vt:lpstr>PowerPoint プレゼンテーション</vt:lpstr>
      <vt:lpstr>ILC (International Linear Collider)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Possibility of Higher Gradient in Future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ILC Collaboration with Indian Physicists</vt:lpstr>
      <vt:lpstr>PowerPoint プレゼンテーション</vt:lpstr>
      <vt:lpstr>PowerPoint プレゼンテーション</vt:lpstr>
      <vt:lpstr>LCWS2016 at Morioka Japan</vt:lpstr>
      <vt:lpstr>PowerPoint プレゼンテーション</vt:lpstr>
      <vt:lpstr>Summary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Tsunehiko OMORI</dc:creator>
  <cp:lastModifiedBy>Tsunehiko OMORI</cp:lastModifiedBy>
  <cp:revision>342</cp:revision>
  <cp:lastPrinted>2017-01-20T02:21:30Z</cp:lastPrinted>
  <dcterms:created xsi:type="dcterms:W3CDTF">2017-01-17T02:27:26Z</dcterms:created>
  <dcterms:modified xsi:type="dcterms:W3CDTF">2017-03-02T11:01:04Z</dcterms:modified>
</cp:coreProperties>
</file>