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emf" ContentType="image/x-emf"/>
  <Default Extension="jpeg" ContentType="image/jpeg"/>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2" r:id="rId2"/>
    <p:sldMasterId id="2147483696" r:id="rId3"/>
    <p:sldMasterId id="2147483708" r:id="rId4"/>
    <p:sldMasterId id="2147483684" r:id="rId5"/>
    <p:sldMasterId id="2147483672" r:id="rId6"/>
  </p:sldMasterIdLst>
  <p:notesMasterIdLst>
    <p:notesMasterId r:id="rId32"/>
  </p:notesMasterIdLst>
  <p:handoutMasterIdLst>
    <p:handoutMasterId r:id="rId33"/>
  </p:handoutMasterIdLst>
  <p:sldIdLst>
    <p:sldId id="260" r:id="rId7"/>
    <p:sldId id="278" r:id="rId8"/>
    <p:sldId id="459" r:id="rId9"/>
    <p:sldId id="460" r:id="rId10"/>
    <p:sldId id="461" r:id="rId11"/>
    <p:sldId id="453" r:id="rId12"/>
    <p:sldId id="452" r:id="rId13"/>
    <p:sldId id="440" r:id="rId14"/>
    <p:sldId id="455" r:id="rId15"/>
    <p:sldId id="412" r:id="rId16"/>
    <p:sldId id="406" r:id="rId17"/>
    <p:sldId id="450" r:id="rId18"/>
    <p:sldId id="427" r:id="rId19"/>
    <p:sldId id="457" r:id="rId20"/>
    <p:sldId id="429" r:id="rId21"/>
    <p:sldId id="458" r:id="rId22"/>
    <p:sldId id="380" r:id="rId23"/>
    <p:sldId id="448" r:id="rId24"/>
    <p:sldId id="464" r:id="rId25"/>
    <p:sldId id="443" r:id="rId26"/>
    <p:sldId id="444" r:id="rId27"/>
    <p:sldId id="445" r:id="rId28"/>
    <p:sldId id="446" r:id="rId29"/>
    <p:sldId id="447" r:id="rId30"/>
    <p:sldId id="437" r:id="rId31"/>
  </p:sldIdLst>
  <p:sldSz cx="9144000" cy="6858000" type="screen4x3"/>
  <p:notesSz cx="6797675" cy="992822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381721A7-A994-4094-9C32-556C962BE7BE}">
          <p14:sldIdLst>
            <p14:sldId id="260"/>
            <p14:sldId id="278"/>
            <p14:sldId id="459"/>
            <p14:sldId id="460"/>
            <p14:sldId id="461"/>
            <p14:sldId id="453"/>
            <p14:sldId id="452"/>
            <p14:sldId id="440"/>
            <p14:sldId id="455"/>
            <p14:sldId id="412"/>
            <p14:sldId id="406"/>
            <p14:sldId id="450"/>
            <p14:sldId id="427"/>
            <p14:sldId id="457"/>
            <p14:sldId id="429"/>
            <p14:sldId id="458"/>
            <p14:sldId id="380"/>
            <p14:sldId id="448"/>
            <p14:sldId id="464"/>
            <p14:sldId id="443"/>
            <p14:sldId id="444"/>
            <p14:sldId id="445"/>
            <p14:sldId id="446"/>
            <p14:sldId id="447"/>
            <p14:sldId id="43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FF"/>
    <a:srgbClr val="FFFFFF"/>
    <a:srgbClr val="FF33CC"/>
    <a:srgbClr val="4A7E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6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5538"/>
    </p:cViewPr>
  </p:sorterViewPr>
  <p:notesViewPr>
    <p:cSldViewPr>
      <p:cViewPr varScale="1">
        <p:scale>
          <a:sx n="86" d="100"/>
          <a:sy n="86" d="100"/>
        </p:scale>
        <p:origin x="-3846" y="-90"/>
      </p:cViewPr>
      <p:guideLst>
        <p:guide orient="horz" pos="2880"/>
        <p:guide pos="216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0BCB45A6-C217-4D79-9899-36A518ACD459}" type="datetimeFigureOut">
              <a:rPr lang="zh-CN" altLang="en-US" smtClean="0"/>
              <a:t>2017/3/2</a:t>
            </a:fld>
            <a:endParaRPr lang="zh-CN" altLang="en-US"/>
          </a:p>
        </p:txBody>
      </p:sp>
      <p:sp>
        <p:nvSpPr>
          <p:cNvPr id="4" name="页脚占位符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07891339-64E9-473B-8475-0F5398A8EE0B}" type="slidenum">
              <a:rPr lang="zh-CN" altLang="en-US" smtClean="0"/>
              <a:t>‹#›</a:t>
            </a:fld>
            <a:endParaRPr lang="zh-CN" altLang="en-US"/>
          </a:p>
        </p:txBody>
      </p:sp>
    </p:spTree>
    <p:extLst>
      <p:ext uri="{BB962C8B-B14F-4D97-AF65-F5344CB8AC3E}">
        <p14:creationId xmlns:p14="http://schemas.microsoft.com/office/powerpoint/2010/main" val="37117370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EB1E5AD5-EE91-4E1D-B71C-BE8F61642B0B}" type="datetimeFigureOut">
              <a:rPr lang="zh-CN" altLang="en-US" smtClean="0"/>
              <a:t>2017/3/2</a:t>
            </a:fld>
            <a:endParaRPr lang="zh-CN" altLang="en-US"/>
          </a:p>
        </p:txBody>
      </p:sp>
      <p:sp>
        <p:nvSpPr>
          <p:cNvPr id="4" name="幻灯片图像占位符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3E55E5F7-1EA4-4149-859C-50C83BB20A2C}" type="slidenum">
              <a:rPr lang="zh-CN" altLang="en-US" smtClean="0"/>
              <a:t>‹#›</a:t>
            </a:fld>
            <a:endParaRPr lang="zh-CN" altLang="en-US"/>
          </a:p>
        </p:txBody>
      </p:sp>
    </p:spTree>
    <p:extLst>
      <p:ext uri="{BB962C8B-B14F-4D97-AF65-F5344CB8AC3E}">
        <p14:creationId xmlns:p14="http://schemas.microsoft.com/office/powerpoint/2010/main" val="253828865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55E5F7-1EA4-4149-859C-50C83BB20A2C}" type="slidenum">
              <a:rPr lang="zh-CN" altLang="en-US" smtClean="0"/>
              <a:t>1</a:t>
            </a:fld>
            <a:endParaRPr lang="zh-CN" altLang="en-US"/>
          </a:p>
        </p:txBody>
      </p:sp>
    </p:spTree>
    <p:extLst>
      <p:ext uri="{BB962C8B-B14F-4D97-AF65-F5344CB8AC3E}">
        <p14:creationId xmlns:p14="http://schemas.microsoft.com/office/powerpoint/2010/main" val="3125702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55E5F7-1EA4-4149-859C-50C83BB20A2C}" type="slidenum">
              <a:rPr lang="zh-CN" altLang="en-US" smtClean="0"/>
              <a:t>10</a:t>
            </a:fld>
            <a:endParaRPr lang="zh-CN" altLang="en-US"/>
          </a:p>
        </p:txBody>
      </p:sp>
    </p:spTree>
    <p:extLst>
      <p:ext uri="{BB962C8B-B14F-4D97-AF65-F5344CB8AC3E}">
        <p14:creationId xmlns:p14="http://schemas.microsoft.com/office/powerpoint/2010/main" val="2071239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55E5F7-1EA4-4149-859C-50C83BB20A2C}" type="slidenum">
              <a:rPr lang="zh-CN" altLang="en-US" smtClean="0"/>
              <a:t>11</a:t>
            </a:fld>
            <a:endParaRPr lang="zh-CN" altLang="en-US"/>
          </a:p>
        </p:txBody>
      </p:sp>
    </p:spTree>
    <p:extLst>
      <p:ext uri="{BB962C8B-B14F-4D97-AF65-F5344CB8AC3E}">
        <p14:creationId xmlns:p14="http://schemas.microsoft.com/office/powerpoint/2010/main" val="2071239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55E5F7-1EA4-4149-859C-50C83BB20A2C}" type="slidenum">
              <a:rPr lang="zh-CN" altLang="en-US" smtClean="0"/>
              <a:t>18</a:t>
            </a:fld>
            <a:endParaRPr lang="zh-CN" altLang="en-US"/>
          </a:p>
        </p:txBody>
      </p:sp>
    </p:spTree>
    <p:extLst>
      <p:ext uri="{BB962C8B-B14F-4D97-AF65-F5344CB8AC3E}">
        <p14:creationId xmlns:p14="http://schemas.microsoft.com/office/powerpoint/2010/main" val="3361454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55E5F7-1EA4-4149-859C-50C83BB20A2C}" type="slidenum">
              <a:rPr lang="zh-CN" altLang="en-US" smtClean="0"/>
              <a:t>20</a:t>
            </a:fld>
            <a:endParaRPr lang="zh-CN" altLang="en-US"/>
          </a:p>
        </p:txBody>
      </p:sp>
    </p:spTree>
    <p:extLst>
      <p:ext uri="{BB962C8B-B14F-4D97-AF65-F5344CB8AC3E}">
        <p14:creationId xmlns:p14="http://schemas.microsoft.com/office/powerpoint/2010/main" val="2290286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55E5F7-1EA4-4149-859C-50C83BB20A2C}" type="slidenum">
              <a:rPr lang="zh-CN" altLang="en-US" smtClean="0"/>
              <a:t>21</a:t>
            </a:fld>
            <a:endParaRPr lang="zh-CN" altLang="en-US"/>
          </a:p>
        </p:txBody>
      </p:sp>
    </p:spTree>
    <p:extLst>
      <p:ext uri="{BB962C8B-B14F-4D97-AF65-F5344CB8AC3E}">
        <p14:creationId xmlns:p14="http://schemas.microsoft.com/office/powerpoint/2010/main" val="551160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55E5F7-1EA4-4149-859C-50C83BB20A2C}" type="slidenum">
              <a:rPr lang="zh-CN" altLang="en-US" smtClean="0"/>
              <a:t>22</a:t>
            </a:fld>
            <a:endParaRPr lang="zh-CN" altLang="en-US"/>
          </a:p>
        </p:txBody>
      </p:sp>
    </p:spTree>
    <p:extLst>
      <p:ext uri="{BB962C8B-B14F-4D97-AF65-F5344CB8AC3E}">
        <p14:creationId xmlns:p14="http://schemas.microsoft.com/office/powerpoint/2010/main" val="3910603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55E5F7-1EA4-4149-859C-50C83BB20A2C}" type="slidenum">
              <a:rPr lang="zh-CN" altLang="en-US" smtClean="0"/>
              <a:t>23</a:t>
            </a:fld>
            <a:endParaRPr lang="zh-CN" altLang="en-US"/>
          </a:p>
        </p:txBody>
      </p:sp>
    </p:spTree>
    <p:extLst>
      <p:ext uri="{BB962C8B-B14F-4D97-AF65-F5344CB8AC3E}">
        <p14:creationId xmlns:p14="http://schemas.microsoft.com/office/powerpoint/2010/main" val="716606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p:cNvSpPr>
          <p:nvPr>
            <p:ph type="sldImg"/>
          </p:nvPr>
        </p:nvSpPr>
        <p:spPr bwMode="auto">
          <a:noFill/>
          <a:ln>
            <a:solidFill>
              <a:srgbClr val="000000"/>
            </a:solidFill>
            <a:miter lim="800000"/>
          </a:ln>
        </p:spPr>
      </p:sp>
      <p:sp>
        <p:nvSpPr>
          <p:cNvPr id="21506" name="备注占位符 2"/>
          <p:cNvSpPr>
            <a:spLocks noGrp="1"/>
          </p:cNvSpPr>
          <p:nvPr>
            <p:ph type="body" idx="1"/>
          </p:nvPr>
        </p:nvSpPr>
        <p:spPr bwMode="auto">
          <a:noFill/>
        </p:spPr>
        <p:txBody>
          <a:bodyPr wrap="square" numCol="1" anchor="t" anchorCtr="0" compatLnSpc="1"/>
          <a:lstStyle/>
          <a:p>
            <a:pPr>
              <a:spcBef>
                <a:spcPct val="0"/>
              </a:spcBef>
            </a:pPr>
            <a:r>
              <a:rPr lang="en-US" altLang="zh-CN" dirty="0" smtClean="0"/>
              <a:t>T0 = T1-L1/v = T2-L2/v</a:t>
            </a:r>
          </a:p>
          <a:p>
            <a:pPr>
              <a:spcBef>
                <a:spcPct val="0"/>
              </a:spcBef>
            </a:pPr>
            <a:r>
              <a:rPr lang="en-US" altLang="zh-CN" dirty="0" smtClean="0"/>
              <a:t>V can be estimated by T1,T2 and L1,L2</a:t>
            </a:r>
          </a:p>
          <a:p>
            <a:r>
              <a:rPr lang="en-US" altLang="zh-CN" dirty="0" smtClean="0"/>
              <a:t> v’= L2/c/(T2-T1)</a:t>
            </a:r>
            <a:r>
              <a:rPr lang="zh-CN" altLang="zh-CN" dirty="0" smtClean="0"/>
              <a:t>其中</a:t>
            </a:r>
            <a:r>
              <a:rPr lang="en-US" altLang="zh-CN" dirty="0" smtClean="0"/>
              <a:t>T1</a:t>
            </a:r>
            <a:r>
              <a:rPr lang="zh-CN" altLang="zh-CN" dirty="0" smtClean="0"/>
              <a:t>、</a:t>
            </a:r>
            <a:r>
              <a:rPr lang="en-US" altLang="zh-CN" dirty="0" smtClean="0"/>
              <a:t>T2 </a:t>
            </a:r>
            <a:r>
              <a:rPr lang="zh-CN" altLang="zh-CN" dirty="0" smtClean="0"/>
              <a:t>分别为同一带点粒子在内、外桶上的击中时间，</a:t>
            </a:r>
            <a:r>
              <a:rPr lang="en-US" altLang="zh-CN" dirty="0" smtClean="0"/>
              <a:t>L1</a:t>
            </a:r>
            <a:r>
              <a:rPr lang="zh-CN" altLang="zh-CN" dirty="0" smtClean="0"/>
              <a:t>、</a:t>
            </a:r>
            <a:r>
              <a:rPr lang="en-US" altLang="zh-CN" dirty="0" smtClean="0"/>
              <a:t>L2 </a:t>
            </a:r>
            <a:r>
              <a:rPr lang="zh-CN" altLang="zh-CN" dirty="0" smtClean="0"/>
              <a:t>为内、外桶击中位置到靶点的直线距离。由于末态带电粒子动量较低，在飞行过程中有明显的能量损失，为了得到好的</a:t>
            </a:r>
            <a:r>
              <a:rPr lang="en-US" altLang="zh-CN" dirty="0" smtClean="0"/>
              <a:t>T0 </a:t>
            </a:r>
            <a:r>
              <a:rPr lang="zh-CN" altLang="zh-CN" dirty="0" smtClean="0"/>
              <a:t>定时精度，需要根据粒子动量（或速度）加以刻度。定义约化粒子速率为 </a:t>
            </a:r>
          </a:p>
          <a:p>
            <a:r>
              <a:rPr lang="en-US" altLang="zh-CN" dirty="0" smtClean="0"/>
              <a:t>v'=L2/(T2-T1)/c</a:t>
            </a:r>
            <a:endParaRPr lang="zh-CN" altLang="zh-CN" dirty="0" smtClean="0"/>
          </a:p>
          <a:p>
            <a:r>
              <a:rPr lang="en-US" altLang="zh-CN" dirty="0" smtClean="0"/>
              <a:t>T2-T1 </a:t>
            </a:r>
            <a:r>
              <a:rPr lang="zh-CN" altLang="zh-CN" dirty="0" smtClean="0"/>
              <a:t>为两次击中的时间差，</a:t>
            </a:r>
            <a:r>
              <a:rPr lang="en-US" altLang="zh-CN" dirty="0" smtClean="0"/>
              <a:t>c </a:t>
            </a:r>
            <a:r>
              <a:rPr lang="zh-CN" altLang="zh-CN" dirty="0" smtClean="0"/>
              <a:t>为真空中光速。</a:t>
            </a:r>
            <a:endParaRPr lang="zh-CN" altLang="en-US" dirty="0" smtClean="0"/>
          </a:p>
          <a:p>
            <a:pPr>
              <a:spcBef>
                <a:spcPct val="0"/>
              </a:spcBef>
            </a:pPr>
            <a:endParaRPr lang="zh-CN" altLang="en-US" dirty="0" smtClean="0"/>
          </a:p>
        </p:txBody>
      </p:sp>
      <p:sp>
        <p:nvSpPr>
          <p:cNvPr id="21507"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70CF1709-ED29-4FD7-B776-12AFCD89F46C}" type="slidenum">
              <a:rPr lang="zh-CN" altLang="en-US"/>
              <a:t>25</a:t>
            </a:fld>
            <a:endParaRPr lang="zh-CN" altLang="en-US"/>
          </a:p>
        </p:txBody>
      </p:sp>
    </p:spTree>
    <p:extLst>
      <p:ext uri="{BB962C8B-B14F-4D97-AF65-F5344CB8AC3E}">
        <p14:creationId xmlns:p14="http://schemas.microsoft.com/office/powerpoint/2010/main" val="308565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55E5F7-1EA4-4149-859C-50C83BB20A2C}" type="slidenum">
              <a:rPr lang="zh-CN" altLang="en-US" smtClean="0"/>
              <a:t>2</a:t>
            </a:fld>
            <a:endParaRPr lang="zh-CN" altLang="en-US"/>
          </a:p>
        </p:txBody>
      </p:sp>
    </p:spTree>
    <p:extLst>
      <p:ext uri="{BB962C8B-B14F-4D97-AF65-F5344CB8AC3E}">
        <p14:creationId xmlns:p14="http://schemas.microsoft.com/office/powerpoint/2010/main" val="1438842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9A29CE94-3919-4FA3-9B4D-F431A0BA79C0}" type="slidenum">
              <a:rPr lang="en-US" altLang="zh-CN" smtClean="0"/>
              <a:pPr/>
              <a:t>3</a:t>
            </a:fld>
            <a:endParaRPr lang="en-US" altLang="zh-CN"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altLang="zh-CN" dirty="0" smtClean="0"/>
              <a:t>to determine the </a:t>
            </a:r>
            <a:r>
              <a:rPr lang="en-US" altLang="zh-CN" dirty="0" err="1" smtClean="0"/>
              <a:t>isospin</a:t>
            </a:r>
            <a:r>
              <a:rPr lang="en-US" altLang="zh-CN" dirty="0" smtClean="0"/>
              <a:t> dependence of the in-medium nuclear effective interactions and the equation of state (EOS) of </a:t>
            </a:r>
            <a:r>
              <a:rPr lang="en-US" altLang="zh-CN" dirty="0" err="1" smtClean="0"/>
              <a:t>isospin</a:t>
            </a:r>
            <a:r>
              <a:rPr lang="en-US" altLang="zh-CN" dirty="0" smtClean="0"/>
              <a:t> asymmetric nuclear matter, particularly its </a:t>
            </a:r>
            <a:r>
              <a:rPr lang="en-US" altLang="zh-CN" dirty="0" err="1" smtClean="0"/>
              <a:t>isospin</a:t>
            </a:r>
            <a:r>
              <a:rPr lang="en-US" altLang="zh-CN" dirty="0" smtClean="0"/>
              <a:t>-dependent term, i.e., the density dependence of the nuclear symmetry energy. The latter has been identified explicitly as </a:t>
            </a:r>
            <a:r>
              <a:rPr lang="en-US" altLang="zh-CN" dirty="0" smtClean="0">
                <a:solidFill>
                  <a:srgbClr val="FF0000"/>
                </a:solidFill>
              </a:rPr>
              <a:t>one of the most outstanding questions in the 2007 US Nuclear Physics Long Range Plan </a:t>
            </a:r>
            <a:r>
              <a:rPr lang="en-US" altLang="zh-CN" dirty="0" smtClean="0"/>
              <a:t>by the NSF/DOE’s Nuclear Science Advisory Committee </a:t>
            </a:r>
          </a:p>
          <a:p>
            <a:pPr eaLnBrk="1" hangingPunct="1"/>
            <a:r>
              <a:rPr lang="en-US" altLang="zh-CN" dirty="0" err="1" smtClean="0"/>
              <a:t>弱束缚晕核，接近滴线区域原子核基本性质以及对于极端丰中子核核碰撞的动力学研究,发展适用于远离稳定线的核结构理论</a:t>
            </a:r>
            <a:endParaRPr lang="en-US" altLang="zh-CN" dirty="0" smtClean="0"/>
          </a:p>
          <a:p>
            <a:pPr eaLnBrk="1" hangingPunct="1"/>
            <a:r>
              <a:rPr lang="en-US" altLang="zh-CN" dirty="0" err="1" smtClean="0"/>
              <a:t>宇宙中的核素合成;重星体塌陷;超新星爆炸和中子星形成、结构及演化;中子星中的介子凝聚</a:t>
            </a:r>
            <a:endParaRPr lang="zh-CN" altLang="en-US" dirty="0" smtClean="0"/>
          </a:p>
          <a:p>
            <a:pPr eaLnBrk="1" hangingPunct="1"/>
            <a:endParaRPr lang="zh-CN" altLang="en-US" dirty="0" smtClean="0"/>
          </a:p>
        </p:txBody>
      </p:sp>
    </p:spTree>
    <p:extLst>
      <p:ext uri="{BB962C8B-B14F-4D97-AF65-F5344CB8AC3E}">
        <p14:creationId xmlns:p14="http://schemas.microsoft.com/office/powerpoint/2010/main" val="53310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DF6D2777-CC14-4204-82BA-0DC3CF4B3B43}" type="slidenum">
              <a:rPr lang="en-US" altLang="zh-CN" smtClean="0"/>
              <a:pPr/>
              <a:t>4</a:t>
            </a:fld>
            <a:endParaRPr lang="en-US" altLang="zh-CN"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US" altLang="zh-CN" dirty="0" smtClean="0"/>
              <a:t>Probes for EOS study: ratios of neutron/proton and/or light mirror nuclei, N/Z ratios of intermediate mass fragments, Neutron–proton correlation functions, and The K0/K+ and pi−/pi+ ratios</a:t>
            </a:r>
          </a:p>
          <a:p>
            <a:endParaRPr lang="en-US" altLang="zh-CN" dirty="0" smtClean="0"/>
          </a:p>
          <a:p>
            <a:r>
              <a:rPr lang="en-US" altLang="zh-CN" dirty="0" smtClean="0"/>
              <a:t>HIRFL-CSR is a suitable facility to perform this study</a:t>
            </a:r>
          </a:p>
        </p:txBody>
      </p:sp>
    </p:spTree>
    <p:extLst>
      <p:ext uri="{BB962C8B-B14F-4D97-AF65-F5344CB8AC3E}">
        <p14:creationId xmlns:p14="http://schemas.microsoft.com/office/powerpoint/2010/main" val="357651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 left plot shows</a:t>
            </a:r>
            <a:r>
              <a:rPr lang="en-US" altLang="zh-CN" baseline="0" dirty="0" smtClean="0"/>
              <a:t> the layout of the Heavy-Ion Research Facility at Lanzhou (HIRFL) complex. </a:t>
            </a:r>
            <a:r>
              <a:rPr lang="en-US" altLang="zh-CN" sz="1200" dirty="0" smtClean="0"/>
              <a:t>The Cooling Storage Ring (CSR) at HIRFL is a heavy-ion facility that can accelerate nuclei up to Uranium with a kinetic projectile energy of several hundred </a:t>
            </a:r>
            <a:r>
              <a:rPr lang="en-US" altLang="zh-CN" sz="1200" dirty="0" err="1" smtClean="0"/>
              <a:t>MeV</a:t>
            </a:r>
            <a:r>
              <a:rPr lang="en-US" altLang="zh-CN" sz="1200" dirty="0" smtClean="0"/>
              <a:t> to </a:t>
            </a:r>
            <a:r>
              <a:rPr lang="en-US" altLang="zh-CN" sz="1200" dirty="0" err="1" smtClean="0"/>
              <a:t>GeV</a:t>
            </a:r>
            <a:r>
              <a:rPr lang="en-US" altLang="zh-CN" sz="1200" dirty="0" smtClean="0"/>
              <a:t>. Detector</a:t>
            </a:r>
            <a:r>
              <a:rPr lang="en-US" altLang="zh-CN" sz="1200" baseline="0" dirty="0" smtClean="0"/>
              <a:t> upgrades are needed to carry out the heavy-ion collision experiment (to study EOS at high density), including a event START (T0) detector and large acceptance tracking detectors. In my talk I will talk about the T0 detector.</a:t>
            </a: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3E55E5F7-1EA4-4149-859C-50C83BB20A2C}" type="slidenum">
              <a:rPr lang="zh-CN" altLang="en-US" smtClean="0"/>
              <a:pPr/>
              <a:t>5</a:t>
            </a:fld>
            <a:endParaRPr lang="zh-CN" altLang="en-US"/>
          </a:p>
        </p:txBody>
      </p:sp>
    </p:spTree>
    <p:extLst>
      <p:ext uri="{BB962C8B-B14F-4D97-AF65-F5344CB8AC3E}">
        <p14:creationId xmlns:p14="http://schemas.microsoft.com/office/powerpoint/2010/main" val="2884246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55E5F7-1EA4-4149-859C-50C83BB20A2C}" type="slidenum">
              <a:rPr lang="zh-CN" altLang="en-US" smtClean="0"/>
              <a:t>6</a:t>
            </a:fld>
            <a:endParaRPr lang="zh-CN" altLang="en-US"/>
          </a:p>
        </p:txBody>
      </p:sp>
    </p:spTree>
    <p:extLst>
      <p:ext uri="{BB962C8B-B14F-4D97-AF65-F5344CB8AC3E}">
        <p14:creationId xmlns:p14="http://schemas.microsoft.com/office/powerpoint/2010/main" val="2071239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55E5F7-1EA4-4149-859C-50C83BB20A2C}" type="slidenum">
              <a:rPr lang="zh-CN" altLang="en-US" smtClean="0"/>
              <a:t>7</a:t>
            </a:fld>
            <a:endParaRPr lang="zh-CN" altLang="en-US"/>
          </a:p>
        </p:txBody>
      </p:sp>
    </p:spTree>
    <p:extLst>
      <p:ext uri="{BB962C8B-B14F-4D97-AF65-F5344CB8AC3E}">
        <p14:creationId xmlns:p14="http://schemas.microsoft.com/office/powerpoint/2010/main" val="1274600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55E5F7-1EA4-4149-859C-50C83BB20A2C}" type="slidenum">
              <a:rPr lang="zh-CN" altLang="en-US" smtClean="0"/>
              <a:t>8</a:t>
            </a:fld>
            <a:endParaRPr lang="zh-CN" altLang="en-US"/>
          </a:p>
        </p:txBody>
      </p:sp>
    </p:spTree>
    <p:extLst>
      <p:ext uri="{BB962C8B-B14F-4D97-AF65-F5344CB8AC3E}">
        <p14:creationId xmlns:p14="http://schemas.microsoft.com/office/powerpoint/2010/main" val="606073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55E5F7-1EA4-4149-859C-50C83BB20A2C}" type="slidenum">
              <a:rPr lang="zh-CN" altLang="en-US" smtClean="0"/>
              <a:t>9</a:t>
            </a:fld>
            <a:endParaRPr lang="zh-CN" altLang="en-US"/>
          </a:p>
        </p:txBody>
      </p:sp>
    </p:spTree>
    <p:extLst>
      <p:ext uri="{BB962C8B-B14F-4D97-AF65-F5344CB8AC3E}">
        <p14:creationId xmlns:p14="http://schemas.microsoft.com/office/powerpoint/2010/main" val="2071239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p>
            <a:fld id="{C2A11D98-E005-48B0-A194-A6CAA0E059B0}" type="datetime1">
              <a:rPr lang="en-US" altLang="zh-CN" smtClean="0"/>
              <a:t>3/2/2017</a:t>
            </a:fld>
            <a:endParaRPr lang="zh-CN" altLang="en-US"/>
          </a:p>
        </p:txBody>
      </p:sp>
      <p:sp>
        <p:nvSpPr>
          <p:cNvPr id="4" name="页脚占位符 3"/>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650340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4096388-6BA2-446B-A4C6-FC2139092004}" type="datetime1">
              <a:rPr lang="en-US" altLang="zh-CN" smtClean="0"/>
              <a:t>3/2/2017</a:t>
            </a:fld>
            <a:endParaRPr lang="zh-CN" altLang="en-US"/>
          </a:p>
        </p:txBody>
      </p:sp>
      <p:sp>
        <p:nvSpPr>
          <p:cNvPr id="6" name="页脚占位符 5"/>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7" name="灯片编号占位符 6"/>
          <p:cNvSpPr>
            <a:spLocks noGrp="1"/>
          </p:cNvSpPr>
          <p:nvPr>
            <p:ph type="sldNum" sz="quarter" idx="12"/>
          </p:nvPr>
        </p:nvSpPr>
        <p:spPr/>
        <p:txBody>
          <a:bodyPr/>
          <a:lstStyle/>
          <a:p>
            <a:fld id="{99A0C91C-A850-45D7-BBEB-6722A55C8A4C}" type="slidenum">
              <a:rPr lang="zh-CN" altLang="en-US" smtClean="0"/>
              <a:t>‹#›</a:t>
            </a:fld>
            <a:endParaRPr lang="zh-CN" altLang="en-US"/>
          </a:p>
        </p:txBody>
      </p:sp>
    </p:spTree>
    <p:extLst>
      <p:ext uri="{BB962C8B-B14F-4D97-AF65-F5344CB8AC3E}">
        <p14:creationId xmlns:p14="http://schemas.microsoft.com/office/powerpoint/2010/main" val="2665599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6AC578D-27BE-41EE-99C8-48B2B241F665}" type="datetime1">
              <a:rPr lang="en-US" altLang="zh-CN" smtClean="0"/>
              <a:t>3/2/2017</a:t>
            </a:fld>
            <a:endParaRPr lang="zh-CN" altLang="en-US"/>
          </a:p>
        </p:txBody>
      </p:sp>
      <p:sp>
        <p:nvSpPr>
          <p:cNvPr id="6" name="页脚占位符 5"/>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7" name="灯片编号占位符 6"/>
          <p:cNvSpPr>
            <a:spLocks noGrp="1"/>
          </p:cNvSpPr>
          <p:nvPr>
            <p:ph type="sldNum" sz="quarter" idx="12"/>
          </p:nvPr>
        </p:nvSpPr>
        <p:spPr/>
        <p:txBody>
          <a:bodyPr/>
          <a:lstStyle/>
          <a:p>
            <a:fld id="{99A0C91C-A850-45D7-BBEB-6722A55C8A4C}" type="slidenum">
              <a:rPr lang="zh-CN" altLang="en-US" smtClean="0"/>
              <a:t>‹#›</a:t>
            </a:fld>
            <a:endParaRPr lang="zh-CN" altLang="en-US"/>
          </a:p>
        </p:txBody>
      </p:sp>
    </p:spTree>
    <p:extLst>
      <p:ext uri="{BB962C8B-B14F-4D97-AF65-F5344CB8AC3E}">
        <p14:creationId xmlns:p14="http://schemas.microsoft.com/office/powerpoint/2010/main" val="2333418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F5EE3AA-7EDB-4EE4-8AE1-7909AE6BD64E}" type="datetime1">
              <a:rPr lang="en-US" altLang="zh-CN" smtClean="0"/>
              <a:t>3/2/2017</a:t>
            </a:fld>
            <a:endParaRPr lang="zh-CN" altLang="en-US"/>
          </a:p>
        </p:txBody>
      </p:sp>
      <p:sp>
        <p:nvSpPr>
          <p:cNvPr id="5" name="页脚占位符 4"/>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6" name="灯片编号占位符 5"/>
          <p:cNvSpPr>
            <a:spLocks noGrp="1"/>
          </p:cNvSpPr>
          <p:nvPr>
            <p:ph type="sldNum" sz="quarter" idx="12"/>
          </p:nvPr>
        </p:nvSpPr>
        <p:spPr/>
        <p:txBody>
          <a:bodyPr/>
          <a:lstStyle/>
          <a:p>
            <a:fld id="{99A0C91C-A850-45D7-BBEB-6722A55C8A4C}" type="slidenum">
              <a:rPr lang="zh-CN" altLang="en-US" smtClean="0"/>
              <a:t>‹#›</a:t>
            </a:fld>
            <a:endParaRPr lang="zh-CN" altLang="en-US"/>
          </a:p>
        </p:txBody>
      </p:sp>
    </p:spTree>
    <p:extLst>
      <p:ext uri="{BB962C8B-B14F-4D97-AF65-F5344CB8AC3E}">
        <p14:creationId xmlns:p14="http://schemas.microsoft.com/office/powerpoint/2010/main" val="2939289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A2504F0-D724-4420-9DBA-3C30F9A6663D}" type="datetime1">
              <a:rPr lang="en-US" altLang="zh-CN" smtClean="0"/>
              <a:t>3/2/2017</a:t>
            </a:fld>
            <a:endParaRPr lang="zh-CN" altLang="en-US"/>
          </a:p>
        </p:txBody>
      </p:sp>
      <p:sp>
        <p:nvSpPr>
          <p:cNvPr id="5" name="页脚占位符 4"/>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6" name="灯片编号占位符 5"/>
          <p:cNvSpPr>
            <a:spLocks noGrp="1"/>
          </p:cNvSpPr>
          <p:nvPr>
            <p:ph type="sldNum" sz="quarter" idx="12"/>
          </p:nvPr>
        </p:nvSpPr>
        <p:spPr/>
        <p:txBody>
          <a:bodyPr/>
          <a:lstStyle/>
          <a:p>
            <a:fld id="{99A0C91C-A850-45D7-BBEB-6722A55C8A4C}" type="slidenum">
              <a:rPr lang="zh-CN" altLang="en-US" smtClean="0"/>
              <a:t>‹#›</a:t>
            </a:fld>
            <a:endParaRPr lang="zh-CN" altLang="en-US"/>
          </a:p>
        </p:txBody>
      </p:sp>
    </p:spTree>
    <p:extLst>
      <p:ext uri="{BB962C8B-B14F-4D97-AF65-F5344CB8AC3E}">
        <p14:creationId xmlns:p14="http://schemas.microsoft.com/office/powerpoint/2010/main" val="3708757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8C2038D-0D57-4AA3-90A1-8873B603A453}" type="datetime1">
              <a:rPr lang="en-US" altLang="zh-CN" smtClean="0"/>
              <a:t>3/2/2017</a:t>
            </a:fld>
            <a:endParaRPr lang="zh-CN" altLang="en-US"/>
          </a:p>
        </p:txBody>
      </p:sp>
      <p:sp>
        <p:nvSpPr>
          <p:cNvPr id="5" name="页脚占位符 4"/>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6" name="灯片编号占位符 5"/>
          <p:cNvSpPr>
            <a:spLocks noGrp="1"/>
          </p:cNvSpPr>
          <p:nvPr>
            <p:ph type="sldNum" sz="quarter" idx="12"/>
          </p:nvPr>
        </p:nvSpPr>
        <p:spPr/>
        <p:txBody>
          <a:bodyPr/>
          <a:lstStyle/>
          <a:p>
            <a:fld id="{FA02D29A-90E2-41BC-A95E-F1895554DC0D}" type="slidenum">
              <a:rPr lang="zh-CN" altLang="en-US" smtClean="0"/>
              <a:t>‹#›</a:t>
            </a:fld>
            <a:endParaRPr lang="zh-CN" altLang="en-US"/>
          </a:p>
        </p:txBody>
      </p:sp>
    </p:spTree>
    <p:extLst>
      <p:ext uri="{BB962C8B-B14F-4D97-AF65-F5344CB8AC3E}">
        <p14:creationId xmlns:p14="http://schemas.microsoft.com/office/powerpoint/2010/main" val="125317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80EF8E8-855C-4F9B-B74D-540676BB224A}" type="datetime1">
              <a:rPr lang="en-US" altLang="zh-CN" smtClean="0"/>
              <a:t>3/2/2017</a:t>
            </a:fld>
            <a:endParaRPr lang="zh-CN" altLang="en-US"/>
          </a:p>
        </p:txBody>
      </p:sp>
      <p:sp>
        <p:nvSpPr>
          <p:cNvPr id="5" name="页脚占位符 4"/>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6" name="灯片编号占位符 5"/>
          <p:cNvSpPr>
            <a:spLocks noGrp="1"/>
          </p:cNvSpPr>
          <p:nvPr>
            <p:ph type="sldNum" sz="quarter" idx="12"/>
          </p:nvPr>
        </p:nvSpPr>
        <p:spPr/>
        <p:txBody>
          <a:bodyPr/>
          <a:lstStyle/>
          <a:p>
            <a:fld id="{FA02D29A-90E2-41BC-A95E-F1895554DC0D}" type="slidenum">
              <a:rPr lang="zh-CN" altLang="en-US" smtClean="0"/>
              <a:t>‹#›</a:t>
            </a:fld>
            <a:endParaRPr lang="zh-CN" altLang="en-US"/>
          </a:p>
        </p:txBody>
      </p:sp>
    </p:spTree>
    <p:extLst>
      <p:ext uri="{BB962C8B-B14F-4D97-AF65-F5344CB8AC3E}">
        <p14:creationId xmlns:p14="http://schemas.microsoft.com/office/powerpoint/2010/main" val="99755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0D535407-38CC-4540-B721-822079D8DF1C}" type="datetime1">
              <a:rPr lang="en-US" altLang="zh-CN" smtClean="0"/>
              <a:t>3/2/2017</a:t>
            </a:fld>
            <a:endParaRPr lang="zh-CN" altLang="en-US"/>
          </a:p>
        </p:txBody>
      </p:sp>
      <p:sp>
        <p:nvSpPr>
          <p:cNvPr id="5" name="页脚占位符 4"/>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6" name="灯片编号占位符 5"/>
          <p:cNvSpPr>
            <a:spLocks noGrp="1"/>
          </p:cNvSpPr>
          <p:nvPr>
            <p:ph type="sldNum" sz="quarter" idx="12"/>
          </p:nvPr>
        </p:nvSpPr>
        <p:spPr/>
        <p:txBody>
          <a:bodyPr/>
          <a:lstStyle/>
          <a:p>
            <a:fld id="{FA02D29A-90E2-41BC-A95E-F1895554DC0D}" type="slidenum">
              <a:rPr lang="zh-CN" altLang="en-US" smtClean="0"/>
              <a:t>‹#›</a:t>
            </a:fld>
            <a:endParaRPr lang="zh-CN" altLang="en-US"/>
          </a:p>
        </p:txBody>
      </p:sp>
    </p:spTree>
    <p:extLst>
      <p:ext uri="{BB962C8B-B14F-4D97-AF65-F5344CB8AC3E}">
        <p14:creationId xmlns:p14="http://schemas.microsoft.com/office/powerpoint/2010/main" val="2632193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FDEA347-0037-4DE6-8AC7-39681C9F7BB4}" type="datetime1">
              <a:rPr lang="en-US" altLang="zh-CN" smtClean="0"/>
              <a:t>3/2/2017</a:t>
            </a:fld>
            <a:endParaRPr lang="zh-CN" altLang="en-US"/>
          </a:p>
        </p:txBody>
      </p:sp>
      <p:sp>
        <p:nvSpPr>
          <p:cNvPr id="6" name="页脚占位符 5"/>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7" name="灯片编号占位符 6"/>
          <p:cNvSpPr>
            <a:spLocks noGrp="1"/>
          </p:cNvSpPr>
          <p:nvPr>
            <p:ph type="sldNum" sz="quarter" idx="12"/>
          </p:nvPr>
        </p:nvSpPr>
        <p:spPr/>
        <p:txBody>
          <a:bodyPr/>
          <a:lstStyle/>
          <a:p>
            <a:fld id="{FA02D29A-90E2-41BC-A95E-F1895554DC0D}" type="slidenum">
              <a:rPr lang="zh-CN" altLang="en-US" smtClean="0"/>
              <a:t>‹#›</a:t>
            </a:fld>
            <a:endParaRPr lang="zh-CN" altLang="en-US"/>
          </a:p>
        </p:txBody>
      </p:sp>
    </p:spTree>
    <p:extLst>
      <p:ext uri="{BB962C8B-B14F-4D97-AF65-F5344CB8AC3E}">
        <p14:creationId xmlns:p14="http://schemas.microsoft.com/office/powerpoint/2010/main" val="2536216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51CC5CF-F3F9-4954-AE8F-087EA2CF4B6D}" type="datetime1">
              <a:rPr lang="en-US" altLang="zh-CN" smtClean="0"/>
              <a:t>3/2/2017</a:t>
            </a:fld>
            <a:endParaRPr lang="zh-CN" altLang="en-US"/>
          </a:p>
        </p:txBody>
      </p:sp>
      <p:sp>
        <p:nvSpPr>
          <p:cNvPr id="8" name="页脚占位符 7"/>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9" name="灯片编号占位符 8"/>
          <p:cNvSpPr>
            <a:spLocks noGrp="1"/>
          </p:cNvSpPr>
          <p:nvPr>
            <p:ph type="sldNum" sz="quarter" idx="12"/>
          </p:nvPr>
        </p:nvSpPr>
        <p:spPr/>
        <p:txBody>
          <a:bodyPr/>
          <a:lstStyle/>
          <a:p>
            <a:fld id="{FA02D29A-90E2-41BC-A95E-F1895554DC0D}" type="slidenum">
              <a:rPr lang="zh-CN" altLang="en-US" smtClean="0"/>
              <a:t>‹#›</a:t>
            </a:fld>
            <a:endParaRPr lang="zh-CN" altLang="en-US"/>
          </a:p>
        </p:txBody>
      </p:sp>
    </p:spTree>
    <p:extLst>
      <p:ext uri="{BB962C8B-B14F-4D97-AF65-F5344CB8AC3E}">
        <p14:creationId xmlns:p14="http://schemas.microsoft.com/office/powerpoint/2010/main" val="443966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4FFB588-CC45-4577-B3FD-5E9DC5EB37E0}" type="datetime1">
              <a:rPr lang="en-US" altLang="zh-CN" smtClean="0"/>
              <a:t>3/2/2017</a:t>
            </a:fld>
            <a:endParaRPr lang="zh-CN" altLang="en-US"/>
          </a:p>
        </p:txBody>
      </p:sp>
      <p:sp>
        <p:nvSpPr>
          <p:cNvPr id="4" name="页脚占位符 3"/>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5" name="灯片编号占位符 4"/>
          <p:cNvSpPr>
            <a:spLocks noGrp="1"/>
          </p:cNvSpPr>
          <p:nvPr>
            <p:ph type="sldNum" sz="quarter" idx="12"/>
          </p:nvPr>
        </p:nvSpPr>
        <p:spPr/>
        <p:txBody>
          <a:bodyPr/>
          <a:lstStyle/>
          <a:p>
            <a:fld id="{FA02D29A-90E2-41BC-A95E-F1895554DC0D}" type="slidenum">
              <a:rPr lang="zh-CN" altLang="en-US" smtClean="0"/>
              <a:t>‹#›</a:t>
            </a:fld>
            <a:endParaRPr lang="zh-CN" altLang="en-US"/>
          </a:p>
        </p:txBody>
      </p:sp>
    </p:spTree>
    <p:extLst>
      <p:ext uri="{BB962C8B-B14F-4D97-AF65-F5344CB8AC3E}">
        <p14:creationId xmlns:p14="http://schemas.microsoft.com/office/powerpoint/2010/main" val="3289670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35C1E25-67D7-4249-9B83-6DC9B4ADEC4B}" type="datetime1">
              <a:rPr lang="en-US" altLang="zh-CN" smtClean="0"/>
              <a:t>3/2/2017</a:t>
            </a:fld>
            <a:endParaRPr lang="zh-CN" altLang="en-US"/>
          </a:p>
        </p:txBody>
      </p:sp>
      <p:sp>
        <p:nvSpPr>
          <p:cNvPr id="3" name="页脚占位符 2"/>
          <p:cNvSpPr>
            <a:spLocks noGrp="1"/>
          </p:cNvSpPr>
          <p:nvPr>
            <p:ph type="ftr" sz="quarter" idx="11"/>
          </p:nvPr>
        </p:nvSpPr>
        <p:spPr>
          <a:xfrm>
            <a:off x="2590800" y="6356350"/>
            <a:ext cx="3962400" cy="365125"/>
          </a:xfrm>
        </p:spPr>
        <p:txBody>
          <a:bodyPr/>
          <a:lstStyle>
            <a:lvl1pPr>
              <a:defRPr sz="1100"/>
            </a:lvl1pPr>
          </a:lstStyle>
          <a:p>
            <a:r>
              <a:rPr lang="en-US" altLang="zh-CN" dirty="0" smtClean="0"/>
              <a:t>Instrumentation for Colliding Beam Physics</a:t>
            </a:r>
            <a:r>
              <a:rPr lang="zh-CN" altLang="en-US" dirty="0" smtClean="0"/>
              <a:t>，</a:t>
            </a:r>
            <a:r>
              <a:rPr lang="en-US" altLang="zh-CN" dirty="0" smtClean="0"/>
              <a:t>Novosibirsk</a:t>
            </a:r>
            <a:r>
              <a:rPr lang="zh-CN" altLang="en-US" dirty="0" smtClean="0"/>
              <a:t>，</a:t>
            </a:r>
            <a:r>
              <a:rPr lang="en-US" altLang="zh-CN" dirty="0" smtClean="0"/>
              <a:t>Russia</a:t>
            </a:r>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034058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1438AD0-4FD1-47AE-8A1D-BFB659E716D2}" type="datetime1">
              <a:rPr lang="en-US" altLang="zh-CN" smtClean="0"/>
              <a:t>3/2/2017</a:t>
            </a:fld>
            <a:endParaRPr lang="zh-CN" altLang="en-US"/>
          </a:p>
        </p:txBody>
      </p:sp>
      <p:sp>
        <p:nvSpPr>
          <p:cNvPr id="3" name="页脚占位符 2"/>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4" name="灯片编号占位符 3"/>
          <p:cNvSpPr>
            <a:spLocks noGrp="1"/>
          </p:cNvSpPr>
          <p:nvPr>
            <p:ph type="sldNum" sz="quarter" idx="12"/>
          </p:nvPr>
        </p:nvSpPr>
        <p:spPr/>
        <p:txBody>
          <a:bodyPr/>
          <a:lstStyle/>
          <a:p>
            <a:fld id="{FA02D29A-90E2-41BC-A95E-F1895554DC0D}" type="slidenum">
              <a:rPr lang="zh-CN" altLang="en-US" smtClean="0"/>
              <a:t>‹#›</a:t>
            </a:fld>
            <a:endParaRPr lang="zh-CN" altLang="en-US"/>
          </a:p>
        </p:txBody>
      </p:sp>
    </p:spTree>
    <p:extLst>
      <p:ext uri="{BB962C8B-B14F-4D97-AF65-F5344CB8AC3E}">
        <p14:creationId xmlns:p14="http://schemas.microsoft.com/office/powerpoint/2010/main" val="3107574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C991D45-CA53-4031-BCFA-38FA23B5A246}" type="datetime1">
              <a:rPr lang="en-US" altLang="zh-CN" smtClean="0"/>
              <a:t>3/2/2017</a:t>
            </a:fld>
            <a:endParaRPr lang="zh-CN" altLang="en-US"/>
          </a:p>
        </p:txBody>
      </p:sp>
      <p:sp>
        <p:nvSpPr>
          <p:cNvPr id="6" name="页脚占位符 5"/>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7" name="灯片编号占位符 6"/>
          <p:cNvSpPr>
            <a:spLocks noGrp="1"/>
          </p:cNvSpPr>
          <p:nvPr>
            <p:ph type="sldNum" sz="quarter" idx="12"/>
          </p:nvPr>
        </p:nvSpPr>
        <p:spPr/>
        <p:txBody>
          <a:bodyPr/>
          <a:lstStyle/>
          <a:p>
            <a:fld id="{FA02D29A-90E2-41BC-A95E-F1895554DC0D}" type="slidenum">
              <a:rPr lang="zh-CN" altLang="en-US" smtClean="0"/>
              <a:t>‹#›</a:t>
            </a:fld>
            <a:endParaRPr lang="zh-CN" altLang="en-US"/>
          </a:p>
        </p:txBody>
      </p:sp>
    </p:spTree>
    <p:extLst>
      <p:ext uri="{BB962C8B-B14F-4D97-AF65-F5344CB8AC3E}">
        <p14:creationId xmlns:p14="http://schemas.microsoft.com/office/powerpoint/2010/main" val="1129844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E952CEE-A4E3-4562-90EA-790732E972EA}" type="datetime1">
              <a:rPr lang="en-US" altLang="zh-CN" smtClean="0"/>
              <a:t>3/2/2017</a:t>
            </a:fld>
            <a:endParaRPr lang="zh-CN" altLang="en-US"/>
          </a:p>
        </p:txBody>
      </p:sp>
      <p:sp>
        <p:nvSpPr>
          <p:cNvPr id="6" name="页脚占位符 5"/>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7" name="灯片编号占位符 6"/>
          <p:cNvSpPr>
            <a:spLocks noGrp="1"/>
          </p:cNvSpPr>
          <p:nvPr>
            <p:ph type="sldNum" sz="quarter" idx="12"/>
          </p:nvPr>
        </p:nvSpPr>
        <p:spPr/>
        <p:txBody>
          <a:bodyPr/>
          <a:lstStyle/>
          <a:p>
            <a:fld id="{FA02D29A-90E2-41BC-A95E-F1895554DC0D}" type="slidenum">
              <a:rPr lang="zh-CN" altLang="en-US" smtClean="0"/>
              <a:t>‹#›</a:t>
            </a:fld>
            <a:endParaRPr lang="zh-CN" altLang="en-US"/>
          </a:p>
        </p:txBody>
      </p:sp>
    </p:spTree>
    <p:extLst>
      <p:ext uri="{BB962C8B-B14F-4D97-AF65-F5344CB8AC3E}">
        <p14:creationId xmlns:p14="http://schemas.microsoft.com/office/powerpoint/2010/main" val="27771331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C3386A2-F456-43F3-8E18-E025088091D3}" type="datetime1">
              <a:rPr lang="en-US" altLang="zh-CN" smtClean="0"/>
              <a:t>3/2/2017</a:t>
            </a:fld>
            <a:endParaRPr lang="zh-CN" altLang="en-US"/>
          </a:p>
        </p:txBody>
      </p:sp>
      <p:sp>
        <p:nvSpPr>
          <p:cNvPr id="5" name="页脚占位符 4"/>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6" name="灯片编号占位符 5"/>
          <p:cNvSpPr>
            <a:spLocks noGrp="1"/>
          </p:cNvSpPr>
          <p:nvPr>
            <p:ph type="sldNum" sz="quarter" idx="12"/>
          </p:nvPr>
        </p:nvSpPr>
        <p:spPr/>
        <p:txBody>
          <a:bodyPr/>
          <a:lstStyle/>
          <a:p>
            <a:fld id="{FA02D29A-90E2-41BC-A95E-F1895554DC0D}" type="slidenum">
              <a:rPr lang="zh-CN" altLang="en-US" smtClean="0"/>
              <a:t>‹#›</a:t>
            </a:fld>
            <a:endParaRPr lang="zh-CN" altLang="en-US"/>
          </a:p>
        </p:txBody>
      </p:sp>
    </p:spTree>
    <p:extLst>
      <p:ext uri="{BB962C8B-B14F-4D97-AF65-F5344CB8AC3E}">
        <p14:creationId xmlns:p14="http://schemas.microsoft.com/office/powerpoint/2010/main" val="7533770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962E04A-A478-42AD-94DB-C9EB3A20A96C}" type="datetime1">
              <a:rPr lang="en-US" altLang="zh-CN" smtClean="0"/>
              <a:t>3/2/2017</a:t>
            </a:fld>
            <a:endParaRPr lang="zh-CN" altLang="en-US"/>
          </a:p>
        </p:txBody>
      </p:sp>
      <p:sp>
        <p:nvSpPr>
          <p:cNvPr id="5" name="页脚占位符 4"/>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6" name="灯片编号占位符 5"/>
          <p:cNvSpPr>
            <a:spLocks noGrp="1"/>
          </p:cNvSpPr>
          <p:nvPr>
            <p:ph type="sldNum" sz="quarter" idx="12"/>
          </p:nvPr>
        </p:nvSpPr>
        <p:spPr/>
        <p:txBody>
          <a:bodyPr/>
          <a:lstStyle/>
          <a:p>
            <a:fld id="{FA02D29A-90E2-41BC-A95E-F1895554DC0D}" type="slidenum">
              <a:rPr lang="zh-CN" altLang="en-US" smtClean="0"/>
              <a:t>‹#›</a:t>
            </a:fld>
            <a:endParaRPr lang="zh-CN" altLang="en-US"/>
          </a:p>
        </p:txBody>
      </p:sp>
    </p:spTree>
    <p:extLst>
      <p:ext uri="{BB962C8B-B14F-4D97-AF65-F5344CB8AC3E}">
        <p14:creationId xmlns:p14="http://schemas.microsoft.com/office/powerpoint/2010/main" val="17523993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4EE493D-CF1B-4A27-9E81-B500C10F2B3B}" type="datetime1">
              <a:rPr lang="en-US" altLang="zh-CN" smtClean="0"/>
              <a:t>3/2/2017</a:t>
            </a:fld>
            <a:endParaRPr lang="zh-CN" altLang="en-US"/>
          </a:p>
        </p:txBody>
      </p:sp>
      <p:sp>
        <p:nvSpPr>
          <p:cNvPr id="5" name="页脚占位符 4"/>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6" name="灯片编号占位符 5"/>
          <p:cNvSpPr>
            <a:spLocks noGrp="1"/>
          </p:cNvSpPr>
          <p:nvPr>
            <p:ph type="sldNum" sz="quarter" idx="12"/>
          </p:nvPr>
        </p:nvSpPr>
        <p:spPr/>
        <p:txBody>
          <a:bodyPr/>
          <a:lstStyle/>
          <a:p>
            <a:fld id="{E9FEF39C-1C2A-4F34-AD5A-C583AE61D86B}" type="slidenum">
              <a:rPr lang="zh-CN" altLang="en-US" smtClean="0"/>
              <a:t>‹#›</a:t>
            </a:fld>
            <a:endParaRPr lang="zh-CN" altLang="en-US"/>
          </a:p>
        </p:txBody>
      </p:sp>
    </p:spTree>
    <p:extLst>
      <p:ext uri="{BB962C8B-B14F-4D97-AF65-F5344CB8AC3E}">
        <p14:creationId xmlns:p14="http://schemas.microsoft.com/office/powerpoint/2010/main" val="9997018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7DF0C8-3286-4F72-B93E-81698D1B2A34}" type="datetime1">
              <a:rPr lang="en-US" altLang="zh-CN" smtClean="0"/>
              <a:t>3/2/2017</a:t>
            </a:fld>
            <a:endParaRPr lang="zh-CN" altLang="en-US"/>
          </a:p>
        </p:txBody>
      </p:sp>
      <p:sp>
        <p:nvSpPr>
          <p:cNvPr id="5" name="页脚占位符 4"/>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6" name="灯片编号占位符 5"/>
          <p:cNvSpPr>
            <a:spLocks noGrp="1"/>
          </p:cNvSpPr>
          <p:nvPr>
            <p:ph type="sldNum" sz="quarter" idx="12"/>
          </p:nvPr>
        </p:nvSpPr>
        <p:spPr/>
        <p:txBody>
          <a:bodyPr/>
          <a:lstStyle/>
          <a:p>
            <a:fld id="{E9FEF39C-1C2A-4F34-AD5A-C583AE61D86B}" type="slidenum">
              <a:rPr lang="zh-CN" altLang="en-US" smtClean="0"/>
              <a:t>‹#›</a:t>
            </a:fld>
            <a:endParaRPr lang="zh-CN" altLang="en-US"/>
          </a:p>
        </p:txBody>
      </p:sp>
    </p:spTree>
    <p:extLst>
      <p:ext uri="{BB962C8B-B14F-4D97-AF65-F5344CB8AC3E}">
        <p14:creationId xmlns:p14="http://schemas.microsoft.com/office/powerpoint/2010/main" val="2850860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2730AFF-681A-4A08-A573-3AA251186817}" type="datetime1">
              <a:rPr lang="en-US" altLang="zh-CN" smtClean="0"/>
              <a:t>3/2/2017</a:t>
            </a:fld>
            <a:endParaRPr lang="zh-CN" altLang="en-US"/>
          </a:p>
        </p:txBody>
      </p:sp>
      <p:sp>
        <p:nvSpPr>
          <p:cNvPr id="5" name="页脚占位符 4"/>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6" name="灯片编号占位符 5"/>
          <p:cNvSpPr>
            <a:spLocks noGrp="1"/>
          </p:cNvSpPr>
          <p:nvPr>
            <p:ph type="sldNum" sz="quarter" idx="12"/>
          </p:nvPr>
        </p:nvSpPr>
        <p:spPr/>
        <p:txBody>
          <a:bodyPr/>
          <a:lstStyle/>
          <a:p>
            <a:fld id="{E9FEF39C-1C2A-4F34-AD5A-C583AE61D86B}" type="slidenum">
              <a:rPr lang="zh-CN" altLang="en-US" smtClean="0"/>
              <a:t>‹#›</a:t>
            </a:fld>
            <a:endParaRPr lang="zh-CN" altLang="en-US"/>
          </a:p>
        </p:txBody>
      </p:sp>
    </p:spTree>
    <p:extLst>
      <p:ext uri="{BB962C8B-B14F-4D97-AF65-F5344CB8AC3E}">
        <p14:creationId xmlns:p14="http://schemas.microsoft.com/office/powerpoint/2010/main" val="35028449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78C8DC3-6C53-4ABB-8C08-9A605B7C6D12}" type="datetime1">
              <a:rPr lang="en-US" altLang="zh-CN" smtClean="0"/>
              <a:t>3/2/2017</a:t>
            </a:fld>
            <a:endParaRPr lang="zh-CN" altLang="en-US"/>
          </a:p>
        </p:txBody>
      </p:sp>
      <p:sp>
        <p:nvSpPr>
          <p:cNvPr id="6" name="页脚占位符 5"/>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7" name="灯片编号占位符 6"/>
          <p:cNvSpPr>
            <a:spLocks noGrp="1"/>
          </p:cNvSpPr>
          <p:nvPr>
            <p:ph type="sldNum" sz="quarter" idx="12"/>
          </p:nvPr>
        </p:nvSpPr>
        <p:spPr/>
        <p:txBody>
          <a:bodyPr/>
          <a:lstStyle/>
          <a:p>
            <a:fld id="{E9FEF39C-1C2A-4F34-AD5A-C583AE61D86B}" type="slidenum">
              <a:rPr lang="zh-CN" altLang="en-US" smtClean="0"/>
              <a:t>‹#›</a:t>
            </a:fld>
            <a:endParaRPr lang="zh-CN" altLang="en-US"/>
          </a:p>
        </p:txBody>
      </p:sp>
    </p:spTree>
    <p:extLst>
      <p:ext uri="{BB962C8B-B14F-4D97-AF65-F5344CB8AC3E}">
        <p14:creationId xmlns:p14="http://schemas.microsoft.com/office/powerpoint/2010/main" val="11631462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F7F7155-10CC-4C6F-B287-9CAECB9F8099}" type="datetime1">
              <a:rPr lang="en-US" altLang="zh-CN" smtClean="0"/>
              <a:t>3/2/2017</a:t>
            </a:fld>
            <a:endParaRPr lang="zh-CN" altLang="en-US"/>
          </a:p>
        </p:txBody>
      </p:sp>
      <p:sp>
        <p:nvSpPr>
          <p:cNvPr id="8" name="页脚占位符 7"/>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9" name="灯片编号占位符 8"/>
          <p:cNvSpPr>
            <a:spLocks noGrp="1"/>
          </p:cNvSpPr>
          <p:nvPr>
            <p:ph type="sldNum" sz="quarter" idx="12"/>
          </p:nvPr>
        </p:nvSpPr>
        <p:spPr/>
        <p:txBody>
          <a:bodyPr/>
          <a:lstStyle/>
          <a:p>
            <a:fld id="{E9FEF39C-1C2A-4F34-AD5A-C583AE61D86B}" type="slidenum">
              <a:rPr lang="zh-CN" altLang="en-US" smtClean="0"/>
              <a:t>‹#›</a:t>
            </a:fld>
            <a:endParaRPr lang="zh-CN" altLang="en-US"/>
          </a:p>
        </p:txBody>
      </p:sp>
    </p:spTree>
    <p:extLst>
      <p:ext uri="{BB962C8B-B14F-4D97-AF65-F5344CB8AC3E}">
        <p14:creationId xmlns:p14="http://schemas.microsoft.com/office/powerpoint/2010/main" val="373201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0E393C9-9F97-4E8C-86CE-2A400A20F456}" type="datetime1">
              <a:rPr lang="en-US" altLang="zh-CN" smtClean="0"/>
              <a:t>3/2/2017</a:t>
            </a:fld>
            <a:endParaRPr lang="zh-CN" altLang="en-US"/>
          </a:p>
        </p:txBody>
      </p:sp>
      <p:sp>
        <p:nvSpPr>
          <p:cNvPr id="5" name="页脚占位符 4"/>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6" name="灯片编号占位符 5"/>
          <p:cNvSpPr>
            <a:spLocks noGrp="1"/>
          </p:cNvSpPr>
          <p:nvPr>
            <p:ph type="sldNum" sz="quarter" idx="12"/>
          </p:nvPr>
        </p:nvSpPr>
        <p:spPr/>
        <p:txBody>
          <a:bodyPr/>
          <a:lstStyle/>
          <a:p>
            <a:fld id="{99A0C91C-A850-45D7-BBEB-6722A55C8A4C}" type="slidenum">
              <a:rPr lang="zh-CN" altLang="en-US" smtClean="0"/>
              <a:t>‹#›</a:t>
            </a:fld>
            <a:endParaRPr lang="zh-CN" altLang="en-US"/>
          </a:p>
        </p:txBody>
      </p:sp>
    </p:spTree>
    <p:extLst>
      <p:ext uri="{BB962C8B-B14F-4D97-AF65-F5344CB8AC3E}">
        <p14:creationId xmlns:p14="http://schemas.microsoft.com/office/powerpoint/2010/main" val="31733100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0F836C8-FD8E-4300-B125-8A53229E21AD}" type="datetime1">
              <a:rPr lang="en-US" altLang="zh-CN" smtClean="0"/>
              <a:t>3/2/2017</a:t>
            </a:fld>
            <a:endParaRPr lang="zh-CN" altLang="en-US"/>
          </a:p>
        </p:txBody>
      </p:sp>
      <p:sp>
        <p:nvSpPr>
          <p:cNvPr id="4" name="页脚占位符 3"/>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5" name="灯片编号占位符 4"/>
          <p:cNvSpPr>
            <a:spLocks noGrp="1"/>
          </p:cNvSpPr>
          <p:nvPr>
            <p:ph type="sldNum" sz="quarter" idx="12"/>
          </p:nvPr>
        </p:nvSpPr>
        <p:spPr/>
        <p:txBody>
          <a:bodyPr/>
          <a:lstStyle/>
          <a:p>
            <a:fld id="{E9FEF39C-1C2A-4F34-AD5A-C583AE61D86B}" type="slidenum">
              <a:rPr lang="zh-CN" altLang="en-US" smtClean="0"/>
              <a:t>‹#›</a:t>
            </a:fld>
            <a:endParaRPr lang="zh-CN" altLang="en-US"/>
          </a:p>
        </p:txBody>
      </p:sp>
    </p:spTree>
    <p:extLst>
      <p:ext uri="{BB962C8B-B14F-4D97-AF65-F5344CB8AC3E}">
        <p14:creationId xmlns:p14="http://schemas.microsoft.com/office/powerpoint/2010/main" val="24168941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A67BBE-9C8A-4079-9148-806EF7375892}" type="datetime1">
              <a:rPr lang="en-US" altLang="zh-CN" smtClean="0"/>
              <a:t>3/2/2017</a:t>
            </a:fld>
            <a:endParaRPr lang="zh-CN" altLang="en-US"/>
          </a:p>
        </p:txBody>
      </p:sp>
      <p:sp>
        <p:nvSpPr>
          <p:cNvPr id="3" name="页脚占位符 2"/>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4" name="灯片编号占位符 3"/>
          <p:cNvSpPr>
            <a:spLocks noGrp="1"/>
          </p:cNvSpPr>
          <p:nvPr>
            <p:ph type="sldNum" sz="quarter" idx="12"/>
          </p:nvPr>
        </p:nvSpPr>
        <p:spPr/>
        <p:txBody>
          <a:bodyPr/>
          <a:lstStyle/>
          <a:p>
            <a:fld id="{E9FEF39C-1C2A-4F34-AD5A-C583AE61D86B}" type="slidenum">
              <a:rPr lang="zh-CN" altLang="en-US" smtClean="0"/>
              <a:t>‹#›</a:t>
            </a:fld>
            <a:endParaRPr lang="zh-CN" altLang="en-US"/>
          </a:p>
        </p:txBody>
      </p:sp>
    </p:spTree>
    <p:extLst>
      <p:ext uri="{BB962C8B-B14F-4D97-AF65-F5344CB8AC3E}">
        <p14:creationId xmlns:p14="http://schemas.microsoft.com/office/powerpoint/2010/main" val="33786657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85C3CA4-59BC-438D-B7D5-878824718F67}" type="datetime1">
              <a:rPr lang="en-US" altLang="zh-CN" smtClean="0"/>
              <a:t>3/2/2017</a:t>
            </a:fld>
            <a:endParaRPr lang="zh-CN" altLang="en-US"/>
          </a:p>
        </p:txBody>
      </p:sp>
      <p:sp>
        <p:nvSpPr>
          <p:cNvPr id="6" name="页脚占位符 5"/>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7" name="灯片编号占位符 6"/>
          <p:cNvSpPr>
            <a:spLocks noGrp="1"/>
          </p:cNvSpPr>
          <p:nvPr>
            <p:ph type="sldNum" sz="quarter" idx="12"/>
          </p:nvPr>
        </p:nvSpPr>
        <p:spPr/>
        <p:txBody>
          <a:bodyPr/>
          <a:lstStyle/>
          <a:p>
            <a:fld id="{E9FEF39C-1C2A-4F34-AD5A-C583AE61D86B}" type="slidenum">
              <a:rPr lang="zh-CN" altLang="en-US" smtClean="0"/>
              <a:t>‹#›</a:t>
            </a:fld>
            <a:endParaRPr lang="zh-CN" altLang="en-US"/>
          </a:p>
        </p:txBody>
      </p:sp>
    </p:spTree>
    <p:extLst>
      <p:ext uri="{BB962C8B-B14F-4D97-AF65-F5344CB8AC3E}">
        <p14:creationId xmlns:p14="http://schemas.microsoft.com/office/powerpoint/2010/main" val="8439002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270F52D-39F3-4319-8195-32CC68B9A1E6}" type="datetime1">
              <a:rPr lang="en-US" altLang="zh-CN" smtClean="0"/>
              <a:t>3/2/2017</a:t>
            </a:fld>
            <a:endParaRPr lang="zh-CN" altLang="en-US"/>
          </a:p>
        </p:txBody>
      </p:sp>
      <p:sp>
        <p:nvSpPr>
          <p:cNvPr id="6" name="页脚占位符 5"/>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7" name="灯片编号占位符 6"/>
          <p:cNvSpPr>
            <a:spLocks noGrp="1"/>
          </p:cNvSpPr>
          <p:nvPr>
            <p:ph type="sldNum" sz="quarter" idx="12"/>
          </p:nvPr>
        </p:nvSpPr>
        <p:spPr/>
        <p:txBody>
          <a:bodyPr/>
          <a:lstStyle/>
          <a:p>
            <a:fld id="{E9FEF39C-1C2A-4F34-AD5A-C583AE61D86B}" type="slidenum">
              <a:rPr lang="zh-CN" altLang="en-US" smtClean="0"/>
              <a:t>‹#›</a:t>
            </a:fld>
            <a:endParaRPr lang="zh-CN" altLang="en-US"/>
          </a:p>
        </p:txBody>
      </p:sp>
    </p:spTree>
    <p:extLst>
      <p:ext uri="{BB962C8B-B14F-4D97-AF65-F5344CB8AC3E}">
        <p14:creationId xmlns:p14="http://schemas.microsoft.com/office/powerpoint/2010/main" val="154448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EEBECDA-C458-4D75-99B9-6E73E413F5AB}" type="datetime1">
              <a:rPr lang="en-US" altLang="zh-CN" smtClean="0"/>
              <a:t>3/2/2017</a:t>
            </a:fld>
            <a:endParaRPr lang="zh-CN" altLang="en-US"/>
          </a:p>
        </p:txBody>
      </p:sp>
      <p:sp>
        <p:nvSpPr>
          <p:cNvPr id="5" name="页脚占位符 4"/>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6" name="灯片编号占位符 5"/>
          <p:cNvSpPr>
            <a:spLocks noGrp="1"/>
          </p:cNvSpPr>
          <p:nvPr>
            <p:ph type="sldNum" sz="quarter" idx="12"/>
          </p:nvPr>
        </p:nvSpPr>
        <p:spPr/>
        <p:txBody>
          <a:bodyPr/>
          <a:lstStyle/>
          <a:p>
            <a:fld id="{E9FEF39C-1C2A-4F34-AD5A-C583AE61D86B}" type="slidenum">
              <a:rPr lang="zh-CN" altLang="en-US" smtClean="0"/>
              <a:t>‹#›</a:t>
            </a:fld>
            <a:endParaRPr lang="zh-CN" altLang="en-US"/>
          </a:p>
        </p:txBody>
      </p:sp>
    </p:spTree>
    <p:extLst>
      <p:ext uri="{BB962C8B-B14F-4D97-AF65-F5344CB8AC3E}">
        <p14:creationId xmlns:p14="http://schemas.microsoft.com/office/powerpoint/2010/main" val="42261695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AC3E7C5-FDFE-41DD-B4C6-C5D1753A395F}" type="datetime1">
              <a:rPr lang="en-US" altLang="zh-CN" smtClean="0"/>
              <a:t>3/2/2017</a:t>
            </a:fld>
            <a:endParaRPr lang="zh-CN" altLang="en-US"/>
          </a:p>
        </p:txBody>
      </p:sp>
      <p:sp>
        <p:nvSpPr>
          <p:cNvPr id="5" name="页脚占位符 4"/>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6" name="灯片编号占位符 5"/>
          <p:cNvSpPr>
            <a:spLocks noGrp="1"/>
          </p:cNvSpPr>
          <p:nvPr>
            <p:ph type="sldNum" sz="quarter" idx="12"/>
          </p:nvPr>
        </p:nvSpPr>
        <p:spPr/>
        <p:txBody>
          <a:bodyPr/>
          <a:lstStyle/>
          <a:p>
            <a:fld id="{E9FEF39C-1C2A-4F34-AD5A-C583AE61D86B}" type="slidenum">
              <a:rPr lang="zh-CN" altLang="en-US" smtClean="0"/>
              <a:t>‹#›</a:t>
            </a:fld>
            <a:endParaRPr lang="zh-CN" altLang="en-US"/>
          </a:p>
        </p:txBody>
      </p:sp>
    </p:spTree>
    <p:extLst>
      <p:ext uri="{BB962C8B-B14F-4D97-AF65-F5344CB8AC3E}">
        <p14:creationId xmlns:p14="http://schemas.microsoft.com/office/powerpoint/2010/main" val="15323571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374AF54-C878-4131-A8E7-99B62435E78C}" type="datetime1">
              <a:rPr lang="en-US" altLang="zh-CN" smtClean="0"/>
              <a:t>3/2/2017</a:t>
            </a:fld>
            <a:endParaRPr lang="zh-CN" altLang="en-US"/>
          </a:p>
        </p:txBody>
      </p:sp>
      <p:sp>
        <p:nvSpPr>
          <p:cNvPr id="4" name="页脚占位符 3"/>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5" name="灯片编号占位符 4"/>
          <p:cNvSpPr>
            <a:spLocks noGrp="1"/>
          </p:cNvSpPr>
          <p:nvPr>
            <p:ph type="sldNum" sz="quarter" idx="12"/>
          </p:nvPr>
        </p:nvSpPr>
        <p:spPr/>
        <p:txBody>
          <a:bodyPr/>
          <a:lstStyle/>
          <a:p>
            <a:fld id="{E9FEF39C-1C2A-4F34-AD5A-C583AE61D86B}" type="slidenum">
              <a:rPr lang="zh-CN" altLang="en-US" smtClean="0"/>
              <a:t>‹#›</a:t>
            </a:fld>
            <a:endParaRPr lang="zh-CN" altLang="en-US"/>
          </a:p>
        </p:txBody>
      </p:sp>
    </p:spTree>
    <p:extLst>
      <p:ext uri="{BB962C8B-B14F-4D97-AF65-F5344CB8AC3E}">
        <p14:creationId xmlns:p14="http://schemas.microsoft.com/office/powerpoint/2010/main" val="35220006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83D5D6-CF70-4835-AA52-A0BBB02DAEF1}" type="datetime1">
              <a:rPr lang="en-US" altLang="zh-CN" smtClean="0"/>
              <a:t>3/2/2017</a:t>
            </a:fld>
            <a:endParaRPr lang="zh-CN" altLang="en-US"/>
          </a:p>
        </p:txBody>
      </p:sp>
      <p:sp>
        <p:nvSpPr>
          <p:cNvPr id="5" name="页脚占位符 4"/>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6" name="灯片编号占位符 5"/>
          <p:cNvSpPr>
            <a:spLocks noGrp="1"/>
          </p:cNvSpPr>
          <p:nvPr>
            <p:ph type="sldNum" sz="quarter" idx="12"/>
          </p:nvPr>
        </p:nvSpPr>
        <p:spPr/>
        <p:txBody>
          <a:bodyPr/>
          <a:lstStyle/>
          <a:p>
            <a:fld id="{0A186906-2BA5-4D25-9711-54B362AE2AF4}" type="slidenum">
              <a:rPr lang="zh-CN" altLang="en-US" smtClean="0"/>
              <a:t>‹#›</a:t>
            </a:fld>
            <a:endParaRPr lang="zh-CN" altLang="en-US"/>
          </a:p>
        </p:txBody>
      </p:sp>
    </p:spTree>
    <p:extLst>
      <p:ext uri="{BB962C8B-B14F-4D97-AF65-F5344CB8AC3E}">
        <p14:creationId xmlns:p14="http://schemas.microsoft.com/office/powerpoint/2010/main" val="31270690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33C0979-CBF3-40B7-A495-51DE5CEC94DB}" type="datetime1">
              <a:rPr lang="en-US" altLang="zh-CN" smtClean="0"/>
              <a:t>3/2/2017</a:t>
            </a:fld>
            <a:endParaRPr lang="zh-CN" altLang="en-US"/>
          </a:p>
        </p:txBody>
      </p:sp>
      <p:sp>
        <p:nvSpPr>
          <p:cNvPr id="5" name="页脚占位符 4"/>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6" name="灯片编号占位符 5"/>
          <p:cNvSpPr>
            <a:spLocks noGrp="1"/>
          </p:cNvSpPr>
          <p:nvPr>
            <p:ph type="sldNum" sz="quarter" idx="12"/>
          </p:nvPr>
        </p:nvSpPr>
        <p:spPr/>
        <p:txBody>
          <a:bodyPr/>
          <a:lstStyle/>
          <a:p>
            <a:fld id="{0A186906-2BA5-4D25-9711-54B362AE2AF4}" type="slidenum">
              <a:rPr lang="zh-CN" altLang="en-US" smtClean="0"/>
              <a:t>‹#›</a:t>
            </a:fld>
            <a:endParaRPr lang="zh-CN" altLang="en-US"/>
          </a:p>
        </p:txBody>
      </p:sp>
    </p:spTree>
    <p:extLst>
      <p:ext uri="{BB962C8B-B14F-4D97-AF65-F5344CB8AC3E}">
        <p14:creationId xmlns:p14="http://schemas.microsoft.com/office/powerpoint/2010/main" val="33446410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6F04F2A-2D71-4E32-8EA0-3F50B0016425}" type="datetime1">
              <a:rPr lang="en-US" altLang="zh-CN" smtClean="0"/>
              <a:t>3/2/2017</a:t>
            </a:fld>
            <a:endParaRPr lang="zh-CN" altLang="en-US"/>
          </a:p>
        </p:txBody>
      </p:sp>
      <p:sp>
        <p:nvSpPr>
          <p:cNvPr id="5" name="页脚占位符 4"/>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6" name="灯片编号占位符 5"/>
          <p:cNvSpPr>
            <a:spLocks noGrp="1"/>
          </p:cNvSpPr>
          <p:nvPr>
            <p:ph type="sldNum" sz="quarter" idx="12"/>
          </p:nvPr>
        </p:nvSpPr>
        <p:spPr/>
        <p:txBody>
          <a:bodyPr/>
          <a:lstStyle/>
          <a:p>
            <a:fld id="{0A186906-2BA5-4D25-9711-54B362AE2AF4}" type="slidenum">
              <a:rPr lang="zh-CN" altLang="en-US" smtClean="0"/>
              <a:t>‹#›</a:t>
            </a:fld>
            <a:endParaRPr lang="zh-CN" altLang="en-US"/>
          </a:p>
        </p:txBody>
      </p:sp>
    </p:spTree>
    <p:extLst>
      <p:ext uri="{BB962C8B-B14F-4D97-AF65-F5344CB8AC3E}">
        <p14:creationId xmlns:p14="http://schemas.microsoft.com/office/powerpoint/2010/main" val="3533847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EB3849A-D319-426D-B6E1-3E9AFD057B31}" type="datetime1">
              <a:rPr lang="en-US" altLang="zh-CN" smtClean="0"/>
              <a:t>3/2/2017</a:t>
            </a:fld>
            <a:endParaRPr lang="zh-CN" altLang="en-US"/>
          </a:p>
        </p:txBody>
      </p:sp>
      <p:sp>
        <p:nvSpPr>
          <p:cNvPr id="5" name="页脚占位符 4"/>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6" name="灯片编号占位符 5"/>
          <p:cNvSpPr>
            <a:spLocks noGrp="1"/>
          </p:cNvSpPr>
          <p:nvPr>
            <p:ph type="sldNum" sz="quarter" idx="12"/>
          </p:nvPr>
        </p:nvSpPr>
        <p:spPr/>
        <p:txBody>
          <a:bodyPr/>
          <a:lstStyle/>
          <a:p>
            <a:fld id="{99A0C91C-A850-45D7-BBEB-6722A55C8A4C}" type="slidenum">
              <a:rPr lang="zh-CN" altLang="en-US" smtClean="0"/>
              <a:t>‹#›</a:t>
            </a:fld>
            <a:endParaRPr lang="zh-CN" altLang="en-US"/>
          </a:p>
        </p:txBody>
      </p:sp>
    </p:spTree>
    <p:extLst>
      <p:ext uri="{BB962C8B-B14F-4D97-AF65-F5344CB8AC3E}">
        <p14:creationId xmlns:p14="http://schemas.microsoft.com/office/powerpoint/2010/main" val="41327315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1FF4106-986B-4012-8CE7-5CBB2199CC62}" type="datetime1">
              <a:rPr lang="en-US" altLang="zh-CN" smtClean="0"/>
              <a:t>3/2/2017</a:t>
            </a:fld>
            <a:endParaRPr lang="zh-CN" altLang="en-US"/>
          </a:p>
        </p:txBody>
      </p:sp>
      <p:sp>
        <p:nvSpPr>
          <p:cNvPr id="6" name="页脚占位符 5"/>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7" name="灯片编号占位符 6"/>
          <p:cNvSpPr>
            <a:spLocks noGrp="1"/>
          </p:cNvSpPr>
          <p:nvPr>
            <p:ph type="sldNum" sz="quarter" idx="12"/>
          </p:nvPr>
        </p:nvSpPr>
        <p:spPr/>
        <p:txBody>
          <a:bodyPr/>
          <a:lstStyle/>
          <a:p>
            <a:fld id="{0A186906-2BA5-4D25-9711-54B362AE2AF4}" type="slidenum">
              <a:rPr lang="zh-CN" altLang="en-US" smtClean="0"/>
              <a:t>‹#›</a:t>
            </a:fld>
            <a:endParaRPr lang="zh-CN" altLang="en-US"/>
          </a:p>
        </p:txBody>
      </p:sp>
    </p:spTree>
    <p:extLst>
      <p:ext uri="{BB962C8B-B14F-4D97-AF65-F5344CB8AC3E}">
        <p14:creationId xmlns:p14="http://schemas.microsoft.com/office/powerpoint/2010/main" val="19218405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A24CC92-4C62-46CB-86F7-6AC7248B6D67}" type="datetime1">
              <a:rPr lang="en-US" altLang="zh-CN" smtClean="0"/>
              <a:t>3/2/2017</a:t>
            </a:fld>
            <a:endParaRPr lang="zh-CN" altLang="en-US"/>
          </a:p>
        </p:txBody>
      </p:sp>
      <p:sp>
        <p:nvSpPr>
          <p:cNvPr id="8" name="页脚占位符 7"/>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9" name="灯片编号占位符 8"/>
          <p:cNvSpPr>
            <a:spLocks noGrp="1"/>
          </p:cNvSpPr>
          <p:nvPr>
            <p:ph type="sldNum" sz="quarter" idx="12"/>
          </p:nvPr>
        </p:nvSpPr>
        <p:spPr/>
        <p:txBody>
          <a:bodyPr/>
          <a:lstStyle/>
          <a:p>
            <a:fld id="{0A186906-2BA5-4D25-9711-54B362AE2AF4}" type="slidenum">
              <a:rPr lang="zh-CN" altLang="en-US" smtClean="0"/>
              <a:t>‹#›</a:t>
            </a:fld>
            <a:endParaRPr lang="zh-CN" altLang="en-US"/>
          </a:p>
        </p:txBody>
      </p:sp>
    </p:spTree>
    <p:extLst>
      <p:ext uri="{BB962C8B-B14F-4D97-AF65-F5344CB8AC3E}">
        <p14:creationId xmlns:p14="http://schemas.microsoft.com/office/powerpoint/2010/main" val="1096054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7950D5B-BAEC-46E5-B584-191B1AB56215}" type="datetime1">
              <a:rPr lang="en-US" altLang="zh-CN" smtClean="0"/>
              <a:t>3/2/2017</a:t>
            </a:fld>
            <a:endParaRPr lang="zh-CN" altLang="en-US"/>
          </a:p>
        </p:txBody>
      </p:sp>
      <p:sp>
        <p:nvSpPr>
          <p:cNvPr id="4" name="页脚占位符 3"/>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5" name="灯片编号占位符 4"/>
          <p:cNvSpPr>
            <a:spLocks noGrp="1"/>
          </p:cNvSpPr>
          <p:nvPr>
            <p:ph type="sldNum" sz="quarter" idx="12"/>
          </p:nvPr>
        </p:nvSpPr>
        <p:spPr/>
        <p:txBody>
          <a:bodyPr/>
          <a:lstStyle/>
          <a:p>
            <a:fld id="{0A186906-2BA5-4D25-9711-54B362AE2AF4}" type="slidenum">
              <a:rPr lang="zh-CN" altLang="en-US" smtClean="0"/>
              <a:t>‹#›</a:t>
            </a:fld>
            <a:endParaRPr lang="zh-CN" altLang="en-US"/>
          </a:p>
        </p:txBody>
      </p:sp>
    </p:spTree>
    <p:extLst>
      <p:ext uri="{BB962C8B-B14F-4D97-AF65-F5344CB8AC3E}">
        <p14:creationId xmlns:p14="http://schemas.microsoft.com/office/powerpoint/2010/main" val="33293967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BF236D1-840A-4F71-817F-C958C29CB8C8}" type="datetime1">
              <a:rPr lang="en-US" altLang="zh-CN" smtClean="0"/>
              <a:t>3/2/2017</a:t>
            </a:fld>
            <a:endParaRPr lang="zh-CN" altLang="en-US"/>
          </a:p>
        </p:txBody>
      </p:sp>
      <p:sp>
        <p:nvSpPr>
          <p:cNvPr id="3" name="页脚占位符 2"/>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4" name="灯片编号占位符 3"/>
          <p:cNvSpPr>
            <a:spLocks noGrp="1"/>
          </p:cNvSpPr>
          <p:nvPr>
            <p:ph type="sldNum" sz="quarter" idx="12"/>
          </p:nvPr>
        </p:nvSpPr>
        <p:spPr/>
        <p:txBody>
          <a:bodyPr/>
          <a:lstStyle/>
          <a:p>
            <a:fld id="{0A186906-2BA5-4D25-9711-54B362AE2AF4}" type="slidenum">
              <a:rPr lang="zh-CN" altLang="en-US" smtClean="0"/>
              <a:t>‹#›</a:t>
            </a:fld>
            <a:endParaRPr lang="zh-CN" altLang="en-US"/>
          </a:p>
        </p:txBody>
      </p:sp>
    </p:spTree>
    <p:extLst>
      <p:ext uri="{BB962C8B-B14F-4D97-AF65-F5344CB8AC3E}">
        <p14:creationId xmlns:p14="http://schemas.microsoft.com/office/powerpoint/2010/main" val="39718512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B03B9B4-0617-4633-A65E-E9EC7E9BB751}" type="datetime1">
              <a:rPr lang="en-US" altLang="zh-CN" smtClean="0"/>
              <a:t>3/2/2017</a:t>
            </a:fld>
            <a:endParaRPr lang="zh-CN" altLang="en-US"/>
          </a:p>
        </p:txBody>
      </p:sp>
      <p:sp>
        <p:nvSpPr>
          <p:cNvPr id="6" name="页脚占位符 5"/>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7" name="灯片编号占位符 6"/>
          <p:cNvSpPr>
            <a:spLocks noGrp="1"/>
          </p:cNvSpPr>
          <p:nvPr>
            <p:ph type="sldNum" sz="quarter" idx="12"/>
          </p:nvPr>
        </p:nvSpPr>
        <p:spPr/>
        <p:txBody>
          <a:bodyPr/>
          <a:lstStyle/>
          <a:p>
            <a:fld id="{0A186906-2BA5-4D25-9711-54B362AE2AF4}" type="slidenum">
              <a:rPr lang="zh-CN" altLang="en-US" smtClean="0"/>
              <a:t>‹#›</a:t>
            </a:fld>
            <a:endParaRPr lang="zh-CN" altLang="en-US"/>
          </a:p>
        </p:txBody>
      </p:sp>
    </p:spTree>
    <p:extLst>
      <p:ext uri="{BB962C8B-B14F-4D97-AF65-F5344CB8AC3E}">
        <p14:creationId xmlns:p14="http://schemas.microsoft.com/office/powerpoint/2010/main" val="31991200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C5EE1AC-A563-4C85-90A7-0CCB6D96C311}" type="datetime1">
              <a:rPr lang="en-US" altLang="zh-CN" smtClean="0"/>
              <a:t>3/2/2017</a:t>
            </a:fld>
            <a:endParaRPr lang="zh-CN" altLang="en-US"/>
          </a:p>
        </p:txBody>
      </p:sp>
      <p:sp>
        <p:nvSpPr>
          <p:cNvPr id="6" name="页脚占位符 5"/>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7" name="灯片编号占位符 6"/>
          <p:cNvSpPr>
            <a:spLocks noGrp="1"/>
          </p:cNvSpPr>
          <p:nvPr>
            <p:ph type="sldNum" sz="quarter" idx="12"/>
          </p:nvPr>
        </p:nvSpPr>
        <p:spPr/>
        <p:txBody>
          <a:bodyPr/>
          <a:lstStyle/>
          <a:p>
            <a:fld id="{0A186906-2BA5-4D25-9711-54B362AE2AF4}" type="slidenum">
              <a:rPr lang="zh-CN" altLang="en-US" smtClean="0"/>
              <a:t>‹#›</a:t>
            </a:fld>
            <a:endParaRPr lang="zh-CN" altLang="en-US"/>
          </a:p>
        </p:txBody>
      </p:sp>
    </p:spTree>
    <p:extLst>
      <p:ext uri="{BB962C8B-B14F-4D97-AF65-F5344CB8AC3E}">
        <p14:creationId xmlns:p14="http://schemas.microsoft.com/office/powerpoint/2010/main" val="5209458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5B7F5BA-FF40-418D-BA75-85C6E50CEF6B}" type="datetime1">
              <a:rPr lang="en-US" altLang="zh-CN" smtClean="0"/>
              <a:t>3/2/2017</a:t>
            </a:fld>
            <a:endParaRPr lang="zh-CN" altLang="en-US"/>
          </a:p>
        </p:txBody>
      </p:sp>
      <p:sp>
        <p:nvSpPr>
          <p:cNvPr id="5" name="页脚占位符 4"/>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6" name="灯片编号占位符 5"/>
          <p:cNvSpPr>
            <a:spLocks noGrp="1"/>
          </p:cNvSpPr>
          <p:nvPr>
            <p:ph type="sldNum" sz="quarter" idx="12"/>
          </p:nvPr>
        </p:nvSpPr>
        <p:spPr/>
        <p:txBody>
          <a:bodyPr/>
          <a:lstStyle/>
          <a:p>
            <a:fld id="{0A186906-2BA5-4D25-9711-54B362AE2AF4}" type="slidenum">
              <a:rPr lang="zh-CN" altLang="en-US" smtClean="0"/>
              <a:t>‹#›</a:t>
            </a:fld>
            <a:endParaRPr lang="zh-CN" altLang="en-US"/>
          </a:p>
        </p:txBody>
      </p:sp>
    </p:spTree>
    <p:extLst>
      <p:ext uri="{BB962C8B-B14F-4D97-AF65-F5344CB8AC3E}">
        <p14:creationId xmlns:p14="http://schemas.microsoft.com/office/powerpoint/2010/main" val="14119157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7A583B1-C063-4501-9568-E6D8F0FE802F}" type="datetime1">
              <a:rPr lang="en-US" altLang="zh-CN" smtClean="0"/>
              <a:t>3/2/2017</a:t>
            </a:fld>
            <a:endParaRPr lang="zh-CN" altLang="en-US"/>
          </a:p>
        </p:txBody>
      </p:sp>
      <p:sp>
        <p:nvSpPr>
          <p:cNvPr id="5" name="页脚占位符 4"/>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6" name="灯片编号占位符 5"/>
          <p:cNvSpPr>
            <a:spLocks noGrp="1"/>
          </p:cNvSpPr>
          <p:nvPr>
            <p:ph type="sldNum" sz="quarter" idx="12"/>
          </p:nvPr>
        </p:nvSpPr>
        <p:spPr/>
        <p:txBody>
          <a:bodyPr/>
          <a:lstStyle/>
          <a:p>
            <a:fld id="{0A186906-2BA5-4D25-9711-54B362AE2AF4}" type="slidenum">
              <a:rPr lang="zh-CN" altLang="en-US" smtClean="0"/>
              <a:t>‹#›</a:t>
            </a:fld>
            <a:endParaRPr lang="zh-CN" altLang="en-US"/>
          </a:p>
        </p:txBody>
      </p:sp>
    </p:spTree>
    <p:extLst>
      <p:ext uri="{BB962C8B-B14F-4D97-AF65-F5344CB8AC3E}">
        <p14:creationId xmlns:p14="http://schemas.microsoft.com/office/powerpoint/2010/main" val="16789064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3938166-8B91-4DD3-A1B6-37007C229633}" type="datetime1">
              <a:rPr lang="en-US" altLang="zh-CN" smtClean="0"/>
              <a:t>3/2/2017</a:t>
            </a:fld>
            <a:endParaRPr lang="zh-CN" altLang="en-US"/>
          </a:p>
        </p:txBody>
      </p:sp>
      <p:sp>
        <p:nvSpPr>
          <p:cNvPr id="5" name="页脚占位符 4"/>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6" name="灯片编号占位符 5"/>
          <p:cNvSpPr>
            <a:spLocks noGrp="1"/>
          </p:cNvSpPr>
          <p:nvPr>
            <p:ph type="sldNum" sz="quarter" idx="12"/>
          </p:nvPr>
        </p:nvSpPr>
        <p:spPr/>
        <p:txBody>
          <a:bodyPr/>
          <a:lstStyle/>
          <a:p>
            <a:fld id="{CBEB89E6-AEC9-484D-B0EE-532A811803BA}" type="slidenum">
              <a:rPr lang="zh-CN" altLang="en-US" smtClean="0"/>
              <a:t>‹#›</a:t>
            </a:fld>
            <a:endParaRPr lang="zh-CN" altLang="en-US"/>
          </a:p>
        </p:txBody>
      </p:sp>
    </p:spTree>
    <p:extLst>
      <p:ext uri="{BB962C8B-B14F-4D97-AF65-F5344CB8AC3E}">
        <p14:creationId xmlns:p14="http://schemas.microsoft.com/office/powerpoint/2010/main" val="40181766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42DABCB-B8F6-43E0-964F-C1785D001DAA}" type="datetime1">
              <a:rPr lang="en-US" altLang="zh-CN" smtClean="0"/>
              <a:t>3/2/2017</a:t>
            </a:fld>
            <a:endParaRPr lang="zh-CN" altLang="en-US"/>
          </a:p>
        </p:txBody>
      </p:sp>
      <p:sp>
        <p:nvSpPr>
          <p:cNvPr id="5" name="页脚占位符 4"/>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6" name="灯片编号占位符 5"/>
          <p:cNvSpPr>
            <a:spLocks noGrp="1"/>
          </p:cNvSpPr>
          <p:nvPr>
            <p:ph type="sldNum" sz="quarter" idx="12"/>
          </p:nvPr>
        </p:nvSpPr>
        <p:spPr/>
        <p:txBody>
          <a:bodyPr/>
          <a:lstStyle/>
          <a:p>
            <a:fld id="{CBEB89E6-AEC9-484D-B0EE-532A811803BA}" type="slidenum">
              <a:rPr lang="zh-CN" altLang="en-US" smtClean="0"/>
              <a:t>‹#›</a:t>
            </a:fld>
            <a:endParaRPr lang="zh-CN" altLang="en-US"/>
          </a:p>
        </p:txBody>
      </p:sp>
    </p:spTree>
    <p:extLst>
      <p:ext uri="{BB962C8B-B14F-4D97-AF65-F5344CB8AC3E}">
        <p14:creationId xmlns:p14="http://schemas.microsoft.com/office/powerpoint/2010/main" val="3460402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CD6A4D1-B8F6-4735-8081-EEE9E466B1AA}" type="datetime1">
              <a:rPr lang="en-US" altLang="zh-CN" smtClean="0"/>
              <a:t>3/2/2017</a:t>
            </a:fld>
            <a:endParaRPr lang="zh-CN" altLang="en-US"/>
          </a:p>
        </p:txBody>
      </p:sp>
      <p:sp>
        <p:nvSpPr>
          <p:cNvPr id="5" name="页脚占位符 4"/>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6" name="灯片编号占位符 5"/>
          <p:cNvSpPr>
            <a:spLocks noGrp="1"/>
          </p:cNvSpPr>
          <p:nvPr>
            <p:ph type="sldNum" sz="quarter" idx="12"/>
          </p:nvPr>
        </p:nvSpPr>
        <p:spPr/>
        <p:txBody>
          <a:bodyPr/>
          <a:lstStyle/>
          <a:p>
            <a:fld id="{99A0C91C-A850-45D7-BBEB-6722A55C8A4C}" type="slidenum">
              <a:rPr lang="zh-CN" altLang="en-US" smtClean="0"/>
              <a:t>‹#›</a:t>
            </a:fld>
            <a:endParaRPr lang="zh-CN" altLang="en-US"/>
          </a:p>
        </p:txBody>
      </p:sp>
    </p:spTree>
    <p:extLst>
      <p:ext uri="{BB962C8B-B14F-4D97-AF65-F5344CB8AC3E}">
        <p14:creationId xmlns:p14="http://schemas.microsoft.com/office/powerpoint/2010/main" val="38321221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6D1F183-605C-4780-90E7-B8C8FCC07144}" type="datetime1">
              <a:rPr lang="en-US" altLang="zh-CN" smtClean="0"/>
              <a:t>3/2/2017</a:t>
            </a:fld>
            <a:endParaRPr lang="zh-CN" altLang="en-US"/>
          </a:p>
        </p:txBody>
      </p:sp>
      <p:sp>
        <p:nvSpPr>
          <p:cNvPr id="5" name="页脚占位符 4"/>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6" name="灯片编号占位符 5"/>
          <p:cNvSpPr>
            <a:spLocks noGrp="1"/>
          </p:cNvSpPr>
          <p:nvPr>
            <p:ph type="sldNum" sz="quarter" idx="12"/>
          </p:nvPr>
        </p:nvSpPr>
        <p:spPr/>
        <p:txBody>
          <a:bodyPr/>
          <a:lstStyle/>
          <a:p>
            <a:fld id="{CBEB89E6-AEC9-484D-B0EE-532A811803BA}" type="slidenum">
              <a:rPr lang="zh-CN" altLang="en-US" smtClean="0"/>
              <a:t>‹#›</a:t>
            </a:fld>
            <a:endParaRPr lang="zh-CN" altLang="en-US"/>
          </a:p>
        </p:txBody>
      </p:sp>
    </p:spTree>
    <p:extLst>
      <p:ext uri="{BB962C8B-B14F-4D97-AF65-F5344CB8AC3E}">
        <p14:creationId xmlns:p14="http://schemas.microsoft.com/office/powerpoint/2010/main" val="7830654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F55AD1A-2F26-4DC6-9C2E-5F607795F64D}" type="datetime1">
              <a:rPr lang="en-US" altLang="zh-CN" smtClean="0"/>
              <a:t>3/2/2017</a:t>
            </a:fld>
            <a:endParaRPr lang="zh-CN" altLang="en-US"/>
          </a:p>
        </p:txBody>
      </p:sp>
      <p:sp>
        <p:nvSpPr>
          <p:cNvPr id="6" name="页脚占位符 5"/>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7" name="灯片编号占位符 6"/>
          <p:cNvSpPr>
            <a:spLocks noGrp="1"/>
          </p:cNvSpPr>
          <p:nvPr>
            <p:ph type="sldNum" sz="quarter" idx="12"/>
          </p:nvPr>
        </p:nvSpPr>
        <p:spPr/>
        <p:txBody>
          <a:bodyPr/>
          <a:lstStyle/>
          <a:p>
            <a:fld id="{CBEB89E6-AEC9-484D-B0EE-532A811803BA}" type="slidenum">
              <a:rPr lang="zh-CN" altLang="en-US" smtClean="0"/>
              <a:t>‹#›</a:t>
            </a:fld>
            <a:endParaRPr lang="zh-CN" altLang="en-US"/>
          </a:p>
        </p:txBody>
      </p:sp>
    </p:spTree>
    <p:extLst>
      <p:ext uri="{BB962C8B-B14F-4D97-AF65-F5344CB8AC3E}">
        <p14:creationId xmlns:p14="http://schemas.microsoft.com/office/powerpoint/2010/main" val="4952901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BC667B9-EF80-4063-92D7-1FF5D193E01A}" type="datetime1">
              <a:rPr lang="en-US" altLang="zh-CN" smtClean="0"/>
              <a:t>3/2/2017</a:t>
            </a:fld>
            <a:endParaRPr lang="zh-CN" altLang="en-US"/>
          </a:p>
        </p:txBody>
      </p:sp>
      <p:sp>
        <p:nvSpPr>
          <p:cNvPr id="8" name="页脚占位符 7"/>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9" name="灯片编号占位符 8"/>
          <p:cNvSpPr>
            <a:spLocks noGrp="1"/>
          </p:cNvSpPr>
          <p:nvPr>
            <p:ph type="sldNum" sz="quarter" idx="12"/>
          </p:nvPr>
        </p:nvSpPr>
        <p:spPr/>
        <p:txBody>
          <a:bodyPr/>
          <a:lstStyle/>
          <a:p>
            <a:fld id="{CBEB89E6-AEC9-484D-B0EE-532A811803BA}" type="slidenum">
              <a:rPr lang="zh-CN" altLang="en-US" smtClean="0"/>
              <a:t>‹#›</a:t>
            </a:fld>
            <a:endParaRPr lang="zh-CN" altLang="en-US"/>
          </a:p>
        </p:txBody>
      </p:sp>
    </p:spTree>
    <p:extLst>
      <p:ext uri="{BB962C8B-B14F-4D97-AF65-F5344CB8AC3E}">
        <p14:creationId xmlns:p14="http://schemas.microsoft.com/office/powerpoint/2010/main" val="5697635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EDD831A-706D-41B0-B8D3-42DE9DA69E24}" type="datetime1">
              <a:rPr lang="en-US" altLang="zh-CN" smtClean="0"/>
              <a:t>3/2/2017</a:t>
            </a:fld>
            <a:endParaRPr lang="zh-CN" altLang="en-US"/>
          </a:p>
        </p:txBody>
      </p:sp>
      <p:sp>
        <p:nvSpPr>
          <p:cNvPr id="4" name="页脚占位符 3"/>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5" name="灯片编号占位符 4"/>
          <p:cNvSpPr>
            <a:spLocks noGrp="1"/>
          </p:cNvSpPr>
          <p:nvPr>
            <p:ph type="sldNum" sz="quarter" idx="12"/>
          </p:nvPr>
        </p:nvSpPr>
        <p:spPr/>
        <p:txBody>
          <a:bodyPr/>
          <a:lstStyle/>
          <a:p>
            <a:fld id="{CBEB89E6-AEC9-484D-B0EE-532A811803BA}" type="slidenum">
              <a:rPr lang="zh-CN" altLang="en-US" smtClean="0"/>
              <a:t>‹#›</a:t>
            </a:fld>
            <a:endParaRPr lang="zh-CN" altLang="en-US"/>
          </a:p>
        </p:txBody>
      </p:sp>
    </p:spTree>
    <p:extLst>
      <p:ext uri="{BB962C8B-B14F-4D97-AF65-F5344CB8AC3E}">
        <p14:creationId xmlns:p14="http://schemas.microsoft.com/office/powerpoint/2010/main" val="2869444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898FC89-A5CF-407B-A228-969303991A84}" type="datetime1">
              <a:rPr lang="en-US" altLang="zh-CN" smtClean="0"/>
              <a:t>3/2/2017</a:t>
            </a:fld>
            <a:endParaRPr lang="zh-CN" altLang="en-US"/>
          </a:p>
        </p:txBody>
      </p:sp>
      <p:sp>
        <p:nvSpPr>
          <p:cNvPr id="3" name="页脚占位符 2"/>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4" name="灯片编号占位符 3"/>
          <p:cNvSpPr>
            <a:spLocks noGrp="1"/>
          </p:cNvSpPr>
          <p:nvPr>
            <p:ph type="sldNum" sz="quarter" idx="12"/>
          </p:nvPr>
        </p:nvSpPr>
        <p:spPr/>
        <p:txBody>
          <a:bodyPr/>
          <a:lstStyle/>
          <a:p>
            <a:fld id="{CBEB89E6-AEC9-484D-B0EE-532A811803BA}" type="slidenum">
              <a:rPr lang="zh-CN" altLang="en-US" smtClean="0"/>
              <a:t>‹#›</a:t>
            </a:fld>
            <a:endParaRPr lang="zh-CN" altLang="en-US"/>
          </a:p>
        </p:txBody>
      </p:sp>
    </p:spTree>
    <p:extLst>
      <p:ext uri="{BB962C8B-B14F-4D97-AF65-F5344CB8AC3E}">
        <p14:creationId xmlns:p14="http://schemas.microsoft.com/office/powerpoint/2010/main" val="38727897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229BCCD-2AFB-4E5D-8035-1E720369052F}" type="datetime1">
              <a:rPr lang="en-US" altLang="zh-CN" smtClean="0"/>
              <a:t>3/2/2017</a:t>
            </a:fld>
            <a:endParaRPr lang="zh-CN" altLang="en-US"/>
          </a:p>
        </p:txBody>
      </p:sp>
      <p:sp>
        <p:nvSpPr>
          <p:cNvPr id="6" name="页脚占位符 5"/>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7" name="灯片编号占位符 6"/>
          <p:cNvSpPr>
            <a:spLocks noGrp="1"/>
          </p:cNvSpPr>
          <p:nvPr>
            <p:ph type="sldNum" sz="quarter" idx="12"/>
          </p:nvPr>
        </p:nvSpPr>
        <p:spPr/>
        <p:txBody>
          <a:bodyPr/>
          <a:lstStyle/>
          <a:p>
            <a:fld id="{CBEB89E6-AEC9-484D-B0EE-532A811803BA}" type="slidenum">
              <a:rPr lang="zh-CN" altLang="en-US" smtClean="0"/>
              <a:t>‹#›</a:t>
            </a:fld>
            <a:endParaRPr lang="zh-CN" altLang="en-US"/>
          </a:p>
        </p:txBody>
      </p:sp>
    </p:spTree>
    <p:extLst>
      <p:ext uri="{BB962C8B-B14F-4D97-AF65-F5344CB8AC3E}">
        <p14:creationId xmlns:p14="http://schemas.microsoft.com/office/powerpoint/2010/main" val="32354913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7B0ABF7-6554-475C-8063-623811FE30B0}" type="datetime1">
              <a:rPr lang="en-US" altLang="zh-CN" smtClean="0"/>
              <a:t>3/2/2017</a:t>
            </a:fld>
            <a:endParaRPr lang="zh-CN" altLang="en-US"/>
          </a:p>
        </p:txBody>
      </p:sp>
      <p:sp>
        <p:nvSpPr>
          <p:cNvPr id="6" name="页脚占位符 5"/>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7" name="灯片编号占位符 6"/>
          <p:cNvSpPr>
            <a:spLocks noGrp="1"/>
          </p:cNvSpPr>
          <p:nvPr>
            <p:ph type="sldNum" sz="quarter" idx="12"/>
          </p:nvPr>
        </p:nvSpPr>
        <p:spPr/>
        <p:txBody>
          <a:bodyPr/>
          <a:lstStyle/>
          <a:p>
            <a:fld id="{CBEB89E6-AEC9-484D-B0EE-532A811803BA}" type="slidenum">
              <a:rPr lang="zh-CN" altLang="en-US" smtClean="0"/>
              <a:t>‹#›</a:t>
            </a:fld>
            <a:endParaRPr lang="zh-CN" altLang="en-US"/>
          </a:p>
        </p:txBody>
      </p:sp>
    </p:spTree>
    <p:extLst>
      <p:ext uri="{BB962C8B-B14F-4D97-AF65-F5344CB8AC3E}">
        <p14:creationId xmlns:p14="http://schemas.microsoft.com/office/powerpoint/2010/main" val="9822192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FFA6032-64E9-449B-AEBD-07700194A343}" type="datetime1">
              <a:rPr lang="en-US" altLang="zh-CN" smtClean="0"/>
              <a:t>3/2/2017</a:t>
            </a:fld>
            <a:endParaRPr lang="zh-CN" altLang="en-US"/>
          </a:p>
        </p:txBody>
      </p:sp>
      <p:sp>
        <p:nvSpPr>
          <p:cNvPr id="5" name="页脚占位符 4"/>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6" name="灯片编号占位符 5"/>
          <p:cNvSpPr>
            <a:spLocks noGrp="1"/>
          </p:cNvSpPr>
          <p:nvPr>
            <p:ph type="sldNum" sz="quarter" idx="12"/>
          </p:nvPr>
        </p:nvSpPr>
        <p:spPr/>
        <p:txBody>
          <a:bodyPr/>
          <a:lstStyle/>
          <a:p>
            <a:fld id="{CBEB89E6-AEC9-484D-B0EE-532A811803BA}" type="slidenum">
              <a:rPr lang="zh-CN" altLang="en-US" smtClean="0"/>
              <a:t>‹#›</a:t>
            </a:fld>
            <a:endParaRPr lang="zh-CN" altLang="en-US"/>
          </a:p>
        </p:txBody>
      </p:sp>
    </p:spTree>
    <p:extLst>
      <p:ext uri="{BB962C8B-B14F-4D97-AF65-F5344CB8AC3E}">
        <p14:creationId xmlns:p14="http://schemas.microsoft.com/office/powerpoint/2010/main" val="28324851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D2F82BA-780D-417C-8B02-82F6D78894D7}" type="datetime1">
              <a:rPr lang="en-US" altLang="zh-CN" smtClean="0"/>
              <a:t>3/2/2017</a:t>
            </a:fld>
            <a:endParaRPr lang="zh-CN" altLang="en-US"/>
          </a:p>
        </p:txBody>
      </p:sp>
      <p:sp>
        <p:nvSpPr>
          <p:cNvPr id="5" name="页脚占位符 4"/>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6" name="灯片编号占位符 5"/>
          <p:cNvSpPr>
            <a:spLocks noGrp="1"/>
          </p:cNvSpPr>
          <p:nvPr>
            <p:ph type="sldNum" sz="quarter" idx="12"/>
          </p:nvPr>
        </p:nvSpPr>
        <p:spPr/>
        <p:txBody>
          <a:bodyPr/>
          <a:lstStyle/>
          <a:p>
            <a:fld id="{CBEB89E6-AEC9-484D-B0EE-532A811803BA}" type="slidenum">
              <a:rPr lang="zh-CN" altLang="en-US" smtClean="0"/>
              <a:t>‹#›</a:t>
            </a:fld>
            <a:endParaRPr lang="zh-CN" altLang="en-US"/>
          </a:p>
        </p:txBody>
      </p:sp>
    </p:spTree>
    <p:extLst>
      <p:ext uri="{BB962C8B-B14F-4D97-AF65-F5344CB8AC3E}">
        <p14:creationId xmlns:p14="http://schemas.microsoft.com/office/powerpoint/2010/main" val="2000047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D904DA1-A1E5-40B3-909E-F2A845FBCED1}" type="datetime1">
              <a:rPr lang="en-US" altLang="zh-CN" smtClean="0"/>
              <a:t>3/2/2017</a:t>
            </a:fld>
            <a:endParaRPr lang="zh-CN" altLang="en-US"/>
          </a:p>
        </p:txBody>
      </p:sp>
      <p:sp>
        <p:nvSpPr>
          <p:cNvPr id="6" name="页脚占位符 5"/>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7" name="灯片编号占位符 6"/>
          <p:cNvSpPr>
            <a:spLocks noGrp="1"/>
          </p:cNvSpPr>
          <p:nvPr>
            <p:ph type="sldNum" sz="quarter" idx="12"/>
          </p:nvPr>
        </p:nvSpPr>
        <p:spPr/>
        <p:txBody>
          <a:bodyPr/>
          <a:lstStyle/>
          <a:p>
            <a:fld id="{99A0C91C-A850-45D7-BBEB-6722A55C8A4C}" type="slidenum">
              <a:rPr lang="zh-CN" altLang="en-US" smtClean="0"/>
              <a:t>‹#›</a:t>
            </a:fld>
            <a:endParaRPr lang="zh-CN" altLang="en-US"/>
          </a:p>
        </p:txBody>
      </p:sp>
    </p:spTree>
    <p:extLst>
      <p:ext uri="{BB962C8B-B14F-4D97-AF65-F5344CB8AC3E}">
        <p14:creationId xmlns:p14="http://schemas.microsoft.com/office/powerpoint/2010/main" val="397521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90B5824-2993-4AC2-A182-F815BFF2B828}" type="datetime1">
              <a:rPr lang="en-US" altLang="zh-CN" smtClean="0"/>
              <a:t>3/2/2017</a:t>
            </a:fld>
            <a:endParaRPr lang="zh-CN" altLang="en-US"/>
          </a:p>
        </p:txBody>
      </p:sp>
      <p:sp>
        <p:nvSpPr>
          <p:cNvPr id="8" name="页脚占位符 7"/>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9" name="灯片编号占位符 8"/>
          <p:cNvSpPr>
            <a:spLocks noGrp="1"/>
          </p:cNvSpPr>
          <p:nvPr>
            <p:ph type="sldNum" sz="quarter" idx="12"/>
          </p:nvPr>
        </p:nvSpPr>
        <p:spPr/>
        <p:txBody>
          <a:bodyPr/>
          <a:lstStyle/>
          <a:p>
            <a:fld id="{99A0C91C-A850-45D7-BBEB-6722A55C8A4C}" type="slidenum">
              <a:rPr lang="zh-CN" altLang="en-US" smtClean="0"/>
              <a:t>‹#›</a:t>
            </a:fld>
            <a:endParaRPr lang="zh-CN" altLang="en-US"/>
          </a:p>
        </p:txBody>
      </p:sp>
      <p:cxnSp>
        <p:nvCxnSpPr>
          <p:cNvPr id="11" name="直接连接符 10"/>
          <p:cNvCxnSpPr/>
          <p:nvPr userDrawn="1"/>
        </p:nvCxnSpPr>
        <p:spPr>
          <a:xfrm>
            <a:off x="467544" y="1340768"/>
            <a:ext cx="820891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614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B4CD95E-8994-4AA3-8A26-65229CB9D83C}" type="datetime1">
              <a:rPr lang="en-US" altLang="zh-CN" smtClean="0"/>
              <a:t>3/2/2017</a:t>
            </a:fld>
            <a:endParaRPr lang="zh-CN" altLang="en-US"/>
          </a:p>
        </p:txBody>
      </p:sp>
      <p:sp>
        <p:nvSpPr>
          <p:cNvPr id="4" name="页脚占位符 3"/>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5" name="灯片编号占位符 4"/>
          <p:cNvSpPr>
            <a:spLocks noGrp="1"/>
          </p:cNvSpPr>
          <p:nvPr>
            <p:ph type="sldNum" sz="quarter" idx="12"/>
          </p:nvPr>
        </p:nvSpPr>
        <p:spPr/>
        <p:txBody>
          <a:bodyPr/>
          <a:lstStyle/>
          <a:p>
            <a:fld id="{99A0C91C-A850-45D7-BBEB-6722A55C8A4C}" type="slidenum">
              <a:rPr lang="zh-CN" altLang="en-US" smtClean="0"/>
              <a:t>‹#›</a:t>
            </a:fld>
            <a:endParaRPr lang="zh-CN" altLang="en-US"/>
          </a:p>
        </p:txBody>
      </p:sp>
    </p:spTree>
    <p:extLst>
      <p:ext uri="{BB962C8B-B14F-4D97-AF65-F5344CB8AC3E}">
        <p14:creationId xmlns:p14="http://schemas.microsoft.com/office/powerpoint/2010/main" val="1519860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E58DE1B-6459-4F63-996A-E1B82170027B}" type="datetime1">
              <a:rPr lang="en-US" altLang="zh-CN" smtClean="0"/>
              <a:t>3/2/2017</a:t>
            </a:fld>
            <a:endParaRPr lang="zh-CN" altLang="en-US"/>
          </a:p>
        </p:txBody>
      </p:sp>
      <p:sp>
        <p:nvSpPr>
          <p:cNvPr id="3" name="页脚占位符 2"/>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4" name="灯片编号占位符 3"/>
          <p:cNvSpPr>
            <a:spLocks noGrp="1"/>
          </p:cNvSpPr>
          <p:nvPr>
            <p:ph type="sldNum" sz="quarter" idx="12"/>
          </p:nvPr>
        </p:nvSpPr>
        <p:spPr/>
        <p:txBody>
          <a:bodyPr/>
          <a:lstStyle/>
          <a:p>
            <a:fld id="{99A0C91C-A850-45D7-BBEB-6722A55C8A4C}" type="slidenum">
              <a:rPr lang="zh-CN" altLang="en-US" smtClean="0"/>
              <a:t>‹#›</a:t>
            </a:fld>
            <a:endParaRPr lang="zh-CN" altLang="en-US"/>
          </a:p>
        </p:txBody>
      </p:sp>
    </p:spTree>
    <p:extLst>
      <p:ext uri="{BB962C8B-B14F-4D97-AF65-F5344CB8AC3E}">
        <p14:creationId xmlns:p14="http://schemas.microsoft.com/office/powerpoint/2010/main" val="11378702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3.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D9854F-5F7C-4D60-B43D-6294E9932CFB}" type="datetime1">
              <a:rPr lang="en-US" altLang="zh-CN" smtClean="0"/>
              <a:t>3/2/2017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pic>
        <p:nvPicPr>
          <p:cNvPr id="2051"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34281" y="359693"/>
            <a:ext cx="7242175"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67545" y="359692"/>
            <a:ext cx="373187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6514568"/>
      </p:ext>
    </p:extLst>
  </p:cSld>
  <p:clrMap bg1="lt1" tx1="dk1" bg2="lt2" tx2="dk2" accent1="accent1" accent2="accent2" accent3="accent3" accent4="accent4" accent5="accent5" accent6="accent6" hlink="hlink" folHlink="folHlink"/>
  <p:sldLayoutIdLst>
    <p:sldLayoutId id="2147483666" r:id="rId1"/>
    <p:sldLayoutId id="2147483667" r:id="rId2"/>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3D70B6-3883-46B3-91E4-85E2B66B3117}" type="datetime1">
              <a:rPr lang="en-US" altLang="zh-CN" smtClean="0"/>
              <a:t>3/2/2017</a:t>
            </a:fld>
            <a:endParaRPr lang="zh-CN" altLang="en-US"/>
          </a:p>
        </p:txBody>
      </p:sp>
      <p:sp>
        <p:nvSpPr>
          <p:cNvPr id="5" name="页脚占位符 4"/>
          <p:cNvSpPr>
            <a:spLocks noGrp="1"/>
          </p:cNvSpPr>
          <p:nvPr>
            <p:ph type="ftr" sz="quarter" idx="3"/>
          </p:nvPr>
        </p:nvSpPr>
        <p:spPr>
          <a:xfrm>
            <a:off x="2411760" y="6356350"/>
            <a:ext cx="432048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dirty="0" smtClean="0"/>
              <a:t>Instrumentation for Colliding Beam Physics</a:t>
            </a:r>
            <a:r>
              <a:rPr lang="zh-CN" altLang="en-US" dirty="0" smtClean="0"/>
              <a:t>，</a:t>
            </a:r>
            <a:r>
              <a:rPr lang="en-US" altLang="zh-CN" dirty="0" smtClean="0"/>
              <a:t>Novosibirsk</a:t>
            </a:r>
            <a:r>
              <a:rPr lang="zh-CN" altLang="en-US" dirty="0" smtClean="0"/>
              <a:t>，</a:t>
            </a:r>
            <a:r>
              <a:rPr lang="en-US" altLang="zh-CN" dirty="0" smtClean="0"/>
              <a:t>Russia</a:t>
            </a:r>
            <a:endParaRPr lang="zh-CN" altLang="en-US" dirty="0"/>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A0C91C-A850-45D7-BBEB-6722A55C8A4C}" type="slidenum">
              <a:rPr lang="zh-CN" altLang="en-US" smtClean="0"/>
              <a:t>‹#›</a:t>
            </a:fld>
            <a:endParaRPr lang="zh-CN" altLang="en-US"/>
          </a:p>
        </p:txBody>
      </p:sp>
    </p:spTree>
    <p:extLst>
      <p:ext uri="{BB962C8B-B14F-4D97-AF65-F5344CB8AC3E}">
        <p14:creationId xmlns:p14="http://schemas.microsoft.com/office/powerpoint/2010/main" val="367571351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0369C-2EC9-49F6-BD11-BB217F31B3F8}" type="datetime1">
              <a:rPr lang="en-US" altLang="zh-CN" smtClean="0"/>
              <a:t>3/2/2017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2D29A-90E2-41BC-A95E-F1895554DC0D}" type="slidenum">
              <a:rPr lang="zh-CN" altLang="en-US" smtClean="0"/>
              <a:t>‹#›</a:t>
            </a:fld>
            <a:endParaRPr lang="zh-CN" altLang="en-US"/>
          </a:p>
        </p:txBody>
      </p:sp>
    </p:spTree>
    <p:extLst>
      <p:ext uri="{BB962C8B-B14F-4D97-AF65-F5344CB8AC3E}">
        <p14:creationId xmlns:p14="http://schemas.microsoft.com/office/powerpoint/2010/main" val="25303131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1CCADC-A9AD-4858-AE7E-6D8304E4E479}" type="datetime1">
              <a:rPr lang="en-US" altLang="zh-CN" smtClean="0"/>
              <a:t>3/2/2017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FEF39C-1C2A-4F34-AD5A-C583AE61D86B}" type="slidenum">
              <a:rPr lang="zh-CN" altLang="en-US" smtClean="0"/>
              <a:t>‹#›</a:t>
            </a:fld>
            <a:endParaRPr lang="zh-CN" altLang="en-US"/>
          </a:p>
        </p:txBody>
      </p:sp>
    </p:spTree>
    <p:extLst>
      <p:ext uri="{BB962C8B-B14F-4D97-AF65-F5344CB8AC3E}">
        <p14:creationId xmlns:p14="http://schemas.microsoft.com/office/powerpoint/2010/main" val="100297524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749C9-156B-42F7-BA9D-1C58A70AB761}" type="datetime1">
              <a:rPr lang="en-US" altLang="zh-CN" smtClean="0"/>
              <a:t>3/2/2017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86906-2BA5-4D25-9711-54B362AE2AF4}" type="slidenum">
              <a:rPr lang="zh-CN" altLang="en-US" smtClean="0"/>
              <a:t>‹#›</a:t>
            </a:fld>
            <a:endParaRPr lang="zh-CN" altLang="en-US"/>
          </a:p>
        </p:txBody>
      </p:sp>
      <p:pic>
        <p:nvPicPr>
          <p:cNvPr id="3074"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434281" y="332656"/>
            <a:ext cx="7242175"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67544" y="326306"/>
            <a:ext cx="375602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41245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6ED94-A507-477E-AF4E-1F1FA30B73A6}" type="datetime1">
              <a:rPr lang="en-US" altLang="zh-CN" smtClean="0"/>
              <a:t>3/2/2017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B89E6-AEC9-484D-B0EE-532A811803BA}" type="slidenum">
              <a:rPr lang="zh-CN" altLang="en-US" smtClean="0"/>
              <a:t>‹#›</a:t>
            </a:fld>
            <a:endParaRPr lang="zh-CN" altLang="en-US"/>
          </a:p>
        </p:txBody>
      </p:sp>
      <p:pic>
        <p:nvPicPr>
          <p:cNvPr id="1026"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95536" y="6093296"/>
            <a:ext cx="91440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97377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nstr17.inp.nsk.s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emf"/><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36.png"/><Relationship Id="rId5" Type="http://schemas.openxmlformats.org/officeDocument/2006/relationships/image" Target="../media/image35.gif"/><Relationship Id="rId4" Type="http://schemas.openxmlformats.org/officeDocument/2006/relationships/image" Target="../media/image34.png"/><Relationship Id="rId9"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42.jpeg"/><Relationship Id="rId4" Type="http://schemas.openxmlformats.org/officeDocument/2006/relationships/image" Target="../media/image41.jpe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9.xml"/><Relationship Id="rId4" Type="http://schemas.openxmlformats.org/officeDocument/2006/relationships/image" Target="../media/image45.gif"/></Relationships>
</file>

<file path=ppt/slides/_rels/slide1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9.xml"/><Relationship Id="rId5" Type="http://schemas.openxmlformats.org/officeDocument/2006/relationships/image" Target="../media/image50.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png"/><Relationship Id="rId1" Type="http://schemas.openxmlformats.org/officeDocument/2006/relationships/slideLayout" Target="../slideLayouts/slideLayout9.xml"/><Relationship Id="rId5" Type="http://schemas.openxmlformats.org/officeDocument/2006/relationships/image" Target="../media/image54.emf"/><Relationship Id="rId4" Type="http://schemas.openxmlformats.org/officeDocument/2006/relationships/image" Target="../media/image53.emf"/></Relationships>
</file>

<file path=ppt/slides/_rels/slide1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59.png"/><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540.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550.png"/></Relationships>
</file>

<file path=ppt/slides/_rels/slide22.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620.png"/><Relationship Id="rId4" Type="http://schemas.openxmlformats.org/officeDocument/2006/relationships/image" Target="../media/image62.png"/></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package" Target="../embeddings/Microsoft_Visio___22222222222211111111111111111.vsdx"/><Relationship Id="rId3" Type="http://schemas.openxmlformats.org/officeDocument/2006/relationships/notesSlide" Target="../notesSlides/notesSlide7.xml"/><Relationship Id="rId7" Type="http://schemas.openxmlformats.org/officeDocument/2006/relationships/oleObject" Target="../embeddings/oleObject1.bin"/><Relationship Id="rId12" Type="http://schemas.openxmlformats.org/officeDocument/2006/relationships/image" Target="../media/image16.emf"/><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19.png"/><Relationship Id="rId11" Type="http://schemas.openxmlformats.org/officeDocument/2006/relationships/package" Target="../embeddings/Microsoft_Visio___33333333333322222222222222222.vsdx"/><Relationship Id="rId5" Type="http://schemas.openxmlformats.org/officeDocument/2006/relationships/image" Target="../media/image18.jpeg"/><Relationship Id="rId10" Type="http://schemas.openxmlformats.org/officeDocument/2006/relationships/oleObject" Target="../embeddings/oleObject2.bin"/><Relationship Id="rId4" Type="http://schemas.openxmlformats.org/officeDocument/2006/relationships/image" Target="../media/image17.jpeg"/><Relationship Id="rId9" Type="http://schemas.openxmlformats.org/officeDocument/2006/relationships/image" Target="../media/image15.emf"/></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tmp"/><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614DD7B0-8131-4D69-8821-30859D6F90AC}" type="datetime1">
              <a:rPr lang="en-US" altLang="zh-CN" smtClean="0"/>
              <a:t>3/2/2017</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1</a:t>
            </a:fld>
            <a:endParaRPr lang="zh-CN" altLang="en-US"/>
          </a:p>
        </p:txBody>
      </p:sp>
      <p:sp>
        <p:nvSpPr>
          <p:cNvPr id="6" name="TextBox 5"/>
          <p:cNvSpPr txBox="1"/>
          <p:nvPr/>
        </p:nvSpPr>
        <p:spPr>
          <a:xfrm>
            <a:off x="539552" y="2276872"/>
            <a:ext cx="8208912" cy="1077218"/>
          </a:xfrm>
          <a:prstGeom prst="rect">
            <a:avLst/>
          </a:prstGeom>
          <a:noFill/>
        </p:spPr>
        <p:txBody>
          <a:bodyPr wrap="square" rtlCol="0">
            <a:spAutoFit/>
          </a:bodyPr>
          <a:lstStyle/>
          <a:p>
            <a:pPr algn="ctr"/>
            <a:r>
              <a:rPr lang="en-US" altLang="zh-CN" sz="3200" b="1" dirty="0" smtClean="0">
                <a:solidFill>
                  <a:srgbClr val="0000FF"/>
                </a:solidFill>
              </a:rPr>
              <a:t>A T0/Trigger Detector for the External Target Experiment at CSR</a:t>
            </a:r>
            <a:endParaRPr lang="zh-CN" altLang="en-US" sz="3200" b="1" dirty="0">
              <a:solidFill>
                <a:srgbClr val="0000FF"/>
              </a:solidFill>
            </a:endParaRPr>
          </a:p>
        </p:txBody>
      </p:sp>
      <p:sp>
        <p:nvSpPr>
          <p:cNvPr id="7" name="TextBox 6"/>
          <p:cNvSpPr txBox="1"/>
          <p:nvPr/>
        </p:nvSpPr>
        <p:spPr>
          <a:xfrm>
            <a:off x="3671900" y="3615407"/>
            <a:ext cx="1944216" cy="461665"/>
          </a:xfrm>
          <a:prstGeom prst="rect">
            <a:avLst/>
          </a:prstGeom>
          <a:noFill/>
        </p:spPr>
        <p:txBody>
          <a:bodyPr wrap="square" rtlCol="0">
            <a:spAutoFit/>
          </a:bodyPr>
          <a:lstStyle/>
          <a:p>
            <a:r>
              <a:rPr lang="en-US" altLang="zh-CN" sz="2400" dirty="0" err="1" smtClean="0">
                <a:solidFill>
                  <a:srgbClr val="0000FF"/>
                </a:solidFill>
              </a:rPr>
              <a:t>Dongdong</a:t>
            </a:r>
            <a:r>
              <a:rPr lang="en-US" altLang="zh-CN" sz="2400" dirty="0" smtClean="0">
                <a:solidFill>
                  <a:srgbClr val="0000FF"/>
                </a:solidFill>
              </a:rPr>
              <a:t> Hu</a:t>
            </a:r>
          </a:p>
        </p:txBody>
      </p:sp>
      <p:sp>
        <p:nvSpPr>
          <p:cNvPr id="2" name="页脚占位符 1"/>
          <p:cNvSpPr>
            <a:spLocks noGrp="1"/>
          </p:cNvSpPr>
          <p:nvPr>
            <p:ph type="ftr" sz="quarter" idx="11"/>
          </p:nvPr>
        </p:nvSpPr>
        <p:spPr>
          <a:xfrm>
            <a:off x="2123728" y="6356350"/>
            <a:ext cx="5184576" cy="365125"/>
          </a:xfrm>
        </p:spPr>
        <p:txBody>
          <a:bodyPr/>
          <a:lstStyle/>
          <a:p>
            <a:r>
              <a:rPr lang="en-US" altLang="zh-CN" sz="1200" b="1" dirty="0" smtClean="0">
                <a:hlinkClick r:id="rId3"/>
              </a:rPr>
              <a:t>Instrumentation for Colliding Beam Physics</a:t>
            </a:r>
            <a:r>
              <a:rPr lang="zh-CN" altLang="en-US" sz="1200" b="1" dirty="0" smtClean="0">
                <a:hlinkClick r:id="rId3"/>
              </a:rPr>
              <a:t>，</a:t>
            </a:r>
            <a:r>
              <a:rPr lang="en-US" altLang="zh-CN" sz="1200" b="1" dirty="0" smtClean="0">
                <a:hlinkClick r:id="rId3"/>
              </a:rPr>
              <a:t>Novosibirsk</a:t>
            </a:r>
            <a:r>
              <a:rPr lang="zh-CN" altLang="en-US" sz="1200" b="1" dirty="0" smtClean="0">
                <a:hlinkClick r:id="rId3"/>
              </a:rPr>
              <a:t>，</a:t>
            </a:r>
            <a:r>
              <a:rPr lang="en-US" altLang="zh-CN" sz="1200" b="1" dirty="0" smtClean="0">
                <a:hlinkClick r:id="rId3"/>
              </a:rPr>
              <a:t>Russia</a:t>
            </a:r>
            <a:endParaRPr lang="zh-CN" altLang="en-US" sz="1200" dirty="0"/>
          </a:p>
        </p:txBody>
      </p:sp>
      <p:sp>
        <p:nvSpPr>
          <p:cNvPr id="4" name="矩形 3"/>
          <p:cNvSpPr/>
          <p:nvPr/>
        </p:nvSpPr>
        <p:spPr>
          <a:xfrm>
            <a:off x="1547664" y="4653136"/>
            <a:ext cx="6624736" cy="923330"/>
          </a:xfrm>
          <a:prstGeom prst="rect">
            <a:avLst/>
          </a:prstGeom>
        </p:spPr>
        <p:txBody>
          <a:bodyPr wrap="square">
            <a:spAutoFit/>
          </a:bodyPr>
          <a:lstStyle/>
          <a:p>
            <a:r>
              <a:rPr lang="en-US" altLang="zh-CN" b="1" dirty="0" smtClean="0">
                <a:solidFill>
                  <a:srgbClr val="0000FF"/>
                </a:solidFill>
              </a:rPr>
              <a:t>                 University</a:t>
            </a:r>
            <a:r>
              <a:rPr lang="en-US" altLang="zh-CN" b="1" dirty="0">
                <a:solidFill>
                  <a:srgbClr val="0000FF"/>
                </a:solidFill>
              </a:rPr>
              <a:t> of Science and Technology of </a:t>
            </a:r>
            <a:r>
              <a:rPr lang="en-US" altLang="zh-CN" b="1" dirty="0" smtClean="0">
                <a:solidFill>
                  <a:srgbClr val="0000FF"/>
                </a:solidFill>
              </a:rPr>
              <a:t>China</a:t>
            </a:r>
            <a:r>
              <a:rPr lang="en-US" altLang="zh-CN" b="1" dirty="0">
                <a:solidFill>
                  <a:srgbClr val="0000FF"/>
                </a:solidFill>
              </a:rPr>
              <a:t/>
            </a:r>
            <a:br>
              <a:rPr lang="en-US" altLang="zh-CN" b="1" dirty="0">
                <a:solidFill>
                  <a:srgbClr val="0000FF"/>
                </a:solidFill>
              </a:rPr>
            </a:br>
            <a:r>
              <a:rPr lang="en-US" altLang="zh-CN" b="1" dirty="0" smtClean="0">
                <a:solidFill>
                  <a:srgbClr val="0000FF"/>
                </a:solidFill>
              </a:rPr>
              <a:t>State</a:t>
            </a:r>
            <a:r>
              <a:rPr lang="en-US" altLang="zh-CN" b="1" dirty="0">
                <a:solidFill>
                  <a:srgbClr val="0000FF"/>
                </a:solidFill>
              </a:rPr>
              <a:t> Key Laboratory of Particle Detection and Electronics</a:t>
            </a:r>
            <a:r>
              <a:rPr lang="en-US" altLang="zh-CN" b="1" dirty="0" smtClean="0">
                <a:solidFill>
                  <a:srgbClr val="0000FF"/>
                </a:solidFill>
              </a:rPr>
              <a:t>,</a:t>
            </a:r>
            <a:r>
              <a:rPr lang="en-US" altLang="zh-CN" b="1" dirty="0">
                <a:solidFill>
                  <a:srgbClr val="0000FF"/>
                </a:solidFill>
              </a:rPr>
              <a:t> China</a:t>
            </a:r>
            <a:r>
              <a:rPr lang="en-US" altLang="zh-CN" dirty="0"/>
              <a:t/>
            </a:r>
            <a:br>
              <a:rPr lang="en-US" altLang="zh-CN" dirty="0"/>
            </a:br>
            <a:endParaRPr lang="en-US" altLang="zh-CN" dirty="0"/>
          </a:p>
        </p:txBody>
      </p:sp>
      <p:sp>
        <p:nvSpPr>
          <p:cNvPr id="9" name="文本框 8"/>
          <p:cNvSpPr txBox="1"/>
          <p:nvPr/>
        </p:nvSpPr>
        <p:spPr>
          <a:xfrm>
            <a:off x="3131840" y="5576466"/>
            <a:ext cx="3240360" cy="538609"/>
          </a:xfrm>
          <a:prstGeom prst="rect">
            <a:avLst/>
          </a:prstGeom>
          <a:noFill/>
        </p:spPr>
        <p:txBody>
          <a:bodyPr wrap="square" rtlCol="0">
            <a:spAutoFit/>
          </a:bodyPr>
          <a:lstStyle/>
          <a:p>
            <a:r>
              <a:rPr lang="en-US" altLang="zh-CN" sz="1600" dirty="0" smtClean="0">
                <a:solidFill>
                  <a:srgbClr val="0033CC"/>
                </a:solidFill>
              </a:rPr>
              <a:t>                 </a:t>
            </a:r>
            <a:r>
              <a:rPr lang="en-US" altLang="zh-CN" dirty="0" smtClean="0">
                <a:solidFill>
                  <a:srgbClr val="0033CC"/>
                </a:solidFill>
              </a:rPr>
              <a:t>INSTR-2017</a:t>
            </a:r>
          </a:p>
          <a:p>
            <a:r>
              <a:rPr lang="en-US" altLang="zh-CN" sz="1000" dirty="0" smtClean="0">
                <a:solidFill>
                  <a:srgbClr val="0033CC"/>
                </a:solidFill>
              </a:rPr>
              <a:t>                 February, 27  -  March,03,2017</a:t>
            </a:r>
            <a:endParaRPr lang="zh-CN" altLang="en-US" sz="1000" dirty="0">
              <a:solidFill>
                <a:srgbClr val="0033CC"/>
              </a:solidFill>
            </a:endParaRPr>
          </a:p>
        </p:txBody>
      </p:sp>
    </p:spTree>
    <p:extLst>
      <p:ext uri="{BB962C8B-B14F-4D97-AF65-F5344CB8AC3E}">
        <p14:creationId xmlns:p14="http://schemas.microsoft.com/office/powerpoint/2010/main" val="19006233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4F3EAE02-013F-42B9-B6FF-1A9C8D7196D7}" type="datetime1">
              <a:rPr lang="en-US" altLang="zh-CN" smtClean="0"/>
              <a:t>3/2/2017</a:t>
            </a:fld>
            <a:endParaRPr lang="zh-CN" altLang="en-US"/>
          </a:p>
        </p:txBody>
      </p:sp>
      <p:sp>
        <p:nvSpPr>
          <p:cNvPr id="3" name="矩形 2"/>
          <p:cNvSpPr/>
          <p:nvPr/>
        </p:nvSpPr>
        <p:spPr>
          <a:xfrm>
            <a:off x="467544" y="185130"/>
            <a:ext cx="8217474" cy="795598"/>
          </a:xfrm>
          <a:prstGeom prst="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dirty="0" smtClean="0"/>
              <a:t>The result of the MRPC time resolution</a:t>
            </a:r>
            <a:endParaRPr lang="zh-CN" altLang="en-US" sz="3200" dirty="0"/>
          </a:p>
        </p:txBody>
      </p:sp>
      <p:sp>
        <p:nvSpPr>
          <p:cNvPr id="8" name="灯片编号占位符 7"/>
          <p:cNvSpPr>
            <a:spLocks noGrp="1"/>
          </p:cNvSpPr>
          <p:nvPr>
            <p:ph type="sldNum" sz="quarter" idx="12"/>
          </p:nvPr>
        </p:nvSpPr>
        <p:spPr/>
        <p:txBody>
          <a:bodyPr/>
          <a:lstStyle/>
          <a:p>
            <a:fld id="{99A0C91C-A850-45D7-BBEB-6722A55C8A4C}" type="slidenum">
              <a:rPr lang="zh-CN" altLang="en-US" smtClean="0"/>
              <a:t>10</a:t>
            </a:fld>
            <a:endParaRPr lang="zh-CN" altLang="en-US"/>
          </a:p>
        </p:txBody>
      </p:sp>
      <p:sp>
        <p:nvSpPr>
          <p:cNvPr id="11" name="矩形 10"/>
          <p:cNvSpPr/>
          <p:nvPr/>
        </p:nvSpPr>
        <p:spPr>
          <a:xfrm>
            <a:off x="4273733" y="6309320"/>
            <a:ext cx="4392488" cy="144016"/>
          </a:xfrm>
          <a:prstGeom prst="rect">
            <a:avLst/>
          </a:prstGeom>
          <a:gradFill flip="none" rotWithShape="1">
            <a:gsLst>
              <a:gs pos="0">
                <a:srgbClr val="4A7EBB">
                  <a:shade val="30000"/>
                  <a:satMod val="115000"/>
                </a:srgbClr>
              </a:gs>
              <a:gs pos="50000">
                <a:srgbClr val="4A7EBB">
                  <a:shade val="67500"/>
                  <a:satMod val="115000"/>
                </a:srgbClr>
              </a:gs>
              <a:gs pos="100000">
                <a:srgbClr val="4A7EBB">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3"/>
          <a:stretch>
            <a:fillRect/>
          </a:stretch>
        </p:blipFill>
        <p:spPr>
          <a:xfrm>
            <a:off x="270160" y="3992538"/>
            <a:ext cx="2357624" cy="2215548"/>
          </a:xfrm>
          <a:prstGeom prst="rect">
            <a:avLst/>
          </a:prstGeom>
        </p:spPr>
      </p:pic>
      <p:pic>
        <p:nvPicPr>
          <p:cNvPr id="10" name="图片 9"/>
          <p:cNvPicPr/>
          <p:nvPr/>
        </p:nvPicPr>
        <p:blipFill>
          <a:blip r:embed="rId4" cstate="print">
            <a:extLst>
              <a:ext uri="{28A0092B-C50C-407E-A947-70E740481C1C}">
                <a14:useLocalDpi xmlns:a14="http://schemas.microsoft.com/office/drawing/2010/main" val="0"/>
              </a:ext>
            </a:extLst>
          </a:blip>
          <a:stretch>
            <a:fillRect/>
          </a:stretch>
        </p:blipFill>
        <p:spPr>
          <a:xfrm>
            <a:off x="3138217" y="980728"/>
            <a:ext cx="2876128" cy="2867793"/>
          </a:xfrm>
          <a:prstGeom prst="rect">
            <a:avLst/>
          </a:prstGeom>
        </p:spPr>
      </p:pic>
      <p:sp>
        <p:nvSpPr>
          <p:cNvPr id="15" name="TextBox 14"/>
          <p:cNvSpPr txBox="1"/>
          <p:nvPr/>
        </p:nvSpPr>
        <p:spPr>
          <a:xfrm>
            <a:off x="2102061" y="3738621"/>
            <a:ext cx="216024" cy="253916"/>
          </a:xfrm>
          <a:prstGeom prst="rect">
            <a:avLst/>
          </a:prstGeom>
          <a:noFill/>
        </p:spPr>
        <p:txBody>
          <a:bodyPr wrap="square" rtlCol="0">
            <a:spAutoFit/>
          </a:bodyPr>
          <a:lstStyle/>
          <a:p>
            <a:r>
              <a:rPr lang="en-US" altLang="zh-CN" sz="1000" dirty="0" smtClean="0"/>
              <a:t>+</a:t>
            </a:r>
            <a:endParaRPr lang="zh-CN" altLang="en-US" sz="1000" dirty="0"/>
          </a:p>
        </p:txBody>
      </p:sp>
      <p:sp>
        <p:nvSpPr>
          <p:cNvPr id="17" name="TextBox 16"/>
          <p:cNvSpPr txBox="1"/>
          <p:nvPr/>
        </p:nvSpPr>
        <p:spPr>
          <a:xfrm>
            <a:off x="3498168" y="3717032"/>
            <a:ext cx="2448272" cy="338554"/>
          </a:xfrm>
          <a:prstGeom prst="rect">
            <a:avLst/>
          </a:prstGeom>
          <a:noFill/>
        </p:spPr>
        <p:txBody>
          <a:bodyPr wrap="square" rtlCol="0">
            <a:spAutoFit/>
          </a:bodyPr>
          <a:lstStyle/>
          <a:p>
            <a:r>
              <a:rPr lang="en-US" altLang="zh-CN" sz="1600" dirty="0" smtClean="0"/>
              <a:t>MRPC-t0  time resolution</a:t>
            </a:r>
            <a:endParaRPr lang="en-US" altLang="zh-CN" sz="1600" dirty="0"/>
          </a:p>
        </p:txBody>
      </p:sp>
      <p:sp>
        <p:nvSpPr>
          <p:cNvPr id="2" name="页脚占位符 1"/>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pic>
        <p:nvPicPr>
          <p:cNvPr id="4" name="Picture 2" descr="M:\CSR\timeresolution.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1193" y="980728"/>
            <a:ext cx="2970214" cy="28677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249095" y="3738518"/>
            <a:ext cx="2787401" cy="338554"/>
          </a:xfrm>
          <a:prstGeom prst="rect">
            <a:avLst/>
          </a:prstGeom>
          <a:noFill/>
        </p:spPr>
        <p:txBody>
          <a:bodyPr wrap="square" rtlCol="0">
            <a:spAutoFit/>
          </a:bodyPr>
          <a:lstStyle/>
          <a:p>
            <a:r>
              <a:rPr lang="en-US" altLang="zh-CN" sz="1600" dirty="0" smtClean="0"/>
              <a:t>Different pads time resolution</a:t>
            </a:r>
            <a:endParaRPr lang="zh-CN" altLang="en-US" sz="1600" dirty="0"/>
          </a:p>
        </p:txBody>
      </p:sp>
      <p:sp>
        <p:nvSpPr>
          <p:cNvPr id="7" name="TextBox 6"/>
          <p:cNvSpPr txBox="1"/>
          <p:nvPr/>
        </p:nvSpPr>
        <p:spPr>
          <a:xfrm>
            <a:off x="660535" y="3707740"/>
            <a:ext cx="2183274" cy="369332"/>
          </a:xfrm>
          <a:prstGeom prst="rect">
            <a:avLst/>
          </a:prstGeom>
          <a:noFill/>
        </p:spPr>
        <p:txBody>
          <a:bodyPr wrap="square" rtlCol="0">
            <a:spAutoFit/>
          </a:bodyPr>
          <a:lstStyle/>
          <a:p>
            <a:r>
              <a:rPr lang="en-US" altLang="zh-CN" dirty="0" smtClean="0"/>
              <a:t>T-TOT Correlation</a:t>
            </a:r>
            <a:endParaRPr lang="zh-CN" altLang="en-US" dirty="0"/>
          </a:p>
        </p:txBody>
      </p:sp>
      <p:pic>
        <p:nvPicPr>
          <p:cNvPr id="2253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6242" y="1095058"/>
            <a:ext cx="2777733" cy="2693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图片 20"/>
          <p:cNvPicPr/>
          <p:nvPr/>
        </p:nvPicPr>
        <p:blipFill>
          <a:blip r:embed="rId7" cstate="print"/>
          <a:srcRect/>
          <a:stretch>
            <a:fillRect/>
          </a:stretch>
        </p:blipFill>
        <p:spPr bwMode="auto">
          <a:xfrm>
            <a:off x="6014345" y="3974364"/>
            <a:ext cx="3031815" cy="2327275"/>
          </a:xfrm>
          <a:prstGeom prst="rect">
            <a:avLst/>
          </a:prstGeom>
          <a:noFill/>
          <a:ln w="9525">
            <a:noFill/>
            <a:miter lim="800000"/>
            <a:headEnd/>
            <a:tailEnd/>
          </a:ln>
        </p:spPr>
      </p:pic>
      <p:sp>
        <p:nvSpPr>
          <p:cNvPr id="12" name="矩形 11"/>
          <p:cNvSpPr/>
          <p:nvPr/>
        </p:nvSpPr>
        <p:spPr>
          <a:xfrm>
            <a:off x="7812360" y="5445224"/>
            <a:ext cx="792088" cy="39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973975" y="4653136"/>
            <a:ext cx="2534129" cy="1200329"/>
          </a:xfrm>
          <a:prstGeom prst="rect">
            <a:avLst/>
          </a:prstGeom>
          <a:noFill/>
        </p:spPr>
        <p:txBody>
          <a:bodyPr wrap="square" rtlCol="0">
            <a:spAutoFit/>
          </a:bodyPr>
          <a:lstStyle/>
          <a:p>
            <a:r>
              <a:rPr lang="en-US" altLang="zh-CN" dirty="0" smtClean="0"/>
              <a:t>Results from HPTDC and FTDC are consistent</a:t>
            </a:r>
          </a:p>
          <a:p>
            <a:r>
              <a:rPr lang="en-US" altLang="zh-CN" dirty="0" smtClean="0"/>
              <a:t>The time resolution of MRPC is around 80 ps.</a:t>
            </a:r>
            <a:endParaRPr lang="zh-CN" altLang="en-US" dirty="0"/>
          </a:p>
        </p:txBody>
      </p:sp>
      <p:pic>
        <p:nvPicPr>
          <p:cNvPr id="16" name="图片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96312" y="5445010"/>
            <a:ext cx="808136" cy="404080"/>
          </a:xfrm>
          <a:prstGeom prst="rect">
            <a:avLst/>
          </a:prstGeom>
        </p:spPr>
      </p:pic>
      <p:pic>
        <p:nvPicPr>
          <p:cNvPr id="18" name="图片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12361" y="5457043"/>
            <a:ext cx="808135" cy="384366"/>
          </a:xfrm>
          <a:prstGeom prst="rect">
            <a:avLst/>
          </a:prstGeom>
        </p:spPr>
      </p:pic>
      <p:sp>
        <p:nvSpPr>
          <p:cNvPr id="19" name="文本框 18"/>
          <p:cNvSpPr txBox="1"/>
          <p:nvPr/>
        </p:nvSpPr>
        <p:spPr>
          <a:xfrm>
            <a:off x="6732240" y="2636912"/>
            <a:ext cx="936104" cy="369332"/>
          </a:xfrm>
          <a:prstGeom prst="rect">
            <a:avLst/>
          </a:prstGeom>
          <a:noFill/>
        </p:spPr>
        <p:txBody>
          <a:bodyPr wrap="square" rtlCol="0">
            <a:spAutoFit/>
          </a:bodyPr>
          <a:lstStyle/>
          <a:p>
            <a:r>
              <a:rPr lang="en-US" altLang="zh-CN" dirty="0" smtClean="0"/>
              <a:t>HPTDC</a:t>
            </a:r>
            <a:endParaRPr lang="zh-CN" altLang="en-US" dirty="0"/>
          </a:p>
        </p:txBody>
      </p:sp>
      <p:sp>
        <p:nvSpPr>
          <p:cNvPr id="22" name="文本框 21"/>
          <p:cNvSpPr txBox="1"/>
          <p:nvPr/>
        </p:nvSpPr>
        <p:spPr>
          <a:xfrm>
            <a:off x="6660232" y="4149080"/>
            <a:ext cx="1584176" cy="369332"/>
          </a:xfrm>
          <a:prstGeom prst="rect">
            <a:avLst/>
          </a:prstGeom>
          <a:noFill/>
        </p:spPr>
        <p:txBody>
          <a:bodyPr wrap="square" rtlCol="0">
            <a:spAutoFit/>
          </a:bodyPr>
          <a:lstStyle/>
          <a:p>
            <a:r>
              <a:rPr lang="en-US" altLang="zh-CN" dirty="0" smtClean="0"/>
              <a:t>FPGA TDC</a:t>
            </a:r>
            <a:endParaRPr lang="zh-CN" altLang="en-US" dirty="0"/>
          </a:p>
        </p:txBody>
      </p:sp>
    </p:spTree>
    <p:extLst>
      <p:ext uri="{BB962C8B-B14F-4D97-AF65-F5344CB8AC3E}">
        <p14:creationId xmlns:p14="http://schemas.microsoft.com/office/powerpoint/2010/main" val="270226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24FC5FD6-DA6D-4D69-A272-B2D98BFC6F78}" type="datetime1">
              <a:rPr lang="en-US" altLang="zh-CN" smtClean="0"/>
              <a:t>3/2/2017</a:t>
            </a:fld>
            <a:endParaRPr lang="zh-CN" altLang="en-US"/>
          </a:p>
        </p:txBody>
      </p:sp>
      <p:sp>
        <p:nvSpPr>
          <p:cNvPr id="3" name="矩形 2"/>
          <p:cNvSpPr/>
          <p:nvPr/>
        </p:nvSpPr>
        <p:spPr>
          <a:xfrm>
            <a:off x="467544" y="185130"/>
            <a:ext cx="8217474" cy="795598"/>
          </a:xfrm>
          <a:prstGeom prst="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dirty="0" smtClean="0"/>
              <a:t>Lanzhou Beam </a:t>
            </a:r>
            <a:r>
              <a:rPr lang="en-US" altLang="zh-CN" sz="3200" dirty="0"/>
              <a:t>Test </a:t>
            </a:r>
            <a:r>
              <a:rPr lang="en-US" altLang="zh-CN" sz="3200" dirty="0" err="1" smtClean="0"/>
              <a:t>system@HIRFL</a:t>
            </a:r>
            <a:r>
              <a:rPr lang="en-US" altLang="zh-CN" sz="3200" dirty="0" smtClean="0"/>
              <a:t> </a:t>
            </a:r>
            <a:r>
              <a:rPr lang="en-US" altLang="zh-CN" dirty="0" smtClean="0"/>
              <a:t>CSR November</a:t>
            </a:r>
            <a:r>
              <a:rPr lang="en-US" altLang="zh-CN" dirty="0"/>
              <a:t>, </a:t>
            </a:r>
            <a:r>
              <a:rPr lang="en-US" altLang="zh-CN" dirty="0" smtClean="0"/>
              <a:t>2016</a:t>
            </a:r>
            <a:endParaRPr lang="zh-CN" altLang="en-US" dirty="0"/>
          </a:p>
        </p:txBody>
      </p:sp>
      <p:sp>
        <p:nvSpPr>
          <p:cNvPr id="8" name="灯片编号占位符 7"/>
          <p:cNvSpPr>
            <a:spLocks noGrp="1"/>
          </p:cNvSpPr>
          <p:nvPr>
            <p:ph type="sldNum" sz="quarter" idx="12"/>
          </p:nvPr>
        </p:nvSpPr>
        <p:spPr/>
        <p:txBody>
          <a:bodyPr/>
          <a:lstStyle/>
          <a:p>
            <a:fld id="{99A0C91C-A850-45D7-BBEB-6722A55C8A4C}" type="slidenum">
              <a:rPr lang="zh-CN" altLang="en-US" smtClean="0"/>
              <a:t>11</a:t>
            </a:fld>
            <a:endParaRPr lang="zh-CN" altLang="en-US"/>
          </a:p>
        </p:txBody>
      </p:sp>
      <p:sp>
        <p:nvSpPr>
          <p:cNvPr id="11" name="矩形 10"/>
          <p:cNvSpPr/>
          <p:nvPr/>
        </p:nvSpPr>
        <p:spPr>
          <a:xfrm>
            <a:off x="4273733" y="6309320"/>
            <a:ext cx="4392488" cy="144016"/>
          </a:xfrm>
          <a:prstGeom prst="rect">
            <a:avLst/>
          </a:prstGeom>
          <a:gradFill flip="none" rotWithShape="1">
            <a:gsLst>
              <a:gs pos="0">
                <a:srgbClr val="4A7EBB">
                  <a:shade val="30000"/>
                  <a:satMod val="115000"/>
                </a:srgbClr>
              </a:gs>
              <a:gs pos="50000">
                <a:srgbClr val="4A7EBB">
                  <a:shade val="67500"/>
                  <a:satMod val="115000"/>
                </a:srgbClr>
              </a:gs>
              <a:gs pos="100000">
                <a:srgbClr val="4A7EBB">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549" y="2636912"/>
            <a:ext cx="2688299"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549" y="1052736"/>
            <a:ext cx="2688299"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箭头连接符 3"/>
          <p:cNvCxnSpPr/>
          <p:nvPr/>
        </p:nvCxnSpPr>
        <p:spPr>
          <a:xfrm>
            <a:off x="808461" y="1926200"/>
            <a:ext cx="864096" cy="1421424"/>
          </a:xfrm>
          <a:prstGeom prst="straightConnector1">
            <a:avLst/>
          </a:prstGeom>
          <a:ln w="76200">
            <a:solidFill>
              <a:srgbClr val="C00000"/>
            </a:solidFill>
            <a:prstDash val="dashDot"/>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131840" y="3625156"/>
            <a:ext cx="2304256" cy="369332"/>
          </a:xfrm>
          <a:prstGeom prst="rect">
            <a:avLst/>
          </a:prstGeom>
          <a:noFill/>
        </p:spPr>
        <p:txBody>
          <a:bodyPr wrap="square" rtlCol="0">
            <a:spAutoFit/>
          </a:bodyPr>
          <a:lstStyle/>
          <a:p>
            <a:r>
              <a:rPr lang="en-US" altLang="zh-CN" dirty="0" smtClean="0"/>
              <a:t>MRPC  System</a:t>
            </a:r>
            <a:endParaRPr lang="zh-CN" altLang="en-US" dirty="0"/>
          </a:p>
        </p:txBody>
      </p:sp>
      <p:cxnSp>
        <p:nvCxnSpPr>
          <p:cNvPr id="9" name="直接箭头连接符 8"/>
          <p:cNvCxnSpPr/>
          <p:nvPr/>
        </p:nvCxnSpPr>
        <p:spPr>
          <a:xfrm flipV="1">
            <a:off x="1672557" y="3195460"/>
            <a:ext cx="2736304" cy="259586"/>
          </a:xfrm>
          <a:prstGeom prst="straightConnector1">
            <a:avLst/>
          </a:prstGeom>
          <a:ln w="57150">
            <a:solidFill>
              <a:srgbClr val="FF0000"/>
            </a:solidFill>
            <a:prstDash val="lgDash"/>
            <a:tailEnd type="arrow"/>
          </a:ln>
        </p:spPr>
        <p:style>
          <a:lnRef idx="1">
            <a:schemeClr val="accent1"/>
          </a:lnRef>
          <a:fillRef idx="0">
            <a:schemeClr val="accent1"/>
          </a:fillRef>
          <a:effectRef idx="0">
            <a:schemeClr val="accent1"/>
          </a:effectRef>
          <a:fontRef idx="minor">
            <a:schemeClr val="tx1"/>
          </a:fontRef>
        </p:style>
      </p:cxnSp>
      <p:pic>
        <p:nvPicPr>
          <p:cNvPr id="12" name="图片 11" descr="mech_frame.jpg"/>
          <p:cNvPicPr>
            <a:picLocks noChangeAspect="1"/>
          </p:cNvPicPr>
          <p:nvPr/>
        </p:nvPicPr>
        <p:blipFill>
          <a:blip r:embed="rId5" cstate="print"/>
          <a:stretch>
            <a:fillRect/>
          </a:stretch>
        </p:blipFill>
        <p:spPr>
          <a:xfrm>
            <a:off x="4572000" y="980728"/>
            <a:ext cx="3325021" cy="3093342"/>
          </a:xfrm>
          <a:prstGeom prst="rect">
            <a:avLst/>
          </a:prstGeom>
        </p:spPr>
      </p:pic>
      <p:sp>
        <p:nvSpPr>
          <p:cNvPr id="13" name="TextBox 33"/>
          <p:cNvSpPr txBox="1"/>
          <p:nvPr/>
        </p:nvSpPr>
        <p:spPr>
          <a:xfrm>
            <a:off x="3419872" y="1056446"/>
            <a:ext cx="2304256" cy="830997"/>
          </a:xfrm>
          <a:prstGeom prst="rect">
            <a:avLst/>
          </a:prstGeom>
          <a:noFill/>
        </p:spPr>
        <p:txBody>
          <a:bodyPr wrap="square" rtlCol="0">
            <a:spAutoFit/>
          </a:bodyPr>
          <a:lstStyle/>
          <a:p>
            <a:r>
              <a:rPr lang="en-US" altLang="zh-CN" sz="2400" dirty="0" smtClean="0">
                <a:solidFill>
                  <a:srgbClr val="7030A0"/>
                </a:solidFill>
              </a:rPr>
              <a:t>Dipole Magnet (CSR ETF)</a:t>
            </a:r>
            <a:endParaRPr lang="zh-CN" altLang="en-US" sz="2400" dirty="0">
              <a:solidFill>
                <a:srgbClr val="7030A0"/>
              </a:solidFill>
            </a:endParaRPr>
          </a:p>
        </p:txBody>
      </p:sp>
      <p:cxnSp>
        <p:nvCxnSpPr>
          <p:cNvPr id="20" name="直接箭头连接符 19"/>
          <p:cNvCxnSpPr/>
          <p:nvPr/>
        </p:nvCxnSpPr>
        <p:spPr>
          <a:xfrm flipH="1" flipV="1">
            <a:off x="6732861" y="3241827"/>
            <a:ext cx="792088" cy="10081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36"/>
          <p:cNvSpPr txBox="1"/>
          <p:nvPr/>
        </p:nvSpPr>
        <p:spPr>
          <a:xfrm>
            <a:off x="7641562" y="3717032"/>
            <a:ext cx="890878" cy="830997"/>
          </a:xfrm>
          <a:prstGeom prst="rect">
            <a:avLst/>
          </a:prstGeom>
          <a:noFill/>
        </p:spPr>
        <p:txBody>
          <a:bodyPr wrap="square" rtlCol="0">
            <a:spAutoFit/>
          </a:bodyPr>
          <a:lstStyle/>
          <a:p>
            <a:r>
              <a:rPr lang="en-US" altLang="zh-CN" sz="2400" dirty="0" err="1" smtClean="0">
                <a:solidFill>
                  <a:srgbClr val="FF0000"/>
                </a:solidFill>
              </a:rPr>
              <a:t>Ar</a:t>
            </a:r>
            <a:r>
              <a:rPr lang="en-US" altLang="zh-CN" sz="2400" dirty="0" smtClean="0">
                <a:solidFill>
                  <a:srgbClr val="FF0000"/>
                </a:solidFill>
              </a:rPr>
              <a:t> Beam</a:t>
            </a:r>
            <a:endParaRPr lang="zh-CN" altLang="en-US" sz="2400" dirty="0">
              <a:solidFill>
                <a:srgbClr val="FF0000"/>
              </a:solidFill>
            </a:endParaRPr>
          </a:p>
        </p:txBody>
      </p:sp>
      <p:cxnSp>
        <p:nvCxnSpPr>
          <p:cNvPr id="22" name="直接箭头连接符 21"/>
          <p:cNvCxnSpPr/>
          <p:nvPr/>
        </p:nvCxnSpPr>
        <p:spPr>
          <a:xfrm flipH="1">
            <a:off x="6096822" y="1700808"/>
            <a:ext cx="1944216"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6028908" y="2093442"/>
            <a:ext cx="127268" cy="111422"/>
          </a:xfrm>
          <a:prstGeom prst="ellipse">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40"/>
          <p:cNvSpPr txBox="1"/>
          <p:nvPr/>
        </p:nvSpPr>
        <p:spPr>
          <a:xfrm>
            <a:off x="8100392" y="1373867"/>
            <a:ext cx="1043608" cy="830997"/>
          </a:xfrm>
          <a:prstGeom prst="rect">
            <a:avLst/>
          </a:prstGeom>
          <a:noFill/>
        </p:spPr>
        <p:txBody>
          <a:bodyPr wrap="square" rtlCol="0">
            <a:spAutoFit/>
          </a:bodyPr>
          <a:lstStyle/>
          <a:p>
            <a:r>
              <a:rPr lang="en-US" altLang="zh-CN" sz="2400" dirty="0" err="1" smtClean="0"/>
              <a:t>Pb</a:t>
            </a:r>
            <a:r>
              <a:rPr lang="en-US" altLang="zh-CN" sz="2400" dirty="0" smtClean="0"/>
              <a:t>/C target</a:t>
            </a:r>
            <a:endParaRPr lang="zh-CN" altLang="en-US" sz="2400" dirty="0"/>
          </a:p>
        </p:txBody>
      </p:sp>
      <p:sp>
        <p:nvSpPr>
          <p:cNvPr id="41" name="TextBox 32"/>
          <p:cNvSpPr txBox="1"/>
          <p:nvPr/>
        </p:nvSpPr>
        <p:spPr>
          <a:xfrm>
            <a:off x="452930" y="4293096"/>
            <a:ext cx="7647462" cy="1938992"/>
          </a:xfrm>
          <a:prstGeom prst="rect">
            <a:avLst/>
          </a:prstGeom>
          <a:noFill/>
        </p:spPr>
        <p:txBody>
          <a:bodyPr wrap="square">
            <a:spAutoFit/>
          </a:bodyPr>
          <a:lstStyle/>
          <a:p>
            <a:pPr fontAlgn="auto">
              <a:spcBef>
                <a:spcPts val="0"/>
              </a:spcBef>
              <a:spcAft>
                <a:spcPts val="0"/>
              </a:spcAft>
              <a:defRPr/>
            </a:pPr>
            <a:r>
              <a:rPr lang="en-US" altLang="zh-CN" sz="2000" dirty="0" smtClean="0">
                <a:solidFill>
                  <a:schemeClr val="accent6">
                    <a:lumMod val="75000"/>
                  </a:schemeClr>
                </a:solidFill>
              </a:rPr>
              <a:t>2*6 0.22mm gas gap - MRPC</a:t>
            </a:r>
          </a:p>
          <a:p>
            <a:pPr fontAlgn="auto">
              <a:spcBef>
                <a:spcPts val="0"/>
              </a:spcBef>
              <a:spcAft>
                <a:spcPts val="0"/>
              </a:spcAft>
              <a:defRPr/>
            </a:pPr>
            <a:r>
              <a:rPr lang="en-US" altLang="zh-CN" sz="2000" dirty="0" smtClean="0">
                <a:solidFill>
                  <a:schemeClr val="accent6">
                    <a:lumMod val="75000"/>
                  </a:schemeClr>
                </a:solidFill>
              </a:rPr>
              <a:t>90%F134a+5%C</a:t>
            </a:r>
            <a:r>
              <a:rPr lang="en-US" altLang="zh-CN" sz="2000" baseline="-25000" dirty="0" smtClean="0">
                <a:solidFill>
                  <a:schemeClr val="accent6">
                    <a:lumMod val="75000"/>
                  </a:schemeClr>
                </a:solidFill>
              </a:rPr>
              <a:t>4</a:t>
            </a:r>
            <a:r>
              <a:rPr lang="en-US" altLang="zh-CN" sz="2000" dirty="0" smtClean="0">
                <a:solidFill>
                  <a:schemeClr val="accent6">
                    <a:lumMod val="75000"/>
                  </a:schemeClr>
                </a:solidFill>
              </a:rPr>
              <a:t>H</a:t>
            </a:r>
            <a:r>
              <a:rPr lang="en-US" altLang="zh-CN" sz="2000" baseline="-25000" dirty="0" smtClean="0">
                <a:solidFill>
                  <a:schemeClr val="accent6">
                    <a:lumMod val="75000"/>
                  </a:schemeClr>
                </a:solidFill>
              </a:rPr>
              <a:t>10</a:t>
            </a:r>
            <a:r>
              <a:rPr lang="en-US" altLang="zh-CN" sz="2000" dirty="0" smtClean="0">
                <a:solidFill>
                  <a:schemeClr val="accent6">
                    <a:lumMod val="75000"/>
                  </a:schemeClr>
                </a:solidFill>
              </a:rPr>
              <a:t>+5%SF</a:t>
            </a:r>
            <a:r>
              <a:rPr lang="en-US" altLang="zh-CN" sz="2000" baseline="-25000" dirty="0" smtClean="0">
                <a:solidFill>
                  <a:schemeClr val="accent6">
                    <a:lumMod val="75000"/>
                  </a:schemeClr>
                </a:solidFill>
              </a:rPr>
              <a:t>6</a:t>
            </a:r>
          </a:p>
          <a:p>
            <a:pPr fontAlgn="auto">
              <a:spcBef>
                <a:spcPts val="0"/>
              </a:spcBef>
              <a:spcAft>
                <a:spcPts val="0"/>
              </a:spcAft>
              <a:defRPr/>
            </a:pPr>
            <a:r>
              <a:rPr lang="en-US" altLang="zh-CN" sz="2000" dirty="0" smtClean="0">
                <a:solidFill>
                  <a:schemeClr val="accent6">
                    <a:lumMod val="75000"/>
                  </a:schemeClr>
                </a:solidFill>
              </a:rPr>
              <a:t>HV</a:t>
            </a:r>
            <a:r>
              <a:rPr lang="zh-CN" altLang="en-US" sz="2000" dirty="0" smtClean="0">
                <a:solidFill>
                  <a:schemeClr val="accent6">
                    <a:lumMod val="75000"/>
                  </a:schemeClr>
                </a:solidFill>
              </a:rPr>
              <a:t>：</a:t>
            </a:r>
            <a:r>
              <a:rPr lang="en-US" altLang="zh-CN" sz="2000" dirty="0" smtClean="0">
                <a:solidFill>
                  <a:schemeClr val="accent6">
                    <a:lumMod val="75000"/>
                  </a:schemeClr>
                </a:solidFill>
              </a:rPr>
              <a:t>~7kV</a:t>
            </a:r>
          </a:p>
          <a:p>
            <a:pPr fontAlgn="auto">
              <a:spcBef>
                <a:spcPts val="0"/>
              </a:spcBef>
              <a:spcAft>
                <a:spcPts val="0"/>
              </a:spcAft>
              <a:defRPr/>
            </a:pPr>
            <a:r>
              <a:rPr lang="en-US" altLang="zh-CN" sz="2000" dirty="0" smtClean="0">
                <a:solidFill>
                  <a:schemeClr val="accent6">
                    <a:lumMod val="75000"/>
                  </a:schemeClr>
                </a:solidFill>
              </a:rPr>
              <a:t>Stand-alone </a:t>
            </a:r>
            <a:r>
              <a:rPr lang="en-US" altLang="zh-CN" sz="2000" b="1" dirty="0" smtClean="0">
                <a:solidFill>
                  <a:schemeClr val="accent6">
                    <a:lumMod val="75000"/>
                  </a:schemeClr>
                </a:solidFill>
              </a:rPr>
              <a:t>self-trigger</a:t>
            </a:r>
          </a:p>
          <a:p>
            <a:pPr fontAlgn="auto">
              <a:spcBef>
                <a:spcPts val="0"/>
              </a:spcBef>
              <a:spcAft>
                <a:spcPts val="0"/>
              </a:spcAft>
              <a:defRPr/>
            </a:pPr>
            <a:r>
              <a:rPr lang="en-US" altLang="zh-CN" sz="2000" dirty="0" smtClean="0">
                <a:solidFill>
                  <a:schemeClr val="accent6">
                    <a:lumMod val="75000"/>
                  </a:schemeClr>
                </a:solidFill>
              </a:rPr>
              <a:t>Total 80 channels – </a:t>
            </a:r>
            <a:r>
              <a:rPr lang="en-US" altLang="zh-CN" sz="2000" b="1" dirty="0" smtClean="0">
                <a:solidFill>
                  <a:srgbClr val="FF0000"/>
                </a:solidFill>
              </a:rPr>
              <a:t>40 FTDC</a:t>
            </a:r>
            <a:r>
              <a:rPr lang="en-US" altLang="zh-CN" sz="2000" b="1" dirty="0" smtClean="0">
                <a:solidFill>
                  <a:schemeClr val="accent6">
                    <a:lumMod val="75000"/>
                  </a:schemeClr>
                </a:solidFill>
              </a:rPr>
              <a:t>, </a:t>
            </a:r>
            <a:r>
              <a:rPr lang="en-US" altLang="zh-CN" sz="2000" b="1" dirty="0" smtClean="0">
                <a:solidFill>
                  <a:srgbClr val="0050F0"/>
                </a:solidFill>
              </a:rPr>
              <a:t>40 HPTDC</a:t>
            </a:r>
          </a:p>
          <a:p>
            <a:pPr fontAlgn="auto">
              <a:spcBef>
                <a:spcPts val="0"/>
              </a:spcBef>
              <a:spcAft>
                <a:spcPts val="0"/>
              </a:spcAft>
              <a:defRPr/>
            </a:pPr>
            <a:r>
              <a:rPr lang="en-US" altLang="zh-CN" sz="2000" dirty="0" smtClean="0">
                <a:solidFill>
                  <a:schemeClr val="accent6">
                    <a:lumMod val="75000"/>
                  </a:schemeClr>
                </a:solidFill>
              </a:rPr>
              <a:t>In total </a:t>
            </a:r>
            <a:r>
              <a:rPr lang="en-US" altLang="zh-CN" sz="2000" b="1" dirty="0" smtClean="0">
                <a:solidFill>
                  <a:srgbClr val="7030A0"/>
                </a:solidFill>
              </a:rPr>
              <a:t>~300k </a:t>
            </a:r>
            <a:r>
              <a:rPr lang="en-US" altLang="zh-CN" sz="2000" dirty="0" smtClean="0">
                <a:solidFill>
                  <a:schemeClr val="accent6">
                    <a:lumMod val="75000"/>
                  </a:schemeClr>
                </a:solidFill>
              </a:rPr>
              <a:t>events recorded</a:t>
            </a:r>
          </a:p>
        </p:txBody>
      </p:sp>
      <p:sp>
        <p:nvSpPr>
          <p:cNvPr id="39" name="页脚占位符 38"/>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6" name="矩形 5"/>
          <p:cNvSpPr/>
          <p:nvPr/>
        </p:nvSpPr>
        <p:spPr>
          <a:xfrm>
            <a:off x="4788024" y="4541511"/>
            <a:ext cx="3726148" cy="923330"/>
          </a:xfrm>
          <a:prstGeom prst="rect">
            <a:avLst/>
          </a:prstGeom>
        </p:spPr>
        <p:txBody>
          <a:bodyPr wrap="none">
            <a:spAutoFit/>
          </a:bodyPr>
          <a:lstStyle/>
          <a:p>
            <a:r>
              <a:rPr lang="en-US" altLang="zh-CN" dirty="0" smtClean="0">
                <a:solidFill>
                  <a:srgbClr val="0000FF"/>
                </a:solidFill>
              </a:rPr>
              <a:t>Ar40</a:t>
            </a:r>
            <a:r>
              <a:rPr lang="en-US" altLang="zh-CN" dirty="0">
                <a:solidFill>
                  <a:srgbClr val="0000FF"/>
                </a:solidFill>
              </a:rPr>
              <a:t> </a:t>
            </a:r>
            <a:r>
              <a:rPr lang="en-US" altLang="zh-CN" dirty="0" smtClean="0">
                <a:solidFill>
                  <a:srgbClr val="0000FF"/>
                </a:solidFill>
              </a:rPr>
              <a:t>beam 300 </a:t>
            </a:r>
            <a:r>
              <a:rPr lang="en-US" altLang="zh-CN" dirty="0" err="1" smtClean="0">
                <a:solidFill>
                  <a:srgbClr val="0000FF"/>
                </a:solidFill>
              </a:rPr>
              <a:t>AMeV</a:t>
            </a:r>
            <a:r>
              <a:rPr lang="en-US" altLang="zh-CN" dirty="0">
                <a:solidFill>
                  <a:srgbClr val="0000FF"/>
                </a:solidFill>
              </a:rPr>
              <a:t>  kinetic energy </a:t>
            </a:r>
            <a:endParaRPr lang="en-US" altLang="zh-CN" dirty="0" smtClean="0">
              <a:solidFill>
                <a:srgbClr val="0000FF"/>
              </a:solidFill>
            </a:endParaRPr>
          </a:p>
          <a:p>
            <a:r>
              <a:rPr lang="en-US" altLang="zh-CN" dirty="0" smtClean="0">
                <a:solidFill>
                  <a:srgbClr val="0000FF"/>
                </a:solidFill>
              </a:rPr>
              <a:t>Target </a:t>
            </a:r>
            <a:r>
              <a:rPr lang="en-US" altLang="zh-CN" dirty="0" err="1">
                <a:solidFill>
                  <a:srgbClr val="0000FF"/>
                </a:solidFill>
              </a:rPr>
              <a:t>Pb</a:t>
            </a:r>
            <a:r>
              <a:rPr lang="en-US" altLang="zh-CN" dirty="0">
                <a:solidFill>
                  <a:srgbClr val="0000FF"/>
                </a:solidFill>
              </a:rPr>
              <a:t> and </a:t>
            </a:r>
            <a:r>
              <a:rPr lang="en-US" altLang="zh-CN" dirty="0" smtClean="0">
                <a:solidFill>
                  <a:srgbClr val="0000FF"/>
                </a:solidFill>
              </a:rPr>
              <a:t>C12</a:t>
            </a:r>
          </a:p>
          <a:p>
            <a:r>
              <a:rPr lang="en-US" altLang="zh-CN" dirty="0" smtClean="0">
                <a:solidFill>
                  <a:srgbClr val="0000FF"/>
                </a:solidFill>
              </a:rPr>
              <a:t> </a:t>
            </a:r>
            <a:r>
              <a:rPr lang="en-US" altLang="zh-CN" dirty="0" err="1" smtClean="0">
                <a:solidFill>
                  <a:srgbClr val="0000FF"/>
                </a:solidFill>
              </a:rPr>
              <a:t>Ar+C</a:t>
            </a:r>
            <a:r>
              <a:rPr lang="en-US" altLang="zh-CN" dirty="0" smtClean="0">
                <a:solidFill>
                  <a:srgbClr val="0000FF"/>
                </a:solidFill>
              </a:rPr>
              <a:t> </a:t>
            </a:r>
            <a:r>
              <a:rPr lang="en-US" altLang="zh-CN" dirty="0" err="1" smtClean="0">
                <a:solidFill>
                  <a:srgbClr val="0000FF"/>
                </a:solidFill>
              </a:rPr>
              <a:t>Ar+Pb</a:t>
            </a:r>
            <a:r>
              <a:rPr lang="en-US" altLang="zh-CN" dirty="0" smtClean="0">
                <a:solidFill>
                  <a:srgbClr val="0000FF"/>
                </a:solidFill>
              </a:rPr>
              <a:t> </a:t>
            </a:r>
            <a:endParaRPr lang="zh-CN" altLang="en-US" dirty="0">
              <a:solidFill>
                <a:srgbClr val="0000FF"/>
              </a:solidFill>
            </a:endParaRPr>
          </a:p>
        </p:txBody>
      </p:sp>
      <p:cxnSp>
        <p:nvCxnSpPr>
          <p:cNvPr id="10" name="直接箭头连接符 9"/>
          <p:cNvCxnSpPr/>
          <p:nvPr/>
        </p:nvCxnSpPr>
        <p:spPr>
          <a:xfrm flipV="1">
            <a:off x="1859698" y="1393321"/>
            <a:ext cx="1507289" cy="383005"/>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3419872" y="1926200"/>
            <a:ext cx="1092774" cy="646331"/>
          </a:xfrm>
          <a:prstGeom prst="rect">
            <a:avLst/>
          </a:prstGeom>
          <a:noFill/>
        </p:spPr>
        <p:txBody>
          <a:bodyPr wrap="square" rtlCol="0">
            <a:spAutoFit/>
          </a:bodyPr>
          <a:lstStyle/>
          <a:p>
            <a:r>
              <a:rPr lang="en-US" altLang="zh-CN" dirty="0" smtClean="0">
                <a:solidFill>
                  <a:srgbClr val="00B050"/>
                </a:solidFill>
              </a:rPr>
              <a:t>Tracking Detector</a:t>
            </a:r>
            <a:endParaRPr lang="zh-CN" altLang="en-US" dirty="0">
              <a:solidFill>
                <a:srgbClr val="00B050"/>
              </a:solidFill>
            </a:endParaRPr>
          </a:p>
        </p:txBody>
      </p:sp>
      <p:cxnSp>
        <p:nvCxnSpPr>
          <p:cNvPr id="18" name="直接箭头连接符 17"/>
          <p:cNvCxnSpPr>
            <a:endCxn id="7" idx="1"/>
          </p:cNvCxnSpPr>
          <p:nvPr/>
        </p:nvCxnSpPr>
        <p:spPr>
          <a:xfrm>
            <a:off x="2411760" y="1926200"/>
            <a:ext cx="1008112" cy="32316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672509" y="1494737"/>
            <a:ext cx="756084" cy="369332"/>
          </a:xfrm>
          <a:prstGeom prst="rect">
            <a:avLst/>
          </a:prstGeom>
          <a:noFill/>
        </p:spPr>
        <p:txBody>
          <a:bodyPr wrap="square" rtlCol="0">
            <a:spAutoFit/>
          </a:bodyPr>
          <a:lstStyle/>
          <a:p>
            <a:r>
              <a:rPr lang="en-US" altLang="zh-CN" b="1" dirty="0" smtClean="0">
                <a:solidFill>
                  <a:srgbClr val="FFFF00"/>
                </a:solidFill>
              </a:rPr>
              <a:t>T0</a:t>
            </a:r>
            <a:endParaRPr lang="zh-CN" altLang="en-US" b="1" dirty="0">
              <a:solidFill>
                <a:srgbClr val="FFFF00"/>
              </a:solidFill>
            </a:endParaRPr>
          </a:p>
        </p:txBody>
      </p:sp>
    </p:spTree>
    <p:extLst>
      <p:ext uri="{BB962C8B-B14F-4D97-AF65-F5344CB8AC3E}">
        <p14:creationId xmlns:p14="http://schemas.microsoft.com/office/powerpoint/2010/main" val="2817409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67544" y="185130"/>
            <a:ext cx="8217474" cy="795598"/>
          </a:xfrm>
          <a:prstGeom prst="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dirty="0" smtClean="0"/>
              <a:t> Efficiency Plateau &amp;&amp; </a:t>
            </a:r>
            <a:r>
              <a:rPr lang="en-US" altLang="zh-CN" sz="3200" dirty="0"/>
              <a:t>Typical Hit pattern </a:t>
            </a:r>
            <a:endParaRPr lang="zh-CN" altLang="en-US" sz="3200" dirty="0"/>
          </a:p>
        </p:txBody>
      </p:sp>
      <p:sp>
        <p:nvSpPr>
          <p:cNvPr id="12" name="矩形 11"/>
          <p:cNvSpPr/>
          <p:nvPr/>
        </p:nvSpPr>
        <p:spPr>
          <a:xfrm>
            <a:off x="4273733" y="6309320"/>
            <a:ext cx="4392488" cy="144016"/>
          </a:xfrm>
          <a:prstGeom prst="rect">
            <a:avLst/>
          </a:prstGeom>
          <a:gradFill flip="none" rotWithShape="1">
            <a:gsLst>
              <a:gs pos="0">
                <a:srgbClr val="4A7EBB">
                  <a:shade val="30000"/>
                  <a:satMod val="115000"/>
                </a:srgbClr>
              </a:gs>
              <a:gs pos="50000">
                <a:srgbClr val="4A7EBB">
                  <a:shade val="67500"/>
                  <a:satMod val="115000"/>
                </a:srgbClr>
              </a:gs>
              <a:gs pos="100000">
                <a:srgbClr val="4A7EBB">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2E4C85FD-8600-4398-A9AC-17E42085FF5E}" type="datetime1">
              <a:rPr lang="en-US" altLang="zh-CN" smtClean="0"/>
              <a:t>3/2/2017</a:t>
            </a:fld>
            <a:endParaRPr lang="zh-CN" altLang="en-US"/>
          </a:p>
        </p:txBody>
      </p:sp>
      <p:sp>
        <p:nvSpPr>
          <p:cNvPr id="5" name="灯片编号占位符 4"/>
          <p:cNvSpPr>
            <a:spLocks noGrp="1"/>
          </p:cNvSpPr>
          <p:nvPr>
            <p:ph type="sldNum" sz="quarter" idx="12"/>
          </p:nvPr>
        </p:nvSpPr>
        <p:spPr/>
        <p:txBody>
          <a:bodyPr/>
          <a:lstStyle/>
          <a:p>
            <a:fld id="{99A0C91C-A850-45D7-BBEB-6722A55C8A4C}" type="slidenum">
              <a:rPr lang="zh-CN" altLang="en-US" smtClean="0"/>
              <a:t>12</a:t>
            </a:fld>
            <a:endParaRPr lang="zh-CN" altLang="en-US"/>
          </a:p>
        </p:txBody>
      </p:sp>
      <p:sp>
        <p:nvSpPr>
          <p:cNvPr id="7" name="页脚占位符 6"/>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pic>
        <p:nvPicPr>
          <p:cNvPr id="14" name="Picture 6"/>
          <p:cNvPicPr>
            <a:picLocks noChangeAspect="1" noChangeArrowheads="1"/>
          </p:cNvPicPr>
          <p:nvPr/>
        </p:nvPicPr>
        <p:blipFill>
          <a:blip r:embed="rId2" cstate="print"/>
          <a:srcRect/>
          <a:stretch>
            <a:fillRect/>
          </a:stretch>
        </p:blipFill>
        <p:spPr bwMode="auto">
          <a:xfrm>
            <a:off x="4499992" y="3660384"/>
            <a:ext cx="4106146" cy="2613264"/>
          </a:xfrm>
          <a:prstGeom prst="rect">
            <a:avLst/>
          </a:prstGeom>
          <a:noFill/>
          <a:ln w="9525">
            <a:noFill/>
            <a:miter lim="800000"/>
            <a:headEnd/>
            <a:tailEnd/>
          </a:ln>
        </p:spPr>
      </p:pic>
      <p:pic>
        <p:nvPicPr>
          <p:cNvPr id="15" name="Picture 7"/>
          <p:cNvPicPr>
            <a:picLocks noChangeAspect="1" noChangeArrowheads="1"/>
          </p:cNvPicPr>
          <p:nvPr/>
        </p:nvPicPr>
        <p:blipFill>
          <a:blip r:embed="rId3" cstate="print"/>
          <a:srcRect/>
          <a:stretch>
            <a:fillRect/>
          </a:stretch>
        </p:blipFill>
        <p:spPr bwMode="auto">
          <a:xfrm>
            <a:off x="4542462" y="1124743"/>
            <a:ext cx="4061986" cy="2543795"/>
          </a:xfrm>
          <a:prstGeom prst="rect">
            <a:avLst/>
          </a:prstGeom>
          <a:noFill/>
          <a:ln w="9525">
            <a:noFill/>
            <a:miter lim="800000"/>
            <a:headEnd/>
            <a:tailEnd/>
          </a:ln>
        </p:spPr>
      </p:pic>
      <p:cxnSp>
        <p:nvCxnSpPr>
          <p:cNvPr id="4" name="直接连接符 3"/>
          <p:cNvCxnSpPr/>
          <p:nvPr/>
        </p:nvCxnSpPr>
        <p:spPr>
          <a:xfrm flipV="1">
            <a:off x="5004048" y="1844824"/>
            <a:ext cx="1296144" cy="144016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804248" y="1844824"/>
            <a:ext cx="1296144" cy="144016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04248" y="4509120"/>
            <a:ext cx="1296144" cy="144016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4932040" y="4509120"/>
            <a:ext cx="1296144" cy="144016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22530" name="Picture 2" descr="M:\CSR\talk\Eplateau.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192" y="1280049"/>
            <a:ext cx="3803565"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9272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4273733" y="6309320"/>
            <a:ext cx="4392488" cy="144016"/>
          </a:xfrm>
          <a:prstGeom prst="rect">
            <a:avLst/>
          </a:prstGeom>
          <a:gradFill flip="none" rotWithShape="1">
            <a:gsLst>
              <a:gs pos="0">
                <a:srgbClr val="4A7EBB">
                  <a:shade val="30000"/>
                  <a:satMod val="115000"/>
                </a:srgbClr>
              </a:gs>
              <a:gs pos="50000">
                <a:srgbClr val="4A7EBB">
                  <a:shade val="67500"/>
                  <a:satMod val="115000"/>
                </a:srgbClr>
              </a:gs>
              <a:gs pos="100000">
                <a:srgbClr val="4A7EBB">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67544" y="185130"/>
            <a:ext cx="8217474" cy="795598"/>
          </a:xfrm>
          <a:prstGeom prst="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a:t>Calibration Strategy</a:t>
            </a:r>
            <a:endParaRPr lang="zh-CN" altLang="en-US" sz="3200" dirty="0"/>
          </a:p>
        </p:txBody>
      </p:sp>
      <p:sp>
        <p:nvSpPr>
          <p:cNvPr id="9" name="平行四边形 8"/>
          <p:cNvSpPr/>
          <p:nvPr/>
        </p:nvSpPr>
        <p:spPr>
          <a:xfrm>
            <a:off x="4644008" y="2492896"/>
            <a:ext cx="3024336" cy="3456384"/>
          </a:xfrm>
          <a:prstGeom prst="parallelogram">
            <a:avLst>
              <a:gd name="adj" fmla="val 85416"/>
            </a:avLst>
          </a:pr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513284" y="1124744"/>
            <a:ext cx="3888432" cy="5262979"/>
          </a:xfrm>
          <a:prstGeom prst="rect">
            <a:avLst/>
          </a:prstGeom>
          <a:noFill/>
        </p:spPr>
        <p:txBody>
          <a:bodyPr wrap="square">
            <a:spAutoFit/>
          </a:bodyPr>
          <a:lstStyle/>
          <a:p>
            <a:pPr fontAlgn="auto">
              <a:spcBef>
                <a:spcPts val="0"/>
              </a:spcBef>
              <a:spcAft>
                <a:spcPts val="0"/>
              </a:spcAft>
              <a:defRPr/>
            </a:pPr>
            <a:r>
              <a:rPr lang="en-US" altLang="zh-CN" sz="2400" dirty="0" smtClean="0">
                <a:solidFill>
                  <a:schemeClr val="accent6">
                    <a:lumMod val="75000"/>
                  </a:schemeClr>
                </a:solidFill>
                <a:latin typeface="+mn-lt"/>
                <a:ea typeface="+mn-ea"/>
              </a:rPr>
              <a:t>Self-triggered, no tracking, no momentum info, no event vertex, no magnetic field map </a:t>
            </a:r>
          </a:p>
          <a:p>
            <a:pPr fontAlgn="auto">
              <a:spcBef>
                <a:spcPts val="0"/>
              </a:spcBef>
              <a:spcAft>
                <a:spcPts val="0"/>
              </a:spcAft>
              <a:buFont typeface="Symbol" panose="05050102010706020507"/>
              <a:buChar char="®"/>
              <a:defRPr/>
            </a:pPr>
            <a:r>
              <a:rPr lang="en-US" altLang="zh-CN" sz="2400" dirty="0" smtClean="0">
                <a:solidFill>
                  <a:schemeClr val="accent6">
                    <a:lumMod val="75000"/>
                  </a:schemeClr>
                </a:solidFill>
                <a:sym typeface="Symbol" panose="05050102010706020507"/>
              </a:rPr>
              <a:t>Calibration </a:t>
            </a:r>
            <a:r>
              <a:rPr lang="en-US" altLang="zh-CN" sz="2400" dirty="0">
                <a:solidFill>
                  <a:schemeClr val="accent6">
                    <a:lumMod val="75000"/>
                  </a:schemeClr>
                </a:solidFill>
                <a:sym typeface="Symbol" panose="05050102010706020507"/>
              </a:rPr>
              <a:t>must </a:t>
            </a:r>
            <a:r>
              <a:rPr lang="en-US" altLang="zh-CN" sz="2400" dirty="0" smtClean="0">
                <a:solidFill>
                  <a:schemeClr val="accent6">
                    <a:lumMod val="75000"/>
                  </a:schemeClr>
                </a:solidFill>
                <a:sym typeface="Symbol" panose="05050102010706020507"/>
              </a:rPr>
              <a:t>be carefully </a:t>
            </a:r>
            <a:r>
              <a:rPr lang="en-US" altLang="zh-CN" sz="2400" dirty="0">
                <a:solidFill>
                  <a:schemeClr val="accent6">
                    <a:lumMod val="75000"/>
                  </a:schemeClr>
                </a:solidFill>
                <a:sym typeface="Symbol" panose="05050102010706020507"/>
              </a:rPr>
              <a:t>applied</a:t>
            </a:r>
            <a:endParaRPr lang="en-US" altLang="zh-CN" sz="2400" dirty="0" smtClean="0">
              <a:solidFill>
                <a:schemeClr val="accent6">
                  <a:lumMod val="75000"/>
                </a:schemeClr>
              </a:solidFill>
              <a:latin typeface="+mn-lt"/>
              <a:ea typeface="+mn-ea"/>
              <a:sym typeface="Symbol" panose="05050102010706020507"/>
            </a:endParaRPr>
          </a:p>
          <a:p>
            <a:pPr fontAlgn="auto">
              <a:spcBef>
                <a:spcPts val="0"/>
              </a:spcBef>
              <a:spcAft>
                <a:spcPts val="0"/>
              </a:spcAft>
              <a:buFont typeface="Symbol" panose="05050102010706020507"/>
              <a:buChar char="®"/>
              <a:defRPr/>
            </a:pPr>
            <a:endParaRPr lang="en-US" altLang="zh-CN" sz="2400" dirty="0" smtClean="0">
              <a:solidFill>
                <a:schemeClr val="accent6">
                  <a:lumMod val="75000"/>
                </a:schemeClr>
              </a:solidFill>
              <a:sym typeface="Symbol" panose="05050102010706020507"/>
            </a:endParaRPr>
          </a:p>
          <a:p>
            <a:pPr fontAlgn="auto">
              <a:spcBef>
                <a:spcPts val="0"/>
              </a:spcBef>
              <a:spcAft>
                <a:spcPts val="0"/>
              </a:spcAft>
              <a:buFont typeface="Symbol" panose="05050102010706020507"/>
              <a:buChar char="®"/>
              <a:defRPr/>
            </a:pPr>
            <a:r>
              <a:rPr lang="en-US" altLang="zh-CN" sz="2400" dirty="0" smtClean="0">
                <a:solidFill>
                  <a:srgbClr val="002060"/>
                </a:solidFill>
                <a:latin typeface="+mn-lt"/>
                <a:ea typeface="+mn-ea"/>
                <a:sym typeface="Symbol" panose="05050102010706020507"/>
              </a:rPr>
              <a:t>We try to calibrate each channel by comparing signals from neighboring pads</a:t>
            </a:r>
            <a:r>
              <a:rPr lang="en-US" altLang="zh-CN" sz="2400" dirty="0" smtClean="0">
                <a:solidFill>
                  <a:srgbClr val="002060"/>
                </a:solidFill>
                <a:sym typeface="Symbol" panose="05050102010706020507"/>
              </a:rPr>
              <a:t> </a:t>
            </a:r>
          </a:p>
          <a:p>
            <a:pPr fontAlgn="auto">
              <a:spcBef>
                <a:spcPts val="0"/>
              </a:spcBef>
              <a:spcAft>
                <a:spcPts val="0"/>
              </a:spcAft>
              <a:buFont typeface="Symbol" panose="05050102010706020507"/>
              <a:buChar char="®"/>
              <a:defRPr/>
            </a:pPr>
            <a:r>
              <a:rPr lang="en-US" altLang="zh-CN" sz="2400" dirty="0" smtClean="0">
                <a:solidFill>
                  <a:srgbClr val="002060"/>
                </a:solidFill>
                <a:latin typeface="+mn-lt"/>
                <a:ea typeface="+mn-ea"/>
                <a:sym typeface="Symbol" panose="05050102010706020507"/>
              </a:rPr>
              <a:t>time offset</a:t>
            </a:r>
          </a:p>
          <a:p>
            <a:pPr fontAlgn="auto">
              <a:spcBef>
                <a:spcPts val="0"/>
              </a:spcBef>
              <a:spcAft>
                <a:spcPts val="0"/>
              </a:spcAft>
              <a:buFont typeface="Symbol" panose="05050102010706020507"/>
              <a:buChar char="®"/>
              <a:defRPr/>
            </a:pPr>
            <a:r>
              <a:rPr lang="en-US" altLang="zh-CN" sz="2400" dirty="0" smtClean="0">
                <a:solidFill>
                  <a:srgbClr val="002060"/>
                </a:solidFill>
                <a:sym typeface="Symbol" panose="05050102010706020507"/>
              </a:rPr>
              <a:t> TOT slewing correction                 (iterative)</a:t>
            </a:r>
          </a:p>
          <a:p>
            <a:pPr fontAlgn="auto">
              <a:spcBef>
                <a:spcPts val="0"/>
              </a:spcBef>
              <a:spcAft>
                <a:spcPts val="0"/>
              </a:spcAft>
              <a:buFont typeface="Symbol" panose="05050102010706020507"/>
              <a:buChar char="®"/>
              <a:defRPr/>
            </a:pPr>
            <a:r>
              <a:rPr lang="en-US" altLang="zh-CN" sz="2400" dirty="0" smtClean="0">
                <a:solidFill>
                  <a:schemeClr val="tx2">
                    <a:lumMod val="75000"/>
                  </a:schemeClr>
                </a:solidFill>
              </a:rPr>
              <a:t>Velocity</a:t>
            </a:r>
            <a:r>
              <a:rPr lang="en-US" altLang="zh-CN" sz="2400" dirty="0" smtClean="0"/>
              <a:t> </a:t>
            </a:r>
            <a:r>
              <a:rPr lang="en-US" altLang="zh-CN" sz="2400" dirty="0">
                <a:solidFill>
                  <a:srgbClr val="002060"/>
                </a:solidFill>
                <a:sym typeface="Symbol" panose="05050102010706020507"/>
              </a:rPr>
              <a:t>correction</a:t>
            </a:r>
            <a:endParaRPr lang="en-US" altLang="zh-CN" sz="2400" dirty="0" smtClean="0">
              <a:solidFill>
                <a:srgbClr val="002060"/>
              </a:solidFill>
              <a:sym typeface="Symbol" panose="05050102010706020507"/>
            </a:endParaRPr>
          </a:p>
          <a:p>
            <a:pPr fontAlgn="auto">
              <a:spcBef>
                <a:spcPts val="0"/>
              </a:spcBef>
              <a:spcAft>
                <a:spcPts val="0"/>
              </a:spcAft>
              <a:buFont typeface="Symbol" panose="05050102010706020507"/>
              <a:buChar char="®"/>
              <a:defRPr/>
            </a:pPr>
            <a:r>
              <a:rPr lang="en-US" altLang="zh-CN" sz="2400" dirty="0" smtClean="0">
                <a:solidFill>
                  <a:srgbClr val="002060"/>
                </a:solidFill>
                <a:latin typeface="+mn-lt"/>
                <a:ea typeface="+mn-ea"/>
                <a:sym typeface="Symbol" panose="05050102010706020507"/>
              </a:rPr>
              <a:t> with chosen </a:t>
            </a:r>
            <a:r>
              <a:rPr lang="en-US" altLang="zh-CN" sz="2400" b="1" dirty="0" smtClean="0">
                <a:solidFill>
                  <a:srgbClr val="002060"/>
                </a:solidFill>
                <a:latin typeface="+mn-lt"/>
                <a:ea typeface="+mn-ea"/>
                <a:sym typeface="Symbol" panose="05050102010706020507"/>
              </a:rPr>
              <a:t>“clean” </a:t>
            </a:r>
            <a:r>
              <a:rPr lang="en-US" altLang="zh-CN" sz="2400" dirty="0" smtClean="0">
                <a:solidFill>
                  <a:srgbClr val="002060"/>
                </a:solidFill>
                <a:latin typeface="+mn-lt"/>
                <a:ea typeface="+mn-ea"/>
                <a:sym typeface="Symbol" panose="05050102010706020507"/>
              </a:rPr>
              <a:t>event</a:t>
            </a:r>
            <a:endParaRPr lang="en-US" altLang="zh-CN" sz="2400" dirty="0" smtClean="0">
              <a:solidFill>
                <a:srgbClr val="002060"/>
              </a:solidFill>
              <a:latin typeface="+mn-lt"/>
              <a:ea typeface="+mn-ea"/>
            </a:endParaRPr>
          </a:p>
        </p:txBody>
      </p:sp>
      <p:grpSp>
        <p:nvGrpSpPr>
          <p:cNvPr id="11" name="组合 10"/>
          <p:cNvGrpSpPr/>
          <p:nvPr/>
        </p:nvGrpSpPr>
        <p:grpSpPr>
          <a:xfrm>
            <a:off x="7419522" y="1024704"/>
            <a:ext cx="248822" cy="2188272"/>
            <a:chOff x="7956376" y="0"/>
            <a:chExt cx="361384" cy="2780928"/>
          </a:xfrm>
        </p:grpSpPr>
        <p:sp>
          <p:nvSpPr>
            <p:cNvPr id="10" name="矩形 9"/>
            <p:cNvSpPr/>
            <p:nvPr/>
          </p:nvSpPr>
          <p:spPr>
            <a:xfrm>
              <a:off x="7956376" y="0"/>
              <a:ext cx="360040" cy="278092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966104" y="692696"/>
              <a:ext cx="351656" cy="1459160"/>
            </a:xfrm>
            <a:prstGeom prst="rect">
              <a:avLst/>
            </a:prstGeom>
            <a:gradFill>
              <a:gsLst>
                <a:gs pos="10000">
                  <a:srgbClr val="FF0000"/>
                </a:gs>
                <a:gs pos="25000">
                  <a:srgbClr val="FF6633"/>
                </a:gs>
                <a:gs pos="50000">
                  <a:srgbClr val="FFFF00"/>
                </a:gs>
                <a:gs pos="75000">
                  <a:srgbClr val="01A78F"/>
                </a:gs>
                <a:gs pos="100000">
                  <a:srgbClr val="3366FF"/>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50" name="Picture 2"/>
          <p:cNvPicPr>
            <a:picLocks noChangeAspect="1" noChangeArrowheads="1"/>
          </p:cNvPicPr>
          <p:nvPr/>
        </p:nvPicPr>
        <p:blipFill>
          <a:blip r:embed="rId2" cstate="print"/>
          <a:srcRect/>
          <a:stretch>
            <a:fillRect/>
          </a:stretch>
        </p:blipFill>
        <p:spPr bwMode="auto">
          <a:xfrm>
            <a:off x="5436096" y="2348881"/>
            <a:ext cx="1476531" cy="1206708"/>
          </a:xfrm>
          <a:prstGeom prst="rect">
            <a:avLst/>
          </a:prstGeom>
          <a:noFill/>
          <a:ln w="9525">
            <a:noFill/>
            <a:miter lim="800000"/>
            <a:headEnd/>
            <a:tailEnd/>
          </a:ln>
        </p:spPr>
      </p:pic>
      <p:grpSp>
        <p:nvGrpSpPr>
          <p:cNvPr id="18" name="组合 17"/>
          <p:cNvGrpSpPr/>
          <p:nvPr/>
        </p:nvGrpSpPr>
        <p:grpSpPr>
          <a:xfrm>
            <a:off x="4540127" y="5670692"/>
            <a:ext cx="495793" cy="566620"/>
            <a:chOff x="3923928" y="5877272"/>
            <a:chExt cx="720080" cy="720080"/>
          </a:xfrm>
        </p:grpSpPr>
        <p:sp>
          <p:nvSpPr>
            <p:cNvPr id="13" name="椭圆 12"/>
            <p:cNvSpPr/>
            <p:nvPr/>
          </p:nvSpPr>
          <p:spPr>
            <a:xfrm>
              <a:off x="3923928" y="5877272"/>
              <a:ext cx="720080" cy="72008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爆炸形 1 16"/>
            <p:cNvSpPr/>
            <p:nvPr/>
          </p:nvSpPr>
          <p:spPr>
            <a:xfrm>
              <a:off x="4130224" y="6073840"/>
              <a:ext cx="288032" cy="360040"/>
            </a:xfrm>
            <a:prstGeom prst="irregularSeal1">
              <a:avLst/>
            </a:prstGeom>
            <a:solidFill>
              <a:schemeClr val="accent2">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TextBox 18"/>
          <p:cNvSpPr txBox="1"/>
          <p:nvPr/>
        </p:nvSpPr>
        <p:spPr>
          <a:xfrm>
            <a:off x="6660232" y="1126485"/>
            <a:ext cx="936104" cy="646331"/>
          </a:xfrm>
          <a:prstGeom prst="rect">
            <a:avLst/>
          </a:prstGeom>
          <a:noFill/>
        </p:spPr>
        <p:txBody>
          <a:bodyPr wrap="square" rtlCol="0">
            <a:spAutoFit/>
          </a:bodyPr>
          <a:lstStyle/>
          <a:p>
            <a:r>
              <a:rPr lang="en-US" altLang="zh-CN" dirty="0" smtClean="0"/>
              <a:t>Outer MRPC</a:t>
            </a:r>
            <a:endParaRPr lang="zh-CN" altLang="en-US" dirty="0"/>
          </a:p>
        </p:txBody>
      </p:sp>
      <p:sp>
        <p:nvSpPr>
          <p:cNvPr id="20" name="TextBox 19"/>
          <p:cNvSpPr txBox="1"/>
          <p:nvPr/>
        </p:nvSpPr>
        <p:spPr>
          <a:xfrm>
            <a:off x="4716016" y="2636912"/>
            <a:ext cx="936104" cy="646331"/>
          </a:xfrm>
          <a:prstGeom prst="rect">
            <a:avLst/>
          </a:prstGeom>
          <a:noFill/>
        </p:spPr>
        <p:txBody>
          <a:bodyPr wrap="square" rtlCol="0">
            <a:spAutoFit/>
          </a:bodyPr>
          <a:lstStyle/>
          <a:p>
            <a:r>
              <a:rPr lang="en-US" altLang="zh-CN" dirty="0" smtClean="0"/>
              <a:t>Inner MRPC</a:t>
            </a:r>
            <a:endParaRPr lang="zh-CN" altLang="en-US" dirty="0"/>
          </a:p>
        </p:txBody>
      </p:sp>
      <p:sp>
        <p:nvSpPr>
          <p:cNvPr id="21" name="TextBox 20"/>
          <p:cNvSpPr txBox="1"/>
          <p:nvPr/>
        </p:nvSpPr>
        <p:spPr>
          <a:xfrm>
            <a:off x="5004048" y="5877272"/>
            <a:ext cx="936104" cy="369332"/>
          </a:xfrm>
          <a:prstGeom prst="rect">
            <a:avLst/>
          </a:prstGeom>
          <a:noFill/>
        </p:spPr>
        <p:txBody>
          <a:bodyPr wrap="square" rtlCol="0">
            <a:spAutoFit/>
          </a:bodyPr>
          <a:lstStyle/>
          <a:p>
            <a:r>
              <a:rPr lang="en-US" altLang="zh-CN" dirty="0" smtClean="0"/>
              <a:t>Target</a:t>
            </a:r>
            <a:endParaRPr lang="zh-CN" altLang="en-US" dirty="0"/>
          </a:p>
        </p:txBody>
      </p:sp>
      <p:sp>
        <p:nvSpPr>
          <p:cNvPr id="26" name="任意多边形 25"/>
          <p:cNvSpPr/>
          <p:nvPr/>
        </p:nvSpPr>
        <p:spPr>
          <a:xfrm>
            <a:off x="4788024" y="2053272"/>
            <a:ext cx="2792955" cy="3824000"/>
          </a:xfrm>
          <a:custGeom>
            <a:avLst/>
            <a:gdLst>
              <a:gd name="connsiteX0" fmla="*/ 0 w 4056434"/>
              <a:gd name="connsiteY0" fmla="*/ 5418307 h 5418307"/>
              <a:gd name="connsiteX1" fmla="*/ 749030 w 4056434"/>
              <a:gd name="connsiteY1" fmla="*/ 3307404 h 5418307"/>
              <a:gd name="connsiteX2" fmla="*/ 1673158 w 4056434"/>
              <a:gd name="connsiteY2" fmla="*/ 1468877 h 5418307"/>
              <a:gd name="connsiteX3" fmla="*/ 2402732 w 4056434"/>
              <a:gd name="connsiteY3" fmla="*/ 642026 h 5418307"/>
              <a:gd name="connsiteX4" fmla="*/ 3093396 w 4056434"/>
              <a:gd name="connsiteY4" fmla="*/ 282102 h 5418307"/>
              <a:gd name="connsiteX5" fmla="*/ 3579779 w 4056434"/>
              <a:gd name="connsiteY5" fmla="*/ 107004 h 5418307"/>
              <a:gd name="connsiteX6" fmla="*/ 4056434 w 4056434"/>
              <a:gd name="connsiteY6" fmla="*/ 0 h 5418307"/>
              <a:gd name="connsiteX7" fmla="*/ 4056434 w 4056434"/>
              <a:gd name="connsiteY7" fmla="*/ 0 h 541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6434" h="5418307">
                <a:moveTo>
                  <a:pt x="0" y="5418307"/>
                </a:moveTo>
                <a:cubicBezTo>
                  <a:pt x="235085" y="4691974"/>
                  <a:pt x="470170" y="3965642"/>
                  <a:pt x="749030" y="3307404"/>
                </a:cubicBezTo>
                <a:cubicBezTo>
                  <a:pt x="1027890" y="2649166"/>
                  <a:pt x="1397541" y="1913107"/>
                  <a:pt x="1673158" y="1468877"/>
                </a:cubicBezTo>
                <a:cubicBezTo>
                  <a:pt x="1948775" y="1024647"/>
                  <a:pt x="2166026" y="839822"/>
                  <a:pt x="2402732" y="642026"/>
                </a:cubicBezTo>
                <a:cubicBezTo>
                  <a:pt x="2639438" y="444230"/>
                  <a:pt x="2897222" y="371272"/>
                  <a:pt x="3093396" y="282102"/>
                </a:cubicBezTo>
                <a:cubicBezTo>
                  <a:pt x="3289570" y="192932"/>
                  <a:pt x="3419273" y="154021"/>
                  <a:pt x="3579779" y="107004"/>
                </a:cubicBezTo>
                <a:cubicBezTo>
                  <a:pt x="3740285" y="59987"/>
                  <a:pt x="4056434" y="0"/>
                  <a:pt x="4056434" y="0"/>
                </a:cubicBezTo>
                <a:lnTo>
                  <a:pt x="4056434"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 name="日期占位符 3"/>
          <p:cNvSpPr>
            <a:spLocks noGrp="1"/>
          </p:cNvSpPr>
          <p:nvPr>
            <p:ph type="dt" sz="half" idx="10"/>
          </p:nvPr>
        </p:nvSpPr>
        <p:spPr/>
        <p:txBody>
          <a:bodyPr/>
          <a:lstStyle/>
          <a:p>
            <a:fld id="{BDE8EE15-EABE-4867-9AEE-2271A6FE7882}" type="datetime1">
              <a:rPr lang="en-US" altLang="zh-CN" smtClean="0"/>
              <a:t>3/2/2017</a:t>
            </a:fld>
            <a:endParaRPr lang="zh-CN" altLang="en-US"/>
          </a:p>
        </p:txBody>
      </p:sp>
      <p:sp>
        <p:nvSpPr>
          <p:cNvPr id="5" name="灯片编号占位符 4"/>
          <p:cNvSpPr>
            <a:spLocks noGrp="1"/>
          </p:cNvSpPr>
          <p:nvPr>
            <p:ph type="sldNum" sz="quarter" idx="12"/>
          </p:nvPr>
        </p:nvSpPr>
        <p:spPr/>
        <p:txBody>
          <a:bodyPr/>
          <a:lstStyle/>
          <a:p>
            <a:fld id="{99A0C91C-A850-45D7-BBEB-6722A55C8A4C}" type="slidenum">
              <a:rPr lang="zh-CN" altLang="en-US" smtClean="0"/>
              <a:t>13</a:t>
            </a:fld>
            <a:endParaRPr lang="zh-CN" altLang="en-US"/>
          </a:p>
        </p:txBody>
      </p:sp>
      <p:sp>
        <p:nvSpPr>
          <p:cNvPr id="7" name="页脚占位符 6"/>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Tree>
    <p:extLst>
      <p:ext uri="{BB962C8B-B14F-4D97-AF65-F5344CB8AC3E}">
        <p14:creationId xmlns:p14="http://schemas.microsoft.com/office/powerpoint/2010/main" val="4104293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67544" y="185130"/>
            <a:ext cx="8217474" cy="795598"/>
          </a:xfrm>
          <a:prstGeom prst="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dirty="0" smtClean="0"/>
              <a:t>Correction </a:t>
            </a:r>
            <a:r>
              <a:rPr lang="en-US" altLang="zh-CN" sz="3200" dirty="0"/>
              <a:t>(Velocity</a:t>
            </a:r>
            <a:r>
              <a:rPr lang="en-US" altLang="zh-CN" sz="3200" dirty="0" smtClean="0"/>
              <a:t>)&amp;(</a:t>
            </a:r>
            <a:r>
              <a:rPr lang="en-US" altLang="zh-CN" sz="3200" dirty="0"/>
              <a:t>TOT) </a:t>
            </a:r>
            <a:endParaRPr lang="zh-CN" altLang="en-US" sz="3200" dirty="0"/>
          </a:p>
        </p:txBody>
      </p:sp>
      <p:pic>
        <p:nvPicPr>
          <p:cNvPr id="3074" name="Picture 2"/>
          <p:cNvPicPr>
            <a:picLocks noChangeAspect="1" noChangeArrowheads="1"/>
          </p:cNvPicPr>
          <p:nvPr/>
        </p:nvPicPr>
        <p:blipFill>
          <a:blip r:embed="rId2" cstate="print"/>
          <a:srcRect/>
          <a:stretch>
            <a:fillRect/>
          </a:stretch>
        </p:blipFill>
        <p:spPr bwMode="auto">
          <a:xfrm>
            <a:off x="4516485" y="1007264"/>
            <a:ext cx="4093752" cy="2637760"/>
          </a:xfrm>
          <a:prstGeom prst="rect">
            <a:avLst/>
          </a:prstGeom>
          <a:noFill/>
          <a:ln w="9525">
            <a:noFill/>
            <a:miter lim="800000"/>
            <a:headEnd/>
            <a:tailEnd/>
          </a:ln>
        </p:spPr>
      </p:pic>
      <p:sp>
        <p:nvSpPr>
          <p:cNvPr id="4" name="TextBox 3"/>
          <p:cNvSpPr txBox="1"/>
          <p:nvPr/>
        </p:nvSpPr>
        <p:spPr>
          <a:xfrm>
            <a:off x="6012160" y="1471438"/>
            <a:ext cx="1584176" cy="369332"/>
          </a:xfrm>
          <a:prstGeom prst="rect">
            <a:avLst/>
          </a:prstGeom>
          <a:noFill/>
        </p:spPr>
        <p:txBody>
          <a:bodyPr wrap="square" rtlCol="0">
            <a:spAutoFit/>
          </a:bodyPr>
          <a:lstStyle/>
          <a:p>
            <a:r>
              <a:rPr lang="en-US" altLang="zh-CN" dirty="0" smtClean="0"/>
              <a:t>With FTDC </a:t>
            </a:r>
            <a:endParaRPr lang="zh-CN" altLang="en-US" dirty="0"/>
          </a:p>
        </p:txBody>
      </p:sp>
      <p:pic>
        <p:nvPicPr>
          <p:cNvPr id="3075" name="Picture 3"/>
          <p:cNvPicPr>
            <a:picLocks noChangeAspect="1" noChangeArrowheads="1"/>
          </p:cNvPicPr>
          <p:nvPr/>
        </p:nvPicPr>
        <p:blipFill>
          <a:blip r:embed="rId3" cstate="print"/>
          <a:srcRect/>
          <a:stretch>
            <a:fillRect/>
          </a:stretch>
        </p:blipFill>
        <p:spPr bwMode="auto">
          <a:xfrm>
            <a:off x="389922" y="1007264"/>
            <a:ext cx="4054555" cy="2637310"/>
          </a:xfrm>
          <a:prstGeom prst="rect">
            <a:avLst/>
          </a:prstGeom>
          <a:noFill/>
          <a:ln w="9525">
            <a:noFill/>
            <a:miter lim="800000"/>
            <a:headEnd/>
            <a:tailEnd/>
          </a:ln>
        </p:spPr>
      </p:pic>
      <p:sp>
        <p:nvSpPr>
          <p:cNvPr id="6" name="TextBox 5"/>
          <p:cNvSpPr txBox="1"/>
          <p:nvPr/>
        </p:nvSpPr>
        <p:spPr>
          <a:xfrm>
            <a:off x="1619672" y="1484784"/>
            <a:ext cx="1584176" cy="369332"/>
          </a:xfrm>
          <a:prstGeom prst="rect">
            <a:avLst/>
          </a:prstGeom>
          <a:noFill/>
        </p:spPr>
        <p:txBody>
          <a:bodyPr wrap="square" rtlCol="0">
            <a:spAutoFit/>
          </a:bodyPr>
          <a:lstStyle/>
          <a:p>
            <a:r>
              <a:rPr lang="en-US" altLang="zh-CN" dirty="0" smtClean="0"/>
              <a:t>With HPTDC </a:t>
            </a:r>
            <a:endParaRPr lang="zh-CN" altLang="en-US" dirty="0"/>
          </a:p>
        </p:txBody>
      </p:sp>
      <p:sp>
        <p:nvSpPr>
          <p:cNvPr id="12" name="矩形 11"/>
          <p:cNvSpPr/>
          <p:nvPr/>
        </p:nvSpPr>
        <p:spPr>
          <a:xfrm>
            <a:off x="4273733" y="6309320"/>
            <a:ext cx="4392488" cy="144016"/>
          </a:xfrm>
          <a:prstGeom prst="rect">
            <a:avLst/>
          </a:prstGeom>
          <a:gradFill flip="none" rotWithShape="1">
            <a:gsLst>
              <a:gs pos="0">
                <a:srgbClr val="4A7EBB">
                  <a:shade val="30000"/>
                  <a:satMod val="115000"/>
                </a:srgbClr>
              </a:gs>
              <a:gs pos="50000">
                <a:srgbClr val="4A7EBB">
                  <a:shade val="67500"/>
                  <a:satMod val="115000"/>
                </a:srgbClr>
              </a:gs>
              <a:gs pos="100000">
                <a:srgbClr val="4A7EBB">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CD8D1C37-225A-4E22-B9DE-8F491DBDACEA}" type="datetime1">
              <a:rPr lang="en-US" altLang="zh-CN" smtClean="0"/>
              <a:t>3/2/2017</a:t>
            </a:fld>
            <a:endParaRPr lang="zh-CN" altLang="en-US"/>
          </a:p>
        </p:txBody>
      </p:sp>
      <p:sp>
        <p:nvSpPr>
          <p:cNvPr id="5" name="灯片编号占位符 4"/>
          <p:cNvSpPr>
            <a:spLocks noGrp="1"/>
          </p:cNvSpPr>
          <p:nvPr>
            <p:ph type="sldNum" sz="quarter" idx="12"/>
          </p:nvPr>
        </p:nvSpPr>
        <p:spPr/>
        <p:txBody>
          <a:bodyPr/>
          <a:lstStyle/>
          <a:p>
            <a:fld id="{99A0C91C-A850-45D7-BBEB-6722A55C8A4C}" type="slidenum">
              <a:rPr lang="zh-CN" altLang="en-US" smtClean="0"/>
              <a:t>14</a:t>
            </a:fld>
            <a:endParaRPr lang="zh-CN" altLang="en-US"/>
          </a:p>
        </p:txBody>
      </p:sp>
      <p:sp>
        <p:nvSpPr>
          <p:cNvPr id="7" name="页脚占位符 6"/>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pic>
        <p:nvPicPr>
          <p:cNvPr id="13" name="图片 12"/>
          <p:cNvPicPr/>
          <p:nvPr/>
        </p:nvPicPr>
        <p:blipFill>
          <a:blip r:embed="rId4" cstate="print"/>
          <a:srcRect/>
          <a:stretch>
            <a:fillRect/>
          </a:stretch>
        </p:blipFill>
        <p:spPr bwMode="auto">
          <a:xfrm>
            <a:off x="4510233" y="3789040"/>
            <a:ext cx="4028166" cy="2376264"/>
          </a:xfrm>
          <a:prstGeom prst="rect">
            <a:avLst/>
          </a:prstGeom>
          <a:noFill/>
          <a:ln w="9525">
            <a:noFill/>
            <a:miter lim="800000"/>
            <a:headEnd/>
            <a:tailEnd/>
          </a:ln>
        </p:spPr>
      </p:pic>
      <p:pic>
        <p:nvPicPr>
          <p:cNvPr id="14" name="图片 13"/>
          <p:cNvPicPr/>
          <p:nvPr/>
        </p:nvPicPr>
        <p:blipFill>
          <a:blip r:embed="rId5" cstate="print"/>
          <a:srcRect/>
          <a:stretch>
            <a:fillRect/>
          </a:stretch>
        </p:blipFill>
        <p:spPr bwMode="auto">
          <a:xfrm>
            <a:off x="364026" y="3789040"/>
            <a:ext cx="3909707" cy="2376264"/>
          </a:xfrm>
          <a:prstGeom prst="rect">
            <a:avLst/>
          </a:prstGeom>
          <a:noFill/>
          <a:ln w="9525">
            <a:noFill/>
            <a:miter lim="800000"/>
            <a:headEnd/>
            <a:tailEnd/>
          </a:ln>
        </p:spPr>
      </p:pic>
    </p:spTree>
    <p:extLst>
      <p:ext uri="{BB962C8B-B14F-4D97-AF65-F5344CB8AC3E}">
        <p14:creationId xmlns:p14="http://schemas.microsoft.com/office/powerpoint/2010/main" val="40259358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p:nvPr/>
        </p:nvPicPr>
        <p:blipFill>
          <a:blip r:embed="rId2" cstate="print"/>
          <a:srcRect/>
          <a:stretch>
            <a:fillRect/>
          </a:stretch>
        </p:blipFill>
        <p:spPr bwMode="auto">
          <a:xfrm>
            <a:off x="263352" y="3183022"/>
            <a:ext cx="4452664" cy="3054289"/>
          </a:xfrm>
          <a:prstGeom prst="rect">
            <a:avLst/>
          </a:prstGeom>
          <a:noFill/>
          <a:ln w="9525">
            <a:noFill/>
            <a:miter lim="800000"/>
            <a:headEnd/>
            <a:tailEnd/>
          </a:ln>
        </p:spPr>
      </p:pic>
      <p:pic>
        <p:nvPicPr>
          <p:cNvPr id="19" name="图片 18"/>
          <p:cNvPicPr/>
          <p:nvPr/>
        </p:nvPicPr>
        <p:blipFill>
          <a:blip r:embed="rId3" cstate="print"/>
          <a:srcRect/>
          <a:stretch>
            <a:fillRect/>
          </a:stretch>
        </p:blipFill>
        <p:spPr bwMode="auto">
          <a:xfrm>
            <a:off x="5004448" y="1052736"/>
            <a:ext cx="3600000" cy="2376000"/>
          </a:xfrm>
          <a:prstGeom prst="rect">
            <a:avLst/>
          </a:prstGeom>
          <a:noFill/>
          <a:ln w="9525">
            <a:noFill/>
            <a:miter lim="800000"/>
            <a:headEnd/>
            <a:tailEnd/>
          </a:ln>
        </p:spPr>
      </p:pic>
      <p:pic>
        <p:nvPicPr>
          <p:cNvPr id="20" name="图片 19"/>
          <p:cNvPicPr/>
          <p:nvPr/>
        </p:nvPicPr>
        <p:blipFill>
          <a:blip r:embed="rId4" cstate="print"/>
          <a:srcRect/>
          <a:stretch>
            <a:fillRect/>
          </a:stretch>
        </p:blipFill>
        <p:spPr bwMode="auto">
          <a:xfrm>
            <a:off x="5015880" y="3615517"/>
            <a:ext cx="3600000" cy="2376000"/>
          </a:xfrm>
          <a:prstGeom prst="rect">
            <a:avLst/>
          </a:prstGeom>
          <a:noFill/>
          <a:ln w="9525">
            <a:noFill/>
            <a:miter lim="800000"/>
            <a:headEnd/>
            <a:tailEnd/>
          </a:ln>
        </p:spPr>
      </p:pic>
      <p:sp>
        <p:nvSpPr>
          <p:cNvPr id="11" name="矩形 10"/>
          <p:cNvSpPr/>
          <p:nvPr/>
        </p:nvSpPr>
        <p:spPr>
          <a:xfrm>
            <a:off x="467544" y="185130"/>
            <a:ext cx="8217474" cy="795598"/>
          </a:xfrm>
          <a:prstGeom prst="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a:t>Typical time resolution</a:t>
            </a:r>
            <a:endParaRPr lang="zh-CN" altLang="en-US" sz="3200" dirty="0"/>
          </a:p>
        </p:txBody>
      </p:sp>
      <p:sp>
        <p:nvSpPr>
          <p:cNvPr id="7" name="TextBox 6"/>
          <p:cNvSpPr txBox="1"/>
          <p:nvPr/>
        </p:nvSpPr>
        <p:spPr>
          <a:xfrm>
            <a:off x="5868144" y="1602675"/>
            <a:ext cx="1008112" cy="369332"/>
          </a:xfrm>
          <a:prstGeom prst="rect">
            <a:avLst/>
          </a:prstGeom>
          <a:noFill/>
        </p:spPr>
        <p:txBody>
          <a:bodyPr wrap="square" rtlCol="0">
            <a:spAutoFit/>
          </a:bodyPr>
          <a:lstStyle/>
          <a:p>
            <a:r>
              <a:rPr lang="en-US" altLang="zh-CN" dirty="0" smtClean="0"/>
              <a:t>HPTDC</a:t>
            </a:r>
            <a:endParaRPr lang="zh-CN" altLang="en-US" dirty="0"/>
          </a:p>
        </p:txBody>
      </p:sp>
      <p:sp>
        <p:nvSpPr>
          <p:cNvPr id="8" name="TextBox 7"/>
          <p:cNvSpPr txBox="1"/>
          <p:nvPr/>
        </p:nvSpPr>
        <p:spPr>
          <a:xfrm>
            <a:off x="5913242" y="4095656"/>
            <a:ext cx="1008112" cy="369332"/>
          </a:xfrm>
          <a:prstGeom prst="rect">
            <a:avLst/>
          </a:prstGeom>
          <a:noFill/>
        </p:spPr>
        <p:txBody>
          <a:bodyPr wrap="square" rtlCol="0">
            <a:spAutoFit/>
          </a:bodyPr>
          <a:lstStyle/>
          <a:p>
            <a:r>
              <a:rPr lang="en-US" altLang="zh-CN" dirty="0" smtClean="0"/>
              <a:t>FTDC</a:t>
            </a:r>
            <a:endParaRPr lang="zh-CN" altLang="en-US" dirty="0"/>
          </a:p>
        </p:txBody>
      </p:sp>
      <p:sp>
        <p:nvSpPr>
          <p:cNvPr id="10" name="TextBox 9"/>
          <p:cNvSpPr txBox="1"/>
          <p:nvPr/>
        </p:nvSpPr>
        <p:spPr>
          <a:xfrm>
            <a:off x="539552" y="1052736"/>
            <a:ext cx="3888432" cy="1938992"/>
          </a:xfrm>
          <a:prstGeom prst="rect">
            <a:avLst/>
          </a:prstGeom>
          <a:noFill/>
        </p:spPr>
        <p:txBody>
          <a:bodyPr wrap="square">
            <a:spAutoFit/>
          </a:bodyPr>
          <a:lstStyle/>
          <a:p>
            <a:pPr fontAlgn="auto">
              <a:spcBef>
                <a:spcPts val="0"/>
              </a:spcBef>
              <a:spcAft>
                <a:spcPts val="0"/>
              </a:spcAft>
              <a:defRPr/>
            </a:pPr>
            <a:r>
              <a:rPr lang="en-US" altLang="zh-CN" sz="2400" dirty="0" smtClean="0">
                <a:solidFill>
                  <a:schemeClr val="accent6">
                    <a:lumMod val="75000"/>
                  </a:schemeClr>
                </a:solidFill>
                <a:sym typeface="Symbol" panose="05050102010706020507"/>
              </a:rPr>
              <a:t>Collision time mainly determined by inner MRPC timing and particle path-length/momentum spread</a:t>
            </a:r>
          </a:p>
          <a:p>
            <a:pPr fontAlgn="auto">
              <a:spcBef>
                <a:spcPts val="0"/>
              </a:spcBef>
              <a:spcAft>
                <a:spcPts val="0"/>
              </a:spcAft>
              <a:defRPr/>
            </a:pPr>
            <a:r>
              <a:rPr lang="en-US" altLang="zh-CN" sz="2400" dirty="0" smtClean="0">
                <a:solidFill>
                  <a:schemeClr val="accent6">
                    <a:lumMod val="75000"/>
                  </a:schemeClr>
                </a:solidFill>
                <a:sym typeface="Symbol" panose="05050102010706020507"/>
              </a:rPr>
              <a:t>Analysis</a:t>
            </a:r>
            <a:r>
              <a:rPr lang="en-US" altLang="zh-CN" sz="2400" dirty="0" smtClean="0">
                <a:solidFill>
                  <a:schemeClr val="accent6">
                    <a:lumMod val="75000"/>
                  </a:schemeClr>
                </a:solidFill>
                <a:latin typeface="+mn-lt"/>
                <a:ea typeface="+mn-ea"/>
                <a:sym typeface="Symbol" panose="05050102010706020507"/>
              </a:rPr>
              <a:t> still on-going</a:t>
            </a:r>
          </a:p>
        </p:txBody>
      </p:sp>
      <p:sp>
        <p:nvSpPr>
          <p:cNvPr id="12" name="矩形 11"/>
          <p:cNvSpPr/>
          <p:nvPr/>
        </p:nvSpPr>
        <p:spPr>
          <a:xfrm>
            <a:off x="4273733" y="6309320"/>
            <a:ext cx="4392488" cy="144016"/>
          </a:xfrm>
          <a:prstGeom prst="rect">
            <a:avLst/>
          </a:prstGeom>
          <a:gradFill flip="none" rotWithShape="1">
            <a:gsLst>
              <a:gs pos="0">
                <a:srgbClr val="4A7EBB">
                  <a:shade val="30000"/>
                  <a:satMod val="115000"/>
                </a:srgbClr>
              </a:gs>
              <a:gs pos="50000">
                <a:srgbClr val="4A7EBB">
                  <a:shade val="67500"/>
                  <a:satMod val="115000"/>
                </a:srgbClr>
              </a:gs>
              <a:gs pos="100000">
                <a:srgbClr val="4A7EBB">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日期占位符 2"/>
          <p:cNvSpPr>
            <a:spLocks noGrp="1"/>
          </p:cNvSpPr>
          <p:nvPr>
            <p:ph type="dt" sz="half" idx="10"/>
          </p:nvPr>
        </p:nvSpPr>
        <p:spPr/>
        <p:txBody>
          <a:bodyPr/>
          <a:lstStyle/>
          <a:p>
            <a:fld id="{821EC1BC-3E61-4875-A1F9-C9543A6DDB4F}" type="datetime1">
              <a:rPr lang="en-US" altLang="zh-CN" smtClean="0"/>
              <a:t>3/2/2017</a:t>
            </a:fld>
            <a:endParaRPr lang="zh-CN" altLang="en-US"/>
          </a:p>
        </p:txBody>
      </p:sp>
      <p:sp>
        <p:nvSpPr>
          <p:cNvPr id="4" name="灯片编号占位符 3"/>
          <p:cNvSpPr>
            <a:spLocks noGrp="1"/>
          </p:cNvSpPr>
          <p:nvPr>
            <p:ph type="sldNum" sz="quarter" idx="12"/>
          </p:nvPr>
        </p:nvSpPr>
        <p:spPr/>
        <p:txBody>
          <a:bodyPr/>
          <a:lstStyle/>
          <a:p>
            <a:fld id="{99A0C91C-A850-45D7-BBEB-6722A55C8A4C}" type="slidenum">
              <a:rPr lang="zh-CN" altLang="en-US" smtClean="0"/>
              <a:t>15</a:t>
            </a:fld>
            <a:endParaRPr lang="zh-CN" altLang="en-US"/>
          </a:p>
        </p:txBody>
      </p:sp>
      <p:sp>
        <p:nvSpPr>
          <p:cNvPr id="5" name="页脚占位符 4"/>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pic>
        <p:nvPicPr>
          <p:cNvPr id="16" name="图片 15"/>
          <p:cNvPicPr/>
          <p:nvPr/>
        </p:nvPicPr>
        <p:blipFill>
          <a:blip r:embed="rId5" cstate="print"/>
          <a:srcRect/>
          <a:stretch>
            <a:fillRect/>
          </a:stretch>
        </p:blipFill>
        <p:spPr bwMode="auto">
          <a:xfrm>
            <a:off x="263352" y="3081449"/>
            <a:ext cx="4752528" cy="3168352"/>
          </a:xfrm>
          <a:prstGeom prst="rect">
            <a:avLst/>
          </a:prstGeom>
          <a:noFill/>
          <a:ln w="9525">
            <a:noFill/>
            <a:miter lim="800000"/>
            <a:headEnd/>
            <a:tailEnd/>
          </a:ln>
        </p:spPr>
      </p:pic>
      <p:sp>
        <p:nvSpPr>
          <p:cNvPr id="6" name="文本框 5"/>
          <p:cNvSpPr txBox="1"/>
          <p:nvPr/>
        </p:nvSpPr>
        <p:spPr>
          <a:xfrm>
            <a:off x="1475656" y="3861048"/>
            <a:ext cx="1944216" cy="646331"/>
          </a:xfrm>
          <a:prstGeom prst="rect">
            <a:avLst/>
          </a:prstGeom>
          <a:noFill/>
        </p:spPr>
        <p:txBody>
          <a:bodyPr wrap="square" rtlCol="0">
            <a:spAutoFit/>
          </a:bodyPr>
          <a:lstStyle/>
          <a:p>
            <a:r>
              <a:rPr lang="en-US" altLang="zh-CN" sz="3600" dirty="0" smtClean="0">
                <a:solidFill>
                  <a:srgbClr val="FF0000"/>
                </a:solidFill>
              </a:rPr>
              <a:t>135 </a:t>
            </a:r>
            <a:r>
              <a:rPr lang="en-US" altLang="zh-CN" sz="3600" dirty="0" err="1" smtClean="0">
                <a:solidFill>
                  <a:srgbClr val="FF0000"/>
                </a:solidFill>
              </a:rPr>
              <a:t>ps</a:t>
            </a:r>
            <a:endParaRPr lang="zh-CN" altLang="en-US" sz="3600" dirty="0">
              <a:solidFill>
                <a:srgbClr val="FF0000"/>
              </a:solidFill>
            </a:endParaRPr>
          </a:p>
        </p:txBody>
      </p:sp>
      <p:sp>
        <p:nvSpPr>
          <p:cNvPr id="15" name="矩形 14"/>
          <p:cNvSpPr/>
          <p:nvPr/>
        </p:nvSpPr>
        <p:spPr>
          <a:xfrm>
            <a:off x="3943684" y="6001543"/>
            <a:ext cx="412292" cy="307777"/>
          </a:xfrm>
          <a:prstGeom prst="rect">
            <a:avLst/>
          </a:prstGeom>
          <a:solidFill>
            <a:schemeClr val="bg1"/>
          </a:solid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dirty="0" smtClean="0">
                <a:latin typeface="Calibri" pitchFamily="34" charset="0"/>
                <a:ea typeface="宋体" pitchFamily="2" charset="-122"/>
                <a:cs typeface="Times New Roman" pitchFamily="18" charset="0"/>
                <a:sym typeface="Symbol"/>
              </a:rPr>
              <a:t></a:t>
            </a:r>
            <a:r>
              <a:rPr lang="en-US" altLang="zh-CN" sz="1400" baseline="-25000" dirty="0" smtClean="0">
                <a:latin typeface="Calibri" pitchFamily="34" charset="0"/>
                <a:ea typeface="宋体" pitchFamily="2" charset="-122"/>
                <a:cs typeface="Times New Roman" pitchFamily="18" charset="0"/>
                <a:sym typeface="Symbol"/>
              </a:rPr>
              <a:t>T0</a:t>
            </a:r>
            <a:endParaRPr lang="zh-CN" altLang="en-US" sz="1400" dirty="0"/>
          </a:p>
        </p:txBody>
      </p:sp>
    </p:spTree>
    <p:extLst>
      <p:ext uri="{BB962C8B-B14F-4D97-AF65-F5344CB8AC3E}">
        <p14:creationId xmlns:p14="http://schemas.microsoft.com/office/powerpoint/2010/main" val="88257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67544" y="185130"/>
            <a:ext cx="8217474" cy="795598"/>
          </a:xfrm>
          <a:prstGeom prst="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dirty="0"/>
              <a:t>Simulation study of CSR-T0</a:t>
            </a:r>
          </a:p>
        </p:txBody>
      </p:sp>
      <p:sp>
        <p:nvSpPr>
          <p:cNvPr id="12" name="矩形 11"/>
          <p:cNvSpPr/>
          <p:nvPr/>
        </p:nvSpPr>
        <p:spPr>
          <a:xfrm>
            <a:off x="4273733" y="6309320"/>
            <a:ext cx="4392488" cy="144016"/>
          </a:xfrm>
          <a:prstGeom prst="rect">
            <a:avLst/>
          </a:prstGeom>
          <a:gradFill flip="none" rotWithShape="1">
            <a:gsLst>
              <a:gs pos="0">
                <a:srgbClr val="4A7EBB">
                  <a:shade val="30000"/>
                  <a:satMod val="115000"/>
                </a:srgbClr>
              </a:gs>
              <a:gs pos="50000">
                <a:srgbClr val="4A7EBB">
                  <a:shade val="67500"/>
                  <a:satMod val="115000"/>
                </a:srgbClr>
              </a:gs>
              <a:gs pos="100000">
                <a:srgbClr val="4A7EBB">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日期占位符 2"/>
          <p:cNvSpPr>
            <a:spLocks noGrp="1"/>
          </p:cNvSpPr>
          <p:nvPr>
            <p:ph type="dt" sz="half" idx="10"/>
          </p:nvPr>
        </p:nvSpPr>
        <p:spPr/>
        <p:txBody>
          <a:bodyPr/>
          <a:lstStyle/>
          <a:p>
            <a:fld id="{927CE2F3-6111-48B3-8935-CC1D4E7D518C}" type="datetime1">
              <a:rPr lang="en-US" altLang="zh-CN" smtClean="0"/>
              <a:t>3/2/2017</a:t>
            </a:fld>
            <a:endParaRPr lang="zh-CN" altLang="en-US"/>
          </a:p>
        </p:txBody>
      </p:sp>
      <p:sp>
        <p:nvSpPr>
          <p:cNvPr id="4" name="灯片编号占位符 3"/>
          <p:cNvSpPr>
            <a:spLocks noGrp="1"/>
          </p:cNvSpPr>
          <p:nvPr>
            <p:ph type="sldNum" sz="quarter" idx="12"/>
          </p:nvPr>
        </p:nvSpPr>
        <p:spPr/>
        <p:txBody>
          <a:bodyPr/>
          <a:lstStyle/>
          <a:p>
            <a:fld id="{99A0C91C-A850-45D7-BBEB-6722A55C8A4C}" type="slidenum">
              <a:rPr lang="zh-CN" altLang="en-US" smtClean="0"/>
              <a:t>16</a:t>
            </a:fld>
            <a:endParaRPr lang="zh-CN" altLang="en-US"/>
          </a:p>
        </p:txBody>
      </p:sp>
      <p:sp>
        <p:nvSpPr>
          <p:cNvPr id="5" name="页脚占位符 4"/>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pic>
        <p:nvPicPr>
          <p:cNvPr id="17" name="图片 16"/>
          <p:cNvPicPr/>
          <p:nvPr/>
        </p:nvPicPr>
        <p:blipFill>
          <a:blip r:embed="rId2" cstate="print"/>
          <a:srcRect/>
          <a:stretch>
            <a:fillRect/>
          </a:stretch>
        </p:blipFill>
        <p:spPr bwMode="auto">
          <a:xfrm>
            <a:off x="5139346" y="1668490"/>
            <a:ext cx="3995936" cy="2975880"/>
          </a:xfrm>
          <a:prstGeom prst="rect">
            <a:avLst/>
          </a:prstGeom>
          <a:noFill/>
          <a:ln w="9525">
            <a:noFill/>
            <a:miter lim="800000"/>
            <a:headEnd/>
            <a:tailEnd/>
          </a:ln>
        </p:spPr>
      </p:pic>
      <p:sp>
        <p:nvSpPr>
          <p:cNvPr id="6" name="矩形 5"/>
          <p:cNvSpPr/>
          <p:nvPr/>
        </p:nvSpPr>
        <p:spPr>
          <a:xfrm>
            <a:off x="5652120" y="2925597"/>
            <a:ext cx="3032898" cy="923330"/>
          </a:xfrm>
          <a:prstGeom prst="rect">
            <a:avLst/>
          </a:prstGeom>
        </p:spPr>
        <p:txBody>
          <a:bodyPr wrap="square">
            <a:spAutoFit/>
          </a:bodyPr>
          <a:lstStyle/>
          <a:p>
            <a:r>
              <a:rPr lang="en-US" altLang="zh-CN" dirty="0"/>
              <a:t>The time resolution of MRPC </a:t>
            </a:r>
            <a:r>
              <a:rPr lang="en-US" altLang="zh-CN" dirty="0" smtClean="0"/>
              <a:t>may be around or even </a:t>
            </a:r>
            <a:r>
              <a:rPr lang="en-US" altLang="zh-CN" dirty="0"/>
              <a:t>better than75 </a:t>
            </a:r>
            <a:r>
              <a:rPr lang="en-US" altLang="zh-CN" dirty="0" err="1"/>
              <a:t>ps</a:t>
            </a:r>
            <a:endParaRPr lang="zh-CN" altLang="en-US" dirty="0"/>
          </a:p>
        </p:txBody>
      </p:sp>
      <p:sp>
        <p:nvSpPr>
          <p:cNvPr id="13" name="Rectangle 1"/>
          <p:cNvSpPr>
            <a:spLocks noChangeArrowheads="1"/>
          </p:cNvSpPr>
          <p:nvPr/>
        </p:nvSpPr>
        <p:spPr bwMode="auto">
          <a:xfrm>
            <a:off x="323528" y="1116608"/>
            <a:ext cx="4824536"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600"/>
              </a:spcAft>
              <a:buClrTx/>
              <a:buSzTx/>
              <a:buFont typeface="Wingdings" pitchFamily="2" charset="2"/>
              <a:buChar char="ü"/>
              <a:tabLst/>
            </a:pPr>
            <a:r>
              <a:rPr kumimoji="0" lang="en-US" altLang="zh-CN" sz="24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M</a:t>
            </a:r>
            <a:r>
              <a:rPr lang="en-US" altLang="zh-CN" sz="2400" dirty="0" smtClean="0">
                <a:latin typeface="Calibri" pitchFamily="34" charset="0"/>
                <a:ea typeface="宋体" pitchFamily="2" charset="-122"/>
                <a:cs typeface="Times New Roman" pitchFamily="18" charset="0"/>
              </a:rPr>
              <a:t>onte Carlo (MC) simulation b</a:t>
            </a:r>
            <a:r>
              <a:rPr kumimoji="0" lang="en-US" altLang="zh-CN" sz="24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ased on GEANT4 toolkit</a:t>
            </a:r>
            <a:r>
              <a:rPr lang="en-US" altLang="zh-CN" sz="2400" dirty="0" smtClean="0">
                <a:latin typeface="Calibri" pitchFamily="34" charset="0"/>
                <a:ea typeface="宋体" pitchFamily="2" charset="-122"/>
                <a:cs typeface="Times New Roman" pitchFamily="18" charset="0"/>
              </a:rPr>
              <a:t>, </a:t>
            </a:r>
            <a:r>
              <a:rPr kumimoji="0" lang="en-US" altLang="zh-CN" sz="24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with practical</a:t>
            </a:r>
            <a:r>
              <a:rPr kumimoji="0" lang="en-US" altLang="zh-CN" sz="2400" b="0" i="0" u="none" strike="noStrike" cap="none" normalizeH="0" dirty="0" smtClean="0">
                <a:ln>
                  <a:noFill/>
                </a:ln>
                <a:solidFill>
                  <a:schemeClr val="tx1"/>
                </a:solidFill>
                <a:effectLst/>
                <a:latin typeface="Calibri" pitchFamily="34" charset="0"/>
                <a:ea typeface="宋体" pitchFamily="2" charset="-122"/>
                <a:cs typeface="Times New Roman" pitchFamily="18" charset="0"/>
              </a:rPr>
              <a:t> detector (MRPC etc.) model</a:t>
            </a:r>
          </a:p>
          <a:p>
            <a:pPr lvl="0" fontAlgn="base">
              <a:spcBef>
                <a:spcPct val="0"/>
              </a:spcBef>
              <a:spcAft>
                <a:spcPts val="600"/>
              </a:spcAft>
              <a:buFont typeface="Wingdings" pitchFamily="2" charset="2"/>
              <a:buChar char="ü"/>
            </a:pPr>
            <a:r>
              <a:rPr lang="en-US" altLang="zh-CN" sz="2400" baseline="0" dirty="0" smtClean="0">
                <a:latin typeface="Calibri" pitchFamily="34" charset="0"/>
                <a:ea typeface="宋体" pitchFamily="2" charset="-122"/>
                <a:cs typeface="Times New Roman" pitchFamily="18" charset="0"/>
              </a:rPr>
              <a:t>Event</a:t>
            </a:r>
            <a:r>
              <a:rPr lang="en-US" altLang="zh-CN" sz="2400" dirty="0" smtClean="0">
                <a:latin typeface="Calibri" pitchFamily="34" charset="0"/>
                <a:ea typeface="宋体" pitchFamily="2" charset="-122"/>
                <a:cs typeface="Times New Roman" pitchFamily="18" charset="0"/>
              </a:rPr>
              <a:t> generator: </a:t>
            </a:r>
          </a:p>
          <a:p>
            <a:pPr lvl="1" fontAlgn="base">
              <a:spcBef>
                <a:spcPct val="0"/>
              </a:spcBef>
              <a:spcAft>
                <a:spcPts val="600"/>
              </a:spcAft>
            </a:pPr>
            <a:r>
              <a:rPr lang="en-US" altLang="zh-CN" sz="2400" dirty="0" smtClean="0">
                <a:latin typeface="Calibri" pitchFamily="34" charset="0"/>
                <a:ea typeface="宋体" pitchFamily="2" charset="-122"/>
                <a:cs typeface="Times New Roman" pitchFamily="18" charset="0"/>
              </a:rPr>
              <a:t>UrQMD3.4, </a:t>
            </a:r>
            <a:r>
              <a:rPr lang="en-US" altLang="zh-CN" sz="2400" dirty="0">
                <a:latin typeface="Calibri" pitchFamily="34" charset="0"/>
                <a:cs typeface="Times New Roman" pitchFamily="18" charset="0"/>
              </a:rPr>
              <a:t>kinetic energy 300AMeV </a:t>
            </a:r>
            <a:r>
              <a:rPr lang="en-US" altLang="zh-CN" sz="2400" baseline="30000" dirty="0" smtClean="0">
                <a:latin typeface="Calibri" pitchFamily="34" charset="0"/>
                <a:ea typeface="宋体" pitchFamily="2" charset="-122"/>
                <a:cs typeface="Times New Roman" pitchFamily="18" charset="0"/>
              </a:rPr>
              <a:t>40</a:t>
            </a:r>
            <a:r>
              <a:rPr lang="en-US" altLang="zh-CN" sz="2400" dirty="0" smtClean="0">
                <a:latin typeface="Calibri" pitchFamily="34" charset="0"/>
                <a:ea typeface="宋体" pitchFamily="2" charset="-122"/>
                <a:cs typeface="Times New Roman" pitchFamily="18" charset="0"/>
              </a:rPr>
              <a:t>Ar+</a:t>
            </a:r>
            <a:r>
              <a:rPr lang="en-US" altLang="zh-CN" sz="2400" baseline="30000" dirty="0" smtClean="0">
                <a:latin typeface="Calibri" pitchFamily="34" charset="0"/>
                <a:ea typeface="宋体" pitchFamily="2" charset="-122"/>
                <a:cs typeface="Times New Roman" pitchFamily="18" charset="0"/>
              </a:rPr>
              <a:t>12</a:t>
            </a:r>
            <a:r>
              <a:rPr lang="en-US" altLang="zh-CN" sz="2400" dirty="0" smtClean="0">
                <a:latin typeface="Calibri" pitchFamily="34" charset="0"/>
                <a:ea typeface="宋体" pitchFamily="2" charset="-122"/>
                <a:cs typeface="Times New Roman" pitchFamily="18" charset="0"/>
              </a:rPr>
              <a:t>C collision</a:t>
            </a:r>
          </a:p>
          <a:p>
            <a:pPr lvl="0" fontAlgn="base">
              <a:spcBef>
                <a:spcPct val="0"/>
              </a:spcBef>
              <a:spcAft>
                <a:spcPts val="600"/>
              </a:spcAft>
              <a:buFont typeface="Wingdings" pitchFamily="2" charset="2"/>
              <a:buChar char="ü"/>
            </a:pPr>
            <a:r>
              <a:rPr lang="en-US" altLang="zh-CN" sz="2400" dirty="0" smtClean="0">
                <a:latin typeface="Calibri" pitchFamily="34" charset="0"/>
                <a:ea typeface="宋体" pitchFamily="2" charset="-122"/>
                <a:cs typeface="Times New Roman" pitchFamily="18" charset="0"/>
              </a:rPr>
              <a:t>Beam spread </a:t>
            </a:r>
            <a:r>
              <a:rPr lang="en-US" altLang="zh-CN" sz="2400" dirty="0" smtClean="0">
                <a:latin typeface="Calibri" pitchFamily="34" charset="0"/>
                <a:ea typeface="宋体" pitchFamily="2" charset="-122"/>
                <a:cs typeface="Times New Roman" pitchFamily="18" charset="0"/>
                <a:sym typeface="Symbol"/>
              </a:rPr>
              <a:t></a:t>
            </a:r>
            <a:r>
              <a:rPr lang="en-US" altLang="zh-CN" sz="2400" baseline="-25000" dirty="0" smtClean="0">
                <a:latin typeface="Calibri" pitchFamily="34" charset="0"/>
                <a:ea typeface="宋体" pitchFamily="2" charset="-122"/>
                <a:cs typeface="Times New Roman" pitchFamily="18" charset="0"/>
                <a:sym typeface="Symbol"/>
              </a:rPr>
              <a:t>xy</a:t>
            </a:r>
            <a:r>
              <a:rPr lang="en-US" altLang="zh-CN" sz="2400" dirty="0" smtClean="0">
                <a:latin typeface="Calibri" pitchFamily="34" charset="0"/>
                <a:ea typeface="宋体" pitchFamily="2" charset="-122"/>
                <a:cs typeface="Times New Roman" pitchFamily="18" charset="0"/>
                <a:sym typeface="Symbol"/>
              </a:rPr>
              <a:t>=3mm</a:t>
            </a:r>
          </a:p>
          <a:p>
            <a:pPr lvl="0" fontAlgn="base">
              <a:spcBef>
                <a:spcPct val="0"/>
              </a:spcBef>
              <a:spcAft>
                <a:spcPts val="600"/>
              </a:spcAft>
              <a:buFont typeface="Wingdings" pitchFamily="2" charset="2"/>
              <a:buChar char="ü"/>
            </a:pPr>
            <a:r>
              <a:rPr lang="en-US" altLang="zh-CN" sz="2400" dirty="0" smtClean="0">
                <a:latin typeface="Calibri" pitchFamily="34" charset="0"/>
                <a:ea typeface="宋体" pitchFamily="2" charset="-122"/>
                <a:cs typeface="Times New Roman" pitchFamily="18" charset="0"/>
                <a:sym typeface="Symbol"/>
              </a:rPr>
              <a:t>MRPC timing uncertainty </a:t>
            </a:r>
          </a:p>
          <a:p>
            <a:pPr lvl="1" fontAlgn="base">
              <a:spcBef>
                <a:spcPct val="0"/>
              </a:spcBef>
              <a:spcAft>
                <a:spcPts val="600"/>
              </a:spcAft>
            </a:pPr>
            <a:r>
              <a:rPr lang="en-US" altLang="zh-CN" sz="2400" dirty="0" smtClean="0">
                <a:latin typeface="Calibri" pitchFamily="34" charset="0"/>
                <a:ea typeface="宋体" pitchFamily="2" charset="-122"/>
                <a:cs typeface="Times New Roman" pitchFamily="18" charset="0"/>
                <a:sym typeface="Symbol"/>
              </a:rPr>
              <a:t></a:t>
            </a:r>
            <a:r>
              <a:rPr lang="en-US" altLang="zh-CN" sz="2400" baseline="-25000" dirty="0" smtClean="0">
                <a:latin typeface="Calibri" pitchFamily="34" charset="0"/>
                <a:ea typeface="宋体" pitchFamily="2" charset="-122"/>
                <a:cs typeface="Times New Roman" pitchFamily="18" charset="0"/>
                <a:sym typeface="Symbol"/>
              </a:rPr>
              <a:t>t</a:t>
            </a:r>
            <a:r>
              <a:rPr lang="en-US" altLang="zh-CN" sz="2400" dirty="0" smtClean="0">
                <a:latin typeface="Calibri" pitchFamily="34" charset="0"/>
                <a:ea typeface="宋体" pitchFamily="2" charset="-122"/>
                <a:cs typeface="Times New Roman" pitchFamily="18" charset="0"/>
                <a:sym typeface="Symbol"/>
              </a:rPr>
              <a:t>=50ps,</a:t>
            </a:r>
            <a:r>
              <a:rPr lang="en-US" altLang="zh-CN" sz="2400" dirty="0" smtClean="0">
                <a:solidFill>
                  <a:srgbClr val="FF0000"/>
                </a:solidFill>
                <a:latin typeface="Calibri" pitchFamily="34" charset="0"/>
                <a:ea typeface="宋体" pitchFamily="2" charset="-122"/>
                <a:cs typeface="Times New Roman" pitchFamily="18" charset="0"/>
                <a:sym typeface="Symbol"/>
              </a:rPr>
              <a:t>75ps</a:t>
            </a:r>
            <a:r>
              <a:rPr lang="en-US" altLang="zh-CN" sz="2400" dirty="0" smtClean="0">
                <a:latin typeface="Calibri" pitchFamily="34" charset="0"/>
                <a:ea typeface="宋体" pitchFamily="2" charset="-122"/>
                <a:cs typeface="Times New Roman" pitchFamily="18" charset="0"/>
                <a:sym typeface="Symbol"/>
              </a:rPr>
              <a:t>,100ps tested</a:t>
            </a:r>
          </a:p>
          <a:p>
            <a:pPr lvl="0" fontAlgn="base">
              <a:spcBef>
                <a:spcPct val="0"/>
              </a:spcBef>
              <a:spcAft>
                <a:spcPts val="600"/>
              </a:spcAft>
              <a:buFont typeface="Wingdings" pitchFamily="2" charset="2"/>
              <a:buChar char="ü"/>
            </a:pPr>
            <a:r>
              <a:rPr lang="en-US" altLang="zh-CN" sz="2400" dirty="0" smtClean="0">
                <a:latin typeface="Calibri" pitchFamily="34" charset="0"/>
                <a:ea typeface="宋体" pitchFamily="2" charset="-122"/>
                <a:cs typeface="Times New Roman" pitchFamily="18" charset="0"/>
                <a:sym typeface="Symbol"/>
              </a:rPr>
              <a:t>Particle flight trajectory taken from MC</a:t>
            </a:r>
          </a:p>
        </p:txBody>
      </p:sp>
      <p:sp>
        <p:nvSpPr>
          <p:cNvPr id="8" name="矩形 7"/>
          <p:cNvSpPr/>
          <p:nvPr/>
        </p:nvSpPr>
        <p:spPr>
          <a:xfrm>
            <a:off x="5364088" y="4873086"/>
            <a:ext cx="4142810" cy="1015663"/>
          </a:xfrm>
          <a:prstGeom prst="rect">
            <a:avLst/>
          </a:prstGeom>
        </p:spPr>
        <p:txBody>
          <a:bodyPr wrap="square">
            <a:spAutoFit/>
          </a:bodyPr>
          <a:lstStyle/>
          <a:p>
            <a:r>
              <a:rPr lang="en-US" altLang="zh-CN" sz="2000" dirty="0">
                <a:latin typeface="Calibri" pitchFamily="34" charset="0"/>
                <a:cs typeface="Times New Roman" pitchFamily="18" charset="0"/>
                <a:sym typeface="Symbol"/>
              </a:rPr>
              <a:t>With time smearing </a:t>
            </a:r>
            <a:r>
              <a:rPr lang="en-US" altLang="zh-CN" sz="2000" baseline="-25000" dirty="0">
                <a:latin typeface="Calibri" pitchFamily="34" charset="0"/>
                <a:cs typeface="Times New Roman" pitchFamily="18" charset="0"/>
                <a:sym typeface="Symbol"/>
              </a:rPr>
              <a:t>t</a:t>
            </a:r>
            <a:r>
              <a:rPr lang="en-US" altLang="zh-CN" sz="2000" dirty="0">
                <a:latin typeface="Calibri" pitchFamily="34" charset="0"/>
                <a:cs typeface="Times New Roman" pitchFamily="18" charset="0"/>
                <a:sym typeface="Symbol"/>
              </a:rPr>
              <a:t>=</a:t>
            </a:r>
            <a:r>
              <a:rPr lang="en-US" altLang="zh-CN" sz="2000" dirty="0">
                <a:solidFill>
                  <a:srgbClr val="FF0000"/>
                </a:solidFill>
                <a:latin typeface="Calibri" pitchFamily="34" charset="0"/>
                <a:cs typeface="Times New Roman" pitchFamily="18" charset="0"/>
                <a:sym typeface="Symbol"/>
              </a:rPr>
              <a:t>75ps</a:t>
            </a:r>
            <a:r>
              <a:rPr lang="en-US" altLang="zh-CN" sz="2000" dirty="0">
                <a:latin typeface="Calibri" pitchFamily="34" charset="0"/>
                <a:cs typeface="Times New Roman" pitchFamily="18" charset="0"/>
                <a:sym typeface="Symbol"/>
              </a:rPr>
              <a:t>,</a:t>
            </a:r>
            <a:endParaRPr lang="zh-CN" altLang="en-US" sz="2000" dirty="0"/>
          </a:p>
          <a:p>
            <a:r>
              <a:rPr lang="en-US" altLang="zh-CN" sz="2000" dirty="0"/>
              <a:t>t</a:t>
            </a:r>
            <a:r>
              <a:rPr lang="en-US" altLang="zh-CN" sz="2000" dirty="0" smtClean="0"/>
              <a:t>he experiment result </a:t>
            </a:r>
            <a:r>
              <a:rPr lang="en-US" altLang="zh-CN" sz="2000" dirty="0"/>
              <a:t>and the simulation result are </a:t>
            </a:r>
            <a:r>
              <a:rPr lang="en-US" altLang="zh-CN" sz="2000" dirty="0" smtClean="0"/>
              <a:t>consistent </a:t>
            </a:r>
            <a:endParaRPr lang="en-US" altLang="zh-CN" sz="2000" dirty="0"/>
          </a:p>
        </p:txBody>
      </p:sp>
      <p:sp>
        <p:nvSpPr>
          <p:cNvPr id="14" name="矩形 13"/>
          <p:cNvSpPr/>
          <p:nvPr/>
        </p:nvSpPr>
        <p:spPr>
          <a:xfrm>
            <a:off x="8316416" y="4458631"/>
            <a:ext cx="508473" cy="400110"/>
          </a:xfrm>
          <a:prstGeom prst="rect">
            <a:avLst/>
          </a:prstGeom>
          <a:solidFill>
            <a:schemeClr val="bg1"/>
          </a:solid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smtClean="0">
                <a:latin typeface="Calibri" pitchFamily="34" charset="0"/>
                <a:ea typeface="宋体" pitchFamily="2" charset="-122"/>
                <a:cs typeface="Times New Roman" pitchFamily="18" charset="0"/>
                <a:sym typeface="Symbol"/>
              </a:rPr>
              <a:t></a:t>
            </a:r>
            <a:r>
              <a:rPr lang="en-US" altLang="zh-CN" sz="2000" baseline="-25000" dirty="0" smtClean="0">
                <a:latin typeface="Calibri" pitchFamily="34" charset="0"/>
                <a:ea typeface="宋体" pitchFamily="2" charset="-122"/>
                <a:cs typeface="Times New Roman" pitchFamily="18" charset="0"/>
                <a:sym typeface="Symbol"/>
              </a:rPr>
              <a:t>T0</a:t>
            </a:r>
            <a:endParaRPr lang="zh-CN" altLang="en-US" sz="2000" dirty="0"/>
          </a:p>
        </p:txBody>
      </p:sp>
    </p:spTree>
    <p:extLst>
      <p:ext uri="{BB962C8B-B14F-4D97-AF65-F5344CB8AC3E}">
        <p14:creationId xmlns:p14="http://schemas.microsoft.com/office/powerpoint/2010/main" val="928917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B43D4FD8-1E39-4355-9A68-075CC6529E05}" type="datetime1">
              <a:rPr lang="en-US" altLang="zh-CN" smtClean="0"/>
              <a:t>3/2/2017</a:t>
            </a:fld>
            <a:endParaRPr lang="zh-CN" altLang="en-US"/>
          </a:p>
        </p:txBody>
      </p:sp>
      <p:sp>
        <p:nvSpPr>
          <p:cNvPr id="5" name="灯片编号占位符 4"/>
          <p:cNvSpPr>
            <a:spLocks noGrp="1"/>
          </p:cNvSpPr>
          <p:nvPr>
            <p:ph type="sldNum" sz="quarter" idx="12"/>
          </p:nvPr>
        </p:nvSpPr>
        <p:spPr/>
        <p:txBody>
          <a:bodyPr/>
          <a:lstStyle/>
          <a:p>
            <a:fld id="{99A0C91C-A850-45D7-BBEB-6722A55C8A4C}" type="slidenum">
              <a:rPr lang="zh-CN" altLang="en-US" smtClean="0"/>
              <a:t>17</a:t>
            </a:fld>
            <a:endParaRPr lang="zh-CN" altLang="en-US"/>
          </a:p>
        </p:txBody>
      </p:sp>
      <p:sp>
        <p:nvSpPr>
          <p:cNvPr id="6" name="Rectangle 2"/>
          <p:cNvSpPr>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2800" b="1">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2800" b="1">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2800" b="1">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2800" b="1">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2800" b="1">
                <a:solidFill>
                  <a:schemeClr val="tx2"/>
                </a:solidFill>
                <a:latin typeface="Times New Roman" pitchFamily="18"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altLang="zh-CN" sz="4000" dirty="0">
                <a:ea typeface="宋体" pitchFamily="2" charset="-122"/>
              </a:rPr>
              <a:t>S</a:t>
            </a:r>
            <a:r>
              <a:rPr lang="en-US" altLang="zh-CN" sz="4000" dirty="0" smtClean="0">
                <a:ea typeface="宋体" pitchFamily="2" charset="-122"/>
              </a:rPr>
              <a:t>ummary</a:t>
            </a:r>
          </a:p>
        </p:txBody>
      </p:sp>
      <p:sp>
        <p:nvSpPr>
          <p:cNvPr id="7" name="TextBox 6"/>
          <p:cNvSpPr txBox="1"/>
          <p:nvPr/>
        </p:nvSpPr>
        <p:spPr>
          <a:xfrm rot="20101208">
            <a:off x="5487612" y="4519822"/>
            <a:ext cx="3024336" cy="1107996"/>
          </a:xfrm>
          <a:prstGeom prst="rect">
            <a:avLst/>
          </a:prstGeom>
          <a:noFill/>
        </p:spPr>
        <p:txBody>
          <a:bodyPr wrap="square" rtlCol="0">
            <a:spAutoFit/>
          </a:bodyPr>
          <a:lstStyle/>
          <a:p>
            <a:r>
              <a:rPr lang="en-US" altLang="zh-CN" sz="6600" dirty="0" smtClean="0">
                <a:solidFill>
                  <a:srgbClr val="C00000"/>
                </a:solidFill>
              </a:rPr>
              <a:t>thanks</a:t>
            </a:r>
            <a:endParaRPr lang="zh-CN" altLang="en-US" sz="6600" dirty="0">
              <a:solidFill>
                <a:srgbClr val="C00000"/>
              </a:solidFill>
            </a:endParaRPr>
          </a:p>
        </p:txBody>
      </p:sp>
      <p:sp>
        <p:nvSpPr>
          <p:cNvPr id="2" name="文本框 1"/>
          <p:cNvSpPr txBox="1"/>
          <p:nvPr/>
        </p:nvSpPr>
        <p:spPr>
          <a:xfrm>
            <a:off x="683568" y="1124744"/>
            <a:ext cx="7632848" cy="5109091"/>
          </a:xfrm>
          <a:prstGeom prst="rect">
            <a:avLst/>
          </a:prstGeom>
          <a:noFill/>
        </p:spPr>
        <p:txBody>
          <a:bodyPr wrap="square" rtlCol="0">
            <a:spAutoFit/>
          </a:bodyPr>
          <a:lstStyle/>
          <a:p>
            <a:pPr marL="457200" indent="-457200">
              <a:buFont typeface="Wingdings" panose="05000000000000000000" pitchFamily="2" charset="2"/>
              <a:buChar char="Ø"/>
            </a:pPr>
            <a:r>
              <a:rPr lang="en-US" altLang="zh-CN" sz="2800" dirty="0" smtClean="0">
                <a:solidFill>
                  <a:srgbClr val="0033CC"/>
                </a:solidFill>
              </a:rPr>
              <a:t>We </a:t>
            </a:r>
            <a:r>
              <a:rPr lang="en-US" altLang="zh-CN" sz="2800" dirty="0">
                <a:solidFill>
                  <a:srgbClr val="0033CC"/>
                </a:solidFill>
              </a:rPr>
              <a:t>have designed and produced the inner </a:t>
            </a:r>
            <a:r>
              <a:rPr lang="en-US" altLang="zh-CN" sz="2800" dirty="0" smtClean="0">
                <a:solidFill>
                  <a:srgbClr val="0033CC"/>
                </a:solidFill>
              </a:rPr>
              <a:t>and </a:t>
            </a:r>
            <a:r>
              <a:rPr lang="en-US" altLang="zh-CN" sz="2800" dirty="0">
                <a:solidFill>
                  <a:srgbClr val="0033CC"/>
                </a:solidFill>
              </a:rPr>
              <a:t>outer MRPC. </a:t>
            </a:r>
            <a:r>
              <a:rPr lang="en-US" altLang="zh-CN" sz="2800" dirty="0" smtClean="0">
                <a:solidFill>
                  <a:srgbClr val="0033CC"/>
                </a:solidFill>
              </a:rPr>
              <a:t>Tested their performance </a:t>
            </a:r>
            <a:r>
              <a:rPr lang="en-US" altLang="zh-CN" sz="2800" dirty="0" smtClean="0">
                <a:solidFill>
                  <a:srgbClr val="0000FF"/>
                </a:solidFill>
                <a:sym typeface="Wingdings"/>
              </a:rPr>
              <a:t> </a:t>
            </a:r>
          </a:p>
          <a:p>
            <a:pPr marL="457200" indent="-457200">
              <a:buFont typeface="Wingdings" panose="05000000000000000000" pitchFamily="2" charset="2"/>
              <a:buChar char="Ø"/>
            </a:pPr>
            <a:r>
              <a:rPr lang="en-US" altLang="zh-CN" sz="2800" dirty="0" smtClean="0">
                <a:solidFill>
                  <a:srgbClr val="0033CC"/>
                </a:solidFill>
              </a:rPr>
              <a:t>Designed </a:t>
            </a:r>
            <a:r>
              <a:rPr lang="en-US" altLang="zh-CN" sz="2800" dirty="0">
                <a:solidFill>
                  <a:srgbClr val="0033CC"/>
                </a:solidFill>
              </a:rPr>
              <a:t>the FPGA TDC , FEE electronics System for this experiment , time jitter of electronics System is less than </a:t>
            </a:r>
            <a:r>
              <a:rPr lang="en-US" altLang="zh-CN" sz="2800" dirty="0" smtClean="0">
                <a:solidFill>
                  <a:srgbClr val="0033CC"/>
                </a:solidFill>
              </a:rPr>
              <a:t>30 </a:t>
            </a:r>
            <a:r>
              <a:rPr lang="en-US" altLang="zh-CN" sz="2800" dirty="0" err="1" smtClean="0">
                <a:solidFill>
                  <a:srgbClr val="0033CC"/>
                </a:solidFill>
              </a:rPr>
              <a:t>ps</a:t>
            </a:r>
            <a:endParaRPr lang="en-US" altLang="zh-CN" sz="2800" dirty="0" smtClean="0">
              <a:solidFill>
                <a:srgbClr val="0000FF"/>
              </a:solidFill>
              <a:sym typeface="Wingdings"/>
            </a:endParaRPr>
          </a:p>
          <a:p>
            <a:pPr marL="457200" indent="-457200">
              <a:buFont typeface="Wingdings" panose="05000000000000000000" pitchFamily="2" charset="2"/>
              <a:buChar char="Ø"/>
            </a:pPr>
            <a:r>
              <a:rPr lang="en-US" altLang="zh-CN" sz="2800" dirty="0" smtClean="0">
                <a:solidFill>
                  <a:srgbClr val="0000FF"/>
                </a:solidFill>
                <a:sym typeface="Wingdings"/>
              </a:rPr>
              <a:t>From the Comics </a:t>
            </a:r>
            <a:r>
              <a:rPr lang="en-US" altLang="zh-CN" sz="2800" dirty="0">
                <a:solidFill>
                  <a:srgbClr val="0000FF"/>
                </a:solidFill>
                <a:sym typeface="Wingdings"/>
              </a:rPr>
              <a:t>ray </a:t>
            </a:r>
            <a:r>
              <a:rPr lang="en-US" altLang="zh-CN" sz="2800" dirty="0" smtClean="0">
                <a:solidFill>
                  <a:srgbClr val="0000FF"/>
                </a:solidFill>
                <a:sym typeface="Wingdings"/>
              </a:rPr>
              <a:t>test, MPRC’s </a:t>
            </a:r>
            <a:r>
              <a:rPr lang="en-US" altLang="zh-CN" sz="2800" dirty="0">
                <a:solidFill>
                  <a:srgbClr val="0000FF"/>
                </a:solidFill>
                <a:sym typeface="Wingdings"/>
              </a:rPr>
              <a:t>time resolution </a:t>
            </a:r>
            <a:r>
              <a:rPr lang="en-US" altLang="zh-CN" sz="2800" dirty="0" smtClean="0">
                <a:solidFill>
                  <a:srgbClr val="0000FF"/>
                </a:solidFill>
                <a:sym typeface="Wingdings"/>
              </a:rPr>
              <a:t>to be around 80 </a:t>
            </a:r>
            <a:r>
              <a:rPr lang="en-US" altLang="zh-CN" sz="2800" dirty="0" err="1" smtClean="0">
                <a:solidFill>
                  <a:srgbClr val="0000FF"/>
                </a:solidFill>
                <a:sym typeface="Wingdings"/>
              </a:rPr>
              <a:t>ps</a:t>
            </a:r>
            <a:endParaRPr lang="en-US" altLang="zh-CN" sz="2800" dirty="0">
              <a:solidFill>
                <a:srgbClr val="0033CC"/>
              </a:solidFill>
            </a:endParaRPr>
          </a:p>
          <a:p>
            <a:pPr marL="457200" indent="-457200">
              <a:buFont typeface="Wingdings" panose="05000000000000000000" pitchFamily="2" charset="2"/>
              <a:buChar char="Ø"/>
            </a:pPr>
            <a:r>
              <a:rPr lang="en-US" altLang="zh-CN" sz="2800" dirty="0" smtClean="0">
                <a:solidFill>
                  <a:srgbClr val="0033CC"/>
                </a:solidFill>
              </a:rPr>
              <a:t>From the preliminary result of  the heavy-ion beam test at the CSR, the performance of the MRPC has met our expectation. The T0 time resolution seems promising.  </a:t>
            </a:r>
          </a:p>
          <a:p>
            <a:r>
              <a:rPr lang="en-US" altLang="zh-CN" dirty="0" smtClean="0"/>
              <a:t> </a:t>
            </a:r>
            <a:endParaRPr lang="zh-CN" altLang="en-US" dirty="0"/>
          </a:p>
        </p:txBody>
      </p:sp>
      <p:sp>
        <p:nvSpPr>
          <p:cNvPr id="8" name="页脚占位符 7"/>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9" name="文本框 8"/>
          <p:cNvSpPr txBox="1"/>
          <p:nvPr/>
        </p:nvSpPr>
        <p:spPr>
          <a:xfrm>
            <a:off x="641922" y="5724545"/>
            <a:ext cx="5184576" cy="584775"/>
          </a:xfrm>
          <a:prstGeom prst="rect">
            <a:avLst/>
          </a:prstGeom>
          <a:noFill/>
        </p:spPr>
        <p:txBody>
          <a:bodyPr wrap="square" rtlCol="0">
            <a:spAutoFit/>
          </a:bodyPr>
          <a:lstStyle/>
          <a:p>
            <a:r>
              <a:rPr lang="en-US" altLang="zh-CN" sz="3200" dirty="0" smtClean="0">
                <a:solidFill>
                  <a:srgbClr val="FF0000"/>
                </a:solidFill>
              </a:rPr>
              <a:t> Analysis is </a:t>
            </a:r>
            <a:r>
              <a:rPr lang="en-US" altLang="zh-CN" sz="3200" dirty="0">
                <a:solidFill>
                  <a:srgbClr val="FF0000"/>
                </a:solidFill>
              </a:rPr>
              <a:t>in progress</a:t>
            </a:r>
            <a:endParaRPr lang="zh-CN" altLang="en-US" sz="3200" dirty="0">
              <a:solidFill>
                <a:srgbClr val="FF0000"/>
              </a:solidFill>
            </a:endParaRPr>
          </a:p>
        </p:txBody>
      </p:sp>
    </p:spTree>
    <p:extLst>
      <p:ext uri="{BB962C8B-B14F-4D97-AF65-F5344CB8AC3E}">
        <p14:creationId xmlns:p14="http://schemas.microsoft.com/office/powerpoint/2010/main" val="42585867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79FB655F-66EA-4E72-B9FA-BEC3DB3B3465}" type="datetime1">
              <a:rPr lang="en-US" altLang="zh-CN" smtClean="0"/>
              <a:t>3/2/2017</a:t>
            </a:fld>
            <a:endParaRPr lang="zh-CN" altLang="en-US"/>
          </a:p>
        </p:txBody>
      </p:sp>
      <p:sp>
        <p:nvSpPr>
          <p:cNvPr id="3" name="矩形 2"/>
          <p:cNvSpPr/>
          <p:nvPr/>
        </p:nvSpPr>
        <p:spPr>
          <a:xfrm>
            <a:off x="467544" y="185130"/>
            <a:ext cx="8217474" cy="795598"/>
          </a:xfrm>
          <a:prstGeom prst="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backup</a:t>
            </a:r>
            <a:endParaRPr lang="zh-CN" altLang="en-US" sz="3200" dirty="0"/>
          </a:p>
        </p:txBody>
      </p:sp>
      <p:sp>
        <p:nvSpPr>
          <p:cNvPr id="8" name="灯片编号占位符 7"/>
          <p:cNvSpPr>
            <a:spLocks noGrp="1"/>
          </p:cNvSpPr>
          <p:nvPr>
            <p:ph type="sldNum" sz="quarter" idx="12"/>
          </p:nvPr>
        </p:nvSpPr>
        <p:spPr/>
        <p:txBody>
          <a:bodyPr/>
          <a:lstStyle/>
          <a:p>
            <a:fld id="{99A0C91C-A850-45D7-BBEB-6722A55C8A4C}" type="slidenum">
              <a:rPr lang="zh-CN" altLang="en-US" smtClean="0"/>
              <a:t>18</a:t>
            </a:fld>
            <a:endParaRPr lang="zh-CN" altLang="en-US"/>
          </a:p>
        </p:txBody>
      </p:sp>
      <p:sp>
        <p:nvSpPr>
          <p:cNvPr id="11" name="矩形 10"/>
          <p:cNvSpPr/>
          <p:nvPr/>
        </p:nvSpPr>
        <p:spPr>
          <a:xfrm>
            <a:off x="4273733" y="6309320"/>
            <a:ext cx="4392488" cy="144016"/>
          </a:xfrm>
          <a:prstGeom prst="rect">
            <a:avLst/>
          </a:prstGeom>
          <a:gradFill flip="none" rotWithShape="1">
            <a:gsLst>
              <a:gs pos="0">
                <a:srgbClr val="4A7EBB">
                  <a:shade val="30000"/>
                  <a:satMod val="115000"/>
                </a:srgbClr>
              </a:gs>
              <a:gs pos="50000">
                <a:srgbClr val="4A7EBB">
                  <a:shade val="67500"/>
                  <a:satMod val="115000"/>
                </a:srgbClr>
              </a:gs>
              <a:gs pos="100000">
                <a:srgbClr val="4A7EBB">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页脚占位符 3"/>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Tree>
    <p:extLst>
      <p:ext uri="{BB962C8B-B14F-4D97-AF65-F5344CB8AC3E}">
        <p14:creationId xmlns:p14="http://schemas.microsoft.com/office/powerpoint/2010/main" val="17422897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日期占位符 3"/>
          <p:cNvSpPr>
            <a:spLocks noGrp="1"/>
          </p:cNvSpPr>
          <p:nvPr>
            <p:ph type="dt" sz="half" idx="10"/>
          </p:nvPr>
        </p:nvSpPr>
        <p:spPr/>
        <p:txBody>
          <a:bodyPr/>
          <a:lstStyle/>
          <a:p>
            <a:r>
              <a:rPr lang="zh-CN" altLang="en-US"/>
              <a:t>2007-4-28</a:t>
            </a:r>
            <a:endParaRPr lang="en-US" altLang="zh-CN"/>
          </a:p>
        </p:txBody>
      </p:sp>
      <p:sp>
        <p:nvSpPr>
          <p:cNvPr id="11" name="灯片编号占位符 5"/>
          <p:cNvSpPr>
            <a:spLocks noGrp="1"/>
          </p:cNvSpPr>
          <p:nvPr>
            <p:ph type="sldNum" sz="quarter" idx="12"/>
          </p:nvPr>
        </p:nvSpPr>
        <p:spPr/>
        <p:txBody>
          <a:bodyPr/>
          <a:lstStyle/>
          <a:p>
            <a:fld id="{BE2AD981-5E1B-4AE0-94AF-523C37C96534}" type="slidenum">
              <a:rPr lang="en-US" altLang="zh-CN"/>
              <a:pPr/>
              <a:t>19</a:t>
            </a:fld>
            <a:endParaRPr lang="en-US" altLang="zh-CN"/>
          </a:p>
        </p:txBody>
      </p:sp>
      <p:sp>
        <p:nvSpPr>
          <p:cNvPr id="260100" name="Text Box 4"/>
          <p:cNvSpPr txBox="1">
            <a:spLocks noChangeArrowheads="1"/>
          </p:cNvSpPr>
          <p:nvPr/>
        </p:nvSpPr>
        <p:spPr bwMode="auto">
          <a:xfrm>
            <a:off x="395536" y="764704"/>
            <a:ext cx="7559675" cy="707886"/>
          </a:xfrm>
          <a:prstGeom prst="rect">
            <a:avLst/>
          </a:prstGeom>
          <a:noFill/>
          <a:ln w="12700" cap="sq">
            <a:noFill/>
            <a:miter lim="800000"/>
            <a:headEnd type="none" w="sm" len="sm"/>
            <a:tailEnd type="none" w="sm" len="sm"/>
          </a:ln>
          <a:effectLst/>
        </p:spPr>
        <p:txBody>
          <a:bodyPr wrap="square">
            <a:spAutoFit/>
          </a:bodyPr>
          <a:lstStyle/>
          <a:p>
            <a:pPr algn="l">
              <a:spcBef>
                <a:spcPct val="50000"/>
              </a:spcBef>
            </a:pPr>
            <a:r>
              <a:rPr lang="en-US" altLang="zh-CN" sz="2000" b="1" i="1" dirty="0">
                <a:solidFill>
                  <a:srgbClr val="000066"/>
                </a:solidFill>
              </a:rPr>
              <a:t>MRPC (Multi-gap Resistive Plate Chamber) is a </a:t>
            </a:r>
            <a:r>
              <a:rPr lang="en-US" altLang="zh-CN" sz="2000" b="1" i="1" dirty="0" smtClean="0">
                <a:solidFill>
                  <a:srgbClr val="000066"/>
                </a:solidFill>
              </a:rPr>
              <a:t>gaseous detector </a:t>
            </a:r>
            <a:r>
              <a:rPr lang="en-US" altLang="zh-CN" sz="2000" b="1" i="1" dirty="0">
                <a:solidFill>
                  <a:srgbClr val="000066"/>
                </a:solidFill>
              </a:rPr>
              <a:t>technology first developed by the ALICE experiment. </a:t>
            </a:r>
            <a:endParaRPr lang="en-US" altLang="zh-CN" sz="2000" dirty="0"/>
          </a:p>
        </p:txBody>
      </p:sp>
      <p:sp>
        <p:nvSpPr>
          <p:cNvPr id="260101" name="Text Box 5"/>
          <p:cNvSpPr txBox="1">
            <a:spLocks noChangeArrowheads="1"/>
          </p:cNvSpPr>
          <p:nvPr/>
        </p:nvSpPr>
        <p:spPr bwMode="auto">
          <a:xfrm>
            <a:off x="395536" y="1569854"/>
            <a:ext cx="3888432" cy="2939266"/>
          </a:xfrm>
          <a:prstGeom prst="rect">
            <a:avLst/>
          </a:prstGeom>
          <a:noFill/>
          <a:ln w="12700" cap="sq">
            <a:noFill/>
            <a:miter lim="800000"/>
            <a:headEnd type="none" w="sm" len="sm"/>
            <a:tailEnd type="none" w="sm" len="sm"/>
          </a:ln>
          <a:effectLst/>
        </p:spPr>
        <p:txBody>
          <a:bodyPr wrap="square">
            <a:spAutoFit/>
          </a:bodyPr>
          <a:lstStyle/>
          <a:p>
            <a:pPr algn="l">
              <a:spcAft>
                <a:spcPts val="600"/>
              </a:spcAft>
            </a:pPr>
            <a:r>
              <a:rPr lang="en-US" altLang="zh-CN" sz="2000" b="1" i="1" dirty="0">
                <a:solidFill>
                  <a:schemeClr val="hlink"/>
                </a:solidFill>
              </a:rPr>
              <a:t>Characteristic:</a:t>
            </a:r>
          </a:p>
          <a:p>
            <a:pPr algn="l"/>
            <a:r>
              <a:rPr lang="en-US" altLang="zh-CN" sz="2000" b="1" dirty="0" smtClean="0">
                <a:solidFill>
                  <a:srgbClr val="990000"/>
                </a:solidFill>
              </a:rPr>
              <a:t>1</a:t>
            </a:r>
            <a:r>
              <a:rPr lang="en-US" altLang="zh-CN" sz="2000" b="1" dirty="0">
                <a:solidFill>
                  <a:srgbClr val="990000"/>
                </a:solidFill>
              </a:rPr>
              <a:t>) MRPC is basically a stack of parallel resistive plates with a bulk resistively of around 10</a:t>
            </a:r>
            <a:r>
              <a:rPr lang="en-US" altLang="zh-CN" sz="2000" b="1" baseline="30000" dirty="0">
                <a:solidFill>
                  <a:srgbClr val="990000"/>
                </a:solidFill>
              </a:rPr>
              <a:t>12</a:t>
            </a:r>
            <a:r>
              <a:rPr lang="en-US" altLang="zh-CN" sz="2000" b="1" dirty="0">
                <a:solidFill>
                  <a:srgbClr val="990000"/>
                </a:solidFill>
              </a:rPr>
              <a:t>~10</a:t>
            </a:r>
            <a:r>
              <a:rPr lang="en-US" altLang="zh-CN" sz="2000" b="1" baseline="30000" dirty="0">
                <a:solidFill>
                  <a:srgbClr val="990000"/>
                </a:solidFill>
              </a:rPr>
              <a:t>13</a:t>
            </a:r>
            <a:r>
              <a:rPr lang="en-US" altLang="zh-CN" sz="2000" b="1" dirty="0">
                <a:solidFill>
                  <a:srgbClr val="990000"/>
                </a:solidFill>
                <a:sym typeface="Symbol" pitchFamily="18" charset="2"/>
              </a:rPr>
              <a:t> cm </a:t>
            </a:r>
            <a:r>
              <a:rPr lang="en-US" altLang="zh-CN" sz="2000" b="1" dirty="0">
                <a:solidFill>
                  <a:srgbClr val="990000"/>
                </a:solidFill>
              </a:rPr>
              <a:t>and create a series of gas gap of 0.2 - 0.3 mm. The narrow gaps will decrease the fluctuation of  avalanche development time and thus improves the time resolution. </a:t>
            </a:r>
          </a:p>
        </p:txBody>
      </p:sp>
      <p:sp>
        <p:nvSpPr>
          <p:cNvPr id="260102" name="Text Box 6"/>
          <p:cNvSpPr txBox="1">
            <a:spLocks noChangeArrowheads="1"/>
          </p:cNvSpPr>
          <p:nvPr/>
        </p:nvSpPr>
        <p:spPr bwMode="auto">
          <a:xfrm>
            <a:off x="395536" y="4508500"/>
            <a:ext cx="8424936" cy="1631216"/>
          </a:xfrm>
          <a:prstGeom prst="rect">
            <a:avLst/>
          </a:prstGeom>
          <a:noFill/>
          <a:ln w="12700" cap="sq">
            <a:noFill/>
            <a:miter lim="800000"/>
            <a:headEnd type="none" w="sm" len="sm"/>
            <a:tailEnd type="none" w="sm" len="sm"/>
          </a:ln>
          <a:effectLst/>
        </p:spPr>
        <p:txBody>
          <a:bodyPr wrap="square">
            <a:spAutoFit/>
          </a:bodyPr>
          <a:lstStyle/>
          <a:p>
            <a:pPr algn="l"/>
            <a:r>
              <a:rPr lang="en-US" altLang="zh-CN" sz="2000" b="1" dirty="0">
                <a:solidFill>
                  <a:srgbClr val="990000"/>
                </a:solidFill>
              </a:rPr>
              <a:t>2) A strong electric field is generated in each gas gap by applying a high voltage across the external electrodes . A signal induced on pickup pad is the sum of signals from all the gas gaps since the resistive plates are electrically floating when charged particle going through the chamber generates avalanches in gas gaps.</a:t>
            </a:r>
            <a:endParaRPr lang="en-US" altLang="zh-CN" sz="2000" dirty="0"/>
          </a:p>
        </p:txBody>
      </p:sp>
      <p:sp>
        <p:nvSpPr>
          <p:cNvPr id="260096" name="Text Box 0"/>
          <p:cNvSpPr txBox="1">
            <a:spLocks noChangeArrowheads="1"/>
          </p:cNvSpPr>
          <p:nvPr/>
        </p:nvSpPr>
        <p:spPr bwMode="auto">
          <a:xfrm>
            <a:off x="1907704" y="6140152"/>
            <a:ext cx="6119813" cy="4572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altLang="zh-CN" sz="2400" dirty="0">
                <a:solidFill>
                  <a:schemeClr val="folHlink"/>
                </a:solidFill>
              </a:rPr>
              <a:t>Good candidate for </a:t>
            </a:r>
            <a:r>
              <a:rPr lang="en-US" altLang="zh-CN" sz="2400" dirty="0" smtClean="0">
                <a:solidFill>
                  <a:schemeClr val="folHlink"/>
                </a:solidFill>
              </a:rPr>
              <a:t>time measurement </a:t>
            </a:r>
            <a:r>
              <a:rPr lang="en-US" altLang="zh-CN" sz="2400" dirty="0">
                <a:solidFill>
                  <a:schemeClr val="folHlink"/>
                </a:solidFill>
              </a:rPr>
              <a:t>!</a:t>
            </a:r>
          </a:p>
        </p:txBody>
      </p:sp>
      <p:sp>
        <p:nvSpPr>
          <p:cNvPr id="260097" name="Rectangle 1"/>
          <p:cNvSpPr>
            <a:spLocks noChangeArrowheads="1"/>
          </p:cNvSpPr>
          <p:nvPr/>
        </p:nvSpPr>
        <p:spPr bwMode="auto">
          <a:xfrm>
            <a:off x="83963" y="260648"/>
            <a:ext cx="7872413" cy="576262"/>
          </a:xfrm>
          <a:prstGeom prst="rect">
            <a:avLst/>
          </a:prstGeom>
          <a:noFill/>
          <a:ln w="9525">
            <a:noFill/>
            <a:miter lim="800000"/>
            <a:headEnd/>
            <a:tailEnd/>
          </a:ln>
          <a:effectLst/>
        </p:spPr>
        <p:txBody>
          <a:bodyPr anchor="b"/>
          <a:lstStyle/>
          <a:p>
            <a:pPr algn="l"/>
            <a:r>
              <a:rPr lang="en-US" altLang="zh-CN" sz="3600" b="1" dirty="0">
                <a:solidFill>
                  <a:schemeClr val="tx2"/>
                </a:solidFill>
              </a:rPr>
              <a:t>   </a:t>
            </a:r>
            <a:r>
              <a:rPr lang="en-US" altLang="zh-CN" sz="3600" b="1" dirty="0">
                <a:solidFill>
                  <a:schemeClr val="folHlink"/>
                </a:solidFill>
              </a:rPr>
              <a:t>MRPC</a:t>
            </a:r>
          </a:p>
        </p:txBody>
      </p:sp>
      <p:pic>
        <p:nvPicPr>
          <p:cNvPr id="93186" name="Picture 2"/>
          <p:cNvPicPr>
            <a:picLocks noChangeAspect="1" noChangeArrowheads="1"/>
          </p:cNvPicPr>
          <p:nvPr/>
        </p:nvPicPr>
        <p:blipFill>
          <a:blip r:embed="rId2" cstate="print"/>
          <a:srcRect/>
          <a:stretch>
            <a:fillRect/>
          </a:stretch>
        </p:blipFill>
        <p:spPr bwMode="auto">
          <a:xfrm>
            <a:off x="4283968" y="1779266"/>
            <a:ext cx="4694982" cy="2801862"/>
          </a:xfrm>
          <a:prstGeom prst="rect">
            <a:avLst/>
          </a:prstGeom>
          <a:noFill/>
          <a:ln w="9525">
            <a:noFill/>
            <a:miter lim="800000"/>
            <a:headEnd/>
            <a:tailEnd/>
          </a:ln>
        </p:spPr>
      </p:pic>
      <p:sp>
        <p:nvSpPr>
          <p:cNvPr id="15" name="矩形 14"/>
          <p:cNvSpPr/>
          <p:nvPr/>
        </p:nvSpPr>
        <p:spPr>
          <a:xfrm>
            <a:off x="4355976" y="1484784"/>
            <a:ext cx="4572000" cy="276999"/>
          </a:xfrm>
          <a:prstGeom prst="rect">
            <a:avLst/>
          </a:prstGeom>
        </p:spPr>
        <p:txBody>
          <a:bodyPr>
            <a:spAutoFit/>
          </a:bodyPr>
          <a:lstStyle/>
          <a:p>
            <a:pPr algn="ctr"/>
            <a:r>
              <a:rPr lang="en-US" altLang="zh-CN" sz="1200" b="1" dirty="0" err="1" smtClean="0"/>
              <a:t>Nucl</a:t>
            </a:r>
            <a:r>
              <a:rPr lang="en-US" altLang="zh-CN" sz="1200" b="1" dirty="0" smtClean="0"/>
              <a:t>. Instr.&amp; Meth. A374 (1996) 132 by </a:t>
            </a:r>
            <a:r>
              <a:rPr lang="en-US" altLang="zh-CN" sz="1200" b="1" dirty="0" err="1" smtClean="0"/>
              <a:t>M.C.S.Williams</a:t>
            </a:r>
            <a:r>
              <a:rPr lang="en-US" altLang="zh-CN" sz="1200" b="1" dirty="0" smtClean="0"/>
              <a:t> et al.</a:t>
            </a:r>
            <a:r>
              <a:rPr lang="en-US" altLang="zh-CN" sz="1200" dirty="0" smtClean="0"/>
              <a:t> </a:t>
            </a:r>
            <a:endParaRPr lang="zh-CN" altLang="en-US" sz="1200" dirty="0"/>
          </a:p>
        </p:txBody>
      </p:sp>
    </p:spTree>
    <p:extLst>
      <p:ext uri="{BB962C8B-B14F-4D97-AF65-F5344CB8AC3E}">
        <p14:creationId xmlns:p14="http://schemas.microsoft.com/office/powerpoint/2010/main" val="3368985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467544" y="908720"/>
            <a:ext cx="820891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日期占位符 4"/>
          <p:cNvSpPr>
            <a:spLocks noGrp="1"/>
          </p:cNvSpPr>
          <p:nvPr>
            <p:ph type="dt" sz="half" idx="10"/>
          </p:nvPr>
        </p:nvSpPr>
        <p:spPr/>
        <p:txBody>
          <a:bodyPr/>
          <a:lstStyle/>
          <a:p>
            <a:fld id="{6443AD4A-ACAA-4BD6-B9EB-829EA88C85A7}" type="datetime1">
              <a:rPr lang="en-US" altLang="zh-CN" smtClean="0"/>
              <a:t>3/2/2017</a:t>
            </a:fld>
            <a:endParaRPr lang="zh-CN" altLang="en-US"/>
          </a:p>
        </p:txBody>
      </p:sp>
      <p:sp>
        <p:nvSpPr>
          <p:cNvPr id="7" name="灯片编号占位符 6"/>
          <p:cNvSpPr>
            <a:spLocks noGrp="1"/>
          </p:cNvSpPr>
          <p:nvPr>
            <p:ph type="sldNum" sz="quarter" idx="12"/>
          </p:nvPr>
        </p:nvSpPr>
        <p:spPr/>
        <p:txBody>
          <a:bodyPr/>
          <a:lstStyle/>
          <a:p>
            <a:fld id="{99A0C91C-A850-45D7-BBEB-6722A55C8A4C}" type="slidenum">
              <a:rPr lang="zh-CN" altLang="en-US" smtClean="0"/>
              <a:t>2</a:t>
            </a:fld>
            <a:endParaRPr lang="zh-CN" altLang="en-US"/>
          </a:p>
        </p:txBody>
      </p:sp>
      <p:sp>
        <p:nvSpPr>
          <p:cNvPr id="6" name="标题 5"/>
          <p:cNvSpPr>
            <a:spLocks noGrp="1"/>
          </p:cNvSpPr>
          <p:nvPr>
            <p:ph type="title"/>
          </p:nvPr>
        </p:nvSpPr>
        <p:spPr>
          <a:xfrm>
            <a:off x="467544" y="116632"/>
            <a:ext cx="8208912" cy="792088"/>
          </a:xfrm>
        </p:spPr>
        <p:txBody>
          <a:bodyPr/>
          <a:lstStyle/>
          <a:p>
            <a:r>
              <a:rPr lang="en-US" altLang="zh-CN" dirty="0" smtClean="0">
                <a:solidFill>
                  <a:srgbClr val="0000FF"/>
                </a:solidFill>
              </a:rPr>
              <a:t>Outline</a:t>
            </a:r>
            <a:endParaRPr lang="zh-CN" altLang="en-US" dirty="0">
              <a:solidFill>
                <a:srgbClr val="0000FF"/>
              </a:solidFill>
            </a:endParaRPr>
          </a:p>
        </p:txBody>
      </p:sp>
      <p:sp>
        <p:nvSpPr>
          <p:cNvPr id="2" name="TextBox 1"/>
          <p:cNvSpPr txBox="1"/>
          <p:nvPr/>
        </p:nvSpPr>
        <p:spPr>
          <a:xfrm>
            <a:off x="899592" y="1484784"/>
            <a:ext cx="4896544" cy="2862322"/>
          </a:xfrm>
          <a:prstGeom prst="rect">
            <a:avLst/>
          </a:prstGeom>
          <a:noFill/>
        </p:spPr>
        <p:txBody>
          <a:bodyPr wrap="square" rtlCol="0">
            <a:spAutoFit/>
          </a:bodyPr>
          <a:lstStyle/>
          <a:p>
            <a:r>
              <a:rPr lang="en-US" altLang="zh-CN" sz="2800" dirty="0" smtClean="0">
                <a:solidFill>
                  <a:srgbClr val="0000FF"/>
                </a:solidFill>
                <a:sym typeface="Wingdings"/>
              </a:rPr>
              <a:t>I</a:t>
            </a:r>
            <a:r>
              <a:rPr lang="en-US" altLang="zh-CN" sz="2800" dirty="0" smtClean="0">
                <a:solidFill>
                  <a:srgbClr val="0033CC"/>
                </a:solidFill>
                <a:sym typeface="Wingdings"/>
              </a:rPr>
              <a:t>ntroduction</a:t>
            </a:r>
          </a:p>
          <a:p>
            <a:r>
              <a:rPr lang="en-US" altLang="zh-CN" sz="2800" dirty="0" smtClean="0">
                <a:solidFill>
                  <a:srgbClr val="0000FF"/>
                </a:solidFill>
                <a:sym typeface="Wingdings"/>
              </a:rPr>
              <a:t>Experiment</a:t>
            </a:r>
          </a:p>
          <a:p>
            <a:r>
              <a:rPr lang="en-US" altLang="zh-CN" sz="2400" dirty="0" smtClean="0">
                <a:solidFill>
                  <a:srgbClr val="0000FF"/>
                </a:solidFill>
                <a:sym typeface="Wingdings"/>
              </a:rPr>
              <a:t>    </a:t>
            </a:r>
            <a:r>
              <a:rPr lang="en-US" altLang="zh-CN" sz="2400" dirty="0">
                <a:solidFill>
                  <a:srgbClr val="0000FF"/>
                </a:solidFill>
                <a:sym typeface="Wingdings"/>
              </a:rPr>
              <a:t>MRPC module</a:t>
            </a:r>
            <a:endParaRPr lang="en-US" altLang="zh-CN" sz="2400" dirty="0">
              <a:solidFill>
                <a:srgbClr val="0000FF"/>
              </a:solidFill>
            </a:endParaRPr>
          </a:p>
          <a:p>
            <a:r>
              <a:rPr lang="en-US" altLang="zh-CN" sz="2400" dirty="0" smtClean="0">
                <a:solidFill>
                  <a:srgbClr val="0000FF"/>
                </a:solidFill>
                <a:sym typeface="Wingdings"/>
              </a:rPr>
              <a:t>    </a:t>
            </a:r>
            <a:r>
              <a:rPr lang="en-US" altLang="zh-CN" sz="2400" dirty="0">
                <a:solidFill>
                  <a:srgbClr val="0000FF"/>
                </a:solidFill>
              </a:rPr>
              <a:t>Electronics </a:t>
            </a:r>
            <a:endParaRPr lang="en-US" altLang="zh-CN" sz="2400" dirty="0" smtClean="0">
              <a:solidFill>
                <a:srgbClr val="0000FF"/>
              </a:solidFill>
            </a:endParaRPr>
          </a:p>
          <a:p>
            <a:r>
              <a:rPr lang="en-US" altLang="zh-CN" sz="2400" dirty="0" smtClean="0">
                <a:solidFill>
                  <a:srgbClr val="0000FF"/>
                </a:solidFill>
                <a:sym typeface="Wingdings"/>
              </a:rPr>
              <a:t>    </a:t>
            </a:r>
            <a:r>
              <a:rPr lang="en-US" altLang="zh-CN" sz="2400" dirty="0" smtClean="0">
                <a:solidFill>
                  <a:srgbClr val="0000FF"/>
                </a:solidFill>
              </a:rPr>
              <a:t>Cosmic </a:t>
            </a:r>
            <a:r>
              <a:rPr lang="en-US" altLang="zh-CN" sz="2400" dirty="0">
                <a:solidFill>
                  <a:srgbClr val="0000FF"/>
                </a:solidFill>
              </a:rPr>
              <a:t>R</a:t>
            </a:r>
            <a:r>
              <a:rPr lang="en-US" altLang="zh-CN" sz="2400" dirty="0" smtClean="0">
                <a:solidFill>
                  <a:srgbClr val="0000FF"/>
                </a:solidFill>
              </a:rPr>
              <a:t>ay </a:t>
            </a:r>
            <a:r>
              <a:rPr lang="en-US" altLang="zh-CN" sz="2400" dirty="0">
                <a:solidFill>
                  <a:srgbClr val="0000FF"/>
                </a:solidFill>
              </a:rPr>
              <a:t>T</a:t>
            </a:r>
            <a:r>
              <a:rPr lang="en-US" altLang="zh-CN" sz="2400" dirty="0" smtClean="0">
                <a:solidFill>
                  <a:srgbClr val="0000FF"/>
                </a:solidFill>
              </a:rPr>
              <a:t>est</a:t>
            </a:r>
          </a:p>
          <a:p>
            <a:r>
              <a:rPr lang="en-US" altLang="zh-CN" sz="2400" dirty="0" smtClean="0">
                <a:solidFill>
                  <a:srgbClr val="0000FF"/>
                </a:solidFill>
                <a:sym typeface="Wingdings"/>
              </a:rPr>
              <a:t>    </a:t>
            </a:r>
            <a:r>
              <a:rPr lang="en-US" altLang="zh-CN" sz="2400" dirty="0">
                <a:solidFill>
                  <a:srgbClr val="0000FF"/>
                </a:solidFill>
                <a:sym typeface="Wingdings"/>
              </a:rPr>
              <a:t>H</a:t>
            </a:r>
            <a:r>
              <a:rPr lang="en-US" altLang="zh-CN" sz="2400" dirty="0" smtClean="0">
                <a:solidFill>
                  <a:srgbClr val="0000FF"/>
                </a:solidFill>
                <a:sym typeface="Wingdings"/>
              </a:rPr>
              <a:t>eavy-ion</a:t>
            </a:r>
            <a:r>
              <a:rPr lang="en-US" altLang="zh-CN" sz="2400" dirty="0" smtClean="0">
                <a:solidFill>
                  <a:srgbClr val="0000FF"/>
                </a:solidFill>
              </a:rPr>
              <a:t> Beam Test</a:t>
            </a:r>
          </a:p>
          <a:p>
            <a:r>
              <a:rPr lang="en-US" altLang="zh-CN" sz="2800" dirty="0" smtClean="0">
                <a:solidFill>
                  <a:srgbClr val="0000FF"/>
                </a:solidFill>
                <a:sym typeface="Wingdings"/>
              </a:rPr>
              <a:t></a:t>
            </a:r>
            <a:r>
              <a:rPr lang="en-US" altLang="zh-CN" sz="2800" dirty="0">
                <a:solidFill>
                  <a:srgbClr val="0000FF"/>
                </a:solidFill>
                <a:sym typeface="Wingdings"/>
              </a:rPr>
              <a:t>S</a:t>
            </a:r>
            <a:r>
              <a:rPr lang="en-US" altLang="zh-CN" sz="2800" dirty="0" smtClean="0">
                <a:solidFill>
                  <a:srgbClr val="0000FF"/>
                </a:solidFill>
              </a:rPr>
              <a:t>ummary</a:t>
            </a:r>
            <a:endParaRPr lang="zh-CN" altLang="en-US" sz="2800" dirty="0">
              <a:solidFill>
                <a:srgbClr val="0000FF"/>
              </a:solidFill>
            </a:endParaRPr>
          </a:p>
        </p:txBody>
      </p:sp>
      <p:sp>
        <p:nvSpPr>
          <p:cNvPr id="8" name="页脚占位符 7"/>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Tree>
    <p:extLst>
      <p:ext uri="{BB962C8B-B14F-4D97-AF65-F5344CB8AC3E}">
        <p14:creationId xmlns:p14="http://schemas.microsoft.com/office/powerpoint/2010/main" val="17423165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25179B89-F092-43C8-AE9A-12296D8159DD}" type="datetime1">
              <a:rPr lang="en-US" altLang="zh-CN" smtClean="0"/>
              <a:t>3/2/2017</a:t>
            </a:fld>
            <a:endParaRPr lang="zh-CN" altLang="en-US"/>
          </a:p>
        </p:txBody>
      </p:sp>
      <p:sp>
        <p:nvSpPr>
          <p:cNvPr id="3" name="矩形 2"/>
          <p:cNvSpPr/>
          <p:nvPr/>
        </p:nvSpPr>
        <p:spPr>
          <a:xfrm>
            <a:off x="467544" y="185130"/>
            <a:ext cx="8217474" cy="795598"/>
          </a:xfrm>
          <a:prstGeom prst="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dirty="0" smtClean="0"/>
              <a:t>Peking Beam Test system</a:t>
            </a:r>
            <a:endParaRPr lang="zh-CN" altLang="en-US" sz="3200" dirty="0"/>
          </a:p>
        </p:txBody>
      </p:sp>
      <p:sp>
        <p:nvSpPr>
          <p:cNvPr id="8" name="灯片编号占位符 7"/>
          <p:cNvSpPr>
            <a:spLocks noGrp="1"/>
          </p:cNvSpPr>
          <p:nvPr>
            <p:ph type="sldNum" sz="quarter" idx="12"/>
          </p:nvPr>
        </p:nvSpPr>
        <p:spPr/>
        <p:txBody>
          <a:bodyPr/>
          <a:lstStyle/>
          <a:p>
            <a:fld id="{99A0C91C-A850-45D7-BBEB-6722A55C8A4C}" type="slidenum">
              <a:rPr lang="zh-CN" altLang="en-US" smtClean="0"/>
              <a:t>20</a:t>
            </a:fld>
            <a:endParaRPr lang="zh-CN" altLang="en-US"/>
          </a:p>
        </p:txBody>
      </p:sp>
      <p:sp>
        <p:nvSpPr>
          <p:cNvPr id="11" name="矩形 10"/>
          <p:cNvSpPr/>
          <p:nvPr/>
        </p:nvSpPr>
        <p:spPr>
          <a:xfrm>
            <a:off x="4273733" y="6309320"/>
            <a:ext cx="4392488" cy="144016"/>
          </a:xfrm>
          <a:prstGeom prst="rect">
            <a:avLst/>
          </a:prstGeom>
          <a:gradFill flip="none" rotWithShape="1">
            <a:gsLst>
              <a:gs pos="0">
                <a:srgbClr val="4A7EBB">
                  <a:shade val="30000"/>
                  <a:satMod val="115000"/>
                </a:srgbClr>
              </a:gs>
              <a:gs pos="50000">
                <a:srgbClr val="4A7EBB">
                  <a:shade val="67500"/>
                  <a:satMod val="115000"/>
                </a:srgbClr>
              </a:gs>
              <a:gs pos="100000">
                <a:srgbClr val="4A7EBB">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021232"/>
            <a:ext cx="4536504" cy="2551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图片 8" descr="C:\Users\hu\AppData\Roaming\Tencent\Users\806712134\QQ\WinTemp\RichOle\)PH415Q)LF0L$N06}Z3J$N4.png"/>
          <p:cNvPicPr/>
          <p:nvPr/>
        </p:nvPicPr>
        <p:blipFill>
          <a:blip r:embed="rId4">
            <a:extLst>
              <a:ext uri="{28A0092B-C50C-407E-A947-70E740481C1C}">
                <a14:useLocalDpi xmlns:a14="http://schemas.microsoft.com/office/drawing/2010/main" val="0"/>
              </a:ext>
            </a:extLst>
          </a:blip>
          <a:srcRect/>
          <a:stretch>
            <a:fillRect/>
          </a:stretch>
        </p:blipFill>
        <p:spPr bwMode="auto">
          <a:xfrm>
            <a:off x="5757731" y="1052736"/>
            <a:ext cx="2658616" cy="3548995"/>
          </a:xfrm>
          <a:prstGeom prst="rect">
            <a:avLst/>
          </a:prstGeom>
          <a:noFill/>
          <a:ln>
            <a:noFill/>
          </a:ln>
        </p:spPr>
      </p:pic>
      <p:pic>
        <p:nvPicPr>
          <p:cNvPr id="5121" name="Picture 1" descr="C:\Users\hu\AppData\Roaming\Tencent\Users\806712134\QQ\WinTemp\RichOle\EZ7XOBIH$R]QWSIE{{N~IF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3645024"/>
            <a:ext cx="4536504" cy="26139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52319" y="1268760"/>
            <a:ext cx="964027" cy="369332"/>
          </a:xfrm>
          <a:prstGeom prst="rect">
            <a:avLst/>
          </a:prstGeom>
          <a:noFill/>
        </p:spPr>
        <p:txBody>
          <a:bodyPr wrap="square" rtlCol="0">
            <a:spAutoFit/>
          </a:bodyPr>
          <a:lstStyle/>
          <a:p>
            <a:r>
              <a:rPr lang="en-US" altLang="zh-CN" dirty="0" smtClean="0"/>
              <a:t>Beam</a:t>
            </a:r>
            <a:endParaRPr lang="zh-CN" altLang="en-US" dirty="0"/>
          </a:p>
        </p:txBody>
      </p:sp>
      <p:sp>
        <p:nvSpPr>
          <p:cNvPr id="2" name="矩形 1"/>
          <p:cNvSpPr/>
          <p:nvPr/>
        </p:nvSpPr>
        <p:spPr>
          <a:xfrm>
            <a:off x="5025090" y="4581128"/>
            <a:ext cx="3659928" cy="1631216"/>
          </a:xfrm>
          <a:prstGeom prst="rect">
            <a:avLst/>
          </a:prstGeom>
        </p:spPr>
        <p:txBody>
          <a:bodyPr wrap="square">
            <a:spAutoFit/>
          </a:bodyPr>
          <a:lstStyle/>
          <a:p>
            <a:r>
              <a:rPr lang="en-US" altLang="zh-CN" sz="2000" dirty="0"/>
              <a:t>@ </a:t>
            </a:r>
            <a:r>
              <a:rPr lang="en-US" altLang="zh-CN" sz="2000" dirty="0" smtClean="0"/>
              <a:t>Peking</a:t>
            </a:r>
            <a:endParaRPr lang="en-US" altLang="zh-CN" sz="2000" dirty="0"/>
          </a:p>
          <a:p>
            <a:r>
              <a:rPr lang="en-US" altLang="zh-CN" sz="2000" dirty="0" smtClean="0"/>
              <a:t>October 2016</a:t>
            </a:r>
          </a:p>
          <a:p>
            <a:r>
              <a:rPr lang="en-US" altLang="zh-CN" sz="2000" dirty="0" smtClean="0"/>
              <a:t>Pion and proton is the main particle</a:t>
            </a:r>
          </a:p>
          <a:p>
            <a:r>
              <a:rPr lang="en-US" altLang="zh-CN" sz="2000" dirty="0" smtClean="0"/>
              <a:t>Momentum  700  MeV</a:t>
            </a:r>
            <a:endParaRPr lang="zh-CN" altLang="en-US" sz="2000" dirty="0"/>
          </a:p>
        </p:txBody>
      </p:sp>
      <p:sp>
        <p:nvSpPr>
          <p:cNvPr id="6" name="页脚占位符 5"/>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Tree>
    <p:extLst>
      <p:ext uri="{BB962C8B-B14F-4D97-AF65-F5344CB8AC3E}">
        <p14:creationId xmlns:p14="http://schemas.microsoft.com/office/powerpoint/2010/main" val="19101371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33F6850F-1140-4ABE-AA32-72FDB358E044}" type="datetime1">
              <a:rPr lang="en-US" altLang="zh-CN" smtClean="0"/>
              <a:t>3/2/2017</a:t>
            </a:fld>
            <a:endParaRPr lang="zh-CN" altLang="en-US"/>
          </a:p>
        </p:txBody>
      </p:sp>
      <p:sp>
        <p:nvSpPr>
          <p:cNvPr id="3" name="矩形 2"/>
          <p:cNvSpPr/>
          <p:nvPr/>
        </p:nvSpPr>
        <p:spPr>
          <a:xfrm>
            <a:off x="467544" y="185130"/>
            <a:ext cx="8217474" cy="795598"/>
          </a:xfrm>
          <a:prstGeom prst="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b="1" dirty="0"/>
              <a:t>A</a:t>
            </a:r>
            <a:r>
              <a:rPr lang="en-US" altLang="zh-CN" sz="3200" b="1" dirty="0" smtClean="0"/>
              <a:t>lgorithm</a:t>
            </a:r>
            <a:endParaRPr lang="en-US" altLang="zh-CN" sz="3200" b="1" dirty="0"/>
          </a:p>
        </p:txBody>
      </p:sp>
      <p:sp>
        <p:nvSpPr>
          <p:cNvPr id="8" name="灯片编号占位符 7"/>
          <p:cNvSpPr>
            <a:spLocks noGrp="1"/>
          </p:cNvSpPr>
          <p:nvPr>
            <p:ph type="sldNum" sz="quarter" idx="12"/>
          </p:nvPr>
        </p:nvSpPr>
        <p:spPr/>
        <p:txBody>
          <a:bodyPr/>
          <a:lstStyle/>
          <a:p>
            <a:fld id="{99A0C91C-A850-45D7-BBEB-6722A55C8A4C}" type="slidenum">
              <a:rPr lang="zh-CN" altLang="en-US" smtClean="0"/>
              <a:t>21</a:t>
            </a:fld>
            <a:endParaRPr lang="zh-CN" altLang="en-US"/>
          </a:p>
        </p:txBody>
      </p:sp>
      <p:sp>
        <p:nvSpPr>
          <p:cNvPr id="11" name="矩形 10"/>
          <p:cNvSpPr/>
          <p:nvPr/>
        </p:nvSpPr>
        <p:spPr>
          <a:xfrm>
            <a:off x="4273733" y="6309320"/>
            <a:ext cx="4392488" cy="144016"/>
          </a:xfrm>
          <a:prstGeom prst="rect">
            <a:avLst/>
          </a:prstGeom>
          <a:gradFill flip="none" rotWithShape="1">
            <a:gsLst>
              <a:gs pos="0">
                <a:srgbClr val="4A7EBB">
                  <a:shade val="30000"/>
                  <a:satMod val="115000"/>
                </a:srgbClr>
              </a:gs>
              <a:gs pos="50000">
                <a:srgbClr val="4A7EBB">
                  <a:shade val="67500"/>
                  <a:satMod val="115000"/>
                </a:srgbClr>
              </a:gs>
              <a:gs pos="100000">
                <a:srgbClr val="4A7EBB">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 name="Rectangle 2"/>
              <p:cNvSpPr>
                <a:spLocks noChangeArrowheads="1"/>
              </p:cNvSpPr>
              <p:nvPr/>
            </p:nvSpPr>
            <p:spPr bwMode="auto">
              <a:xfrm>
                <a:off x="467544" y="1244384"/>
                <a:ext cx="7288790" cy="339945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76200" fontAlgn="base">
                  <a:spcBef>
                    <a:spcPct val="0"/>
                  </a:spcBef>
                  <a:spcAft>
                    <a:spcPct val="0"/>
                  </a:spcAft>
                  <a:defRPr>
                    <a:solidFill>
                      <a:schemeClr val="tx1"/>
                    </a:solidFill>
                    <a:latin typeface="Arial" pitchFamily="34" charset="0"/>
                    <a:ea typeface="宋体" pitchFamily="2" charset="-122"/>
                    <a:cs typeface="宋体" pitchFamily="2" charset="-122"/>
                  </a:defRPr>
                </a:lvl1pPr>
                <a:lvl2pPr fontAlgn="base">
                  <a:spcBef>
                    <a:spcPct val="0"/>
                  </a:spcBef>
                  <a:spcAft>
                    <a:spcPct val="0"/>
                  </a:spcAft>
                  <a:defRPr>
                    <a:solidFill>
                      <a:schemeClr val="tx1"/>
                    </a:solidFill>
                    <a:latin typeface="Arial" pitchFamily="34" charset="0"/>
                    <a:ea typeface="宋体" pitchFamily="2" charset="-122"/>
                    <a:cs typeface="宋体" pitchFamily="2" charset="-122"/>
                  </a:defRPr>
                </a:lvl2pPr>
                <a:lvl3pPr fontAlgn="base">
                  <a:spcBef>
                    <a:spcPct val="0"/>
                  </a:spcBef>
                  <a:spcAft>
                    <a:spcPct val="0"/>
                  </a:spcAft>
                  <a:defRPr>
                    <a:solidFill>
                      <a:schemeClr val="tx1"/>
                    </a:solidFill>
                    <a:latin typeface="Arial" pitchFamily="34" charset="0"/>
                    <a:ea typeface="宋体" pitchFamily="2" charset="-122"/>
                    <a:cs typeface="宋体" pitchFamily="2" charset="-122"/>
                  </a:defRPr>
                </a:lvl3pPr>
                <a:lvl4pPr fontAlgn="base">
                  <a:spcBef>
                    <a:spcPct val="0"/>
                  </a:spcBef>
                  <a:spcAft>
                    <a:spcPct val="0"/>
                  </a:spcAft>
                  <a:defRPr>
                    <a:solidFill>
                      <a:schemeClr val="tx1"/>
                    </a:solidFill>
                    <a:latin typeface="Arial" pitchFamily="34" charset="0"/>
                    <a:ea typeface="宋体" pitchFamily="2" charset="-122"/>
                    <a:cs typeface="宋体" pitchFamily="2" charset="-122"/>
                  </a:defRPr>
                </a:lvl4pPr>
                <a:lvl5pPr fontAlgn="base">
                  <a:spcBef>
                    <a:spcPct val="0"/>
                  </a:spcBef>
                  <a:spcAft>
                    <a:spcPct val="0"/>
                  </a:spcAft>
                  <a:defRPr>
                    <a:solidFill>
                      <a:schemeClr val="tx1"/>
                    </a:solidFill>
                    <a:latin typeface="Arial" pitchFamily="34" charset="0"/>
                    <a:ea typeface="宋体" pitchFamily="2" charset="-122"/>
                    <a:cs typeface="宋体" pitchFamily="2" charset="-122"/>
                  </a:defRPr>
                </a:lvl5pPr>
                <a:lvl6pPr fontAlgn="base">
                  <a:spcBef>
                    <a:spcPct val="0"/>
                  </a:spcBef>
                  <a:spcAft>
                    <a:spcPct val="0"/>
                  </a:spcAft>
                  <a:defRPr>
                    <a:solidFill>
                      <a:schemeClr val="tx1"/>
                    </a:solidFill>
                    <a:latin typeface="Arial" pitchFamily="34" charset="0"/>
                    <a:ea typeface="宋体" pitchFamily="2" charset="-122"/>
                    <a:cs typeface="宋体" pitchFamily="2" charset="-122"/>
                  </a:defRPr>
                </a:lvl6pPr>
                <a:lvl7pPr fontAlgn="base">
                  <a:spcBef>
                    <a:spcPct val="0"/>
                  </a:spcBef>
                  <a:spcAft>
                    <a:spcPct val="0"/>
                  </a:spcAft>
                  <a:defRPr>
                    <a:solidFill>
                      <a:schemeClr val="tx1"/>
                    </a:solidFill>
                    <a:latin typeface="Arial" pitchFamily="34" charset="0"/>
                    <a:ea typeface="宋体" pitchFamily="2" charset="-122"/>
                    <a:cs typeface="宋体" pitchFamily="2" charset="-122"/>
                  </a:defRPr>
                </a:lvl7pPr>
                <a:lvl8pPr fontAlgn="base">
                  <a:spcBef>
                    <a:spcPct val="0"/>
                  </a:spcBef>
                  <a:spcAft>
                    <a:spcPct val="0"/>
                  </a:spcAft>
                  <a:defRPr>
                    <a:solidFill>
                      <a:schemeClr val="tx1"/>
                    </a:solidFill>
                    <a:latin typeface="Arial" pitchFamily="34" charset="0"/>
                    <a:ea typeface="宋体" pitchFamily="2" charset="-122"/>
                    <a:cs typeface="宋体" pitchFamily="2" charset="-122"/>
                  </a:defRPr>
                </a:lvl8pPr>
                <a:lvl9pPr fontAlgn="base">
                  <a:spcBef>
                    <a:spcPct val="0"/>
                  </a:spcBef>
                  <a:spcAft>
                    <a:spcPct val="0"/>
                  </a:spcAft>
                  <a:defRPr>
                    <a:solidFill>
                      <a:schemeClr val="tx1"/>
                    </a:solidFill>
                    <a:latin typeface="Arial" pitchFamily="34" charset="0"/>
                    <a:ea typeface="宋体" pitchFamily="2" charset="-122"/>
                    <a:cs typeface="宋体" pitchFamily="2" charset="-122"/>
                  </a:defRPr>
                </a:lvl9pPr>
              </a:lstStyle>
              <a:p>
                <a:pPr lvl="0"/>
                <a:r>
                  <a:rPr lang="en-US" altLang="zh-CN" dirty="0" smtClean="0">
                    <a:latin typeface="+mn-lt"/>
                    <a:cs typeface="Times New Roman" pitchFamily="18" charset="0"/>
                  </a:rPr>
                  <a:t>Because (</a:t>
                </a:r>
                <a14:m>
                  <m:oMath xmlns:m="http://schemas.openxmlformats.org/officeDocument/2006/math">
                    <m:sSub>
                      <m:sSubPr>
                        <m:ctrlPr>
                          <a:rPr lang="en-US" altLang="zh-CN" i="1" smtClean="0">
                            <a:latin typeface="Cambria Math" panose="02040503050406030204" pitchFamily="18" charset="0"/>
                            <a:cs typeface="Times New Roman" pitchFamily="18" charset="0"/>
                          </a:rPr>
                        </m:ctrlPr>
                      </m:sSubPr>
                      <m:e>
                        <m:r>
                          <a:rPr lang="en-US" altLang="zh-CN" b="0" i="1" smtClean="0">
                            <a:latin typeface="Cambria Math"/>
                            <a:cs typeface="Times New Roman" pitchFamily="18" charset="0"/>
                          </a:rPr>
                          <m:t>𝑇</m:t>
                        </m:r>
                      </m:e>
                      <m:sub>
                        <m:r>
                          <m:rPr>
                            <m:sty m:val="p"/>
                          </m:rPr>
                          <a:rPr lang="en-US" altLang="zh-CN" i="1">
                            <a:latin typeface="Cambria Math"/>
                            <a:cs typeface="Times New Roman" pitchFamily="18" charset="0"/>
                          </a:rPr>
                          <m:t>mrpc</m:t>
                        </m:r>
                      </m:sub>
                    </m:sSub>
                  </m:oMath>
                </a14:m>
                <a:r>
                  <a:rPr lang="en-US" altLang="zh-CN" dirty="0" smtClean="0">
                    <a:latin typeface="+mn-lt"/>
                    <a:cs typeface="Times New Roman" pitchFamily="18" charset="0"/>
                  </a:rPr>
                  <a:t>-</a:t>
                </a:r>
                <a14:m>
                  <m:oMath xmlns:m="http://schemas.openxmlformats.org/officeDocument/2006/math">
                    <m:sSub>
                      <m:sSubPr>
                        <m:ctrlPr>
                          <a:rPr lang="en-US" altLang="zh-CN" i="1" dirty="0" smtClean="0">
                            <a:latin typeface="Cambria Math" panose="02040503050406030204" pitchFamily="18" charset="0"/>
                            <a:cs typeface="Times New Roman" pitchFamily="18" charset="0"/>
                          </a:rPr>
                        </m:ctrlPr>
                      </m:sSubPr>
                      <m:e>
                        <m:r>
                          <a:rPr lang="en-US" altLang="zh-CN" b="0" i="1" dirty="0" smtClean="0">
                            <a:latin typeface="Cambria Math"/>
                            <a:cs typeface="Times New Roman" pitchFamily="18" charset="0"/>
                          </a:rPr>
                          <m:t>𝑇</m:t>
                        </m:r>
                      </m:e>
                      <m:sub>
                        <m:r>
                          <a:rPr lang="en-US" altLang="zh-CN" b="0" i="1" dirty="0" smtClean="0">
                            <a:latin typeface="Cambria Math"/>
                            <a:cs typeface="Times New Roman" pitchFamily="18" charset="0"/>
                          </a:rPr>
                          <m:t>𝜇</m:t>
                        </m:r>
                        <m:r>
                          <a:rPr lang="en-US" altLang="zh-CN" b="0" i="1" dirty="0" smtClean="0">
                            <a:latin typeface="Cambria Math"/>
                            <a:cs typeface="Times New Roman" pitchFamily="18" charset="0"/>
                          </a:rPr>
                          <m:t>1</m:t>
                        </m:r>
                      </m:sub>
                    </m:sSub>
                  </m:oMath>
                </a14:m>
                <a:r>
                  <a:rPr lang="el-GR" altLang="zh-CN" dirty="0">
                    <a:latin typeface="+mn-lt"/>
                    <a:cs typeface="Times New Roman" pitchFamily="18" charset="0"/>
                  </a:rPr>
                  <a:t>) </a:t>
                </a:r>
                <a:r>
                  <a:rPr lang="en-US" altLang="zh-CN" dirty="0" smtClean="0">
                    <a:latin typeface="+mn-lt"/>
                    <a:cs typeface="Times New Roman" pitchFamily="18" charset="0"/>
                  </a:rPr>
                  <a:t>and </a:t>
                </a:r>
                <a:r>
                  <a:rPr lang="en-US" altLang="zh-CN" dirty="0">
                    <a:cs typeface="Times New Roman" pitchFamily="18" charset="0"/>
                  </a:rPr>
                  <a:t>(</a:t>
                </a:r>
                <a14:m>
                  <m:oMath xmlns:m="http://schemas.openxmlformats.org/officeDocument/2006/math">
                    <m:sSub>
                      <m:sSubPr>
                        <m:ctrlPr>
                          <a:rPr lang="en-US" altLang="zh-CN" i="1">
                            <a:latin typeface="Cambria Math" panose="02040503050406030204" pitchFamily="18" charset="0"/>
                            <a:cs typeface="Times New Roman" pitchFamily="18" charset="0"/>
                          </a:rPr>
                        </m:ctrlPr>
                      </m:sSubPr>
                      <m:e>
                        <m:r>
                          <a:rPr lang="en-US" altLang="zh-CN" i="1">
                            <a:latin typeface="Cambria Math"/>
                            <a:cs typeface="Times New Roman" pitchFamily="18" charset="0"/>
                          </a:rPr>
                          <m:t>𝑇</m:t>
                        </m:r>
                      </m:e>
                      <m:sub>
                        <m:r>
                          <a:rPr lang="en-US" altLang="zh-CN" b="0" i="1" smtClean="0">
                            <a:latin typeface="Cambria Math"/>
                            <a:cs typeface="Times New Roman" pitchFamily="18" charset="0"/>
                          </a:rPr>
                          <m:t>0</m:t>
                        </m:r>
                      </m:sub>
                    </m:sSub>
                  </m:oMath>
                </a14:m>
                <a:r>
                  <a:rPr lang="en-US" altLang="zh-CN" dirty="0">
                    <a:cs typeface="Times New Roman" pitchFamily="18" charset="0"/>
                  </a:rPr>
                  <a:t>-</a:t>
                </a:r>
                <a14:m>
                  <m:oMath xmlns:m="http://schemas.openxmlformats.org/officeDocument/2006/math">
                    <m:sSub>
                      <m:sSubPr>
                        <m:ctrlPr>
                          <a:rPr lang="en-US" altLang="zh-CN" i="1" dirty="0">
                            <a:latin typeface="Cambria Math" panose="02040503050406030204" pitchFamily="18" charset="0"/>
                            <a:cs typeface="Times New Roman" pitchFamily="18" charset="0"/>
                          </a:rPr>
                        </m:ctrlPr>
                      </m:sSubPr>
                      <m:e>
                        <m:r>
                          <a:rPr lang="en-US" altLang="zh-CN" i="1" dirty="0">
                            <a:latin typeface="Cambria Math"/>
                            <a:cs typeface="Times New Roman" pitchFamily="18" charset="0"/>
                          </a:rPr>
                          <m:t>𝑇</m:t>
                        </m:r>
                      </m:e>
                      <m:sub>
                        <m:r>
                          <a:rPr lang="en-US" altLang="zh-CN" i="1" dirty="0">
                            <a:latin typeface="Cambria Math"/>
                            <a:cs typeface="Times New Roman" pitchFamily="18" charset="0"/>
                          </a:rPr>
                          <m:t>𝜇</m:t>
                        </m:r>
                        <m:r>
                          <a:rPr lang="en-US" altLang="zh-CN" b="0" i="1" dirty="0" smtClean="0">
                            <a:latin typeface="Cambria Math"/>
                            <a:cs typeface="Times New Roman" pitchFamily="18" charset="0"/>
                          </a:rPr>
                          <m:t>2</m:t>
                        </m:r>
                      </m:sub>
                    </m:sSub>
                  </m:oMath>
                </a14:m>
                <a:r>
                  <a:rPr lang="el-GR" altLang="zh-CN" dirty="0">
                    <a:cs typeface="Times New Roman" pitchFamily="18" charset="0"/>
                  </a:rPr>
                  <a:t>) </a:t>
                </a:r>
                <a:r>
                  <a:rPr lang="en-US" altLang="zh-CN" dirty="0" smtClean="0">
                    <a:latin typeface="+mn-lt"/>
                    <a:cs typeface="Times New Roman" pitchFamily="18" charset="0"/>
                  </a:rPr>
                  <a:t>is independence </a:t>
                </a:r>
                <a:r>
                  <a:rPr lang="zh-CN" altLang="en-US" dirty="0" smtClean="0">
                    <a:latin typeface="+mn-lt"/>
                    <a:cs typeface="Times New Roman" pitchFamily="18" charset="0"/>
                  </a:rPr>
                  <a:t>，</a:t>
                </a:r>
                <a:r>
                  <a:rPr lang="en-US" altLang="zh-CN" dirty="0">
                    <a:latin typeface="+mn-lt"/>
                    <a:cs typeface="Times New Roman" pitchFamily="18" charset="0"/>
                  </a:rPr>
                  <a:t>though the statistics</a:t>
                </a:r>
                <a:endParaRPr lang="zh-CN" altLang="en-US" dirty="0">
                  <a:latin typeface="+mn-lt"/>
                  <a:cs typeface="Times New Roman" pitchFamily="18" charset="0"/>
                </a:endParaRPr>
              </a:p>
              <a:p>
                <a:pPr lvl="0"/>
                <a14:m>
                  <m:oMath xmlns:m="http://schemas.openxmlformats.org/officeDocument/2006/math">
                    <m:sSup>
                      <m:sSupPr>
                        <m:ctrlPr>
                          <a:rPr lang="el-GR" altLang="zh-CN" i="1" smtClean="0">
                            <a:latin typeface="Cambria Math" panose="02040503050406030204" pitchFamily="18" charset="0"/>
                            <a:cs typeface="Times New Roman" pitchFamily="18" charset="0"/>
                          </a:rPr>
                        </m:ctrlPr>
                      </m:sSupPr>
                      <m:e>
                        <m:r>
                          <m:rPr>
                            <m:nor/>
                          </m:rPr>
                          <a:rPr lang="el-GR" altLang="zh-CN" dirty="0">
                            <a:latin typeface="+mn-lt"/>
                            <a:cs typeface="Times New Roman" pitchFamily="18" charset="0"/>
                          </a:rPr>
                          <m:t>σ</m:t>
                        </m:r>
                      </m:e>
                      <m:sup>
                        <m:r>
                          <a:rPr lang="en-US" altLang="zh-CN" b="0" i="1" smtClean="0">
                            <a:latin typeface="Cambria Math"/>
                            <a:cs typeface="Times New Roman" pitchFamily="18" charset="0"/>
                          </a:rPr>
                          <m:t>2</m:t>
                        </m:r>
                      </m:sup>
                    </m:sSup>
                  </m:oMath>
                </a14:m>
                <a:r>
                  <a:rPr lang="el-GR" altLang="zh-CN" dirty="0">
                    <a:latin typeface="+mn-lt"/>
                    <a:cs typeface="Times New Roman" pitchFamily="18" charset="0"/>
                  </a:rPr>
                  <a:t>[</a:t>
                </a:r>
                <a:r>
                  <a:rPr lang="en-US" altLang="zh-CN" dirty="0">
                    <a:cs typeface="Times New Roman" pitchFamily="18" charset="0"/>
                  </a:rPr>
                  <a:t>(</a:t>
                </a:r>
                <a14:m>
                  <m:oMath xmlns:m="http://schemas.openxmlformats.org/officeDocument/2006/math">
                    <m:sSub>
                      <m:sSubPr>
                        <m:ctrlPr>
                          <a:rPr lang="en-US" altLang="zh-CN" i="1">
                            <a:latin typeface="Cambria Math" panose="02040503050406030204" pitchFamily="18" charset="0"/>
                            <a:cs typeface="Times New Roman" pitchFamily="18" charset="0"/>
                          </a:rPr>
                        </m:ctrlPr>
                      </m:sSubPr>
                      <m:e>
                        <m:r>
                          <a:rPr lang="en-US" altLang="zh-CN" i="1">
                            <a:latin typeface="Cambria Math"/>
                            <a:cs typeface="Times New Roman" pitchFamily="18" charset="0"/>
                          </a:rPr>
                          <m:t>𝑇</m:t>
                        </m:r>
                      </m:e>
                      <m:sub>
                        <m:r>
                          <m:rPr>
                            <m:sty m:val="p"/>
                          </m:rPr>
                          <a:rPr lang="en-US" altLang="zh-CN" i="1">
                            <a:latin typeface="Cambria Math"/>
                            <a:cs typeface="Times New Roman" pitchFamily="18" charset="0"/>
                          </a:rPr>
                          <m:t>mrpc</m:t>
                        </m:r>
                      </m:sub>
                    </m:sSub>
                  </m:oMath>
                </a14:m>
                <a:r>
                  <a:rPr lang="en-US" altLang="zh-CN" dirty="0">
                    <a:cs typeface="Times New Roman" pitchFamily="18" charset="0"/>
                  </a:rPr>
                  <a:t>-</a:t>
                </a:r>
                <a14:m>
                  <m:oMath xmlns:m="http://schemas.openxmlformats.org/officeDocument/2006/math">
                    <m:sSub>
                      <m:sSubPr>
                        <m:ctrlPr>
                          <a:rPr lang="en-US" altLang="zh-CN" i="1" dirty="0">
                            <a:latin typeface="Cambria Math" panose="02040503050406030204" pitchFamily="18" charset="0"/>
                            <a:cs typeface="Times New Roman" pitchFamily="18" charset="0"/>
                          </a:rPr>
                        </m:ctrlPr>
                      </m:sSubPr>
                      <m:e>
                        <m:r>
                          <a:rPr lang="en-US" altLang="zh-CN" i="1" dirty="0">
                            <a:latin typeface="Cambria Math"/>
                            <a:cs typeface="Times New Roman" pitchFamily="18" charset="0"/>
                          </a:rPr>
                          <m:t>𝑇</m:t>
                        </m:r>
                      </m:e>
                      <m:sub>
                        <m:r>
                          <a:rPr lang="en-US" altLang="zh-CN" i="1" dirty="0">
                            <a:latin typeface="Cambria Math"/>
                            <a:cs typeface="Times New Roman" pitchFamily="18" charset="0"/>
                          </a:rPr>
                          <m:t>𝜇</m:t>
                        </m:r>
                        <m:r>
                          <a:rPr lang="en-US" altLang="zh-CN" i="1" dirty="0">
                            <a:latin typeface="Cambria Math"/>
                            <a:cs typeface="Times New Roman" pitchFamily="18" charset="0"/>
                          </a:rPr>
                          <m:t>1</m:t>
                        </m:r>
                      </m:sub>
                    </m:sSub>
                  </m:oMath>
                </a14:m>
                <a:r>
                  <a:rPr lang="el-GR" altLang="zh-CN" dirty="0">
                    <a:cs typeface="Times New Roman" pitchFamily="18" charset="0"/>
                  </a:rPr>
                  <a:t>) </a:t>
                </a:r>
                <a:r>
                  <a:rPr lang="en-US" altLang="zh-CN" dirty="0" smtClean="0">
                    <a:latin typeface="+mn-lt"/>
                    <a:cs typeface="Times New Roman" pitchFamily="18" charset="0"/>
                  </a:rPr>
                  <a:t>-</a:t>
                </a:r>
                <a:r>
                  <a:rPr lang="en-US" altLang="zh-CN" dirty="0">
                    <a:cs typeface="Times New Roman" pitchFamily="18" charset="0"/>
                  </a:rPr>
                  <a:t> (</a:t>
                </a:r>
                <a14:m>
                  <m:oMath xmlns:m="http://schemas.openxmlformats.org/officeDocument/2006/math">
                    <m:sSub>
                      <m:sSubPr>
                        <m:ctrlPr>
                          <a:rPr lang="en-US" altLang="zh-CN" i="1">
                            <a:latin typeface="Cambria Math" panose="02040503050406030204" pitchFamily="18" charset="0"/>
                            <a:cs typeface="Times New Roman" pitchFamily="18" charset="0"/>
                          </a:rPr>
                        </m:ctrlPr>
                      </m:sSubPr>
                      <m:e>
                        <m:r>
                          <a:rPr lang="en-US" altLang="zh-CN" i="1">
                            <a:latin typeface="Cambria Math"/>
                            <a:cs typeface="Times New Roman" pitchFamily="18" charset="0"/>
                          </a:rPr>
                          <m:t>𝑇</m:t>
                        </m:r>
                      </m:e>
                      <m:sub>
                        <m:r>
                          <a:rPr lang="en-US" altLang="zh-CN" i="1">
                            <a:latin typeface="Cambria Math"/>
                            <a:cs typeface="Times New Roman" pitchFamily="18" charset="0"/>
                          </a:rPr>
                          <m:t>0</m:t>
                        </m:r>
                      </m:sub>
                    </m:sSub>
                  </m:oMath>
                </a14:m>
                <a:r>
                  <a:rPr lang="en-US" altLang="zh-CN" dirty="0">
                    <a:cs typeface="Times New Roman" pitchFamily="18" charset="0"/>
                  </a:rPr>
                  <a:t>-</a:t>
                </a:r>
                <a14:m>
                  <m:oMath xmlns:m="http://schemas.openxmlformats.org/officeDocument/2006/math">
                    <m:sSub>
                      <m:sSubPr>
                        <m:ctrlPr>
                          <a:rPr lang="en-US" altLang="zh-CN" i="1" dirty="0">
                            <a:latin typeface="Cambria Math" panose="02040503050406030204" pitchFamily="18" charset="0"/>
                            <a:cs typeface="Times New Roman" pitchFamily="18" charset="0"/>
                          </a:rPr>
                        </m:ctrlPr>
                      </m:sSubPr>
                      <m:e>
                        <m:r>
                          <a:rPr lang="en-US" altLang="zh-CN" i="1" dirty="0">
                            <a:latin typeface="Cambria Math"/>
                            <a:cs typeface="Times New Roman" pitchFamily="18" charset="0"/>
                          </a:rPr>
                          <m:t>𝑇</m:t>
                        </m:r>
                      </m:e>
                      <m:sub>
                        <m:r>
                          <a:rPr lang="en-US" altLang="zh-CN" i="1" dirty="0">
                            <a:latin typeface="Cambria Math"/>
                            <a:cs typeface="Times New Roman" pitchFamily="18" charset="0"/>
                          </a:rPr>
                          <m:t>𝜇</m:t>
                        </m:r>
                        <m:r>
                          <a:rPr lang="en-US" altLang="zh-CN" i="1" dirty="0">
                            <a:latin typeface="Cambria Math"/>
                            <a:cs typeface="Times New Roman" pitchFamily="18" charset="0"/>
                          </a:rPr>
                          <m:t>2</m:t>
                        </m:r>
                      </m:sub>
                    </m:sSub>
                  </m:oMath>
                </a14:m>
                <a:r>
                  <a:rPr lang="el-GR" altLang="zh-CN" dirty="0" smtClean="0">
                    <a:cs typeface="Times New Roman" pitchFamily="18" charset="0"/>
                  </a:rPr>
                  <a:t>)</a:t>
                </a:r>
                <a:r>
                  <a:rPr lang="el-GR" altLang="zh-CN" dirty="0" smtClean="0">
                    <a:latin typeface="+mn-lt"/>
                    <a:cs typeface="Times New Roman" pitchFamily="18" charset="0"/>
                  </a:rPr>
                  <a:t>] </a:t>
                </a:r>
                <a:r>
                  <a:rPr lang="el-GR" altLang="zh-CN" dirty="0">
                    <a:latin typeface="+mn-lt"/>
                    <a:cs typeface="Times New Roman" pitchFamily="18" charset="0"/>
                  </a:rPr>
                  <a:t>= </a:t>
                </a:r>
                <a14:m>
                  <m:oMath xmlns:m="http://schemas.openxmlformats.org/officeDocument/2006/math">
                    <m:sSup>
                      <m:sSupPr>
                        <m:ctrlPr>
                          <a:rPr lang="el-GR" altLang="zh-CN" i="1">
                            <a:latin typeface="Cambria Math" panose="02040503050406030204" pitchFamily="18" charset="0"/>
                            <a:cs typeface="Times New Roman" pitchFamily="18" charset="0"/>
                          </a:rPr>
                        </m:ctrlPr>
                      </m:sSupPr>
                      <m:e>
                        <m:r>
                          <m:rPr>
                            <m:nor/>
                          </m:rPr>
                          <a:rPr lang="el-GR" altLang="zh-CN" dirty="0">
                            <a:latin typeface="+mn-lt"/>
                            <a:cs typeface="Times New Roman" pitchFamily="18" charset="0"/>
                          </a:rPr>
                          <m:t>σ</m:t>
                        </m:r>
                      </m:e>
                      <m:sup>
                        <m:r>
                          <a:rPr lang="en-US" altLang="zh-CN" i="1">
                            <a:latin typeface="Cambria Math"/>
                            <a:cs typeface="Times New Roman" pitchFamily="18" charset="0"/>
                          </a:rPr>
                          <m:t>2</m:t>
                        </m:r>
                      </m:sup>
                    </m:sSup>
                    <m:r>
                      <a:rPr lang="en-US" altLang="zh-CN" i="1">
                        <a:latin typeface="Cambria Math"/>
                        <a:cs typeface="Times New Roman" pitchFamily="18" charset="0"/>
                      </a:rPr>
                      <m:t> </m:t>
                    </m:r>
                  </m:oMath>
                </a14:m>
                <a:r>
                  <a:rPr lang="en-US" altLang="zh-CN" dirty="0">
                    <a:cs typeface="Times New Roman" pitchFamily="18" charset="0"/>
                  </a:rPr>
                  <a:t>(</a:t>
                </a:r>
                <a14:m>
                  <m:oMath xmlns:m="http://schemas.openxmlformats.org/officeDocument/2006/math">
                    <m:sSub>
                      <m:sSubPr>
                        <m:ctrlPr>
                          <a:rPr lang="en-US" altLang="zh-CN" i="1">
                            <a:latin typeface="Cambria Math" panose="02040503050406030204" pitchFamily="18" charset="0"/>
                            <a:cs typeface="Times New Roman" pitchFamily="18" charset="0"/>
                          </a:rPr>
                        </m:ctrlPr>
                      </m:sSubPr>
                      <m:e>
                        <m:r>
                          <a:rPr lang="en-US" altLang="zh-CN" i="1">
                            <a:latin typeface="Cambria Math"/>
                            <a:cs typeface="Times New Roman" pitchFamily="18" charset="0"/>
                          </a:rPr>
                          <m:t>𝑇</m:t>
                        </m:r>
                      </m:e>
                      <m:sub>
                        <m:r>
                          <m:rPr>
                            <m:sty m:val="p"/>
                          </m:rPr>
                          <a:rPr lang="en-US" altLang="zh-CN" i="1">
                            <a:latin typeface="Cambria Math"/>
                            <a:cs typeface="Times New Roman" pitchFamily="18" charset="0"/>
                          </a:rPr>
                          <m:t>mrpc</m:t>
                        </m:r>
                      </m:sub>
                    </m:sSub>
                  </m:oMath>
                </a14:m>
                <a:r>
                  <a:rPr lang="en-US" altLang="zh-CN" dirty="0">
                    <a:cs typeface="Times New Roman" pitchFamily="18" charset="0"/>
                  </a:rPr>
                  <a:t>-</a:t>
                </a:r>
                <a14:m>
                  <m:oMath xmlns:m="http://schemas.openxmlformats.org/officeDocument/2006/math">
                    <m:sSub>
                      <m:sSubPr>
                        <m:ctrlPr>
                          <a:rPr lang="en-US" altLang="zh-CN" i="1" dirty="0">
                            <a:latin typeface="Cambria Math" panose="02040503050406030204" pitchFamily="18" charset="0"/>
                            <a:cs typeface="Times New Roman" pitchFamily="18" charset="0"/>
                          </a:rPr>
                        </m:ctrlPr>
                      </m:sSubPr>
                      <m:e>
                        <m:r>
                          <a:rPr lang="en-US" altLang="zh-CN" i="1" dirty="0">
                            <a:latin typeface="Cambria Math"/>
                            <a:cs typeface="Times New Roman" pitchFamily="18" charset="0"/>
                          </a:rPr>
                          <m:t>𝑇</m:t>
                        </m:r>
                      </m:e>
                      <m:sub>
                        <m:r>
                          <a:rPr lang="en-US" altLang="zh-CN" i="1" dirty="0">
                            <a:latin typeface="Cambria Math"/>
                            <a:cs typeface="Times New Roman" pitchFamily="18" charset="0"/>
                          </a:rPr>
                          <m:t>𝜇</m:t>
                        </m:r>
                        <m:r>
                          <a:rPr lang="en-US" altLang="zh-CN" i="1" dirty="0">
                            <a:latin typeface="Cambria Math"/>
                            <a:cs typeface="Times New Roman" pitchFamily="18" charset="0"/>
                          </a:rPr>
                          <m:t>1</m:t>
                        </m:r>
                      </m:sub>
                    </m:sSub>
                  </m:oMath>
                </a14:m>
                <a:r>
                  <a:rPr lang="el-GR" altLang="zh-CN" dirty="0">
                    <a:cs typeface="Times New Roman" pitchFamily="18" charset="0"/>
                  </a:rPr>
                  <a:t>) </a:t>
                </a:r>
                <a:r>
                  <a:rPr lang="el-GR" altLang="zh-CN" dirty="0" smtClean="0">
                    <a:latin typeface="+mn-lt"/>
                    <a:cs typeface="Times New Roman" pitchFamily="18" charset="0"/>
                  </a:rPr>
                  <a:t>+</a:t>
                </a:r>
                <a14:m>
                  <m:oMath xmlns:m="http://schemas.openxmlformats.org/officeDocument/2006/math">
                    <m:sSup>
                      <m:sSupPr>
                        <m:ctrlPr>
                          <a:rPr lang="el-GR" altLang="zh-CN" i="1">
                            <a:latin typeface="Cambria Math" panose="02040503050406030204" pitchFamily="18" charset="0"/>
                            <a:cs typeface="Times New Roman" pitchFamily="18" charset="0"/>
                          </a:rPr>
                        </m:ctrlPr>
                      </m:sSupPr>
                      <m:e>
                        <m:r>
                          <m:rPr>
                            <m:nor/>
                          </m:rPr>
                          <a:rPr lang="el-GR" altLang="zh-CN" dirty="0">
                            <a:latin typeface="+mn-lt"/>
                            <a:cs typeface="Times New Roman" pitchFamily="18" charset="0"/>
                          </a:rPr>
                          <m:t>σ</m:t>
                        </m:r>
                      </m:e>
                      <m:sup>
                        <m:r>
                          <a:rPr lang="en-US" altLang="zh-CN" i="1">
                            <a:latin typeface="Cambria Math"/>
                            <a:cs typeface="Times New Roman" pitchFamily="18" charset="0"/>
                          </a:rPr>
                          <m:t>2</m:t>
                        </m:r>
                      </m:sup>
                    </m:sSup>
                    <m:r>
                      <a:rPr lang="en-US" altLang="zh-CN" i="1">
                        <a:latin typeface="Cambria Math"/>
                        <a:cs typeface="Times New Roman" pitchFamily="18" charset="0"/>
                      </a:rPr>
                      <m:t> </m:t>
                    </m:r>
                  </m:oMath>
                </a14:m>
                <a:r>
                  <a:rPr lang="en-US" altLang="zh-CN" dirty="0">
                    <a:cs typeface="Times New Roman" pitchFamily="18" charset="0"/>
                  </a:rPr>
                  <a:t>(</a:t>
                </a:r>
                <a14:m>
                  <m:oMath xmlns:m="http://schemas.openxmlformats.org/officeDocument/2006/math">
                    <m:sSub>
                      <m:sSubPr>
                        <m:ctrlPr>
                          <a:rPr lang="en-US" altLang="zh-CN" i="1">
                            <a:latin typeface="Cambria Math" panose="02040503050406030204" pitchFamily="18" charset="0"/>
                            <a:cs typeface="Times New Roman" pitchFamily="18" charset="0"/>
                          </a:rPr>
                        </m:ctrlPr>
                      </m:sSubPr>
                      <m:e>
                        <m:r>
                          <a:rPr lang="en-US" altLang="zh-CN" i="1">
                            <a:latin typeface="Cambria Math"/>
                            <a:cs typeface="Times New Roman" pitchFamily="18" charset="0"/>
                          </a:rPr>
                          <m:t>𝑇</m:t>
                        </m:r>
                      </m:e>
                      <m:sub>
                        <m:r>
                          <a:rPr lang="en-US" altLang="zh-CN" i="1">
                            <a:latin typeface="Cambria Math"/>
                            <a:cs typeface="Times New Roman" pitchFamily="18" charset="0"/>
                          </a:rPr>
                          <m:t>0</m:t>
                        </m:r>
                      </m:sub>
                    </m:sSub>
                  </m:oMath>
                </a14:m>
                <a:r>
                  <a:rPr lang="en-US" altLang="zh-CN" dirty="0">
                    <a:cs typeface="Times New Roman" pitchFamily="18" charset="0"/>
                  </a:rPr>
                  <a:t>-</a:t>
                </a:r>
                <a14:m>
                  <m:oMath xmlns:m="http://schemas.openxmlformats.org/officeDocument/2006/math">
                    <m:sSub>
                      <m:sSubPr>
                        <m:ctrlPr>
                          <a:rPr lang="en-US" altLang="zh-CN" i="1" dirty="0">
                            <a:latin typeface="Cambria Math" panose="02040503050406030204" pitchFamily="18" charset="0"/>
                            <a:cs typeface="Times New Roman" pitchFamily="18" charset="0"/>
                          </a:rPr>
                        </m:ctrlPr>
                      </m:sSubPr>
                      <m:e>
                        <m:r>
                          <a:rPr lang="en-US" altLang="zh-CN" i="1" dirty="0">
                            <a:latin typeface="Cambria Math"/>
                            <a:cs typeface="Times New Roman" pitchFamily="18" charset="0"/>
                          </a:rPr>
                          <m:t>𝑇</m:t>
                        </m:r>
                      </m:e>
                      <m:sub>
                        <m:r>
                          <a:rPr lang="en-US" altLang="zh-CN" i="1" dirty="0">
                            <a:latin typeface="Cambria Math"/>
                            <a:cs typeface="Times New Roman" pitchFamily="18" charset="0"/>
                          </a:rPr>
                          <m:t>𝜇</m:t>
                        </m:r>
                        <m:r>
                          <a:rPr lang="en-US" altLang="zh-CN" i="1" dirty="0">
                            <a:latin typeface="Cambria Math"/>
                            <a:cs typeface="Times New Roman" pitchFamily="18" charset="0"/>
                          </a:rPr>
                          <m:t>2</m:t>
                        </m:r>
                      </m:sub>
                    </m:sSub>
                  </m:oMath>
                </a14:m>
                <a:r>
                  <a:rPr lang="el-GR" altLang="zh-CN" dirty="0">
                    <a:cs typeface="Times New Roman" pitchFamily="18" charset="0"/>
                  </a:rPr>
                  <a:t>) </a:t>
                </a:r>
                <a:endParaRPr lang="en-US" altLang="zh-CN" dirty="0" smtClean="0">
                  <a:cs typeface="Times New Roman" pitchFamily="18" charset="0"/>
                </a:endParaRPr>
              </a:p>
              <a:p>
                <a:pPr lvl="0"/>
                <a:r>
                  <a:rPr lang="en-US" altLang="zh-CN" dirty="0" smtClean="0">
                    <a:latin typeface="+mn-lt"/>
                    <a:cs typeface="Times New Roman" pitchFamily="18" charset="0"/>
                  </a:rPr>
                  <a:t>mean</a:t>
                </a:r>
                <a:endParaRPr lang="zh-CN" altLang="en-US" dirty="0">
                  <a:latin typeface="+mn-lt"/>
                  <a:cs typeface="Times New Roman" pitchFamily="18" charset="0"/>
                </a:endParaRPr>
              </a:p>
              <a:p>
                <a:pPr lvl="0"/>
                <a14:m>
                  <m:oMath xmlns:m="http://schemas.openxmlformats.org/officeDocument/2006/math">
                    <m:sSup>
                      <m:sSupPr>
                        <m:ctrlPr>
                          <a:rPr lang="el-GR" altLang="zh-CN" i="1">
                            <a:latin typeface="Cambria Math" panose="02040503050406030204" pitchFamily="18" charset="0"/>
                            <a:cs typeface="Times New Roman" pitchFamily="18" charset="0"/>
                          </a:rPr>
                        </m:ctrlPr>
                      </m:sSupPr>
                      <m:e>
                        <m:r>
                          <m:rPr>
                            <m:nor/>
                          </m:rPr>
                          <a:rPr lang="el-GR" altLang="zh-CN" dirty="0">
                            <a:latin typeface="+mn-lt"/>
                            <a:cs typeface="Times New Roman" pitchFamily="18" charset="0"/>
                          </a:rPr>
                          <m:t>σ</m:t>
                        </m:r>
                      </m:e>
                      <m:sup>
                        <m:r>
                          <a:rPr lang="en-US" altLang="zh-CN" i="1">
                            <a:latin typeface="Cambria Math"/>
                            <a:cs typeface="Times New Roman" pitchFamily="18" charset="0"/>
                          </a:rPr>
                          <m:t>2</m:t>
                        </m:r>
                      </m:sup>
                    </m:sSup>
                  </m:oMath>
                </a14:m>
                <a:r>
                  <a:rPr lang="en-US" altLang="zh-CN" dirty="0">
                    <a:cs typeface="Times New Roman" pitchFamily="18" charset="0"/>
                  </a:rPr>
                  <a:t> (</a:t>
                </a:r>
                <a14:m>
                  <m:oMath xmlns:m="http://schemas.openxmlformats.org/officeDocument/2006/math">
                    <m:sSub>
                      <m:sSubPr>
                        <m:ctrlPr>
                          <a:rPr lang="en-US" altLang="zh-CN" i="1">
                            <a:latin typeface="Cambria Math" panose="02040503050406030204" pitchFamily="18" charset="0"/>
                            <a:cs typeface="Times New Roman" pitchFamily="18" charset="0"/>
                          </a:rPr>
                        </m:ctrlPr>
                      </m:sSubPr>
                      <m:e>
                        <m:r>
                          <a:rPr lang="en-US" altLang="zh-CN" i="1">
                            <a:latin typeface="Cambria Math"/>
                            <a:cs typeface="Times New Roman" pitchFamily="18" charset="0"/>
                          </a:rPr>
                          <m:t>𝑇</m:t>
                        </m:r>
                      </m:e>
                      <m:sub>
                        <m:r>
                          <m:rPr>
                            <m:sty m:val="p"/>
                          </m:rPr>
                          <a:rPr lang="en-US" altLang="zh-CN" i="1">
                            <a:latin typeface="Cambria Math"/>
                            <a:cs typeface="Times New Roman" pitchFamily="18" charset="0"/>
                          </a:rPr>
                          <m:t>mrpc</m:t>
                        </m:r>
                      </m:sub>
                    </m:sSub>
                  </m:oMath>
                </a14:m>
                <a:r>
                  <a:rPr lang="en-US" altLang="zh-CN" dirty="0">
                    <a:cs typeface="Times New Roman" pitchFamily="18" charset="0"/>
                  </a:rPr>
                  <a:t>-</a:t>
                </a:r>
                <a14:m>
                  <m:oMath xmlns:m="http://schemas.openxmlformats.org/officeDocument/2006/math">
                    <m:sSub>
                      <m:sSubPr>
                        <m:ctrlPr>
                          <a:rPr lang="en-US" altLang="zh-CN" i="1" dirty="0">
                            <a:latin typeface="Cambria Math" panose="02040503050406030204" pitchFamily="18" charset="0"/>
                            <a:cs typeface="Times New Roman" pitchFamily="18" charset="0"/>
                          </a:rPr>
                        </m:ctrlPr>
                      </m:sSubPr>
                      <m:e>
                        <m:r>
                          <a:rPr lang="en-US" altLang="zh-CN" i="1" dirty="0">
                            <a:latin typeface="Cambria Math"/>
                            <a:cs typeface="Times New Roman" pitchFamily="18" charset="0"/>
                          </a:rPr>
                          <m:t>𝑇</m:t>
                        </m:r>
                      </m:e>
                      <m:sub>
                        <m:r>
                          <a:rPr lang="en-US" altLang="zh-CN" i="1" dirty="0">
                            <a:latin typeface="Cambria Math"/>
                            <a:cs typeface="Times New Roman" pitchFamily="18" charset="0"/>
                          </a:rPr>
                          <m:t>𝜇</m:t>
                        </m:r>
                        <m:r>
                          <a:rPr lang="en-US" altLang="zh-CN" i="1" dirty="0">
                            <a:latin typeface="Cambria Math"/>
                            <a:cs typeface="Times New Roman" pitchFamily="18" charset="0"/>
                          </a:rPr>
                          <m:t>1</m:t>
                        </m:r>
                      </m:sub>
                    </m:sSub>
                  </m:oMath>
                </a14:m>
                <a:r>
                  <a:rPr lang="el-GR" altLang="zh-CN" dirty="0" smtClean="0">
                    <a:cs typeface="Times New Roman" pitchFamily="18" charset="0"/>
                  </a:rPr>
                  <a:t>)</a:t>
                </a:r>
                <a:r>
                  <a:rPr lang="en-US" altLang="zh-CN" dirty="0" smtClean="0">
                    <a:cs typeface="Times New Roman" pitchFamily="18" charset="0"/>
                  </a:rPr>
                  <a:t>    </a:t>
                </a:r>
                <a:r>
                  <a:rPr lang="el-GR" altLang="zh-CN" dirty="0" smtClean="0">
                    <a:cs typeface="Times New Roman" pitchFamily="18" charset="0"/>
                  </a:rPr>
                  <a:t> </a:t>
                </a:r>
                <a:r>
                  <a:rPr lang="en-US" altLang="zh-CN" dirty="0" smtClean="0">
                    <a:latin typeface="+mn-lt"/>
                    <a:cs typeface="Times New Roman" pitchFamily="18" charset="0"/>
                  </a:rPr>
                  <a:t>=</a:t>
                </a:r>
                <a14:m>
                  <m:oMath xmlns:m="http://schemas.openxmlformats.org/officeDocument/2006/math">
                    <m:sSup>
                      <m:sSupPr>
                        <m:ctrlPr>
                          <a:rPr lang="el-GR" altLang="zh-CN" i="1">
                            <a:latin typeface="Cambria Math" panose="02040503050406030204" pitchFamily="18" charset="0"/>
                            <a:cs typeface="Times New Roman" pitchFamily="18" charset="0"/>
                          </a:rPr>
                        </m:ctrlPr>
                      </m:sSupPr>
                      <m:e>
                        <m:r>
                          <m:rPr>
                            <m:nor/>
                          </m:rPr>
                          <a:rPr lang="en-US" altLang="zh-CN">
                            <a:cs typeface="Times New Roman" pitchFamily="18" charset="0"/>
                          </a:rPr>
                          <m:t> </m:t>
                        </m:r>
                        <m:r>
                          <m:rPr>
                            <m:nor/>
                          </m:rPr>
                          <a:rPr lang="el-GR" altLang="zh-CN" dirty="0">
                            <a:cs typeface="Times New Roman" pitchFamily="18" charset="0"/>
                          </a:rPr>
                          <m:t>σ</m:t>
                        </m:r>
                      </m:e>
                      <m:sup>
                        <m:r>
                          <a:rPr lang="en-US" altLang="zh-CN" i="1">
                            <a:latin typeface="Cambria Math"/>
                            <a:cs typeface="Times New Roman" pitchFamily="18" charset="0"/>
                          </a:rPr>
                          <m:t>2</m:t>
                        </m:r>
                      </m:sup>
                    </m:sSup>
                  </m:oMath>
                </a14:m>
                <a:r>
                  <a:rPr lang="el-GR" altLang="zh-CN" dirty="0" smtClean="0">
                    <a:latin typeface="+mn-lt"/>
                    <a:cs typeface="Times New Roman" pitchFamily="18" charset="0"/>
                  </a:rPr>
                  <a:t>[</a:t>
                </a:r>
                <a:r>
                  <a:rPr lang="en-US" altLang="zh-CN" dirty="0">
                    <a:cs typeface="Times New Roman" pitchFamily="18" charset="0"/>
                  </a:rPr>
                  <a:t>(</a:t>
                </a:r>
                <a14:m>
                  <m:oMath xmlns:m="http://schemas.openxmlformats.org/officeDocument/2006/math">
                    <m:sSub>
                      <m:sSubPr>
                        <m:ctrlPr>
                          <a:rPr lang="en-US" altLang="zh-CN" i="1">
                            <a:latin typeface="Cambria Math" panose="02040503050406030204" pitchFamily="18" charset="0"/>
                            <a:cs typeface="Times New Roman" pitchFamily="18" charset="0"/>
                          </a:rPr>
                        </m:ctrlPr>
                      </m:sSubPr>
                      <m:e>
                        <m:r>
                          <a:rPr lang="en-US" altLang="zh-CN" i="1">
                            <a:latin typeface="Cambria Math"/>
                            <a:cs typeface="Times New Roman" pitchFamily="18" charset="0"/>
                          </a:rPr>
                          <m:t>𝑇</m:t>
                        </m:r>
                      </m:e>
                      <m:sub>
                        <m:r>
                          <m:rPr>
                            <m:sty m:val="p"/>
                          </m:rPr>
                          <a:rPr lang="en-US" altLang="zh-CN" i="1">
                            <a:latin typeface="Cambria Math"/>
                            <a:cs typeface="Times New Roman" pitchFamily="18" charset="0"/>
                          </a:rPr>
                          <m:t>mrpc</m:t>
                        </m:r>
                      </m:sub>
                    </m:sSub>
                  </m:oMath>
                </a14:m>
                <a:r>
                  <a:rPr lang="en-US" altLang="zh-CN" dirty="0">
                    <a:cs typeface="Times New Roman" pitchFamily="18" charset="0"/>
                  </a:rPr>
                  <a:t>-</a:t>
                </a:r>
                <a14:m>
                  <m:oMath xmlns:m="http://schemas.openxmlformats.org/officeDocument/2006/math">
                    <m:sSub>
                      <m:sSubPr>
                        <m:ctrlPr>
                          <a:rPr lang="en-US" altLang="zh-CN" i="1" dirty="0">
                            <a:latin typeface="Cambria Math" panose="02040503050406030204" pitchFamily="18" charset="0"/>
                            <a:cs typeface="Times New Roman" pitchFamily="18" charset="0"/>
                          </a:rPr>
                        </m:ctrlPr>
                      </m:sSubPr>
                      <m:e>
                        <m:r>
                          <a:rPr lang="en-US" altLang="zh-CN" i="1" dirty="0">
                            <a:latin typeface="Cambria Math"/>
                            <a:cs typeface="Times New Roman" pitchFamily="18" charset="0"/>
                          </a:rPr>
                          <m:t>𝑇</m:t>
                        </m:r>
                      </m:e>
                      <m:sub>
                        <m:r>
                          <a:rPr lang="en-US" altLang="zh-CN" i="1" dirty="0">
                            <a:latin typeface="Cambria Math"/>
                            <a:cs typeface="Times New Roman" pitchFamily="18" charset="0"/>
                          </a:rPr>
                          <m:t>𝜇</m:t>
                        </m:r>
                        <m:r>
                          <a:rPr lang="en-US" altLang="zh-CN" i="1" dirty="0">
                            <a:latin typeface="Cambria Math"/>
                            <a:cs typeface="Times New Roman" pitchFamily="18" charset="0"/>
                          </a:rPr>
                          <m:t>1</m:t>
                        </m:r>
                      </m:sub>
                    </m:sSub>
                  </m:oMath>
                </a14:m>
                <a:r>
                  <a:rPr lang="el-GR" altLang="zh-CN" dirty="0">
                    <a:cs typeface="Times New Roman" pitchFamily="18" charset="0"/>
                  </a:rPr>
                  <a:t>) </a:t>
                </a:r>
                <a:r>
                  <a:rPr lang="en-US" altLang="zh-CN" dirty="0" smtClean="0">
                    <a:latin typeface="+mn-lt"/>
                    <a:cs typeface="Times New Roman" pitchFamily="18" charset="0"/>
                  </a:rPr>
                  <a:t>-</a:t>
                </a:r>
                <a:r>
                  <a:rPr lang="en-US" altLang="zh-CN" dirty="0">
                    <a:cs typeface="Times New Roman" pitchFamily="18" charset="0"/>
                  </a:rPr>
                  <a:t> (</a:t>
                </a:r>
                <a14:m>
                  <m:oMath xmlns:m="http://schemas.openxmlformats.org/officeDocument/2006/math">
                    <m:sSub>
                      <m:sSubPr>
                        <m:ctrlPr>
                          <a:rPr lang="en-US" altLang="zh-CN" i="1">
                            <a:latin typeface="Cambria Math" panose="02040503050406030204" pitchFamily="18" charset="0"/>
                            <a:cs typeface="Times New Roman" pitchFamily="18" charset="0"/>
                          </a:rPr>
                        </m:ctrlPr>
                      </m:sSubPr>
                      <m:e>
                        <m:r>
                          <a:rPr lang="en-US" altLang="zh-CN" i="1">
                            <a:latin typeface="Cambria Math"/>
                            <a:cs typeface="Times New Roman" pitchFamily="18" charset="0"/>
                          </a:rPr>
                          <m:t>𝑇</m:t>
                        </m:r>
                      </m:e>
                      <m:sub>
                        <m:r>
                          <a:rPr lang="en-US" altLang="zh-CN" i="1">
                            <a:latin typeface="Cambria Math"/>
                            <a:cs typeface="Times New Roman" pitchFamily="18" charset="0"/>
                          </a:rPr>
                          <m:t>0</m:t>
                        </m:r>
                      </m:sub>
                    </m:sSub>
                  </m:oMath>
                </a14:m>
                <a:r>
                  <a:rPr lang="en-US" altLang="zh-CN" dirty="0">
                    <a:cs typeface="Times New Roman" pitchFamily="18" charset="0"/>
                  </a:rPr>
                  <a:t>-</a:t>
                </a:r>
                <a14:m>
                  <m:oMath xmlns:m="http://schemas.openxmlformats.org/officeDocument/2006/math">
                    <m:sSub>
                      <m:sSubPr>
                        <m:ctrlPr>
                          <a:rPr lang="en-US" altLang="zh-CN" i="1" dirty="0">
                            <a:latin typeface="Cambria Math" panose="02040503050406030204" pitchFamily="18" charset="0"/>
                            <a:cs typeface="Times New Roman" pitchFamily="18" charset="0"/>
                          </a:rPr>
                        </m:ctrlPr>
                      </m:sSubPr>
                      <m:e>
                        <m:r>
                          <a:rPr lang="en-US" altLang="zh-CN" i="1" dirty="0">
                            <a:latin typeface="Cambria Math"/>
                            <a:cs typeface="Times New Roman" pitchFamily="18" charset="0"/>
                          </a:rPr>
                          <m:t>𝑇</m:t>
                        </m:r>
                      </m:e>
                      <m:sub>
                        <m:r>
                          <a:rPr lang="en-US" altLang="zh-CN" i="1" dirty="0">
                            <a:latin typeface="Cambria Math"/>
                            <a:cs typeface="Times New Roman" pitchFamily="18" charset="0"/>
                          </a:rPr>
                          <m:t>𝜇</m:t>
                        </m:r>
                        <m:r>
                          <a:rPr lang="en-US" altLang="zh-CN" i="1" dirty="0">
                            <a:latin typeface="Cambria Math"/>
                            <a:cs typeface="Times New Roman" pitchFamily="18" charset="0"/>
                          </a:rPr>
                          <m:t>2</m:t>
                        </m:r>
                      </m:sub>
                    </m:sSub>
                  </m:oMath>
                </a14:m>
                <a:r>
                  <a:rPr lang="el-GR" altLang="zh-CN" dirty="0">
                    <a:cs typeface="Times New Roman" pitchFamily="18" charset="0"/>
                  </a:rPr>
                  <a:t>) </a:t>
                </a:r>
                <a:r>
                  <a:rPr lang="en-US" altLang="zh-CN" dirty="0" smtClean="0">
                    <a:latin typeface="+mn-lt"/>
                    <a:cs typeface="Times New Roman" pitchFamily="18" charset="0"/>
                  </a:rPr>
                  <a:t>-</a:t>
                </a:r>
                <a14:m>
                  <m:oMath xmlns:m="http://schemas.openxmlformats.org/officeDocument/2006/math">
                    <m:sSup>
                      <m:sSupPr>
                        <m:ctrlPr>
                          <a:rPr lang="el-GR" altLang="zh-CN" i="1">
                            <a:latin typeface="Cambria Math" panose="02040503050406030204" pitchFamily="18" charset="0"/>
                            <a:cs typeface="Times New Roman" pitchFamily="18" charset="0"/>
                          </a:rPr>
                        </m:ctrlPr>
                      </m:sSupPr>
                      <m:e>
                        <m:r>
                          <m:rPr>
                            <m:nor/>
                          </m:rPr>
                          <a:rPr lang="en-US" altLang="zh-CN">
                            <a:cs typeface="Times New Roman" pitchFamily="18" charset="0"/>
                          </a:rPr>
                          <m:t> </m:t>
                        </m:r>
                        <m:r>
                          <m:rPr>
                            <m:nor/>
                          </m:rPr>
                          <a:rPr lang="el-GR" altLang="zh-CN" dirty="0">
                            <a:cs typeface="Times New Roman" pitchFamily="18" charset="0"/>
                          </a:rPr>
                          <m:t>σ</m:t>
                        </m:r>
                      </m:e>
                      <m:sup>
                        <m:r>
                          <a:rPr lang="en-US" altLang="zh-CN" i="1">
                            <a:latin typeface="Cambria Math"/>
                            <a:cs typeface="Times New Roman" pitchFamily="18" charset="0"/>
                          </a:rPr>
                          <m:t>2</m:t>
                        </m:r>
                      </m:sup>
                    </m:sSup>
                  </m:oMath>
                </a14:m>
                <a:r>
                  <a:rPr lang="en-US" altLang="zh-CN" dirty="0">
                    <a:cs typeface="Times New Roman" pitchFamily="18" charset="0"/>
                  </a:rPr>
                  <a:t> (</a:t>
                </a:r>
                <a14:m>
                  <m:oMath xmlns:m="http://schemas.openxmlformats.org/officeDocument/2006/math">
                    <m:sSub>
                      <m:sSubPr>
                        <m:ctrlPr>
                          <a:rPr lang="en-US" altLang="zh-CN" i="1">
                            <a:latin typeface="Cambria Math" panose="02040503050406030204" pitchFamily="18" charset="0"/>
                            <a:cs typeface="Times New Roman" pitchFamily="18" charset="0"/>
                          </a:rPr>
                        </m:ctrlPr>
                      </m:sSubPr>
                      <m:e>
                        <m:r>
                          <a:rPr lang="en-US" altLang="zh-CN" i="1">
                            <a:latin typeface="Cambria Math"/>
                            <a:cs typeface="Times New Roman" pitchFamily="18" charset="0"/>
                          </a:rPr>
                          <m:t>𝑇</m:t>
                        </m:r>
                      </m:e>
                      <m:sub>
                        <m:r>
                          <a:rPr lang="en-US" altLang="zh-CN" i="1">
                            <a:latin typeface="Cambria Math"/>
                            <a:cs typeface="Times New Roman" pitchFamily="18" charset="0"/>
                          </a:rPr>
                          <m:t>0</m:t>
                        </m:r>
                      </m:sub>
                    </m:sSub>
                  </m:oMath>
                </a14:m>
                <a:r>
                  <a:rPr lang="en-US" altLang="zh-CN" dirty="0">
                    <a:cs typeface="Times New Roman" pitchFamily="18" charset="0"/>
                  </a:rPr>
                  <a:t>-</a:t>
                </a:r>
                <a14:m>
                  <m:oMath xmlns:m="http://schemas.openxmlformats.org/officeDocument/2006/math">
                    <m:sSub>
                      <m:sSubPr>
                        <m:ctrlPr>
                          <a:rPr lang="en-US" altLang="zh-CN" i="1" dirty="0">
                            <a:latin typeface="Cambria Math" panose="02040503050406030204" pitchFamily="18" charset="0"/>
                            <a:cs typeface="Times New Roman" pitchFamily="18" charset="0"/>
                          </a:rPr>
                        </m:ctrlPr>
                      </m:sSubPr>
                      <m:e>
                        <m:r>
                          <a:rPr lang="en-US" altLang="zh-CN" i="1" dirty="0">
                            <a:latin typeface="Cambria Math"/>
                            <a:cs typeface="Times New Roman" pitchFamily="18" charset="0"/>
                          </a:rPr>
                          <m:t>𝑇</m:t>
                        </m:r>
                      </m:e>
                      <m:sub>
                        <m:r>
                          <a:rPr lang="en-US" altLang="zh-CN" i="1" dirty="0">
                            <a:latin typeface="Cambria Math"/>
                            <a:cs typeface="Times New Roman" pitchFamily="18" charset="0"/>
                          </a:rPr>
                          <m:t>𝜇</m:t>
                        </m:r>
                        <m:r>
                          <a:rPr lang="en-US" altLang="zh-CN" i="1" dirty="0">
                            <a:latin typeface="Cambria Math"/>
                            <a:cs typeface="Times New Roman" pitchFamily="18" charset="0"/>
                          </a:rPr>
                          <m:t>2</m:t>
                        </m:r>
                      </m:sub>
                    </m:sSub>
                  </m:oMath>
                </a14:m>
                <a:r>
                  <a:rPr lang="el-GR" altLang="zh-CN" dirty="0">
                    <a:cs typeface="Times New Roman" pitchFamily="18" charset="0"/>
                  </a:rPr>
                  <a:t>)</a:t>
                </a:r>
                <a:r>
                  <a:rPr lang="en-US" altLang="zh-CN" dirty="0" smtClean="0">
                    <a:cs typeface="Times New Roman" pitchFamily="18" charset="0"/>
                  </a:rPr>
                  <a:t>                       </a:t>
                </a:r>
              </a:p>
              <a:p>
                <a:pPr lvl="0"/>
                <a:r>
                  <a:rPr lang="en-US" altLang="zh-CN" dirty="0">
                    <a:cs typeface="Times New Roman" pitchFamily="18" charset="0"/>
                  </a:rPr>
                  <a:t> </a:t>
                </a:r>
                <a:r>
                  <a:rPr lang="en-US" altLang="zh-CN" dirty="0" smtClean="0">
                    <a:cs typeface="Times New Roman" pitchFamily="18" charset="0"/>
                  </a:rPr>
                  <a:t>                         =</a:t>
                </a:r>
                <a14:m>
                  <m:oMath xmlns:m="http://schemas.openxmlformats.org/officeDocument/2006/math">
                    <m:sSup>
                      <m:sSupPr>
                        <m:ctrlPr>
                          <a:rPr lang="el-GR" altLang="zh-CN" i="1">
                            <a:latin typeface="Cambria Math" panose="02040503050406030204" pitchFamily="18" charset="0"/>
                            <a:cs typeface="Times New Roman" pitchFamily="18" charset="0"/>
                          </a:rPr>
                        </m:ctrlPr>
                      </m:sSupPr>
                      <m:e>
                        <m:r>
                          <m:rPr>
                            <m:nor/>
                          </m:rPr>
                          <a:rPr lang="en-US" altLang="zh-CN">
                            <a:cs typeface="Times New Roman" pitchFamily="18" charset="0"/>
                          </a:rPr>
                          <m:t> </m:t>
                        </m:r>
                        <m:r>
                          <m:rPr>
                            <m:nor/>
                          </m:rPr>
                          <a:rPr lang="el-GR" altLang="zh-CN" dirty="0">
                            <a:cs typeface="Times New Roman" pitchFamily="18" charset="0"/>
                          </a:rPr>
                          <m:t>σ</m:t>
                        </m:r>
                      </m:e>
                      <m:sup>
                        <m:r>
                          <a:rPr lang="en-US" altLang="zh-CN" i="1">
                            <a:latin typeface="Cambria Math"/>
                            <a:cs typeface="Times New Roman" pitchFamily="18" charset="0"/>
                          </a:rPr>
                          <m:t>2</m:t>
                        </m:r>
                      </m:sup>
                    </m:sSup>
                  </m:oMath>
                </a14:m>
                <a:r>
                  <a:rPr lang="en-US" altLang="zh-CN" dirty="0">
                    <a:cs typeface="Times New Roman" pitchFamily="18" charset="0"/>
                  </a:rPr>
                  <a:t>(</a:t>
                </a:r>
                <a14:m>
                  <m:oMath xmlns:m="http://schemas.openxmlformats.org/officeDocument/2006/math">
                    <m:sSub>
                      <m:sSubPr>
                        <m:ctrlPr>
                          <a:rPr lang="en-US" altLang="zh-CN" i="1">
                            <a:latin typeface="Cambria Math" panose="02040503050406030204" pitchFamily="18" charset="0"/>
                            <a:cs typeface="Times New Roman" pitchFamily="18" charset="0"/>
                          </a:rPr>
                        </m:ctrlPr>
                      </m:sSubPr>
                      <m:e>
                        <m:r>
                          <a:rPr lang="en-US" altLang="zh-CN" i="1">
                            <a:latin typeface="Cambria Math"/>
                            <a:cs typeface="Times New Roman" pitchFamily="18" charset="0"/>
                          </a:rPr>
                          <m:t>𝑇</m:t>
                        </m:r>
                      </m:e>
                      <m:sub>
                        <m:r>
                          <m:rPr>
                            <m:sty m:val="p"/>
                          </m:rPr>
                          <a:rPr lang="en-US" altLang="zh-CN" i="1">
                            <a:latin typeface="Cambria Math"/>
                            <a:cs typeface="Times New Roman" pitchFamily="18" charset="0"/>
                          </a:rPr>
                          <m:t>mrpc</m:t>
                        </m:r>
                      </m:sub>
                    </m:sSub>
                  </m:oMath>
                </a14:m>
                <a:r>
                  <a:rPr lang="en-US" altLang="zh-CN" dirty="0">
                    <a:cs typeface="Times New Roman" pitchFamily="18" charset="0"/>
                  </a:rPr>
                  <a:t> </a:t>
                </a:r>
                <a:r>
                  <a:rPr lang="en-US" altLang="zh-CN" dirty="0" smtClean="0">
                    <a:cs typeface="Times New Roman" pitchFamily="18" charset="0"/>
                  </a:rPr>
                  <a:t>-</a:t>
                </a:r>
                <a14:m>
                  <m:oMath xmlns:m="http://schemas.openxmlformats.org/officeDocument/2006/math">
                    <m:sSub>
                      <m:sSubPr>
                        <m:ctrlPr>
                          <a:rPr lang="en-US" altLang="zh-CN" i="1">
                            <a:latin typeface="Cambria Math" panose="02040503050406030204" pitchFamily="18" charset="0"/>
                            <a:cs typeface="Times New Roman" pitchFamily="18" charset="0"/>
                          </a:rPr>
                        </m:ctrlPr>
                      </m:sSubPr>
                      <m:e>
                        <m:r>
                          <a:rPr lang="en-US" altLang="zh-CN" i="1">
                            <a:latin typeface="Cambria Math"/>
                            <a:cs typeface="Times New Roman" pitchFamily="18" charset="0"/>
                          </a:rPr>
                          <m:t>𝑇</m:t>
                        </m:r>
                      </m:e>
                      <m:sub>
                        <m:r>
                          <a:rPr lang="en-US" altLang="zh-CN" i="1">
                            <a:latin typeface="Cambria Math"/>
                            <a:cs typeface="Times New Roman" pitchFamily="18" charset="0"/>
                          </a:rPr>
                          <m:t>0</m:t>
                        </m:r>
                      </m:sub>
                    </m:sSub>
                    <m:r>
                      <a:rPr lang="en-US" altLang="zh-CN" b="0" i="0" smtClean="0">
                        <a:latin typeface="Cambria Math"/>
                        <a:cs typeface="Times New Roman" pitchFamily="18" charset="0"/>
                      </a:rPr>
                      <m:t>+</m:t>
                    </m:r>
                    <m:sSub>
                      <m:sSubPr>
                        <m:ctrlPr>
                          <a:rPr lang="en-US" altLang="zh-CN" i="1" dirty="0">
                            <a:latin typeface="Cambria Math" panose="02040503050406030204" pitchFamily="18" charset="0"/>
                            <a:cs typeface="Times New Roman" pitchFamily="18" charset="0"/>
                          </a:rPr>
                        </m:ctrlPr>
                      </m:sSubPr>
                      <m:e>
                        <m:r>
                          <a:rPr lang="en-US" altLang="zh-CN" i="1" dirty="0">
                            <a:latin typeface="Cambria Math"/>
                            <a:cs typeface="Times New Roman" pitchFamily="18" charset="0"/>
                          </a:rPr>
                          <m:t>𝑇</m:t>
                        </m:r>
                      </m:e>
                      <m:sub>
                        <m:r>
                          <a:rPr lang="en-US" altLang="zh-CN" i="1" dirty="0">
                            <a:latin typeface="Cambria Math"/>
                            <a:cs typeface="Times New Roman" pitchFamily="18" charset="0"/>
                          </a:rPr>
                          <m:t>𝜇</m:t>
                        </m:r>
                        <m:r>
                          <a:rPr lang="en-US" altLang="zh-CN" i="1" dirty="0">
                            <a:latin typeface="Cambria Math"/>
                            <a:cs typeface="Times New Roman" pitchFamily="18" charset="0"/>
                          </a:rPr>
                          <m:t>2</m:t>
                        </m:r>
                      </m:sub>
                    </m:sSub>
                    <m:sSub>
                      <m:sSubPr>
                        <m:ctrlPr>
                          <a:rPr lang="en-US" altLang="zh-CN" i="1" dirty="0">
                            <a:latin typeface="Cambria Math" panose="02040503050406030204" pitchFamily="18" charset="0"/>
                            <a:cs typeface="Times New Roman" pitchFamily="18" charset="0"/>
                          </a:rPr>
                        </m:ctrlPr>
                      </m:sSubPr>
                      <m:e>
                        <m:r>
                          <a:rPr lang="en-US" altLang="zh-CN" b="0" i="1" dirty="0" smtClean="0">
                            <a:latin typeface="Cambria Math"/>
                            <a:cs typeface="Times New Roman" pitchFamily="18" charset="0"/>
                          </a:rPr>
                          <m:t> − </m:t>
                        </m:r>
                        <m:r>
                          <a:rPr lang="en-US" altLang="zh-CN" i="1" dirty="0">
                            <a:latin typeface="Cambria Math"/>
                            <a:cs typeface="Times New Roman" pitchFamily="18" charset="0"/>
                          </a:rPr>
                          <m:t>𝑇</m:t>
                        </m:r>
                      </m:e>
                      <m:sub>
                        <m:r>
                          <a:rPr lang="en-US" altLang="zh-CN" i="1" dirty="0">
                            <a:latin typeface="Cambria Math"/>
                            <a:cs typeface="Times New Roman" pitchFamily="18" charset="0"/>
                          </a:rPr>
                          <m:t>𝜇</m:t>
                        </m:r>
                        <m:r>
                          <a:rPr lang="en-US" altLang="zh-CN" i="1" dirty="0">
                            <a:latin typeface="Cambria Math"/>
                            <a:cs typeface="Times New Roman" pitchFamily="18" charset="0"/>
                          </a:rPr>
                          <m:t>1</m:t>
                        </m:r>
                      </m:sub>
                    </m:sSub>
                  </m:oMath>
                </a14:m>
                <a:r>
                  <a:rPr lang="el-GR" altLang="zh-CN" dirty="0">
                    <a:cs typeface="Times New Roman" pitchFamily="18" charset="0"/>
                  </a:rPr>
                  <a:t> )</a:t>
                </a:r>
                <a:r>
                  <a:rPr lang="en-US" altLang="zh-CN" dirty="0">
                    <a:cs typeface="Times New Roman" pitchFamily="18" charset="0"/>
                  </a:rPr>
                  <a:t> -</a:t>
                </a:r>
                <a14:m>
                  <m:oMath xmlns:m="http://schemas.openxmlformats.org/officeDocument/2006/math">
                    <m:sSup>
                      <m:sSupPr>
                        <m:ctrlPr>
                          <a:rPr lang="el-GR" altLang="zh-CN" i="1">
                            <a:latin typeface="Cambria Math" panose="02040503050406030204" pitchFamily="18" charset="0"/>
                            <a:cs typeface="Times New Roman" pitchFamily="18" charset="0"/>
                          </a:rPr>
                        </m:ctrlPr>
                      </m:sSupPr>
                      <m:e>
                        <m:r>
                          <m:rPr>
                            <m:nor/>
                          </m:rPr>
                          <a:rPr lang="en-US" altLang="zh-CN">
                            <a:cs typeface="Times New Roman" pitchFamily="18" charset="0"/>
                          </a:rPr>
                          <m:t> </m:t>
                        </m:r>
                        <m:r>
                          <m:rPr>
                            <m:nor/>
                          </m:rPr>
                          <a:rPr lang="el-GR" altLang="zh-CN" dirty="0">
                            <a:cs typeface="Times New Roman" pitchFamily="18" charset="0"/>
                          </a:rPr>
                          <m:t>σ</m:t>
                        </m:r>
                      </m:e>
                      <m:sup>
                        <m:r>
                          <a:rPr lang="en-US" altLang="zh-CN" i="1">
                            <a:latin typeface="Cambria Math"/>
                            <a:cs typeface="Times New Roman" pitchFamily="18" charset="0"/>
                          </a:rPr>
                          <m:t>2</m:t>
                        </m:r>
                      </m:sup>
                    </m:sSup>
                  </m:oMath>
                </a14:m>
                <a:r>
                  <a:rPr lang="en-US" altLang="zh-CN" dirty="0">
                    <a:cs typeface="Times New Roman" pitchFamily="18" charset="0"/>
                  </a:rPr>
                  <a:t> (</a:t>
                </a:r>
                <a14:m>
                  <m:oMath xmlns:m="http://schemas.openxmlformats.org/officeDocument/2006/math">
                    <m:sSub>
                      <m:sSubPr>
                        <m:ctrlPr>
                          <a:rPr lang="en-US" altLang="zh-CN" i="1">
                            <a:latin typeface="Cambria Math" panose="02040503050406030204" pitchFamily="18" charset="0"/>
                            <a:cs typeface="Times New Roman" pitchFamily="18" charset="0"/>
                          </a:rPr>
                        </m:ctrlPr>
                      </m:sSubPr>
                      <m:e>
                        <m:r>
                          <a:rPr lang="en-US" altLang="zh-CN" i="1">
                            <a:latin typeface="Cambria Math"/>
                            <a:cs typeface="Times New Roman" pitchFamily="18" charset="0"/>
                          </a:rPr>
                          <m:t>𝑇</m:t>
                        </m:r>
                      </m:e>
                      <m:sub>
                        <m:r>
                          <a:rPr lang="en-US" altLang="zh-CN" i="1">
                            <a:latin typeface="Cambria Math"/>
                            <a:cs typeface="Times New Roman" pitchFamily="18" charset="0"/>
                          </a:rPr>
                          <m:t>0</m:t>
                        </m:r>
                      </m:sub>
                    </m:sSub>
                  </m:oMath>
                </a14:m>
                <a:r>
                  <a:rPr lang="en-US" altLang="zh-CN" dirty="0">
                    <a:cs typeface="Times New Roman" pitchFamily="18" charset="0"/>
                  </a:rPr>
                  <a:t>-</a:t>
                </a:r>
                <a14:m>
                  <m:oMath xmlns:m="http://schemas.openxmlformats.org/officeDocument/2006/math">
                    <m:sSub>
                      <m:sSubPr>
                        <m:ctrlPr>
                          <a:rPr lang="en-US" altLang="zh-CN" i="1" dirty="0">
                            <a:latin typeface="Cambria Math" panose="02040503050406030204" pitchFamily="18" charset="0"/>
                            <a:cs typeface="Times New Roman" pitchFamily="18" charset="0"/>
                          </a:rPr>
                        </m:ctrlPr>
                      </m:sSubPr>
                      <m:e>
                        <m:r>
                          <a:rPr lang="en-US" altLang="zh-CN" i="1" dirty="0">
                            <a:latin typeface="Cambria Math"/>
                            <a:cs typeface="Times New Roman" pitchFamily="18" charset="0"/>
                          </a:rPr>
                          <m:t>𝑇</m:t>
                        </m:r>
                      </m:e>
                      <m:sub>
                        <m:r>
                          <a:rPr lang="en-US" altLang="zh-CN" i="1" dirty="0">
                            <a:latin typeface="Cambria Math"/>
                            <a:cs typeface="Times New Roman" pitchFamily="18" charset="0"/>
                          </a:rPr>
                          <m:t>𝜇</m:t>
                        </m:r>
                        <m:r>
                          <a:rPr lang="en-US" altLang="zh-CN" i="1" dirty="0">
                            <a:latin typeface="Cambria Math"/>
                            <a:cs typeface="Times New Roman" pitchFamily="18" charset="0"/>
                          </a:rPr>
                          <m:t>2</m:t>
                        </m:r>
                      </m:sub>
                    </m:sSub>
                  </m:oMath>
                </a14:m>
                <a:r>
                  <a:rPr lang="el-GR" altLang="zh-CN" dirty="0">
                    <a:cs typeface="Times New Roman" pitchFamily="18" charset="0"/>
                  </a:rPr>
                  <a:t>)</a:t>
                </a:r>
                <a:r>
                  <a:rPr lang="en-US" altLang="zh-CN" dirty="0">
                    <a:cs typeface="Times New Roman" pitchFamily="18" charset="0"/>
                  </a:rPr>
                  <a:t> </a:t>
                </a:r>
                <a:endParaRPr lang="el-GR" altLang="zh-CN" dirty="0">
                  <a:latin typeface="+mn-lt"/>
                  <a:cs typeface="Times New Roman" pitchFamily="18" charset="0"/>
                </a:endParaRPr>
              </a:p>
              <a:p>
                <a14:m>
                  <m:oMath xmlns:m="http://schemas.openxmlformats.org/officeDocument/2006/math">
                    <m:sSub>
                      <m:sSubPr>
                        <m:ctrlPr>
                          <a:rPr lang="en-US" altLang="zh-CN" sz="1600" i="1" dirty="0">
                            <a:latin typeface="Cambria Math" panose="02040503050406030204" pitchFamily="18" charset="0"/>
                            <a:cs typeface="Times New Roman" pitchFamily="18" charset="0"/>
                          </a:rPr>
                        </m:ctrlPr>
                      </m:sSubPr>
                      <m:e>
                        <m:r>
                          <a:rPr lang="en-US" altLang="zh-CN" sz="1600" i="1" dirty="0">
                            <a:latin typeface="Cambria Math"/>
                            <a:cs typeface="Times New Roman" pitchFamily="18" charset="0"/>
                          </a:rPr>
                          <m:t>𝑇</m:t>
                        </m:r>
                      </m:e>
                      <m:sub>
                        <m:r>
                          <a:rPr lang="en-US" altLang="zh-CN" sz="1600" i="1" dirty="0">
                            <a:latin typeface="Cambria Math"/>
                            <a:cs typeface="Times New Roman" pitchFamily="18" charset="0"/>
                          </a:rPr>
                          <m:t>𝜇</m:t>
                        </m:r>
                        <m:r>
                          <a:rPr lang="en-US" altLang="zh-CN" sz="1600" i="1" dirty="0">
                            <a:latin typeface="Cambria Math"/>
                            <a:cs typeface="Times New Roman" pitchFamily="18" charset="0"/>
                          </a:rPr>
                          <m:t>2</m:t>
                        </m:r>
                      </m:sub>
                    </m:sSub>
                  </m:oMath>
                </a14:m>
                <a:r>
                  <a:rPr lang="en-US" altLang="zh-CN" sz="1600" dirty="0" smtClean="0">
                    <a:latin typeface="Times New Roman" pitchFamily="18" charset="0"/>
                    <a:cs typeface="Times New Roman" pitchFamily="18" charset="0"/>
                  </a:rPr>
                  <a:t>-</a:t>
                </a:r>
                <a14:m>
                  <m:oMath xmlns:m="http://schemas.openxmlformats.org/officeDocument/2006/math">
                    <m:sSub>
                      <m:sSubPr>
                        <m:ctrlPr>
                          <a:rPr lang="en-US" altLang="zh-CN" sz="1600" i="1" dirty="0">
                            <a:latin typeface="Cambria Math" panose="02040503050406030204" pitchFamily="18" charset="0"/>
                            <a:cs typeface="Times New Roman" pitchFamily="18" charset="0"/>
                          </a:rPr>
                        </m:ctrlPr>
                      </m:sSubPr>
                      <m:e>
                        <m:r>
                          <a:rPr lang="en-US" altLang="zh-CN" sz="1600" i="1" dirty="0">
                            <a:latin typeface="Cambria Math"/>
                            <a:cs typeface="Times New Roman" pitchFamily="18" charset="0"/>
                          </a:rPr>
                          <m:t>𝑇</m:t>
                        </m:r>
                      </m:e>
                      <m:sub>
                        <m:r>
                          <a:rPr lang="en-US" altLang="zh-CN" sz="1600" i="1" dirty="0">
                            <a:latin typeface="Cambria Math"/>
                            <a:cs typeface="Times New Roman" pitchFamily="18" charset="0"/>
                          </a:rPr>
                          <m:t>𝜇</m:t>
                        </m:r>
                        <m:r>
                          <a:rPr lang="en-US" altLang="zh-CN" sz="1600" b="0" i="1" dirty="0" smtClean="0">
                            <a:latin typeface="Cambria Math"/>
                            <a:cs typeface="Times New Roman" pitchFamily="18" charset="0"/>
                          </a:rPr>
                          <m:t>1</m:t>
                        </m:r>
                      </m:sub>
                    </m:sSub>
                  </m:oMath>
                </a14:m>
                <a:r>
                  <a:rPr lang="en-US" altLang="zh-CN" sz="1600" dirty="0" smtClean="0">
                    <a:latin typeface="Times New Roman" pitchFamily="18" charset="0"/>
                    <a:cs typeface="Times New Roman" pitchFamily="18" charset="0"/>
                  </a:rPr>
                  <a:t>=</a:t>
                </a:r>
                <a14:m>
                  <m:oMath xmlns:m="http://schemas.openxmlformats.org/officeDocument/2006/math">
                    <m:sSub>
                      <m:sSubPr>
                        <m:ctrlPr>
                          <a:rPr lang="en-US" altLang="zh-CN" sz="1600" i="1" dirty="0">
                            <a:latin typeface="Cambria Math" panose="02040503050406030204" pitchFamily="18" charset="0"/>
                            <a:cs typeface="Times New Roman" pitchFamily="18" charset="0"/>
                          </a:rPr>
                        </m:ctrlPr>
                      </m:sSubPr>
                      <m:e>
                        <m:r>
                          <a:rPr lang="en-US" altLang="zh-CN" sz="1600" i="1" dirty="0">
                            <a:latin typeface="Cambria Math"/>
                            <a:cs typeface="Times New Roman" pitchFamily="18" charset="0"/>
                          </a:rPr>
                          <m:t>𝑇</m:t>
                        </m:r>
                      </m:e>
                      <m:sub>
                        <m:r>
                          <a:rPr lang="en-US" altLang="zh-CN" sz="1600" b="0" i="1" dirty="0" smtClean="0">
                            <a:latin typeface="Cambria Math"/>
                            <a:cs typeface="Times New Roman" pitchFamily="18" charset="0"/>
                          </a:rPr>
                          <m:t>𝑓𝑙𝑦</m:t>
                        </m:r>
                      </m:sub>
                    </m:sSub>
                  </m:oMath>
                </a14:m>
                <a:r>
                  <a:rPr lang="en-US" altLang="zh-CN" sz="1600" dirty="0" smtClean="0">
                    <a:latin typeface="Times New Roman" pitchFamily="18" charset="0"/>
                    <a:cs typeface="Times New Roman" pitchFamily="18" charset="0"/>
                  </a:rPr>
                  <a:t>        </a:t>
                </a:r>
                <a:r>
                  <a:rPr lang="en-US" altLang="zh-CN" dirty="0" smtClean="0">
                    <a:latin typeface="+mn-lt"/>
                    <a:cs typeface="Times New Roman" pitchFamily="18" charset="0"/>
                  </a:rPr>
                  <a:t>= </a:t>
                </a:r>
                <a14:m>
                  <m:oMath xmlns:m="http://schemas.openxmlformats.org/officeDocument/2006/math">
                    <m:sSup>
                      <m:sSupPr>
                        <m:ctrlPr>
                          <a:rPr lang="el-GR" altLang="zh-CN" i="1">
                            <a:latin typeface="Cambria Math" panose="02040503050406030204" pitchFamily="18" charset="0"/>
                            <a:cs typeface="Times New Roman" pitchFamily="18" charset="0"/>
                          </a:rPr>
                        </m:ctrlPr>
                      </m:sSupPr>
                      <m:e>
                        <m:r>
                          <m:rPr>
                            <m:nor/>
                          </m:rPr>
                          <a:rPr lang="el-GR" altLang="zh-CN" dirty="0">
                            <a:cs typeface="Times New Roman" pitchFamily="18" charset="0"/>
                          </a:rPr>
                          <m:t>σ</m:t>
                        </m:r>
                      </m:e>
                      <m:sup>
                        <m:r>
                          <a:rPr lang="en-US" altLang="zh-CN" i="1">
                            <a:latin typeface="Cambria Math"/>
                            <a:cs typeface="Times New Roman" pitchFamily="18" charset="0"/>
                          </a:rPr>
                          <m:t>2</m:t>
                        </m:r>
                      </m:sup>
                    </m:sSup>
                    <m:r>
                      <a:rPr lang="en-US" altLang="zh-CN" i="1">
                        <a:latin typeface="Cambria Math"/>
                        <a:cs typeface="Times New Roman" pitchFamily="18" charset="0"/>
                      </a:rPr>
                      <m:t> </m:t>
                    </m:r>
                  </m:oMath>
                </a14:m>
                <a:r>
                  <a:rPr lang="el-GR" altLang="zh-CN" dirty="0">
                    <a:latin typeface="+mn-lt"/>
                    <a:cs typeface="Times New Roman" pitchFamily="18" charset="0"/>
                  </a:rPr>
                  <a:t>(</a:t>
                </a:r>
                <a14:m>
                  <m:oMath xmlns:m="http://schemas.openxmlformats.org/officeDocument/2006/math">
                    <m:sSub>
                      <m:sSubPr>
                        <m:ctrlPr>
                          <a:rPr lang="en-US" altLang="zh-CN" i="1">
                            <a:latin typeface="Cambria Math" panose="02040503050406030204" pitchFamily="18" charset="0"/>
                            <a:cs typeface="Times New Roman" pitchFamily="18" charset="0"/>
                          </a:rPr>
                        </m:ctrlPr>
                      </m:sSubPr>
                      <m:e>
                        <m:r>
                          <a:rPr lang="en-US" altLang="zh-CN" i="1">
                            <a:latin typeface="Cambria Math"/>
                            <a:cs typeface="Times New Roman" pitchFamily="18" charset="0"/>
                          </a:rPr>
                          <m:t>𝑇</m:t>
                        </m:r>
                      </m:e>
                      <m:sub>
                        <m:r>
                          <m:rPr>
                            <m:sty m:val="p"/>
                          </m:rPr>
                          <a:rPr lang="en-US" altLang="zh-CN" i="1">
                            <a:latin typeface="Cambria Math"/>
                            <a:cs typeface="Times New Roman" pitchFamily="18" charset="0"/>
                          </a:rPr>
                          <m:t>mrpc</m:t>
                        </m:r>
                      </m:sub>
                    </m:sSub>
                  </m:oMath>
                </a14:m>
                <a:r>
                  <a:rPr lang="en-US" altLang="zh-CN" dirty="0" smtClean="0">
                    <a:latin typeface="+mn-lt"/>
                    <a:cs typeface="Times New Roman" pitchFamily="18" charset="0"/>
                  </a:rPr>
                  <a:t>-</a:t>
                </a:r>
                <a14:m>
                  <m:oMath xmlns:m="http://schemas.openxmlformats.org/officeDocument/2006/math">
                    <m:sSub>
                      <m:sSubPr>
                        <m:ctrlPr>
                          <a:rPr lang="en-US" altLang="zh-CN" i="1">
                            <a:latin typeface="Cambria Math" panose="02040503050406030204" pitchFamily="18" charset="0"/>
                            <a:cs typeface="Times New Roman" pitchFamily="18" charset="0"/>
                          </a:rPr>
                        </m:ctrlPr>
                      </m:sSubPr>
                      <m:e>
                        <m:r>
                          <a:rPr lang="en-US" altLang="zh-CN" i="1">
                            <a:latin typeface="Cambria Math"/>
                            <a:cs typeface="Times New Roman" pitchFamily="18" charset="0"/>
                          </a:rPr>
                          <m:t>𝑇</m:t>
                        </m:r>
                      </m:e>
                      <m:sub>
                        <m:r>
                          <a:rPr lang="en-US" altLang="zh-CN" i="1">
                            <a:latin typeface="Cambria Math"/>
                            <a:cs typeface="Times New Roman" pitchFamily="18" charset="0"/>
                          </a:rPr>
                          <m:t>0</m:t>
                        </m:r>
                      </m:sub>
                    </m:sSub>
                    <m:r>
                      <a:rPr lang="en-US" altLang="zh-CN" b="0" i="1" smtClean="0">
                        <a:latin typeface="Cambria Math"/>
                        <a:cs typeface="Times New Roman" pitchFamily="18" charset="0"/>
                      </a:rPr>
                      <m:t>+</m:t>
                    </m:r>
                    <m:sSub>
                      <m:sSubPr>
                        <m:ctrlPr>
                          <a:rPr lang="en-US" altLang="zh-CN" i="1" dirty="0">
                            <a:latin typeface="Cambria Math" panose="02040503050406030204" pitchFamily="18" charset="0"/>
                            <a:cs typeface="Times New Roman" pitchFamily="18" charset="0"/>
                          </a:rPr>
                        </m:ctrlPr>
                      </m:sSubPr>
                      <m:e>
                        <m:r>
                          <a:rPr lang="en-US" altLang="zh-CN" i="1" dirty="0">
                            <a:latin typeface="Cambria Math"/>
                            <a:cs typeface="Times New Roman" pitchFamily="18" charset="0"/>
                          </a:rPr>
                          <m:t>𝑇</m:t>
                        </m:r>
                      </m:e>
                      <m:sub>
                        <m:r>
                          <a:rPr lang="en-US" altLang="zh-CN" i="1" dirty="0">
                            <a:latin typeface="Cambria Math"/>
                            <a:cs typeface="Times New Roman" pitchFamily="18" charset="0"/>
                          </a:rPr>
                          <m:t>𝑓𝑙𝑦</m:t>
                        </m:r>
                      </m:sub>
                    </m:sSub>
                  </m:oMath>
                </a14:m>
                <a:r>
                  <a:rPr lang="en-US" altLang="zh-CN" dirty="0">
                    <a:latin typeface="+mn-lt"/>
                    <a:cs typeface="Times New Roman" pitchFamily="18" charset="0"/>
                  </a:rPr>
                  <a:t> ) </a:t>
                </a:r>
                <a:r>
                  <a:rPr lang="en-US" altLang="zh-CN" dirty="0" smtClean="0">
                    <a:latin typeface="+mn-lt"/>
                    <a:cs typeface="Times New Roman" pitchFamily="18" charset="0"/>
                  </a:rPr>
                  <a:t>-</a:t>
                </a:r>
                <a14:m>
                  <m:oMath xmlns:m="http://schemas.openxmlformats.org/officeDocument/2006/math">
                    <m:sSup>
                      <m:sSupPr>
                        <m:ctrlPr>
                          <a:rPr lang="el-GR" altLang="zh-CN" i="1">
                            <a:latin typeface="Cambria Math" panose="02040503050406030204" pitchFamily="18" charset="0"/>
                            <a:cs typeface="Times New Roman" pitchFamily="18" charset="0"/>
                          </a:rPr>
                        </m:ctrlPr>
                      </m:sSupPr>
                      <m:e>
                        <m:r>
                          <m:rPr>
                            <m:nor/>
                          </m:rPr>
                          <a:rPr lang="el-GR" altLang="zh-CN" dirty="0">
                            <a:cs typeface="Times New Roman" pitchFamily="18" charset="0"/>
                          </a:rPr>
                          <m:t>σ</m:t>
                        </m:r>
                      </m:e>
                      <m:sup>
                        <m:r>
                          <a:rPr lang="en-US" altLang="zh-CN" i="1">
                            <a:latin typeface="Cambria Math"/>
                            <a:cs typeface="Times New Roman" pitchFamily="18" charset="0"/>
                          </a:rPr>
                          <m:t>2</m:t>
                        </m:r>
                      </m:sup>
                    </m:sSup>
                  </m:oMath>
                </a14:m>
                <a:r>
                  <a:rPr lang="el-GR" altLang="zh-CN" dirty="0">
                    <a:latin typeface="+mn-lt"/>
                    <a:cs typeface="Times New Roman" pitchFamily="18" charset="0"/>
                  </a:rPr>
                  <a:t>(</a:t>
                </a:r>
                <a14:m>
                  <m:oMath xmlns:m="http://schemas.openxmlformats.org/officeDocument/2006/math">
                    <m:sSub>
                      <m:sSubPr>
                        <m:ctrlPr>
                          <a:rPr lang="en-US" altLang="zh-CN" i="1">
                            <a:latin typeface="Cambria Math" panose="02040503050406030204" pitchFamily="18" charset="0"/>
                            <a:cs typeface="Times New Roman" pitchFamily="18" charset="0"/>
                          </a:rPr>
                        </m:ctrlPr>
                      </m:sSubPr>
                      <m:e>
                        <m:r>
                          <a:rPr lang="en-US" altLang="zh-CN" i="1">
                            <a:latin typeface="Cambria Math"/>
                            <a:cs typeface="Times New Roman" pitchFamily="18" charset="0"/>
                          </a:rPr>
                          <m:t>𝑇</m:t>
                        </m:r>
                      </m:e>
                      <m:sub>
                        <m:r>
                          <a:rPr lang="en-US" altLang="zh-CN" i="1">
                            <a:latin typeface="Cambria Math"/>
                            <a:cs typeface="Times New Roman" pitchFamily="18" charset="0"/>
                          </a:rPr>
                          <m:t>0</m:t>
                        </m:r>
                      </m:sub>
                    </m:sSub>
                  </m:oMath>
                </a14:m>
                <a:r>
                  <a:rPr lang="en-US" altLang="zh-CN" dirty="0" smtClean="0">
                    <a:latin typeface="+mn-lt"/>
                    <a:cs typeface="Times New Roman" pitchFamily="18" charset="0"/>
                  </a:rPr>
                  <a:t>-</a:t>
                </a:r>
                <a14:m>
                  <m:oMath xmlns:m="http://schemas.openxmlformats.org/officeDocument/2006/math">
                    <m:sSub>
                      <m:sSubPr>
                        <m:ctrlPr>
                          <a:rPr lang="en-US" altLang="zh-CN" i="1" dirty="0">
                            <a:latin typeface="Cambria Math" panose="02040503050406030204" pitchFamily="18" charset="0"/>
                            <a:cs typeface="Times New Roman" pitchFamily="18" charset="0"/>
                          </a:rPr>
                        </m:ctrlPr>
                      </m:sSubPr>
                      <m:e>
                        <m:r>
                          <a:rPr lang="en-US" altLang="zh-CN" i="1" dirty="0">
                            <a:latin typeface="Cambria Math"/>
                            <a:cs typeface="Times New Roman" pitchFamily="18" charset="0"/>
                          </a:rPr>
                          <m:t>𝑇</m:t>
                        </m:r>
                      </m:e>
                      <m:sub>
                        <m:r>
                          <a:rPr lang="en-US" altLang="zh-CN" i="1" dirty="0">
                            <a:latin typeface="Cambria Math"/>
                            <a:cs typeface="Times New Roman" pitchFamily="18" charset="0"/>
                          </a:rPr>
                          <m:t>𝜇</m:t>
                        </m:r>
                        <m:r>
                          <a:rPr lang="en-US" altLang="zh-CN" i="1" dirty="0">
                            <a:latin typeface="Cambria Math"/>
                            <a:cs typeface="Times New Roman" pitchFamily="18" charset="0"/>
                          </a:rPr>
                          <m:t>2</m:t>
                        </m:r>
                      </m:sub>
                    </m:sSub>
                  </m:oMath>
                </a14:m>
                <a:r>
                  <a:rPr lang="el-GR" altLang="zh-CN" dirty="0">
                    <a:latin typeface="+mn-lt"/>
                    <a:cs typeface="Times New Roman" pitchFamily="18" charset="0"/>
                  </a:rPr>
                  <a:t>) </a:t>
                </a:r>
                <a:endParaRPr lang="en-US" altLang="zh-CN" dirty="0" smtClean="0">
                  <a:latin typeface="+mn-lt"/>
                  <a:cs typeface="Times New Roman" pitchFamily="18" charset="0"/>
                </a:endParaRPr>
              </a:p>
              <a:p>
                <a:endParaRPr lang="el-GR" altLang="zh-CN" dirty="0">
                  <a:latin typeface="+mn-lt"/>
                  <a:cs typeface="Times New Roman" pitchFamily="18" charset="0"/>
                </a:endParaRPr>
              </a:p>
              <a:p>
                <a:r>
                  <a:rPr lang="en-US" altLang="zh-CN" dirty="0" smtClean="0">
                    <a:latin typeface="+mn-lt"/>
                    <a:cs typeface="Times New Roman" pitchFamily="18" charset="0"/>
                  </a:rPr>
                  <a:t>                                =</a:t>
                </a:r>
                <a14:m>
                  <m:oMath xmlns:m="http://schemas.openxmlformats.org/officeDocument/2006/math">
                    <m:sSup>
                      <m:sSupPr>
                        <m:ctrlPr>
                          <a:rPr lang="el-GR" altLang="zh-CN" i="1">
                            <a:latin typeface="Cambria Math" panose="02040503050406030204" pitchFamily="18" charset="0"/>
                            <a:cs typeface="Times New Roman" pitchFamily="18" charset="0"/>
                          </a:rPr>
                        </m:ctrlPr>
                      </m:sSupPr>
                      <m:e>
                        <m:r>
                          <m:rPr>
                            <m:nor/>
                          </m:rPr>
                          <a:rPr lang="el-GR" altLang="zh-CN" dirty="0">
                            <a:cs typeface="Times New Roman" pitchFamily="18" charset="0"/>
                          </a:rPr>
                          <m:t>σ</m:t>
                        </m:r>
                      </m:e>
                      <m:sup>
                        <m:r>
                          <a:rPr lang="en-US" altLang="zh-CN" i="1">
                            <a:latin typeface="Cambria Math"/>
                            <a:cs typeface="Times New Roman" pitchFamily="18" charset="0"/>
                          </a:rPr>
                          <m:t>2</m:t>
                        </m:r>
                      </m:sup>
                    </m:sSup>
                  </m:oMath>
                </a14:m>
                <a:r>
                  <a:rPr lang="el-GR" altLang="zh-CN" dirty="0" smtClean="0">
                    <a:latin typeface="+mn-lt"/>
                    <a:cs typeface="Times New Roman" pitchFamily="18" charset="0"/>
                  </a:rPr>
                  <a:t>[</a:t>
                </a:r>
                <a14:m>
                  <m:oMath xmlns:m="http://schemas.openxmlformats.org/officeDocument/2006/math">
                    <m:sSub>
                      <m:sSubPr>
                        <m:ctrlPr>
                          <a:rPr lang="el-GR" altLang="zh-CN" i="1" dirty="0" smtClean="0">
                            <a:latin typeface="Cambria Math" panose="02040503050406030204" pitchFamily="18" charset="0"/>
                            <a:cs typeface="Times New Roman" pitchFamily="18" charset="0"/>
                          </a:rPr>
                        </m:ctrlPr>
                      </m:sSubPr>
                      <m:e>
                        <m:r>
                          <a:rPr lang="en-US" altLang="zh-CN" b="0" i="1" dirty="0" smtClean="0">
                            <a:latin typeface="Cambria Math"/>
                            <a:cs typeface="Times New Roman" pitchFamily="18" charset="0"/>
                          </a:rPr>
                          <m:t>𝑡</m:t>
                        </m:r>
                      </m:e>
                      <m:sub>
                        <m:r>
                          <a:rPr lang="en-US" altLang="zh-CN" b="0" i="1" dirty="0" smtClean="0">
                            <a:latin typeface="Cambria Math"/>
                            <a:cs typeface="Times New Roman" pitchFamily="18" charset="0"/>
                          </a:rPr>
                          <m:t>𝑚𝑟𝑝𝑐</m:t>
                        </m:r>
                      </m:sub>
                    </m:sSub>
                  </m:oMath>
                </a14:m>
                <a:r>
                  <a:rPr lang="en-US" altLang="zh-CN" dirty="0" smtClean="0">
                    <a:latin typeface="+mn-lt"/>
                    <a:cs typeface="Times New Roman" pitchFamily="18" charset="0"/>
                  </a:rPr>
                  <a:t>-</a:t>
                </a:r>
                <a14:m>
                  <m:oMath xmlns:m="http://schemas.openxmlformats.org/officeDocument/2006/math">
                    <m:f>
                      <m:fPr>
                        <m:ctrlPr>
                          <a:rPr lang="en-US" altLang="zh-CN" i="1" dirty="0" smtClean="0">
                            <a:latin typeface="Cambria Math" panose="02040503050406030204" pitchFamily="18" charset="0"/>
                            <a:cs typeface="Times New Roman" pitchFamily="18" charset="0"/>
                          </a:rPr>
                        </m:ctrlPr>
                      </m:fPr>
                      <m:num>
                        <m:r>
                          <a:rPr lang="en-US" altLang="zh-CN" b="0" i="1" dirty="0" smtClean="0">
                            <a:latin typeface="Cambria Math"/>
                            <a:cs typeface="Times New Roman" pitchFamily="18" charset="0"/>
                          </a:rPr>
                          <m:t>(</m:t>
                        </m:r>
                        <m:sSub>
                          <m:sSubPr>
                            <m:ctrlPr>
                              <a:rPr lang="en-US" altLang="zh-CN" i="1" dirty="0">
                                <a:latin typeface="Cambria Math" panose="02040503050406030204" pitchFamily="18" charset="0"/>
                                <a:cs typeface="Times New Roman" pitchFamily="18" charset="0"/>
                              </a:rPr>
                            </m:ctrlPr>
                          </m:sSubPr>
                          <m:e>
                            <m:r>
                              <a:rPr lang="en-US" altLang="zh-CN" i="1" dirty="0">
                                <a:latin typeface="Cambria Math"/>
                                <a:cs typeface="Times New Roman" pitchFamily="18" charset="0"/>
                              </a:rPr>
                              <m:t>𝑡</m:t>
                            </m:r>
                          </m:e>
                          <m:sub>
                            <m:r>
                              <a:rPr lang="en-US" altLang="zh-CN" i="1" dirty="0">
                                <a:latin typeface="Cambria Math"/>
                                <a:cs typeface="Times New Roman" pitchFamily="18" charset="0"/>
                              </a:rPr>
                              <m:t>1</m:t>
                            </m:r>
                          </m:sub>
                        </m:sSub>
                        <m:sSub>
                          <m:sSubPr>
                            <m:ctrlPr>
                              <a:rPr lang="en-US" altLang="zh-CN" i="1" dirty="0">
                                <a:latin typeface="Cambria Math" panose="02040503050406030204" pitchFamily="18" charset="0"/>
                                <a:cs typeface="Times New Roman" pitchFamily="18" charset="0"/>
                              </a:rPr>
                            </m:ctrlPr>
                          </m:sSubPr>
                          <m:e>
                            <m:r>
                              <a:rPr lang="en-US" altLang="zh-CN" i="1" dirty="0">
                                <a:latin typeface="Cambria Math"/>
                                <a:cs typeface="Times New Roman" pitchFamily="18" charset="0"/>
                              </a:rPr>
                              <m:t>+</m:t>
                            </m:r>
                            <m:r>
                              <a:rPr lang="en-US" altLang="zh-CN" i="1" dirty="0">
                                <a:latin typeface="Cambria Math"/>
                                <a:cs typeface="Times New Roman" pitchFamily="18" charset="0"/>
                              </a:rPr>
                              <m:t>𝑡</m:t>
                            </m:r>
                          </m:e>
                          <m:sub>
                            <m:r>
                              <a:rPr lang="en-US" altLang="zh-CN" i="1" dirty="0">
                                <a:latin typeface="Cambria Math"/>
                                <a:cs typeface="Times New Roman" pitchFamily="18" charset="0"/>
                              </a:rPr>
                              <m:t>2</m:t>
                            </m:r>
                          </m:sub>
                        </m:sSub>
                        <m:sSub>
                          <m:sSubPr>
                            <m:ctrlPr>
                              <a:rPr lang="en-US" altLang="zh-CN" i="1" dirty="0">
                                <a:latin typeface="Cambria Math" panose="02040503050406030204" pitchFamily="18" charset="0"/>
                                <a:cs typeface="Times New Roman" pitchFamily="18" charset="0"/>
                              </a:rPr>
                            </m:ctrlPr>
                          </m:sSubPr>
                          <m:e>
                            <m:r>
                              <a:rPr lang="en-US" altLang="zh-CN" i="1" dirty="0">
                                <a:latin typeface="Cambria Math"/>
                                <a:cs typeface="Times New Roman" pitchFamily="18" charset="0"/>
                              </a:rPr>
                              <m:t>+</m:t>
                            </m:r>
                            <m:r>
                              <a:rPr lang="en-US" altLang="zh-CN" i="1" dirty="0">
                                <a:latin typeface="Cambria Math"/>
                                <a:cs typeface="Times New Roman" pitchFamily="18" charset="0"/>
                              </a:rPr>
                              <m:t>𝑡</m:t>
                            </m:r>
                          </m:e>
                          <m:sub>
                            <m:r>
                              <a:rPr lang="en-US" altLang="zh-CN" i="1" dirty="0">
                                <a:latin typeface="Cambria Math"/>
                                <a:cs typeface="Times New Roman" pitchFamily="18" charset="0"/>
                              </a:rPr>
                              <m:t>3</m:t>
                            </m:r>
                          </m:sub>
                        </m:sSub>
                        <m:sSub>
                          <m:sSubPr>
                            <m:ctrlPr>
                              <a:rPr lang="en-US" altLang="zh-CN" i="1" dirty="0">
                                <a:latin typeface="Cambria Math" panose="02040503050406030204" pitchFamily="18" charset="0"/>
                                <a:cs typeface="Times New Roman" pitchFamily="18" charset="0"/>
                              </a:rPr>
                            </m:ctrlPr>
                          </m:sSubPr>
                          <m:e>
                            <m:r>
                              <a:rPr lang="en-US" altLang="zh-CN" i="1" dirty="0">
                                <a:latin typeface="Cambria Math"/>
                                <a:cs typeface="Times New Roman" pitchFamily="18" charset="0"/>
                              </a:rPr>
                              <m:t>+</m:t>
                            </m:r>
                            <m:r>
                              <a:rPr lang="en-US" altLang="zh-CN" i="1" dirty="0">
                                <a:latin typeface="Cambria Math"/>
                                <a:cs typeface="Times New Roman" pitchFamily="18" charset="0"/>
                              </a:rPr>
                              <m:t>𝑡</m:t>
                            </m:r>
                          </m:e>
                          <m:sub>
                            <m:r>
                              <a:rPr lang="en-US" altLang="zh-CN" i="1" dirty="0">
                                <a:latin typeface="Cambria Math"/>
                                <a:cs typeface="Times New Roman" pitchFamily="18" charset="0"/>
                              </a:rPr>
                              <m:t>4</m:t>
                            </m:r>
                          </m:sub>
                        </m:sSub>
                        <m:r>
                          <a:rPr lang="en-US" altLang="zh-CN" b="0" i="1" dirty="0" smtClean="0">
                            <a:latin typeface="Cambria Math"/>
                            <a:cs typeface="Times New Roman" pitchFamily="18" charset="0"/>
                          </a:rPr>
                          <m:t>)</m:t>
                        </m:r>
                      </m:num>
                      <m:den>
                        <m:r>
                          <a:rPr lang="en-US" altLang="zh-CN" b="0" i="1" dirty="0" smtClean="0">
                            <a:latin typeface="Cambria Math"/>
                            <a:cs typeface="Times New Roman" pitchFamily="18" charset="0"/>
                          </a:rPr>
                          <m:t>4</m:t>
                        </m:r>
                      </m:den>
                    </m:f>
                    <m:r>
                      <a:rPr lang="en-US" altLang="zh-CN" b="0" i="1" dirty="0" smtClean="0">
                        <a:latin typeface="Cambria Math"/>
                        <a:cs typeface="Times New Roman" pitchFamily="18" charset="0"/>
                      </a:rPr>
                      <m:t>+</m:t>
                    </m:r>
                    <m:sSub>
                      <m:sSubPr>
                        <m:ctrlPr>
                          <a:rPr lang="en-US" altLang="zh-CN" i="1" dirty="0">
                            <a:latin typeface="Cambria Math" panose="02040503050406030204" pitchFamily="18" charset="0"/>
                            <a:cs typeface="Times New Roman" pitchFamily="18" charset="0"/>
                          </a:rPr>
                        </m:ctrlPr>
                      </m:sSubPr>
                      <m:e>
                        <m:r>
                          <a:rPr lang="en-US" altLang="zh-CN" i="1" dirty="0">
                            <a:latin typeface="Cambria Math"/>
                            <a:cs typeface="Times New Roman" pitchFamily="18" charset="0"/>
                          </a:rPr>
                          <m:t>𝑇</m:t>
                        </m:r>
                      </m:e>
                      <m:sub>
                        <m:r>
                          <a:rPr lang="en-US" altLang="zh-CN" i="1" dirty="0">
                            <a:latin typeface="Cambria Math"/>
                            <a:cs typeface="Times New Roman" pitchFamily="18" charset="0"/>
                          </a:rPr>
                          <m:t>𝑓𝑙𝑦</m:t>
                        </m:r>
                      </m:sub>
                    </m:sSub>
                  </m:oMath>
                </a14:m>
                <a:r>
                  <a:rPr lang="en-US" altLang="zh-CN" dirty="0">
                    <a:latin typeface="+mn-lt"/>
                    <a:cs typeface="Times New Roman" pitchFamily="18" charset="0"/>
                  </a:rPr>
                  <a:t>] </a:t>
                </a:r>
                <a:r>
                  <a:rPr lang="en-US" altLang="zh-CN" dirty="0" smtClean="0">
                    <a:latin typeface="+mn-lt"/>
                    <a:cs typeface="Times New Roman" pitchFamily="18" charset="0"/>
                  </a:rPr>
                  <a:t>-</a:t>
                </a:r>
                <a14:m>
                  <m:oMath xmlns:m="http://schemas.openxmlformats.org/officeDocument/2006/math">
                    <m:sSup>
                      <m:sSupPr>
                        <m:ctrlPr>
                          <a:rPr lang="el-GR" altLang="zh-CN" i="1">
                            <a:latin typeface="Cambria Math" panose="02040503050406030204" pitchFamily="18" charset="0"/>
                            <a:cs typeface="Times New Roman" pitchFamily="18" charset="0"/>
                          </a:rPr>
                        </m:ctrlPr>
                      </m:sSupPr>
                      <m:e>
                        <m:r>
                          <m:rPr>
                            <m:nor/>
                          </m:rPr>
                          <a:rPr lang="en-US" altLang="zh-CN">
                            <a:cs typeface="Times New Roman" pitchFamily="18" charset="0"/>
                          </a:rPr>
                          <m:t> </m:t>
                        </m:r>
                        <m:r>
                          <m:rPr>
                            <m:nor/>
                          </m:rPr>
                          <a:rPr lang="el-GR" altLang="zh-CN" dirty="0">
                            <a:cs typeface="Times New Roman" pitchFamily="18" charset="0"/>
                          </a:rPr>
                          <m:t>σ</m:t>
                        </m:r>
                      </m:e>
                      <m:sup>
                        <m:r>
                          <a:rPr lang="en-US" altLang="zh-CN" i="1">
                            <a:latin typeface="Cambria Math"/>
                            <a:cs typeface="Times New Roman" pitchFamily="18" charset="0"/>
                          </a:rPr>
                          <m:t>2</m:t>
                        </m:r>
                      </m:sup>
                    </m:sSup>
                  </m:oMath>
                </a14:m>
                <a:r>
                  <a:rPr lang="el-GR" altLang="zh-CN" dirty="0">
                    <a:latin typeface="+mn-lt"/>
                    <a:cs typeface="Times New Roman" pitchFamily="18" charset="0"/>
                  </a:rPr>
                  <a:t> [</a:t>
                </a:r>
                <a14:m>
                  <m:oMath xmlns:m="http://schemas.openxmlformats.org/officeDocument/2006/math">
                    <m:f>
                      <m:fPr>
                        <m:ctrlPr>
                          <a:rPr lang="en-US" altLang="zh-CN" i="1" dirty="0">
                            <a:latin typeface="Cambria Math" panose="02040503050406030204" pitchFamily="18" charset="0"/>
                            <a:cs typeface="Times New Roman" pitchFamily="18" charset="0"/>
                          </a:rPr>
                        </m:ctrlPr>
                      </m:fPr>
                      <m:num>
                        <m:r>
                          <a:rPr lang="en-US" altLang="zh-CN" i="1" dirty="0">
                            <a:latin typeface="Cambria Math"/>
                            <a:cs typeface="Times New Roman" pitchFamily="18" charset="0"/>
                          </a:rPr>
                          <m:t>(</m:t>
                        </m:r>
                        <m:sSub>
                          <m:sSubPr>
                            <m:ctrlPr>
                              <a:rPr lang="en-US" altLang="zh-CN" i="1" dirty="0">
                                <a:latin typeface="Cambria Math" panose="02040503050406030204" pitchFamily="18" charset="0"/>
                                <a:cs typeface="Times New Roman" pitchFamily="18" charset="0"/>
                              </a:rPr>
                            </m:ctrlPr>
                          </m:sSubPr>
                          <m:e>
                            <m:r>
                              <a:rPr lang="en-US" altLang="zh-CN" i="1" dirty="0">
                                <a:latin typeface="Cambria Math"/>
                                <a:cs typeface="Times New Roman" pitchFamily="18" charset="0"/>
                              </a:rPr>
                              <m:t>𝑡</m:t>
                            </m:r>
                          </m:e>
                          <m:sub>
                            <m:r>
                              <a:rPr lang="en-US" altLang="zh-CN" i="1" dirty="0">
                                <a:latin typeface="Cambria Math"/>
                                <a:cs typeface="Times New Roman" pitchFamily="18" charset="0"/>
                              </a:rPr>
                              <m:t>1</m:t>
                            </m:r>
                          </m:sub>
                        </m:sSub>
                        <m:sSub>
                          <m:sSubPr>
                            <m:ctrlPr>
                              <a:rPr lang="en-US" altLang="zh-CN" i="1" dirty="0">
                                <a:latin typeface="Cambria Math" panose="02040503050406030204" pitchFamily="18" charset="0"/>
                                <a:cs typeface="Times New Roman" pitchFamily="18" charset="0"/>
                              </a:rPr>
                            </m:ctrlPr>
                          </m:sSubPr>
                          <m:e>
                            <m:r>
                              <a:rPr lang="en-US" altLang="zh-CN" i="1" dirty="0">
                                <a:latin typeface="Cambria Math"/>
                                <a:cs typeface="Times New Roman" pitchFamily="18" charset="0"/>
                              </a:rPr>
                              <m:t>+</m:t>
                            </m:r>
                            <m:r>
                              <a:rPr lang="en-US" altLang="zh-CN" i="1" dirty="0">
                                <a:latin typeface="Cambria Math"/>
                                <a:cs typeface="Times New Roman" pitchFamily="18" charset="0"/>
                              </a:rPr>
                              <m:t>𝑡</m:t>
                            </m:r>
                          </m:e>
                          <m:sub>
                            <m:r>
                              <a:rPr lang="en-US" altLang="zh-CN" i="1" dirty="0">
                                <a:latin typeface="Cambria Math"/>
                                <a:cs typeface="Times New Roman" pitchFamily="18" charset="0"/>
                              </a:rPr>
                              <m:t>2</m:t>
                            </m:r>
                          </m:sub>
                        </m:sSub>
                        <m:sSub>
                          <m:sSubPr>
                            <m:ctrlPr>
                              <a:rPr lang="en-US" altLang="zh-CN" i="1" dirty="0">
                                <a:latin typeface="Cambria Math" panose="02040503050406030204" pitchFamily="18" charset="0"/>
                                <a:cs typeface="Times New Roman" pitchFamily="18" charset="0"/>
                              </a:rPr>
                            </m:ctrlPr>
                          </m:sSubPr>
                          <m:e>
                            <m:r>
                              <a:rPr lang="en-US" altLang="zh-CN" b="0" i="1" dirty="0" smtClean="0">
                                <a:latin typeface="Cambria Math"/>
                                <a:cs typeface="Times New Roman" pitchFamily="18" charset="0"/>
                              </a:rPr>
                              <m:t>−</m:t>
                            </m:r>
                            <m:r>
                              <a:rPr lang="en-US" altLang="zh-CN" i="1" dirty="0">
                                <a:latin typeface="Cambria Math"/>
                                <a:cs typeface="Times New Roman" pitchFamily="18" charset="0"/>
                              </a:rPr>
                              <m:t>𝑡</m:t>
                            </m:r>
                          </m:e>
                          <m:sub>
                            <m:r>
                              <a:rPr lang="en-US" altLang="zh-CN" i="1" dirty="0">
                                <a:latin typeface="Cambria Math"/>
                                <a:cs typeface="Times New Roman" pitchFamily="18" charset="0"/>
                              </a:rPr>
                              <m:t>3</m:t>
                            </m:r>
                          </m:sub>
                        </m:sSub>
                        <m:sSub>
                          <m:sSubPr>
                            <m:ctrlPr>
                              <a:rPr lang="en-US" altLang="zh-CN" i="1" dirty="0">
                                <a:latin typeface="Cambria Math" panose="02040503050406030204" pitchFamily="18" charset="0"/>
                                <a:cs typeface="Times New Roman" pitchFamily="18" charset="0"/>
                              </a:rPr>
                            </m:ctrlPr>
                          </m:sSubPr>
                          <m:e>
                            <m:r>
                              <a:rPr lang="en-US" altLang="zh-CN" b="0" i="1" dirty="0" smtClean="0">
                                <a:latin typeface="Cambria Math"/>
                                <a:cs typeface="Times New Roman" pitchFamily="18" charset="0"/>
                              </a:rPr>
                              <m:t>−</m:t>
                            </m:r>
                            <m:r>
                              <a:rPr lang="en-US" altLang="zh-CN" i="1" dirty="0">
                                <a:latin typeface="Cambria Math"/>
                                <a:cs typeface="Times New Roman" pitchFamily="18" charset="0"/>
                              </a:rPr>
                              <m:t>𝑡</m:t>
                            </m:r>
                          </m:e>
                          <m:sub>
                            <m:r>
                              <a:rPr lang="en-US" altLang="zh-CN" i="1" dirty="0">
                                <a:latin typeface="Cambria Math"/>
                                <a:cs typeface="Times New Roman" pitchFamily="18" charset="0"/>
                              </a:rPr>
                              <m:t>4</m:t>
                            </m:r>
                          </m:sub>
                        </m:sSub>
                        <m:r>
                          <a:rPr lang="en-US" altLang="zh-CN" i="1" dirty="0">
                            <a:latin typeface="Cambria Math"/>
                            <a:cs typeface="Times New Roman" pitchFamily="18" charset="0"/>
                          </a:rPr>
                          <m:t>)</m:t>
                        </m:r>
                      </m:num>
                      <m:den>
                        <m:r>
                          <a:rPr lang="en-US" altLang="zh-CN" i="1" dirty="0">
                            <a:latin typeface="Cambria Math"/>
                            <a:cs typeface="Times New Roman" pitchFamily="18" charset="0"/>
                          </a:rPr>
                          <m:t>4</m:t>
                        </m:r>
                      </m:den>
                    </m:f>
                  </m:oMath>
                </a14:m>
                <a:r>
                  <a:rPr lang="en-US" altLang="zh-CN" dirty="0">
                    <a:latin typeface="+mn-lt"/>
                    <a:cs typeface="Times New Roman" pitchFamily="18" charset="0"/>
                  </a:rPr>
                  <a:t>]</a:t>
                </a:r>
              </a:p>
              <a:p>
                <a:pPr lvl="0"/>
                <a:endParaRPr lang="en-US" altLang="zh-CN" dirty="0">
                  <a:latin typeface="+mn-lt"/>
                  <a:cs typeface="Times New Roman" pitchFamily="18" charset="0"/>
                </a:endParaRPr>
              </a:p>
              <a:p>
                <a:pPr lvl="0"/>
                <a:r>
                  <a:rPr lang="el-GR" altLang="zh-CN" dirty="0">
                    <a:latin typeface="+mn-lt"/>
                    <a:cs typeface="Times New Roman" pitchFamily="18" charset="0"/>
                  </a:rPr>
                  <a:t>σ(</a:t>
                </a:r>
                <a14:m>
                  <m:oMath xmlns:m="http://schemas.openxmlformats.org/officeDocument/2006/math">
                    <m:sSub>
                      <m:sSubPr>
                        <m:ctrlPr>
                          <a:rPr lang="en-US" altLang="zh-CN" i="1">
                            <a:latin typeface="Cambria Math" panose="02040503050406030204" pitchFamily="18" charset="0"/>
                            <a:cs typeface="Times New Roman" pitchFamily="18" charset="0"/>
                          </a:rPr>
                        </m:ctrlPr>
                      </m:sSubPr>
                      <m:e>
                        <m:r>
                          <a:rPr lang="en-US" altLang="zh-CN" i="1">
                            <a:latin typeface="Cambria Math"/>
                            <a:cs typeface="Times New Roman" pitchFamily="18" charset="0"/>
                          </a:rPr>
                          <m:t>𝑇</m:t>
                        </m:r>
                      </m:e>
                      <m:sub>
                        <m:r>
                          <m:rPr>
                            <m:sty m:val="p"/>
                          </m:rPr>
                          <a:rPr lang="en-US" altLang="zh-CN" i="1">
                            <a:latin typeface="Cambria Math"/>
                            <a:cs typeface="Times New Roman" pitchFamily="18" charset="0"/>
                          </a:rPr>
                          <m:t>mrpc</m:t>
                        </m:r>
                      </m:sub>
                    </m:sSub>
                  </m:oMath>
                </a14:m>
                <a:r>
                  <a:rPr lang="en-US" altLang="zh-CN" dirty="0">
                    <a:cs typeface="Times New Roman" pitchFamily="18" charset="0"/>
                  </a:rPr>
                  <a:t>-</a:t>
                </a:r>
                <a14:m>
                  <m:oMath xmlns:m="http://schemas.openxmlformats.org/officeDocument/2006/math">
                    <m:sSub>
                      <m:sSubPr>
                        <m:ctrlPr>
                          <a:rPr lang="en-US" altLang="zh-CN" i="1" dirty="0">
                            <a:latin typeface="Cambria Math" panose="02040503050406030204" pitchFamily="18" charset="0"/>
                            <a:cs typeface="Times New Roman" pitchFamily="18" charset="0"/>
                          </a:rPr>
                        </m:ctrlPr>
                      </m:sSubPr>
                      <m:e>
                        <m:r>
                          <a:rPr lang="en-US" altLang="zh-CN" i="1" dirty="0">
                            <a:latin typeface="Cambria Math"/>
                            <a:cs typeface="Times New Roman" pitchFamily="18" charset="0"/>
                          </a:rPr>
                          <m:t>𝑇</m:t>
                        </m:r>
                      </m:e>
                      <m:sub>
                        <m:r>
                          <a:rPr lang="en-US" altLang="zh-CN" i="1" dirty="0">
                            <a:latin typeface="Cambria Math"/>
                            <a:cs typeface="Times New Roman" pitchFamily="18" charset="0"/>
                          </a:rPr>
                          <m:t>𝜇</m:t>
                        </m:r>
                        <m:r>
                          <a:rPr lang="en-US" altLang="zh-CN" i="1" dirty="0">
                            <a:latin typeface="Cambria Math"/>
                            <a:cs typeface="Times New Roman" pitchFamily="18" charset="0"/>
                          </a:rPr>
                          <m:t>1</m:t>
                        </m:r>
                      </m:sub>
                    </m:sSub>
                  </m:oMath>
                </a14:m>
                <a:r>
                  <a:rPr lang="el-GR" altLang="zh-CN" dirty="0">
                    <a:cs typeface="Times New Roman" pitchFamily="18" charset="0"/>
                  </a:rPr>
                  <a:t>) </a:t>
                </a:r>
                <a:r>
                  <a:rPr lang="en-US" altLang="zh-CN" dirty="0" smtClean="0">
                    <a:cs typeface="Times New Roman" pitchFamily="18" charset="0"/>
                  </a:rPr>
                  <a:t>=</a:t>
                </a:r>
                <a14:m>
                  <m:oMath xmlns:m="http://schemas.openxmlformats.org/officeDocument/2006/math">
                    <m:rad>
                      <m:radPr>
                        <m:degHide m:val="on"/>
                        <m:ctrlPr>
                          <a:rPr lang="en-US" altLang="zh-CN" i="1" smtClean="0">
                            <a:latin typeface="Cambria Math" panose="02040503050406030204" pitchFamily="18" charset="0"/>
                            <a:cs typeface="Times New Roman" pitchFamily="18" charset="0"/>
                          </a:rPr>
                        </m:ctrlPr>
                      </m:radPr>
                      <m:deg/>
                      <m:e>
                        <m:sSup>
                          <m:sSupPr>
                            <m:ctrlPr>
                              <a:rPr lang="el-GR" altLang="zh-CN" i="1">
                                <a:latin typeface="Cambria Math" panose="02040503050406030204" pitchFamily="18" charset="0"/>
                                <a:cs typeface="Times New Roman" pitchFamily="18" charset="0"/>
                              </a:rPr>
                            </m:ctrlPr>
                          </m:sSupPr>
                          <m:e>
                            <m:r>
                              <m:rPr>
                                <m:nor/>
                              </m:rPr>
                              <a:rPr lang="el-GR" altLang="zh-CN" dirty="0">
                                <a:cs typeface="Times New Roman" pitchFamily="18" charset="0"/>
                              </a:rPr>
                              <m:t>σ</m:t>
                            </m:r>
                          </m:e>
                          <m:sup>
                            <m:r>
                              <a:rPr lang="en-US" altLang="zh-CN" i="1">
                                <a:latin typeface="Cambria Math"/>
                                <a:cs typeface="Times New Roman" pitchFamily="18" charset="0"/>
                              </a:rPr>
                              <m:t>2</m:t>
                            </m:r>
                          </m:sup>
                        </m:sSup>
                        <m:r>
                          <m:rPr>
                            <m:nor/>
                          </m:rPr>
                          <a:rPr lang="el-GR" altLang="zh-CN" dirty="0">
                            <a:cs typeface="Times New Roman" pitchFamily="18" charset="0"/>
                          </a:rPr>
                          <m:t>[</m:t>
                        </m:r>
                        <m:sSub>
                          <m:sSubPr>
                            <m:ctrlPr>
                              <a:rPr lang="el-GR" altLang="zh-CN" i="1" dirty="0">
                                <a:latin typeface="Cambria Math" panose="02040503050406030204" pitchFamily="18" charset="0"/>
                                <a:cs typeface="Times New Roman" pitchFamily="18" charset="0"/>
                              </a:rPr>
                            </m:ctrlPr>
                          </m:sSubPr>
                          <m:e>
                            <m:r>
                              <a:rPr lang="en-US" altLang="zh-CN" i="1" dirty="0">
                                <a:latin typeface="Cambria Math"/>
                                <a:cs typeface="Times New Roman" pitchFamily="18" charset="0"/>
                              </a:rPr>
                              <m:t>𝑡</m:t>
                            </m:r>
                          </m:e>
                          <m:sub>
                            <m:r>
                              <a:rPr lang="en-US" altLang="zh-CN" i="1" dirty="0">
                                <a:latin typeface="Cambria Math"/>
                                <a:cs typeface="Times New Roman" pitchFamily="18" charset="0"/>
                              </a:rPr>
                              <m:t>𝑚𝑟𝑝𝑐</m:t>
                            </m:r>
                          </m:sub>
                        </m:sSub>
                        <m:r>
                          <m:rPr>
                            <m:nor/>
                          </m:rPr>
                          <a:rPr lang="en-US" altLang="zh-CN" dirty="0">
                            <a:cs typeface="Times New Roman" pitchFamily="18" charset="0"/>
                          </a:rPr>
                          <m:t>−</m:t>
                        </m:r>
                        <m:f>
                          <m:fPr>
                            <m:ctrlPr>
                              <a:rPr lang="en-US" altLang="zh-CN" i="1" dirty="0">
                                <a:latin typeface="Cambria Math" panose="02040503050406030204" pitchFamily="18" charset="0"/>
                                <a:cs typeface="Times New Roman" pitchFamily="18" charset="0"/>
                              </a:rPr>
                            </m:ctrlPr>
                          </m:fPr>
                          <m:num>
                            <m:r>
                              <a:rPr lang="en-US" altLang="zh-CN" i="1" dirty="0">
                                <a:latin typeface="Cambria Math"/>
                                <a:cs typeface="Times New Roman" pitchFamily="18" charset="0"/>
                              </a:rPr>
                              <m:t>(</m:t>
                            </m:r>
                            <m:sSub>
                              <m:sSubPr>
                                <m:ctrlPr>
                                  <a:rPr lang="en-US" altLang="zh-CN" i="1" dirty="0">
                                    <a:latin typeface="Cambria Math" panose="02040503050406030204" pitchFamily="18" charset="0"/>
                                    <a:cs typeface="Times New Roman" pitchFamily="18" charset="0"/>
                                  </a:rPr>
                                </m:ctrlPr>
                              </m:sSubPr>
                              <m:e>
                                <m:r>
                                  <a:rPr lang="en-US" altLang="zh-CN" i="1" dirty="0">
                                    <a:latin typeface="Cambria Math"/>
                                    <a:cs typeface="Times New Roman" pitchFamily="18" charset="0"/>
                                  </a:rPr>
                                  <m:t>𝑡</m:t>
                                </m:r>
                              </m:e>
                              <m:sub>
                                <m:r>
                                  <a:rPr lang="en-US" altLang="zh-CN" i="1" dirty="0">
                                    <a:latin typeface="Cambria Math"/>
                                    <a:cs typeface="Times New Roman" pitchFamily="18" charset="0"/>
                                  </a:rPr>
                                  <m:t>1</m:t>
                                </m:r>
                              </m:sub>
                            </m:sSub>
                            <m:sSub>
                              <m:sSubPr>
                                <m:ctrlPr>
                                  <a:rPr lang="en-US" altLang="zh-CN" i="1" dirty="0">
                                    <a:latin typeface="Cambria Math" panose="02040503050406030204" pitchFamily="18" charset="0"/>
                                    <a:cs typeface="Times New Roman" pitchFamily="18" charset="0"/>
                                  </a:rPr>
                                </m:ctrlPr>
                              </m:sSubPr>
                              <m:e>
                                <m:r>
                                  <a:rPr lang="en-US" altLang="zh-CN" i="1" dirty="0">
                                    <a:latin typeface="Cambria Math"/>
                                    <a:cs typeface="Times New Roman" pitchFamily="18" charset="0"/>
                                  </a:rPr>
                                  <m:t>+</m:t>
                                </m:r>
                                <m:r>
                                  <a:rPr lang="en-US" altLang="zh-CN" i="1" dirty="0">
                                    <a:latin typeface="Cambria Math"/>
                                    <a:cs typeface="Times New Roman" pitchFamily="18" charset="0"/>
                                  </a:rPr>
                                  <m:t>𝑡</m:t>
                                </m:r>
                              </m:e>
                              <m:sub>
                                <m:r>
                                  <a:rPr lang="en-US" altLang="zh-CN" i="1" dirty="0">
                                    <a:latin typeface="Cambria Math"/>
                                    <a:cs typeface="Times New Roman" pitchFamily="18" charset="0"/>
                                  </a:rPr>
                                  <m:t>2</m:t>
                                </m:r>
                              </m:sub>
                            </m:sSub>
                            <m:sSub>
                              <m:sSubPr>
                                <m:ctrlPr>
                                  <a:rPr lang="en-US" altLang="zh-CN" i="1" dirty="0">
                                    <a:latin typeface="Cambria Math" panose="02040503050406030204" pitchFamily="18" charset="0"/>
                                    <a:cs typeface="Times New Roman" pitchFamily="18" charset="0"/>
                                  </a:rPr>
                                </m:ctrlPr>
                              </m:sSubPr>
                              <m:e>
                                <m:r>
                                  <a:rPr lang="en-US" altLang="zh-CN" i="1" dirty="0">
                                    <a:latin typeface="Cambria Math"/>
                                    <a:cs typeface="Times New Roman" pitchFamily="18" charset="0"/>
                                  </a:rPr>
                                  <m:t>+</m:t>
                                </m:r>
                                <m:r>
                                  <a:rPr lang="en-US" altLang="zh-CN" i="1" dirty="0">
                                    <a:latin typeface="Cambria Math"/>
                                    <a:cs typeface="Times New Roman" pitchFamily="18" charset="0"/>
                                  </a:rPr>
                                  <m:t>𝑡</m:t>
                                </m:r>
                              </m:e>
                              <m:sub>
                                <m:r>
                                  <a:rPr lang="en-US" altLang="zh-CN" i="1" dirty="0">
                                    <a:latin typeface="Cambria Math"/>
                                    <a:cs typeface="Times New Roman" pitchFamily="18" charset="0"/>
                                  </a:rPr>
                                  <m:t>3</m:t>
                                </m:r>
                              </m:sub>
                            </m:sSub>
                            <m:sSub>
                              <m:sSubPr>
                                <m:ctrlPr>
                                  <a:rPr lang="en-US" altLang="zh-CN" i="1" dirty="0">
                                    <a:latin typeface="Cambria Math" panose="02040503050406030204" pitchFamily="18" charset="0"/>
                                    <a:cs typeface="Times New Roman" pitchFamily="18" charset="0"/>
                                  </a:rPr>
                                </m:ctrlPr>
                              </m:sSubPr>
                              <m:e>
                                <m:r>
                                  <a:rPr lang="en-US" altLang="zh-CN" i="1" dirty="0">
                                    <a:latin typeface="Cambria Math"/>
                                    <a:cs typeface="Times New Roman" pitchFamily="18" charset="0"/>
                                  </a:rPr>
                                  <m:t>+</m:t>
                                </m:r>
                                <m:r>
                                  <a:rPr lang="en-US" altLang="zh-CN" i="1" dirty="0">
                                    <a:latin typeface="Cambria Math"/>
                                    <a:cs typeface="Times New Roman" pitchFamily="18" charset="0"/>
                                  </a:rPr>
                                  <m:t>𝑡</m:t>
                                </m:r>
                              </m:e>
                              <m:sub>
                                <m:r>
                                  <a:rPr lang="en-US" altLang="zh-CN" i="1" dirty="0">
                                    <a:latin typeface="Cambria Math"/>
                                    <a:cs typeface="Times New Roman" pitchFamily="18" charset="0"/>
                                  </a:rPr>
                                  <m:t>4</m:t>
                                </m:r>
                              </m:sub>
                            </m:sSub>
                            <m:r>
                              <a:rPr lang="en-US" altLang="zh-CN" i="1" dirty="0">
                                <a:latin typeface="Cambria Math"/>
                                <a:cs typeface="Times New Roman" pitchFamily="18" charset="0"/>
                              </a:rPr>
                              <m:t>)</m:t>
                            </m:r>
                          </m:num>
                          <m:den>
                            <m:r>
                              <a:rPr lang="en-US" altLang="zh-CN" i="1" dirty="0">
                                <a:latin typeface="Cambria Math"/>
                                <a:cs typeface="Times New Roman" pitchFamily="18" charset="0"/>
                              </a:rPr>
                              <m:t>4</m:t>
                            </m:r>
                          </m:den>
                        </m:f>
                        <m:r>
                          <a:rPr lang="en-US" altLang="zh-CN" b="0" i="1" dirty="0" smtClean="0">
                            <a:latin typeface="Cambria Math"/>
                            <a:cs typeface="Times New Roman" pitchFamily="18" charset="0"/>
                          </a:rPr>
                          <m:t>+</m:t>
                        </m:r>
                        <m:sSub>
                          <m:sSubPr>
                            <m:ctrlPr>
                              <a:rPr lang="en-US" altLang="zh-CN" i="1" dirty="0">
                                <a:latin typeface="Cambria Math" panose="02040503050406030204" pitchFamily="18" charset="0"/>
                                <a:cs typeface="Times New Roman" pitchFamily="18" charset="0"/>
                              </a:rPr>
                            </m:ctrlPr>
                          </m:sSubPr>
                          <m:e>
                            <m:r>
                              <a:rPr lang="en-US" altLang="zh-CN" i="1" dirty="0">
                                <a:latin typeface="Cambria Math"/>
                                <a:cs typeface="Times New Roman" pitchFamily="18" charset="0"/>
                              </a:rPr>
                              <m:t>𝑇</m:t>
                            </m:r>
                          </m:e>
                          <m:sub>
                            <m:r>
                              <a:rPr lang="en-US" altLang="zh-CN" i="1" dirty="0">
                                <a:latin typeface="Cambria Math"/>
                                <a:cs typeface="Times New Roman" pitchFamily="18" charset="0"/>
                              </a:rPr>
                              <m:t>𝑓𝑙𝑦</m:t>
                            </m:r>
                          </m:sub>
                        </m:sSub>
                        <m:r>
                          <m:rPr>
                            <m:nor/>
                          </m:rPr>
                          <a:rPr lang="en-US" altLang="zh-CN" dirty="0">
                            <a:cs typeface="Times New Roman" pitchFamily="18" charset="0"/>
                          </a:rPr>
                          <m:t>] −</m:t>
                        </m:r>
                        <m:sSup>
                          <m:sSupPr>
                            <m:ctrlPr>
                              <a:rPr lang="el-GR" altLang="zh-CN" i="1">
                                <a:latin typeface="Cambria Math" panose="02040503050406030204" pitchFamily="18" charset="0"/>
                                <a:cs typeface="Times New Roman" pitchFamily="18" charset="0"/>
                              </a:rPr>
                            </m:ctrlPr>
                          </m:sSupPr>
                          <m:e>
                            <m:r>
                              <m:rPr>
                                <m:nor/>
                              </m:rPr>
                              <a:rPr lang="en-US" altLang="zh-CN">
                                <a:cs typeface="Times New Roman" pitchFamily="18" charset="0"/>
                              </a:rPr>
                              <m:t> </m:t>
                            </m:r>
                            <m:r>
                              <m:rPr>
                                <m:nor/>
                              </m:rPr>
                              <a:rPr lang="el-GR" altLang="zh-CN" dirty="0">
                                <a:cs typeface="Times New Roman" pitchFamily="18" charset="0"/>
                              </a:rPr>
                              <m:t>σ</m:t>
                            </m:r>
                          </m:e>
                          <m:sup>
                            <m:r>
                              <a:rPr lang="en-US" altLang="zh-CN" i="1">
                                <a:latin typeface="Cambria Math"/>
                                <a:cs typeface="Times New Roman" pitchFamily="18" charset="0"/>
                              </a:rPr>
                              <m:t>2</m:t>
                            </m:r>
                          </m:sup>
                        </m:sSup>
                        <m:r>
                          <m:rPr>
                            <m:nor/>
                          </m:rPr>
                          <a:rPr lang="el-GR" altLang="zh-CN" dirty="0">
                            <a:cs typeface="Times New Roman" pitchFamily="18" charset="0"/>
                          </a:rPr>
                          <m:t> [</m:t>
                        </m:r>
                        <m:f>
                          <m:fPr>
                            <m:ctrlPr>
                              <a:rPr lang="en-US" altLang="zh-CN" i="1" dirty="0">
                                <a:latin typeface="Cambria Math" panose="02040503050406030204" pitchFamily="18" charset="0"/>
                                <a:cs typeface="Times New Roman" pitchFamily="18" charset="0"/>
                              </a:rPr>
                            </m:ctrlPr>
                          </m:fPr>
                          <m:num>
                            <m:r>
                              <a:rPr lang="en-US" altLang="zh-CN" i="1" dirty="0">
                                <a:latin typeface="Cambria Math"/>
                                <a:cs typeface="Times New Roman" pitchFamily="18" charset="0"/>
                              </a:rPr>
                              <m:t>(</m:t>
                            </m:r>
                            <m:sSub>
                              <m:sSubPr>
                                <m:ctrlPr>
                                  <a:rPr lang="en-US" altLang="zh-CN" i="1" dirty="0">
                                    <a:latin typeface="Cambria Math" panose="02040503050406030204" pitchFamily="18" charset="0"/>
                                    <a:cs typeface="Times New Roman" pitchFamily="18" charset="0"/>
                                  </a:rPr>
                                </m:ctrlPr>
                              </m:sSubPr>
                              <m:e>
                                <m:r>
                                  <a:rPr lang="en-US" altLang="zh-CN" i="1" dirty="0">
                                    <a:latin typeface="Cambria Math"/>
                                    <a:cs typeface="Times New Roman" pitchFamily="18" charset="0"/>
                                  </a:rPr>
                                  <m:t>𝑡</m:t>
                                </m:r>
                              </m:e>
                              <m:sub>
                                <m:r>
                                  <a:rPr lang="en-US" altLang="zh-CN" i="1" dirty="0">
                                    <a:latin typeface="Cambria Math"/>
                                    <a:cs typeface="Times New Roman" pitchFamily="18" charset="0"/>
                                  </a:rPr>
                                  <m:t>1</m:t>
                                </m:r>
                              </m:sub>
                            </m:sSub>
                            <m:sSub>
                              <m:sSubPr>
                                <m:ctrlPr>
                                  <a:rPr lang="en-US" altLang="zh-CN" i="1" dirty="0">
                                    <a:latin typeface="Cambria Math" panose="02040503050406030204" pitchFamily="18" charset="0"/>
                                    <a:cs typeface="Times New Roman" pitchFamily="18" charset="0"/>
                                  </a:rPr>
                                </m:ctrlPr>
                              </m:sSubPr>
                              <m:e>
                                <m:r>
                                  <a:rPr lang="en-US" altLang="zh-CN" i="1" dirty="0">
                                    <a:latin typeface="Cambria Math"/>
                                    <a:cs typeface="Times New Roman" pitchFamily="18" charset="0"/>
                                  </a:rPr>
                                  <m:t>+</m:t>
                                </m:r>
                                <m:r>
                                  <a:rPr lang="en-US" altLang="zh-CN" i="1" dirty="0">
                                    <a:latin typeface="Cambria Math"/>
                                    <a:cs typeface="Times New Roman" pitchFamily="18" charset="0"/>
                                  </a:rPr>
                                  <m:t>𝑡</m:t>
                                </m:r>
                              </m:e>
                              <m:sub>
                                <m:r>
                                  <a:rPr lang="en-US" altLang="zh-CN" i="1" dirty="0">
                                    <a:latin typeface="Cambria Math"/>
                                    <a:cs typeface="Times New Roman" pitchFamily="18" charset="0"/>
                                  </a:rPr>
                                  <m:t>2</m:t>
                                </m:r>
                              </m:sub>
                            </m:sSub>
                            <m:sSub>
                              <m:sSubPr>
                                <m:ctrlPr>
                                  <a:rPr lang="en-US" altLang="zh-CN" i="1" dirty="0">
                                    <a:latin typeface="Cambria Math" panose="02040503050406030204" pitchFamily="18" charset="0"/>
                                    <a:cs typeface="Times New Roman" pitchFamily="18" charset="0"/>
                                  </a:rPr>
                                </m:ctrlPr>
                              </m:sSubPr>
                              <m:e>
                                <m:r>
                                  <a:rPr lang="en-US" altLang="zh-CN" i="1" dirty="0">
                                    <a:latin typeface="Cambria Math"/>
                                    <a:cs typeface="Times New Roman" pitchFamily="18" charset="0"/>
                                  </a:rPr>
                                  <m:t>−</m:t>
                                </m:r>
                                <m:r>
                                  <a:rPr lang="en-US" altLang="zh-CN" i="1" dirty="0">
                                    <a:latin typeface="Cambria Math"/>
                                    <a:cs typeface="Times New Roman" pitchFamily="18" charset="0"/>
                                  </a:rPr>
                                  <m:t>𝑡</m:t>
                                </m:r>
                              </m:e>
                              <m:sub>
                                <m:r>
                                  <a:rPr lang="en-US" altLang="zh-CN" i="1" dirty="0">
                                    <a:latin typeface="Cambria Math"/>
                                    <a:cs typeface="Times New Roman" pitchFamily="18" charset="0"/>
                                  </a:rPr>
                                  <m:t>3</m:t>
                                </m:r>
                              </m:sub>
                            </m:sSub>
                            <m:sSub>
                              <m:sSubPr>
                                <m:ctrlPr>
                                  <a:rPr lang="en-US" altLang="zh-CN" i="1" dirty="0">
                                    <a:latin typeface="Cambria Math" panose="02040503050406030204" pitchFamily="18" charset="0"/>
                                    <a:cs typeface="Times New Roman" pitchFamily="18" charset="0"/>
                                  </a:rPr>
                                </m:ctrlPr>
                              </m:sSubPr>
                              <m:e>
                                <m:r>
                                  <a:rPr lang="en-US" altLang="zh-CN" i="1" dirty="0">
                                    <a:latin typeface="Cambria Math"/>
                                    <a:cs typeface="Times New Roman" pitchFamily="18" charset="0"/>
                                  </a:rPr>
                                  <m:t>−</m:t>
                                </m:r>
                                <m:r>
                                  <a:rPr lang="en-US" altLang="zh-CN" i="1" dirty="0">
                                    <a:latin typeface="Cambria Math"/>
                                    <a:cs typeface="Times New Roman" pitchFamily="18" charset="0"/>
                                  </a:rPr>
                                  <m:t>𝑡</m:t>
                                </m:r>
                              </m:e>
                              <m:sub>
                                <m:r>
                                  <a:rPr lang="en-US" altLang="zh-CN" i="1" dirty="0">
                                    <a:latin typeface="Cambria Math"/>
                                    <a:cs typeface="Times New Roman" pitchFamily="18" charset="0"/>
                                  </a:rPr>
                                  <m:t>4</m:t>
                                </m:r>
                              </m:sub>
                            </m:sSub>
                            <m:r>
                              <a:rPr lang="en-US" altLang="zh-CN" i="1" dirty="0">
                                <a:latin typeface="Cambria Math"/>
                                <a:cs typeface="Times New Roman" pitchFamily="18" charset="0"/>
                              </a:rPr>
                              <m:t>)</m:t>
                            </m:r>
                          </m:num>
                          <m:den>
                            <m:r>
                              <a:rPr lang="en-US" altLang="zh-CN" i="1" dirty="0">
                                <a:latin typeface="Cambria Math"/>
                                <a:cs typeface="Times New Roman" pitchFamily="18" charset="0"/>
                              </a:rPr>
                              <m:t>4</m:t>
                            </m:r>
                          </m:den>
                        </m:f>
                        <m:r>
                          <m:rPr>
                            <m:nor/>
                          </m:rPr>
                          <a:rPr lang="en-US" altLang="zh-CN" dirty="0">
                            <a:cs typeface="Times New Roman" pitchFamily="18" charset="0"/>
                          </a:rPr>
                          <m:t>] </m:t>
                        </m:r>
                      </m:e>
                    </m:rad>
                  </m:oMath>
                </a14:m>
                <a:endParaRPr kumimoji="0" lang="en-US" altLang="zh-CN" b="0" i="0" u="none" strike="noStrike" cap="none" normalizeH="0" baseline="0" dirty="0" smtClean="0">
                  <a:ln>
                    <a:noFill/>
                  </a:ln>
                  <a:solidFill>
                    <a:schemeClr val="tx1"/>
                  </a:solidFill>
                  <a:effectLst/>
                  <a:latin typeface="+mn-lt"/>
                </a:endParaRPr>
              </a:p>
            </p:txBody>
          </p:sp>
        </mc:Choice>
        <mc:Fallback xmlns="">
          <p:sp>
            <p:nvSpPr>
              <p:cNvPr id="4" name="Rectangle 2"/>
              <p:cNvSpPr>
                <a:spLocks noRot="1" noChangeAspect="1" noMove="1" noResize="1" noEditPoints="1" noAdjustHandles="1" noChangeArrowheads="1" noChangeShapeType="1" noTextEdit="1"/>
              </p:cNvSpPr>
              <p:nvPr/>
            </p:nvSpPr>
            <p:spPr bwMode="auto">
              <a:xfrm>
                <a:off x="467544" y="1244384"/>
                <a:ext cx="7288790" cy="3399457"/>
              </a:xfrm>
              <a:prstGeom prst="rect">
                <a:avLst/>
              </a:prstGeom>
              <a:blipFill rotWithShape="0">
                <a:blip r:embed="rId3"/>
                <a:stretch>
                  <a:fillRect t="-107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11"/>
              <p:cNvSpPr/>
              <p:nvPr/>
            </p:nvSpPr>
            <p:spPr>
              <a:xfrm>
                <a:off x="467544" y="4759984"/>
                <a:ext cx="4572000" cy="1524328"/>
              </a:xfrm>
              <a:prstGeom prst="rect">
                <a:avLst/>
              </a:prstGeom>
            </p:spPr>
            <p:txBody>
              <a:bodyPr>
                <a:spAutoFit/>
              </a:bodyPr>
              <a:lstStyle/>
              <a:p>
                <a:r>
                  <a:rPr lang="en-US" altLang="zh-CN" dirty="0" smtClean="0"/>
                  <a:t>Suppose   𝑇</a:t>
                </a:r>
                <a:r>
                  <a:rPr lang="en-US" altLang="zh-CN" dirty="0"/>
                  <a:t>0= (𝑇1+𝑇2+𝑇3+𝑇4)/4</a:t>
                </a:r>
                <a:endParaRPr lang="zh-CN" altLang="zh-CN" dirty="0"/>
              </a:p>
              <a:p>
                <a:r>
                  <a:rPr lang="en-US" altLang="zh-CN" dirty="0" smtClean="0"/>
                  <a:t>MRPC</a:t>
                </a:r>
                <a:r>
                  <a:rPr lang="en-US" altLang="zh-CN" dirty="0"/>
                  <a:t> </a:t>
                </a:r>
                <a:r>
                  <a:rPr lang="en-US" altLang="zh-CN" dirty="0" smtClean="0"/>
                  <a:t>time resolution is</a:t>
                </a:r>
                <a:endParaRPr lang="zh-CN" altLang="zh-CN" dirty="0"/>
              </a:p>
              <a:p>
                <a:r>
                  <a:rPr lang="zh-CN" altLang="zh-CN" dirty="0"/>
                  <a:t>σ</a:t>
                </a:r>
                <a:r>
                  <a:rPr lang="en-US" altLang="zh-CN" dirty="0">
                    <a:cs typeface="Times New Roman" pitchFamily="18" charset="0"/>
                  </a:rPr>
                  <a:t> (</a:t>
                </a:r>
                <a14:m>
                  <m:oMath xmlns:m="http://schemas.openxmlformats.org/officeDocument/2006/math">
                    <m:sSub>
                      <m:sSubPr>
                        <m:ctrlPr>
                          <a:rPr lang="en-US" altLang="zh-CN" i="1">
                            <a:latin typeface="Cambria Math" panose="02040503050406030204" pitchFamily="18" charset="0"/>
                            <a:cs typeface="Times New Roman" pitchFamily="18" charset="0"/>
                          </a:rPr>
                        </m:ctrlPr>
                      </m:sSubPr>
                      <m:e>
                        <m:r>
                          <a:rPr lang="en-US" altLang="zh-CN" i="1">
                            <a:latin typeface="Cambria Math"/>
                            <a:cs typeface="Times New Roman" pitchFamily="18" charset="0"/>
                          </a:rPr>
                          <m:t>𝑇</m:t>
                        </m:r>
                      </m:e>
                      <m:sub>
                        <m:r>
                          <m:rPr>
                            <m:sty m:val="p"/>
                          </m:rPr>
                          <a:rPr lang="en-US" altLang="zh-CN" i="1">
                            <a:latin typeface="Cambria Math"/>
                            <a:cs typeface="Times New Roman" pitchFamily="18" charset="0"/>
                          </a:rPr>
                          <m:t>mrpc</m:t>
                        </m:r>
                      </m:sub>
                    </m:sSub>
                  </m:oMath>
                </a14:m>
                <a:r>
                  <a:rPr lang="en-US" altLang="zh-CN" dirty="0">
                    <a:cs typeface="Times New Roman" pitchFamily="18" charset="0"/>
                  </a:rPr>
                  <a:t>-</a:t>
                </a:r>
                <a14:m>
                  <m:oMath xmlns:m="http://schemas.openxmlformats.org/officeDocument/2006/math">
                    <m:sSub>
                      <m:sSubPr>
                        <m:ctrlPr>
                          <a:rPr lang="en-US" altLang="zh-CN" i="1" dirty="0">
                            <a:latin typeface="Cambria Math" panose="02040503050406030204" pitchFamily="18" charset="0"/>
                            <a:cs typeface="Times New Roman" pitchFamily="18" charset="0"/>
                          </a:rPr>
                        </m:ctrlPr>
                      </m:sSubPr>
                      <m:e>
                        <m:r>
                          <a:rPr lang="en-US" altLang="zh-CN" i="1" dirty="0">
                            <a:latin typeface="Cambria Math"/>
                            <a:cs typeface="Times New Roman" pitchFamily="18" charset="0"/>
                          </a:rPr>
                          <m:t>𝑇</m:t>
                        </m:r>
                      </m:e>
                      <m:sub>
                        <m:r>
                          <a:rPr lang="en-US" altLang="zh-CN" i="1" dirty="0">
                            <a:latin typeface="Cambria Math"/>
                            <a:cs typeface="Times New Roman" pitchFamily="18" charset="0"/>
                          </a:rPr>
                          <m:t>𝜇</m:t>
                        </m:r>
                        <m:r>
                          <a:rPr lang="en-US" altLang="zh-CN" i="1" dirty="0">
                            <a:latin typeface="Cambria Math"/>
                            <a:cs typeface="Times New Roman" pitchFamily="18" charset="0"/>
                          </a:rPr>
                          <m:t>1</m:t>
                        </m:r>
                      </m:sub>
                    </m:sSub>
                  </m:oMath>
                </a14:m>
                <a:r>
                  <a:rPr lang="el-GR" altLang="zh-CN" dirty="0">
                    <a:cs typeface="Times New Roman" pitchFamily="18" charset="0"/>
                  </a:rPr>
                  <a:t>) </a:t>
                </a:r>
                <a:endParaRPr lang="en-US" altLang="zh-CN" dirty="0" smtClean="0">
                  <a:cs typeface="Times New Roman" pitchFamily="18" charset="0"/>
                </a:endParaRPr>
              </a:p>
              <a:p>
                <a:r>
                  <a:rPr lang="en-US" altLang="zh-CN" dirty="0" smtClean="0"/>
                  <a:t>The time resolution of </a:t>
                </a:r>
                <a14:m>
                  <m:oMath xmlns:m="http://schemas.openxmlformats.org/officeDocument/2006/math">
                    <m:sSub>
                      <m:sSubPr>
                        <m:ctrlPr>
                          <a:rPr lang="en-US" altLang="zh-CN" i="1">
                            <a:latin typeface="Cambria Math" panose="02040503050406030204" pitchFamily="18" charset="0"/>
                            <a:cs typeface="Times New Roman" pitchFamily="18" charset="0"/>
                          </a:rPr>
                        </m:ctrlPr>
                      </m:sSubPr>
                      <m:e>
                        <m:r>
                          <a:rPr lang="en-US" altLang="zh-CN" b="0" i="1" smtClean="0">
                            <a:latin typeface="Cambria Math"/>
                            <a:cs typeface="Times New Roman" pitchFamily="18" charset="0"/>
                          </a:rPr>
                          <m:t> </m:t>
                        </m:r>
                        <m:r>
                          <a:rPr lang="en-US" altLang="zh-CN" i="1">
                            <a:latin typeface="Cambria Math"/>
                            <a:cs typeface="Times New Roman" pitchFamily="18" charset="0"/>
                          </a:rPr>
                          <m:t>𝑇</m:t>
                        </m:r>
                      </m:e>
                      <m:sub>
                        <m:r>
                          <a:rPr lang="en-US" altLang="zh-CN" i="1">
                            <a:latin typeface="Cambria Math"/>
                            <a:cs typeface="Times New Roman" pitchFamily="18" charset="0"/>
                          </a:rPr>
                          <m:t>0</m:t>
                        </m:r>
                      </m:sub>
                    </m:sSub>
                  </m:oMath>
                </a14:m>
                <a:endParaRPr lang="en-US" altLang="zh-CN" dirty="0" smtClean="0"/>
              </a:p>
              <a:p>
                <a:r>
                  <a:rPr lang="zh-CN" altLang="zh-CN" dirty="0"/>
                  <a:t>σ</a:t>
                </a:r>
                <a:r>
                  <a:rPr lang="en-US" altLang="zh-CN" dirty="0">
                    <a:cs typeface="Times New Roman" pitchFamily="18" charset="0"/>
                  </a:rPr>
                  <a:t>(</a:t>
                </a:r>
                <a14:m>
                  <m:oMath xmlns:m="http://schemas.openxmlformats.org/officeDocument/2006/math">
                    <m:sSub>
                      <m:sSubPr>
                        <m:ctrlPr>
                          <a:rPr lang="en-US" altLang="zh-CN" i="1">
                            <a:latin typeface="Cambria Math" panose="02040503050406030204" pitchFamily="18" charset="0"/>
                            <a:cs typeface="Times New Roman" pitchFamily="18" charset="0"/>
                          </a:rPr>
                        </m:ctrlPr>
                      </m:sSubPr>
                      <m:e>
                        <m:r>
                          <a:rPr lang="en-US" altLang="zh-CN" i="1">
                            <a:latin typeface="Cambria Math"/>
                            <a:cs typeface="Times New Roman" pitchFamily="18" charset="0"/>
                          </a:rPr>
                          <m:t>𝑇</m:t>
                        </m:r>
                      </m:e>
                      <m:sub>
                        <m:r>
                          <a:rPr lang="en-US" altLang="zh-CN" i="1">
                            <a:latin typeface="Cambria Math"/>
                            <a:cs typeface="Times New Roman" pitchFamily="18" charset="0"/>
                          </a:rPr>
                          <m:t>0</m:t>
                        </m:r>
                      </m:sub>
                    </m:sSub>
                  </m:oMath>
                </a14:m>
                <a:r>
                  <a:rPr lang="en-US" altLang="zh-CN" dirty="0">
                    <a:cs typeface="Times New Roman" pitchFamily="18" charset="0"/>
                  </a:rPr>
                  <a:t>-</a:t>
                </a:r>
                <a14:m>
                  <m:oMath xmlns:m="http://schemas.openxmlformats.org/officeDocument/2006/math">
                    <m:sSub>
                      <m:sSubPr>
                        <m:ctrlPr>
                          <a:rPr lang="en-US" altLang="zh-CN" i="1" dirty="0">
                            <a:latin typeface="Cambria Math" panose="02040503050406030204" pitchFamily="18" charset="0"/>
                            <a:cs typeface="Times New Roman" pitchFamily="18" charset="0"/>
                          </a:rPr>
                        </m:ctrlPr>
                      </m:sSubPr>
                      <m:e>
                        <m:r>
                          <a:rPr lang="en-US" altLang="zh-CN" i="1" dirty="0">
                            <a:latin typeface="Cambria Math"/>
                            <a:cs typeface="Times New Roman" pitchFamily="18" charset="0"/>
                          </a:rPr>
                          <m:t>𝑇</m:t>
                        </m:r>
                      </m:e>
                      <m:sub>
                        <m:r>
                          <a:rPr lang="en-US" altLang="zh-CN" i="1" dirty="0">
                            <a:latin typeface="Cambria Math"/>
                            <a:cs typeface="Times New Roman" pitchFamily="18" charset="0"/>
                          </a:rPr>
                          <m:t>𝜇</m:t>
                        </m:r>
                        <m:r>
                          <a:rPr lang="en-US" altLang="zh-CN" i="1" dirty="0">
                            <a:latin typeface="Cambria Math"/>
                            <a:cs typeface="Times New Roman" pitchFamily="18" charset="0"/>
                          </a:rPr>
                          <m:t>2</m:t>
                        </m:r>
                      </m:sub>
                    </m:sSub>
                  </m:oMath>
                </a14:m>
                <a:r>
                  <a:rPr lang="el-GR" altLang="zh-CN" dirty="0">
                    <a:cs typeface="Times New Roman" pitchFamily="18" charset="0"/>
                  </a:rPr>
                  <a:t>) </a:t>
                </a:r>
                <a:endParaRPr lang="en-US" altLang="zh-CN" dirty="0">
                  <a:cs typeface="Times New Roman" pitchFamily="18" charset="0"/>
                </a:endParaRPr>
              </a:p>
            </p:txBody>
          </p:sp>
        </mc:Choice>
        <mc:Fallback xmlns="">
          <p:sp>
            <p:nvSpPr>
              <p:cNvPr id="12" name="矩形 11"/>
              <p:cNvSpPr>
                <a:spLocks noRot="1" noChangeAspect="1" noMove="1" noResize="1" noEditPoints="1" noAdjustHandles="1" noChangeArrowheads="1" noChangeShapeType="1" noTextEdit="1"/>
              </p:cNvSpPr>
              <p:nvPr/>
            </p:nvSpPr>
            <p:spPr>
              <a:xfrm>
                <a:off x="467544" y="4759984"/>
                <a:ext cx="4572000" cy="1524328"/>
              </a:xfrm>
              <a:prstGeom prst="rect">
                <a:avLst/>
              </a:prstGeom>
              <a:blipFill rotWithShape="0">
                <a:blip r:embed="rId4"/>
                <a:stretch>
                  <a:fillRect l="-1200" t="-3200" b="-4400"/>
                </a:stretch>
              </a:blipFill>
            </p:spPr>
            <p:txBody>
              <a:bodyPr/>
              <a:lstStyle/>
              <a:p>
                <a:r>
                  <a:rPr lang="zh-CN" altLang="en-US">
                    <a:noFill/>
                  </a:rPr>
                  <a:t> </a:t>
                </a:r>
              </a:p>
            </p:txBody>
          </p:sp>
        </mc:Fallback>
      </mc:AlternateContent>
      <p:sp>
        <p:nvSpPr>
          <p:cNvPr id="2" name="页脚占位符 1"/>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Tree>
    <p:extLst>
      <p:ext uri="{BB962C8B-B14F-4D97-AF65-F5344CB8AC3E}">
        <p14:creationId xmlns:p14="http://schemas.microsoft.com/office/powerpoint/2010/main" val="34473488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9D0F3CED-CB75-4972-B9A9-9BAC4E3092D5}" type="datetime1">
              <a:rPr lang="en-US" altLang="zh-CN" smtClean="0"/>
              <a:t>3/2/2017</a:t>
            </a:fld>
            <a:endParaRPr lang="zh-CN" altLang="en-US"/>
          </a:p>
        </p:txBody>
      </p:sp>
      <p:sp>
        <p:nvSpPr>
          <p:cNvPr id="3" name="矩形 2"/>
          <p:cNvSpPr/>
          <p:nvPr/>
        </p:nvSpPr>
        <p:spPr>
          <a:xfrm>
            <a:off x="467544" y="185130"/>
            <a:ext cx="8217474" cy="795598"/>
          </a:xfrm>
          <a:prstGeom prst="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dirty="0" smtClean="0"/>
              <a:t>The present result</a:t>
            </a:r>
            <a:endParaRPr lang="zh-CN" altLang="en-US" sz="3200" dirty="0"/>
          </a:p>
        </p:txBody>
      </p:sp>
      <p:sp>
        <p:nvSpPr>
          <p:cNvPr id="8" name="灯片编号占位符 7"/>
          <p:cNvSpPr>
            <a:spLocks noGrp="1"/>
          </p:cNvSpPr>
          <p:nvPr>
            <p:ph type="sldNum" sz="quarter" idx="12"/>
          </p:nvPr>
        </p:nvSpPr>
        <p:spPr/>
        <p:txBody>
          <a:bodyPr/>
          <a:lstStyle/>
          <a:p>
            <a:fld id="{99A0C91C-A850-45D7-BBEB-6722A55C8A4C}" type="slidenum">
              <a:rPr lang="zh-CN" altLang="en-US" smtClean="0"/>
              <a:t>22</a:t>
            </a:fld>
            <a:endParaRPr lang="zh-CN" altLang="en-US"/>
          </a:p>
        </p:txBody>
      </p:sp>
      <p:sp>
        <p:nvSpPr>
          <p:cNvPr id="11" name="矩形 10"/>
          <p:cNvSpPr/>
          <p:nvPr/>
        </p:nvSpPr>
        <p:spPr>
          <a:xfrm>
            <a:off x="4273733" y="6309320"/>
            <a:ext cx="4392488" cy="144016"/>
          </a:xfrm>
          <a:prstGeom prst="rect">
            <a:avLst/>
          </a:prstGeom>
          <a:gradFill flip="none" rotWithShape="1">
            <a:gsLst>
              <a:gs pos="0">
                <a:srgbClr val="4A7EBB">
                  <a:shade val="30000"/>
                  <a:satMod val="115000"/>
                </a:srgbClr>
              </a:gs>
              <a:gs pos="50000">
                <a:srgbClr val="4A7EBB">
                  <a:shade val="67500"/>
                  <a:satMod val="115000"/>
                </a:srgbClr>
              </a:gs>
              <a:gs pos="100000">
                <a:srgbClr val="4A7EBB">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42" name="Picture 2" descr="M:\CSR\month1\changestyle\mrpc-pad2-tdc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7445" y="3812211"/>
            <a:ext cx="2442627" cy="236898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M:\CSR\month1\changestyle\mrpc-pad2-tdc_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9792" y="1124744"/>
            <a:ext cx="2514635" cy="243881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M:\CSR\month1\changestyle\t0-res_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4088" y="3789040"/>
            <a:ext cx="2448272" cy="2374455"/>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M:\CSR\month1\changestyle\t0-res_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2081" y="1025842"/>
            <a:ext cx="2616612" cy="2537719"/>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008" y="3789040"/>
            <a:ext cx="2483768" cy="240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504" y="1128724"/>
            <a:ext cx="2520280" cy="2444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164288" y="2780928"/>
            <a:ext cx="2016224" cy="369332"/>
          </a:xfrm>
          <a:prstGeom prst="rect">
            <a:avLst/>
          </a:prstGeom>
          <a:noFill/>
        </p:spPr>
        <p:txBody>
          <a:bodyPr wrap="square" rtlCol="0">
            <a:spAutoFit/>
          </a:bodyPr>
          <a:lstStyle/>
          <a:p>
            <a:r>
              <a:rPr lang="en-US" altLang="zh-CN" dirty="0" smtClean="0">
                <a:solidFill>
                  <a:srgbClr val="FF0000"/>
                </a:solidFill>
              </a:rPr>
              <a:t>Before calibration</a:t>
            </a:r>
            <a:endParaRPr lang="zh-CN" altLang="en-US" dirty="0">
              <a:solidFill>
                <a:srgbClr val="FF0000"/>
              </a:solidFill>
            </a:endParaRPr>
          </a:p>
        </p:txBody>
      </p:sp>
      <p:sp>
        <p:nvSpPr>
          <p:cNvPr id="4" name="TextBox 3"/>
          <p:cNvSpPr txBox="1"/>
          <p:nvPr/>
        </p:nvSpPr>
        <p:spPr>
          <a:xfrm>
            <a:off x="7236296" y="4581128"/>
            <a:ext cx="2088232" cy="369332"/>
          </a:xfrm>
          <a:prstGeom prst="rect">
            <a:avLst/>
          </a:prstGeom>
          <a:noFill/>
        </p:spPr>
        <p:txBody>
          <a:bodyPr wrap="square" rtlCol="0">
            <a:spAutoFit/>
          </a:bodyPr>
          <a:lstStyle/>
          <a:p>
            <a:r>
              <a:rPr lang="en-US" altLang="zh-CN" dirty="0" smtClean="0">
                <a:solidFill>
                  <a:srgbClr val="FF0000"/>
                </a:solidFill>
              </a:rPr>
              <a:t>After  calibration</a:t>
            </a:r>
            <a:endParaRPr lang="zh-CN" altLang="en-US" dirty="0">
              <a:solidFill>
                <a:srgbClr val="FF0000"/>
              </a:solidFill>
            </a:endParaRPr>
          </a:p>
        </p:txBody>
      </p:sp>
      <p:sp>
        <p:nvSpPr>
          <p:cNvPr id="6" name="TextBox 5"/>
          <p:cNvSpPr txBox="1"/>
          <p:nvPr/>
        </p:nvSpPr>
        <p:spPr>
          <a:xfrm>
            <a:off x="683568" y="2636912"/>
            <a:ext cx="2376264" cy="369332"/>
          </a:xfrm>
          <a:prstGeom prst="rect">
            <a:avLst/>
          </a:prstGeom>
          <a:noFill/>
        </p:spPr>
        <p:txBody>
          <a:bodyPr wrap="square" rtlCol="0">
            <a:spAutoFit/>
          </a:bodyPr>
          <a:lstStyle/>
          <a:p>
            <a:r>
              <a:rPr lang="en-US" altLang="zh-CN" dirty="0">
                <a:solidFill>
                  <a:srgbClr val="FF0000"/>
                </a:solidFill>
              </a:rPr>
              <a:t>T-A  </a:t>
            </a:r>
            <a:r>
              <a:rPr lang="en-US" altLang="zh-CN" dirty="0" smtClean="0">
                <a:solidFill>
                  <a:srgbClr val="FF0000"/>
                </a:solidFill>
              </a:rPr>
              <a:t> correction</a:t>
            </a:r>
            <a:endParaRPr lang="zh-CN" altLang="en-US" dirty="0">
              <a:solidFill>
                <a:srgbClr val="FF0000"/>
              </a:solidFill>
            </a:endParaRPr>
          </a:p>
        </p:txBody>
      </p:sp>
      <p:sp>
        <p:nvSpPr>
          <p:cNvPr id="9" name="TextBox 8"/>
          <p:cNvSpPr txBox="1"/>
          <p:nvPr/>
        </p:nvSpPr>
        <p:spPr>
          <a:xfrm>
            <a:off x="539552" y="5227459"/>
            <a:ext cx="2736304" cy="369332"/>
          </a:xfrm>
          <a:prstGeom prst="rect">
            <a:avLst/>
          </a:prstGeom>
          <a:noFill/>
        </p:spPr>
        <p:txBody>
          <a:bodyPr wrap="square" rtlCol="0">
            <a:spAutoFit/>
          </a:bodyPr>
          <a:lstStyle/>
          <a:p>
            <a:r>
              <a:rPr lang="en-US" altLang="zh-CN" dirty="0" smtClean="0">
                <a:solidFill>
                  <a:srgbClr val="FF0000"/>
                </a:solidFill>
              </a:rPr>
              <a:t>After Slewing  correction</a:t>
            </a:r>
            <a:endParaRPr lang="zh-CN" altLang="en-US" dirty="0">
              <a:solidFill>
                <a:srgbClr val="FF0000"/>
              </a:solidFill>
            </a:endParaRPr>
          </a:p>
        </p:txBody>
      </p:sp>
      <p:sp>
        <p:nvSpPr>
          <p:cNvPr id="10" name="页脚占位符 9"/>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Tree>
    <p:extLst>
      <p:ext uri="{BB962C8B-B14F-4D97-AF65-F5344CB8AC3E}">
        <p14:creationId xmlns:p14="http://schemas.microsoft.com/office/powerpoint/2010/main" val="8342781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0257986E-54BE-4623-8960-510BD0507BE5}" type="datetime1">
              <a:rPr lang="en-US" altLang="zh-CN" smtClean="0"/>
              <a:t>3/2/2017</a:t>
            </a:fld>
            <a:endParaRPr lang="zh-CN" altLang="en-US"/>
          </a:p>
        </p:txBody>
      </p:sp>
      <p:sp>
        <p:nvSpPr>
          <p:cNvPr id="3" name="矩形 2"/>
          <p:cNvSpPr/>
          <p:nvPr/>
        </p:nvSpPr>
        <p:spPr>
          <a:xfrm>
            <a:off x="467544" y="185130"/>
            <a:ext cx="8217474" cy="795598"/>
          </a:xfrm>
          <a:prstGeom prst="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dirty="0" smtClean="0"/>
              <a:t>The present result</a:t>
            </a:r>
            <a:endParaRPr lang="zh-CN" altLang="en-US" sz="3200" dirty="0"/>
          </a:p>
        </p:txBody>
      </p:sp>
      <p:sp>
        <p:nvSpPr>
          <p:cNvPr id="8" name="灯片编号占位符 7"/>
          <p:cNvSpPr>
            <a:spLocks noGrp="1"/>
          </p:cNvSpPr>
          <p:nvPr>
            <p:ph type="sldNum" sz="quarter" idx="12"/>
          </p:nvPr>
        </p:nvSpPr>
        <p:spPr/>
        <p:txBody>
          <a:bodyPr/>
          <a:lstStyle/>
          <a:p>
            <a:fld id="{99A0C91C-A850-45D7-BBEB-6722A55C8A4C}" type="slidenum">
              <a:rPr lang="zh-CN" altLang="en-US" smtClean="0"/>
              <a:t>23</a:t>
            </a:fld>
            <a:endParaRPr lang="zh-CN" altLang="en-US"/>
          </a:p>
        </p:txBody>
      </p:sp>
      <p:sp>
        <p:nvSpPr>
          <p:cNvPr id="11" name="矩形 10"/>
          <p:cNvSpPr/>
          <p:nvPr/>
        </p:nvSpPr>
        <p:spPr>
          <a:xfrm>
            <a:off x="4273733" y="6309320"/>
            <a:ext cx="4392488" cy="144016"/>
          </a:xfrm>
          <a:prstGeom prst="rect">
            <a:avLst/>
          </a:prstGeom>
          <a:gradFill flip="none" rotWithShape="1">
            <a:gsLst>
              <a:gs pos="0">
                <a:srgbClr val="4A7EBB">
                  <a:shade val="30000"/>
                  <a:satMod val="115000"/>
                </a:srgbClr>
              </a:gs>
              <a:gs pos="50000">
                <a:srgbClr val="4A7EBB">
                  <a:shade val="67500"/>
                  <a:satMod val="115000"/>
                </a:srgbClr>
              </a:gs>
              <a:gs pos="100000">
                <a:srgbClr val="4A7EBB">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42" name="Picture 2" descr="M:\CSR\month1\changestyle\mrpc-pad2-tdc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111" y="1124744"/>
            <a:ext cx="3806189" cy="369142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M:\CSR\month1\changestyle\t0-res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7749" y="1124744"/>
            <a:ext cx="3826659" cy="371128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矩形 3"/>
              <p:cNvSpPr/>
              <p:nvPr/>
            </p:nvSpPr>
            <p:spPr>
              <a:xfrm>
                <a:off x="827584" y="4851315"/>
                <a:ext cx="7056784" cy="1246239"/>
              </a:xfrm>
              <a:prstGeom prst="rect">
                <a:avLst/>
              </a:prstGeom>
            </p:spPr>
            <p:txBody>
              <a:bodyPr wrap="square">
                <a:spAutoFit/>
              </a:bodyPr>
              <a:lstStyle/>
              <a:p>
                <a:r>
                  <a:rPr lang="el-GR" altLang="zh-CN" dirty="0" smtClean="0">
                    <a:cs typeface="Times New Roman" pitchFamily="18" charset="0"/>
                  </a:rPr>
                  <a:t>σ(</a:t>
                </a:r>
                <a14:m>
                  <m:oMath xmlns:m="http://schemas.openxmlformats.org/officeDocument/2006/math">
                    <m:sSub>
                      <m:sSubPr>
                        <m:ctrlPr>
                          <a:rPr lang="en-US" altLang="zh-CN" i="1">
                            <a:latin typeface="Cambria Math" panose="02040503050406030204" pitchFamily="18" charset="0"/>
                            <a:cs typeface="Times New Roman" pitchFamily="18" charset="0"/>
                          </a:rPr>
                        </m:ctrlPr>
                      </m:sSubPr>
                      <m:e>
                        <m:r>
                          <a:rPr lang="en-US" altLang="zh-CN" i="1">
                            <a:latin typeface="Cambria Math"/>
                            <a:cs typeface="Times New Roman" pitchFamily="18" charset="0"/>
                          </a:rPr>
                          <m:t>𝑇</m:t>
                        </m:r>
                      </m:e>
                      <m:sub>
                        <m:r>
                          <m:rPr>
                            <m:sty m:val="p"/>
                          </m:rPr>
                          <a:rPr lang="en-US" altLang="zh-CN" i="1">
                            <a:latin typeface="Cambria Math"/>
                            <a:cs typeface="Times New Roman" pitchFamily="18" charset="0"/>
                          </a:rPr>
                          <m:t>mrpc</m:t>
                        </m:r>
                      </m:sub>
                    </m:sSub>
                  </m:oMath>
                </a14:m>
                <a:r>
                  <a:rPr lang="en-US" altLang="zh-CN" dirty="0">
                    <a:cs typeface="Times New Roman" pitchFamily="18" charset="0"/>
                  </a:rPr>
                  <a:t>-</a:t>
                </a:r>
                <a14:m>
                  <m:oMath xmlns:m="http://schemas.openxmlformats.org/officeDocument/2006/math">
                    <m:sSub>
                      <m:sSubPr>
                        <m:ctrlPr>
                          <a:rPr lang="en-US" altLang="zh-CN" i="1" dirty="0">
                            <a:latin typeface="Cambria Math" panose="02040503050406030204" pitchFamily="18" charset="0"/>
                            <a:cs typeface="Times New Roman" pitchFamily="18" charset="0"/>
                          </a:rPr>
                        </m:ctrlPr>
                      </m:sSubPr>
                      <m:e>
                        <m:r>
                          <a:rPr lang="en-US" altLang="zh-CN" i="1" dirty="0">
                            <a:latin typeface="Cambria Math"/>
                            <a:cs typeface="Times New Roman" pitchFamily="18" charset="0"/>
                          </a:rPr>
                          <m:t>𝑇</m:t>
                        </m:r>
                      </m:e>
                      <m:sub>
                        <m:r>
                          <a:rPr lang="en-US" altLang="zh-CN" i="1" dirty="0">
                            <a:latin typeface="Cambria Math"/>
                            <a:cs typeface="Times New Roman" pitchFamily="18" charset="0"/>
                          </a:rPr>
                          <m:t>𝜇</m:t>
                        </m:r>
                        <m:r>
                          <a:rPr lang="en-US" altLang="zh-CN" i="1" dirty="0">
                            <a:latin typeface="Cambria Math"/>
                            <a:cs typeface="Times New Roman" pitchFamily="18" charset="0"/>
                          </a:rPr>
                          <m:t>1</m:t>
                        </m:r>
                      </m:sub>
                    </m:sSub>
                  </m:oMath>
                </a14:m>
                <a:r>
                  <a:rPr lang="el-GR" altLang="zh-CN" dirty="0">
                    <a:cs typeface="Times New Roman" pitchFamily="18" charset="0"/>
                  </a:rPr>
                  <a:t>) </a:t>
                </a:r>
                <a:r>
                  <a:rPr lang="en-US" altLang="zh-CN" dirty="0">
                    <a:cs typeface="Times New Roman" pitchFamily="18" charset="0"/>
                  </a:rPr>
                  <a:t>=</a:t>
                </a:r>
                <a14:m>
                  <m:oMath xmlns:m="http://schemas.openxmlformats.org/officeDocument/2006/math">
                    <m:rad>
                      <m:radPr>
                        <m:degHide m:val="on"/>
                        <m:ctrlPr>
                          <a:rPr lang="en-US" altLang="zh-CN" i="1">
                            <a:latin typeface="Cambria Math" panose="02040503050406030204" pitchFamily="18" charset="0"/>
                            <a:cs typeface="Times New Roman" pitchFamily="18" charset="0"/>
                          </a:rPr>
                        </m:ctrlPr>
                      </m:radPr>
                      <m:deg/>
                      <m:e>
                        <m:sSup>
                          <m:sSupPr>
                            <m:ctrlPr>
                              <a:rPr lang="el-GR" altLang="zh-CN" i="1">
                                <a:latin typeface="Cambria Math" panose="02040503050406030204" pitchFamily="18" charset="0"/>
                                <a:cs typeface="Times New Roman" pitchFamily="18" charset="0"/>
                              </a:rPr>
                            </m:ctrlPr>
                          </m:sSupPr>
                          <m:e>
                            <m:r>
                              <m:rPr>
                                <m:nor/>
                              </m:rPr>
                              <a:rPr lang="el-GR" altLang="zh-CN" dirty="0">
                                <a:cs typeface="Times New Roman" pitchFamily="18" charset="0"/>
                              </a:rPr>
                              <m:t>σ</m:t>
                            </m:r>
                          </m:e>
                          <m:sup>
                            <m:r>
                              <a:rPr lang="en-US" altLang="zh-CN" i="1">
                                <a:latin typeface="Cambria Math"/>
                                <a:cs typeface="Times New Roman" pitchFamily="18" charset="0"/>
                              </a:rPr>
                              <m:t>2</m:t>
                            </m:r>
                          </m:sup>
                        </m:sSup>
                        <m:r>
                          <m:rPr>
                            <m:nor/>
                          </m:rPr>
                          <a:rPr lang="el-GR" altLang="zh-CN" dirty="0">
                            <a:cs typeface="Times New Roman" pitchFamily="18" charset="0"/>
                          </a:rPr>
                          <m:t>[</m:t>
                        </m:r>
                        <m:sSub>
                          <m:sSubPr>
                            <m:ctrlPr>
                              <a:rPr lang="el-GR" altLang="zh-CN" i="1" dirty="0">
                                <a:latin typeface="Cambria Math" panose="02040503050406030204" pitchFamily="18" charset="0"/>
                                <a:cs typeface="Times New Roman" pitchFamily="18" charset="0"/>
                              </a:rPr>
                            </m:ctrlPr>
                          </m:sSubPr>
                          <m:e>
                            <m:r>
                              <a:rPr lang="en-US" altLang="zh-CN" i="1" dirty="0">
                                <a:latin typeface="Cambria Math"/>
                                <a:cs typeface="Times New Roman" pitchFamily="18" charset="0"/>
                              </a:rPr>
                              <m:t>𝑡</m:t>
                            </m:r>
                          </m:e>
                          <m:sub>
                            <m:r>
                              <a:rPr lang="en-US" altLang="zh-CN" i="1" dirty="0">
                                <a:latin typeface="Cambria Math"/>
                                <a:cs typeface="Times New Roman" pitchFamily="18" charset="0"/>
                              </a:rPr>
                              <m:t>𝑚𝑟𝑝𝑐</m:t>
                            </m:r>
                          </m:sub>
                        </m:sSub>
                        <m:r>
                          <m:rPr>
                            <m:nor/>
                          </m:rPr>
                          <a:rPr lang="en-US" altLang="zh-CN" dirty="0">
                            <a:cs typeface="Times New Roman" pitchFamily="18" charset="0"/>
                          </a:rPr>
                          <m:t>−</m:t>
                        </m:r>
                        <m:f>
                          <m:fPr>
                            <m:ctrlPr>
                              <a:rPr lang="en-US" altLang="zh-CN" i="1" dirty="0">
                                <a:latin typeface="Cambria Math" panose="02040503050406030204" pitchFamily="18" charset="0"/>
                                <a:cs typeface="Times New Roman" pitchFamily="18" charset="0"/>
                              </a:rPr>
                            </m:ctrlPr>
                          </m:fPr>
                          <m:num>
                            <m:r>
                              <a:rPr lang="en-US" altLang="zh-CN" i="1" dirty="0">
                                <a:latin typeface="Cambria Math"/>
                                <a:cs typeface="Times New Roman" pitchFamily="18" charset="0"/>
                              </a:rPr>
                              <m:t>(</m:t>
                            </m:r>
                            <m:sSub>
                              <m:sSubPr>
                                <m:ctrlPr>
                                  <a:rPr lang="en-US" altLang="zh-CN" i="1" dirty="0">
                                    <a:latin typeface="Cambria Math" panose="02040503050406030204" pitchFamily="18" charset="0"/>
                                    <a:cs typeface="Times New Roman" pitchFamily="18" charset="0"/>
                                  </a:rPr>
                                </m:ctrlPr>
                              </m:sSubPr>
                              <m:e>
                                <m:r>
                                  <a:rPr lang="en-US" altLang="zh-CN" i="1" dirty="0">
                                    <a:latin typeface="Cambria Math"/>
                                    <a:cs typeface="Times New Roman" pitchFamily="18" charset="0"/>
                                  </a:rPr>
                                  <m:t>𝑡</m:t>
                                </m:r>
                              </m:e>
                              <m:sub>
                                <m:r>
                                  <a:rPr lang="en-US" altLang="zh-CN" i="1" dirty="0">
                                    <a:latin typeface="Cambria Math"/>
                                    <a:cs typeface="Times New Roman" pitchFamily="18" charset="0"/>
                                  </a:rPr>
                                  <m:t>1</m:t>
                                </m:r>
                              </m:sub>
                            </m:sSub>
                            <m:sSub>
                              <m:sSubPr>
                                <m:ctrlPr>
                                  <a:rPr lang="en-US" altLang="zh-CN" i="1" dirty="0">
                                    <a:latin typeface="Cambria Math" panose="02040503050406030204" pitchFamily="18" charset="0"/>
                                    <a:cs typeface="Times New Roman" pitchFamily="18" charset="0"/>
                                  </a:rPr>
                                </m:ctrlPr>
                              </m:sSubPr>
                              <m:e>
                                <m:r>
                                  <a:rPr lang="en-US" altLang="zh-CN" i="1" dirty="0">
                                    <a:latin typeface="Cambria Math"/>
                                    <a:cs typeface="Times New Roman" pitchFamily="18" charset="0"/>
                                  </a:rPr>
                                  <m:t>+</m:t>
                                </m:r>
                                <m:r>
                                  <a:rPr lang="en-US" altLang="zh-CN" i="1" dirty="0">
                                    <a:latin typeface="Cambria Math"/>
                                    <a:cs typeface="Times New Roman" pitchFamily="18" charset="0"/>
                                  </a:rPr>
                                  <m:t>𝑡</m:t>
                                </m:r>
                              </m:e>
                              <m:sub>
                                <m:r>
                                  <a:rPr lang="en-US" altLang="zh-CN" i="1" dirty="0">
                                    <a:latin typeface="Cambria Math"/>
                                    <a:cs typeface="Times New Roman" pitchFamily="18" charset="0"/>
                                  </a:rPr>
                                  <m:t>2</m:t>
                                </m:r>
                              </m:sub>
                            </m:sSub>
                            <m:sSub>
                              <m:sSubPr>
                                <m:ctrlPr>
                                  <a:rPr lang="en-US" altLang="zh-CN" i="1" dirty="0">
                                    <a:latin typeface="Cambria Math" panose="02040503050406030204" pitchFamily="18" charset="0"/>
                                    <a:cs typeface="Times New Roman" pitchFamily="18" charset="0"/>
                                  </a:rPr>
                                </m:ctrlPr>
                              </m:sSubPr>
                              <m:e>
                                <m:r>
                                  <a:rPr lang="en-US" altLang="zh-CN" i="1" dirty="0">
                                    <a:latin typeface="Cambria Math"/>
                                    <a:cs typeface="Times New Roman" pitchFamily="18" charset="0"/>
                                  </a:rPr>
                                  <m:t>+</m:t>
                                </m:r>
                                <m:r>
                                  <a:rPr lang="en-US" altLang="zh-CN" i="1" dirty="0">
                                    <a:latin typeface="Cambria Math"/>
                                    <a:cs typeface="Times New Roman" pitchFamily="18" charset="0"/>
                                  </a:rPr>
                                  <m:t>𝑡</m:t>
                                </m:r>
                              </m:e>
                              <m:sub>
                                <m:r>
                                  <a:rPr lang="en-US" altLang="zh-CN" i="1" dirty="0">
                                    <a:latin typeface="Cambria Math"/>
                                    <a:cs typeface="Times New Roman" pitchFamily="18" charset="0"/>
                                  </a:rPr>
                                  <m:t>3</m:t>
                                </m:r>
                              </m:sub>
                            </m:sSub>
                            <m:sSub>
                              <m:sSubPr>
                                <m:ctrlPr>
                                  <a:rPr lang="en-US" altLang="zh-CN" i="1" dirty="0">
                                    <a:latin typeface="Cambria Math" panose="02040503050406030204" pitchFamily="18" charset="0"/>
                                    <a:cs typeface="Times New Roman" pitchFamily="18" charset="0"/>
                                  </a:rPr>
                                </m:ctrlPr>
                              </m:sSubPr>
                              <m:e>
                                <m:r>
                                  <a:rPr lang="en-US" altLang="zh-CN" i="1" dirty="0">
                                    <a:latin typeface="Cambria Math"/>
                                    <a:cs typeface="Times New Roman" pitchFamily="18" charset="0"/>
                                  </a:rPr>
                                  <m:t>+</m:t>
                                </m:r>
                                <m:r>
                                  <a:rPr lang="en-US" altLang="zh-CN" i="1" dirty="0">
                                    <a:latin typeface="Cambria Math"/>
                                    <a:cs typeface="Times New Roman" pitchFamily="18" charset="0"/>
                                  </a:rPr>
                                  <m:t>𝑡</m:t>
                                </m:r>
                              </m:e>
                              <m:sub>
                                <m:r>
                                  <a:rPr lang="en-US" altLang="zh-CN" i="1" dirty="0">
                                    <a:latin typeface="Cambria Math"/>
                                    <a:cs typeface="Times New Roman" pitchFamily="18" charset="0"/>
                                  </a:rPr>
                                  <m:t>4</m:t>
                                </m:r>
                              </m:sub>
                            </m:sSub>
                            <m:r>
                              <a:rPr lang="en-US" altLang="zh-CN" i="1" dirty="0">
                                <a:latin typeface="Cambria Math"/>
                                <a:cs typeface="Times New Roman" pitchFamily="18" charset="0"/>
                              </a:rPr>
                              <m:t>)</m:t>
                            </m:r>
                          </m:num>
                          <m:den>
                            <m:r>
                              <a:rPr lang="en-US" altLang="zh-CN" i="1" dirty="0">
                                <a:latin typeface="Cambria Math"/>
                                <a:cs typeface="Times New Roman" pitchFamily="18" charset="0"/>
                              </a:rPr>
                              <m:t>4</m:t>
                            </m:r>
                          </m:den>
                        </m:f>
                        <m:r>
                          <a:rPr lang="en-US" altLang="zh-CN" i="1" dirty="0">
                            <a:latin typeface="Cambria Math"/>
                            <a:cs typeface="Times New Roman" pitchFamily="18" charset="0"/>
                          </a:rPr>
                          <m:t>+</m:t>
                        </m:r>
                        <m:sSub>
                          <m:sSubPr>
                            <m:ctrlPr>
                              <a:rPr lang="en-US" altLang="zh-CN" i="1" dirty="0">
                                <a:latin typeface="Cambria Math" panose="02040503050406030204" pitchFamily="18" charset="0"/>
                                <a:cs typeface="Times New Roman" pitchFamily="18" charset="0"/>
                              </a:rPr>
                            </m:ctrlPr>
                          </m:sSubPr>
                          <m:e>
                            <m:r>
                              <a:rPr lang="en-US" altLang="zh-CN" i="1" dirty="0">
                                <a:latin typeface="Cambria Math"/>
                                <a:cs typeface="Times New Roman" pitchFamily="18" charset="0"/>
                              </a:rPr>
                              <m:t>𝑇</m:t>
                            </m:r>
                          </m:e>
                          <m:sub>
                            <m:r>
                              <a:rPr lang="en-US" altLang="zh-CN" i="1" dirty="0">
                                <a:latin typeface="Cambria Math"/>
                                <a:cs typeface="Times New Roman" pitchFamily="18" charset="0"/>
                              </a:rPr>
                              <m:t>𝑓𝑙𝑦</m:t>
                            </m:r>
                          </m:sub>
                        </m:sSub>
                        <m:r>
                          <m:rPr>
                            <m:nor/>
                          </m:rPr>
                          <a:rPr lang="en-US" altLang="zh-CN" dirty="0">
                            <a:cs typeface="Times New Roman" pitchFamily="18" charset="0"/>
                          </a:rPr>
                          <m:t>] −</m:t>
                        </m:r>
                        <m:sSup>
                          <m:sSupPr>
                            <m:ctrlPr>
                              <a:rPr lang="el-GR" altLang="zh-CN" i="1">
                                <a:latin typeface="Cambria Math" panose="02040503050406030204" pitchFamily="18" charset="0"/>
                                <a:cs typeface="Times New Roman" pitchFamily="18" charset="0"/>
                              </a:rPr>
                            </m:ctrlPr>
                          </m:sSupPr>
                          <m:e>
                            <m:r>
                              <m:rPr>
                                <m:nor/>
                              </m:rPr>
                              <a:rPr lang="en-US" altLang="zh-CN">
                                <a:cs typeface="Times New Roman" pitchFamily="18" charset="0"/>
                              </a:rPr>
                              <m:t> </m:t>
                            </m:r>
                            <m:r>
                              <m:rPr>
                                <m:nor/>
                              </m:rPr>
                              <a:rPr lang="el-GR" altLang="zh-CN" dirty="0">
                                <a:cs typeface="Times New Roman" pitchFamily="18" charset="0"/>
                              </a:rPr>
                              <m:t>σ</m:t>
                            </m:r>
                          </m:e>
                          <m:sup>
                            <m:r>
                              <a:rPr lang="en-US" altLang="zh-CN" i="1">
                                <a:latin typeface="Cambria Math"/>
                                <a:cs typeface="Times New Roman" pitchFamily="18" charset="0"/>
                              </a:rPr>
                              <m:t>2</m:t>
                            </m:r>
                          </m:sup>
                        </m:sSup>
                        <m:r>
                          <m:rPr>
                            <m:nor/>
                          </m:rPr>
                          <a:rPr lang="el-GR" altLang="zh-CN" dirty="0">
                            <a:cs typeface="Times New Roman" pitchFamily="18" charset="0"/>
                          </a:rPr>
                          <m:t> [</m:t>
                        </m:r>
                        <m:f>
                          <m:fPr>
                            <m:ctrlPr>
                              <a:rPr lang="en-US" altLang="zh-CN" i="1" dirty="0">
                                <a:latin typeface="Cambria Math" panose="02040503050406030204" pitchFamily="18" charset="0"/>
                                <a:cs typeface="Times New Roman" pitchFamily="18" charset="0"/>
                              </a:rPr>
                            </m:ctrlPr>
                          </m:fPr>
                          <m:num>
                            <m:r>
                              <a:rPr lang="en-US" altLang="zh-CN" i="1" dirty="0">
                                <a:latin typeface="Cambria Math"/>
                                <a:cs typeface="Times New Roman" pitchFamily="18" charset="0"/>
                              </a:rPr>
                              <m:t>(</m:t>
                            </m:r>
                            <m:sSub>
                              <m:sSubPr>
                                <m:ctrlPr>
                                  <a:rPr lang="en-US" altLang="zh-CN" i="1" dirty="0">
                                    <a:latin typeface="Cambria Math" panose="02040503050406030204" pitchFamily="18" charset="0"/>
                                    <a:cs typeface="Times New Roman" pitchFamily="18" charset="0"/>
                                  </a:rPr>
                                </m:ctrlPr>
                              </m:sSubPr>
                              <m:e>
                                <m:r>
                                  <a:rPr lang="en-US" altLang="zh-CN" i="1" dirty="0">
                                    <a:latin typeface="Cambria Math"/>
                                    <a:cs typeface="Times New Roman" pitchFamily="18" charset="0"/>
                                  </a:rPr>
                                  <m:t>𝑡</m:t>
                                </m:r>
                              </m:e>
                              <m:sub>
                                <m:r>
                                  <a:rPr lang="en-US" altLang="zh-CN" i="1" dirty="0">
                                    <a:latin typeface="Cambria Math"/>
                                    <a:cs typeface="Times New Roman" pitchFamily="18" charset="0"/>
                                  </a:rPr>
                                  <m:t>1</m:t>
                                </m:r>
                              </m:sub>
                            </m:sSub>
                            <m:sSub>
                              <m:sSubPr>
                                <m:ctrlPr>
                                  <a:rPr lang="en-US" altLang="zh-CN" i="1" dirty="0">
                                    <a:latin typeface="Cambria Math" panose="02040503050406030204" pitchFamily="18" charset="0"/>
                                    <a:cs typeface="Times New Roman" pitchFamily="18" charset="0"/>
                                  </a:rPr>
                                </m:ctrlPr>
                              </m:sSubPr>
                              <m:e>
                                <m:r>
                                  <a:rPr lang="en-US" altLang="zh-CN" i="1" dirty="0">
                                    <a:latin typeface="Cambria Math"/>
                                    <a:cs typeface="Times New Roman" pitchFamily="18" charset="0"/>
                                  </a:rPr>
                                  <m:t>+</m:t>
                                </m:r>
                                <m:r>
                                  <a:rPr lang="en-US" altLang="zh-CN" i="1" dirty="0">
                                    <a:latin typeface="Cambria Math"/>
                                    <a:cs typeface="Times New Roman" pitchFamily="18" charset="0"/>
                                  </a:rPr>
                                  <m:t>𝑡</m:t>
                                </m:r>
                              </m:e>
                              <m:sub>
                                <m:r>
                                  <a:rPr lang="en-US" altLang="zh-CN" i="1" dirty="0">
                                    <a:latin typeface="Cambria Math"/>
                                    <a:cs typeface="Times New Roman" pitchFamily="18" charset="0"/>
                                  </a:rPr>
                                  <m:t>2</m:t>
                                </m:r>
                              </m:sub>
                            </m:sSub>
                            <m:sSub>
                              <m:sSubPr>
                                <m:ctrlPr>
                                  <a:rPr lang="en-US" altLang="zh-CN" i="1" dirty="0">
                                    <a:latin typeface="Cambria Math" panose="02040503050406030204" pitchFamily="18" charset="0"/>
                                    <a:cs typeface="Times New Roman" pitchFamily="18" charset="0"/>
                                  </a:rPr>
                                </m:ctrlPr>
                              </m:sSubPr>
                              <m:e>
                                <m:r>
                                  <a:rPr lang="en-US" altLang="zh-CN" i="1" dirty="0">
                                    <a:latin typeface="Cambria Math"/>
                                    <a:cs typeface="Times New Roman" pitchFamily="18" charset="0"/>
                                  </a:rPr>
                                  <m:t>−</m:t>
                                </m:r>
                                <m:r>
                                  <a:rPr lang="en-US" altLang="zh-CN" i="1" dirty="0">
                                    <a:latin typeface="Cambria Math"/>
                                    <a:cs typeface="Times New Roman" pitchFamily="18" charset="0"/>
                                  </a:rPr>
                                  <m:t>𝑡</m:t>
                                </m:r>
                              </m:e>
                              <m:sub>
                                <m:r>
                                  <a:rPr lang="en-US" altLang="zh-CN" i="1" dirty="0">
                                    <a:latin typeface="Cambria Math"/>
                                    <a:cs typeface="Times New Roman" pitchFamily="18" charset="0"/>
                                  </a:rPr>
                                  <m:t>3</m:t>
                                </m:r>
                              </m:sub>
                            </m:sSub>
                            <m:sSub>
                              <m:sSubPr>
                                <m:ctrlPr>
                                  <a:rPr lang="en-US" altLang="zh-CN" i="1" dirty="0">
                                    <a:latin typeface="Cambria Math" panose="02040503050406030204" pitchFamily="18" charset="0"/>
                                    <a:cs typeface="Times New Roman" pitchFamily="18" charset="0"/>
                                  </a:rPr>
                                </m:ctrlPr>
                              </m:sSubPr>
                              <m:e>
                                <m:r>
                                  <a:rPr lang="en-US" altLang="zh-CN" i="1" dirty="0">
                                    <a:latin typeface="Cambria Math"/>
                                    <a:cs typeface="Times New Roman" pitchFamily="18" charset="0"/>
                                  </a:rPr>
                                  <m:t>−</m:t>
                                </m:r>
                                <m:r>
                                  <a:rPr lang="en-US" altLang="zh-CN" i="1" dirty="0">
                                    <a:latin typeface="Cambria Math"/>
                                    <a:cs typeface="Times New Roman" pitchFamily="18" charset="0"/>
                                  </a:rPr>
                                  <m:t>𝑡</m:t>
                                </m:r>
                              </m:e>
                              <m:sub>
                                <m:r>
                                  <a:rPr lang="en-US" altLang="zh-CN" i="1" dirty="0">
                                    <a:latin typeface="Cambria Math"/>
                                    <a:cs typeface="Times New Roman" pitchFamily="18" charset="0"/>
                                  </a:rPr>
                                  <m:t>4</m:t>
                                </m:r>
                              </m:sub>
                            </m:sSub>
                            <m:r>
                              <a:rPr lang="en-US" altLang="zh-CN" i="1" dirty="0">
                                <a:latin typeface="Cambria Math"/>
                                <a:cs typeface="Times New Roman" pitchFamily="18" charset="0"/>
                              </a:rPr>
                              <m:t>)</m:t>
                            </m:r>
                          </m:num>
                          <m:den>
                            <m:r>
                              <a:rPr lang="en-US" altLang="zh-CN" i="1" dirty="0">
                                <a:latin typeface="Cambria Math"/>
                                <a:cs typeface="Times New Roman" pitchFamily="18" charset="0"/>
                              </a:rPr>
                              <m:t>4</m:t>
                            </m:r>
                          </m:den>
                        </m:f>
                        <m:r>
                          <m:rPr>
                            <m:nor/>
                          </m:rPr>
                          <a:rPr lang="en-US" altLang="zh-CN" dirty="0">
                            <a:cs typeface="Times New Roman" pitchFamily="18" charset="0"/>
                          </a:rPr>
                          <m:t>] </m:t>
                        </m:r>
                      </m:e>
                    </m:rad>
                  </m:oMath>
                </a14:m>
                <a:endParaRPr lang="en-US" altLang="zh-CN" dirty="0" smtClean="0"/>
              </a:p>
              <a:p>
                <a:r>
                  <a:rPr lang="en-US" altLang="zh-CN" dirty="0"/>
                  <a:t> </a:t>
                </a:r>
                <a:r>
                  <a:rPr lang="en-US" altLang="zh-CN" dirty="0" smtClean="0"/>
                  <a:t>                       =</a:t>
                </a:r>
                <a14:m>
                  <m:oMath xmlns:m="http://schemas.openxmlformats.org/officeDocument/2006/math">
                    <m:rad>
                      <m:radPr>
                        <m:degHide m:val="on"/>
                        <m:ctrlPr>
                          <a:rPr lang="en-US" altLang="zh-CN" i="1" smtClean="0">
                            <a:latin typeface="Cambria Math" panose="02040503050406030204" pitchFamily="18" charset="0"/>
                          </a:rPr>
                        </m:ctrlPr>
                      </m:radPr>
                      <m:deg/>
                      <m:e>
                        <m:sSup>
                          <m:sSupPr>
                            <m:ctrlPr>
                              <a:rPr lang="en-US" altLang="zh-CN" i="1" smtClean="0">
                                <a:latin typeface="Cambria Math" panose="02040503050406030204" pitchFamily="18" charset="0"/>
                              </a:rPr>
                            </m:ctrlPr>
                          </m:sSupPr>
                          <m:e>
                            <m:r>
                              <a:rPr lang="en-US" altLang="zh-CN" b="0" i="1" smtClean="0">
                                <a:latin typeface="Cambria Math"/>
                              </a:rPr>
                              <m:t>90.22</m:t>
                            </m:r>
                          </m:e>
                          <m:sup>
                            <m:r>
                              <a:rPr lang="en-US" altLang="zh-CN" b="0" i="1" smtClean="0">
                                <a:latin typeface="Cambria Math"/>
                              </a:rPr>
                              <m:t>2</m:t>
                            </m:r>
                          </m:sup>
                        </m:sSup>
                        <m:r>
                          <a:rPr lang="en-US" altLang="zh-CN" b="0" i="1" smtClean="0">
                            <a:latin typeface="Cambria Math"/>
                          </a:rPr>
                          <m:t>−</m:t>
                        </m:r>
                        <m:sSup>
                          <m:sSupPr>
                            <m:ctrlPr>
                              <a:rPr lang="en-US" altLang="zh-CN" b="0" i="1" smtClean="0">
                                <a:latin typeface="Cambria Math" panose="02040503050406030204" pitchFamily="18" charset="0"/>
                              </a:rPr>
                            </m:ctrlPr>
                          </m:sSupPr>
                          <m:e>
                            <m:r>
                              <a:rPr lang="en-US" altLang="zh-CN" b="0" i="1" smtClean="0">
                                <a:latin typeface="Cambria Math"/>
                              </a:rPr>
                              <m:t>39.43</m:t>
                            </m:r>
                          </m:e>
                          <m:sup>
                            <m:r>
                              <a:rPr lang="en-US" altLang="zh-CN" b="0" i="1" smtClean="0">
                                <a:latin typeface="Cambria Math"/>
                              </a:rPr>
                              <m:t>2</m:t>
                            </m:r>
                          </m:sup>
                        </m:sSup>
                      </m:e>
                    </m:rad>
                  </m:oMath>
                </a14:m>
                <a:endParaRPr lang="en-US" altLang="zh-CN" dirty="0" smtClean="0"/>
              </a:p>
              <a:p>
                <a:r>
                  <a:rPr lang="en-US" altLang="zh-CN" dirty="0"/>
                  <a:t> </a:t>
                </a:r>
                <a:r>
                  <a:rPr lang="en-US" altLang="zh-CN" dirty="0" smtClean="0"/>
                  <a:t>                       =81.1  (</a:t>
                </a:r>
                <a:r>
                  <a:rPr lang="en-US" altLang="zh-CN" dirty="0" err="1" smtClean="0"/>
                  <a:t>ps</a:t>
                </a:r>
                <a:r>
                  <a:rPr lang="en-US" altLang="zh-CN" dirty="0" smtClean="0"/>
                  <a:t>)</a:t>
                </a:r>
                <a:endParaRPr lang="zh-CN" altLang="en-US" dirty="0"/>
              </a:p>
            </p:txBody>
          </p:sp>
        </mc:Choice>
        <mc:Fallback xmlns="">
          <p:sp>
            <p:nvSpPr>
              <p:cNvPr id="4" name="矩形 3"/>
              <p:cNvSpPr>
                <a:spLocks noRot="1" noChangeAspect="1" noMove="1" noResize="1" noEditPoints="1" noAdjustHandles="1" noChangeArrowheads="1" noChangeShapeType="1" noTextEdit="1"/>
              </p:cNvSpPr>
              <p:nvPr/>
            </p:nvSpPr>
            <p:spPr>
              <a:xfrm>
                <a:off x="827584" y="4851315"/>
                <a:ext cx="7056784" cy="1246239"/>
              </a:xfrm>
              <a:prstGeom prst="rect">
                <a:avLst/>
              </a:prstGeom>
              <a:blipFill rotWithShape="0">
                <a:blip r:embed="rId5"/>
                <a:stretch>
                  <a:fillRect l="-778" b="-7353"/>
                </a:stretch>
              </a:blipFill>
            </p:spPr>
            <p:txBody>
              <a:bodyPr/>
              <a:lstStyle/>
              <a:p>
                <a:r>
                  <a:rPr lang="zh-CN" altLang="en-US">
                    <a:noFill/>
                  </a:rPr>
                  <a:t> </a:t>
                </a:r>
              </a:p>
            </p:txBody>
          </p:sp>
        </mc:Fallback>
      </mc:AlternateContent>
      <p:sp>
        <p:nvSpPr>
          <p:cNvPr id="9" name="TextBox 8"/>
          <p:cNvSpPr txBox="1"/>
          <p:nvPr/>
        </p:nvSpPr>
        <p:spPr>
          <a:xfrm>
            <a:off x="1547664" y="3501008"/>
            <a:ext cx="7344816" cy="646331"/>
          </a:xfrm>
          <a:prstGeom prst="rect">
            <a:avLst/>
          </a:prstGeom>
          <a:noFill/>
        </p:spPr>
        <p:txBody>
          <a:bodyPr wrap="square" rtlCol="0">
            <a:spAutoFit/>
          </a:bodyPr>
          <a:lstStyle/>
          <a:p>
            <a:r>
              <a:rPr lang="en-US" altLang="zh-CN" sz="3600" dirty="0" smtClean="0">
                <a:solidFill>
                  <a:srgbClr val="FF0000"/>
                </a:solidFill>
              </a:rPr>
              <a:t>The MRPC time resolution is 81.1PS</a:t>
            </a:r>
            <a:endParaRPr lang="zh-CN" altLang="en-US" sz="3600" dirty="0">
              <a:solidFill>
                <a:srgbClr val="FF0000"/>
              </a:solidFill>
            </a:endParaRPr>
          </a:p>
        </p:txBody>
      </p:sp>
      <p:sp>
        <p:nvSpPr>
          <p:cNvPr id="2" name="页脚占位符 1"/>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Tree>
    <p:extLst>
      <p:ext uri="{BB962C8B-B14F-4D97-AF65-F5344CB8AC3E}">
        <p14:creationId xmlns:p14="http://schemas.microsoft.com/office/powerpoint/2010/main" val="35498719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67544" y="185130"/>
            <a:ext cx="8217474" cy="795598"/>
          </a:xfrm>
          <a:prstGeom prst="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a:t>MC simulation – event plane</a:t>
            </a:r>
            <a:endParaRPr lang="zh-CN" altLang="en-US" sz="3200" dirty="0"/>
          </a:p>
        </p:txBody>
      </p:sp>
      <p:sp>
        <p:nvSpPr>
          <p:cNvPr id="3" name="TextBox 2"/>
          <p:cNvSpPr txBox="1"/>
          <p:nvPr/>
        </p:nvSpPr>
        <p:spPr>
          <a:xfrm>
            <a:off x="179512" y="1355284"/>
            <a:ext cx="3888432" cy="1569660"/>
          </a:xfrm>
          <a:prstGeom prst="rect">
            <a:avLst/>
          </a:prstGeom>
          <a:noFill/>
        </p:spPr>
        <p:txBody>
          <a:bodyPr wrap="square">
            <a:spAutoFit/>
          </a:bodyPr>
          <a:lstStyle/>
          <a:p>
            <a:pPr fontAlgn="auto">
              <a:spcBef>
                <a:spcPts val="0"/>
              </a:spcBef>
              <a:spcAft>
                <a:spcPts val="0"/>
              </a:spcAft>
              <a:defRPr/>
            </a:pPr>
            <a:r>
              <a:rPr lang="en-US" altLang="zh-CN" sz="2400" dirty="0" smtClean="0">
                <a:solidFill>
                  <a:schemeClr val="accent6">
                    <a:lumMod val="75000"/>
                  </a:schemeClr>
                </a:solidFill>
                <a:sym typeface="Symbol" panose="05050102010706020507"/>
              </a:rPr>
              <a:t>0.5AGeV </a:t>
            </a:r>
            <a:r>
              <a:rPr lang="en-US" altLang="zh-CN" sz="2400" dirty="0" err="1" smtClean="0">
                <a:solidFill>
                  <a:schemeClr val="accent6">
                    <a:lumMod val="75000"/>
                  </a:schemeClr>
                </a:solidFill>
                <a:sym typeface="Symbol" panose="05050102010706020507"/>
              </a:rPr>
              <a:t>AuAu</a:t>
            </a:r>
            <a:r>
              <a:rPr lang="en-US" altLang="zh-CN" sz="2400" dirty="0" smtClean="0">
                <a:solidFill>
                  <a:schemeClr val="accent6">
                    <a:lumMod val="75000"/>
                  </a:schemeClr>
                </a:solidFill>
                <a:sym typeface="Symbol" panose="05050102010706020507"/>
              </a:rPr>
              <a:t> collision, simulated by UrQMD3.4.6</a:t>
            </a:r>
          </a:p>
          <a:p>
            <a:pPr fontAlgn="auto">
              <a:spcBef>
                <a:spcPts val="0"/>
              </a:spcBef>
              <a:spcAft>
                <a:spcPts val="0"/>
              </a:spcAft>
              <a:defRPr/>
            </a:pPr>
            <a:r>
              <a:rPr lang="en-US" altLang="zh-CN" sz="2400" dirty="0" smtClean="0">
                <a:solidFill>
                  <a:schemeClr val="accent6">
                    <a:lumMod val="75000"/>
                  </a:schemeClr>
                </a:solidFill>
                <a:latin typeface="+mn-lt"/>
                <a:ea typeface="+mn-ea"/>
                <a:sym typeface="Symbol" panose="05050102010706020507"/>
              </a:rPr>
              <a:t>Q-vector reconstruction to determine event plane</a:t>
            </a:r>
          </a:p>
        </p:txBody>
      </p:sp>
      <p:pic>
        <p:nvPicPr>
          <p:cNvPr id="5122" name="Picture 2"/>
          <p:cNvPicPr>
            <a:picLocks noChangeAspect="1" noChangeArrowheads="1"/>
          </p:cNvPicPr>
          <p:nvPr/>
        </p:nvPicPr>
        <p:blipFill>
          <a:blip r:embed="rId2" cstate="print"/>
          <a:srcRect/>
          <a:stretch>
            <a:fillRect/>
          </a:stretch>
        </p:blipFill>
        <p:spPr bwMode="auto">
          <a:xfrm>
            <a:off x="179512" y="3789040"/>
            <a:ext cx="4171121" cy="2616317"/>
          </a:xfrm>
          <a:prstGeom prst="rect">
            <a:avLst/>
          </a:prstGeom>
          <a:noFill/>
          <a:ln w="9525">
            <a:noFill/>
            <a:miter lim="800000"/>
            <a:headEnd/>
            <a:tailEnd/>
          </a:ln>
        </p:spPr>
      </p:pic>
      <p:sp>
        <p:nvSpPr>
          <p:cNvPr id="5" name="矩形 4"/>
          <p:cNvSpPr/>
          <p:nvPr/>
        </p:nvSpPr>
        <p:spPr>
          <a:xfrm>
            <a:off x="1619672" y="3841592"/>
            <a:ext cx="1152128" cy="2284800"/>
          </a:xfrm>
          <a:prstGeom prst="rect">
            <a:avLst/>
          </a:prstGeom>
          <a:solidFill>
            <a:schemeClr val="accent1">
              <a:alpha val="20000"/>
            </a:schemeClr>
          </a:solidFill>
          <a:ln>
            <a:solidFill>
              <a:srgbClr val="005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箭头连接符 6"/>
          <p:cNvCxnSpPr/>
          <p:nvPr/>
        </p:nvCxnSpPr>
        <p:spPr>
          <a:xfrm flipH="1">
            <a:off x="1979712" y="3501008"/>
            <a:ext cx="576064" cy="36004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91680" y="3140968"/>
            <a:ext cx="1728192" cy="369332"/>
          </a:xfrm>
          <a:prstGeom prst="rect">
            <a:avLst/>
          </a:prstGeom>
          <a:noFill/>
        </p:spPr>
        <p:txBody>
          <a:bodyPr wrap="square" rtlCol="0">
            <a:spAutoFit/>
          </a:bodyPr>
          <a:lstStyle/>
          <a:p>
            <a:r>
              <a:rPr lang="en-US" altLang="zh-CN" dirty="0" smtClean="0"/>
              <a:t>T0 acceptance</a:t>
            </a:r>
            <a:endParaRPr lang="zh-CN" altLang="en-US" dirty="0"/>
          </a:p>
        </p:txBody>
      </p:sp>
      <p:pic>
        <p:nvPicPr>
          <p:cNvPr id="512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283968" y="2596018"/>
            <a:ext cx="4788024" cy="3137238"/>
          </a:xfrm>
          <a:prstGeom prst="rect">
            <a:avLst/>
          </a:prstGeom>
          <a:noFill/>
          <a:ln w="9525">
            <a:noFill/>
            <a:miter lim="800000"/>
            <a:headEnd/>
            <a:tailEnd/>
          </a:ln>
        </p:spPr>
      </p:pic>
      <p:sp>
        <p:nvSpPr>
          <p:cNvPr id="13" name="TextBox 12"/>
          <p:cNvSpPr txBox="1"/>
          <p:nvPr/>
        </p:nvSpPr>
        <p:spPr>
          <a:xfrm>
            <a:off x="5652120" y="1990581"/>
            <a:ext cx="2376264" cy="646331"/>
          </a:xfrm>
          <a:prstGeom prst="rect">
            <a:avLst/>
          </a:prstGeom>
          <a:noFill/>
        </p:spPr>
        <p:txBody>
          <a:bodyPr wrap="square" rtlCol="0">
            <a:spAutoFit/>
          </a:bodyPr>
          <a:lstStyle/>
          <a:p>
            <a:r>
              <a:rPr lang="en-US" altLang="zh-CN" dirty="0" smtClean="0"/>
              <a:t>Event plane resolution</a:t>
            </a:r>
          </a:p>
          <a:p>
            <a:r>
              <a:rPr lang="en-US" altLang="zh-CN" dirty="0" smtClean="0"/>
              <a:t>1</a:t>
            </a:r>
            <a:r>
              <a:rPr lang="en-US" altLang="zh-CN" baseline="30000" dirty="0" smtClean="0"/>
              <a:t>st</a:t>
            </a:r>
            <a:r>
              <a:rPr lang="en-US" altLang="zh-CN" dirty="0" smtClean="0"/>
              <a:t> order Q-vector</a:t>
            </a:r>
            <a:endParaRPr lang="zh-CN" altLang="en-US" dirty="0"/>
          </a:p>
        </p:txBody>
      </p:sp>
      <p:sp>
        <p:nvSpPr>
          <p:cNvPr id="11" name="TextBox 10"/>
          <p:cNvSpPr txBox="1"/>
          <p:nvPr/>
        </p:nvSpPr>
        <p:spPr>
          <a:xfrm>
            <a:off x="4932040" y="1013827"/>
            <a:ext cx="3744416" cy="830997"/>
          </a:xfrm>
          <a:prstGeom prst="rect">
            <a:avLst/>
          </a:prstGeom>
          <a:noFill/>
        </p:spPr>
        <p:txBody>
          <a:bodyPr wrap="square" rtlCol="0">
            <a:spAutoFit/>
          </a:bodyPr>
          <a:lstStyle/>
          <a:p>
            <a:r>
              <a:rPr lang="en-US" altLang="zh-CN" sz="2400" dirty="0" smtClean="0">
                <a:solidFill>
                  <a:srgbClr val="002060"/>
                </a:solidFill>
              </a:rPr>
              <a:t>T0 detector can also be used to determine event plane</a:t>
            </a:r>
            <a:endParaRPr lang="zh-CN" altLang="en-US" sz="2400" dirty="0">
              <a:solidFill>
                <a:srgbClr val="002060"/>
              </a:solidFill>
            </a:endParaRPr>
          </a:p>
        </p:txBody>
      </p:sp>
      <p:sp>
        <p:nvSpPr>
          <p:cNvPr id="14" name="矩形 13"/>
          <p:cNvSpPr/>
          <p:nvPr/>
        </p:nvSpPr>
        <p:spPr>
          <a:xfrm>
            <a:off x="4273733" y="6309320"/>
            <a:ext cx="4392488" cy="144016"/>
          </a:xfrm>
          <a:prstGeom prst="rect">
            <a:avLst/>
          </a:prstGeom>
          <a:gradFill flip="none" rotWithShape="1">
            <a:gsLst>
              <a:gs pos="0">
                <a:srgbClr val="4A7EBB">
                  <a:shade val="30000"/>
                  <a:satMod val="115000"/>
                </a:srgbClr>
              </a:gs>
              <a:gs pos="50000">
                <a:srgbClr val="4A7EBB">
                  <a:shade val="67500"/>
                  <a:satMod val="115000"/>
                </a:srgbClr>
              </a:gs>
              <a:gs pos="100000">
                <a:srgbClr val="4A7EBB">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10"/>
          </p:nvPr>
        </p:nvSpPr>
        <p:spPr/>
        <p:txBody>
          <a:bodyPr/>
          <a:lstStyle/>
          <a:p>
            <a:fld id="{248A50A4-5AA0-4E29-86FF-43C949EC090D}" type="datetime1">
              <a:rPr lang="en-US" altLang="zh-CN" smtClean="0"/>
              <a:t>3/2/2017</a:t>
            </a:fld>
            <a:endParaRPr lang="zh-CN" altLang="en-US"/>
          </a:p>
        </p:txBody>
      </p:sp>
      <p:sp>
        <p:nvSpPr>
          <p:cNvPr id="6" name="灯片编号占位符 5"/>
          <p:cNvSpPr>
            <a:spLocks noGrp="1"/>
          </p:cNvSpPr>
          <p:nvPr>
            <p:ph type="sldNum" sz="quarter" idx="12"/>
          </p:nvPr>
        </p:nvSpPr>
        <p:spPr/>
        <p:txBody>
          <a:bodyPr/>
          <a:lstStyle/>
          <a:p>
            <a:fld id="{99A0C91C-A850-45D7-BBEB-6722A55C8A4C}" type="slidenum">
              <a:rPr lang="zh-CN" altLang="en-US" smtClean="0"/>
              <a:t>24</a:t>
            </a:fld>
            <a:endParaRPr lang="zh-CN" altLang="en-US"/>
          </a:p>
        </p:txBody>
      </p:sp>
      <p:sp>
        <p:nvSpPr>
          <p:cNvPr id="8" name="页脚占位符 7"/>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Tree>
    <p:extLst>
      <p:ext uri="{BB962C8B-B14F-4D97-AF65-F5344CB8AC3E}">
        <p14:creationId xmlns:p14="http://schemas.microsoft.com/office/powerpoint/2010/main" val="2649386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图片 4"/>
          <p:cNvPicPr>
            <a:picLocks noChangeAspect="1" noChangeArrowheads="1"/>
          </p:cNvPicPr>
          <p:nvPr/>
        </p:nvPicPr>
        <p:blipFill>
          <a:blip r:embed="rId3" cstate="print"/>
          <a:srcRect/>
          <a:stretch>
            <a:fillRect/>
          </a:stretch>
        </p:blipFill>
        <p:spPr bwMode="auto">
          <a:xfrm>
            <a:off x="1576264" y="3933056"/>
            <a:ext cx="2779712" cy="2754313"/>
          </a:xfrm>
          <a:prstGeom prst="rect">
            <a:avLst/>
          </a:prstGeom>
          <a:noFill/>
          <a:ln w="9525">
            <a:noFill/>
            <a:miter lim="800000"/>
            <a:headEnd/>
            <a:tailEnd/>
          </a:ln>
        </p:spPr>
      </p:pic>
      <p:pic>
        <p:nvPicPr>
          <p:cNvPr id="20482" name="Picture 3"/>
          <p:cNvPicPr>
            <a:picLocks noChangeAspect="1" noChangeArrowheads="1"/>
          </p:cNvPicPr>
          <p:nvPr/>
        </p:nvPicPr>
        <p:blipFill>
          <a:blip r:embed="rId4" cstate="print"/>
          <a:srcRect/>
          <a:stretch>
            <a:fillRect/>
          </a:stretch>
        </p:blipFill>
        <p:spPr bwMode="auto">
          <a:xfrm>
            <a:off x="5003800" y="1547982"/>
            <a:ext cx="3395662" cy="2242814"/>
          </a:xfrm>
          <a:prstGeom prst="rect">
            <a:avLst/>
          </a:prstGeom>
          <a:noFill/>
          <a:ln w="9525">
            <a:noFill/>
            <a:miter lim="800000"/>
            <a:headEnd/>
            <a:tailEnd/>
          </a:ln>
        </p:spPr>
      </p:pic>
      <p:pic>
        <p:nvPicPr>
          <p:cNvPr id="20483" name="Picture 4"/>
          <p:cNvPicPr>
            <a:picLocks noChangeAspect="1" noChangeArrowheads="1"/>
          </p:cNvPicPr>
          <p:nvPr/>
        </p:nvPicPr>
        <p:blipFill>
          <a:blip r:embed="rId5" cstate="print"/>
          <a:srcRect/>
          <a:stretch>
            <a:fillRect/>
          </a:stretch>
        </p:blipFill>
        <p:spPr bwMode="auto">
          <a:xfrm>
            <a:off x="4992688" y="3997493"/>
            <a:ext cx="3395662" cy="2239819"/>
          </a:xfrm>
          <a:prstGeom prst="rect">
            <a:avLst/>
          </a:prstGeom>
          <a:noFill/>
          <a:ln w="9525">
            <a:noFill/>
            <a:miter lim="800000"/>
            <a:headEnd/>
            <a:tailEnd/>
          </a:ln>
        </p:spPr>
      </p:pic>
      <p:cxnSp>
        <p:nvCxnSpPr>
          <p:cNvPr id="20484" name="Straight Arrow Connector 9"/>
          <p:cNvCxnSpPr>
            <a:cxnSpLocks noChangeShapeType="1"/>
          </p:cNvCxnSpPr>
          <p:nvPr/>
        </p:nvCxnSpPr>
        <p:spPr bwMode="auto">
          <a:xfrm flipV="1">
            <a:off x="3203848" y="3999334"/>
            <a:ext cx="1036637" cy="1085850"/>
          </a:xfrm>
          <a:prstGeom prst="straightConnector1">
            <a:avLst/>
          </a:prstGeom>
          <a:noFill/>
          <a:ln w="9525" algn="ctr">
            <a:solidFill>
              <a:schemeClr val="tx1"/>
            </a:solidFill>
            <a:round/>
            <a:tailEnd type="arrow" w="med" len="med"/>
          </a:ln>
        </p:spPr>
      </p:cxnSp>
      <p:sp>
        <p:nvSpPr>
          <p:cNvPr id="20485" name="Oval 10"/>
          <p:cNvSpPr>
            <a:spLocks noChangeArrowheads="1"/>
          </p:cNvSpPr>
          <p:nvPr/>
        </p:nvSpPr>
        <p:spPr bwMode="auto">
          <a:xfrm>
            <a:off x="3363540" y="4756571"/>
            <a:ext cx="133350" cy="146050"/>
          </a:xfrm>
          <a:prstGeom prst="ellipse">
            <a:avLst/>
          </a:prstGeom>
          <a:solidFill>
            <a:srgbClr val="FF0000"/>
          </a:solidFill>
          <a:ln w="9525" algn="ctr">
            <a:solidFill>
              <a:schemeClr val="tx1"/>
            </a:solidFill>
            <a:round/>
            <a:tailEnd type="triangle" w="med" len="med"/>
          </a:ln>
        </p:spPr>
        <p:txBody>
          <a:bodyPr/>
          <a:lstStyle/>
          <a:p>
            <a:pPr algn="ctr"/>
            <a:endParaRPr lang="zh-CN" altLang="en-US" sz="2000" b="1">
              <a:ea typeface="黑体" panose="02010609060101010101" pitchFamily="2" charset="-122"/>
              <a:cs typeface="Arial" panose="020B0604020202020204" pitchFamily="34" charset="0"/>
            </a:endParaRPr>
          </a:p>
        </p:txBody>
      </p:sp>
      <p:sp>
        <p:nvSpPr>
          <p:cNvPr id="20486" name="Oval 11"/>
          <p:cNvSpPr>
            <a:spLocks noChangeArrowheads="1"/>
          </p:cNvSpPr>
          <p:nvPr/>
        </p:nvSpPr>
        <p:spPr bwMode="auto">
          <a:xfrm>
            <a:off x="3844553" y="4250159"/>
            <a:ext cx="134937" cy="146050"/>
          </a:xfrm>
          <a:prstGeom prst="ellipse">
            <a:avLst/>
          </a:prstGeom>
          <a:solidFill>
            <a:srgbClr val="FF0000"/>
          </a:solidFill>
          <a:ln w="9525" algn="ctr">
            <a:solidFill>
              <a:schemeClr val="tx1"/>
            </a:solidFill>
            <a:round/>
            <a:tailEnd type="triangle" w="med" len="med"/>
          </a:ln>
        </p:spPr>
        <p:txBody>
          <a:bodyPr/>
          <a:lstStyle/>
          <a:p>
            <a:pPr algn="ctr"/>
            <a:endParaRPr lang="zh-CN" altLang="en-US" sz="2000" b="1">
              <a:ea typeface="黑体" panose="02010609060101010101" pitchFamily="2" charset="-122"/>
              <a:cs typeface="Arial" panose="020B0604020202020204" pitchFamily="34" charset="0"/>
            </a:endParaRPr>
          </a:p>
        </p:txBody>
      </p:sp>
      <p:sp>
        <p:nvSpPr>
          <p:cNvPr id="20487" name="TextBox 11"/>
          <p:cNvSpPr txBox="1">
            <a:spLocks noChangeArrowheads="1"/>
          </p:cNvSpPr>
          <p:nvPr/>
        </p:nvSpPr>
        <p:spPr bwMode="auto">
          <a:xfrm>
            <a:off x="2419350" y="4706938"/>
            <a:ext cx="750888" cy="339725"/>
          </a:xfrm>
          <a:prstGeom prst="rect">
            <a:avLst/>
          </a:prstGeom>
          <a:noFill/>
          <a:ln w="9525">
            <a:noFill/>
            <a:miter lim="800000"/>
          </a:ln>
        </p:spPr>
        <p:txBody>
          <a:bodyPr>
            <a:spAutoFit/>
          </a:bodyPr>
          <a:lstStyle/>
          <a:p>
            <a:r>
              <a:rPr lang="en-US" altLang="zh-CN" sz="1600">
                <a:latin typeface="Franklin Gothic Book" panose="020B0503020102020204"/>
                <a:ea typeface="黑体" panose="02010609060101010101" pitchFamily="2" charset="-122"/>
              </a:rPr>
              <a:t>target</a:t>
            </a:r>
            <a:endParaRPr lang="zh-CN" altLang="en-US" sz="1600">
              <a:latin typeface="Franklin Gothic Book" panose="020B0503020102020204"/>
              <a:ea typeface="黑体" panose="02010609060101010101" pitchFamily="2" charset="-122"/>
            </a:endParaRPr>
          </a:p>
        </p:txBody>
      </p:sp>
      <p:sp>
        <p:nvSpPr>
          <p:cNvPr id="20488" name="Oval 13"/>
          <p:cNvSpPr>
            <a:spLocks noChangeArrowheads="1"/>
          </p:cNvSpPr>
          <p:nvPr/>
        </p:nvSpPr>
        <p:spPr bwMode="auto">
          <a:xfrm>
            <a:off x="3142506" y="5011142"/>
            <a:ext cx="133350" cy="146050"/>
          </a:xfrm>
          <a:prstGeom prst="ellipse">
            <a:avLst/>
          </a:prstGeom>
          <a:solidFill>
            <a:schemeClr val="tx1"/>
          </a:solidFill>
          <a:ln w="9525" algn="ctr">
            <a:solidFill>
              <a:schemeClr val="tx1"/>
            </a:solidFill>
            <a:round/>
            <a:tailEnd type="triangle" w="med" len="med"/>
          </a:ln>
        </p:spPr>
        <p:txBody>
          <a:bodyPr/>
          <a:lstStyle/>
          <a:p>
            <a:pPr algn="ctr"/>
            <a:endParaRPr lang="zh-CN" altLang="en-US" sz="2000" b="1">
              <a:ea typeface="黑体" panose="02010609060101010101" pitchFamily="2" charset="-122"/>
              <a:cs typeface="Arial" panose="020B0604020202020204" pitchFamily="34" charset="0"/>
            </a:endParaRPr>
          </a:p>
        </p:txBody>
      </p:sp>
      <p:sp>
        <p:nvSpPr>
          <p:cNvPr id="16" name="矩形 15"/>
          <p:cNvSpPr/>
          <p:nvPr/>
        </p:nvSpPr>
        <p:spPr>
          <a:xfrm>
            <a:off x="107504" y="908050"/>
            <a:ext cx="9098453" cy="523220"/>
          </a:xfrm>
          <a:prstGeom prst="rect">
            <a:avLst/>
          </a:prstGeom>
        </p:spPr>
        <p:txBody>
          <a:bodyPr wrap="none">
            <a:spAutoFit/>
          </a:bodyPr>
          <a:lstStyle/>
          <a:p>
            <a:pPr fontAlgn="auto">
              <a:spcBef>
                <a:spcPts val="0"/>
              </a:spcBef>
              <a:spcAft>
                <a:spcPts val="0"/>
              </a:spcAft>
              <a:defRPr/>
            </a:pPr>
            <a:r>
              <a:rPr lang="zh-CN" altLang="zh-CN" sz="2800" dirty="0">
                <a:solidFill>
                  <a:srgbClr val="FF0000"/>
                </a:solidFill>
                <a:latin typeface="+mj-lt"/>
                <a:ea typeface="+mj-ea"/>
                <a:cs typeface="+mj-cs"/>
              </a:rPr>
              <a:t>—</a:t>
            </a:r>
            <a:r>
              <a:rPr lang="en-US" altLang="zh-CN" sz="2800" dirty="0" smtClean="0">
                <a:solidFill>
                  <a:srgbClr val="FF0000"/>
                </a:solidFill>
                <a:latin typeface="+mj-lt"/>
                <a:ea typeface="+mj-ea"/>
                <a:cs typeface="+mj-cs"/>
              </a:rPr>
              <a:t>CSR</a:t>
            </a:r>
            <a:r>
              <a:rPr lang="zh-CN" altLang="en-US" sz="2800" dirty="0">
                <a:solidFill>
                  <a:srgbClr val="FF0000"/>
                </a:solidFill>
                <a:latin typeface="+mj-lt"/>
                <a:ea typeface="+mj-ea"/>
                <a:cs typeface="+mj-cs"/>
              </a:rPr>
              <a:t> </a:t>
            </a:r>
            <a:r>
              <a:rPr lang="en-US" altLang="zh-CN" sz="2800" dirty="0" smtClean="0">
                <a:solidFill>
                  <a:srgbClr val="FF0000"/>
                </a:solidFill>
                <a:latin typeface="+mj-lt"/>
                <a:ea typeface="+mj-ea"/>
                <a:cs typeface="+mj-cs"/>
              </a:rPr>
              <a:t>Trigger/T0 Detector</a:t>
            </a:r>
            <a:r>
              <a:rPr lang="zh-CN" altLang="en-US" sz="2800" dirty="0">
                <a:solidFill>
                  <a:srgbClr val="FF0000"/>
                </a:solidFill>
                <a:latin typeface="+mj-lt"/>
                <a:ea typeface="+mj-ea"/>
                <a:cs typeface="+mj-cs"/>
              </a:rPr>
              <a:t> </a:t>
            </a:r>
            <a:r>
              <a:rPr lang="en-US" altLang="zh-CN" sz="2800" dirty="0" smtClean="0">
                <a:solidFill>
                  <a:srgbClr val="FF0000"/>
                </a:solidFill>
                <a:latin typeface="+mj-lt"/>
                <a:ea typeface="+mj-ea"/>
                <a:cs typeface="+mj-cs"/>
              </a:rPr>
              <a:t>simulation and design optimization</a:t>
            </a:r>
            <a:endParaRPr lang="zh-CN" altLang="en-US" sz="2800" dirty="0">
              <a:solidFill>
                <a:srgbClr val="FF0000"/>
              </a:solidFill>
              <a:latin typeface="+mj-lt"/>
              <a:ea typeface="+mj-ea"/>
              <a:cs typeface="+mj-cs"/>
            </a:endParaRPr>
          </a:p>
        </p:txBody>
      </p:sp>
      <p:sp>
        <p:nvSpPr>
          <p:cNvPr id="20491" name="Rectangle 2"/>
          <p:cNvSpPr>
            <a:spLocks noChangeArrowheads="1"/>
          </p:cNvSpPr>
          <p:nvPr/>
        </p:nvSpPr>
        <p:spPr bwMode="auto">
          <a:xfrm>
            <a:off x="0" y="0"/>
            <a:ext cx="9144000" cy="0"/>
          </a:xfrm>
          <a:prstGeom prst="rect">
            <a:avLst/>
          </a:prstGeom>
          <a:noFill/>
          <a:ln w="9525">
            <a:noFill/>
            <a:miter lim="800000"/>
          </a:ln>
        </p:spPr>
        <p:txBody>
          <a:bodyPr wrap="none" anchor="ctr">
            <a:spAutoFit/>
          </a:bodyPr>
          <a:lstStyle/>
          <a:p>
            <a:endParaRPr lang="zh-CN" altLang="en-US">
              <a:latin typeface="Franklin Gothic Book" panose="020B0503020102020204"/>
              <a:ea typeface="黑体" panose="02010609060101010101" pitchFamily="2" charset="-122"/>
            </a:endParaRPr>
          </a:p>
        </p:txBody>
      </p:sp>
      <p:pic>
        <p:nvPicPr>
          <p:cNvPr id="20492" name="Picture 4"/>
          <p:cNvPicPr>
            <a:picLocks noChangeAspect="1" noChangeArrowheads="1"/>
          </p:cNvPicPr>
          <p:nvPr/>
        </p:nvPicPr>
        <p:blipFill>
          <a:blip r:embed="rId6" cstate="print"/>
          <a:srcRect/>
          <a:stretch>
            <a:fillRect/>
          </a:stretch>
        </p:blipFill>
        <p:spPr bwMode="auto">
          <a:xfrm>
            <a:off x="2411760" y="1628800"/>
            <a:ext cx="2416175" cy="1608138"/>
          </a:xfrm>
          <a:prstGeom prst="rect">
            <a:avLst/>
          </a:prstGeom>
          <a:noFill/>
          <a:ln w="9525" algn="ctr">
            <a:noFill/>
            <a:miter lim="800000"/>
            <a:headEnd/>
            <a:tailEnd/>
          </a:ln>
        </p:spPr>
      </p:pic>
      <p:sp>
        <p:nvSpPr>
          <p:cNvPr id="20494" name="TextBox 17"/>
          <p:cNvSpPr txBox="1">
            <a:spLocks noChangeArrowheads="1"/>
          </p:cNvSpPr>
          <p:nvPr/>
        </p:nvSpPr>
        <p:spPr bwMode="auto">
          <a:xfrm>
            <a:off x="6011863" y="4293096"/>
            <a:ext cx="2376487" cy="923330"/>
          </a:xfrm>
          <a:prstGeom prst="rect">
            <a:avLst/>
          </a:prstGeom>
          <a:noFill/>
          <a:ln w="9525">
            <a:noFill/>
            <a:miter lim="800000"/>
          </a:ln>
        </p:spPr>
        <p:txBody>
          <a:bodyPr>
            <a:spAutoFit/>
          </a:bodyPr>
          <a:lstStyle/>
          <a:p>
            <a:r>
              <a:rPr lang="en-US" altLang="zh-CN" dirty="0">
                <a:latin typeface="Franklin Gothic Book" panose="020B0503020102020204"/>
                <a:ea typeface="黑体" panose="02010609060101010101" pitchFamily="2" charset="-122"/>
              </a:rPr>
              <a:t>w/o MRPC </a:t>
            </a:r>
            <a:r>
              <a:rPr lang="en-US" altLang="zh-CN" dirty="0" smtClean="0">
                <a:latin typeface="Franklin Gothic Book" panose="020B0503020102020204"/>
                <a:ea typeface="黑体" panose="02010609060101010101" pitchFamily="2" charset="-122"/>
              </a:rPr>
              <a:t>resolution</a:t>
            </a:r>
          </a:p>
          <a:p>
            <a:r>
              <a:rPr lang="en-US" altLang="zh-CN" dirty="0" smtClean="0">
                <a:latin typeface="Franklin Gothic Book" panose="020B0503020102020204"/>
                <a:ea typeface="黑体" panose="02010609060101010101" pitchFamily="2" charset="-122"/>
              </a:rPr>
              <a:t>w/o field</a:t>
            </a:r>
          </a:p>
          <a:p>
            <a:r>
              <a:rPr lang="en-US" altLang="zh-CN" dirty="0" smtClean="0">
                <a:latin typeface="Franklin Gothic Book" panose="020B0503020102020204"/>
                <a:ea typeface="黑体" panose="02010609060101010101" pitchFamily="2" charset="-122"/>
              </a:rPr>
              <a:t>Track-length from MC</a:t>
            </a:r>
            <a:endParaRPr lang="zh-CN" altLang="en-US" dirty="0">
              <a:latin typeface="Franklin Gothic Book" panose="020B0503020102020204"/>
              <a:ea typeface="黑体" panose="02010609060101010101" pitchFamily="2" charset="-122"/>
            </a:endParaRPr>
          </a:p>
        </p:txBody>
      </p:sp>
      <p:sp>
        <p:nvSpPr>
          <p:cNvPr id="20495" name="TextBox 18"/>
          <p:cNvSpPr txBox="1">
            <a:spLocks noChangeArrowheads="1"/>
          </p:cNvSpPr>
          <p:nvPr/>
        </p:nvSpPr>
        <p:spPr bwMode="auto">
          <a:xfrm>
            <a:off x="2555776" y="1340768"/>
            <a:ext cx="2592387" cy="276225"/>
          </a:xfrm>
          <a:prstGeom prst="rect">
            <a:avLst/>
          </a:prstGeom>
          <a:noFill/>
          <a:ln w="9525">
            <a:noFill/>
            <a:miter lim="800000"/>
          </a:ln>
        </p:spPr>
        <p:txBody>
          <a:bodyPr>
            <a:spAutoFit/>
          </a:bodyPr>
          <a:lstStyle/>
          <a:p>
            <a:r>
              <a:rPr lang="en-US" altLang="zh-CN" sz="1200">
                <a:solidFill>
                  <a:srgbClr val="0000FF"/>
                </a:solidFill>
                <a:latin typeface="Franklin Gothic Book" panose="020B0503020102020204"/>
                <a:ea typeface="黑体" panose="02010609060101010101" pitchFamily="2" charset="-122"/>
              </a:rPr>
              <a:t>ART1.0, Xe+Xe 700AMeV </a:t>
            </a:r>
            <a:endParaRPr lang="zh-CN" altLang="en-US" sz="1200">
              <a:solidFill>
                <a:srgbClr val="0000FF"/>
              </a:solidFill>
              <a:latin typeface="Franklin Gothic Book" panose="020B0503020102020204"/>
              <a:ea typeface="黑体" panose="02010609060101010101" pitchFamily="2" charset="-122"/>
            </a:endParaRPr>
          </a:p>
        </p:txBody>
      </p:sp>
      <p:sp>
        <p:nvSpPr>
          <p:cNvPr id="17" name="Slide Number Placeholder 16"/>
          <p:cNvSpPr>
            <a:spLocks noGrp="1"/>
          </p:cNvSpPr>
          <p:nvPr>
            <p:ph type="sldNum" sz="quarter" idx="12"/>
          </p:nvPr>
        </p:nvSpPr>
        <p:spPr/>
        <p:txBody>
          <a:bodyPr/>
          <a:lstStyle/>
          <a:p>
            <a:pPr>
              <a:defRPr/>
            </a:pPr>
            <a:fld id="{EB0B027E-773A-467F-A334-7AFDD28DC885}" type="slidenum">
              <a:rPr lang="zh-CN" altLang="en-US" smtClean="0"/>
              <a:t>25</a:t>
            </a:fld>
            <a:endParaRPr lang="zh-CN" altLang="en-US"/>
          </a:p>
        </p:txBody>
      </p:sp>
      <p:sp>
        <p:nvSpPr>
          <p:cNvPr id="18" name="TextBox 17"/>
          <p:cNvSpPr txBox="1"/>
          <p:nvPr/>
        </p:nvSpPr>
        <p:spPr>
          <a:xfrm>
            <a:off x="195388" y="1535053"/>
            <a:ext cx="2358900" cy="2862322"/>
          </a:xfrm>
          <a:prstGeom prst="rect">
            <a:avLst/>
          </a:prstGeom>
          <a:noFill/>
        </p:spPr>
        <p:txBody>
          <a:bodyPr wrap="square" rtlCol="0">
            <a:spAutoFit/>
          </a:bodyPr>
          <a:lstStyle/>
          <a:p>
            <a:r>
              <a:rPr lang="en-US" altLang="zh-CN" dirty="0" smtClean="0"/>
              <a:t>By inner MRPC itself  to decide the starting time is </a:t>
            </a:r>
            <a:r>
              <a:rPr lang="en-US" altLang="zh-CN" dirty="0"/>
              <a:t>i</a:t>
            </a:r>
            <a:r>
              <a:rPr lang="en-US" altLang="zh-CN" dirty="0" smtClean="0"/>
              <a:t>naccuracy.</a:t>
            </a:r>
          </a:p>
          <a:p>
            <a:r>
              <a:rPr lang="en-US" altLang="zh-CN" dirty="0"/>
              <a:t>We can Slewing  correction momentum </a:t>
            </a:r>
            <a:r>
              <a:rPr lang="en-US" altLang="zh-CN" dirty="0" smtClean="0"/>
              <a:t>dispersion eliminate </a:t>
            </a:r>
            <a:r>
              <a:rPr lang="en-US" altLang="zh-CN" dirty="0"/>
              <a:t>the time </a:t>
            </a:r>
            <a:r>
              <a:rPr lang="en-US" altLang="zh-CN" dirty="0" smtClean="0"/>
              <a:t>error , through inner and outer layer MRPC time difference.</a:t>
            </a:r>
            <a:endParaRPr lang="zh-CN" altLang="en-US" dirty="0"/>
          </a:p>
        </p:txBody>
      </p:sp>
      <p:sp>
        <p:nvSpPr>
          <p:cNvPr id="19" name="矩形 18"/>
          <p:cNvSpPr/>
          <p:nvPr/>
        </p:nvSpPr>
        <p:spPr>
          <a:xfrm>
            <a:off x="467544" y="185130"/>
            <a:ext cx="8217474" cy="795598"/>
          </a:xfrm>
          <a:prstGeom prst="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dirty="0"/>
              <a:t>CSR-T0/Trigger</a:t>
            </a:r>
            <a:r>
              <a:rPr lang="zh-CN" altLang="en-US" sz="3200" dirty="0"/>
              <a:t> </a:t>
            </a:r>
            <a:r>
              <a:rPr lang="en-US" altLang="zh-CN" sz="3200" dirty="0"/>
              <a:t>Detector</a:t>
            </a:r>
            <a:endParaRPr lang="zh-CN" altLang="en-US" sz="3200" dirty="0"/>
          </a:p>
        </p:txBody>
      </p:sp>
      <p:sp>
        <p:nvSpPr>
          <p:cNvPr id="21" name="矩形 20"/>
          <p:cNvSpPr/>
          <p:nvPr/>
        </p:nvSpPr>
        <p:spPr>
          <a:xfrm>
            <a:off x="4273733" y="6309320"/>
            <a:ext cx="4392488" cy="144016"/>
          </a:xfrm>
          <a:prstGeom prst="rect">
            <a:avLst/>
          </a:prstGeom>
          <a:gradFill flip="none" rotWithShape="1">
            <a:gsLst>
              <a:gs pos="0">
                <a:srgbClr val="4A7EBB">
                  <a:shade val="30000"/>
                  <a:satMod val="115000"/>
                </a:srgbClr>
              </a:gs>
              <a:gs pos="50000">
                <a:srgbClr val="4A7EBB">
                  <a:shade val="67500"/>
                  <a:satMod val="115000"/>
                </a:srgbClr>
              </a:gs>
              <a:gs pos="100000">
                <a:srgbClr val="4A7EBB">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6431EA3C-2838-4BCB-BE9B-879F6A982AB2}" type="datetime1">
              <a:rPr lang="en-US" altLang="zh-CN" smtClean="0"/>
              <a:t>3/2/2017</a:t>
            </a:fld>
            <a:endParaRPr lang="zh-CN" altLang="en-US"/>
          </a:p>
        </p:txBody>
      </p:sp>
      <p:sp>
        <p:nvSpPr>
          <p:cNvPr id="3" name="页脚占位符 2"/>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5" name="矩形 4"/>
          <p:cNvSpPr/>
          <p:nvPr/>
        </p:nvSpPr>
        <p:spPr>
          <a:xfrm>
            <a:off x="6006417" y="2984447"/>
            <a:ext cx="1613583" cy="369332"/>
          </a:xfrm>
          <a:prstGeom prst="rect">
            <a:avLst/>
          </a:prstGeom>
        </p:spPr>
        <p:txBody>
          <a:bodyPr wrap="none">
            <a:spAutoFit/>
          </a:bodyPr>
          <a:lstStyle/>
          <a:p>
            <a:r>
              <a:rPr lang="en-US" altLang="zh-CN" dirty="0"/>
              <a:t>v'=L2/(T2-T1)/c</a:t>
            </a:r>
            <a:endParaRPr lang="zh-CN" altLang="zh-CN" dirty="0"/>
          </a:p>
        </p:txBody>
      </p:sp>
    </p:spTree>
    <p:extLst>
      <p:ext uri="{BB962C8B-B14F-4D97-AF65-F5344CB8AC3E}">
        <p14:creationId xmlns:p14="http://schemas.microsoft.com/office/powerpoint/2010/main" val="4006789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67544" y="185130"/>
            <a:ext cx="8217474" cy="795598"/>
          </a:xfrm>
          <a:prstGeom prst="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dirty="0" smtClean="0"/>
              <a:t>Introduction</a:t>
            </a:r>
            <a:endParaRPr lang="zh-CN" altLang="en-US" sz="3200" dirty="0"/>
          </a:p>
        </p:txBody>
      </p:sp>
      <p:sp>
        <p:nvSpPr>
          <p:cNvPr id="7171" name="AutoShape 19"/>
          <p:cNvSpPr>
            <a:spLocks noChangeArrowheads="1"/>
          </p:cNvSpPr>
          <p:nvPr/>
        </p:nvSpPr>
        <p:spPr bwMode="auto">
          <a:xfrm>
            <a:off x="3276600" y="5734050"/>
            <a:ext cx="71438" cy="714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lgn="ctr">
            <a:noFill/>
            <a:miter lim="800000"/>
            <a:headEnd/>
            <a:tailEnd/>
          </a:ln>
        </p:spPr>
        <p:txBody>
          <a:bodyPr wrap="none" anchor="ctr"/>
          <a:lstStyle/>
          <a:p>
            <a:endParaRPr lang="zh-CN" altLang="en-US"/>
          </a:p>
        </p:txBody>
      </p:sp>
      <p:sp>
        <p:nvSpPr>
          <p:cNvPr id="177202" name="Text Box 50"/>
          <p:cNvSpPr txBox="1">
            <a:spLocks noChangeArrowheads="1"/>
          </p:cNvSpPr>
          <p:nvPr/>
        </p:nvSpPr>
        <p:spPr bwMode="auto">
          <a:xfrm>
            <a:off x="395288" y="965046"/>
            <a:ext cx="8320087" cy="1815882"/>
          </a:xfrm>
          <a:prstGeom prst="rect">
            <a:avLst/>
          </a:prstGeom>
          <a:noFill/>
          <a:ln w="9525" algn="ctr">
            <a:noFill/>
            <a:miter lim="800000"/>
            <a:headEnd/>
            <a:tailEnd/>
          </a:ln>
          <a:effectLst/>
        </p:spPr>
        <p:txBody>
          <a:bodyPr>
            <a:spAutoFit/>
          </a:bodyPr>
          <a:lstStyle/>
          <a:p>
            <a:pPr marL="342900" indent="-342900">
              <a:spcBef>
                <a:spcPct val="20000"/>
              </a:spcBef>
              <a:defRPr/>
            </a:pPr>
            <a:r>
              <a:rPr lang="en-US" altLang="zh-CN" sz="2800" dirty="0">
                <a:solidFill>
                  <a:schemeClr val="tx1"/>
                </a:solidFill>
                <a:effectLst>
                  <a:outerShdw blurRad="38100" dist="38100" dir="2700000" algn="tl">
                    <a:srgbClr val="C0C0C0"/>
                  </a:outerShdw>
                </a:effectLst>
                <a:latin typeface="Times New Roman" pitchFamily="18" charset="0"/>
                <a:ea typeface="隶书" pitchFamily="49" charset="-122"/>
                <a:cs typeface="Times New Roman" pitchFamily="18" charset="0"/>
              </a:rPr>
              <a:t>► </a:t>
            </a:r>
            <a:r>
              <a:rPr lang="en-US" altLang="zh-CN" sz="2800" dirty="0" smtClean="0">
                <a:solidFill>
                  <a:schemeClr val="tx1"/>
                </a:solidFill>
                <a:effectLst>
                  <a:outerShdw blurRad="38100" dist="38100" dir="2700000" algn="tl">
                    <a:srgbClr val="C0C0C0"/>
                  </a:outerShdw>
                </a:effectLst>
                <a:latin typeface="Times New Roman" pitchFamily="18" charset="0"/>
                <a:ea typeface="隶书" pitchFamily="49" charset="-122"/>
                <a:cs typeface="Times New Roman" pitchFamily="18" charset="0"/>
              </a:rPr>
              <a:t> </a:t>
            </a:r>
            <a:r>
              <a:rPr lang="en-US" altLang="zh-CN" sz="2800" dirty="0" smtClean="0"/>
              <a:t>The equation of state (EOS) of </a:t>
            </a:r>
            <a:r>
              <a:rPr lang="en-US" altLang="zh-CN" sz="2800" dirty="0" err="1" smtClean="0"/>
              <a:t>iso</a:t>
            </a:r>
            <a:r>
              <a:rPr lang="en-US" altLang="zh-CN" sz="2800" dirty="0" smtClean="0"/>
              <a:t>-spin asymmetric nuclear matter, particularly the density dependence of the nuclear symmetry energy, is an important question in nuclear physics.</a:t>
            </a:r>
          </a:p>
        </p:txBody>
      </p:sp>
      <p:sp>
        <p:nvSpPr>
          <p:cNvPr id="13" name="Rectangle 6"/>
          <p:cNvSpPr>
            <a:spLocks noChangeArrowheads="1"/>
          </p:cNvSpPr>
          <p:nvPr/>
        </p:nvSpPr>
        <p:spPr bwMode="auto">
          <a:xfrm>
            <a:off x="5112196" y="6043613"/>
            <a:ext cx="3924300" cy="276225"/>
          </a:xfrm>
          <a:prstGeom prst="rect">
            <a:avLst/>
          </a:prstGeom>
          <a:noFill/>
          <a:ln w="9525">
            <a:noFill/>
            <a:miter lim="800000"/>
            <a:headEnd/>
            <a:tailEnd/>
          </a:ln>
          <a:effectLst/>
        </p:spPr>
        <p:txBody>
          <a:bodyPr>
            <a:spAutoFit/>
          </a:bodyPr>
          <a:lstStyle/>
          <a:p>
            <a:pPr>
              <a:defRPr/>
            </a:pPr>
            <a:r>
              <a:rPr lang="en-US" altLang="zh-CN" sz="1200" dirty="0">
                <a:solidFill>
                  <a:schemeClr val="tx1"/>
                </a:solidFill>
                <a:effectLst>
                  <a:outerShdw blurRad="38100" dist="38100" dir="2700000" algn="tl">
                    <a:srgbClr val="C0C0C0"/>
                  </a:outerShdw>
                </a:effectLst>
                <a:latin typeface="Times New Roman" pitchFamily="18" charset="0"/>
                <a:cs typeface="Times New Roman" pitchFamily="18" charset="0"/>
              </a:rPr>
              <a:t>J. M. </a:t>
            </a:r>
            <a:r>
              <a:rPr lang="en-US" altLang="zh-CN" sz="1200" dirty="0" err="1">
                <a:solidFill>
                  <a:schemeClr val="tx1"/>
                </a:solidFill>
                <a:effectLst>
                  <a:outerShdw blurRad="38100" dist="38100" dir="2700000" algn="tl">
                    <a:srgbClr val="C0C0C0"/>
                  </a:outerShdw>
                </a:effectLst>
                <a:latin typeface="Times New Roman" pitchFamily="18" charset="0"/>
                <a:cs typeface="Times New Roman" pitchFamily="18" charset="0"/>
              </a:rPr>
              <a:t>Lattimer</a:t>
            </a:r>
            <a:r>
              <a:rPr lang="en-US" altLang="zh-CN" sz="1200" dirty="0">
                <a:solidFill>
                  <a:schemeClr val="tx1"/>
                </a:solidFill>
                <a:effectLst>
                  <a:outerShdw blurRad="38100" dist="38100" dir="2700000" algn="tl">
                    <a:srgbClr val="C0C0C0"/>
                  </a:outerShdw>
                </a:effectLst>
                <a:latin typeface="Times New Roman" pitchFamily="18" charset="0"/>
                <a:cs typeface="Times New Roman" pitchFamily="18" charset="0"/>
              </a:rPr>
              <a:t> and M. </a:t>
            </a:r>
            <a:r>
              <a:rPr lang="en-US" altLang="zh-CN" sz="1200" dirty="0" err="1">
                <a:solidFill>
                  <a:schemeClr val="tx1"/>
                </a:solidFill>
                <a:effectLst>
                  <a:outerShdw blurRad="38100" dist="38100" dir="2700000" algn="tl">
                    <a:srgbClr val="C0C0C0"/>
                  </a:outerShdw>
                </a:effectLst>
                <a:latin typeface="Times New Roman" pitchFamily="18" charset="0"/>
                <a:cs typeface="Times New Roman" pitchFamily="18" charset="0"/>
              </a:rPr>
              <a:t>Prakash</a:t>
            </a:r>
            <a:r>
              <a:rPr lang="en-US" altLang="zh-CN" sz="1200" dirty="0">
                <a:solidFill>
                  <a:schemeClr val="tx1"/>
                </a:solidFill>
                <a:effectLst>
                  <a:outerShdw blurRad="38100" dist="38100" dir="2700000" algn="tl">
                    <a:srgbClr val="C0C0C0"/>
                  </a:outerShdw>
                </a:effectLst>
                <a:latin typeface="Times New Roman" pitchFamily="18" charset="0"/>
                <a:cs typeface="Times New Roman" pitchFamily="18" charset="0"/>
              </a:rPr>
              <a:t>, Science 304, 536 (2004)</a:t>
            </a:r>
          </a:p>
        </p:txBody>
      </p:sp>
      <p:pic>
        <p:nvPicPr>
          <p:cNvPr id="7174" name="Picture 7" descr="zse0160424690003"/>
          <p:cNvPicPr>
            <a:picLocks noChangeAspect="1" noChangeArrowheads="1"/>
          </p:cNvPicPr>
          <p:nvPr/>
        </p:nvPicPr>
        <p:blipFill>
          <a:blip r:embed="rId3" cstate="print"/>
          <a:srcRect/>
          <a:stretch>
            <a:fillRect/>
          </a:stretch>
        </p:blipFill>
        <p:spPr bwMode="auto">
          <a:xfrm>
            <a:off x="5220072" y="2348880"/>
            <a:ext cx="3362325" cy="3678684"/>
          </a:xfrm>
          <a:prstGeom prst="rect">
            <a:avLst/>
          </a:prstGeom>
          <a:noFill/>
          <a:ln w="9525">
            <a:noFill/>
            <a:miter lim="800000"/>
            <a:headEnd/>
            <a:tailEnd/>
          </a:ln>
        </p:spPr>
      </p:pic>
      <p:sp>
        <p:nvSpPr>
          <p:cNvPr id="15" name="灯片编号占位符 14"/>
          <p:cNvSpPr>
            <a:spLocks noGrp="1"/>
          </p:cNvSpPr>
          <p:nvPr>
            <p:ph type="sldNum" sz="quarter" idx="12"/>
          </p:nvPr>
        </p:nvSpPr>
        <p:spPr/>
        <p:txBody>
          <a:bodyPr/>
          <a:lstStyle/>
          <a:p>
            <a:pPr>
              <a:defRPr/>
            </a:pPr>
            <a:fld id="{14C80400-DF6A-4F52-A541-7F9F97E81A9A}" type="slidenum">
              <a:rPr lang="en-US" altLang="zh-CN" smtClean="0">
                <a:latin typeface="Times New Roman" pitchFamily="18" charset="0"/>
                <a:cs typeface="Times New Roman" pitchFamily="18" charset="0"/>
              </a:rPr>
              <a:pPr>
                <a:defRPr/>
              </a:pPr>
              <a:t>3</a:t>
            </a:fld>
            <a:endParaRPr lang="en-US" altLang="zh-CN">
              <a:latin typeface="Times New Roman" pitchFamily="18" charset="0"/>
              <a:cs typeface="Times New Roman" pitchFamily="18" charset="0"/>
            </a:endParaRPr>
          </a:p>
        </p:txBody>
      </p:sp>
      <p:sp>
        <p:nvSpPr>
          <p:cNvPr id="22" name="日期占位符 21"/>
          <p:cNvSpPr>
            <a:spLocks noGrp="1"/>
          </p:cNvSpPr>
          <p:nvPr>
            <p:ph type="dt" sz="quarter" idx="10"/>
          </p:nvPr>
        </p:nvSpPr>
        <p:spPr/>
        <p:txBody>
          <a:bodyPr/>
          <a:lstStyle/>
          <a:p>
            <a:pPr>
              <a:defRPr/>
            </a:pPr>
            <a:fld id="{ED24D18B-1DF3-4643-8868-872FC6B65E32}" type="datetime1">
              <a:rPr lang="en-US" altLang="zh-CN" smtClean="0">
                <a:latin typeface="Times New Roman" pitchFamily="18" charset="0"/>
                <a:cs typeface="Times New Roman" pitchFamily="18" charset="0"/>
              </a:rPr>
              <a:t>3/2/2017</a:t>
            </a:fld>
            <a:endParaRPr lang="en-US" altLang="zh-CN">
              <a:latin typeface="Times New Roman" pitchFamily="18" charset="0"/>
              <a:cs typeface="Times New Roman" pitchFamily="18" charset="0"/>
            </a:endParaRPr>
          </a:p>
        </p:txBody>
      </p:sp>
      <p:sp>
        <p:nvSpPr>
          <p:cNvPr id="23" name="页脚占位符 22"/>
          <p:cNvSpPr>
            <a:spLocks noGrp="1"/>
          </p:cNvSpPr>
          <p:nvPr>
            <p:ph type="ftr" sz="quarter" idx="11"/>
          </p:nvPr>
        </p:nvSpPr>
        <p:spPr>
          <a:xfrm>
            <a:off x="2267744" y="6356350"/>
            <a:ext cx="4392488" cy="365125"/>
          </a:xfrm>
        </p:spPr>
        <p:txBody>
          <a:bodyPr/>
          <a:lstStyle/>
          <a:p>
            <a:pPr>
              <a:defRPr/>
            </a:pPr>
            <a:r>
              <a:rPr lang="en-US" altLang="zh-CN" dirty="0" smtClean="0">
                <a:latin typeface="Times New Roman" pitchFamily="18" charset="0"/>
                <a:cs typeface="Times New Roman" pitchFamily="18" charset="0"/>
              </a:rPr>
              <a:t>Instrumentation for Colliding Beam Physics</a:t>
            </a:r>
            <a:r>
              <a:rPr lang="zh-CN" altLang="en-US" dirty="0" smtClean="0">
                <a:latin typeface="Times New Roman" pitchFamily="18" charset="0"/>
                <a:cs typeface="Times New Roman" pitchFamily="18" charset="0"/>
              </a:rPr>
              <a:t>，</a:t>
            </a:r>
            <a:r>
              <a:rPr lang="en-US" altLang="zh-CN" dirty="0" smtClean="0">
                <a:latin typeface="Times New Roman" pitchFamily="18" charset="0"/>
                <a:cs typeface="Times New Roman" pitchFamily="18" charset="0"/>
              </a:rPr>
              <a:t>Novosibirsk</a:t>
            </a:r>
            <a:r>
              <a:rPr lang="zh-CN" altLang="en-US" dirty="0" smtClean="0">
                <a:latin typeface="Times New Roman" pitchFamily="18" charset="0"/>
                <a:cs typeface="Times New Roman" pitchFamily="18" charset="0"/>
              </a:rPr>
              <a:t>，</a:t>
            </a:r>
            <a:r>
              <a:rPr lang="en-US" altLang="zh-CN" dirty="0" smtClean="0">
                <a:latin typeface="Times New Roman" pitchFamily="18" charset="0"/>
                <a:cs typeface="Times New Roman" pitchFamily="18" charset="0"/>
              </a:rPr>
              <a:t>Russia</a:t>
            </a:r>
            <a:endParaRPr lang="zh-CN" altLang="en-US" dirty="0">
              <a:latin typeface="Times New Roman" pitchFamily="18" charset="0"/>
              <a:cs typeface="Times New Roman" pitchFamily="18" charset="0"/>
            </a:endParaRPr>
          </a:p>
        </p:txBody>
      </p:sp>
      <p:sp>
        <p:nvSpPr>
          <p:cNvPr id="24" name="矩形 23"/>
          <p:cNvSpPr/>
          <p:nvPr/>
        </p:nvSpPr>
        <p:spPr>
          <a:xfrm>
            <a:off x="611560" y="2896717"/>
            <a:ext cx="4536504" cy="3268587"/>
          </a:xfrm>
          <a:prstGeom prst="rect">
            <a:avLst/>
          </a:prstGeom>
        </p:spPr>
        <p:txBody>
          <a:bodyPr wrap="square">
            <a:spAutoFit/>
          </a:bodyPr>
          <a:lstStyle/>
          <a:p>
            <a:pPr marL="342900" indent="-342900">
              <a:spcBef>
                <a:spcPct val="20000"/>
              </a:spcBef>
              <a:defRPr/>
            </a:pPr>
            <a:r>
              <a:rPr lang="en-US" altLang="zh-CN" sz="2400" dirty="0" smtClean="0"/>
              <a:t>Knowledge on this is crucial to understand </a:t>
            </a:r>
          </a:p>
          <a:p>
            <a:pPr marL="342900" indent="-342900">
              <a:spcBef>
                <a:spcPct val="20000"/>
              </a:spcBef>
              <a:buAutoNum type="arabicPeriod"/>
              <a:defRPr/>
            </a:pPr>
            <a:r>
              <a:rPr lang="en-US" altLang="zh-CN" sz="2400" dirty="0" smtClean="0"/>
              <a:t>The nuclear structure of heavy nuclei</a:t>
            </a:r>
          </a:p>
          <a:p>
            <a:pPr marL="342900" indent="-342900">
              <a:spcBef>
                <a:spcPct val="20000"/>
              </a:spcBef>
              <a:buAutoNum type="arabicPeriod"/>
              <a:defRPr/>
            </a:pPr>
            <a:r>
              <a:rPr lang="en-US" altLang="zh-CN" sz="2400" dirty="0" smtClean="0"/>
              <a:t>Form and evolution of compact star</a:t>
            </a:r>
          </a:p>
          <a:p>
            <a:pPr marL="342900" indent="-342900">
              <a:spcBef>
                <a:spcPct val="20000"/>
              </a:spcBef>
              <a:buAutoNum type="arabicPeriod"/>
              <a:defRPr/>
            </a:pPr>
            <a:r>
              <a:rPr lang="en-US" altLang="zh-CN" sz="2400" dirty="0" smtClean="0"/>
              <a:t>Heavy-ion reaction dynamics and system evolution</a:t>
            </a:r>
            <a:endParaRPr lang="zh-CN" altLang="en-US" sz="2400" dirty="0"/>
          </a:p>
        </p:txBody>
      </p:sp>
      <p:sp>
        <p:nvSpPr>
          <p:cNvPr id="14" name="矩形 13"/>
          <p:cNvSpPr/>
          <p:nvPr/>
        </p:nvSpPr>
        <p:spPr>
          <a:xfrm>
            <a:off x="4273733" y="6309320"/>
            <a:ext cx="4392488" cy="144016"/>
          </a:xfrm>
          <a:prstGeom prst="rect">
            <a:avLst/>
          </a:prstGeom>
          <a:gradFill flip="none" rotWithShape="1">
            <a:gsLst>
              <a:gs pos="0">
                <a:srgbClr val="4A7EBB">
                  <a:shade val="30000"/>
                  <a:satMod val="115000"/>
                </a:srgbClr>
              </a:gs>
              <a:gs pos="50000">
                <a:srgbClr val="4A7EBB">
                  <a:shade val="67500"/>
                  <a:satMod val="115000"/>
                </a:srgbClr>
              </a:gs>
              <a:gs pos="100000">
                <a:srgbClr val="4A7EBB">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1441767"/>
      </p:ext>
    </p:extLst>
  </p:cSld>
  <p:clrMapOvr>
    <a:masterClrMapping/>
  </p:clrMapOvr>
  <p:transition advTm="53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67544" y="185130"/>
            <a:ext cx="8217474" cy="795598"/>
          </a:xfrm>
          <a:prstGeom prst="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a:t>Nuclear EOS at high density</a:t>
            </a:r>
            <a:endParaRPr lang="zh-CN" altLang="en-US" sz="3200" dirty="0"/>
          </a:p>
        </p:txBody>
      </p:sp>
      <p:sp>
        <p:nvSpPr>
          <p:cNvPr id="8195" name="AutoShape 19"/>
          <p:cNvSpPr>
            <a:spLocks noChangeArrowheads="1"/>
          </p:cNvSpPr>
          <p:nvPr/>
        </p:nvSpPr>
        <p:spPr bwMode="auto">
          <a:xfrm>
            <a:off x="3276600" y="5734050"/>
            <a:ext cx="71438" cy="714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lgn="ctr">
            <a:noFill/>
            <a:miter lim="800000"/>
            <a:headEnd/>
            <a:tailEnd/>
          </a:ln>
        </p:spPr>
        <p:txBody>
          <a:bodyPr wrap="none" anchor="ctr"/>
          <a:lstStyle/>
          <a:p>
            <a:endParaRPr lang="zh-CN" altLang="en-US"/>
          </a:p>
        </p:txBody>
      </p:sp>
      <p:sp>
        <p:nvSpPr>
          <p:cNvPr id="177202" name="Text Box 50"/>
          <p:cNvSpPr txBox="1">
            <a:spLocks noChangeArrowheads="1"/>
          </p:cNvSpPr>
          <p:nvPr/>
        </p:nvSpPr>
        <p:spPr bwMode="auto">
          <a:xfrm>
            <a:off x="395288" y="1021724"/>
            <a:ext cx="8320087" cy="1471172"/>
          </a:xfrm>
          <a:prstGeom prst="rect">
            <a:avLst/>
          </a:prstGeom>
          <a:noFill/>
          <a:ln w="9525" algn="ctr">
            <a:noFill/>
            <a:miter lim="800000"/>
            <a:headEnd/>
            <a:tailEnd/>
          </a:ln>
          <a:effectLst/>
        </p:spPr>
        <p:txBody>
          <a:bodyPr>
            <a:spAutoFit/>
          </a:bodyPr>
          <a:lstStyle/>
          <a:p>
            <a:pPr marL="342900" indent="-342900">
              <a:spcBef>
                <a:spcPct val="20000"/>
              </a:spcBef>
              <a:defRPr/>
            </a:pPr>
            <a:r>
              <a:rPr lang="en-US" altLang="zh-CN" sz="2800" dirty="0">
                <a:solidFill>
                  <a:schemeClr val="tx1"/>
                </a:solidFill>
                <a:effectLst>
                  <a:outerShdw blurRad="38100" dist="38100" dir="2700000" algn="tl">
                    <a:srgbClr val="C0C0C0"/>
                  </a:outerShdw>
                </a:effectLst>
                <a:latin typeface="Times New Roman" pitchFamily="18" charset="0"/>
                <a:ea typeface="隶书" pitchFamily="49" charset="-122"/>
                <a:cs typeface="Times New Roman" pitchFamily="18" charset="0"/>
              </a:rPr>
              <a:t>► </a:t>
            </a:r>
            <a:r>
              <a:rPr lang="en-US" altLang="zh-CN" sz="2800" dirty="0" smtClean="0">
                <a:solidFill>
                  <a:schemeClr val="tx1"/>
                </a:solidFill>
                <a:effectLst>
                  <a:outerShdw blurRad="38100" dist="38100" dir="2700000" algn="tl">
                    <a:srgbClr val="C0C0C0"/>
                  </a:outerShdw>
                </a:effectLst>
                <a:latin typeface="Times New Roman" pitchFamily="18" charset="0"/>
                <a:ea typeface="隶书" pitchFamily="49" charset="-122"/>
                <a:cs typeface="Times New Roman" pitchFamily="18" charset="0"/>
              </a:rPr>
              <a:t> </a:t>
            </a:r>
            <a:r>
              <a:rPr lang="en-US" altLang="zh-CN" sz="2800" dirty="0" smtClean="0"/>
              <a:t>The density dependence of the nuclear symmetry energy has big discrepancy at supra-saturation region. </a:t>
            </a:r>
          </a:p>
          <a:p>
            <a:pPr marL="342900" indent="-342900">
              <a:spcBef>
                <a:spcPct val="20000"/>
              </a:spcBef>
              <a:defRPr/>
            </a:pPr>
            <a:endParaRPr lang="zh-CN" altLang="en-US" sz="2800" dirty="0">
              <a:solidFill>
                <a:schemeClr val="tx1"/>
              </a:solidFill>
              <a:effectLst>
                <a:outerShdw blurRad="38100" dist="38100" dir="2700000" algn="tl">
                  <a:srgbClr val="C0C0C0"/>
                </a:outerShdw>
              </a:effectLst>
              <a:latin typeface="Times New Roman" pitchFamily="18" charset="0"/>
              <a:ea typeface="隶书" pitchFamily="49" charset="-122"/>
              <a:cs typeface="Times New Roman" pitchFamily="18" charset="0"/>
            </a:endParaRPr>
          </a:p>
        </p:txBody>
      </p:sp>
      <p:sp>
        <p:nvSpPr>
          <p:cNvPr id="16" name="矩形 15"/>
          <p:cNvSpPr/>
          <p:nvPr/>
        </p:nvSpPr>
        <p:spPr>
          <a:xfrm>
            <a:off x="4932040" y="5559325"/>
            <a:ext cx="3734181" cy="461963"/>
          </a:xfrm>
          <a:prstGeom prst="rect">
            <a:avLst/>
          </a:prstGeom>
        </p:spPr>
        <p:txBody>
          <a:bodyPr wrap="square">
            <a:spAutoFit/>
          </a:bodyPr>
          <a:lstStyle/>
          <a:p>
            <a:pPr>
              <a:defRPr/>
            </a:pPr>
            <a:r>
              <a:rPr lang="en-US" altLang="zh-CN" sz="1200" dirty="0" err="1">
                <a:solidFill>
                  <a:schemeClr val="tx1"/>
                </a:solidFill>
                <a:effectLst>
                  <a:outerShdw blurRad="38100" dist="38100" dir="2700000" algn="tl">
                    <a:srgbClr val="C0C0C0"/>
                  </a:outerShdw>
                </a:effectLst>
                <a:latin typeface="Times New Roman" pitchFamily="18" charset="0"/>
                <a:cs typeface="Times New Roman" pitchFamily="18" charset="0"/>
              </a:rPr>
              <a:t>Bao</a:t>
            </a:r>
            <a:r>
              <a:rPr lang="en-US" altLang="zh-CN" sz="1200" dirty="0">
                <a:solidFill>
                  <a:schemeClr val="tx1"/>
                </a:solidFill>
                <a:effectLst>
                  <a:outerShdw blurRad="38100" dist="38100" dir="2700000" algn="tl">
                    <a:srgbClr val="C0C0C0"/>
                  </a:outerShdw>
                </a:effectLst>
                <a:latin typeface="Times New Roman" pitchFamily="18" charset="0"/>
                <a:cs typeface="Times New Roman" pitchFamily="18" charset="0"/>
              </a:rPr>
              <a:t>-An Li, Lie-Wen Chen, </a:t>
            </a:r>
            <a:r>
              <a:rPr lang="en-US" altLang="zh-CN" sz="1200" dirty="0" err="1">
                <a:solidFill>
                  <a:schemeClr val="tx1"/>
                </a:solidFill>
                <a:effectLst>
                  <a:outerShdw blurRad="38100" dist="38100" dir="2700000" algn="tl">
                    <a:srgbClr val="C0C0C0"/>
                  </a:outerShdw>
                </a:effectLst>
                <a:latin typeface="Times New Roman" pitchFamily="18" charset="0"/>
                <a:cs typeface="Times New Roman" pitchFamily="18" charset="0"/>
              </a:rPr>
              <a:t>Che</a:t>
            </a:r>
            <a:r>
              <a:rPr lang="en-US" altLang="zh-CN" sz="1200" dirty="0">
                <a:solidFill>
                  <a:schemeClr val="tx1"/>
                </a:solidFill>
                <a:effectLst>
                  <a:outerShdw blurRad="38100" dist="38100" dir="2700000" algn="tl">
                    <a:srgbClr val="C0C0C0"/>
                  </a:outerShdw>
                </a:effectLst>
                <a:latin typeface="Times New Roman" pitchFamily="18" charset="0"/>
                <a:cs typeface="Times New Roman" pitchFamily="18" charset="0"/>
              </a:rPr>
              <a:t> Ming </a:t>
            </a:r>
            <a:r>
              <a:rPr lang="en-US" altLang="zh-CN" sz="1200" dirty="0" err="1">
                <a:solidFill>
                  <a:schemeClr val="tx1"/>
                </a:solidFill>
                <a:effectLst>
                  <a:outerShdw blurRad="38100" dist="38100" dir="2700000" algn="tl">
                    <a:srgbClr val="C0C0C0"/>
                  </a:outerShdw>
                </a:effectLst>
                <a:latin typeface="Times New Roman" pitchFamily="18" charset="0"/>
                <a:cs typeface="Times New Roman" pitchFamily="18" charset="0"/>
              </a:rPr>
              <a:t>Ko</a:t>
            </a:r>
            <a:r>
              <a:rPr lang="en-US" altLang="zh-CN" sz="1200" dirty="0">
                <a:solidFill>
                  <a:schemeClr val="tx1"/>
                </a:solidFill>
                <a:effectLst>
                  <a:outerShdw blurRad="38100" dist="38100" dir="2700000" algn="tl">
                    <a:srgbClr val="C0C0C0"/>
                  </a:outerShdw>
                </a:effectLst>
                <a:latin typeface="Times New Roman" pitchFamily="18" charset="0"/>
                <a:cs typeface="Times New Roman" pitchFamily="18" charset="0"/>
              </a:rPr>
              <a:t>, Physics </a:t>
            </a:r>
            <a:r>
              <a:rPr lang="en-US" altLang="zh-CN" sz="1200" dirty="0" smtClean="0">
                <a:solidFill>
                  <a:schemeClr val="tx1"/>
                </a:solidFill>
                <a:effectLst>
                  <a:outerShdw blurRad="38100" dist="38100" dir="2700000" algn="tl">
                    <a:srgbClr val="C0C0C0"/>
                  </a:outerShdw>
                </a:effectLst>
                <a:latin typeface="Times New Roman" pitchFamily="18" charset="0"/>
                <a:cs typeface="Times New Roman" pitchFamily="18" charset="0"/>
              </a:rPr>
              <a:t>Reports </a:t>
            </a:r>
            <a:r>
              <a:rPr lang="en-US" altLang="zh-CN" sz="1200" dirty="0">
                <a:solidFill>
                  <a:schemeClr val="tx1"/>
                </a:solidFill>
                <a:effectLst>
                  <a:outerShdw blurRad="38100" dist="38100" dir="2700000" algn="tl">
                    <a:srgbClr val="C0C0C0"/>
                  </a:outerShdw>
                </a:effectLst>
                <a:latin typeface="Times New Roman" pitchFamily="18" charset="0"/>
                <a:cs typeface="Times New Roman" pitchFamily="18" charset="0"/>
              </a:rPr>
              <a:t>464 (2008) 113–281 </a:t>
            </a:r>
            <a:endParaRPr lang="zh-CN" altLang="en-US" sz="1200" dirty="0">
              <a:solidFill>
                <a:schemeClr val="tx1"/>
              </a:solidFill>
              <a:effectLst>
                <a:outerShdw blurRad="38100" dist="38100" dir="2700000" algn="tl">
                  <a:srgbClr val="C0C0C0"/>
                </a:outerShdw>
              </a:effectLst>
              <a:latin typeface="Times New Roman" pitchFamily="18" charset="0"/>
              <a:cs typeface="Times New Roman" pitchFamily="18" charset="0"/>
            </a:endParaRPr>
          </a:p>
        </p:txBody>
      </p:sp>
      <p:sp>
        <p:nvSpPr>
          <p:cNvPr id="18" name="灯片编号占位符 17"/>
          <p:cNvSpPr>
            <a:spLocks noGrp="1"/>
          </p:cNvSpPr>
          <p:nvPr>
            <p:ph type="sldNum" sz="quarter" idx="12"/>
          </p:nvPr>
        </p:nvSpPr>
        <p:spPr/>
        <p:txBody>
          <a:bodyPr/>
          <a:lstStyle/>
          <a:p>
            <a:pPr>
              <a:defRPr/>
            </a:pPr>
            <a:fld id="{5838D1B7-2A70-49EF-B4A0-6C3BC63110A7}" type="slidenum">
              <a:rPr lang="en-US" altLang="zh-CN" smtClean="0">
                <a:latin typeface="Times New Roman" pitchFamily="18" charset="0"/>
                <a:cs typeface="Times New Roman" pitchFamily="18" charset="0"/>
              </a:rPr>
              <a:pPr>
                <a:defRPr/>
              </a:pPr>
              <a:t>4</a:t>
            </a:fld>
            <a:endParaRPr lang="en-US" altLang="zh-CN" dirty="0">
              <a:latin typeface="Times New Roman" pitchFamily="18" charset="0"/>
              <a:cs typeface="Times New Roman" pitchFamily="18" charset="0"/>
            </a:endParaRPr>
          </a:p>
        </p:txBody>
      </p:sp>
      <p:sp>
        <p:nvSpPr>
          <p:cNvPr id="20" name="日期占位符 19"/>
          <p:cNvSpPr>
            <a:spLocks noGrp="1"/>
          </p:cNvSpPr>
          <p:nvPr>
            <p:ph type="dt" sz="quarter" idx="10"/>
          </p:nvPr>
        </p:nvSpPr>
        <p:spPr/>
        <p:txBody>
          <a:bodyPr/>
          <a:lstStyle/>
          <a:p>
            <a:pPr>
              <a:defRPr/>
            </a:pPr>
            <a:fld id="{B01C3509-CF4F-47D3-A420-559C71FBBB59}" type="datetime1">
              <a:rPr lang="en-US" altLang="zh-CN" smtClean="0">
                <a:latin typeface="Times New Roman" pitchFamily="18" charset="0"/>
                <a:cs typeface="Times New Roman" pitchFamily="18" charset="0"/>
              </a:rPr>
              <a:t>3/2/2017</a:t>
            </a:fld>
            <a:endParaRPr lang="en-US" altLang="zh-CN">
              <a:latin typeface="Times New Roman" pitchFamily="18" charset="0"/>
              <a:cs typeface="Times New Roman" pitchFamily="18" charset="0"/>
            </a:endParaRPr>
          </a:p>
        </p:txBody>
      </p:sp>
      <p:pic>
        <p:nvPicPr>
          <p:cNvPr id="8206" name="Picture 16"/>
          <p:cNvPicPr>
            <a:picLocks noChangeAspect="1" noChangeArrowheads="1"/>
          </p:cNvPicPr>
          <p:nvPr/>
        </p:nvPicPr>
        <p:blipFill>
          <a:blip r:embed="rId3" cstate="print"/>
          <a:srcRect/>
          <a:stretch>
            <a:fillRect/>
          </a:stretch>
        </p:blipFill>
        <p:spPr bwMode="auto">
          <a:xfrm>
            <a:off x="4571875" y="2210469"/>
            <a:ext cx="4187993" cy="3152725"/>
          </a:xfrm>
          <a:prstGeom prst="rect">
            <a:avLst/>
          </a:prstGeom>
          <a:noFill/>
          <a:ln w="9525">
            <a:noFill/>
            <a:miter lim="800000"/>
            <a:headEnd/>
            <a:tailEnd/>
          </a:ln>
        </p:spPr>
      </p:pic>
      <p:sp>
        <p:nvSpPr>
          <p:cNvPr id="23" name="矩形 22"/>
          <p:cNvSpPr>
            <a:spLocks noChangeArrowheads="1"/>
          </p:cNvSpPr>
          <p:nvPr/>
        </p:nvSpPr>
        <p:spPr bwMode="auto">
          <a:xfrm>
            <a:off x="7452320" y="2276872"/>
            <a:ext cx="1152128" cy="2595738"/>
          </a:xfrm>
          <a:prstGeom prst="rect">
            <a:avLst/>
          </a:prstGeom>
          <a:solidFill>
            <a:srgbClr val="00B0F0">
              <a:alpha val="39999"/>
            </a:srgbClr>
          </a:solidFill>
          <a:ln w="9525" algn="ctr">
            <a:noFill/>
            <a:round/>
            <a:headEnd/>
            <a:tailEnd/>
          </a:ln>
        </p:spPr>
        <p:txBody>
          <a:bodyPr/>
          <a:lstStyle/>
          <a:p>
            <a:pPr marL="342900" indent="-342900">
              <a:spcBef>
                <a:spcPct val="20000"/>
              </a:spcBef>
            </a:pPr>
            <a:endParaRPr lang="zh-CN" altLang="en-US"/>
          </a:p>
        </p:txBody>
      </p:sp>
      <p:sp>
        <p:nvSpPr>
          <p:cNvPr id="24" name="矩形 23"/>
          <p:cNvSpPr/>
          <p:nvPr/>
        </p:nvSpPr>
        <p:spPr>
          <a:xfrm>
            <a:off x="467544" y="1980123"/>
            <a:ext cx="3960440" cy="4401205"/>
          </a:xfrm>
          <a:prstGeom prst="rect">
            <a:avLst/>
          </a:prstGeom>
        </p:spPr>
        <p:txBody>
          <a:bodyPr wrap="square">
            <a:spAutoFit/>
          </a:bodyPr>
          <a:lstStyle/>
          <a:p>
            <a:pPr marL="0" lvl="1"/>
            <a:r>
              <a:rPr lang="en-US" altLang="zh-CN" sz="2400" dirty="0" smtClean="0">
                <a:effectLst>
                  <a:outerShdw blurRad="38100" dist="38100" dir="2700000" algn="tl">
                    <a:srgbClr val="C0C0C0"/>
                  </a:outerShdw>
                </a:effectLst>
                <a:latin typeface="Times New Roman" pitchFamily="18" charset="0"/>
                <a:ea typeface="隶书" pitchFamily="49" charset="-122"/>
                <a:cs typeface="Times New Roman" pitchFamily="18" charset="0"/>
              </a:rPr>
              <a:t>►  </a:t>
            </a:r>
            <a:r>
              <a:rPr lang="en-US" altLang="zh-CN" sz="2400" dirty="0" smtClean="0"/>
              <a:t>Heavy-ion experiment will help clarify the big theoretical uncertainty</a:t>
            </a:r>
          </a:p>
          <a:p>
            <a:r>
              <a:rPr lang="en-US" altLang="zh-CN" sz="2400" dirty="0" smtClean="0">
                <a:effectLst>
                  <a:outerShdw blurRad="38100" dist="38100" dir="2700000" algn="tl">
                    <a:srgbClr val="C0C0C0"/>
                  </a:outerShdw>
                </a:effectLst>
                <a:latin typeface="Times New Roman" pitchFamily="18" charset="0"/>
                <a:ea typeface="隶书" pitchFamily="49" charset="-122"/>
                <a:cs typeface="Times New Roman" pitchFamily="18" charset="0"/>
              </a:rPr>
              <a:t>►  </a:t>
            </a:r>
            <a:r>
              <a:rPr lang="en-US" altLang="zh-CN" sz="2400" dirty="0" smtClean="0">
                <a:sym typeface="Symbol" panose="05050102010706020507" pitchFamily="18" charset="2"/>
              </a:rPr>
              <a:t></a:t>
            </a:r>
            <a:r>
              <a:rPr lang="en-US" altLang="zh-CN" sz="2400" baseline="30000" dirty="0" smtClean="0">
                <a:sym typeface="Symbol" panose="05050102010706020507" pitchFamily="18" charset="2"/>
              </a:rPr>
              <a:t></a:t>
            </a:r>
            <a:r>
              <a:rPr lang="en-US" altLang="zh-CN" sz="2400" dirty="0" smtClean="0">
                <a:sym typeface="Symbol" panose="05050102010706020507" pitchFamily="18" charset="2"/>
              </a:rPr>
              <a:t>/</a:t>
            </a:r>
            <a:r>
              <a:rPr lang="en-US" altLang="zh-CN" sz="2400" baseline="30000" dirty="0" smtClean="0">
                <a:sym typeface="Symbol" panose="05050102010706020507" pitchFamily="18" charset="2"/>
              </a:rPr>
              <a:t>+</a:t>
            </a:r>
            <a:r>
              <a:rPr lang="zh-CN" altLang="en-US" sz="2400" dirty="0" smtClean="0">
                <a:sym typeface="Symbol" panose="05050102010706020507" pitchFamily="18" charset="2"/>
              </a:rPr>
              <a:t> </a:t>
            </a:r>
            <a:r>
              <a:rPr lang="en-US" altLang="zh-CN" sz="2400" dirty="0" smtClean="0">
                <a:sym typeface="Symbol" panose="05050102010706020507" pitchFamily="18" charset="2"/>
              </a:rPr>
              <a:t>in heavy-ion collision can be a sensitive probe </a:t>
            </a:r>
          </a:p>
          <a:p>
            <a:pPr marL="0" lvl="1"/>
            <a:endParaRPr lang="en-US" altLang="zh-CN" sz="1600" dirty="0" smtClean="0"/>
          </a:p>
          <a:p>
            <a:pPr marL="0" lvl="1"/>
            <a:r>
              <a:rPr lang="en-US" altLang="zh-CN" sz="2400" dirty="0" smtClean="0">
                <a:sym typeface="Symbol"/>
              </a:rPr>
              <a:t> Require heavy-ion beam at s</a:t>
            </a:r>
            <a:r>
              <a:rPr lang="en-US" altLang="zh-CN" sz="2400" dirty="0" smtClean="0"/>
              <a:t>everal hundred </a:t>
            </a:r>
            <a:r>
              <a:rPr lang="en-US" altLang="zh-CN" sz="2400" dirty="0" err="1" smtClean="0"/>
              <a:t>AMeV</a:t>
            </a:r>
            <a:r>
              <a:rPr lang="en-US" altLang="zh-CN" sz="2400" dirty="0" smtClean="0"/>
              <a:t> energy</a:t>
            </a:r>
          </a:p>
          <a:p>
            <a:pPr marL="0" lvl="1"/>
            <a:r>
              <a:rPr lang="en-US" altLang="zh-CN" sz="2400" dirty="0" smtClean="0">
                <a:sym typeface="Symbol"/>
              </a:rPr>
              <a:t> </a:t>
            </a:r>
            <a:r>
              <a:rPr lang="en-US" altLang="zh-CN" sz="2400" dirty="0" smtClean="0">
                <a:sym typeface="Symbol" panose="05050102010706020507" pitchFamily="18" charset="2"/>
              </a:rPr>
              <a:t>HIRFL-CSR (Lanzhou), where c</a:t>
            </a:r>
            <a:r>
              <a:rPr lang="en-US" altLang="zh-CN" sz="2400" dirty="0" smtClean="0"/>
              <a:t>ore density up to ~2</a:t>
            </a:r>
            <a:r>
              <a:rPr lang="en-US" altLang="zh-CN" sz="2400" dirty="0" smtClean="0">
                <a:sym typeface="Symbol"/>
              </a:rPr>
              <a:t></a:t>
            </a:r>
            <a:r>
              <a:rPr lang="en-US" altLang="zh-CN" sz="2400" baseline="-25000" dirty="0" smtClean="0">
                <a:sym typeface="Symbol" panose="05050102010706020507"/>
              </a:rPr>
              <a:t>0 </a:t>
            </a:r>
            <a:r>
              <a:rPr lang="en-US" altLang="zh-CN" sz="2400" dirty="0">
                <a:sym typeface="Symbol"/>
              </a:rPr>
              <a:t>a suitable machine for this </a:t>
            </a:r>
            <a:r>
              <a:rPr lang="en-US" altLang="zh-CN" sz="2400" dirty="0" smtClean="0">
                <a:sym typeface="Symbol"/>
              </a:rPr>
              <a:t>study</a:t>
            </a:r>
            <a:endParaRPr lang="en-US" altLang="zh-CN" sz="2400" dirty="0">
              <a:sym typeface="Symbol"/>
            </a:endParaRPr>
          </a:p>
        </p:txBody>
      </p:sp>
      <p:sp>
        <p:nvSpPr>
          <p:cNvPr id="12" name="矩形 11"/>
          <p:cNvSpPr/>
          <p:nvPr/>
        </p:nvSpPr>
        <p:spPr>
          <a:xfrm>
            <a:off x="4273733" y="6309320"/>
            <a:ext cx="4392488" cy="144016"/>
          </a:xfrm>
          <a:prstGeom prst="rect">
            <a:avLst/>
          </a:prstGeom>
          <a:gradFill flip="none" rotWithShape="1">
            <a:gsLst>
              <a:gs pos="0">
                <a:srgbClr val="4A7EBB">
                  <a:shade val="30000"/>
                  <a:satMod val="115000"/>
                </a:srgbClr>
              </a:gs>
              <a:gs pos="50000">
                <a:srgbClr val="4A7EBB">
                  <a:shade val="67500"/>
                  <a:satMod val="115000"/>
                </a:srgbClr>
              </a:gs>
              <a:gs pos="100000">
                <a:srgbClr val="4A7EBB">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页脚占位符 1"/>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Tree>
    <p:extLst>
      <p:ext uri="{BB962C8B-B14F-4D97-AF65-F5344CB8AC3E}">
        <p14:creationId xmlns:p14="http://schemas.microsoft.com/office/powerpoint/2010/main" val="899006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467544" y="185130"/>
            <a:ext cx="8217474" cy="795598"/>
          </a:xfrm>
          <a:prstGeom prst="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a:t>External-target Experiment at CSR</a:t>
            </a:r>
            <a:endParaRPr lang="en-US" altLang="zh-CN" sz="3200" dirty="0"/>
          </a:p>
        </p:txBody>
      </p:sp>
      <p:sp>
        <p:nvSpPr>
          <p:cNvPr id="2" name="日期占位符 1"/>
          <p:cNvSpPr>
            <a:spLocks noGrp="1"/>
          </p:cNvSpPr>
          <p:nvPr>
            <p:ph type="dt" sz="half" idx="10"/>
          </p:nvPr>
        </p:nvSpPr>
        <p:spPr/>
        <p:txBody>
          <a:bodyPr/>
          <a:lstStyle/>
          <a:p>
            <a:fld id="{F60563C5-F4BE-4D5A-AEB7-46FF8F63E07E}" type="datetime1">
              <a:rPr lang="en-US" altLang="zh-CN" smtClean="0"/>
              <a:t>3/2/2017</a:t>
            </a:fld>
            <a:endParaRPr lang="zh-CN" altLang="en-US"/>
          </a:p>
        </p:txBody>
      </p:sp>
      <p:sp>
        <p:nvSpPr>
          <p:cNvPr id="4" name="灯片编号占位符 3"/>
          <p:cNvSpPr>
            <a:spLocks noGrp="1"/>
          </p:cNvSpPr>
          <p:nvPr>
            <p:ph type="sldNum" sz="quarter" idx="12"/>
          </p:nvPr>
        </p:nvSpPr>
        <p:spPr/>
        <p:txBody>
          <a:bodyPr/>
          <a:lstStyle/>
          <a:p>
            <a:fld id="{99A0C91C-A850-45D7-BBEB-6722A55C8A4C}" type="slidenum">
              <a:rPr lang="zh-CN" altLang="en-US" smtClean="0"/>
              <a:pPr/>
              <a:t>5</a:t>
            </a:fld>
            <a:endParaRPr lang="zh-CN" altLang="en-US"/>
          </a:p>
        </p:txBody>
      </p:sp>
      <p:pic>
        <p:nvPicPr>
          <p:cNvPr id="9" name="Picture 2"/>
          <p:cNvPicPr>
            <a:picLocks noChangeAspect="1" noChangeArrowheads="1"/>
          </p:cNvPicPr>
          <p:nvPr/>
        </p:nvPicPr>
        <p:blipFill>
          <a:blip r:embed="rId3" cstate="print"/>
          <a:srcRect/>
          <a:stretch>
            <a:fillRect/>
          </a:stretch>
        </p:blipFill>
        <p:spPr bwMode="auto">
          <a:xfrm>
            <a:off x="277465" y="1196753"/>
            <a:ext cx="5086623" cy="3816424"/>
          </a:xfrm>
          <a:prstGeom prst="rect">
            <a:avLst/>
          </a:prstGeom>
          <a:noFill/>
          <a:ln w="9525">
            <a:noFill/>
            <a:miter lim="800000"/>
            <a:headEnd/>
            <a:tailEnd/>
          </a:ln>
        </p:spPr>
      </p:pic>
      <p:sp>
        <p:nvSpPr>
          <p:cNvPr id="10" name="矩形 9"/>
          <p:cNvSpPr/>
          <p:nvPr/>
        </p:nvSpPr>
        <p:spPr>
          <a:xfrm>
            <a:off x="360040" y="920914"/>
            <a:ext cx="4427984" cy="707886"/>
          </a:xfrm>
          <a:prstGeom prst="rect">
            <a:avLst/>
          </a:prstGeom>
        </p:spPr>
        <p:txBody>
          <a:bodyPr wrap="square">
            <a:spAutoFit/>
          </a:bodyPr>
          <a:lstStyle/>
          <a:p>
            <a:pPr algn="r"/>
            <a:r>
              <a:rPr lang="en-US" sz="2000" dirty="0" smtClean="0">
                <a:solidFill>
                  <a:srgbClr val="FF0000"/>
                </a:solidFill>
                <a:latin typeface="Baskerville Old Face" pitchFamily="18" charset="0"/>
              </a:rPr>
              <a:t>H</a:t>
            </a:r>
            <a:r>
              <a:rPr lang="en-US" sz="2000" dirty="0" smtClean="0">
                <a:latin typeface="Baskerville Old Face" pitchFamily="18" charset="0"/>
              </a:rPr>
              <a:t>eavy-</a:t>
            </a:r>
            <a:r>
              <a:rPr lang="en-US" sz="2000" dirty="0" smtClean="0">
                <a:solidFill>
                  <a:srgbClr val="FF0000"/>
                </a:solidFill>
                <a:latin typeface="Baskerville Old Face" pitchFamily="18" charset="0"/>
              </a:rPr>
              <a:t>I</a:t>
            </a:r>
            <a:r>
              <a:rPr lang="en-US" sz="2000" dirty="0" smtClean="0">
                <a:latin typeface="Baskerville Old Face" pitchFamily="18" charset="0"/>
              </a:rPr>
              <a:t>on </a:t>
            </a:r>
            <a:r>
              <a:rPr lang="en-US" sz="2000" dirty="0" smtClean="0">
                <a:solidFill>
                  <a:srgbClr val="FF0000"/>
                </a:solidFill>
                <a:latin typeface="Baskerville Old Face" pitchFamily="18" charset="0"/>
              </a:rPr>
              <a:t>R</a:t>
            </a:r>
            <a:r>
              <a:rPr lang="en-US" sz="2000" dirty="0" smtClean="0">
                <a:latin typeface="Baskerville Old Face" pitchFamily="18" charset="0"/>
              </a:rPr>
              <a:t>esearch </a:t>
            </a:r>
            <a:r>
              <a:rPr lang="en-US" sz="2000" dirty="0" smtClean="0">
                <a:solidFill>
                  <a:srgbClr val="FF0000"/>
                </a:solidFill>
                <a:latin typeface="Baskerville Old Face" pitchFamily="18" charset="0"/>
              </a:rPr>
              <a:t>F</a:t>
            </a:r>
            <a:r>
              <a:rPr lang="en-US" sz="2000" dirty="0" smtClean="0">
                <a:latin typeface="Baskerville Old Face" pitchFamily="18" charset="0"/>
              </a:rPr>
              <a:t>acility at </a:t>
            </a:r>
            <a:r>
              <a:rPr lang="en-US" sz="2000" dirty="0" smtClean="0">
                <a:solidFill>
                  <a:srgbClr val="FF0000"/>
                </a:solidFill>
                <a:latin typeface="Baskerville Old Face" pitchFamily="18" charset="0"/>
              </a:rPr>
              <a:t>L</a:t>
            </a:r>
            <a:r>
              <a:rPr lang="en-US" sz="2000" dirty="0" smtClean="0">
                <a:latin typeface="Baskerville Old Face" pitchFamily="18" charset="0"/>
              </a:rPr>
              <a:t>anzhou (</a:t>
            </a:r>
            <a:r>
              <a:rPr lang="en-US" sz="2000" dirty="0" smtClean="0">
                <a:solidFill>
                  <a:srgbClr val="FF0000"/>
                </a:solidFill>
                <a:latin typeface="Baskerville Old Face" pitchFamily="18" charset="0"/>
              </a:rPr>
              <a:t>HIRFL</a:t>
            </a:r>
            <a:r>
              <a:rPr lang="en-US" sz="2000" dirty="0" smtClean="0">
                <a:latin typeface="Baskerville Old Face" pitchFamily="18" charset="0"/>
              </a:rPr>
              <a:t>) complex</a:t>
            </a:r>
            <a:endParaRPr lang="zh-CN" altLang="en-US" sz="2000" dirty="0">
              <a:latin typeface="Baskerville Old Face" pitchFamily="18" charset="0"/>
            </a:endParaRPr>
          </a:p>
        </p:txBody>
      </p:sp>
      <p:sp>
        <p:nvSpPr>
          <p:cNvPr id="11" name="矩形 10"/>
          <p:cNvSpPr/>
          <p:nvPr/>
        </p:nvSpPr>
        <p:spPr>
          <a:xfrm>
            <a:off x="1403648" y="3789040"/>
            <a:ext cx="1835696" cy="646331"/>
          </a:xfrm>
          <a:prstGeom prst="rect">
            <a:avLst/>
          </a:prstGeom>
        </p:spPr>
        <p:txBody>
          <a:bodyPr wrap="square">
            <a:spAutoFit/>
          </a:bodyPr>
          <a:lstStyle/>
          <a:p>
            <a:pPr algn="ctr"/>
            <a:r>
              <a:rPr lang="en-US" dirty="0" smtClean="0">
                <a:latin typeface="Baskerville Old Face" pitchFamily="18" charset="0"/>
              </a:rPr>
              <a:t>Cooling Storage Ring (</a:t>
            </a:r>
            <a:r>
              <a:rPr lang="en-US" dirty="0" smtClean="0">
                <a:solidFill>
                  <a:srgbClr val="0000FF"/>
                </a:solidFill>
                <a:latin typeface="Baskerville Old Face" pitchFamily="18" charset="0"/>
              </a:rPr>
              <a:t>CSR</a:t>
            </a:r>
            <a:r>
              <a:rPr lang="en-US" dirty="0" smtClean="0">
                <a:latin typeface="Baskerville Old Face" pitchFamily="18" charset="0"/>
              </a:rPr>
              <a:t>)</a:t>
            </a:r>
            <a:endParaRPr lang="zh-CN" altLang="en-US" dirty="0">
              <a:latin typeface="Baskerville Old Face" pitchFamily="18" charset="0"/>
            </a:endParaRPr>
          </a:p>
        </p:txBody>
      </p:sp>
      <p:sp>
        <p:nvSpPr>
          <p:cNvPr id="12" name="矩形标注 11"/>
          <p:cNvSpPr/>
          <p:nvPr/>
        </p:nvSpPr>
        <p:spPr>
          <a:xfrm>
            <a:off x="3418282" y="3550724"/>
            <a:ext cx="1656184" cy="648072"/>
          </a:xfrm>
          <a:prstGeom prst="wedgeRectCallout">
            <a:avLst>
              <a:gd name="adj1" fmla="val -79191"/>
              <a:gd name="adj2" fmla="val -151452"/>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FF0000"/>
                </a:solidFill>
                <a:latin typeface="Baskerville Old Face" pitchFamily="18" charset="0"/>
              </a:rPr>
              <a:t>E</a:t>
            </a:r>
            <a:r>
              <a:rPr lang="en-US" dirty="0" smtClean="0">
                <a:solidFill>
                  <a:schemeClr val="tx1"/>
                </a:solidFill>
                <a:latin typeface="Baskerville Old Face" pitchFamily="18" charset="0"/>
              </a:rPr>
              <a:t>xternal </a:t>
            </a:r>
            <a:r>
              <a:rPr lang="en-US" dirty="0" smtClean="0">
                <a:solidFill>
                  <a:srgbClr val="FF0000"/>
                </a:solidFill>
                <a:latin typeface="Baskerville Old Face" pitchFamily="18" charset="0"/>
              </a:rPr>
              <a:t>T</a:t>
            </a:r>
            <a:r>
              <a:rPr lang="en-US" dirty="0" smtClean="0">
                <a:solidFill>
                  <a:schemeClr val="tx1"/>
                </a:solidFill>
                <a:latin typeface="Baskerville Old Face" pitchFamily="18" charset="0"/>
              </a:rPr>
              <a:t>arget </a:t>
            </a:r>
            <a:r>
              <a:rPr lang="en-US" dirty="0" smtClean="0">
                <a:solidFill>
                  <a:srgbClr val="FF0000"/>
                </a:solidFill>
                <a:latin typeface="Baskerville Old Face" pitchFamily="18" charset="0"/>
              </a:rPr>
              <a:t>E</a:t>
            </a:r>
            <a:r>
              <a:rPr lang="en-US" dirty="0" smtClean="0">
                <a:solidFill>
                  <a:schemeClr val="tx1"/>
                </a:solidFill>
                <a:latin typeface="Baskerville Old Face" pitchFamily="18" charset="0"/>
              </a:rPr>
              <a:t>xperiment</a:t>
            </a:r>
            <a:endParaRPr lang="zh-CN" altLang="en-US" dirty="0">
              <a:solidFill>
                <a:schemeClr val="tx1"/>
              </a:solidFill>
              <a:latin typeface="Baskerville Old Face" pitchFamily="18" charset="0"/>
            </a:endParaRPr>
          </a:p>
        </p:txBody>
      </p:sp>
      <p:sp>
        <p:nvSpPr>
          <p:cNvPr id="14" name="矩形 13"/>
          <p:cNvSpPr/>
          <p:nvPr/>
        </p:nvSpPr>
        <p:spPr>
          <a:xfrm>
            <a:off x="5364088" y="1057960"/>
            <a:ext cx="3384376" cy="1938992"/>
          </a:xfrm>
          <a:prstGeom prst="rect">
            <a:avLst/>
          </a:prstGeom>
        </p:spPr>
        <p:txBody>
          <a:bodyPr wrap="square">
            <a:spAutoFit/>
          </a:bodyPr>
          <a:lstStyle/>
          <a:p>
            <a:r>
              <a:rPr lang="en-US" altLang="zh-CN" sz="2400" dirty="0" smtClean="0"/>
              <a:t>HIRFL-CSR has the ability of accelerating heavy-ion, from Helium to Uranium, to a kinetic energy of around 0.5-1AGeV </a:t>
            </a:r>
            <a:endParaRPr lang="zh-CN" altLang="en-US" sz="2400" dirty="0"/>
          </a:p>
        </p:txBody>
      </p:sp>
      <p:pic>
        <p:nvPicPr>
          <p:cNvPr id="13"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178333" y="3234748"/>
            <a:ext cx="3965667" cy="2560836"/>
          </a:xfrm>
          <a:prstGeom prst="rect">
            <a:avLst/>
          </a:prstGeom>
          <a:noFill/>
          <a:ln w="9525" algn="ctr">
            <a:noFill/>
            <a:miter lim="800000"/>
            <a:headEnd/>
            <a:tailEnd/>
          </a:ln>
        </p:spPr>
      </p:pic>
      <p:sp>
        <p:nvSpPr>
          <p:cNvPr id="16" name="矩形 15"/>
          <p:cNvSpPr/>
          <p:nvPr/>
        </p:nvSpPr>
        <p:spPr>
          <a:xfrm>
            <a:off x="-349482" y="5817458"/>
            <a:ext cx="4572000" cy="707886"/>
          </a:xfrm>
          <a:prstGeom prst="rect">
            <a:avLst/>
          </a:prstGeom>
        </p:spPr>
        <p:txBody>
          <a:bodyPr>
            <a:spAutoFit/>
          </a:bodyPr>
          <a:lstStyle/>
          <a:p>
            <a:pPr lvl="1"/>
            <a:r>
              <a:rPr lang="en-US" altLang="zh-CN" sz="2000" dirty="0" smtClean="0"/>
              <a:t> the START detector (T0) and tracking detector be upgraded </a:t>
            </a:r>
            <a:endParaRPr lang="zh-CN" altLang="en-US" sz="2000" dirty="0" smtClean="0"/>
          </a:p>
        </p:txBody>
      </p:sp>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6849" y="3122789"/>
            <a:ext cx="3995936" cy="2851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4860032" y="5949280"/>
            <a:ext cx="1368152" cy="369332"/>
          </a:xfrm>
          <a:prstGeom prst="rect">
            <a:avLst/>
          </a:prstGeom>
          <a:noFill/>
        </p:spPr>
        <p:txBody>
          <a:bodyPr wrap="square" rtlCol="0">
            <a:spAutoFit/>
          </a:bodyPr>
          <a:lstStyle/>
          <a:p>
            <a:r>
              <a:rPr lang="en-US" altLang="zh-CN" b="1" dirty="0" smtClean="0">
                <a:solidFill>
                  <a:srgbClr val="00B050"/>
                </a:solidFill>
              </a:rPr>
              <a:t>T0 detector</a:t>
            </a:r>
            <a:endParaRPr lang="zh-CN" altLang="en-US" b="1" dirty="0">
              <a:solidFill>
                <a:srgbClr val="00B050"/>
              </a:solidFill>
            </a:endParaRPr>
          </a:p>
        </p:txBody>
      </p:sp>
      <p:sp>
        <p:nvSpPr>
          <p:cNvPr id="19" name="TextBox 18"/>
          <p:cNvSpPr txBox="1"/>
          <p:nvPr/>
        </p:nvSpPr>
        <p:spPr>
          <a:xfrm>
            <a:off x="6012160" y="3707740"/>
            <a:ext cx="2304256" cy="369332"/>
          </a:xfrm>
          <a:prstGeom prst="rect">
            <a:avLst/>
          </a:prstGeom>
          <a:noFill/>
        </p:spPr>
        <p:txBody>
          <a:bodyPr wrap="square" rtlCol="0">
            <a:spAutoFit/>
          </a:bodyPr>
          <a:lstStyle/>
          <a:p>
            <a:pPr algn="ctr"/>
            <a:r>
              <a:rPr lang="en-US" altLang="zh-CN" b="1" dirty="0" smtClean="0">
                <a:solidFill>
                  <a:srgbClr val="E3E0B3"/>
                </a:solidFill>
              </a:rPr>
              <a:t>tracking detector</a:t>
            </a:r>
            <a:endParaRPr lang="zh-CN" altLang="en-US" b="1" dirty="0">
              <a:solidFill>
                <a:srgbClr val="E3E0B3"/>
              </a:solidFill>
            </a:endParaRPr>
          </a:p>
        </p:txBody>
      </p:sp>
      <p:cxnSp>
        <p:nvCxnSpPr>
          <p:cNvPr id="21" name="直接箭头连接符 20"/>
          <p:cNvCxnSpPr/>
          <p:nvPr/>
        </p:nvCxnSpPr>
        <p:spPr>
          <a:xfrm flipV="1">
            <a:off x="5985632" y="5785612"/>
            <a:ext cx="648072" cy="327336"/>
          </a:xfrm>
          <a:prstGeom prst="straightConnector1">
            <a:avLst/>
          </a:prstGeom>
          <a:ln w="19050">
            <a:solidFill>
              <a:srgbClr val="15FF31"/>
            </a:solidFill>
            <a:headEnd type="stealth"/>
            <a:tailEnd type="arrow"/>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4273733" y="6309320"/>
            <a:ext cx="4392488" cy="144016"/>
          </a:xfrm>
          <a:prstGeom prst="rect">
            <a:avLst/>
          </a:prstGeom>
          <a:gradFill flip="none" rotWithShape="1">
            <a:gsLst>
              <a:gs pos="0">
                <a:srgbClr val="4A7EBB">
                  <a:shade val="30000"/>
                  <a:satMod val="115000"/>
                </a:srgbClr>
              </a:gs>
              <a:gs pos="50000">
                <a:srgbClr val="4A7EBB">
                  <a:shade val="67500"/>
                  <a:satMod val="115000"/>
                </a:srgbClr>
              </a:gs>
              <a:gs pos="100000">
                <a:srgbClr val="4A7EBB">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页脚占位符 2"/>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pic>
        <p:nvPicPr>
          <p:cNvPr id="24" name="Picture 1" descr="C:\Users\hu\AppData\Roaming\Tencent\Users\806712134\QQ\WinTemp\RichOle\50}V@PE4P6`NG1560KDFZ%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3137" y="4293096"/>
            <a:ext cx="877069" cy="871020"/>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直接箭头连接符 24"/>
          <p:cNvCxnSpPr/>
          <p:nvPr/>
        </p:nvCxnSpPr>
        <p:spPr>
          <a:xfrm flipH="1">
            <a:off x="4047187" y="4908758"/>
            <a:ext cx="398374" cy="19574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H="1">
            <a:off x="4008394" y="4647280"/>
            <a:ext cx="237981" cy="22721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7" name="TextBox 13"/>
          <p:cNvSpPr txBox="1"/>
          <p:nvPr/>
        </p:nvSpPr>
        <p:spPr>
          <a:xfrm>
            <a:off x="3491880" y="4796570"/>
            <a:ext cx="827584" cy="338554"/>
          </a:xfrm>
          <a:prstGeom prst="rect">
            <a:avLst/>
          </a:prstGeom>
          <a:noFill/>
        </p:spPr>
        <p:txBody>
          <a:bodyPr wrap="square" rtlCol="0">
            <a:spAutoFit/>
          </a:bodyPr>
          <a:lstStyle/>
          <a:p>
            <a:r>
              <a:rPr lang="en-US" altLang="zh-CN" sz="1600" b="1" dirty="0" smtClean="0">
                <a:solidFill>
                  <a:srgbClr val="0000FF"/>
                </a:solidFill>
              </a:rPr>
              <a:t>Outer</a:t>
            </a:r>
            <a:endParaRPr lang="zh-CN" altLang="en-US" sz="1600" b="1" dirty="0">
              <a:solidFill>
                <a:srgbClr val="0000FF"/>
              </a:solidFill>
            </a:endParaRPr>
          </a:p>
        </p:txBody>
      </p:sp>
      <p:sp>
        <p:nvSpPr>
          <p:cNvPr id="28" name="TextBox 14"/>
          <p:cNvSpPr txBox="1"/>
          <p:nvPr/>
        </p:nvSpPr>
        <p:spPr>
          <a:xfrm>
            <a:off x="3512406" y="5028189"/>
            <a:ext cx="755576" cy="369332"/>
          </a:xfrm>
          <a:prstGeom prst="rect">
            <a:avLst/>
          </a:prstGeom>
          <a:noFill/>
        </p:spPr>
        <p:txBody>
          <a:bodyPr wrap="square" rtlCol="0">
            <a:spAutoFit/>
          </a:bodyPr>
          <a:lstStyle/>
          <a:p>
            <a:r>
              <a:rPr lang="en-US" altLang="zh-CN" dirty="0" smtClean="0">
                <a:solidFill>
                  <a:srgbClr val="FF0000"/>
                </a:solidFill>
              </a:rPr>
              <a:t>Inner</a:t>
            </a:r>
            <a:endParaRPr lang="zh-CN" altLang="en-US" dirty="0">
              <a:solidFill>
                <a:srgbClr val="FF0000"/>
              </a:solidFill>
            </a:endParaRPr>
          </a:p>
        </p:txBody>
      </p:sp>
      <p:pic>
        <p:nvPicPr>
          <p:cNvPr id="29" name="Picture 6" descr="C:\Users\hu\Desktop\work\QQ截图20170110112844.png"/>
          <p:cNvPicPr>
            <a:picLocks noChangeAspect="1" noChangeArrowheads="1"/>
          </p:cNvPicPr>
          <p:nvPr/>
        </p:nvPicPr>
        <p:blipFill rotWithShape="1">
          <a:blip r:embed="rId7">
            <a:extLst>
              <a:ext uri="{28A0092B-C50C-407E-A947-70E740481C1C}">
                <a14:useLocalDpi xmlns:a14="http://schemas.microsoft.com/office/drawing/2010/main" val="0"/>
              </a:ext>
            </a:extLst>
          </a:blip>
          <a:srcRect l="28764" t="7477" r="26027" b="6010"/>
          <a:stretch/>
        </p:blipFill>
        <p:spPr bwMode="auto">
          <a:xfrm rot="5400000">
            <a:off x="1727684" y="4257092"/>
            <a:ext cx="648072" cy="2448272"/>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直接箭头连接符 31"/>
          <p:cNvCxnSpPr/>
          <p:nvPr/>
        </p:nvCxnSpPr>
        <p:spPr>
          <a:xfrm flipH="1" flipV="1">
            <a:off x="4980342" y="4982886"/>
            <a:ext cx="1572858" cy="64662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endCxn id="29" idx="0"/>
          </p:cNvCxnSpPr>
          <p:nvPr/>
        </p:nvCxnSpPr>
        <p:spPr>
          <a:xfrm flipH="1">
            <a:off x="3275856" y="5212855"/>
            <a:ext cx="1169706" cy="26837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971600" y="5229200"/>
            <a:ext cx="4572000" cy="261610"/>
          </a:xfrm>
          <a:prstGeom prst="rect">
            <a:avLst/>
          </a:prstGeom>
        </p:spPr>
        <p:txBody>
          <a:bodyPr>
            <a:spAutoFit/>
          </a:bodyPr>
          <a:lstStyle/>
          <a:p>
            <a:pPr>
              <a:defRPr/>
            </a:pPr>
            <a:r>
              <a:rPr lang="en-US" altLang="zh-CN" sz="1100" dirty="0">
                <a:ea typeface="宋体" charset="0"/>
                <a:cs typeface="宋体" charset="0"/>
              </a:rPr>
              <a:t>Multi-gap Resistive </a:t>
            </a:r>
            <a:r>
              <a:rPr lang="en-US" altLang="zh-CN" sz="1100" dirty="0" smtClean="0">
                <a:ea typeface="宋体" charset="0"/>
                <a:cs typeface="宋体" charset="0"/>
              </a:rPr>
              <a:t>Plate Chamber </a:t>
            </a:r>
            <a:endParaRPr lang="en-US" altLang="zh-CN" sz="1100" dirty="0">
              <a:ea typeface="宋体" charset="0"/>
              <a:cs typeface="宋体" charset="0"/>
            </a:endParaRPr>
          </a:p>
        </p:txBody>
      </p:sp>
    </p:spTree>
    <p:extLst>
      <p:ext uri="{BB962C8B-B14F-4D97-AF65-F5344CB8AC3E}">
        <p14:creationId xmlns:p14="http://schemas.microsoft.com/office/powerpoint/2010/main" val="201877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ppt_x"/>
                                          </p:val>
                                        </p:tav>
                                        <p:tav tm="100000">
                                          <p:val>
                                            <p:strVal val="#ppt_x"/>
                                          </p:val>
                                        </p:tav>
                                      </p:tavLst>
                                    </p:anim>
                                    <p:anim calcmode="lin" valueType="num">
                                      <p:cBhvr additive="base">
                                        <p:cTn id="42" dur="500" fill="hold"/>
                                        <p:tgtEl>
                                          <p:spTgt spid="28"/>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500" fill="hold"/>
                                        <p:tgtEl>
                                          <p:spTgt spid="25"/>
                                        </p:tgtEl>
                                        <p:attrNameLst>
                                          <p:attrName>ppt_x</p:attrName>
                                        </p:attrNameLst>
                                      </p:cBhvr>
                                      <p:tavLst>
                                        <p:tav tm="0">
                                          <p:val>
                                            <p:strVal val="#ppt_x"/>
                                          </p:val>
                                        </p:tav>
                                        <p:tav tm="100000">
                                          <p:val>
                                            <p:strVal val="#ppt_x"/>
                                          </p:val>
                                        </p:tav>
                                      </p:tavLst>
                                    </p:anim>
                                    <p:anim calcmode="lin" valueType="num">
                                      <p:cBhvr additive="base">
                                        <p:cTn id="46" dur="500" fill="hold"/>
                                        <p:tgtEl>
                                          <p:spTgt spid="25"/>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ppt_x"/>
                                          </p:val>
                                        </p:tav>
                                        <p:tav tm="100000">
                                          <p:val>
                                            <p:strVal val="#ppt_x"/>
                                          </p:val>
                                        </p:tav>
                                      </p:tavLst>
                                    </p:anim>
                                    <p:anim calcmode="lin" valueType="num">
                                      <p:cBhvr additive="base">
                                        <p:cTn id="50" dur="500" fill="hold"/>
                                        <p:tgtEl>
                                          <p:spTgt spid="2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fill="hold"/>
                                        <p:tgtEl>
                                          <p:spTgt spid="27"/>
                                        </p:tgtEl>
                                        <p:attrNameLst>
                                          <p:attrName>ppt_x</p:attrName>
                                        </p:attrNameLst>
                                      </p:cBhvr>
                                      <p:tavLst>
                                        <p:tav tm="0">
                                          <p:val>
                                            <p:strVal val="#ppt_x"/>
                                          </p:val>
                                        </p:tav>
                                        <p:tav tm="100000">
                                          <p:val>
                                            <p:strVal val="#ppt_x"/>
                                          </p:val>
                                        </p:tav>
                                      </p:tavLst>
                                    </p:anim>
                                    <p:anim calcmode="lin" valueType="num">
                                      <p:cBhvr additive="base">
                                        <p:cTn id="5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500" fill="hold"/>
                                        <p:tgtEl>
                                          <p:spTgt spid="29"/>
                                        </p:tgtEl>
                                        <p:attrNameLst>
                                          <p:attrName>ppt_x</p:attrName>
                                        </p:attrNameLst>
                                      </p:cBhvr>
                                      <p:tavLst>
                                        <p:tav tm="0">
                                          <p:val>
                                            <p:strVal val="#ppt_x"/>
                                          </p:val>
                                        </p:tav>
                                        <p:tav tm="100000">
                                          <p:val>
                                            <p:strVal val="#ppt_x"/>
                                          </p:val>
                                        </p:tav>
                                      </p:tavLst>
                                    </p:anim>
                                    <p:anim calcmode="lin" valueType="num">
                                      <p:cBhvr additive="base">
                                        <p:cTn id="60" dur="500" fill="hold"/>
                                        <p:tgtEl>
                                          <p:spTgt spid="29"/>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additive="base">
                                        <p:cTn id="63" dur="500" fill="hold"/>
                                        <p:tgtEl>
                                          <p:spTgt spid="35"/>
                                        </p:tgtEl>
                                        <p:attrNameLst>
                                          <p:attrName>ppt_x</p:attrName>
                                        </p:attrNameLst>
                                      </p:cBhvr>
                                      <p:tavLst>
                                        <p:tav tm="0">
                                          <p:val>
                                            <p:strVal val="#ppt_x"/>
                                          </p:val>
                                        </p:tav>
                                        <p:tav tm="100000">
                                          <p:val>
                                            <p:strVal val="#ppt_x"/>
                                          </p:val>
                                        </p:tav>
                                      </p:tavLst>
                                    </p:anim>
                                    <p:anim calcmode="lin" valueType="num">
                                      <p:cBhvr additive="base">
                                        <p:cTn id="6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additive="base">
                                        <p:cTn id="69" dur="500" fill="hold"/>
                                        <p:tgtEl>
                                          <p:spTgt spid="37"/>
                                        </p:tgtEl>
                                        <p:attrNameLst>
                                          <p:attrName>ppt_x</p:attrName>
                                        </p:attrNameLst>
                                      </p:cBhvr>
                                      <p:tavLst>
                                        <p:tav tm="0">
                                          <p:val>
                                            <p:strVal val="#ppt_x"/>
                                          </p:val>
                                        </p:tav>
                                        <p:tav tm="100000">
                                          <p:val>
                                            <p:strVal val="#ppt_x"/>
                                          </p:val>
                                        </p:tav>
                                      </p:tavLst>
                                    </p:anim>
                                    <p:anim calcmode="lin" valueType="num">
                                      <p:cBhvr additive="base">
                                        <p:cTn id="7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7" grpId="0"/>
      <p:bldP spid="28"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4C41EE5F-24CB-4F6B-AD12-853956C9DEF2}" type="datetime1">
              <a:rPr lang="en-US" altLang="zh-CN" smtClean="0"/>
              <a:t>3/2/2017</a:t>
            </a:fld>
            <a:endParaRPr lang="zh-CN" altLang="en-US"/>
          </a:p>
        </p:txBody>
      </p:sp>
      <p:sp>
        <p:nvSpPr>
          <p:cNvPr id="3" name="矩形 2"/>
          <p:cNvSpPr/>
          <p:nvPr/>
        </p:nvSpPr>
        <p:spPr>
          <a:xfrm>
            <a:off x="467544" y="185130"/>
            <a:ext cx="8217474" cy="795598"/>
          </a:xfrm>
          <a:prstGeom prst="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dirty="0" smtClean="0"/>
              <a:t>Structure of MRPC</a:t>
            </a:r>
            <a:endParaRPr lang="en-US" altLang="zh-CN" sz="3200" dirty="0"/>
          </a:p>
        </p:txBody>
      </p:sp>
      <p:sp>
        <p:nvSpPr>
          <p:cNvPr id="8" name="灯片编号占位符 7"/>
          <p:cNvSpPr>
            <a:spLocks noGrp="1"/>
          </p:cNvSpPr>
          <p:nvPr>
            <p:ph type="sldNum" sz="quarter" idx="12"/>
          </p:nvPr>
        </p:nvSpPr>
        <p:spPr/>
        <p:txBody>
          <a:bodyPr/>
          <a:lstStyle/>
          <a:p>
            <a:fld id="{99A0C91C-A850-45D7-BBEB-6722A55C8A4C}" type="slidenum">
              <a:rPr lang="zh-CN" altLang="en-US" smtClean="0"/>
              <a:t>6</a:t>
            </a:fld>
            <a:endParaRPr lang="zh-CN" altLang="en-US"/>
          </a:p>
        </p:txBody>
      </p:sp>
      <p:sp>
        <p:nvSpPr>
          <p:cNvPr id="11" name="矩形 10"/>
          <p:cNvSpPr/>
          <p:nvPr/>
        </p:nvSpPr>
        <p:spPr>
          <a:xfrm>
            <a:off x="4273733" y="6309320"/>
            <a:ext cx="4392488" cy="144016"/>
          </a:xfrm>
          <a:prstGeom prst="rect">
            <a:avLst/>
          </a:prstGeom>
          <a:gradFill flip="none" rotWithShape="1">
            <a:gsLst>
              <a:gs pos="0">
                <a:srgbClr val="4A7EBB">
                  <a:shade val="30000"/>
                  <a:satMod val="115000"/>
                </a:srgbClr>
              </a:gs>
              <a:gs pos="50000">
                <a:srgbClr val="4A7EBB">
                  <a:shade val="67500"/>
                  <a:satMod val="115000"/>
                </a:srgbClr>
              </a:gs>
              <a:gs pos="100000">
                <a:srgbClr val="4A7EBB">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5076056" y="4797152"/>
            <a:ext cx="3670521" cy="1477328"/>
          </a:xfrm>
          <a:prstGeom prst="rect">
            <a:avLst/>
          </a:prstGeom>
        </p:spPr>
        <p:txBody>
          <a:bodyPr wrap="square">
            <a:spAutoFit/>
          </a:bodyPr>
          <a:lstStyle/>
          <a:p>
            <a:pPr>
              <a:defRPr/>
            </a:pPr>
            <a:r>
              <a:rPr lang="en-US" altLang="zh-CN" dirty="0">
                <a:ea typeface="宋体" charset="0"/>
                <a:cs typeface="宋体" charset="0"/>
              </a:rPr>
              <a:t>Multi-gap Resistive </a:t>
            </a:r>
            <a:r>
              <a:rPr lang="en-US" altLang="zh-CN" dirty="0" smtClean="0">
                <a:ea typeface="宋体" charset="0"/>
                <a:cs typeface="宋体" charset="0"/>
              </a:rPr>
              <a:t>Plate </a:t>
            </a:r>
            <a:r>
              <a:rPr lang="en-US" altLang="zh-CN" dirty="0">
                <a:ea typeface="宋体" charset="0"/>
                <a:cs typeface="宋体" charset="0"/>
              </a:rPr>
              <a:t>Chamber (MRPC): </a:t>
            </a:r>
          </a:p>
          <a:p>
            <a:pPr>
              <a:defRPr/>
            </a:pPr>
            <a:r>
              <a:rPr lang="en-US" altLang="zh-CN" dirty="0">
                <a:ea typeface="宋体" charset="0"/>
                <a:cs typeface="宋体" charset="0"/>
              </a:rPr>
              <a:t>G</a:t>
            </a:r>
            <a:r>
              <a:rPr lang="en-US" altLang="zh-CN" dirty="0" smtClean="0">
                <a:ea typeface="宋体" charset="0"/>
                <a:cs typeface="宋体" charset="0"/>
              </a:rPr>
              <a:t>aseous </a:t>
            </a:r>
            <a:r>
              <a:rPr lang="en-US" altLang="zh-CN" dirty="0">
                <a:ea typeface="宋体" charset="0"/>
                <a:cs typeface="宋体" charset="0"/>
              </a:rPr>
              <a:t>detector, </a:t>
            </a:r>
            <a:endParaRPr lang="en-US" altLang="zh-CN" dirty="0" smtClean="0">
              <a:ea typeface="宋体" charset="0"/>
              <a:cs typeface="宋体" charset="0"/>
            </a:endParaRPr>
          </a:p>
          <a:p>
            <a:pPr>
              <a:defRPr/>
            </a:pPr>
            <a:r>
              <a:rPr lang="en-US" altLang="zh-CN" dirty="0">
                <a:ea typeface="宋体" charset="0"/>
                <a:cs typeface="宋体" charset="0"/>
              </a:rPr>
              <a:t>A</a:t>
            </a:r>
            <a:r>
              <a:rPr lang="en-US" altLang="zh-CN" dirty="0" smtClean="0">
                <a:ea typeface="宋体" charset="0"/>
                <a:cs typeface="宋体" charset="0"/>
              </a:rPr>
              <a:t>valanche mode</a:t>
            </a:r>
          </a:p>
          <a:p>
            <a:pPr>
              <a:defRPr/>
            </a:pPr>
            <a:r>
              <a:rPr lang="en-US" altLang="zh-CN" dirty="0">
                <a:ea typeface="宋体" charset="0"/>
                <a:cs typeface="宋体" charset="0"/>
              </a:rPr>
              <a:t>Each gap is 0.22 mm</a:t>
            </a:r>
          </a:p>
        </p:txBody>
      </p:sp>
      <p:sp>
        <p:nvSpPr>
          <p:cNvPr id="4" name="页脚占位符 3"/>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pic>
        <p:nvPicPr>
          <p:cNvPr id="23553" name="Picture 1" descr="C:\Users\hu\AppData\Roaming\Tencent\Users\806712134\QQ\WinTemp\RichOle\U5F}3KKE3Z4F{7]H2]LWHY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22458" y="216685"/>
            <a:ext cx="1837426" cy="3509530"/>
          </a:xfrm>
          <a:prstGeom prst="rect">
            <a:avLst/>
          </a:prstGeom>
          <a:noFill/>
          <a:extLst>
            <a:ext uri="{909E8E84-426E-40DD-AFC4-6F175D3DCCD1}">
              <a14:hiddenFill xmlns:a14="http://schemas.microsoft.com/office/drawing/2010/main">
                <a:solidFill>
                  <a:srgbClr val="FFFFFF"/>
                </a:solidFill>
              </a14:hiddenFill>
            </a:ext>
          </a:extLst>
        </p:spPr>
      </p:pic>
      <p:pic>
        <p:nvPicPr>
          <p:cNvPr id="23554" name="Picture 2" descr="C:\Users\hu\AppData\Roaming\Tencent\Users\806712134\QQ\WinTemp\RichOle\N)6[WCL@NI9OYJM`BXZL3_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434861" y="2092058"/>
            <a:ext cx="1612626" cy="35095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48597" y="4797152"/>
            <a:ext cx="3968878" cy="1754326"/>
          </a:xfrm>
          <a:prstGeom prst="rect">
            <a:avLst/>
          </a:prstGeom>
          <a:noFill/>
        </p:spPr>
        <p:txBody>
          <a:bodyPr wrap="square" rtlCol="0">
            <a:spAutoFit/>
          </a:bodyPr>
          <a:lstStyle/>
          <a:p>
            <a:r>
              <a:rPr lang="en-US" altLang="zh-CN" dirty="0" smtClean="0"/>
              <a:t>Inner MRPC  has 16 pads.</a:t>
            </a:r>
          </a:p>
          <a:p>
            <a:r>
              <a:rPr lang="en-US" altLang="zh-CN" dirty="0"/>
              <a:t>22.9cm</a:t>
            </a:r>
            <a:r>
              <a:rPr lang="zh-CN" altLang="zh-CN" dirty="0"/>
              <a:t>×</a:t>
            </a:r>
            <a:r>
              <a:rPr lang="en-US" altLang="zh-CN" dirty="0"/>
              <a:t>9.5cm</a:t>
            </a:r>
            <a:r>
              <a:rPr lang="zh-CN" altLang="zh-CN" dirty="0"/>
              <a:t>×</a:t>
            </a:r>
            <a:r>
              <a:rPr lang="en-US" altLang="zh-CN" dirty="0"/>
              <a:t>2.45cm</a:t>
            </a:r>
            <a:endParaRPr lang="zh-CN" altLang="en-US" dirty="0"/>
          </a:p>
          <a:p>
            <a:endParaRPr lang="en-US" altLang="zh-CN" dirty="0" smtClean="0"/>
          </a:p>
          <a:p>
            <a:r>
              <a:rPr lang="en-US" altLang="zh-CN" dirty="0" smtClean="0"/>
              <a:t>Outer MRPC has 12 strips.</a:t>
            </a:r>
          </a:p>
          <a:p>
            <a:r>
              <a:rPr lang="en-US" altLang="zh-CN" dirty="0"/>
              <a:t>39.1cm</a:t>
            </a:r>
            <a:r>
              <a:rPr lang="zh-CN" altLang="zh-CN" dirty="0"/>
              <a:t>×</a:t>
            </a:r>
            <a:r>
              <a:rPr lang="en-US" altLang="zh-CN" dirty="0"/>
              <a:t>16.1cm</a:t>
            </a:r>
            <a:r>
              <a:rPr lang="zh-CN" altLang="zh-CN" dirty="0"/>
              <a:t>×</a:t>
            </a:r>
            <a:r>
              <a:rPr lang="en-US" altLang="zh-CN" dirty="0"/>
              <a:t>2.45cm</a:t>
            </a:r>
            <a:endParaRPr lang="zh-CN" altLang="en-US" dirty="0"/>
          </a:p>
          <a:p>
            <a:endParaRPr lang="en-US" altLang="zh-CN" dirty="0" smtClean="0"/>
          </a:p>
        </p:txBody>
      </p:sp>
      <p:pic>
        <p:nvPicPr>
          <p:cNvPr id="19" name="图片 18"/>
          <p:cNvPicPr/>
          <p:nvPr/>
        </p:nvPicPr>
        <p:blipFill>
          <a:blip r:embed="rId5" cstate="print"/>
          <a:srcRect/>
          <a:stretch>
            <a:fillRect/>
          </a:stretch>
        </p:blipFill>
        <p:spPr bwMode="auto">
          <a:xfrm>
            <a:off x="4572000" y="2348880"/>
            <a:ext cx="3240360" cy="2304256"/>
          </a:xfrm>
          <a:prstGeom prst="rect">
            <a:avLst/>
          </a:prstGeom>
          <a:noFill/>
          <a:ln w="9525">
            <a:noFill/>
            <a:miter lim="800000"/>
            <a:headEnd/>
            <a:tailEnd/>
          </a:ln>
        </p:spPr>
      </p:pic>
      <p:pic>
        <p:nvPicPr>
          <p:cNvPr id="13" name="Picture 4" descr="C:\Users\hu\Desktop\work\QQ截图20170110112458.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39" t="-79" r="3874" b="19376"/>
          <a:stretch/>
        </p:blipFill>
        <p:spPr bwMode="auto">
          <a:xfrm>
            <a:off x="4525658" y="1072290"/>
            <a:ext cx="4055083" cy="1230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517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p:nvPr/>
        </p:nvPicPr>
        <p:blipFill rotWithShape="1">
          <a:blip r:embed="rId4" cstate="print">
            <a:extLst>
              <a:ext uri="{28A0092B-C50C-407E-A947-70E740481C1C}">
                <a14:useLocalDpi xmlns:a14="http://schemas.microsoft.com/office/drawing/2010/main" val="0"/>
              </a:ext>
            </a:extLst>
          </a:blip>
          <a:srcRect t="9345" b="7443"/>
          <a:stretch/>
        </p:blipFill>
        <p:spPr bwMode="auto">
          <a:xfrm>
            <a:off x="3321290" y="2509456"/>
            <a:ext cx="1344461" cy="1475852"/>
          </a:xfrm>
          <a:prstGeom prst="rect">
            <a:avLst/>
          </a:prstGeom>
          <a:ln>
            <a:noFill/>
          </a:ln>
          <a:extLst>
            <a:ext uri="{53640926-AAD7-44D8-BBD7-CCE9431645EC}">
              <a14:shadowObscured xmlns:a14="http://schemas.microsoft.com/office/drawing/2010/main"/>
            </a:ext>
          </a:extLst>
        </p:spPr>
      </p:pic>
      <p:pic>
        <p:nvPicPr>
          <p:cNvPr id="22" name="图片 21"/>
          <p:cNvPicPr/>
          <p:nvPr/>
        </p:nvPicPr>
        <p:blipFill rotWithShape="1">
          <a:blip r:embed="rId5" cstate="print">
            <a:extLst>
              <a:ext uri="{28A0092B-C50C-407E-A947-70E740481C1C}">
                <a14:useLocalDpi xmlns:a14="http://schemas.microsoft.com/office/drawing/2010/main" val="0"/>
              </a:ext>
            </a:extLst>
          </a:blip>
          <a:srcRect t="7039" b="8012"/>
          <a:stretch/>
        </p:blipFill>
        <p:spPr bwMode="auto">
          <a:xfrm>
            <a:off x="3287577" y="1240151"/>
            <a:ext cx="1378174" cy="823896"/>
          </a:xfrm>
          <a:prstGeom prst="rect">
            <a:avLst/>
          </a:prstGeom>
          <a:ln>
            <a:noFill/>
          </a:ln>
          <a:extLst>
            <a:ext uri="{53640926-AAD7-44D8-BBD7-CCE9431645EC}">
              <a14:shadowObscured xmlns:a14="http://schemas.microsoft.com/office/drawing/2010/main"/>
            </a:ext>
          </a:extLst>
        </p:spPr>
      </p:pic>
      <p:pic>
        <p:nvPicPr>
          <p:cNvPr id="20484" name="Picture 4" descr="C:\Users\hu\AppData\Roaming\Tencent\Users\806712134\QQ\WinTemp\RichOle\_EHYR~K{A[3{XWUAXQG83ZB.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8144" y="1245099"/>
            <a:ext cx="2996805" cy="1952047"/>
          </a:xfrm>
          <a:prstGeom prst="rect">
            <a:avLst/>
          </a:prstGeom>
          <a:noFill/>
          <a:extLst>
            <a:ext uri="{909E8E84-426E-40DD-AFC4-6F175D3DCCD1}">
              <a14:hiddenFill xmlns:a14="http://schemas.microsoft.com/office/drawing/2010/main">
                <a:solidFill>
                  <a:srgbClr val="FFFFFF"/>
                </a:solidFill>
              </a14:hiddenFill>
            </a:ext>
          </a:extLst>
        </p:spPr>
      </p:pic>
      <p:sp>
        <p:nvSpPr>
          <p:cNvPr id="5" name="日期占位符 4"/>
          <p:cNvSpPr>
            <a:spLocks noGrp="1"/>
          </p:cNvSpPr>
          <p:nvPr>
            <p:ph type="dt" sz="half" idx="10"/>
          </p:nvPr>
        </p:nvSpPr>
        <p:spPr/>
        <p:txBody>
          <a:bodyPr/>
          <a:lstStyle/>
          <a:p>
            <a:fld id="{4AB84A97-75D0-4CAD-84F2-FE94A113CA7D}" type="datetime1">
              <a:rPr lang="en-US" altLang="zh-CN" smtClean="0"/>
              <a:t>3/2/2017</a:t>
            </a:fld>
            <a:endParaRPr lang="zh-CN" altLang="en-US" dirty="0"/>
          </a:p>
        </p:txBody>
      </p:sp>
      <p:sp>
        <p:nvSpPr>
          <p:cNvPr id="3" name="矩形 2"/>
          <p:cNvSpPr/>
          <p:nvPr/>
        </p:nvSpPr>
        <p:spPr>
          <a:xfrm>
            <a:off x="467544" y="185130"/>
            <a:ext cx="8217474" cy="795598"/>
          </a:xfrm>
          <a:prstGeom prst="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dirty="0"/>
              <a:t>Electronics </a:t>
            </a:r>
            <a:r>
              <a:rPr lang="en-US" altLang="zh-CN" sz="3200" dirty="0" smtClean="0">
                <a:latin typeface="黑体" panose="02010609060101010101" pitchFamily="49" charset="-122"/>
                <a:ea typeface="黑体" panose="02010609060101010101" pitchFamily="49" charset="-122"/>
              </a:rPr>
              <a:t>&amp;&amp; </a:t>
            </a:r>
            <a:r>
              <a:rPr lang="en-US" altLang="zh-CN" sz="3200" dirty="0" smtClean="0"/>
              <a:t>FEE </a:t>
            </a:r>
            <a:r>
              <a:rPr lang="en-US" altLang="zh-CN" sz="3200" dirty="0"/>
              <a:t>M</a:t>
            </a:r>
            <a:r>
              <a:rPr lang="en-US" altLang="zh-CN" sz="3200" dirty="0" smtClean="0"/>
              <a:t>odule</a:t>
            </a:r>
            <a:endParaRPr lang="zh-CN" altLang="en-US" sz="3200" dirty="0"/>
          </a:p>
        </p:txBody>
      </p:sp>
      <p:sp>
        <p:nvSpPr>
          <p:cNvPr id="8" name="灯片编号占位符 7"/>
          <p:cNvSpPr>
            <a:spLocks noGrp="1"/>
          </p:cNvSpPr>
          <p:nvPr>
            <p:ph type="sldNum" sz="quarter" idx="12"/>
          </p:nvPr>
        </p:nvSpPr>
        <p:spPr/>
        <p:txBody>
          <a:bodyPr/>
          <a:lstStyle/>
          <a:p>
            <a:fld id="{99A0C91C-A850-45D7-BBEB-6722A55C8A4C}" type="slidenum">
              <a:rPr lang="zh-CN" altLang="en-US" smtClean="0"/>
              <a:t>7</a:t>
            </a:fld>
            <a:endParaRPr lang="zh-CN" altLang="en-US"/>
          </a:p>
        </p:txBody>
      </p:sp>
      <p:sp>
        <p:nvSpPr>
          <p:cNvPr id="11" name="矩形 10"/>
          <p:cNvSpPr/>
          <p:nvPr/>
        </p:nvSpPr>
        <p:spPr>
          <a:xfrm>
            <a:off x="4273733" y="6309320"/>
            <a:ext cx="4392488" cy="144016"/>
          </a:xfrm>
          <a:prstGeom prst="rect">
            <a:avLst/>
          </a:prstGeom>
          <a:gradFill flip="none" rotWithShape="1">
            <a:gsLst>
              <a:gs pos="0">
                <a:srgbClr val="4A7EBB">
                  <a:shade val="30000"/>
                  <a:satMod val="115000"/>
                </a:srgbClr>
              </a:gs>
              <a:gs pos="50000">
                <a:srgbClr val="4A7EBB">
                  <a:shade val="67500"/>
                  <a:satMod val="115000"/>
                </a:srgbClr>
              </a:gs>
              <a:gs pos="100000">
                <a:srgbClr val="4A7EBB">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内容占位符 9"/>
          <p:cNvSpPr txBox="1">
            <a:spLocks/>
          </p:cNvSpPr>
          <p:nvPr/>
        </p:nvSpPr>
        <p:spPr>
          <a:xfrm>
            <a:off x="-2647" y="4550550"/>
            <a:ext cx="4578928" cy="175877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1600" dirty="0" smtClean="0"/>
              <a:t>NINO is  an  </a:t>
            </a:r>
            <a:r>
              <a:rPr lang="en-US" altLang="zh-CN" sz="1600" dirty="0"/>
              <a:t>ultra-fast and low-power </a:t>
            </a:r>
            <a:r>
              <a:rPr lang="en-US" altLang="zh-CN" sz="1600" dirty="0" smtClean="0"/>
              <a:t>front-end amplifier/discriminator </a:t>
            </a:r>
            <a:r>
              <a:rPr lang="en-US" altLang="zh-CN" sz="1600" dirty="0"/>
              <a:t>ASIC designed for the </a:t>
            </a:r>
            <a:r>
              <a:rPr lang="en-US" altLang="zh-CN" sz="1600" dirty="0" err="1" smtClean="0"/>
              <a:t>multigap</a:t>
            </a:r>
            <a:r>
              <a:rPr lang="en-US" altLang="zh-CN" sz="1600" dirty="0"/>
              <a:t> </a:t>
            </a:r>
            <a:r>
              <a:rPr lang="en-US" altLang="zh-CN" sz="1600" dirty="0" smtClean="0"/>
              <a:t>resistive </a:t>
            </a:r>
            <a:r>
              <a:rPr lang="en-US" altLang="zh-CN" sz="1600" dirty="0"/>
              <a:t>plate </a:t>
            </a:r>
            <a:r>
              <a:rPr lang="en-US" altLang="zh-CN" sz="1600" dirty="0" smtClean="0"/>
              <a:t>chamber , by the group of TOF of ALICE</a:t>
            </a:r>
          </a:p>
          <a:p>
            <a:r>
              <a:rPr lang="en-US" altLang="zh-CN" sz="1600" b="1" dirty="0" smtClean="0"/>
              <a:t>Inner FEE</a:t>
            </a:r>
            <a:r>
              <a:rPr lang="en-US" altLang="zh-CN" sz="1600" b="1" dirty="0"/>
              <a:t> </a:t>
            </a:r>
            <a:r>
              <a:rPr lang="en-US" altLang="zh-CN" sz="1600" b="1" dirty="0" smtClean="0"/>
              <a:t>module</a:t>
            </a:r>
            <a:r>
              <a:rPr lang="zh-CN" altLang="en-US" sz="1600" dirty="0" smtClean="0"/>
              <a:t>，</a:t>
            </a:r>
            <a:r>
              <a:rPr lang="en-US" altLang="zh-CN" sz="1600" dirty="0" smtClean="0"/>
              <a:t>2 NINO chips</a:t>
            </a:r>
            <a:r>
              <a:rPr lang="zh-CN" altLang="zh-CN" sz="1600" dirty="0" smtClean="0"/>
              <a:t>，</a:t>
            </a:r>
            <a:r>
              <a:rPr lang="en-US" altLang="zh-CN" sz="1600" dirty="0" smtClean="0"/>
              <a:t>16</a:t>
            </a:r>
            <a:r>
              <a:rPr lang="en-US" altLang="zh-CN" sz="1600" dirty="0"/>
              <a:t> </a:t>
            </a:r>
            <a:r>
              <a:rPr lang="en-US" altLang="zh-CN" sz="1600" dirty="0" smtClean="0"/>
              <a:t>channels</a:t>
            </a:r>
            <a:endParaRPr lang="zh-CN" altLang="zh-CN" sz="1600" dirty="0" smtClean="0"/>
          </a:p>
          <a:p>
            <a:r>
              <a:rPr lang="en-US" altLang="zh-CN" sz="1600" b="1" dirty="0" smtClean="0"/>
              <a:t>Outer FEE</a:t>
            </a:r>
            <a:r>
              <a:rPr lang="en-US" altLang="zh-CN" sz="1600" b="1" dirty="0"/>
              <a:t> </a:t>
            </a:r>
            <a:r>
              <a:rPr lang="en-US" altLang="zh-CN" sz="1600" b="1" dirty="0" smtClean="0"/>
              <a:t>module</a:t>
            </a:r>
            <a:r>
              <a:rPr lang="zh-CN" altLang="en-US" sz="1600" b="1" dirty="0" smtClean="0"/>
              <a:t>，</a:t>
            </a:r>
            <a:r>
              <a:rPr lang="en-US" altLang="zh-CN" sz="1600" dirty="0" smtClean="0"/>
              <a:t>4</a:t>
            </a:r>
            <a:r>
              <a:rPr lang="en-US" altLang="zh-CN" sz="1600" dirty="0"/>
              <a:t> </a:t>
            </a:r>
            <a:r>
              <a:rPr lang="en-US" altLang="zh-CN" sz="1600" dirty="0" smtClean="0"/>
              <a:t>NINO chips</a:t>
            </a:r>
            <a:r>
              <a:rPr lang="zh-CN" altLang="zh-CN" sz="1600" dirty="0" smtClean="0"/>
              <a:t>，</a:t>
            </a:r>
            <a:r>
              <a:rPr lang="en-US" altLang="zh-CN" sz="1600" dirty="0" smtClean="0"/>
              <a:t>24 channels</a:t>
            </a:r>
            <a:endParaRPr lang="zh-CN" altLang="en-US" sz="1600" dirty="0"/>
          </a:p>
        </p:txBody>
      </p:sp>
      <p:graphicFrame>
        <p:nvGraphicFramePr>
          <p:cNvPr id="12" name="对象 11"/>
          <p:cNvGraphicFramePr>
            <a:graphicFrameLocks noChangeAspect="1"/>
          </p:cNvGraphicFramePr>
          <p:nvPr>
            <p:extLst>
              <p:ext uri="{D42A27DB-BD31-4B8C-83A1-F6EECF244321}">
                <p14:modId xmlns:p14="http://schemas.microsoft.com/office/powerpoint/2010/main" val="573081203"/>
              </p:ext>
            </p:extLst>
          </p:nvPr>
        </p:nvGraphicFramePr>
        <p:xfrm>
          <a:off x="633505" y="1178037"/>
          <a:ext cx="2323130" cy="1065139"/>
        </p:xfrm>
        <a:graphic>
          <a:graphicData uri="http://schemas.openxmlformats.org/presentationml/2006/ole">
            <mc:AlternateContent xmlns:mc="http://schemas.openxmlformats.org/markup-compatibility/2006">
              <mc:Choice xmlns:v="urn:schemas-microsoft-com:vml" Requires="v">
                <p:oleObj spid="_x0000_s20635" r:id="rId8" imgW="6838790" imgH="3133697" progId="Visio.Drawing.15">
                  <p:embed/>
                </p:oleObj>
              </mc:Choice>
              <mc:Fallback>
                <p:oleObj r:id="rId8" imgW="6838790" imgH="3133697" progId="Visio.Drawing.15">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3505" y="1178037"/>
                        <a:ext cx="2323130" cy="1065139"/>
                      </a:xfrm>
                      <a:prstGeom prst="rect">
                        <a:avLst/>
                      </a:prstGeom>
                      <a:noFill/>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1189901360"/>
              </p:ext>
            </p:extLst>
          </p:nvPr>
        </p:nvGraphicFramePr>
        <p:xfrm>
          <a:off x="643136" y="2284644"/>
          <a:ext cx="2313499" cy="1848517"/>
        </p:xfrm>
        <a:graphic>
          <a:graphicData uri="http://schemas.openxmlformats.org/presentationml/2006/ole">
            <mc:AlternateContent xmlns:mc="http://schemas.openxmlformats.org/markup-compatibility/2006">
              <mc:Choice xmlns:v="urn:schemas-microsoft-com:vml" Requires="v">
                <p:oleObj spid="_x0000_s20636" r:id="rId11" imgW="6858000" imgH="5477060" progId="Visio.Drawing.15">
                  <p:embed/>
                </p:oleObj>
              </mc:Choice>
              <mc:Fallback>
                <p:oleObj r:id="rId11" imgW="6858000" imgH="5477060" progId="Visio.Drawing.15">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3136" y="2284644"/>
                        <a:ext cx="2313499" cy="1848517"/>
                      </a:xfrm>
                      <a:prstGeom prst="rect">
                        <a:avLst/>
                      </a:prstGeom>
                      <a:noFill/>
                    </p:spPr>
                  </p:pic>
                </p:oleObj>
              </mc:Fallback>
            </mc:AlternateContent>
          </a:graphicData>
        </a:graphic>
      </p:graphicFrame>
      <p:sp>
        <p:nvSpPr>
          <p:cNvPr id="2" name="页脚占位符 1"/>
          <p:cNvSpPr>
            <a:spLocks noGrp="1"/>
          </p:cNvSpPr>
          <p:nvPr>
            <p:ph type="ftr" sz="quarter" idx="11"/>
          </p:nvPr>
        </p:nvSpPr>
        <p:spPr>
          <a:xfrm>
            <a:off x="2590800" y="6376243"/>
            <a:ext cx="4645495" cy="365125"/>
          </a:xfrm>
        </p:spPr>
        <p:txBody>
          <a:bodyPr/>
          <a:lstStyle/>
          <a:p>
            <a:r>
              <a:rPr lang="en-US" altLang="zh-CN" dirty="0" smtClean="0"/>
              <a:t>Instrumentation for Colliding Beam Physics</a:t>
            </a:r>
            <a:r>
              <a:rPr lang="zh-CN" altLang="en-US" dirty="0" smtClean="0"/>
              <a:t>，</a:t>
            </a:r>
            <a:r>
              <a:rPr lang="en-US" altLang="zh-CN" dirty="0" smtClean="0"/>
              <a:t>Novosibirsk</a:t>
            </a:r>
            <a:r>
              <a:rPr lang="zh-CN" altLang="en-US" dirty="0" smtClean="0"/>
              <a:t>，</a:t>
            </a:r>
            <a:r>
              <a:rPr lang="en-US" altLang="zh-CN" dirty="0" smtClean="0"/>
              <a:t>Russia</a:t>
            </a:r>
            <a:endParaRPr lang="zh-CN" altLang="en-US" dirty="0"/>
          </a:p>
        </p:txBody>
      </p:sp>
      <p:sp>
        <p:nvSpPr>
          <p:cNvPr id="17" name="内容占位符 4"/>
          <p:cNvSpPr txBox="1">
            <a:spLocks/>
          </p:cNvSpPr>
          <p:nvPr/>
        </p:nvSpPr>
        <p:spPr>
          <a:xfrm>
            <a:off x="4499992" y="4493290"/>
            <a:ext cx="4752528" cy="181603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pPr>
            <a:r>
              <a:rPr lang="en-US" altLang="zh-CN" sz="1600" dirty="0" smtClean="0"/>
              <a:t>Through the TOT</a:t>
            </a:r>
            <a:r>
              <a:rPr lang="zh-CN" altLang="en-US" sz="1600" dirty="0" smtClean="0"/>
              <a:t> </a:t>
            </a:r>
            <a:r>
              <a:rPr lang="en-US" altLang="zh-CN" sz="1600" dirty="0" smtClean="0"/>
              <a:t>technology , FEE</a:t>
            </a:r>
            <a:r>
              <a:rPr lang="zh-CN" altLang="en-US" sz="1600" dirty="0" smtClean="0"/>
              <a:t> </a:t>
            </a:r>
            <a:r>
              <a:rPr lang="en-US" altLang="zh-CN" sz="1600" dirty="0"/>
              <a:t>put the </a:t>
            </a:r>
            <a:r>
              <a:rPr lang="en-US" altLang="zh-CN" sz="1600" dirty="0" smtClean="0"/>
              <a:t>analog signal convert </a:t>
            </a:r>
            <a:r>
              <a:rPr lang="en-US" altLang="zh-CN" sz="1600" dirty="0"/>
              <a:t>to </a:t>
            </a:r>
            <a:r>
              <a:rPr lang="en-US" altLang="zh-CN" sz="1600" dirty="0" smtClean="0"/>
              <a:t>pulse </a:t>
            </a:r>
            <a:r>
              <a:rPr lang="en-US" altLang="zh-CN" sz="1600" dirty="0"/>
              <a:t>width LVDS signal </a:t>
            </a:r>
            <a:r>
              <a:rPr lang="en-US" altLang="zh-CN" sz="1600" dirty="0" smtClean="0"/>
              <a:t>(the </a:t>
            </a:r>
            <a:r>
              <a:rPr lang="en-US" altLang="zh-CN" sz="1600" dirty="0"/>
              <a:t>leading </a:t>
            </a:r>
            <a:r>
              <a:rPr lang="en-US" altLang="zh-CN" sz="1600" dirty="0" smtClean="0"/>
              <a:t>time). </a:t>
            </a:r>
            <a:r>
              <a:rPr lang="en-US" altLang="zh-CN" sz="1600" dirty="0"/>
              <a:t>P</a:t>
            </a:r>
            <a:r>
              <a:rPr lang="en-US" altLang="zh-CN" sz="1600" dirty="0" smtClean="0"/>
              <a:t>ulse width LVDS signal is the quantity of electric charge signal</a:t>
            </a:r>
          </a:p>
          <a:p>
            <a:pPr>
              <a:lnSpc>
                <a:spcPct val="110000"/>
              </a:lnSpc>
            </a:pPr>
            <a:r>
              <a:rPr lang="en-US" altLang="zh-CN" sz="1600" dirty="0" smtClean="0"/>
              <a:t>Time resolution of all channels are </a:t>
            </a:r>
            <a:r>
              <a:rPr lang="en-US" altLang="zh-CN" sz="1600" dirty="0"/>
              <a:t>less than </a:t>
            </a:r>
            <a:r>
              <a:rPr lang="en-US" altLang="zh-CN" sz="1600" dirty="0" smtClean="0"/>
              <a:t>20 </a:t>
            </a:r>
            <a:r>
              <a:rPr lang="en-US" altLang="zh-CN" sz="1600" dirty="0" err="1" smtClean="0"/>
              <a:t>ps</a:t>
            </a:r>
            <a:endParaRPr lang="zh-CN" altLang="en-US" sz="1600" dirty="0"/>
          </a:p>
        </p:txBody>
      </p:sp>
      <p:sp>
        <p:nvSpPr>
          <p:cNvPr id="20" name="矩形 19"/>
          <p:cNvSpPr/>
          <p:nvPr/>
        </p:nvSpPr>
        <p:spPr>
          <a:xfrm>
            <a:off x="4855303" y="3502723"/>
            <a:ext cx="1012841" cy="338554"/>
          </a:xfrm>
          <a:prstGeom prst="rect">
            <a:avLst/>
          </a:prstGeom>
        </p:spPr>
        <p:txBody>
          <a:bodyPr wrap="none">
            <a:spAutoFit/>
          </a:bodyPr>
          <a:lstStyle/>
          <a:p>
            <a:r>
              <a:rPr lang="en-US" altLang="zh-CN" sz="1600" dirty="0" smtClean="0"/>
              <a:t>Outer FEE</a:t>
            </a:r>
            <a:endParaRPr lang="en-US" altLang="zh-CN" sz="1600" dirty="0"/>
          </a:p>
        </p:txBody>
      </p:sp>
      <p:sp>
        <p:nvSpPr>
          <p:cNvPr id="21" name="矩形 20"/>
          <p:cNvSpPr/>
          <p:nvPr/>
        </p:nvSpPr>
        <p:spPr>
          <a:xfrm>
            <a:off x="4827601" y="1938318"/>
            <a:ext cx="968535" cy="338554"/>
          </a:xfrm>
          <a:prstGeom prst="rect">
            <a:avLst/>
          </a:prstGeom>
        </p:spPr>
        <p:txBody>
          <a:bodyPr wrap="none">
            <a:spAutoFit/>
          </a:bodyPr>
          <a:lstStyle/>
          <a:p>
            <a:r>
              <a:rPr lang="en-US" altLang="zh-CN" sz="1600" dirty="0" smtClean="0"/>
              <a:t>Inner FEE</a:t>
            </a:r>
            <a:endParaRPr lang="en-US" altLang="zh-CN" sz="1600" dirty="0"/>
          </a:p>
        </p:txBody>
      </p:sp>
      <p:sp>
        <p:nvSpPr>
          <p:cNvPr id="26" name="矩形 25"/>
          <p:cNvSpPr/>
          <p:nvPr/>
        </p:nvSpPr>
        <p:spPr>
          <a:xfrm>
            <a:off x="6012160" y="3364223"/>
            <a:ext cx="2911374" cy="276999"/>
          </a:xfrm>
          <a:prstGeom prst="rect">
            <a:avLst/>
          </a:prstGeom>
        </p:spPr>
        <p:txBody>
          <a:bodyPr wrap="none">
            <a:spAutoFit/>
          </a:bodyPr>
          <a:lstStyle/>
          <a:p>
            <a:r>
              <a:rPr lang="en-US" altLang="zh-CN" sz="1200" dirty="0" smtClean="0">
                <a:latin typeface="Times New Roman" panose="02020603050405020304" pitchFamily="18" charset="0"/>
                <a:cs typeface="Times New Roman" panose="02020603050405020304" pitchFamily="18" charset="0"/>
              </a:rPr>
              <a:t>Inner and outer </a:t>
            </a:r>
            <a:r>
              <a:rPr lang="en-US" altLang="zh-CN" sz="1200" dirty="0" smtClean="0">
                <a:latin typeface="Times New Roman" panose="02020603050405020304" pitchFamily="18" charset="0"/>
              </a:rPr>
              <a:t>FEE</a:t>
            </a:r>
            <a:r>
              <a:rPr lang="en-US" altLang="zh-CN" sz="1200" dirty="0">
                <a:latin typeface="Times New Roman" panose="02020603050405020304" pitchFamily="18" charset="0"/>
                <a:cs typeface="Times New Roman" panose="02020603050405020304" pitchFamily="18" charset="0"/>
              </a:rPr>
              <a:t> </a:t>
            </a:r>
            <a:r>
              <a:rPr lang="en-US" altLang="zh-CN" sz="1200" dirty="0" smtClean="0">
                <a:latin typeface="Times New Roman" panose="02020603050405020304" pitchFamily="18" charset="0"/>
                <a:cs typeface="Times New Roman" panose="02020603050405020304" pitchFamily="18" charset="0"/>
              </a:rPr>
              <a:t>module </a:t>
            </a:r>
            <a:r>
              <a:rPr lang="en-US" altLang="zh-CN" sz="1200" dirty="0" smtClean="0">
                <a:latin typeface="Times New Roman" panose="02020603050405020304" pitchFamily="18" charset="0"/>
                <a:cs typeface="Times New Roman" panose="02020603050405020304" pitchFamily="18" charset="0"/>
              </a:rPr>
              <a:t>time resolution</a:t>
            </a:r>
            <a:endParaRPr lang="zh-CN" altLang="en-US" sz="1200" dirty="0"/>
          </a:p>
        </p:txBody>
      </p:sp>
      <p:sp>
        <p:nvSpPr>
          <p:cNvPr id="6" name="矩形 5"/>
          <p:cNvSpPr/>
          <p:nvPr/>
        </p:nvSpPr>
        <p:spPr>
          <a:xfrm>
            <a:off x="7020272" y="3079425"/>
            <a:ext cx="864096" cy="1177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6948263" y="3068960"/>
            <a:ext cx="2304257" cy="215444"/>
          </a:xfrm>
          <a:prstGeom prst="rect">
            <a:avLst/>
          </a:prstGeom>
          <a:noFill/>
        </p:spPr>
        <p:txBody>
          <a:bodyPr wrap="square" rtlCol="0">
            <a:spAutoFit/>
          </a:bodyPr>
          <a:lstStyle/>
          <a:p>
            <a:r>
              <a:rPr lang="en-US" altLang="zh-CN" sz="800" dirty="0" smtClean="0"/>
              <a:t>Charge of input signal fc</a:t>
            </a:r>
            <a:endParaRPr lang="zh-CN" altLang="en-US" sz="800" dirty="0"/>
          </a:p>
        </p:txBody>
      </p:sp>
    </p:spTree>
    <p:extLst>
      <p:ext uri="{BB962C8B-B14F-4D97-AF65-F5344CB8AC3E}">
        <p14:creationId xmlns:p14="http://schemas.microsoft.com/office/powerpoint/2010/main" val="428304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53131FFD-B289-43E7-9223-2CF6D883D82F}" type="datetime1">
              <a:rPr lang="en-US" altLang="zh-CN" smtClean="0"/>
              <a:t>3/2/2017</a:t>
            </a:fld>
            <a:endParaRPr lang="zh-CN" altLang="en-US"/>
          </a:p>
        </p:txBody>
      </p:sp>
      <p:sp>
        <p:nvSpPr>
          <p:cNvPr id="3" name="矩形 2"/>
          <p:cNvSpPr/>
          <p:nvPr/>
        </p:nvSpPr>
        <p:spPr>
          <a:xfrm>
            <a:off x="467544" y="185130"/>
            <a:ext cx="8217474" cy="795598"/>
          </a:xfrm>
          <a:prstGeom prst="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dirty="0"/>
              <a:t>Electronics </a:t>
            </a:r>
            <a:r>
              <a:rPr lang="en-US" altLang="zh-CN" sz="3200" dirty="0">
                <a:latin typeface="黑体" panose="02010609060101010101" pitchFamily="49" charset="-122"/>
                <a:ea typeface="黑体" panose="02010609060101010101" pitchFamily="49" charset="-122"/>
              </a:rPr>
              <a:t>&amp;&amp; </a:t>
            </a:r>
            <a:r>
              <a:rPr lang="en-US" altLang="zh-CN" sz="3200" dirty="0" smtClean="0"/>
              <a:t>FPGA </a:t>
            </a:r>
            <a:r>
              <a:rPr lang="en-US" altLang="zh-CN" sz="3200" dirty="0"/>
              <a:t>TDC </a:t>
            </a:r>
            <a:endParaRPr lang="zh-CN" altLang="en-US" sz="3200" dirty="0"/>
          </a:p>
        </p:txBody>
      </p:sp>
      <p:sp>
        <p:nvSpPr>
          <p:cNvPr id="8" name="灯片编号占位符 7"/>
          <p:cNvSpPr>
            <a:spLocks noGrp="1"/>
          </p:cNvSpPr>
          <p:nvPr>
            <p:ph type="sldNum" sz="quarter" idx="12"/>
          </p:nvPr>
        </p:nvSpPr>
        <p:spPr/>
        <p:txBody>
          <a:bodyPr/>
          <a:lstStyle/>
          <a:p>
            <a:fld id="{99A0C91C-A850-45D7-BBEB-6722A55C8A4C}" type="slidenum">
              <a:rPr lang="zh-CN" altLang="en-US" smtClean="0"/>
              <a:t>8</a:t>
            </a:fld>
            <a:endParaRPr lang="zh-CN" altLang="en-US"/>
          </a:p>
        </p:txBody>
      </p:sp>
      <p:sp>
        <p:nvSpPr>
          <p:cNvPr id="11" name="矩形 10"/>
          <p:cNvSpPr/>
          <p:nvPr/>
        </p:nvSpPr>
        <p:spPr>
          <a:xfrm>
            <a:off x="4273733" y="6309320"/>
            <a:ext cx="4392488" cy="144016"/>
          </a:xfrm>
          <a:prstGeom prst="rect">
            <a:avLst/>
          </a:prstGeom>
          <a:gradFill flip="none" rotWithShape="1">
            <a:gsLst>
              <a:gs pos="0">
                <a:srgbClr val="4A7EBB">
                  <a:shade val="30000"/>
                  <a:satMod val="115000"/>
                </a:srgbClr>
              </a:gs>
              <a:gs pos="50000">
                <a:srgbClr val="4A7EBB">
                  <a:shade val="67500"/>
                  <a:satMod val="115000"/>
                </a:srgbClr>
              </a:gs>
              <a:gs pos="100000">
                <a:srgbClr val="4A7EBB">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p:nvPr/>
        </p:nvPicPr>
        <p:blipFill>
          <a:blip r:embed="rId3">
            <a:extLst>
              <a:ext uri="{28A0092B-C50C-407E-A947-70E740481C1C}">
                <a14:useLocalDpi xmlns:a14="http://schemas.microsoft.com/office/drawing/2010/main" val="0"/>
              </a:ext>
            </a:extLst>
          </a:blip>
          <a:stretch>
            <a:fillRect/>
          </a:stretch>
        </p:blipFill>
        <p:spPr>
          <a:xfrm>
            <a:off x="340206" y="1020634"/>
            <a:ext cx="2162901" cy="2871961"/>
          </a:xfrm>
          <a:prstGeom prst="rect">
            <a:avLst/>
          </a:prstGeom>
        </p:spPr>
      </p:pic>
      <p:sp>
        <p:nvSpPr>
          <p:cNvPr id="17" name="矩形 16"/>
          <p:cNvSpPr/>
          <p:nvPr/>
        </p:nvSpPr>
        <p:spPr>
          <a:xfrm>
            <a:off x="827584" y="3707929"/>
            <a:ext cx="1188146" cy="369332"/>
          </a:xfrm>
          <a:prstGeom prst="rect">
            <a:avLst/>
          </a:prstGeom>
        </p:spPr>
        <p:txBody>
          <a:bodyPr wrap="none">
            <a:spAutoFit/>
          </a:bodyPr>
          <a:lstStyle/>
          <a:p>
            <a:r>
              <a:rPr lang="en-US" altLang="zh-CN" dirty="0" smtClean="0"/>
              <a:t>FPGA TDC </a:t>
            </a:r>
            <a:endParaRPr lang="zh-CN" altLang="en-US" dirty="0"/>
          </a:p>
        </p:txBody>
      </p:sp>
      <p:sp>
        <p:nvSpPr>
          <p:cNvPr id="18" name="内容占位符 3"/>
          <p:cNvSpPr txBox="1">
            <a:spLocks/>
          </p:cNvSpPr>
          <p:nvPr/>
        </p:nvSpPr>
        <p:spPr>
          <a:xfrm>
            <a:off x="579547" y="4149080"/>
            <a:ext cx="5792653" cy="187220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None/>
            </a:pPr>
            <a:r>
              <a:rPr lang="en-US" altLang="zh-CN" sz="1800" dirty="0" smtClean="0"/>
              <a:t>Based </a:t>
            </a:r>
            <a:r>
              <a:rPr lang="en-US" altLang="zh-CN" sz="1800" dirty="0"/>
              <a:t>on </a:t>
            </a:r>
            <a:r>
              <a:rPr lang="en-US" altLang="zh-CN" sz="1800" dirty="0" smtClean="0"/>
              <a:t>Xilinx’s </a:t>
            </a:r>
            <a:r>
              <a:rPr lang="en-US" altLang="zh-CN" sz="1800" dirty="0" err="1"/>
              <a:t>Artix</a:t>
            </a:r>
            <a:r>
              <a:rPr lang="en-US" altLang="zh-CN" sz="1800" dirty="0"/>
              <a:t> 7, the FPGA TDC can achieve both leading and trailing edge time measurement; this </a:t>
            </a:r>
            <a:r>
              <a:rPr lang="en-US" altLang="zh-CN" sz="1800" dirty="0" smtClean="0"/>
              <a:t>FPGA </a:t>
            </a:r>
            <a:r>
              <a:rPr lang="en-US" altLang="zh-CN" sz="1800" dirty="0"/>
              <a:t>also integrates trigger match and other </a:t>
            </a:r>
            <a:r>
              <a:rPr lang="en-US" altLang="zh-CN" sz="1800" dirty="0" smtClean="0"/>
              <a:t>functions</a:t>
            </a:r>
          </a:p>
          <a:p>
            <a:pPr marL="0" indent="0">
              <a:lnSpc>
                <a:spcPct val="110000"/>
              </a:lnSpc>
              <a:buNone/>
            </a:pPr>
            <a:r>
              <a:rPr lang="en-US" altLang="zh-CN" sz="1800" dirty="0"/>
              <a:t>TDC module base on PXI 6U standard </a:t>
            </a:r>
            <a:r>
              <a:rPr lang="en-US" altLang="zh-CN" sz="1800" dirty="0" smtClean="0"/>
              <a:t>is </a:t>
            </a:r>
            <a:r>
              <a:rPr lang="en-US" altLang="zh-CN" sz="1800" dirty="0"/>
              <a:t>installed in the PXI  crate</a:t>
            </a:r>
            <a:endParaRPr lang="zh-CN" altLang="en-US" sz="1800" dirty="0"/>
          </a:p>
          <a:p>
            <a:pPr marL="0" indent="0">
              <a:lnSpc>
                <a:spcPct val="110000"/>
              </a:lnSpc>
              <a:buNone/>
            </a:pPr>
            <a:r>
              <a:rPr lang="en-US" altLang="zh-CN" sz="1800" dirty="0"/>
              <a:t>All channel leading time jitter less than </a:t>
            </a:r>
            <a:r>
              <a:rPr lang="en-US" altLang="zh-CN" sz="1800" dirty="0" smtClean="0"/>
              <a:t>30ps</a:t>
            </a:r>
            <a:endParaRPr lang="en-US" altLang="zh-CN" sz="1400" dirty="0"/>
          </a:p>
          <a:p>
            <a:pPr marL="0" indent="0">
              <a:lnSpc>
                <a:spcPct val="110000"/>
              </a:lnSpc>
              <a:buNone/>
            </a:pPr>
            <a:endParaRPr lang="en-US" altLang="zh-CN" sz="1800" dirty="0"/>
          </a:p>
        </p:txBody>
      </p:sp>
      <p:sp>
        <p:nvSpPr>
          <p:cNvPr id="2" name="页脚占位符 1"/>
          <p:cNvSpPr>
            <a:spLocks noGrp="1"/>
          </p:cNvSpPr>
          <p:nvPr>
            <p:ph type="ftr" sz="quarter" idx="11"/>
          </p:nvPr>
        </p:nvSpPr>
        <p:spPr/>
        <p:txBody>
          <a:bodyPr/>
          <a:lstStyle/>
          <a:p>
            <a:r>
              <a:rPr lang="en-US" altLang="zh-CN" dirty="0" smtClean="0"/>
              <a:t>Instrumentation for Colliding Beam Physics</a:t>
            </a:r>
            <a:r>
              <a:rPr lang="zh-CN" altLang="en-US" dirty="0" smtClean="0"/>
              <a:t>，</a:t>
            </a:r>
            <a:r>
              <a:rPr lang="en-US" altLang="zh-CN" dirty="0" smtClean="0"/>
              <a:t>Novosibirsk</a:t>
            </a:r>
            <a:r>
              <a:rPr lang="zh-CN" altLang="en-US" dirty="0" smtClean="0"/>
              <a:t>，</a:t>
            </a:r>
            <a:r>
              <a:rPr lang="en-US" altLang="zh-CN" dirty="0" smtClean="0"/>
              <a:t>Russia</a:t>
            </a:r>
            <a:endParaRPr lang="zh-CN" altLang="en-US" dirty="0"/>
          </a:p>
        </p:txBody>
      </p:sp>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4200" y="1408052"/>
            <a:ext cx="2383904" cy="2051851"/>
          </a:xfrm>
          <a:prstGeom prst="rect">
            <a:avLst/>
          </a:prstGeom>
        </p:spPr>
      </p:pic>
      <p:pic>
        <p:nvPicPr>
          <p:cNvPr id="23" name="Picture 56" descr="C:\Users\hu\AppData\Roaming\Tencent\Users\806712134\QQ\WinTemp\RichOle\JQ5}_F`C@1@U`4YPT)@EF0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2201" y="3990531"/>
            <a:ext cx="2423054" cy="188674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7" descr="C:\Users\hu\AppData\Roaming\Tencent\Users\806712134\QQ\WinTemp\RichOle\HFJDXYINUP92PU$I67[@MO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29752" y="1488745"/>
            <a:ext cx="2965502" cy="1971158"/>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3029269" y="3548744"/>
            <a:ext cx="2736303" cy="307777"/>
          </a:xfrm>
          <a:prstGeom prst="rect">
            <a:avLst/>
          </a:prstGeom>
          <a:noFill/>
        </p:spPr>
        <p:txBody>
          <a:bodyPr wrap="square" rtlCol="0">
            <a:spAutoFit/>
          </a:bodyPr>
          <a:lstStyle/>
          <a:p>
            <a:r>
              <a:rPr lang="en-US" altLang="zh-CN" sz="1400" dirty="0" smtClean="0"/>
              <a:t>Electronics </a:t>
            </a:r>
            <a:r>
              <a:rPr lang="en-US" altLang="zh-CN" sz="1400" dirty="0"/>
              <a:t>platform test system</a:t>
            </a:r>
            <a:endParaRPr lang="zh-CN" altLang="en-US" sz="1400" dirty="0"/>
          </a:p>
        </p:txBody>
      </p:sp>
      <p:sp>
        <p:nvSpPr>
          <p:cNvPr id="4" name="矩形 3"/>
          <p:cNvSpPr/>
          <p:nvPr/>
        </p:nvSpPr>
        <p:spPr>
          <a:xfrm>
            <a:off x="7308304" y="5798365"/>
            <a:ext cx="661594" cy="789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7164288" y="5770130"/>
            <a:ext cx="2304257" cy="215444"/>
          </a:xfrm>
          <a:prstGeom prst="rect">
            <a:avLst/>
          </a:prstGeom>
          <a:noFill/>
        </p:spPr>
        <p:txBody>
          <a:bodyPr wrap="square" rtlCol="0">
            <a:spAutoFit/>
          </a:bodyPr>
          <a:lstStyle/>
          <a:p>
            <a:r>
              <a:rPr lang="en-US" altLang="zh-CN" sz="800" dirty="0" smtClean="0"/>
              <a:t>Charge of input signal fc</a:t>
            </a:r>
            <a:endParaRPr lang="zh-CN" altLang="en-US" sz="800" dirty="0"/>
          </a:p>
        </p:txBody>
      </p:sp>
      <p:pic>
        <p:nvPicPr>
          <p:cNvPr id="16" name="图片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11960" y="2653542"/>
            <a:ext cx="360040" cy="127386"/>
          </a:xfrm>
          <a:prstGeom prst="rect">
            <a:avLst/>
          </a:prstGeom>
        </p:spPr>
      </p:pic>
      <p:pic>
        <p:nvPicPr>
          <p:cNvPr id="19" name="图片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23333" y="2852919"/>
            <a:ext cx="286193" cy="154766"/>
          </a:xfrm>
          <a:prstGeom prst="rect">
            <a:avLst/>
          </a:prstGeom>
        </p:spPr>
      </p:pic>
      <p:pic>
        <p:nvPicPr>
          <p:cNvPr id="20" name="图片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79912" y="2332555"/>
            <a:ext cx="576064" cy="136292"/>
          </a:xfrm>
          <a:prstGeom prst="rect">
            <a:avLst/>
          </a:prstGeom>
        </p:spPr>
      </p:pic>
      <p:pic>
        <p:nvPicPr>
          <p:cNvPr id="21" name="图片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59463" y="2717235"/>
            <a:ext cx="278040" cy="135684"/>
          </a:xfrm>
          <a:prstGeom prst="rect">
            <a:avLst/>
          </a:prstGeom>
        </p:spPr>
      </p:pic>
      <p:pic>
        <p:nvPicPr>
          <p:cNvPr id="25" name="图片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96989" y="3188704"/>
            <a:ext cx="504056" cy="107139"/>
          </a:xfrm>
          <a:prstGeom prst="rect">
            <a:avLst/>
          </a:prstGeom>
        </p:spPr>
      </p:pic>
    </p:spTree>
    <p:extLst>
      <p:ext uri="{BB962C8B-B14F-4D97-AF65-F5344CB8AC3E}">
        <p14:creationId xmlns:p14="http://schemas.microsoft.com/office/powerpoint/2010/main" val="3619729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044" y="1110587"/>
            <a:ext cx="4046970" cy="3267928"/>
          </a:xfrm>
          <a:prstGeom prst="rect">
            <a:avLst/>
          </a:prstGeom>
        </p:spPr>
      </p:pic>
      <p:sp>
        <p:nvSpPr>
          <p:cNvPr id="5" name="日期占位符 4"/>
          <p:cNvSpPr>
            <a:spLocks noGrp="1"/>
          </p:cNvSpPr>
          <p:nvPr>
            <p:ph type="dt" sz="half" idx="10"/>
          </p:nvPr>
        </p:nvSpPr>
        <p:spPr/>
        <p:txBody>
          <a:bodyPr/>
          <a:lstStyle/>
          <a:p>
            <a:fld id="{F5EE47E6-DCF1-4433-918A-D3EBDAFCD102}" type="datetime1">
              <a:rPr lang="en-US" altLang="zh-CN" smtClean="0"/>
              <a:t>3/2/2017</a:t>
            </a:fld>
            <a:endParaRPr lang="zh-CN" altLang="en-US"/>
          </a:p>
        </p:txBody>
      </p:sp>
      <p:sp>
        <p:nvSpPr>
          <p:cNvPr id="3" name="矩形 2"/>
          <p:cNvSpPr/>
          <p:nvPr/>
        </p:nvSpPr>
        <p:spPr>
          <a:xfrm>
            <a:off x="467544" y="332656"/>
            <a:ext cx="8217474" cy="707886"/>
          </a:xfrm>
          <a:prstGeom prst="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000" dirty="0" smtClean="0"/>
              <a:t>Cosmic</a:t>
            </a:r>
            <a:r>
              <a:rPr lang="en-US" altLang="zh-CN" sz="4000" dirty="0"/>
              <a:t> </a:t>
            </a:r>
            <a:r>
              <a:rPr lang="en-US" altLang="zh-CN" sz="4000" dirty="0" smtClean="0"/>
              <a:t>Ray </a:t>
            </a:r>
            <a:r>
              <a:rPr lang="en-US" altLang="zh-CN" sz="4000" dirty="0"/>
              <a:t>T</a:t>
            </a:r>
            <a:r>
              <a:rPr lang="en-US" altLang="zh-CN" sz="4000" dirty="0" smtClean="0"/>
              <a:t>est </a:t>
            </a:r>
            <a:endParaRPr lang="en-US" altLang="zh-CN" sz="4000" dirty="0"/>
          </a:p>
        </p:txBody>
      </p:sp>
      <p:sp>
        <p:nvSpPr>
          <p:cNvPr id="8" name="灯片编号占位符 7"/>
          <p:cNvSpPr>
            <a:spLocks noGrp="1"/>
          </p:cNvSpPr>
          <p:nvPr>
            <p:ph type="sldNum" sz="quarter" idx="12"/>
          </p:nvPr>
        </p:nvSpPr>
        <p:spPr/>
        <p:txBody>
          <a:bodyPr/>
          <a:lstStyle/>
          <a:p>
            <a:fld id="{99A0C91C-A850-45D7-BBEB-6722A55C8A4C}" type="slidenum">
              <a:rPr lang="zh-CN" altLang="en-US" smtClean="0"/>
              <a:t>9</a:t>
            </a:fld>
            <a:endParaRPr lang="zh-CN" altLang="en-US"/>
          </a:p>
        </p:txBody>
      </p:sp>
      <p:sp>
        <p:nvSpPr>
          <p:cNvPr id="11" name="矩形 10"/>
          <p:cNvSpPr/>
          <p:nvPr/>
        </p:nvSpPr>
        <p:spPr>
          <a:xfrm>
            <a:off x="4273733" y="6106109"/>
            <a:ext cx="4392488" cy="144016"/>
          </a:xfrm>
          <a:prstGeom prst="rect">
            <a:avLst/>
          </a:prstGeom>
          <a:gradFill flip="none" rotWithShape="1">
            <a:gsLst>
              <a:gs pos="0">
                <a:srgbClr val="4A7EBB">
                  <a:shade val="30000"/>
                  <a:satMod val="115000"/>
                </a:srgbClr>
              </a:gs>
              <a:gs pos="50000">
                <a:srgbClr val="4A7EBB">
                  <a:shade val="67500"/>
                  <a:satMod val="115000"/>
                </a:srgbClr>
              </a:gs>
              <a:gs pos="100000">
                <a:srgbClr val="4A7EBB">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Picture 1" descr="C:\Users\hu\AppData\Roaming\Tencent\Users\806712134\QQ\WinTemp\RichOle\FS(`F1OKRI9PJ~[0`CL%EA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1767" y="1268760"/>
            <a:ext cx="4330713" cy="2808312"/>
          </a:xfrm>
          <a:prstGeom prst="rect">
            <a:avLst/>
          </a:prstGeom>
          <a:noFill/>
          <a:extLst>
            <a:ext uri="{909E8E84-426E-40DD-AFC4-6F175D3DCCD1}">
              <a14:hiddenFill xmlns:a14="http://schemas.microsoft.com/office/drawing/2010/main">
                <a:solidFill>
                  <a:srgbClr val="FFFFFF"/>
                </a:solidFill>
              </a14:hiddenFill>
            </a:ext>
          </a:extLst>
        </p:spPr>
      </p:pic>
      <p:sp>
        <p:nvSpPr>
          <p:cNvPr id="4" name="页脚占位符 3"/>
          <p:cNvSpPr>
            <a:spLocks noGrp="1"/>
          </p:cNvSpPr>
          <p:nvPr>
            <p:ph type="ftr" sz="quarter" idx="11"/>
          </p:nvPr>
        </p:nvSpPr>
        <p:spPr/>
        <p:txBody>
          <a:bodyPr/>
          <a:lstStyle/>
          <a:p>
            <a:r>
              <a:rPr lang="en-US" altLang="zh-CN" smtClean="0"/>
              <a:t>Instrumentation for Colliding Beam Physics</a:t>
            </a:r>
            <a:r>
              <a:rPr lang="zh-CN" altLang="en-US" smtClean="0"/>
              <a:t>，</a:t>
            </a:r>
            <a:r>
              <a:rPr lang="en-US" altLang="zh-CN" smtClean="0"/>
              <a:t>Novosibirsk</a:t>
            </a:r>
            <a:r>
              <a:rPr lang="zh-CN" altLang="en-US" smtClean="0"/>
              <a:t>，</a:t>
            </a:r>
            <a:r>
              <a:rPr lang="en-US" altLang="zh-CN" smtClean="0"/>
              <a:t>Russia</a:t>
            </a:r>
            <a:endParaRPr lang="zh-CN" altLang="en-US"/>
          </a:p>
        </p:txBody>
      </p:sp>
      <p:sp>
        <p:nvSpPr>
          <p:cNvPr id="2" name="矩形 1"/>
          <p:cNvSpPr/>
          <p:nvPr/>
        </p:nvSpPr>
        <p:spPr>
          <a:xfrm>
            <a:off x="7738373" y="3648930"/>
            <a:ext cx="1156086" cy="369332"/>
          </a:xfrm>
          <a:prstGeom prst="rect">
            <a:avLst/>
          </a:prstGeom>
        </p:spPr>
        <p:txBody>
          <a:bodyPr wrap="none">
            <a:spAutoFit/>
          </a:bodyPr>
          <a:lstStyle/>
          <a:p>
            <a:r>
              <a:rPr lang="en-US" altLang="zh-CN" dirty="0">
                <a:solidFill>
                  <a:srgbClr val="434343"/>
                </a:solidFill>
              </a:rPr>
              <a:t>aluminum</a:t>
            </a:r>
            <a:endParaRPr lang="en-US" altLang="zh-CN" i="0" dirty="0">
              <a:solidFill>
                <a:srgbClr val="434343"/>
              </a:solidFill>
              <a:effectLst/>
            </a:endParaRPr>
          </a:p>
        </p:txBody>
      </p:sp>
      <p:sp>
        <p:nvSpPr>
          <p:cNvPr id="17" name="矩形 16"/>
          <p:cNvSpPr/>
          <p:nvPr/>
        </p:nvSpPr>
        <p:spPr>
          <a:xfrm>
            <a:off x="4481014" y="4545527"/>
            <a:ext cx="3764395" cy="1200329"/>
          </a:xfrm>
          <a:prstGeom prst="rect">
            <a:avLst/>
          </a:prstGeom>
        </p:spPr>
        <p:txBody>
          <a:bodyPr wrap="square">
            <a:spAutoFit/>
          </a:bodyPr>
          <a:lstStyle/>
          <a:p>
            <a:r>
              <a:rPr lang="en-US" altLang="zh-CN" dirty="0"/>
              <a:t>Trigger </a:t>
            </a:r>
            <a:r>
              <a:rPr lang="en-US" altLang="zh-CN" dirty="0" smtClean="0"/>
              <a:t>signal</a:t>
            </a:r>
          </a:p>
          <a:p>
            <a:r>
              <a:rPr lang="en-US" altLang="zh-CN" dirty="0"/>
              <a:t>cosmic ray through the scintillation detector</a:t>
            </a:r>
          </a:p>
          <a:p>
            <a:r>
              <a:rPr lang="en-US" altLang="zh-CN" dirty="0" smtClean="0"/>
              <a:t>coincidence </a:t>
            </a:r>
            <a:r>
              <a:rPr lang="en-US" altLang="zh-CN" dirty="0"/>
              <a:t>signal of </a:t>
            </a:r>
            <a:r>
              <a:rPr lang="en-US" altLang="zh-CN" dirty="0" smtClean="0"/>
              <a:t> the 4PMTs</a:t>
            </a:r>
            <a:endParaRPr lang="en-US" altLang="zh-CN" dirty="0"/>
          </a:p>
        </p:txBody>
      </p:sp>
      <p:pic>
        <p:nvPicPr>
          <p:cNvPr id="15" name="图片 14" descr="CSR1 - PowerPoint"/>
          <p:cNvPicPr>
            <a:picLocks noChangeAspect="1"/>
          </p:cNvPicPr>
          <p:nvPr/>
        </p:nvPicPr>
        <p:blipFill rotWithShape="1">
          <a:blip r:embed="rId5">
            <a:extLst>
              <a:ext uri="{28A0092B-C50C-407E-A947-70E740481C1C}">
                <a14:useLocalDpi xmlns:a14="http://schemas.microsoft.com/office/drawing/2010/main" val="0"/>
              </a:ext>
            </a:extLst>
          </a:blip>
          <a:srcRect l="36225" t="33644" r="29913" b="28324"/>
          <a:stretch/>
        </p:blipFill>
        <p:spPr>
          <a:xfrm>
            <a:off x="1" y="4437112"/>
            <a:ext cx="4151942" cy="1872208"/>
          </a:xfrm>
          <a:prstGeom prst="rect">
            <a:avLst/>
          </a:prstGeom>
        </p:spPr>
      </p:pic>
      <p:sp>
        <p:nvSpPr>
          <p:cNvPr id="6" name="矩形 5"/>
          <p:cNvSpPr/>
          <p:nvPr/>
        </p:nvSpPr>
        <p:spPr>
          <a:xfrm>
            <a:off x="3551897" y="2098976"/>
            <a:ext cx="588055" cy="249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dirty="0" smtClean="0"/>
              <a:t>NIM-TTL</a:t>
            </a:r>
            <a:endParaRPr lang="zh-CN" altLang="en-US" sz="900" dirty="0"/>
          </a:p>
        </p:txBody>
      </p:sp>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71800" y="1268760"/>
            <a:ext cx="576064" cy="241602"/>
          </a:xfrm>
          <a:prstGeom prst="rect">
            <a:avLst/>
          </a:prstGeom>
        </p:spPr>
      </p:pic>
      <p:sp>
        <p:nvSpPr>
          <p:cNvPr id="10" name="文本框 9"/>
          <p:cNvSpPr txBox="1"/>
          <p:nvPr/>
        </p:nvSpPr>
        <p:spPr>
          <a:xfrm>
            <a:off x="4860032" y="1967038"/>
            <a:ext cx="720080" cy="369332"/>
          </a:xfrm>
          <a:prstGeom prst="rect">
            <a:avLst/>
          </a:prstGeom>
          <a:noFill/>
        </p:spPr>
        <p:txBody>
          <a:bodyPr wrap="square" rtlCol="0">
            <a:spAutoFit/>
          </a:bodyPr>
          <a:lstStyle/>
          <a:p>
            <a:r>
              <a:rPr lang="en-US" altLang="zh-CN" dirty="0" smtClean="0">
                <a:solidFill>
                  <a:srgbClr val="FFFF00"/>
                </a:solidFill>
              </a:rPr>
              <a:t>PMT</a:t>
            </a:r>
            <a:endParaRPr lang="zh-CN" altLang="en-US" dirty="0">
              <a:solidFill>
                <a:srgbClr val="FFFF00"/>
              </a:solidFill>
            </a:endParaRPr>
          </a:p>
        </p:txBody>
      </p:sp>
      <p:sp>
        <p:nvSpPr>
          <p:cNvPr id="16" name="文本框 15"/>
          <p:cNvSpPr txBox="1"/>
          <p:nvPr/>
        </p:nvSpPr>
        <p:spPr>
          <a:xfrm>
            <a:off x="5878377" y="1979548"/>
            <a:ext cx="720080" cy="369332"/>
          </a:xfrm>
          <a:prstGeom prst="rect">
            <a:avLst/>
          </a:prstGeom>
          <a:noFill/>
        </p:spPr>
        <p:txBody>
          <a:bodyPr wrap="square" rtlCol="0">
            <a:spAutoFit/>
          </a:bodyPr>
          <a:lstStyle/>
          <a:p>
            <a:r>
              <a:rPr lang="en-US" altLang="zh-CN" dirty="0" smtClean="0">
                <a:solidFill>
                  <a:srgbClr val="FFFF00"/>
                </a:solidFill>
              </a:rPr>
              <a:t>PMT</a:t>
            </a:r>
            <a:endParaRPr lang="zh-CN" altLang="en-US" dirty="0">
              <a:solidFill>
                <a:srgbClr val="FFFF00"/>
              </a:solidFill>
            </a:endParaRPr>
          </a:p>
        </p:txBody>
      </p:sp>
      <p:sp>
        <p:nvSpPr>
          <p:cNvPr id="18" name="文本框 9"/>
          <p:cNvSpPr txBox="1"/>
          <p:nvPr/>
        </p:nvSpPr>
        <p:spPr>
          <a:xfrm>
            <a:off x="4860032" y="2583470"/>
            <a:ext cx="72008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solidFill>
                  <a:srgbClr val="FFFF00"/>
                </a:solidFill>
              </a:rPr>
              <a:t>PMT</a:t>
            </a:r>
            <a:endParaRPr lang="zh-CN" altLang="en-US" dirty="0">
              <a:solidFill>
                <a:srgbClr val="FFFF00"/>
              </a:solidFill>
            </a:endParaRPr>
          </a:p>
        </p:txBody>
      </p:sp>
      <p:sp>
        <p:nvSpPr>
          <p:cNvPr id="19" name="文本框 9"/>
          <p:cNvSpPr txBox="1"/>
          <p:nvPr/>
        </p:nvSpPr>
        <p:spPr>
          <a:xfrm>
            <a:off x="5845610" y="2555612"/>
            <a:ext cx="72008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solidFill>
                  <a:srgbClr val="FFFF00"/>
                </a:solidFill>
              </a:rPr>
              <a:t>PMT</a:t>
            </a:r>
            <a:endParaRPr lang="zh-CN" altLang="en-US" dirty="0">
              <a:solidFill>
                <a:srgbClr val="FFFF00"/>
              </a:solidFill>
            </a:endParaRPr>
          </a:p>
        </p:txBody>
      </p:sp>
      <p:sp>
        <p:nvSpPr>
          <p:cNvPr id="20" name="文本框 9"/>
          <p:cNvSpPr txBox="1"/>
          <p:nvPr/>
        </p:nvSpPr>
        <p:spPr>
          <a:xfrm>
            <a:off x="5292080" y="2488250"/>
            <a:ext cx="720080"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smtClean="0">
                <a:solidFill>
                  <a:srgbClr val="FFFF00"/>
                </a:solidFill>
              </a:rPr>
              <a:t>MRPC</a:t>
            </a:r>
            <a:endParaRPr lang="zh-CN" altLang="en-US" sz="1600" dirty="0">
              <a:solidFill>
                <a:srgbClr val="FFFF00"/>
              </a:solidFill>
            </a:endParaRPr>
          </a:p>
        </p:txBody>
      </p:sp>
    </p:spTree>
    <p:extLst>
      <p:ext uri="{BB962C8B-B14F-4D97-AF65-F5344CB8AC3E}">
        <p14:creationId xmlns:p14="http://schemas.microsoft.com/office/powerpoint/2010/main" val="863373365"/>
      </p:ext>
    </p:extLst>
  </p:cSld>
  <p:clrMapOvr>
    <a:masterClrMapping/>
  </p:clrMapOvr>
  <p:timing>
    <p:tnLst>
      <p:par>
        <p:cTn id="1" dur="indefinite" restart="never" nodeType="tmRoot"/>
      </p:par>
    </p:tnLst>
  </p:timing>
</p:sld>
</file>

<file path=ppt/theme/theme1.xml><?xml version="1.0" encoding="utf-8"?>
<a:theme xmlns:a="http://schemas.openxmlformats.org/drawingml/2006/main" name="主题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主题1</Template>
  <TotalTime>20988</TotalTime>
  <Words>1781</Words>
  <Application>Microsoft Office PowerPoint</Application>
  <PresentationFormat>全屏显示(4:3)</PresentationFormat>
  <Paragraphs>305</Paragraphs>
  <Slides>25</Slides>
  <Notes>17</Notes>
  <HiddenSlides>0</HiddenSlides>
  <MMClips>0</MMClips>
  <ScaleCrop>false</ScaleCrop>
  <HeadingPairs>
    <vt:vector size="8" baseType="variant">
      <vt:variant>
        <vt:lpstr>已用的字体</vt:lpstr>
      </vt:variant>
      <vt:variant>
        <vt:i4>12</vt:i4>
      </vt:variant>
      <vt:variant>
        <vt:lpstr>主题</vt:lpstr>
      </vt:variant>
      <vt:variant>
        <vt:i4>6</vt:i4>
      </vt:variant>
      <vt:variant>
        <vt:lpstr>嵌入 OLE 服务器</vt:lpstr>
      </vt:variant>
      <vt:variant>
        <vt:i4>1</vt:i4>
      </vt:variant>
      <vt:variant>
        <vt:lpstr>幻灯片标题</vt:lpstr>
      </vt:variant>
      <vt:variant>
        <vt:i4>25</vt:i4>
      </vt:variant>
    </vt:vector>
  </HeadingPairs>
  <TitlesOfParts>
    <vt:vector size="44" baseType="lpstr">
      <vt:lpstr>ＭＳ Ｐゴシック</vt:lpstr>
      <vt:lpstr>黑体</vt:lpstr>
      <vt:lpstr>隶书</vt:lpstr>
      <vt:lpstr>宋体</vt:lpstr>
      <vt:lpstr>Arial</vt:lpstr>
      <vt:lpstr>Baskerville Old Face</vt:lpstr>
      <vt:lpstr>Calibri</vt:lpstr>
      <vt:lpstr>Cambria Math</vt:lpstr>
      <vt:lpstr>Franklin Gothic Book</vt:lpstr>
      <vt:lpstr>Symbol</vt:lpstr>
      <vt:lpstr>Times New Roman</vt:lpstr>
      <vt:lpstr>Wingdings</vt:lpstr>
      <vt:lpstr>主题1</vt:lpstr>
      <vt:lpstr>4_自定义设计方案</vt:lpstr>
      <vt:lpstr>2_自定义设计方案</vt:lpstr>
      <vt:lpstr>3_自定义设计方案</vt:lpstr>
      <vt:lpstr>1_自定义设计方案</vt:lpstr>
      <vt:lpstr>自定义设计方案</vt:lpstr>
      <vt:lpstr>Visio.Drawing.15</vt:lpstr>
      <vt:lpstr>PowerPoint 演示文稿</vt:lpstr>
      <vt:lpstr>Outline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Summary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zhuyingying</dc:creator>
  <cp:lastModifiedBy>rong hu</cp:lastModifiedBy>
  <cp:revision>510</cp:revision>
  <dcterms:created xsi:type="dcterms:W3CDTF">2014-05-22T12:02:51Z</dcterms:created>
  <dcterms:modified xsi:type="dcterms:W3CDTF">2017-03-02T17:09:16Z</dcterms:modified>
</cp:coreProperties>
</file>