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</p:sldMasterIdLst>
  <p:notesMasterIdLst>
    <p:notesMasterId r:id="rId22"/>
  </p:notesMasterIdLst>
  <p:handoutMasterIdLst>
    <p:handoutMasterId r:id="rId23"/>
  </p:handoutMasterIdLst>
  <p:sldIdLst>
    <p:sldId id="329" r:id="rId2"/>
    <p:sldId id="355" r:id="rId3"/>
    <p:sldId id="356" r:id="rId4"/>
    <p:sldId id="270" r:id="rId5"/>
    <p:sldId id="338" r:id="rId6"/>
    <p:sldId id="271" r:id="rId7"/>
    <p:sldId id="334" r:id="rId8"/>
    <p:sldId id="272" r:id="rId9"/>
    <p:sldId id="289" r:id="rId10"/>
    <p:sldId id="319" r:id="rId11"/>
    <p:sldId id="354" r:id="rId12"/>
    <p:sldId id="312" r:id="rId13"/>
    <p:sldId id="308" r:id="rId14"/>
    <p:sldId id="313" r:id="rId15"/>
    <p:sldId id="298" r:id="rId16"/>
    <p:sldId id="306" r:id="rId17"/>
    <p:sldId id="351" r:id="rId18"/>
    <p:sldId id="357" r:id="rId19"/>
    <p:sldId id="325" r:id="rId20"/>
    <p:sldId id="35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1215"/>
    <a:srgbClr val="FFB276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2" autoAdjust="0"/>
    <p:restoredTop sz="80824" autoAdjust="0"/>
  </p:normalViewPr>
  <p:slideViewPr>
    <p:cSldViewPr snapToGrid="0">
      <p:cViewPr varScale="1">
        <p:scale>
          <a:sx n="58" d="100"/>
          <a:sy n="58" d="100"/>
        </p:scale>
        <p:origin x="-17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1334"/>
    </p:cViewPr>
  </p:outlineViewPr>
  <p:notesTextViewPr>
    <p:cViewPr>
      <p:scale>
        <a:sx n="100" d="100"/>
        <a:sy n="100" d="100"/>
      </p:scale>
      <p:origin x="0" y="30"/>
    </p:cViewPr>
  </p:notesTextViewPr>
  <p:sorterViewPr>
    <p:cViewPr>
      <p:scale>
        <a:sx n="128" d="100"/>
        <a:sy n="128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6E84F-55FF-924C-A196-BB44E106C43A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4B91E-1E67-E54C-9C4A-6960672ED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25872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05AA8-EF14-704E-A5C5-7FC58B400A50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E66A9-A9F3-124A-B358-7AA6E428C2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11490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D0BDC257-7DDF-F141-B678-E9CDB40B370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3881438" y="8686512"/>
            <a:ext cx="2975162" cy="45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  <a:defRPr/>
            </a:pPr>
            <a:fld id="{E96B4D7E-BE14-4442-9C9E-47B99C260888}" type="slidenum">
              <a:rPr lang="en-US" sz="1300" smtClean="0">
                <a:latin typeface="Times New Roman" charset="0"/>
              </a:rPr>
              <a:pPr algn="r">
                <a:buClrTx/>
                <a:buFontTx/>
                <a:buNone/>
                <a:defRPr/>
              </a:pPr>
              <a:t>1</a:t>
            </a:fld>
            <a:endParaRPr lang="en-US" sz="1300" dirty="0" smtClean="0">
              <a:latin typeface="Times New Roman" charset="0"/>
            </a:endParaRPr>
          </a:p>
        </p:txBody>
      </p:sp>
      <p:sp>
        <p:nvSpPr>
          <p:cNvPr id="37890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 smtClean="0">
                <a:cs typeface="+mn-cs"/>
              </a:rPr>
              <a:t> First</a:t>
            </a:r>
            <a:r>
              <a:rPr lang="en-US" baseline="0" dirty="0" smtClean="0">
                <a:cs typeface="+mn-cs"/>
              </a:rPr>
              <a:t> of all </a:t>
            </a:r>
            <a:r>
              <a:rPr lang="en-US" dirty="0" smtClean="0">
                <a:cs typeface="+mn-cs"/>
              </a:rPr>
              <a:t>I wish to thank for the invitation and the good reception the Conference organizer. I want to took</a:t>
            </a:r>
            <a:r>
              <a:rPr lang="en-US" baseline="0" dirty="0" smtClean="0">
                <a:cs typeface="+mn-cs"/>
              </a:rPr>
              <a:t> about NA62 straw tracker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Front-End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board</a:t>
            </a:r>
            <a:r>
              <a:rPr lang="ru-RU" sz="1200" dirty="0" smtClean="0">
                <a:ea typeface="Microsoft YaHei" charset="-122"/>
              </a:rPr>
              <a:t> (</a:t>
            </a:r>
            <a:r>
              <a:rPr lang="ru-RU" sz="1200" dirty="0" err="1" smtClean="0">
                <a:ea typeface="Microsoft YaHei" charset="-122"/>
              </a:rPr>
              <a:t>cover</a:t>
            </a:r>
            <a:r>
              <a:rPr lang="ru-RU" sz="1200" dirty="0" smtClean="0">
                <a:ea typeface="Microsoft YaHei" charset="-122"/>
              </a:rPr>
              <a:t>) </a:t>
            </a:r>
            <a:r>
              <a:rPr lang="ru-RU" sz="1200" dirty="0" err="1" smtClean="0">
                <a:ea typeface="Microsoft YaHei" charset="-122"/>
              </a:rPr>
              <a:t>have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two</a:t>
            </a:r>
            <a:r>
              <a:rPr lang="ru-RU" sz="1200" dirty="0" smtClean="0">
                <a:ea typeface="Microsoft YaHei" charset="-122"/>
              </a:rPr>
              <a:t> CARIOCA </a:t>
            </a:r>
            <a:r>
              <a:rPr lang="ru-RU" sz="1200" dirty="0" err="1" smtClean="0">
                <a:ea typeface="Microsoft YaHei" charset="-122"/>
              </a:rPr>
              <a:t>chips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which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was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developed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LHCb</a:t>
            </a:r>
            <a:r>
              <a:rPr lang="ru-RU" sz="1200" dirty="0" smtClean="0">
                <a:ea typeface="Microsoft YaHei" charset="-122"/>
              </a:rPr>
              <a:t>.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cover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mounted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partition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serves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leak-tight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roof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gas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manifold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feed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through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gas</a:t>
            </a:r>
            <a:r>
              <a:rPr lang="ru-RU" sz="1200" dirty="0" smtClean="0">
                <a:ea typeface="Microsoft YaHei" charset="-122"/>
              </a:rPr>
              <a:t>, </a:t>
            </a:r>
            <a:r>
              <a:rPr lang="ru-RU" sz="1200" dirty="0" err="1" smtClean="0">
                <a:ea typeface="Microsoft YaHei" charset="-122"/>
              </a:rPr>
              <a:t>high-voltage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signal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connections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straws</a:t>
            </a:r>
            <a:r>
              <a:rPr lang="ru-RU" sz="1200" dirty="0" smtClean="0">
                <a:ea typeface="Microsoft YaHei" charset="-122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FEE </a:t>
            </a:r>
            <a:r>
              <a:rPr lang="ru-RU" sz="1200" dirty="0" err="1" smtClean="0">
                <a:ea typeface="Microsoft YaHei" charset="-122"/>
              </a:rPr>
              <a:t>board</a:t>
            </a:r>
            <a:r>
              <a:rPr lang="ru-RU" sz="1200" dirty="0" smtClean="0">
                <a:ea typeface="Microsoft YaHei" charset="-122"/>
              </a:rPr>
              <a:t> («</a:t>
            </a:r>
            <a:r>
              <a:rPr lang="ru-RU" sz="1200" dirty="0" err="1" smtClean="0">
                <a:ea typeface="Microsoft YaHei" charset="-122"/>
              </a:rPr>
              <a:t>Cover</a:t>
            </a:r>
            <a:r>
              <a:rPr lang="ru-RU" sz="1200" dirty="0" smtClean="0">
                <a:ea typeface="Microsoft YaHei" charset="-122"/>
              </a:rPr>
              <a:t>») </a:t>
            </a:r>
            <a:r>
              <a:rPr lang="ru-RU" sz="1200" dirty="0" err="1" smtClean="0">
                <a:ea typeface="Microsoft YaHei" charset="-122"/>
              </a:rPr>
              <a:t>must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able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: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Provide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precise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timing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with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resolution</a:t>
            </a:r>
            <a:r>
              <a:rPr lang="ru-RU" sz="1200" dirty="0" smtClean="0">
                <a:ea typeface="Microsoft YaHei" charset="-122"/>
              </a:rPr>
              <a:t> 0.23ns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Provide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fast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readout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data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handling</a:t>
            </a:r>
            <a:r>
              <a:rPr lang="ru-RU" sz="1200" dirty="0" smtClean="0">
                <a:ea typeface="Microsoft YaHei" charset="-122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Provide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vacuum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tightness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case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one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of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straw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breaks</a:t>
            </a:r>
            <a:endParaRPr lang="ru-RU" sz="1200" dirty="0" smtClean="0">
              <a:ea typeface="Microsoft YaHei" charset="-122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Fast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link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Readout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Board</a:t>
            </a:r>
            <a:endParaRPr lang="ru-RU" sz="1200" dirty="0" smtClean="0">
              <a:ea typeface="Microsoft YaHei" charset="-122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endParaRPr lang="ru-RU" sz="1200" dirty="0" smtClean="0">
              <a:ea typeface="Microsoft YaHei" charset="-122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Front-End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Electronics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connected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anode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trough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flexible</a:t>
            </a:r>
            <a:r>
              <a:rPr lang="ru-RU" sz="1200" dirty="0" smtClean="0">
                <a:ea typeface="Microsoft YaHei" charset="-122"/>
              </a:rPr>
              <a:t> PCB (</a:t>
            </a:r>
            <a:r>
              <a:rPr lang="ru-RU" sz="1200" dirty="0" err="1" smtClean="0">
                <a:ea typeface="Microsoft YaHei" charset="-122"/>
              </a:rPr>
              <a:t>printed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circuit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board</a:t>
            </a:r>
            <a:r>
              <a:rPr lang="ru-RU" sz="1200" dirty="0" smtClean="0">
                <a:ea typeface="Microsoft YaHei" charset="-122"/>
              </a:rPr>
              <a:t>) </a:t>
            </a:r>
            <a:r>
              <a:rPr lang="ru-RU" sz="1200" dirty="0" err="1" smtClean="0">
                <a:ea typeface="Microsoft YaHei" charset="-122"/>
              </a:rPr>
              <a:t>connector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called</a:t>
            </a:r>
            <a:r>
              <a:rPr lang="ru-RU" sz="1200" dirty="0" smtClean="0">
                <a:ea typeface="Microsoft YaHei" charset="-122"/>
              </a:rPr>
              <a:t> «</a:t>
            </a:r>
            <a:r>
              <a:rPr lang="ru-RU" sz="1200" dirty="0" err="1" smtClean="0">
                <a:ea typeface="Microsoft YaHei" charset="-122"/>
              </a:rPr>
              <a:t>Web</a:t>
            </a:r>
            <a:r>
              <a:rPr lang="ru-RU" sz="1200" dirty="0" smtClean="0">
                <a:ea typeface="Microsoft YaHei" charset="-122"/>
              </a:rPr>
              <a:t>».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web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carries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high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voltage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wire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transmits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signal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back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front-end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electronics</a:t>
            </a:r>
            <a:r>
              <a:rPr lang="ru-RU" sz="1200" dirty="0" smtClean="0">
                <a:ea typeface="Microsoft YaHei" charset="-122"/>
              </a:rPr>
              <a:t>.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web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has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two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connectors</a:t>
            </a:r>
            <a:r>
              <a:rPr lang="ru-RU" sz="1200" dirty="0" smtClean="0">
                <a:ea typeface="Microsoft YaHei" charset="-122"/>
              </a:rPr>
              <a:t>; </a:t>
            </a:r>
            <a:r>
              <a:rPr lang="ru-RU" sz="1200" dirty="0" err="1" smtClean="0">
                <a:ea typeface="Microsoft YaHei" charset="-122"/>
              </a:rPr>
              <a:t>one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</a:t>
            </a:r>
            <a:r>
              <a:rPr lang="ru-RU" sz="1200" dirty="0" smtClean="0">
                <a:ea typeface="Microsoft YaHei" charset="-122"/>
              </a:rPr>
              <a:t> HV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one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signals</a:t>
            </a:r>
            <a:r>
              <a:rPr lang="ru-RU" sz="1200" dirty="0" smtClean="0">
                <a:ea typeface="Microsoft YaHei" charset="-122"/>
              </a:rPr>
              <a:t>.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web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connects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backside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of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cover</a:t>
            </a:r>
            <a:r>
              <a:rPr lang="ru-RU" sz="1200" dirty="0" smtClean="0">
                <a:ea typeface="Microsoft YaHei" charset="-122"/>
              </a:rPr>
              <a:t>. 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endParaRPr lang="ru-RU" sz="1200" dirty="0" smtClean="0">
              <a:ea typeface="Microsoft YaHei" charset="-122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Straw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Readout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Board</a:t>
            </a:r>
            <a:r>
              <a:rPr lang="ru-RU" sz="1200" dirty="0" smtClean="0">
                <a:ea typeface="Microsoft YaHei" charset="-122"/>
              </a:rPr>
              <a:t> (SRB) </a:t>
            </a:r>
            <a:r>
              <a:rPr lang="ru-RU" sz="1200" dirty="0" err="1" smtClean="0">
                <a:ea typeface="Microsoft YaHei" charset="-122"/>
              </a:rPr>
              <a:t>is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designed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handle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data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coming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from</a:t>
            </a:r>
            <a:r>
              <a:rPr lang="ru-RU" sz="1200" dirty="0" smtClean="0">
                <a:ea typeface="Microsoft YaHei" charset="-122"/>
              </a:rPr>
              <a:t> 16 </a:t>
            </a:r>
            <a:r>
              <a:rPr lang="ru-RU" sz="1200" dirty="0" err="1" smtClean="0">
                <a:ea typeface="Microsoft YaHei" charset="-122"/>
              </a:rPr>
              <a:t>Covers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match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them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with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Level</a:t>
            </a:r>
            <a:r>
              <a:rPr lang="ru-RU" sz="1200" dirty="0" smtClean="0">
                <a:ea typeface="Microsoft YaHei" charset="-122"/>
              </a:rPr>
              <a:t> 0 </a:t>
            </a:r>
            <a:r>
              <a:rPr lang="ru-RU" sz="1200" dirty="0" err="1" smtClean="0">
                <a:ea typeface="Microsoft YaHei" charset="-122"/>
              </a:rPr>
              <a:t>trigger</a:t>
            </a:r>
            <a:r>
              <a:rPr lang="ru-RU" sz="1200" dirty="0" smtClean="0">
                <a:ea typeface="Microsoft YaHei" charset="-122"/>
              </a:rPr>
              <a:t>. </a:t>
            </a:r>
            <a:r>
              <a:rPr lang="ru-RU" sz="1200" dirty="0" err="1" smtClean="0">
                <a:ea typeface="Microsoft YaHei" charset="-122"/>
              </a:rPr>
              <a:t>Extra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logic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foreseen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order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monitor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detector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activity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behavior</a:t>
            </a:r>
            <a:r>
              <a:rPr lang="ru-RU" sz="1200" dirty="0" smtClean="0">
                <a:ea typeface="Microsoft YaHei" charset="-122"/>
              </a:rPr>
              <a:t>. </a:t>
            </a:r>
            <a:r>
              <a:rPr lang="ru-RU" sz="1200" dirty="0" err="1" smtClean="0">
                <a:ea typeface="Microsoft YaHei" charset="-122"/>
              </a:rPr>
              <a:t>Data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are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sent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PC </a:t>
            </a:r>
            <a:r>
              <a:rPr lang="ru-RU" sz="1200" dirty="0" err="1" smtClean="0">
                <a:ea typeface="Microsoft YaHei" charset="-122"/>
              </a:rPr>
              <a:t>farm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used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Level</a:t>
            </a:r>
            <a:r>
              <a:rPr lang="ru-RU" sz="1200" dirty="0" smtClean="0">
                <a:ea typeface="Microsoft YaHei" charset="-122"/>
              </a:rPr>
              <a:t> 1 </a:t>
            </a:r>
            <a:r>
              <a:rPr lang="ru-RU" sz="1200" dirty="0" err="1" smtClean="0">
                <a:ea typeface="Microsoft YaHei" charset="-122"/>
              </a:rPr>
              <a:t>trigger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logic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stored</a:t>
            </a:r>
            <a:r>
              <a:rPr lang="ru-RU" sz="1200" dirty="0" smtClean="0">
                <a:ea typeface="Microsoft YaHei" charset="-122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66A9-A9F3-124A-B358-7AA6E428C20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Front-End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board</a:t>
            </a:r>
            <a:r>
              <a:rPr lang="ru-RU" sz="1200" dirty="0" smtClean="0">
                <a:ea typeface="Microsoft YaHei" charset="-122"/>
              </a:rPr>
              <a:t> (</a:t>
            </a:r>
            <a:r>
              <a:rPr lang="ru-RU" sz="1200" dirty="0" err="1" smtClean="0">
                <a:ea typeface="Microsoft YaHei" charset="-122"/>
              </a:rPr>
              <a:t>cover</a:t>
            </a:r>
            <a:r>
              <a:rPr lang="ru-RU" sz="1200" dirty="0" smtClean="0">
                <a:ea typeface="Microsoft YaHei" charset="-122"/>
              </a:rPr>
              <a:t>) </a:t>
            </a:r>
            <a:r>
              <a:rPr lang="ru-RU" sz="1200" dirty="0" err="1" smtClean="0">
                <a:ea typeface="Microsoft YaHei" charset="-122"/>
              </a:rPr>
              <a:t>have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two</a:t>
            </a:r>
            <a:r>
              <a:rPr lang="ru-RU" sz="1200" dirty="0" smtClean="0">
                <a:ea typeface="Microsoft YaHei" charset="-122"/>
              </a:rPr>
              <a:t> CARIOCA </a:t>
            </a:r>
            <a:r>
              <a:rPr lang="ru-RU" sz="1200" dirty="0" err="1" smtClean="0">
                <a:ea typeface="Microsoft YaHei" charset="-122"/>
              </a:rPr>
              <a:t>chips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which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was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developed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LHCb</a:t>
            </a:r>
            <a:r>
              <a:rPr lang="ru-RU" sz="1200" dirty="0" smtClean="0">
                <a:ea typeface="Microsoft YaHei" charset="-122"/>
              </a:rPr>
              <a:t>.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cover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mounted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partition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serves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leak-tight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roof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gas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manifold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feed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through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gas</a:t>
            </a:r>
            <a:r>
              <a:rPr lang="ru-RU" sz="1200" dirty="0" smtClean="0">
                <a:ea typeface="Microsoft YaHei" charset="-122"/>
              </a:rPr>
              <a:t>, </a:t>
            </a:r>
            <a:r>
              <a:rPr lang="ru-RU" sz="1200" dirty="0" err="1" smtClean="0">
                <a:ea typeface="Microsoft YaHei" charset="-122"/>
              </a:rPr>
              <a:t>high-voltage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signal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connections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straws</a:t>
            </a:r>
            <a:r>
              <a:rPr lang="ru-RU" sz="1200" dirty="0" smtClean="0">
                <a:ea typeface="Microsoft YaHei" charset="-122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FEE </a:t>
            </a:r>
            <a:r>
              <a:rPr lang="ru-RU" sz="1200" dirty="0" err="1" smtClean="0">
                <a:ea typeface="Microsoft YaHei" charset="-122"/>
              </a:rPr>
              <a:t>board</a:t>
            </a:r>
            <a:r>
              <a:rPr lang="ru-RU" sz="1200" dirty="0" smtClean="0">
                <a:ea typeface="Microsoft YaHei" charset="-122"/>
              </a:rPr>
              <a:t> («</a:t>
            </a:r>
            <a:r>
              <a:rPr lang="ru-RU" sz="1200" dirty="0" err="1" smtClean="0">
                <a:ea typeface="Microsoft YaHei" charset="-122"/>
              </a:rPr>
              <a:t>Cover</a:t>
            </a:r>
            <a:r>
              <a:rPr lang="ru-RU" sz="1200" dirty="0" smtClean="0">
                <a:ea typeface="Microsoft YaHei" charset="-122"/>
              </a:rPr>
              <a:t>») </a:t>
            </a:r>
            <a:r>
              <a:rPr lang="ru-RU" sz="1200" dirty="0" err="1" smtClean="0">
                <a:ea typeface="Microsoft YaHei" charset="-122"/>
              </a:rPr>
              <a:t>must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able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: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Provide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precise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timing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with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resolution</a:t>
            </a:r>
            <a:r>
              <a:rPr lang="ru-RU" sz="1200" dirty="0" smtClean="0">
                <a:ea typeface="Microsoft YaHei" charset="-122"/>
              </a:rPr>
              <a:t> 0.23ns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Provide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fast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readout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data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handling</a:t>
            </a:r>
            <a:r>
              <a:rPr lang="ru-RU" sz="1200" dirty="0" smtClean="0">
                <a:ea typeface="Microsoft YaHei" charset="-122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Provide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vacuum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tightness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case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one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of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straw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breaks</a:t>
            </a:r>
            <a:endParaRPr lang="ru-RU" sz="1200" dirty="0" smtClean="0">
              <a:ea typeface="Microsoft YaHei" charset="-122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Fast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link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Readout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Board</a:t>
            </a:r>
            <a:endParaRPr lang="ru-RU" sz="1200" dirty="0" smtClean="0">
              <a:ea typeface="Microsoft YaHei" charset="-122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endParaRPr lang="ru-RU" sz="1200" dirty="0" smtClean="0">
              <a:ea typeface="Microsoft YaHei" charset="-122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Front-End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Electronics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connected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anode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trough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flexible</a:t>
            </a:r>
            <a:r>
              <a:rPr lang="ru-RU" sz="1200" dirty="0" smtClean="0">
                <a:ea typeface="Microsoft YaHei" charset="-122"/>
              </a:rPr>
              <a:t> PCB (</a:t>
            </a:r>
            <a:r>
              <a:rPr lang="ru-RU" sz="1200" dirty="0" err="1" smtClean="0">
                <a:ea typeface="Microsoft YaHei" charset="-122"/>
              </a:rPr>
              <a:t>printed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circuit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board</a:t>
            </a:r>
            <a:r>
              <a:rPr lang="ru-RU" sz="1200" dirty="0" smtClean="0">
                <a:ea typeface="Microsoft YaHei" charset="-122"/>
              </a:rPr>
              <a:t>) </a:t>
            </a:r>
            <a:r>
              <a:rPr lang="ru-RU" sz="1200" dirty="0" err="1" smtClean="0">
                <a:ea typeface="Microsoft YaHei" charset="-122"/>
              </a:rPr>
              <a:t>connector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called</a:t>
            </a:r>
            <a:r>
              <a:rPr lang="ru-RU" sz="1200" dirty="0" smtClean="0">
                <a:ea typeface="Microsoft YaHei" charset="-122"/>
              </a:rPr>
              <a:t> «</a:t>
            </a:r>
            <a:r>
              <a:rPr lang="ru-RU" sz="1200" dirty="0" err="1" smtClean="0">
                <a:ea typeface="Microsoft YaHei" charset="-122"/>
              </a:rPr>
              <a:t>Web</a:t>
            </a:r>
            <a:r>
              <a:rPr lang="ru-RU" sz="1200" dirty="0" smtClean="0">
                <a:ea typeface="Microsoft YaHei" charset="-122"/>
              </a:rPr>
              <a:t>».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web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carries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high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voltage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wire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transmits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signal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back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front-end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electronics</a:t>
            </a:r>
            <a:r>
              <a:rPr lang="ru-RU" sz="1200" dirty="0" smtClean="0">
                <a:ea typeface="Microsoft YaHei" charset="-122"/>
              </a:rPr>
              <a:t>.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web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has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two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connectors</a:t>
            </a:r>
            <a:r>
              <a:rPr lang="ru-RU" sz="1200" dirty="0" smtClean="0">
                <a:ea typeface="Microsoft YaHei" charset="-122"/>
              </a:rPr>
              <a:t>; </a:t>
            </a:r>
            <a:r>
              <a:rPr lang="ru-RU" sz="1200" dirty="0" err="1" smtClean="0">
                <a:ea typeface="Microsoft YaHei" charset="-122"/>
              </a:rPr>
              <a:t>one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</a:t>
            </a:r>
            <a:r>
              <a:rPr lang="ru-RU" sz="1200" dirty="0" smtClean="0">
                <a:ea typeface="Microsoft YaHei" charset="-122"/>
              </a:rPr>
              <a:t> HV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one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signals</a:t>
            </a:r>
            <a:r>
              <a:rPr lang="ru-RU" sz="1200" dirty="0" smtClean="0">
                <a:ea typeface="Microsoft YaHei" charset="-122"/>
              </a:rPr>
              <a:t>.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web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connects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backside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of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cover</a:t>
            </a:r>
            <a:r>
              <a:rPr lang="ru-RU" sz="1200" dirty="0" smtClean="0">
                <a:ea typeface="Microsoft YaHei" charset="-122"/>
              </a:rPr>
              <a:t>. 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endParaRPr lang="ru-RU" sz="1200" dirty="0" smtClean="0">
              <a:ea typeface="Microsoft YaHei" charset="-122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</a:pP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Straw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Readout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Board</a:t>
            </a:r>
            <a:r>
              <a:rPr lang="ru-RU" sz="1200" dirty="0" smtClean="0">
                <a:ea typeface="Microsoft YaHei" charset="-122"/>
              </a:rPr>
              <a:t> (SRB) </a:t>
            </a:r>
            <a:r>
              <a:rPr lang="ru-RU" sz="1200" dirty="0" err="1" smtClean="0">
                <a:ea typeface="Microsoft YaHei" charset="-122"/>
              </a:rPr>
              <a:t>is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designed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handle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data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coming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from</a:t>
            </a:r>
            <a:r>
              <a:rPr lang="ru-RU" sz="1200" dirty="0" smtClean="0">
                <a:ea typeface="Microsoft YaHei" charset="-122"/>
              </a:rPr>
              <a:t> 16 </a:t>
            </a:r>
            <a:r>
              <a:rPr lang="ru-RU" sz="1200" dirty="0" err="1" smtClean="0">
                <a:ea typeface="Microsoft YaHei" charset="-122"/>
              </a:rPr>
              <a:t>Covers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match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them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with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Level</a:t>
            </a:r>
            <a:r>
              <a:rPr lang="ru-RU" sz="1200" dirty="0" smtClean="0">
                <a:ea typeface="Microsoft YaHei" charset="-122"/>
              </a:rPr>
              <a:t> 0 </a:t>
            </a:r>
            <a:r>
              <a:rPr lang="ru-RU" sz="1200" dirty="0" err="1" smtClean="0">
                <a:ea typeface="Microsoft YaHei" charset="-122"/>
              </a:rPr>
              <a:t>trigger</a:t>
            </a:r>
            <a:r>
              <a:rPr lang="ru-RU" sz="1200" dirty="0" smtClean="0">
                <a:ea typeface="Microsoft YaHei" charset="-122"/>
              </a:rPr>
              <a:t>. </a:t>
            </a:r>
            <a:r>
              <a:rPr lang="ru-RU" sz="1200" dirty="0" err="1" smtClean="0">
                <a:ea typeface="Microsoft YaHei" charset="-122"/>
              </a:rPr>
              <a:t>Extra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logic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is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foreseen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order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monitor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detector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activity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behavior</a:t>
            </a:r>
            <a:r>
              <a:rPr lang="ru-RU" sz="1200" dirty="0" smtClean="0">
                <a:ea typeface="Microsoft YaHei" charset="-122"/>
              </a:rPr>
              <a:t>. </a:t>
            </a:r>
            <a:r>
              <a:rPr lang="ru-RU" sz="1200" dirty="0" err="1" smtClean="0">
                <a:ea typeface="Microsoft YaHei" charset="-122"/>
              </a:rPr>
              <a:t>Data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are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sent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PC </a:t>
            </a:r>
            <a:r>
              <a:rPr lang="ru-RU" sz="1200" dirty="0" err="1" smtClean="0">
                <a:ea typeface="Microsoft YaHei" charset="-122"/>
              </a:rPr>
              <a:t>farm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to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be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used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in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the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Level</a:t>
            </a:r>
            <a:r>
              <a:rPr lang="ru-RU" sz="1200" dirty="0" smtClean="0">
                <a:ea typeface="Microsoft YaHei" charset="-122"/>
              </a:rPr>
              <a:t> 1 </a:t>
            </a:r>
            <a:r>
              <a:rPr lang="ru-RU" sz="1200" dirty="0" err="1" smtClean="0">
                <a:ea typeface="Microsoft YaHei" charset="-122"/>
              </a:rPr>
              <a:t>trigger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logic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and</a:t>
            </a:r>
            <a:r>
              <a:rPr lang="ru-RU" sz="1200" dirty="0" smtClean="0">
                <a:ea typeface="Microsoft YaHei" charset="-122"/>
              </a:rPr>
              <a:t> </a:t>
            </a:r>
            <a:r>
              <a:rPr lang="ru-RU" sz="1200" dirty="0" err="1" smtClean="0">
                <a:ea typeface="Microsoft YaHei" charset="-122"/>
              </a:rPr>
              <a:t>stored</a:t>
            </a:r>
            <a:r>
              <a:rPr lang="ru-RU" sz="1200" dirty="0" smtClean="0">
                <a:ea typeface="Microsoft YaHei" charset="-122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66A9-A9F3-124A-B358-7AA6E428C20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fld id="{56F01E98-8B03-4243-A304-D060DE5E61D1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Wingdings" pitchFamily="2" charset="2"/>
                <a:buNone/>
              </a:pPr>
              <a:t>17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805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3738"/>
            <a:ext cx="4567237" cy="3427412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3068"/>
          </a:xfrm>
          <a:ln/>
          <a:ex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66A9-A9F3-124A-B358-7AA6E428C20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A new generation of </a:t>
            </a:r>
            <a:r>
              <a:rPr lang="en-US" dirty="0" err="1" smtClean="0"/>
              <a:t>kaon</a:t>
            </a:r>
            <a:r>
              <a:rPr lang="en-US" dirty="0" smtClean="0"/>
              <a:t> experiments</a:t>
            </a:r>
            <a:r>
              <a:rPr lang="en-US" baseline="0" dirty="0" smtClean="0"/>
              <a:t> </a:t>
            </a:r>
            <a:r>
              <a:rPr lang="en-US" dirty="0" smtClean="0"/>
              <a:t>NA62 at CERN  are tackling the measurement of  K + → π +</a:t>
            </a:r>
            <a:r>
              <a:rPr lang="en-US" dirty="0" err="1" smtClean="0"/>
              <a:t>νν</a:t>
            </a:r>
            <a:r>
              <a:rPr lang="en-US" dirty="0" smtClean="0"/>
              <a:t>¯ . NA62 aims to perform a 10% measurement of the branching ratio or better by collecting O(100) SM events</a:t>
            </a:r>
          </a:p>
          <a:p>
            <a:r>
              <a:rPr lang="en-US" dirty="0" smtClean="0"/>
              <a:t>NA62 was designed and built to study the decay in-flight in order to exploit the high momentum secondary beam of the CERN SPS. In-flight decays offer the possibility of good suppression of </a:t>
            </a:r>
            <a:r>
              <a:rPr lang="en-US" dirty="0" err="1" smtClean="0"/>
              <a:t>kaon</a:t>
            </a:r>
            <a:r>
              <a:rPr lang="en-US" dirty="0" smtClean="0"/>
              <a:t> decays with photons and </a:t>
            </a:r>
            <a:r>
              <a:rPr lang="en-US" dirty="0" err="1" smtClean="0"/>
              <a:t>muons</a:t>
            </a:r>
            <a:r>
              <a:rPr lang="en-US" dirty="0" smtClean="0"/>
              <a:t> that could mimic the signal, and no interactions with the stopping target material.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66A9-A9F3-124A-B358-7AA6E428C20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Protons from the SPS at 400 </a:t>
            </a:r>
            <a:r>
              <a:rPr lang="en-US" dirty="0" err="1" smtClean="0"/>
              <a:t>GeV</a:t>
            </a:r>
            <a:r>
              <a:rPr lang="en-US" dirty="0" smtClean="0"/>
              <a:t>/c interact with a beryllium target and produce a secondary charged beam. </a:t>
            </a:r>
          </a:p>
          <a:p>
            <a:r>
              <a:rPr lang="en-US" dirty="0" smtClean="0"/>
              <a:t>A secondary positive beam have 75 </a:t>
            </a:r>
            <a:r>
              <a:rPr lang="en-US" dirty="0" err="1" smtClean="0"/>
              <a:t>GeV</a:t>
            </a:r>
            <a:r>
              <a:rPr lang="en-US" dirty="0" smtClean="0"/>
              <a:t>/c with 1% momentum resolution and a divergence below 100 </a:t>
            </a:r>
            <a:r>
              <a:rPr lang="en-US" dirty="0" err="1" smtClean="0"/>
              <a:t>μrad</a:t>
            </a:r>
            <a:r>
              <a:rPr lang="en-US" dirty="0" smtClean="0"/>
              <a:t>, in the x and y projections. Around 6% of secondary particles are K+, the others π+ and protons. The beam has a square shape of 60x27mm2 area and a total flux rate of about 750 MHz at the end of the beam line.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kaon</a:t>
            </a:r>
            <a:r>
              <a:rPr lang="en-US" dirty="0" smtClean="0"/>
              <a:t> decays rate </a:t>
            </a:r>
            <a:r>
              <a:rPr lang="en-US" smtClean="0"/>
              <a:t>about </a:t>
            </a:r>
            <a:r>
              <a:rPr lang="en-US" smtClean="0"/>
              <a:t>5 </a:t>
            </a:r>
            <a:r>
              <a:rPr lang="en-US" dirty="0" smtClean="0"/>
              <a:t>MHz in </a:t>
            </a:r>
            <a:r>
              <a:rPr lang="en-US" dirty="0" err="1" smtClean="0"/>
              <a:t>fiducial</a:t>
            </a:r>
            <a:r>
              <a:rPr lang="en-US" dirty="0" smtClean="0"/>
              <a:t> region or 4.5x1012 decays per year. The </a:t>
            </a:r>
            <a:r>
              <a:rPr lang="en-US" dirty="0" err="1" smtClean="0"/>
              <a:t>fiducial</a:t>
            </a:r>
            <a:r>
              <a:rPr lang="en-US" dirty="0" smtClean="0"/>
              <a:t> region have 65 m length and located the vacuum tank with </a:t>
            </a:r>
            <a:r>
              <a:rPr lang="en-US" dirty="0" err="1" smtClean="0"/>
              <a:t>preassure</a:t>
            </a:r>
            <a:r>
              <a:rPr lang="en-US" dirty="0" smtClean="0"/>
              <a:t> 10-6 mbar</a:t>
            </a:r>
          </a:p>
          <a:p>
            <a:r>
              <a:rPr lang="en-US" dirty="0" smtClean="0"/>
              <a:t>Upstream </a:t>
            </a:r>
            <a:r>
              <a:rPr lang="en-US" dirty="0" err="1" smtClean="0"/>
              <a:t>detestors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Gigatracker</a:t>
            </a:r>
            <a:r>
              <a:rPr lang="en-US" dirty="0" smtClean="0"/>
              <a:t>(GTK) is  comprised  of  three  Si  micro-pixel  stations  measuring,  time, direction and momentum of the beam particles before entering the decay region.</a:t>
            </a:r>
          </a:p>
          <a:p>
            <a:r>
              <a:rPr lang="en-US" dirty="0" smtClean="0"/>
              <a:t>The differential </a:t>
            </a:r>
            <a:r>
              <a:rPr lang="en-US" dirty="0" err="1" smtClean="0"/>
              <a:t>Čerenkov</a:t>
            </a:r>
            <a:r>
              <a:rPr lang="en-US" dirty="0" smtClean="0"/>
              <a:t> (CEDAR) counter identifies  the  K+ component  in  the  beam; </a:t>
            </a:r>
          </a:p>
          <a:p>
            <a:r>
              <a:rPr lang="en-US" dirty="0" smtClean="0"/>
              <a:t>The ‘guard-ring’ counters (CHANTI)  surrounding  the last  GTK  station and detects unwanted interactions in the 3rd station of the GTK.</a:t>
            </a:r>
          </a:p>
          <a:p>
            <a:r>
              <a:rPr lang="en-US" dirty="0" smtClean="0"/>
              <a:t>Downstream </a:t>
            </a:r>
            <a:r>
              <a:rPr lang="en-US" dirty="0" err="1" smtClean="0"/>
              <a:t>detestors</a:t>
            </a:r>
            <a:endParaRPr lang="en-US" dirty="0" smtClean="0"/>
          </a:p>
          <a:p>
            <a:r>
              <a:rPr lang="en-US" dirty="0" smtClean="0"/>
              <a:t>The  STRAW measures the coordinates and momentum of secondary charged particles originating from the decay region.</a:t>
            </a:r>
          </a:p>
          <a:p>
            <a:r>
              <a:rPr lang="en-US" dirty="0" smtClean="0"/>
              <a:t>RICH separate Pi from mu. Measure the </a:t>
            </a:r>
            <a:r>
              <a:rPr lang="en-US" dirty="0" err="1" smtClean="0"/>
              <a:t>pion</a:t>
            </a:r>
            <a:r>
              <a:rPr lang="en-US" dirty="0" smtClean="0"/>
              <a:t> crossing time with a resolution of about 100 </a:t>
            </a:r>
            <a:r>
              <a:rPr lang="en-US" dirty="0" err="1" smtClean="0"/>
              <a:t>ps</a:t>
            </a:r>
            <a:r>
              <a:rPr lang="en-US" dirty="0" smtClean="0"/>
              <a:t> or better. Produce the L0 trigger for a charged track.</a:t>
            </a:r>
          </a:p>
          <a:p>
            <a:r>
              <a:rPr lang="en-US" dirty="0" smtClean="0"/>
              <a:t>A  system  of Photon-Veto  detectors provides  hermetic  coverage  from  zero  to ~50mrad angles from the decay region.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-Veto  Detectors (MUV).</a:t>
            </a:r>
          </a:p>
          <a:p>
            <a:r>
              <a:rPr lang="en-US" dirty="0" smtClean="0"/>
              <a:t>The charged-particle  </a:t>
            </a:r>
            <a:r>
              <a:rPr lang="en-US" dirty="0" err="1" smtClean="0"/>
              <a:t>hodoscope</a:t>
            </a:r>
            <a:r>
              <a:rPr lang="en-US" dirty="0" smtClean="0"/>
              <a:t> (CHOD)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Sergey </a:t>
            </a:r>
            <a:r>
              <a:rPr lang="en-US" dirty="0" err="1" smtClean="0"/>
              <a:t>Kholodenko</a:t>
            </a:r>
            <a:r>
              <a:rPr lang="en-US" dirty="0" smtClean="0"/>
              <a:t> took about CHOD later.</a:t>
            </a:r>
            <a:r>
              <a:rPr lang="en-US" baseline="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>
                <a:cs typeface="+mn-cs"/>
              </a:rPr>
              <a:t>I want to took</a:t>
            </a:r>
            <a:r>
              <a:rPr lang="en-US" baseline="0" dirty="0" smtClean="0">
                <a:cs typeface="+mn-cs"/>
              </a:rPr>
              <a:t> about NA62 straw tracker</a:t>
            </a: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66A9-A9F3-124A-B358-7AA6E428C20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straw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detector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should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be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operete</a:t>
            </a:r>
            <a:r>
              <a:rPr lang="ru-RU" sz="1200" dirty="0" smtClean="0">
                <a:latin typeface="Arial" charset="0"/>
                <a:ea typeface="Microsoft YaHei" charset="-122"/>
              </a:rPr>
              <a:t> 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vacuum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beter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than</a:t>
            </a:r>
            <a:r>
              <a:rPr lang="ru-RU" sz="1200" dirty="0" smtClean="0">
                <a:latin typeface="Arial" charset="0"/>
                <a:ea typeface="Microsoft YaHei" charset="-122"/>
              </a:rPr>
              <a:t> 10</a:t>
            </a:r>
            <a:r>
              <a:rPr lang="ru-RU" sz="1200" baseline="33000" dirty="0" smtClean="0">
                <a:latin typeface="Arial" charset="0"/>
                <a:ea typeface="Microsoft YaHei" charset="-122"/>
              </a:rPr>
              <a:t>-5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mbar</a:t>
            </a:r>
            <a:r>
              <a:rPr lang="ru-RU" sz="1200" dirty="0" smtClean="0">
                <a:latin typeface="Arial" charset="0"/>
                <a:ea typeface="Microsoft YaHei" charset="-122"/>
              </a:rPr>
              <a:t>. 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maximum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particle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rate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is</a:t>
            </a:r>
            <a:r>
              <a:rPr lang="ru-RU" sz="1200" dirty="0" smtClean="0">
                <a:latin typeface="Arial" charset="0"/>
                <a:ea typeface="Microsoft YaHei" charset="-122"/>
              </a:rPr>
              <a:t> 15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MHz</a:t>
            </a:r>
            <a:r>
              <a:rPr lang="ru-RU" sz="1200" dirty="0" smtClean="0">
                <a:latin typeface="Arial" charset="0"/>
                <a:ea typeface="Microsoft YaHei" charset="-122"/>
              </a:rPr>
              <a:t>. 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200" dirty="0" err="1" smtClean="0">
                <a:latin typeface="Arial" charset="0"/>
                <a:ea typeface="Microsoft YaHei" charset="-122"/>
              </a:rPr>
              <a:t>For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straws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near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beam</a:t>
            </a:r>
            <a:r>
              <a:rPr lang="ru-RU" sz="1200" dirty="0" smtClean="0">
                <a:latin typeface="Arial" charset="0"/>
                <a:ea typeface="Microsoft YaHei" charset="-122"/>
              </a:rPr>
              <a:t>,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operation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high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rate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environment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maximum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rate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is</a:t>
            </a:r>
            <a:r>
              <a:rPr lang="ru-RU" sz="1200" dirty="0" smtClean="0">
                <a:latin typeface="Arial" charset="0"/>
                <a:ea typeface="Microsoft YaHei" charset="-122"/>
              </a:rPr>
              <a:t> 500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kHz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mean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rate</a:t>
            </a:r>
            <a:r>
              <a:rPr lang="ru-RU" sz="1200" dirty="0" smtClean="0">
                <a:latin typeface="Arial" charset="0"/>
                <a:ea typeface="Microsoft YaHei" charset="-122"/>
              </a:rPr>
              <a:t> 60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kHz</a:t>
            </a:r>
            <a:r>
              <a:rPr lang="ru-RU" sz="1200" dirty="0" smtClean="0">
                <a:latin typeface="Arial" charset="0"/>
                <a:ea typeface="Microsoft YaHei" charset="-122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material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budget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must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be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less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then</a:t>
            </a:r>
            <a:r>
              <a:rPr lang="ru-RU" sz="1200" dirty="0" smtClean="0">
                <a:latin typeface="Arial" charset="0"/>
                <a:ea typeface="Microsoft YaHei" charset="-122"/>
              </a:rPr>
              <a:t> 0.5%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radiation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length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for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each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chamber</a:t>
            </a:r>
            <a:r>
              <a:rPr lang="ru-RU" sz="1200" dirty="0" smtClean="0">
                <a:latin typeface="Arial" charset="0"/>
                <a:ea typeface="Microsoft YaHei" charset="-122"/>
              </a:rPr>
              <a:t>.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Use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ultra-light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material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along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particle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trajectory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order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to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minimize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multiple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Coulomb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scattering</a:t>
            </a:r>
            <a:r>
              <a:rPr lang="ru-RU" sz="1200" dirty="0" smtClean="0">
                <a:latin typeface="Arial" charset="0"/>
                <a:ea typeface="Microsoft YaHei" charset="-122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200" dirty="0" smtClean="0">
                <a:latin typeface="Arial" charset="0"/>
                <a:ea typeface="Microsoft YaHei" charset="-122"/>
              </a:rPr>
              <a:t>A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resolution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pion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momentum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better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than</a:t>
            </a:r>
            <a:r>
              <a:rPr lang="ru-RU" sz="1200" dirty="0" smtClean="0">
                <a:latin typeface="Arial" charset="0"/>
                <a:ea typeface="Microsoft YaHei" charset="-122"/>
              </a:rPr>
              <a:t> 1%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at</a:t>
            </a:r>
            <a:r>
              <a:rPr lang="ru-RU" sz="1200" dirty="0" smtClean="0">
                <a:latin typeface="Arial" charset="0"/>
                <a:ea typeface="Microsoft YaHei" charset="-122"/>
              </a:rPr>
              <a:t> 30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GeV</a:t>
            </a:r>
            <a:r>
              <a:rPr lang="ru-RU" sz="1200" dirty="0" smtClean="0">
                <a:latin typeface="Arial" charset="0"/>
                <a:ea typeface="Microsoft YaHei" charset="-122"/>
              </a:rPr>
              <a:t>/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and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resolution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angle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between</a:t>
            </a:r>
            <a:r>
              <a:rPr lang="ru-RU" sz="1200" dirty="0" smtClean="0">
                <a:latin typeface="Arial" charset="0"/>
                <a:ea typeface="Microsoft YaHei" charset="-122"/>
              </a:rPr>
              <a:t> K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and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pi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50-60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mkrad</a:t>
            </a:r>
            <a:r>
              <a:rPr lang="ru-RU" sz="1200" dirty="0" smtClean="0">
                <a:latin typeface="Arial" charset="0"/>
                <a:ea typeface="Microsoft YaHei" charset="-122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200" dirty="0" err="1" smtClean="0">
                <a:latin typeface="Arial" charset="0"/>
                <a:ea typeface="Microsoft YaHei" charset="-122"/>
              </a:rPr>
              <a:t>Spatial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resolution</a:t>
            </a:r>
            <a:r>
              <a:rPr lang="ru-RU" sz="1200" dirty="0" smtClean="0">
                <a:latin typeface="Arial" charset="0"/>
                <a:ea typeface="Microsoft YaHei" charset="-122"/>
              </a:rPr>
              <a:t> ≤  130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mkm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coordinate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and</a:t>
            </a:r>
            <a:r>
              <a:rPr lang="ru-RU" sz="1200" dirty="0" smtClean="0">
                <a:latin typeface="Arial" charset="0"/>
                <a:ea typeface="Microsoft YaHei" charset="-122"/>
              </a:rPr>
              <a:t>   ≤ 80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mkm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space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point</a:t>
            </a:r>
            <a:endParaRPr lang="ru-RU" sz="1200" dirty="0" smtClean="0">
              <a:latin typeface="Arial" charset="0"/>
              <a:ea typeface="Microsoft YaHei" charset="-122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66A9-A9F3-124A-B358-7AA6E428C20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357843B-7171-164A-B2F7-5C5073D545F3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3881438" y="8686512"/>
            <a:ext cx="2975162" cy="45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  <a:defRPr/>
            </a:pPr>
            <a:fld id="{D4A54538-E44C-3045-9C2D-E9EF357A4E71}" type="slidenum">
              <a:rPr lang="en-US" sz="1300" smtClean="0">
                <a:latin typeface="Times New Roman" charset="0"/>
              </a:rPr>
              <a:pPr algn="r">
                <a:buClrTx/>
                <a:buFontTx/>
                <a:buNone/>
                <a:defRPr/>
              </a:pPr>
              <a:t>5</a:t>
            </a:fld>
            <a:endParaRPr lang="en-US" sz="1300" dirty="0" smtClean="0">
              <a:latin typeface="Times New Roman" charset="0"/>
            </a:endParaRPr>
          </a:p>
        </p:txBody>
      </p:sp>
      <p:sp>
        <p:nvSpPr>
          <p:cNvPr id="43010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 smtClean="0">
                <a:cs typeface="+mn-cs"/>
              </a:rPr>
              <a:t>The NA62 Straw Collaboration consist of two teems: from CERN and from</a:t>
            </a:r>
            <a:r>
              <a:rPr lang="en-US" baseline="0" dirty="0" smtClean="0">
                <a:cs typeface="+mn-cs"/>
              </a:rPr>
              <a:t> </a:t>
            </a:r>
            <a:r>
              <a:rPr lang="en-US" baseline="0" dirty="0" err="1" smtClean="0">
                <a:cs typeface="+mn-cs"/>
              </a:rPr>
              <a:t>Dubna</a:t>
            </a:r>
            <a:r>
              <a:rPr lang="en-US" baseline="0" dirty="0" smtClean="0">
                <a:cs typeface="+mn-cs"/>
              </a:rPr>
              <a:t>. 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spectrometer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consists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four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chambers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intercepted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middle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by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high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aperture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dipole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magnet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providing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vertical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magnetic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field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0.36 T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and</a:t>
            </a:r>
            <a:r>
              <a:rPr lang="ru-RU" sz="1200" dirty="0" smtClean="0">
                <a:latin typeface="Arial" charset="0"/>
                <a:ea typeface="Microsoft YaHei" charset="-122"/>
              </a:rPr>
              <a:t> 270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MeV</a:t>
            </a:r>
            <a:r>
              <a:rPr lang="ru-RU" sz="1200" dirty="0" smtClean="0">
                <a:latin typeface="Arial" charset="0"/>
                <a:ea typeface="Microsoft YaHei" charset="-122"/>
              </a:rPr>
              <a:t>/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momentum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kick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horizontal</a:t>
            </a:r>
            <a:r>
              <a:rPr lang="ru-RU" sz="1200" dirty="0" smtClean="0">
                <a:latin typeface="Arial" charset="0"/>
                <a:ea typeface="Microsoft YaHei" charset="-122"/>
              </a:rPr>
              <a:t> (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x-z</a:t>
            </a:r>
            <a:r>
              <a:rPr lang="ru-RU" sz="1200" dirty="0" smtClean="0">
                <a:latin typeface="Arial" charset="0"/>
                <a:ea typeface="Microsoft YaHei" charset="-122"/>
              </a:rPr>
              <a:t>)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plane</a:t>
            </a:r>
            <a:r>
              <a:rPr lang="ru-RU" sz="1200" dirty="0" smtClean="0">
                <a:latin typeface="Arial" charset="0"/>
                <a:ea typeface="Microsoft YaHei" charset="-122"/>
              </a:rPr>
              <a:t>.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Each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chamber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equipped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with</a:t>
            </a:r>
            <a:r>
              <a:rPr lang="ru-RU" sz="1200" dirty="0" smtClean="0">
                <a:latin typeface="Arial" charset="0"/>
                <a:ea typeface="Microsoft YaHei" charset="-122"/>
              </a:rPr>
              <a:t> 1792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straw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tubes</a:t>
            </a:r>
            <a:r>
              <a:rPr lang="ru-RU" sz="1200" dirty="0" smtClean="0">
                <a:latin typeface="Arial" charset="0"/>
                <a:ea typeface="Microsoft YaHei" charset="-122"/>
              </a:rPr>
              <a:t>.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diameter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straw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tubes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is</a:t>
            </a:r>
            <a:r>
              <a:rPr lang="ru-RU" sz="1200" dirty="0" smtClean="0">
                <a:latin typeface="Arial" charset="0"/>
                <a:ea typeface="Microsoft YaHei" charset="-122"/>
              </a:rPr>
              <a:t> 9.8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mm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and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lenght</a:t>
            </a:r>
            <a:r>
              <a:rPr lang="ru-RU" sz="1200" dirty="0" smtClean="0">
                <a:latin typeface="Arial" charset="0"/>
                <a:ea typeface="Microsoft YaHei" charset="-122"/>
              </a:rPr>
              <a:t> 2.32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</a:t>
            </a:r>
            <a:r>
              <a:rPr lang="ru-RU" sz="1200" dirty="0" smtClean="0">
                <a:latin typeface="Arial" charset="0"/>
                <a:ea typeface="Microsoft YaHei" charset="-122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200" dirty="0" smtClean="0">
                <a:latin typeface="Arial" charset="0"/>
                <a:ea typeface="Microsoft YaHei" charset="-122"/>
              </a:rPr>
              <a:t>A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full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chambers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consist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four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coordinate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views</a:t>
            </a:r>
            <a:r>
              <a:rPr lang="ru-RU" sz="1200" dirty="0" smtClean="0">
                <a:latin typeface="Arial" charset="0"/>
                <a:ea typeface="Microsoft YaHei" charset="-122"/>
              </a:rPr>
              <a:t>.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active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area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chamber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covers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diameter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2.1m.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gap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near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middle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each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layer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kept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free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for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beam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passage</a:t>
            </a:r>
            <a:r>
              <a:rPr lang="ru-RU" sz="1200" dirty="0" smtClean="0">
                <a:latin typeface="Arial" charset="0"/>
                <a:ea typeface="Microsoft YaHei" charset="-122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straw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layout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section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one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view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shown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picture</a:t>
            </a:r>
            <a:r>
              <a:rPr lang="ru-RU" sz="1200" dirty="0" smtClean="0">
                <a:latin typeface="Arial" charset="0"/>
                <a:ea typeface="Microsoft YaHei" charset="-122"/>
              </a:rPr>
              <a:t>.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To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solve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right-left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ambiguity</a:t>
            </a:r>
            <a:r>
              <a:rPr lang="ru-RU" sz="1200" dirty="0" smtClean="0">
                <a:latin typeface="Arial" charset="0"/>
                <a:ea typeface="Microsoft YaHei" charset="-122"/>
              </a:rPr>
              <a:t>,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each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view</a:t>
            </a:r>
            <a:r>
              <a:rPr lang="ru-RU" sz="1200" dirty="0" smtClean="0">
                <a:latin typeface="Arial" charset="0"/>
                <a:ea typeface="Microsoft YaHei" charset="-122"/>
              </a:rPr>
              <a:t> 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has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four</a:t>
            </a:r>
            <a:r>
              <a:rPr lang="ru-RU" sz="1200" dirty="0" smtClean="0">
                <a:latin typeface="Arial" charset="0"/>
                <a:ea typeface="Microsoft YaHei" charset="-122"/>
              </a:rPr>
              <a:t> 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layers</a:t>
            </a:r>
            <a:r>
              <a:rPr lang="ru-RU" sz="1200" dirty="0" smtClean="0">
                <a:latin typeface="Arial" charset="0"/>
                <a:ea typeface="Microsoft YaHei" charset="-122"/>
              </a:rPr>
              <a:t>.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There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are</a:t>
            </a:r>
            <a:r>
              <a:rPr lang="ru-RU" sz="1200" dirty="0" smtClean="0">
                <a:latin typeface="Arial" charset="0"/>
                <a:ea typeface="Microsoft YaHei" charset="-122"/>
              </a:rPr>
              <a:t> 112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straws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each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layer</a:t>
            </a:r>
            <a:r>
              <a:rPr lang="ru-RU" sz="1200" dirty="0" smtClean="0">
                <a:latin typeface="Arial" charset="0"/>
                <a:ea typeface="Microsoft YaHei" charset="-122"/>
              </a:rPr>
              <a:t>.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layout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of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tubes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give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least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two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hits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per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view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and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be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efficient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for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track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angles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from</a:t>
            </a:r>
            <a:r>
              <a:rPr lang="ru-RU" sz="1200" dirty="0" smtClean="0">
                <a:latin typeface="Arial" charset="0"/>
                <a:ea typeface="Microsoft YaHei" charset="-122"/>
              </a:rPr>
              <a:t> -3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to</a:t>
            </a:r>
            <a:r>
              <a:rPr lang="ru-RU" sz="1200" dirty="0" smtClean="0">
                <a:latin typeface="Arial" charset="0"/>
                <a:ea typeface="Microsoft YaHei" charset="-122"/>
              </a:rPr>
              <a:t> 3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degrees</a:t>
            </a:r>
            <a:r>
              <a:rPr lang="ru-RU" sz="1200" dirty="0" smtClean="0">
                <a:latin typeface="Arial" charset="0"/>
                <a:ea typeface="Microsoft YaHei" charset="-122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straws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mounted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individually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in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view</a:t>
            </a:r>
            <a:r>
              <a:rPr lang="ru-RU" sz="1200" dirty="0" smtClean="0">
                <a:latin typeface="Arial" charset="0"/>
                <a:ea typeface="Microsoft YaHei" charset="-122"/>
              </a:rPr>
              <a:t>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1200" dirty="0" err="1" smtClean="0">
                <a:latin typeface="Arial" charset="0"/>
                <a:ea typeface="Microsoft YaHei" charset="-122"/>
              </a:rPr>
              <a:t>The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effective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region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each</a:t>
            </a:r>
            <a:r>
              <a:rPr lang="ru-RU" sz="1200" dirty="0" smtClean="0">
                <a:latin typeface="Arial" charset="0"/>
                <a:ea typeface="Microsoft YaHei" charset="-122"/>
              </a:rPr>
              <a:t>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straw</a:t>
            </a:r>
            <a:r>
              <a:rPr lang="ru-RU" sz="1200" dirty="0" smtClean="0">
                <a:latin typeface="Arial" charset="0"/>
                <a:ea typeface="Microsoft YaHei" charset="-122"/>
              </a:rPr>
              <a:t> 9.4 </a:t>
            </a:r>
            <a:r>
              <a:rPr lang="ru-RU" sz="1200" dirty="0" err="1" smtClean="0">
                <a:latin typeface="Arial" charset="0"/>
                <a:ea typeface="Microsoft YaHei" charset="-122"/>
              </a:rPr>
              <a:t>mm</a:t>
            </a:r>
            <a:r>
              <a:rPr lang="ru-RU" sz="1200" dirty="0" smtClean="0">
                <a:latin typeface="Arial" charset="0"/>
                <a:ea typeface="Microsoft YaHei" charset="-122"/>
              </a:rPr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66A9-A9F3-124A-B358-7AA6E428C20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Straw</a:t>
            </a:r>
            <a:r>
              <a:rPr lang="en-US" baseline="0" dirty="0" smtClean="0"/>
              <a:t> is 2.35m long tube with diameter of 9.8 mm. </a:t>
            </a:r>
            <a:r>
              <a:rPr lang="en-US" sz="1200" dirty="0" smtClean="0"/>
              <a:t>The base material is Poly Ethylene </a:t>
            </a:r>
            <a:r>
              <a:rPr lang="en-US" sz="1200" dirty="0" err="1" smtClean="0"/>
              <a:t>Terephthalate</a:t>
            </a:r>
            <a:r>
              <a:rPr lang="en-US" sz="1200" dirty="0" smtClean="0"/>
              <a:t> (PET) with thickness of 36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m. The foil is coated on the inside with 50 nm of Cu and  20 nm of Au by sputtering. 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 </a:t>
            </a:r>
            <a:endParaRPr lang="en-US" sz="2000" dirty="0" smtClean="0"/>
          </a:p>
          <a:p>
            <a:r>
              <a:rPr lang="en-US" sz="1200" dirty="0" smtClean="0"/>
              <a:t>The anode wire is 30 </a:t>
            </a:r>
            <a:r>
              <a:rPr lang="en-US" sz="1200" i="1" dirty="0" smtClean="0">
                <a:sym typeface="Symbol"/>
              </a:rPr>
              <a:t></a:t>
            </a:r>
            <a:r>
              <a:rPr lang="en-US" sz="1200" dirty="0" smtClean="0"/>
              <a:t>m in diameter and  made from  gold-plated tungsten.</a:t>
            </a:r>
            <a:r>
              <a:rPr lang="en-US" sz="1200" baseline="0" dirty="0" smtClean="0"/>
              <a:t> </a:t>
            </a:r>
            <a:r>
              <a:rPr lang="en-US" sz="1200" dirty="0" smtClean="0"/>
              <a:t>Resistivity of anode: 50 Ohm, cathode: 65±5 Ohm, wave resistance: 350 Ohm. HV 1750 V and gas mixture: </a:t>
            </a:r>
            <a:r>
              <a:rPr lang="en-US" sz="1200" dirty="0" err="1" smtClean="0">
                <a:solidFill>
                  <a:srgbClr val="FF0000"/>
                </a:solidFill>
              </a:rPr>
              <a:t>Ar</a:t>
            </a:r>
            <a:r>
              <a:rPr lang="en-US" sz="1200" dirty="0" smtClean="0">
                <a:solidFill>
                  <a:srgbClr val="FF0000"/>
                </a:solidFill>
              </a:rPr>
              <a:t> (70%)+ CO</a:t>
            </a:r>
            <a:r>
              <a:rPr lang="en-US" sz="1200" baseline="-25000" dirty="0" smtClean="0">
                <a:solidFill>
                  <a:srgbClr val="FF0000"/>
                </a:solidFill>
              </a:rPr>
              <a:t>2</a:t>
            </a:r>
            <a:r>
              <a:rPr lang="en-US" sz="1200" dirty="0" smtClean="0">
                <a:solidFill>
                  <a:srgbClr val="FF0000"/>
                </a:solidFill>
              </a:rPr>
              <a:t> (30%)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66A9-A9F3-124A-B358-7AA6E428C20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The</a:t>
            </a:r>
            <a:r>
              <a:rPr lang="en-US" sz="4800" baseline="0" dirty="0" smtClean="0"/>
              <a:t> most</a:t>
            </a:r>
            <a:r>
              <a:rPr lang="en-US" sz="4800" dirty="0" smtClean="0"/>
              <a:t> popular two ways to manufacture straw</a:t>
            </a:r>
            <a:r>
              <a:rPr lang="ru-RU" sz="4800" baseline="0" dirty="0" smtClean="0"/>
              <a:t>. </a:t>
            </a:r>
            <a:r>
              <a:rPr lang="en-US" sz="4800" baseline="0" dirty="0" smtClean="0"/>
              <a:t>Wilding and ultrasonic welding. Two films revolve and stick together among themselves. </a:t>
            </a:r>
            <a:endParaRPr lang="ru-RU" sz="4800" baseline="0" dirty="0" smtClean="0"/>
          </a:p>
          <a:p>
            <a:r>
              <a:rPr lang="en-US" sz="4800" baseline="0" dirty="0" smtClean="0"/>
              <a:t>This method has several </a:t>
            </a:r>
            <a:r>
              <a:rPr lang="en-US" sz="4800" baseline="0" dirty="0" err="1" smtClean="0"/>
              <a:t>drawbaks</a:t>
            </a:r>
            <a:r>
              <a:rPr lang="en-US" sz="4800" baseline="0" dirty="0" smtClean="0"/>
              <a:t>. One of which is elongation straw and falling tension.</a:t>
            </a:r>
            <a:endParaRPr lang="ru-RU" sz="4800" baseline="0" dirty="0" smtClean="0"/>
          </a:p>
          <a:p>
            <a:r>
              <a:rPr lang="en-US" sz="4800" baseline="0" dirty="0" smtClean="0"/>
              <a:t> We </a:t>
            </a:r>
            <a:r>
              <a:rPr lang="en-US" sz="4800" baseline="0" dirty="0" err="1" smtClean="0"/>
              <a:t>chosed</a:t>
            </a:r>
            <a:r>
              <a:rPr lang="en-US" sz="4800" baseline="0" dirty="0" smtClean="0"/>
              <a:t> ultrasonic welding and </a:t>
            </a:r>
            <a:r>
              <a:rPr lang="en-US" sz="4800" baseline="0" dirty="0" err="1" smtClean="0"/>
              <a:t>produed</a:t>
            </a:r>
            <a:r>
              <a:rPr lang="en-US" sz="4800" baseline="0" dirty="0" smtClean="0"/>
              <a:t> about 15km straw tube.</a:t>
            </a:r>
            <a:endParaRPr lang="ru-RU" sz="4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66A9-A9F3-124A-B358-7AA6E428C20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66A9-A9F3-124A-B358-7AA6E428C20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93688" y="149228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1" y="2365633"/>
            <a:ext cx="9144000" cy="3558011"/>
            <a:chOff x="-320345" y="2291064"/>
            <a:chExt cx="9464346" cy="368266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-320345" y="2291064"/>
              <a:ext cx="9464346" cy="2097188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11/06/14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665416" cy="365125"/>
          </a:xfrm>
        </p:spPr>
        <p:txBody>
          <a:bodyPr/>
          <a:lstStyle>
            <a:lvl1pPr algn="l"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r>
              <a:rPr lang="en-US" smtClean="0"/>
              <a:t>H. Danielsson, SHIP Workshop Zurich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B11D9E7-287A-3D48-9056-5B63F1C3D2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2" descr="na62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11/06/14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51170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H. Danielsson, SHIP Workshop Zurich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9E7-287A-3D48-9056-5B63F1C3D2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70625" y="6492240"/>
            <a:ext cx="1074502" cy="365760"/>
          </a:xfrm>
        </p:spPr>
        <p:txBody>
          <a:bodyPr/>
          <a:lstStyle/>
          <a:p>
            <a:r>
              <a:rPr lang="en-US" smtClean="0"/>
              <a:t>11/06/14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13967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H. Danielsson, SHIP Workshop Zurich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9E7-287A-3D48-9056-5B63F1C3D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3377" y="5791253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551600" y="6492240"/>
            <a:ext cx="1074502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11/06/14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69714" y="6492875"/>
            <a:ext cx="3598266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/>
              <a:t>H. Danielsson, SHIP Workshop Zurich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710375" y="6500063"/>
            <a:ext cx="365760" cy="357937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B11D9E7-287A-3D48-9056-5B63F1C3D2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 descr="na62logo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4" r:id="rId3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DT Training Seminar Jan. 23, 2013</a:t>
            </a:r>
            <a:endParaRPr lang="en-US"/>
          </a:p>
        </p:txBody>
      </p:sp>
      <p:pic>
        <p:nvPicPr>
          <p:cNvPr id="1843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6363" y="2665182"/>
            <a:ext cx="8229780" cy="41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1680" y="19317"/>
            <a:ext cx="8460293" cy="187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522315" y="1861215"/>
            <a:ext cx="6335797" cy="75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656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4000" i="1" dirty="0" smtClean="0">
                <a:solidFill>
                  <a:srgbClr val="FF0000"/>
                </a:solidFill>
                <a:latin typeface="Times New Roman" charset="0"/>
              </a:rPr>
              <a:t>NA62 Straw Tracker</a:t>
            </a:r>
          </a:p>
        </p:txBody>
      </p:sp>
      <p:pic>
        <p:nvPicPr>
          <p:cNvPr id="8" name="Picture 2" descr="na62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2795" y="1991864"/>
            <a:ext cx="1926720" cy="6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65760" y="6027003"/>
            <a:ext cx="570807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Enik</a:t>
            </a:r>
            <a:r>
              <a:rPr lang="en-US" sz="2400" dirty="0" smtClean="0"/>
              <a:t> </a:t>
            </a:r>
            <a:r>
              <a:rPr lang="en-US" sz="2400" dirty="0" err="1" smtClean="0"/>
              <a:t>Temur</a:t>
            </a:r>
            <a:r>
              <a:rPr lang="en-US" sz="2400" dirty="0" smtClean="0"/>
              <a:t> (</a:t>
            </a:r>
            <a:r>
              <a:rPr lang="en-US" sz="2400" dirty="0" err="1" smtClean="0"/>
              <a:t>JINR,Dubna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 on behalf of the NA62 collaboration</a:t>
            </a:r>
            <a:endParaRPr lang="ru-RU" sz="2400" dirty="0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420" y="1206500"/>
            <a:ext cx="5486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86463" y="2819400"/>
            <a:ext cx="954087" cy="4000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X-view</a:t>
            </a:r>
            <a:endParaRPr lang="ru-RU" b="1" dirty="0">
              <a:solidFill>
                <a:srgbClr val="0000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1700" y="3657600"/>
            <a:ext cx="866775" cy="4000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Temp.</a:t>
            </a:r>
            <a:endParaRPr lang="ru-RU" b="1" dirty="0">
              <a:solidFill>
                <a:srgbClr val="0000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4875" y="4876800"/>
            <a:ext cx="930275" cy="4000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Y-view</a:t>
            </a:r>
            <a:endParaRPr lang="ru-RU" b="1" dirty="0">
              <a:solidFill>
                <a:srgbClr val="0000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155" name="Рисунок 16" descr="IMG_32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10" y="1381760"/>
            <a:ext cx="2967990" cy="197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56" name="Прямая соединительная линия 19"/>
          <p:cNvCxnSpPr>
            <a:cxnSpLocks noChangeShapeType="1"/>
          </p:cNvCxnSpPr>
          <p:nvPr/>
        </p:nvCxnSpPr>
        <p:spPr bwMode="auto">
          <a:xfrm rot="5400000">
            <a:off x="3619500" y="4457700"/>
            <a:ext cx="3581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157" name="Прямая соединительная линия 21"/>
          <p:cNvCxnSpPr>
            <a:cxnSpLocks noChangeShapeType="1"/>
          </p:cNvCxnSpPr>
          <p:nvPr/>
        </p:nvCxnSpPr>
        <p:spPr bwMode="auto">
          <a:xfrm rot="5400000">
            <a:off x="6286500" y="4457700"/>
            <a:ext cx="3581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158" name="Прямая со стрелкой 23"/>
          <p:cNvCxnSpPr>
            <a:cxnSpLocks noChangeShapeType="1"/>
          </p:cNvCxnSpPr>
          <p:nvPr/>
        </p:nvCxnSpPr>
        <p:spPr bwMode="auto">
          <a:xfrm>
            <a:off x="5410200" y="5943600"/>
            <a:ext cx="2667000" cy="1588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" name="Title 1"/>
          <p:cNvSpPr txBox="1">
            <a:spLocks/>
          </p:cNvSpPr>
          <p:nvPr/>
        </p:nvSpPr>
        <p:spPr bwMode="auto">
          <a:xfrm>
            <a:off x="346991" y="174171"/>
            <a:ext cx="7115569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Leak test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3723055"/>
            <a:ext cx="3086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vacuum test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 &lt; 0.8 mbar/min CO</a:t>
            </a:r>
            <a:r>
              <a:rPr lang="en-US" sz="2400" baseline="-25000" dirty="0" smtClean="0">
                <a:solidFill>
                  <a:srgbClr val="000090"/>
                </a:solidFill>
              </a:rPr>
              <a:t>2</a:t>
            </a:r>
            <a:r>
              <a:rPr lang="en-US" sz="2400" dirty="0" smtClean="0">
                <a:solidFill>
                  <a:srgbClr val="000090"/>
                </a:solidFill>
              </a:rPr>
              <a:t> per one module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3058612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4834" y="3396663"/>
            <a:ext cx="2151360" cy="2304242"/>
          </a:xfr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2945" tIns="41473" rIns="82945" bIns="41473" rtlCol="0">
            <a:normAutofit lnSpcReduction="10000"/>
          </a:bodyPr>
          <a:lstStyle/>
          <a:p>
            <a:pPr marL="349214" indent="-349214" defTabSz="914305">
              <a:spcBef>
                <a:spcPts val="2000"/>
              </a:spcBef>
              <a:buClrTx/>
              <a:buSzPct val="100000"/>
              <a:buFont typeface="Arial"/>
              <a:buChar char="•"/>
              <a:defRPr/>
            </a:pPr>
            <a:r>
              <a:rPr lang="en-US" sz="1400" dirty="0"/>
              <a:t>The straws are inserted straight in </a:t>
            </a:r>
            <a:r>
              <a:rPr lang="en-US" sz="1400" dirty="0" smtClean="0"/>
              <a:t>horizontal </a:t>
            </a:r>
            <a:r>
              <a:rPr lang="en-US" sz="1400" dirty="0"/>
              <a:t>position and </a:t>
            </a:r>
            <a:r>
              <a:rPr lang="en-US" sz="1400" dirty="0" smtClean="0"/>
              <a:t>glued in vertical position</a:t>
            </a:r>
            <a:endParaRPr lang="en-US" sz="1400" dirty="0"/>
          </a:p>
          <a:p>
            <a:pPr marL="349214" indent="-349214" defTabSz="914305">
              <a:spcBef>
                <a:spcPts val="2000"/>
              </a:spcBef>
              <a:buClrTx/>
              <a:buSzPct val="100000"/>
              <a:buFont typeface="Arial"/>
              <a:buChar char="•"/>
              <a:defRPr/>
            </a:pPr>
            <a:r>
              <a:rPr lang="en-US" sz="1400" dirty="0"/>
              <a:t>Dedicated tooling keep the straws under tension, during the gluing </a:t>
            </a:r>
            <a:r>
              <a:rPr lang="en-US" sz="1400" dirty="0" smtClean="0"/>
              <a:t>process ~2kg</a:t>
            </a:r>
            <a:endParaRPr lang="en-US" sz="1400" dirty="0"/>
          </a:p>
        </p:txBody>
      </p:sp>
      <p:sp>
        <p:nvSpPr>
          <p:cNvPr id="243715" name="Title 5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650948"/>
          </a:xfrm>
        </p:spPr>
        <p:txBody>
          <a:bodyPr lIns="82945" tIns="41473" rIns="82945" bIns="41473"/>
          <a:lstStyle/>
          <a:p>
            <a:pPr eaLnBrk="1" hangingPunct="1"/>
            <a:r>
              <a:rPr lang="en-US" sz="2800" dirty="0" smtClean="0">
                <a:ea typeface="ＭＳ Ｐゴシック"/>
                <a:cs typeface="ＭＳ Ｐゴシック"/>
              </a:rPr>
              <a:t>      </a:t>
            </a:r>
            <a:r>
              <a:rPr lang="en-US" sz="2800" dirty="0" smtClean="0">
                <a:latin typeface="Times New Roman" pitchFamily="18" charset="0"/>
                <a:ea typeface="ＭＳ Ｐゴシック"/>
                <a:cs typeface="Times New Roman" pitchFamily="18" charset="0"/>
              </a:rPr>
              <a:t>Straw pretension verification</a:t>
            </a:r>
          </a:p>
        </p:txBody>
      </p:sp>
      <p:pic>
        <p:nvPicPr>
          <p:cNvPr id="243716" name="Picture 9" descr="1206111_07-A4-at-144-dpi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0286" y="3483674"/>
            <a:ext cx="4039200" cy="267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7" name="Picture 11" descr="IMG_805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847" y="636860"/>
            <a:ext cx="2959200" cy="275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573600" y="3467946"/>
            <a:ext cx="2570400" cy="2382245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0" tIns="45715" rIns="91430" bIns="45715">
            <a:spAutoFit/>
          </a:bodyPr>
          <a:lstStyle/>
          <a:p>
            <a:pPr marL="285720" indent="-285720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1400" dirty="0"/>
              <a:t>Each straw is guided in two points along its length by light weight spacers anchored in the module frames. </a:t>
            </a:r>
          </a:p>
          <a:p>
            <a:pPr marL="285720" indent="-285720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 lang="en-US" sz="1400" dirty="0"/>
          </a:p>
          <a:p>
            <a:pPr marL="285720" indent="-285720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1400" dirty="0"/>
              <a:t>The straws are floating with respect to the spacer and are positioned with a precision of ~ 20</a:t>
            </a:r>
            <a:r>
              <a:rPr lang="en-US" sz="1400" dirty="0">
                <a:latin typeface="Symbol"/>
              </a:rPr>
              <a:t>m</a:t>
            </a:r>
            <a:r>
              <a:rPr lang="en-US" sz="1400" dirty="0"/>
              <a:t>m</a:t>
            </a:r>
          </a:p>
        </p:txBody>
      </p:sp>
      <p:pic>
        <p:nvPicPr>
          <p:cNvPr id="243720" name="Picture 12" descr="IMG_9469(module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25921" y="20049785"/>
            <a:ext cx="7467840" cy="627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32"/>
          <p:cNvPicPr/>
          <p:nvPr/>
        </p:nvPicPr>
        <p:blipFill>
          <a:blip r:embed="rId5" cstate="print"/>
          <a:srcRect l="11339" t="22040" r="39027" b="16730"/>
          <a:stretch>
            <a:fillRect/>
          </a:stretch>
        </p:blipFill>
        <p:spPr bwMode="auto">
          <a:xfrm>
            <a:off x="3497944" y="812802"/>
            <a:ext cx="5094514" cy="261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75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11/06/14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H. Danielsson, SHIP Workshop Zurich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1512" y="-238102"/>
            <a:ext cx="8229600" cy="932406"/>
          </a:xfrm>
        </p:spPr>
        <p:txBody>
          <a:bodyPr/>
          <a:lstStyle/>
          <a:p>
            <a:r>
              <a:rPr lang="fr-CH" dirty="0" smtClean="0"/>
              <a:t>The Spacers </a:t>
            </a:r>
            <a:endParaRPr lang="en-US" dirty="0"/>
          </a:p>
        </p:txBody>
      </p:sp>
      <p:pic>
        <p:nvPicPr>
          <p:cNvPr id="8" name="Picture 7" descr="IMG_94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7847"/>
            <a:ext cx="4616397" cy="3077598"/>
          </a:xfrm>
          <a:prstGeom prst="rect">
            <a:avLst/>
          </a:prstGeom>
        </p:spPr>
      </p:pic>
      <p:pic>
        <p:nvPicPr>
          <p:cNvPr id="9" name="Picture 8" descr="IMG_94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291" y="779236"/>
            <a:ext cx="4052509" cy="6078764"/>
          </a:xfrm>
          <a:prstGeom prst="rect">
            <a:avLst/>
          </a:prstGeom>
        </p:spPr>
      </p:pic>
      <p:pic>
        <p:nvPicPr>
          <p:cNvPr id="11" name="Picture 10" descr="IMG_942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6237"/>
            <a:ext cx="4622645" cy="3081763"/>
          </a:xfrm>
          <a:prstGeom prst="rect">
            <a:avLst/>
          </a:prstGeom>
        </p:spPr>
      </p:pic>
      <p:pic>
        <p:nvPicPr>
          <p:cNvPr id="10" name="Picture 2" descr="na62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427046" y="731010"/>
            <a:ext cx="4875125" cy="10082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CH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128 spacers (15360 rings)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CH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7200 straws for 8 modules</a:t>
            </a:r>
            <a:endParaRPr lang="en-GB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41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75657" y="0"/>
            <a:ext cx="8229600" cy="7603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Straw straightness and step</a:t>
            </a:r>
            <a:endParaRPr lang="en-US" sz="2800" dirty="0"/>
          </a:p>
        </p:txBody>
      </p:sp>
      <p:pic>
        <p:nvPicPr>
          <p:cNvPr id="9" name="Picture 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7272" y="835578"/>
            <a:ext cx="3592171" cy="30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P10101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432" y="714658"/>
            <a:ext cx="2384711" cy="315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6"/>
          <p:cNvSpPr txBox="1">
            <a:spLocks noGrp="1"/>
          </p:cNvSpPr>
          <p:nvPr>
            <p:ph idx="1"/>
          </p:nvPr>
        </p:nvSpPr>
        <p:spPr>
          <a:xfrm>
            <a:off x="2732229" y="811428"/>
            <a:ext cx="2481574" cy="299569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A laser device measures the distance to the straws and the x-position of the center is found</a:t>
            </a:r>
          </a:p>
          <a:p>
            <a:pPr algn="just"/>
            <a:r>
              <a:rPr lang="en-US" sz="1400" dirty="0" smtClean="0"/>
              <a:t>A decoder measures the x-position in each straw layer (top, center and bottom position)</a:t>
            </a:r>
          </a:p>
          <a:p>
            <a:pPr algn="just"/>
            <a:r>
              <a:rPr lang="en-US" sz="1400" dirty="0" smtClean="0"/>
              <a:t>The nominal distance between two adjacent straws is 17.6 mm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92590" y="4085974"/>
            <a:ext cx="4372340" cy="24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612209" y="3954894"/>
            <a:ext cx="4403325" cy="25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1277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8383" y="-247522"/>
            <a:ext cx="69389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Module assembly - connectivity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14236" y="2924518"/>
            <a:ext cx="2392515" cy="116955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The Dismountable manifolds supports the cover and provides the modularity for the gas distribution (16 straws)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4385" y="906201"/>
            <a:ext cx="4329622" cy="95410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For the high-voltage and signal connection a flex-rigid circuit board (web) is used. The </a:t>
            </a:r>
            <a:r>
              <a:rPr lang="en-US" sz="1400" dirty="0"/>
              <a:t>w</a:t>
            </a:r>
            <a:r>
              <a:rPr lang="en-US" sz="1400" dirty="0" smtClean="0"/>
              <a:t>eb contains HV capacitors, signal connector and HV connectors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5956" y="5854706"/>
            <a:ext cx="6938944" cy="7386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The PCB host the front-end electronics and closes the gas manifolds. The modularity is 16 straws</a:t>
            </a:r>
            <a:r>
              <a:rPr lang="en-US" sz="1400" dirty="0"/>
              <a:t> </a:t>
            </a:r>
            <a:r>
              <a:rPr lang="en-US" sz="1400" dirty="0" smtClean="0"/>
              <a:t>and the PCB can withstand the ambient pressure in case of a broken straws</a:t>
            </a:r>
          </a:p>
        </p:txBody>
      </p:sp>
      <p:pic>
        <p:nvPicPr>
          <p:cNvPr id="9" name="Picture 8" descr="IMG_076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05956" y="2001210"/>
            <a:ext cx="5672367" cy="37815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5073" y="895478"/>
            <a:ext cx="3521503" cy="95410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Custom made gold-plated crimp-tubes </a:t>
            </a:r>
            <a:r>
              <a:rPr lang="en-US" sz="1400" dirty="0" smtClean="0"/>
              <a:t>to </a:t>
            </a:r>
            <a:r>
              <a:rPr lang="en-US" sz="1400" dirty="0"/>
              <a:t>connect </a:t>
            </a:r>
            <a:r>
              <a:rPr lang="en-US" sz="1400" dirty="0" smtClean="0"/>
              <a:t>the </a:t>
            </a:r>
            <a:r>
              <a:rPr lang="en-US" sz="1400" dirty="0"/>
              <a:t>wires which are gold-plated Tungsten 30 </a:t>
            </a:r>
            <a:r>
              <a:rPr lang="en-US" sz="1400" dirty="0" err="1" smtClean="0">
                <a:cs typeface="Symbol" charset="2"/>
              </a:rPr>
              <a:t>mk</a:t>
            </a:r>
            <a:r>
              <a:rPr lang="en-US" sz="1400" dirty="0" err="1" smtClean="0"/>
              <a:t>m</a:t>
            </a:r>
            <a:r>
              <a:rPr lang="en-US" sz="1400" dirty="0" smtClean="0"/>
              <a:t> </a:t>
            </a:r>
            <a:r>
              <a:rPr lang="en-US" sz="1400" dirty="0"/>
              <a:t>in diameter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020185" y="1849585"/>
            <a:ext cx="1695135" cy="9428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787019" y="3178005"/>
            <a:ext cx="727217" cy="355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773010" y="4830455"/>
            <a:ext cx="1" cy="102425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2"/>
          </p:cNvCxnSpPr>
          <p:nvPr/>
        </p:nvCxnSpPr>
        <p:spPr>
          <a:xfrm>
            <a:off x="1895825" y="1849585"/>
            <a:ext cx="4162" cy="164946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2"/>
          </p:cNvCxnSpPr>
          <p:nvPr/>
        </p:nvCxnSpPr>
        <p:spPr>
          <a:xfrm flipH="1">
            <a:off x="1521014" y="1849585"/>
            <a:ext cx="374811" cy="164946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5106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929" y="1011192"/>
            <a:ext cx="5026591" cy="1444751"/>
          </a:xfrm>
        </p:spPr>
        <p:txBody>
          <a:bodyPr>
            <a:noAutofit/>
          </a:bodyPr>
          <a:lstStyle/>
          <a:p>
            <a:pPr algn="just">
              <a:spcBef>
                <a:spcPts val="1000"/>
              </a:spcBef>
            </a:pPr>
            <a:r>
              <a:rPr lang="en-US" sz="2000" dirty="0" smtClean="0"/>
              <a:t>The final high voltage test is performed with the front-end  cover installed</a:t>
            </a:r>
          </a:p>
          <a:p>
            <a:pPr algn="just">
              <a:spcBef>
                <a:spcPts val="1000"/>
              </a:spcBef>
            </a:pPr>
            <a:r>
              <a:rPr lang="en-US" sz="2000" dirty="0" smtClean="0"/>
              <a:t>A threshold scan is performed to detect activity on individual channels. Noisy wires are replaced</a:t>
            </a:r>
            <a:endParaRPr lang="en-US" sz="2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79925"/>
            <a:ext cx="8812115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High Voltage measurement the with FE cover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191046" y="914694"/>
            <a:ext cx="3474854" cy="2411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99" y="3285192"/>
            <a:ext cx="8442408" cy="3393666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303697" y="3498934"/>
            <a:ext cx="153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Time: 1s/</a:t>
            </a:r>
            <a:r>
              <a:rPr lang="en-US" dirty="0" err="1" smtClean="0"/>
              <a:t>ch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331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 idx="4294967295"/>
          </p:nvPr>
        </p:nvSpPr>
        <p:spPr>
          <a:xfrm>
            <a:off x="-182880" y="0"/>
            <a:ext cx="8229600" cy="715962"/>
          </a:xfrm>
        </p:spPr>
        <p:txBody>
          <a:bodyPr anchor="b"/>
          <a:lstStyle/>
          <a:p>
            <a:pPr algn="ctr" eaLnBrk="1" hangingPunct="1"/>
            <a:r>
              <a:rPr lang="en-US" sz="3200" b="0" dirty="0" smtClean="0">
                <a:solidFill>
                  <a:srgbClr val="000000"/>
                </a:solidFill>
              </a:rPr>
              <a:t>NA62 straw tracker data flow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916497" y="4227203"/>
            <a:ext cx="2286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25" name="Text Box 22"/>
          <p:cNvSpPr txBox="1">
            <a:spLocks noChangeArrowheads="1"/>
          </p:cNvSpPr>
          <p:nvPr/>
        </p:nvSpPr>
        <p:spPr bwMode="auto">
          <a:xfrm>
            <a:off x="193040" y="985520"/>
            <a:ext cx="3352800" cy="1323439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1 Chamber contains 2 modules</a:t>
            </a:r>
          </a:p>
          <a:p>
            <a:pPr>
              <a:spcBef>
                <a:spcPct val="50000"/>
              </a:spcBef>
            </a:pPr>
            <a:r>
              <a:rPr lang="en-US" sz="1600" dirty="0" smtClean="0"/>
              <a:t>1 </a:t>
            </a:r>
            <a:r>
              <a:rPr lang="en-US" sz="1600" dirty="0"/>
              <a:t>M</a:t>
            </a:r>
            <a:r>
              <a:rPr lang="en-US" sz="1600" dirty="0" smtClean="0"/>
              <a:t>odule </a:t>
            </a:r>
            <a:r>
              <a:rPr lang="en-US" sz="1600" dirty="0"/>
              <a:t>contains 2 views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1 </a:t>
            </a:r>
            <a:r>
              <a:rPr lang="en-US" sz="1600" dirty="0" smtClean="0"/>
              <a:t>View </a:t>
            </a:r>
            <a:r>
              <a:rPr lang="en-US" sz="1600" dirty="0"/>
              <a:t>is a smallest readout system</a:t>
            </a:r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>
            <a:off x="2411423" y="2948038"/>
            <a:ext cx="1518920" cy="584776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30 Front-End “covers”/view </a:t>
            </a:r>
            <a:endParaRPr lang="en-US" sz="1600" dirty="0"/>
          </a:p>
        </p:txBody>
      </p:sp>
      <p:sp>
        <p:nvSpPr>
          <p:cNvPr id="21527" name="Text Box 30"/>
          <p:cNvSpPr txBox="1">
            <a:spLocks noChangeArrowheads="1"/>
          </p:cNvSpPr>
          <p:nvPr/>
        </p:nvSpPr>
        <p:spPr bwMode="auto">
          <a:xfrm>
            <a:off x="5551805" y="1829753"/>
            <a:ext cx="1428115" cy="1323439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/>
              <a:t>Straw</a:t>
            </a:r>
            <a:endParaRPr lang="en-US" sz="1600" dirty="0"/>
          </a:p>
          <a:p>
            <a:r>
              <a:rPr lang="en-US" sz="1600" dirty="0" smtClean="0"/>
              <a:t>Readout (+control) Boards </a:t>
            </a:r>
          </a:p>
          <a:p>
            <a:r>
              <a:rPr lang="en-US" sz="1600" dirty="0" smtClean="0"/>
              <a:t>2 SRB/view</a:t>
            </a:r>
            <a:endParaRPr lang="en-US" sz="1600" dirty="0"/>
          </a:p>
        </p:txBody>
      </p:sp>
      <p:sp>
        <p:nvSpPr>
          <p:cNvPr id="21528" name="Text Box 32"/>
          <p:cNvSpPr txBox="1">
            <a:spLocks noChangeArrowheads="1"/>
          </p:cNvSpPr>
          <p:nvPr/>
        </p:nvSpPr>
        <p:spPr bwMode="auto">
          <a:xfrm>
            <a:off x="7321788" y="3456551"/>
            <a:ext cx="1005003" cy="584776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smtClean="0"/>
              <a:t>2 Fibers</a:t>
            </a:r>
          </a:p>
          <a:p>
            <a:r>
              <a:rPr lang="en-US" sz="1600" dirty="0" smtClean="0"/>
              <a:t>2 </a:t>
            </a:r>
            <a:r>
              <a:rPr lang="en-US" sz="1600" dirty="0" err="1" smtClean="0"/>
              <a:t>Gbit</a:t>
            </a:r>
            <a:r>
              <a:rPr lang="en-US" sz="1600" dirty="0" smtClean="0"/>
              <a:t>/s  </a:t>
            </a:r>
            <a:endParaRPr lang="en-US" sz="1600" dirty="0"/>
          </a:p>
        </p:txBody>
      </p:sp>
      <p:sp>
        <p:nvSpPr>
          <p:cNvPr id="21529" name="Text Box 33"/>
          <p:cNvSpPr txBox="1">
            <a:spLocks noChangeArrowheads="1"/>
          </p:cNvSpPr>
          <p:nvPr/>
        </p:nvSpPr>
        <p:spPr bwMode="auto">
          <a:xfrm>
            <a:off x="7863205" y="1255713"/>
            <a:ext cx="1087755" cy="338554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/>
              <a:t>PC farm</a:t>
            </a:r>
            <a:endParaRPr lang="en-US" sz="1600" dirty="0"/>
          </a:p>
        </p:txBody>
      </p:sp>
      <p:sp>
        <p:nvSpPr>
          <p:cNvPr id="26" name="Right Arrow 25"/>
          <p:cNvSpPr/>
          <p:nvPr/>
        </p:nvSpPr>
        <p:spPr>
          <a:xfrm>
            <a:off x="4104640" y="4228956"/>
            <a:ext cx="1249680" cy="193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167846" y="3614126"/>
            <a:ext cx="1859438" cy="1418714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098716" y="3696166"/>
            <a:ext cx="1312356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Serial link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790" y="3330209"/>
            <a:ext cx="1742361" cy="2245360"/>
          </a:xfrm>
          <a:prstGeom prst="rect">
            <a:avLst/>
          </a:prstGeom>
        </p:spPr>
      </p:pic>
      <p:sp>
        <p:nvSpPr>
          <p:cNvPr id="5" name="Bent-Up Arrow 4"/>
          <p:cNvSpPr/>
          <p:nvPr/>
        </p:nvSpPr>
        <p:spPr>
          <a:xfrm>
            <a:off x="7240607" y="3750238"/>
            <a:ext cx="1574800" cy="64008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839" y="1706880"/>
            <a:ext cx="1066800" cy="16002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343080" y="5807159"/>
            <a:ext cx="6947480" cy="830997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Each “cover” has two 8-channel front–end chips, “CARIOCA”, developed for the </a:t>
            </a:r>
            <a:r>
              <a:rPr lang="en-US" sz="1600" dirty="0" err="1" smtClean="0"/>
              <a:t>LHCb</a:t>
            </a:r>
            <a:r>
              <a:rPr lang="en-US" sz="1600" dirty="0" smtClean="0"/>
              <a:t> </a:t>
            </a:r>
            <a:r>
              <a:rPr lang="en-US" sz="1600" dirty="0" err="1" smtClean="0"/>
              <a:t>muon</a:t>
            </a:r>
            <a:r>
              <a:rPr lang="en-US" sz="1600" dirty="0" smtClean="0"/>
              <a:t> tracker (MWPC).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On-detector TDC based on FPGA with a &lt;1ns intrinsic resolution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332480" y="4856480"/>
            <a:ext cx="448475" cy="953250"/>
          </a:xfrm>
          <a:prstGeom prst="line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2320972"/>
            <a:ext cx="1868580" cy="34157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9" name="Parallelogram 8"/>
          <p:cNvSpPr/>
          <p:nvPr/>
        </p:nvSpPr>
        <p:spPr>
          <a:xfrm rot="526028">
            <a:off x="875898" y="2539934"/>
            <a:ext cx="335760" cy="1532718"/>
          </a:xfrm>
          <a:prstGeom prst="parallelogram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58376" y="3379278"/>
            <a:ext cx="1540119" cy="496309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6854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Text Box 1"/>
          <p:cNvSpPr txBox="1">
            <a:spLocks noChangeArrowheads="1"/>
          </p:cNvSpPr>
          <p:nvPr/>
        </p:nvSpPr>
        <p:spPr bwMode="auto">
          <a:xfrm>
            <a:off x="456480" y="40324"/>
            <a:ext cx="7574400" cy="92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3000"/>
              </a:lnSpc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700" dirty="0">
                <a:latin typeface="Times New Roman" pitchFamily="18" charset="0"/>
              </a:rPr>
              <a:t>Installation and integration </a:t>
            </a:r>
          </a:p>
        </p:txBody>
      </p:sp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1680" y="1337901"/>
            <a:ext cx="3762143" cy="282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00449" y="4866135"/>
            <a:ext cx="2169661" cy="837809"/>
          </a:xfrm>
          <a:prstGeom prst="rect">
            <a:avLst/>
          </a:prstGeom>
          <a:noFill/>
        </p:spPr>
        <p:txBody>
          <a:bodyPr wrap="none" lIns="82945" tIns="41473" rIns="82945" bIns="4147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9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ECN-3</a:t>
            </a:r>
            <a:endParaRPr lang="en-US" sz="49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12432" y="1381094"/>
            <a:ext cx="4420846" cy="517972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6322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08353" y="296998"/>
            <a:ext cx="7574400" cy="92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3000"/>
              </a:lnSpc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700" dirty="0" smtClean="0">
                <a:latin typeface="Times New Roman" pitchFamily="18" charset="0"/>
              </a:rPr>
              <a:t>On-line monitoring: hit rate in straw </a:t>
            </a:r>
            <a:endParaRPr lang="en-US" sz="3700" dirty="0">
              <a:latin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276" y="1100337"/>
            <a:ext cx="8375386" cy="36639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3"/>
          <a:srcRect t="8404" r="8551"/>
          <a:stretch>
            <a:fillRect/>
          </a:stretch>
        </p:blipFill>
        <p:spPr>
          <a:xfrm>
            <a:off x="256850" y="4171950"/>
            <a:ext cx="2772100" cy="25003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65747" y="226511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5432" y="1347537"/>
            <a:ext cx="79568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ru-RU" sz="2000" dirty="0" err="1" smtClean="0">
                <a:solidFill>
                  <a:srgbClr val="000000"/>
                </a:solidFill>
              </a:rPr>
              <a:t>The</a:t>
            </a:r>
            <a:r>
              <a:rPr lang="ru-RU" sz="2000" dirty="0" smtClean="0">
                <a:solidFill>
                  <a:srgbClr val="000000"/>
                </a:solidFill>
              </a:rPr>
              <a:t> STRAW </a:t>
            </a:r>
            <a:r>
              <a:rPr lang="ru-RU" sz="2000" dirty="0" err="1" smtClean="0">
                <a:solidFill>
                  <a:srgbClr val="000000"/>
                </a:solidFill>
              </a:rPr>
              <a:t>detector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is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fully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commissioned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and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operational</a:t>
            </a:r>
            <a:r>
              <a:rPr lang="ru-RU" sz="2000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endParaRPr lang="ru-RU" sz="20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ru-RU" sz="2000" dirty="0" err="1" smtClean="0">
                <a:solidFill>
                  <a:srgbClr val="000000"/>
                </a:solidFill>
              </a:rPr>
              <a:t>The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system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of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the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control</a:t>
            </a:r>
            <a:r>
              <a:rPr lang="ru-RU" sz="2000" dirty="0" smtClean="0">
                <a:solidFill>
                  <a:srgbClr val="000000"/>
                </a:solidFill>
              </a:rPr>
              <a:t>, </a:t>
            </a:r>
            <a:r>
              <a:rPr lang="ru-RU" sz="2000" dirty="0" err="1" smtClean="0">
                <a:solidFill>
                  <a:srgbClr val="000000"/>
                </a:solidFill>
              </a:rPr>
              <a:t>monitoring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and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data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collection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work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fully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ensure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operation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of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the</a:t>
            </a:r>
            <a:r>
              <a:rPr lang="ru-RU" sz="2000" dirty="0" smtClean="0">
                <a:solidFill>
                  <a:srgbClr val="000000"/>
                </a:solidFill>
              </a:rPr>
              <a:t> STRAW </a:t>
            </a:r>
            <a:r>
              <a:rPr lang="ru-RU" sz="2000" dirty="0" err="1" smtClean="0">
                <a:solidFill>
                  <a:srgbClr val="000000"/>
                </a:solidFill>
              </a:rPr>
              <a:t>detector</a:t>
            </a:r>
            <a:r>
              <a:rPr lang="ru-RU" sz="2000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endParaRPr lang="ru-RU" sz="20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ru-RU" sz="2000" dirty="0" err="1" smtClean="0">
                <a:solidFill>
                  <a:srgbClr val="000000"/>
                </a:solidFill>
              </a:rPr>
              <a:t>The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Straw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detector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operating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conditions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satisfy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the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requirements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of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the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experiment</a:t>
            </a:r>
            <a:r>
              <a:rPr lang="ru-RU" sz="2000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endParaRPr lang="ru-RU" sz="20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ru-RU" sz="2000" dirty="0" err="1" smtClean="0">
                <a:solidFill>
                  <a:srgbClr val="000000"/>
                </a:solidFill>
              </a:rPr>
              <a:t>Physics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run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in</a:t>
            </a:r>
            <a:r>
              <a:rPr lang="ru-RU" sz="2000" dirty="0" smtClean="0">
                <a:solidFill>
                  <a:srgbClr val="000000"/>
                </a:solidFill>
              </a:rPr>
              <a:t> 2016</a:t>
            </a:r>
          </a:p>
          <a:p>
            <a:pP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endParaRPr lang="ru-RU" sz="20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</a:pPr>
            <a:r>
              <a:rPr lang="ru-RU" sz="2000" dirty="0" err="1" smtClean="0">
                <a:solidFill>
                  <a:srgbClr val="000000"/>
                </a:solidFill>
              </a:rPr>
              <a:t>Data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taking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will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continue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</a:rPr>
              <a:t>in</a:t>
            </a:r>
            <a:r>
              <a:rPr lang="ru-RU" sz="2000" dirty="0" smtClean="0">
                <a:solidFill>
                  <a:srgbClr val="000000"/>
                </a:solidFill>
              </a:rPr>
              <a:t> 2017 </a:t>
            </a:r>
            <a:r>
              <a:rPr lang="ru-RU" sz="2000" dirty="0" err="1" smtClean="0">
                <a:solidFill>
                  <a:srgbClr val="000000"/>
                </a:solidFill>
              </a:rPr>
              <a:t>and</a:t>
            </a:r>
            <a:r>
              <a:rPr lang="ru-RU" sz="2000" dirty="0" smtClean="0">
                <a:solidFill>
                  <a:srgbClr val="000000"/>
                </a:solidFill>
              </a:rPr>
              <a:t>  2018.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6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315" y="162782"/>
            <a:ext cx="8042400" cy="824420"/>
          </a:xfrm>
        </p:spPr>
        <p:txBody>
          <a:bodyPr lIns="82945" tIns="41473" rIns="82945" bIns="41473"/>
          <a:lstStyle/>
          <a:p>
            <a:r>
              <a:rPr lang="en-US" dirty="0" smtClean="0"/>
              <a:t>The study of </a:t>
            </a:r>
            <a:r>
              <a:rPr lang="en-US" dirty="0" err="1" smtClean="0"/>
              <a:t>Kaons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886"/>
          <a:stretch/>
        </p:blipFill>
        <p:spPr>
          <a:xfrm>
            <a:off x="-1" y="1364294"/>
            <a:ext cx="4987637" cy="5555951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785" y="1011997"/>
            <a:ext cx="4586216" cy="2731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873" y="3572690"/>
            <a:ext cx="3091732" cy="328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05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82633" y="282633"/>
            <a:ext cx="6866313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Thank you for your  attention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840" t="20538" r="24391" b="26566"/>
          <a:stretch>
            <a:fillRect/>
          </a:stretch>
        </p:blipFill>
        <p:spPr bwMode="auto">
          <a:xfrm>
            <a:off x="0" y="1246202"/>
            <a:ext cx="9144000" cy="525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11/06/14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6579" t="12179" r="15846" b="14744"/>
          <a:stretch>
            <a:fillRect/>
          </a:stretch>
        </p:blipFill>
        <p:spPr bwMode="auto">
          <a:xfrm>
            <a:off x="-1" y="1298449"/>
            <a:ext cx="9144001" cy="555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11704" y="0"/>
            <a:ext cx="1613439" cy="1046824"/>
          </a:xfrm>
        </p:spPr>
        <p:txBody>
          <a:bodyPr>
            <a:norm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Set up</a:t>
            </a:r>
            <a:endParaRPr lang="en-US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47" y="-161453"/>
            <a:ext cx="8229600" cy="1143000"/>
          </a:xfrm>
        </p:spPr>
        <p:txBody>
          <a:bodyPr>
            <a:norm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The straw chamber in NA62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6" name="Content Placeholder 1"/>
          <p:cNvSpPr txBox="1">
            <a:spLocks/>
          </p:cNvSpPr>
          <p:nvPr/>
        </p:nvSpPr>
        <p:spPr>
          <a:xfrm>
            <a:off x="598446" y="1193041"/>
            <a:ext cx="7819840" cy="4453016"/>
          </a:xfrm>
          <a:prstGeom prst="rect">
            <a:avLst/>
          </a:prstGeom>
          <a:ln w="12700" cmpd="sng">
            <a:solidFill>
              <a:schemeClr val="bg2">
                <a:lumMod val="50000"/>
              </a:schemeClr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3200" indent="-27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00000"/>
            </a:pPr>
            <a:r>
              <a:rPr lang="en-US" sz="2000" b="1" dirty="0" smtClean="0"/>
              <a:t>The main requirements to the straw spectrometer are:</a:t>
            </a:r>
          </a:p>
          <a:p>
            <a:pPr marL="313200" indent="-27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50000"/>
              <a:buFont typeface="Wingdings" charset="2"/>
              <a:buChar char=""/>
            </a:pPr>
            <a:r>
              <a:rPr lang="en-GB" sz="2000" dirty="0" smtClean="0"/>
              <a:t>Spatial resolution ≤ 130 </a:t>
            </a:r>
            <a:r>
              <a:rPr lang="en-GB" sz="2000" i="1" dirty="0" smtClean="0">
                <a:sym typeface="Symbol"/>
              </a:rPr>
              <a:t></a:t>
            </a:r>
            <a:r>
              <a:rPr lang="en-GB" sz="2000" dirty="0" smtClean="0"/>
              <a:t>m per coordinate</a:t>
            </a:r>
            <a:r>
              <a:rPr lang="en-US" sz="2000" dirty="0" smtClean="0"/>
              <a:t> and  </a:t>
            </a:r>
            <a:r>
              <a:rPr lang="en-GB" sz="2000" dirty="0" smtClean="0"/>
              <a:t>≤</a:t>
            </a:r>
            <a:r>
              <a:rPr lang="en-US" sz="2000" dirty="0" smtClean="0"/>
              <a:t> 80</a:t>
            </a:r>
            <a:r>
              <a:rPr lang="en-GB" sz="2000" i="1" dirty="0" smtClean="0">
                <a:sym typeface="Symbol"/>
              </a:rPr>
              <a:t></a:t>
            </a:r>
            <a:r>
              <a:rPr lang="en-GB" sz="2000" dirty="0" smtClean="0"/>
              <a:t>m</a:t>
            </a:r>
            <a:r>
              <a:rPr lang="en-US" sz="2000" dirty="0" smtClean="0"/>
              <a:t> per space point </a:t>
            </a:r>
          </a:p>
          <a:p>
            <a:pPr marL="313200" indent="-27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50000"/>
              <a:buFont typeface="Wingdings" charset="2"/>
              <a:buChar char=""/>
            </a:pPr>
            <a:r>
              <a:rPr lang="en-GB" sz="2000" dirty="0" smtClean="0"/>
              <a:t>radiation length (X</a:t>
            </a:r>
            <a:r>
              <a:rPr lang="en-GB" sz="2000" baseline="-25000" dirty="0" smtClean="0"/>
              <a:t>0</a:t>
            </a:r>
            <a:r>
              <a:rPr lang="en-GB" sz="2000" dirty="0" smtClean="0"/>
              <a:t>) for each chamber - ≤ 0.5% </a:t>
            </a:r>
            <a:endParaRPr lang="en-US" sz="2000" dirty="0" smtClean="0"/>
          </a:p>
          <a:p>
            <a:pPr marL="313200" indent="-27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50000"/>
              <a:buFont typeface="Wingdings" charset="2"/>
              <a:buChar char=""/>
            </a:pPr>
            <a:r>
              <a:rPr lang="en-US" sz="2000" dirty="0" smtClean="0"/>
              <a:t>Installation </a:t>
            </a:r>
            <a:r>
              <a:rPr lang="en-GB" sz="2000" dirty="0" smtClean="0"/>
              <a:t>in</a:t>
            </a:r>
            <a:r>
              <a:rPr lang="en-US" sz="2000" dirty="0" smtClean="0"/>
              <a:t>side </a:t>
            </a:r>
            <a:r>
              <a:rPr lang="en-GB" sz="2000" dirty="0" smtClean="0"/>
              <a:t>the vacuum</a:t>
            </a:r>
            <a:r>
              <a:rPr lang="en-US" sz="2000" dirty="0" smtClean="0"/>
              <a:t> tank  -   P = </a:t>
            </a:r>
            <a:r>
              <a:rPr lang="en-GB" sz="2000" dirty="0" smtClean="0"/>
              <a:t>10</a:t>
            </a:r>
            <a:r>
              <a:rPr lang="en-GB" sz="2000" baseline="30000" dirty="0" smtClean="0"/>
              <a:t>-5</a:t>
            </a:r>
            <a:r>
              <a:rPr lang="en-GB" sz="2000" dirty="0" smtClean="0"/>
              <a:t> mbar with minimum</a:t>
            </a:r>
            <a:r>
              <a:rPr lang="en-US" sz="2000" dirty="0" smtClean="0"/>
              <a:t> gas load for the vacuum system </a:t>
            </a:r>
            <a:r>
              <a:rPr lang="en-US" sz="2000" i="1" dirty="0" smtClean="0"/>
              <a:t> </a:t>
            </a:r>
          </a:p>
          <a:p>
            <a:pPr marL="313200" indent="-2772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50000"/>
              <a:buFont typeface="Wingdings" charset="2"/>
              <a:buChar char=""/>
            </a:pPr>
            <a:r>
              <a:rPr lang="en-GB" sz="2000" dirty="0" smtClean="0"/>
              <a:t>Operation in a high rate environment -   up to 500 kHz/straw 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56998" y="0"/>
            <a:ext cx="7575840" cy="86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656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3700" dirty="0" smtClean="0">
                <a:latin typeface="Times New Roman" charset="0"/>
              </a:rPr>
              <a:t>The NA62 Straw Collaboration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30410" y="1207972"/>
            <a:ext cx="5320800" cy="397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471" rIns="0" bIns="0"/>
          <a:lstStyle>
            <a:lvl1pPr marL="430213" indent="-323850"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62013" indent="-322263"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1282"/>
              </a:spcAft>
              <a:buSzPct val="45000"/>
              <a:buFont typeface="Wingdings" charset="0"/>
              <a:buChar char=""/>
              <a:defRPr/>
            </a:pPr>
            <a:r>
              <a:rPr lang="en-US" sz="2900" dirty="0" smtClean="0">
                <a:latin typeface="Times New Roman" charset="0"/>
              </a:rPr>
              <a:t>CERN </a:t>
            </a:r>
          </a:p>
          <a:p>
            <a:pPr lvl="1"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sz="2500" dirty="0" smtClean="0"/>
              <a:t>PH/DT: Design, development, prototyping, procurement, coordination, assembly… </a:t>
            </a:r>
          </a:p>
          <a:p>
            <a:pPr lvl="1">
              <a:spcAft>
                <a:spcPts val="1032"/>
              </a:spcAft>
              <a:buSzPct val="75000"/>
              <a:buFont typeface="Symbol" charset="0"/>
              <a:buChar char=""/>
              <a:defRPr/>
            </a:pPr>
            <a:r>
              <a:rPr lang="en-US" sz="2500" dirty="0" smtClean="0"/>
              <a:t>PH/ESE: development electronics, readout</a:t>
            </a:r>
          </a:p>
          <a:p>
            <a:pPr marL="489607" lvl="1" indent="0">
              <a:spcAft>
                <a:spcPts val="1032"/>
              </a:spcAft>
              <a:buSzPct val="75000"/>
              <a:defRPr/>
            </a:pPr>
            <a:endParaRPr lang="en-US" sz="2500" dirty="0" smtClean="0"/>
          </a:p>
          <a:p>
            <a:pPr marL="489607" lvl="1" indent="0">
              <a:spcAft>
                <a:spcPts val="1032"/>
              </a:spcAft>
              <a:buSzPct val="75000"/>
              <a:defRPr/>
            </a:pPr>
            <a:endParaRPr lang="en-US" sz="2500" dirty="0" smtClean="0"/>
          </a:p>
          <a:p>
            <a:pPr>
              <a:spcAft>
                <a:spcPts val="1282"/>
              </a:spcAft>
              <a:buSzPct val="45000"/>
              <a:buFont typeface="Wingdings" charset="0"/>
              <a:buChar char=""/>
              <a:defRPr/>
            </a:pPr>
            <a:r>
              <a:rPr lang="en-US" sz="2900" dirty="0" err="1" smtClean="0">
                <a:latin typeface="Times New Roman" charset="0"/>
              </a:rPr>
              <a:t>Dubna</a:t>
            </a:r>
            <a:r>
              <a:rPr lang="en-US" sz="2900" dirty="0" smtClean="0">
                <a:latin typeface="Times New Roman" charset="0"/>
              </a:rPr>
              <a:t>: straw production , module assembly, software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5757" y="946674"/>
            <a:ext cx="3994827" cy="287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38085" y="3951595"/>
            <a:ext cx="4005916" cy="300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869" y="3537275"/>
            <a:ext cx="1935253" cy="29925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49644" y="2876628"/>
            <a:ext cx="2535545" cy="37367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746" y="829808"/>
            <a:ext cx="3526568" cy="34339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" name="Picture 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9468" y="4560540"/>
            <a:ext cx="2648431" cy="2063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5677549" y="4342803"/>
            <a:ext cx="2948291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traw layout in one view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655854" y="5463757"/>
            <a:ext cx="2878546" cy="15472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14" name="TextBox 13"/>
          <p:cNvSpPr txBox="1"/>
          <p:nvPr/>
        </p:nvSpPr>
        <p:spPr>
          <a:xfrm>
            <a:off x="8447900" y="5282385"/>
            <a:ext cx="39874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05546" y="4464352"/>
            <a:ext cx="1719323" cy="0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>
          <a:xfrm>
            <a:off x="7597009" y="6492240"/>
            <a:ext cx="1074502" cy="365760"/>
          </a:xfrm>
        </p:spPr>
        <p:txBody>
          <a:bodyPr/>
          <a:lstStyle/>
          <a:p>
            <a:r>
              <a:rPr lang="en-US" smtClean="0"/>
              <a:t>11/06/14</a:t>
            </a:r>
            <a:endParaRPr lang="en-US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99" y="6492240"/>
            <a:ext cx="4499385" cy="365125"/>
          </a:xfrm>
        </p:spPr>
        <p:txBody>
          <a:bodyPr/>
          <a:lstStyle/>
          <a:p>
            <a:r>
              <a:rPr lang="en-US" smtClean="0"/>
              <a:t>H. Danielsson, SHIP Workshop Zurich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548880" y="2875280"/>
            <a:ext cx="883920" cy="7518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33" name="TextBox 32"/>
          <p:cNvSpPr txBox="1"/>
          <p:nvPr/>
        </p:nvSpPr>
        <p:spPr>
          <a:xfrm rot="19487960">
            <a:off x="7464275" y="2828338"/>
            <a:ext cx="76512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2.1m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26559" y="1085820"/>
            <a:ext cx="32623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627197" y="1075823"/>
            <a:ext cx="30526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y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422171" y="3020965"/>
            <a:ext cx="52043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u,v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07432" y="404090"/>
            <a:ext cx="2094888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4 views: </a:t>
            </a:r>
            <a:r>
              <a:rPr lang="en-US" dirty="0" err="1" smtClean="0"/>
              <a:t>x,y,u,v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258924" y="4745022"/>
            <a:ext cx="1276384" cy="325085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24" name="Content Placeholder 1"/>
          <p:cNvSpPr>
            <a:spLocks noGrp="1"/>
          </p:cNvSpPr>
          <p:nvPr>
            <p:ph idx="1"/>
          </p:nvPr>
        </p:nvSpPr>
        <p:spPr>
          <a:xfrm>
            <a:off x="0" y="662463"/>
            <a:ext cx="5347491" cy="2203567"/>
          </a:xfrm>
        </p:spPr>
        <p:txBody>
          <a:bodyPr>
            <a:normAutofit/>
          </a:bodyPr>
          <a:lstStyle/>
          <a:p>
            <a:r>
              <a:rPr lang="en-US" sz="1600" dirty="0"/>
              <a:t>The straws are mounted individually in “views” </a:t>
            </a:r>
          </a:p>
          <a:p>
            <a:r>
              <a:rPr lang="en-US" sz="1600" dirty="0" smtClean="0"/>
              <a:t>Each </a:t>
            </a:r>
            <a:r>
              <a:rPr lang="en-US" sz="1600" dirty="0"/>
              <a:t>view has 4 planes and a plane has </a:t>
            </a:r>
            <a:r>
              <a:rPr lang="en-US" sz="1600" dirty="0" smtClean="0"/>
              <a:t>112 straws </a:t>
            </a:r>
            <a:endParaRPr lang="en-US" sz="1600" dirty="0"/>
          </a:p>
          <a:p>
            <a:r>
              <a:rPr lang="en-US" sz="1600" dirty="0"/>
              <a:t>There are 4 views in each </a:t>
            </a:r>
            <a:r>
              <a:rPr lang="en-US" sz="1600" dirty="0" smtClean="0"/>
              <a:t>chamber(1792 straw) </a:t>
            </a:r>
            <a:r>
              <a:rPr lang="en-US" sz="1600" dirty="0"/>
              <a:t>and 4 </a:t>
            </a:r>
            <a:r>
              <a:rPr lang="en-US" sz="1600" dirty="0" smtClean="0"/>
              <a:t>chambers </a:t>
            </a:r>
            <a:r>
              <a:rPr lang="en-US" sz="1600" dirty="0"/>
              <a:t>in total</a:t>
            </a:r>
          </a:p>
          <a:p>
            <a:r>
              <a:rPr lang="en-US" sz="1600" dirty="0"/>
              <a:t>The total number of straws is 7168</a:t>
            </a:r>
          </a:p>
          <a:p>
            <a:r>
              <a:rPr lang="en-US" sz="1600" dirty="0"/>
              <a:t>Each view (448 straws) gives one coordinate</a:t>
            </a:r>
          </a:p>
          <a:p>
            <a:pPr marL="109728" indent="0">
              <a:buNone/>
            </a:pPr>
            <a:endParaRPr lang="en-US" sz="1600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4538" y="0"/>
            <a:ext cx="5375282" cy="710627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chemeClr val="tx1"/>
                </a:solidFill>
              </a:rPr>
              <a:t>The detector </a:t>
            </a:r>
            <a:r>
              <a:rPr lang="en-US" b="0" dirty="0">
                <a:solidFill>
                  <a:schemeClr val="tx1"/>
                </a:solidFill>
              </a:rPr>
              <a:t>l</a:t>
            </a:r>
            <a:r>
              <a:rPr lang="en-US" b="0" dirty="0" smtClean="0">
                <a:solidFill>
                  <a:schemeClr val="tx1"/>
                </a:solidFill>
              </a:rPr>
              <a:t>ayout</a:t>
            </a:r>
            <a:endParaRPr 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itle 1"/>
          <p:cNvSpPr>
            <a:spLocks noGrp="1"/>
          </p:cNvSpPr>
          <p:nvPr>
            <p:ph type="title" idx="4294967295"/>
          </p:nvPr>
        </p:nvSpPr>
        <p:spPr>
          <a:xfrm>
            <a:off x="2215027" y="83077"/>
            <a:ext cx="5166466" cy="715963"/>
          </a:xfrm>
        </p:spPr>
        <p:txBody>
          <a:bodyPr lIns="82945" tIns="41473" rIns="82945" bIns="41473" anchor="b">
            <a:normAutofit/>
          </a:bodyPr>
          <a:lstStyle/>
          <a:p>
            <a:pPr eaLnBrk="1" hangingPunct="1"/>
            <a:r>
              <a:rPr lang="en-US" b="0" dirty="0" smtClean="0">
                <a:solidFill>
                  <a:schemeClr val="tx1"/>
                </a:solidFill>
              </a:rPr>
              <a:t>The straw</a:t>
            </a:r>
          </a:p>
        </p:txBody>
      </p:sp>
      <p:sp>
        <p:nvSpPr>
          <p:cNvPr id="614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30410" y="489404"/>
            <a:ext cx="6081704" cy="5461453"/>
          </a:xfrm>
        </p:spPr>
        <p:txBody>
          <a:bodyPr lIns="82945" tIns="41473" rIns="82945" bIns="41473">
            <a:normAutofit fontScale="77500" lnSpcReduction="20000"/>
          </a:bodyPr>
          <a:lstStyle/>
          <a:p>
            <a:pPr lvl="1">
              <a:lnSpc>
                <a:spcPct val="130000"/>
              </a:lnSpc>
              <a:spcAft>
                <a:spcPts val="600"/>
              </a:spcAft>
              <a:buNone/>
            </a:pPr>
            <a:endParaRPr lang="en-US" sz="2000" dirty="0"/>
          </a:p>
          <a:p>
            <a:pPr>
              <a:lnSpc>
                <a:spcPct val="130000"/>
              </a:lnSpc>
              <a:spcAft>
                <a:spcPts val="600"/>
              </a:spcAft>
              <a:buNone/>
            </a:pPr>
            <a:r>
              <a:rPr lang="en-US" dirty="0"/>
              <a:t>Straw construction</a:t>
            </a:r>
          </a:p>
          <a:p>
            <a:pPr lvl="1">
              <a:lnSpc>
                <a:spcPct val="130000"/>
              </a:lnSpc>
              <a:spcAft>
                <a:spcPts val="600"/>
              </a:spcAft>
              <a:buFont typeface="Wingdings" charset="2"/>
              <a:buChar char="u"/>
            </a:pPr>
            <a:r>
              <a:rPr lang="en-US" sz="2000" dirty="0"/>
              <a:t> 2.1 m long tube with a diameter of 9.8 mm</a:t>
            </a:r>
          </a:p>
          <a:p>
            <a:pPr lvl="1">
              <a:lnSpc>
                <a:spcPct val="130000"/>
              </a:lnSpc>
              <a:spcAft>
                <a:spcPts val="600"/>
              </a:spcAft>
              <a:buFont typeface="Wingdings" charset="2"/>
              <a:buChar char="u"/>
            </a:pPr>
            <a:r>
              <a:rPr lang="en-US" sz="2000" dirty="0"/>
              <a:t> The base material is Poly Ethylene </a:t>
            </a:r>
            <a:r>
              <a:rPr lang="en-US" sz="2000" dirty="0" smtClean="0"/>
              <a:t>Terephthalate </a:t>
            </a:r>
            <a:r>
              <a:rPr lang="en-US" sz="2000" dirty="0"/>
              <a:t>(PET) with thickness of 36 </a:t>
            </a:r>
            <a:r>
              <a:rPr lang="en-US" sz="2000" dirty="0">
                <a:latin typeface="Symbol" charset="2"/>
                <a:cs typeface="Symbol" charset="2"/>
              </a:rPr>
              <a:t>m</a:t>
            </a:r>
            <a:r>
              <a:rPr lang="en-US" sz="2000" dirty="0"/>
              <a:t>m </a:t>
            </a:r>
          </a:p>
          <a:p>
            <a:pPr lvl="1">
              <a:lnSpc>
                <a:spcPct val="130000"/>
              </a:lnSpc>
              <a:spcAft>
                <a:spcPts val="600"/>
              </a:spcAft>
              <a:buFont typeface="Wingdings" charset="2"/>
              <a:buChar char="u"/>
            </a:pPr>
            <a:r>
              <a:rPr lang="en-GB" sz="2000" dirty="0"/>
              <a:t> </a:t>
            </a:r>
            <a:r>
              <a:rPr lang="en-US" sz="2000" dirty="0"/>
              <a:t>The foil is coated on the inside with 50 nm of Cu </a:t>
            </a:r>
            <a:r>
              <a:rPr lang="en-US" sz="2000" dirty="0" smtClean="0"/>
              <a:t>and  </a:t>
            </a:r>
            <a:r>
              <a:rPr lang="en-US" sz="2000" dirty="0"/>
              <a:t>20 nm of Au by sputtering</a:t>
            </a:r>
          </a:p>
          <a:p>
            <a:pPr marL="393152" lvl="1" indent="0">
              <a:lnSpc>
                <a:spcPct val="130000"/>
              </a:lnSpc>
              <a:spcAft>
                <a:spcPts val="600"/>
              </a:spcAft>
              <a:buNone/>
            </a:pPr>
            <a:endParaRPr lang="en-US" sz="2800" dirty="0"/>
          </a:p>
          <a:p>
            <a:pPr>
              <a:lnSpc>
                <a:spcPct val="130000"/>
              </a:lnSpc>
              <a:spcAft>
                <a:spcPts val="600"/>
              </a:spcAft>
              <a:buNone/>
            </a:pPr>
            <a:r>
              <a:rPr lang="en-US" dirty="0"/>
              <a:t>The electrical properties and operation</a:t>
            </a:r>
          </a:p>
          <a:p>
            <a:pPr marL="532744" lvl="1" indent="0">
              <a:lnSpc>
                <a:spcPct val="130000"/>
              </a:lnSpc>
              <a:spcAft>
                <a:spcPts val="600"/>
              </a:spcAft>
              <a:buFont typeface="Wingdings" charset="2"/>
              <a:buChar char="u"/>
            </a:pPr>
            <a:r>
              <a:rPr lang="en-US" sz="2000" dirty="0"/>
              <a:t> </a:t>
            </a:r>
            <a:r>
              <a:rPr lang="en-US" sz="2000" dirty="0" smtClean="0"/>
              <a:t> The </a:t>
            </a:r>
            <a:r>
              <a:rPr lang="en-US" sz="2000" dirty="0"/>
              <a:t>anode wire is 30 </a:t>
            </a:r>
            <a:r>
              <a:rPr lang="en-US" sz="2000" i="1" dirty="0">
                <a:sym typeface="Symbol"/>
              </a:rPr>
              <a:t></a:t>
            </a:r>
            <a:r>
              <a:rPr lang="en-US" sz="2000" dirty="0"/>
              <a:t>m in diameter and  </a:t>
            </a:r>
            <a:r>
              <a:rPr lang="en-US" sz="2000" dirty="0" smtClean="0"/>
              <a:t>made from  gold-plated </a:t>
            </a:r>
            <a:r>
              <a:rPr lang="en-US" sz="2000" dirty="0"/>
              <a:t>tungsten</a:t>
            </a:r>
          </a:p>
          <a:p>
            <a:pPr marL="532744" lvl="1" indent="0">
              <a:lnSpc>
                <a:spcPct val="130000"/>
              </a:lnSpc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/>
              <a:t>  Resistivity of anode: 50 Ohm, cathode: 65±5 Ohm, wave resistance: 350 Ohm</a:t>
            </a:r>
          </a:p>
          <a:p>
            <a:pPr marL="532744" lvl="1" indent="0">
              <a:lnSpc>
                <a:spcPct val="130000"/>
              </a:lnSpc>
              <a:spcAft>
                <a:spcPts val="600"/>
              </a:spcAft>
              <a:buFont typeface="Wingdings" charset="2"/>
              <a:buChar char="u"/>
            </a:pPr>
            <a:r>
              <a:rPr lang="en-US" sz="2000" dirty="0" smtClean="0"/>
              <a:t>  HV 1750 V and gas mixture: </a:t>
            </a:r>
            <a:r>
              <a:rPr lang="en-US" sz="2000" dirty="0" err="1" smtClean="0">
                <a:solidFill>
                  <a:srgbClr val="FF0000"/>
                </a:solidFill>
              </a:rPr>
              <a:t>Ar</a:t>
            </a:r>
            <a:r>
              <a:rPr lang="en-US" sz="2000" dirty="0" smtClean="0">
                <a:solidFill>
                  <a:srgbClr val="FF0000"/>
                </a:solidFill>
              </a:rPr>
              <a:t> (70%)+ CO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 (30%)</a:t>
            </a:r>
          </a:p>
          <a:p>
            <a:pPr marL="532744" lvl="1" indent="0">
              <a:lnSpc>
                <a:spcPct val="130000"/>
              </a:lnSpc>
              <a:spcAft>
                <a:spcPts val="600"/>
              </a:spcAft>
              <a:buFont typeface="Wingdings" charset="2"/>
              <a:buChar char="u"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532744" lvl="1" indent="0">
              <a:lnSpc>
                <a:spcPct val="130000"/>
              </a:lnSpc>
              <a:spcAft>
                <a:spcPts val="600"/>
              </a:spcAft>
              <a:buFont typeface="Wingdings" charset="2"/>
              <a:buChar char="u"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spcAft>
                <a:spcPts val="500"/>
              </a:spcAft>
              <a:buClr>
                <a:schemeClr val="bg2">
                  <a:lumMod val="25000"/>
                </a:schemeClr>
              </a:buClr>
              <a:buNone/>
            </a:pPr>
            <a:endParaRPr lang="en-US" sz="2000" dirty="0"/>
          </a:p>
          <a:p>
            <a:pPr lvl="1">
              <a:lnSpc>
                <a:spcPct val="130000"/>
              </a:lnSpc>
              <a:spcAft>
                <a:spcPts val="600"/>
              </a:spcAft>
              <a:buFont typeface="Wingdings" charset="2"/>
              <a:buChar char="u"/>
            </a:pPr>
            <a:endParaRPr lang="en-US" sz="2000" dirty="0"/>
          </a:p>
          <a:p>
            <a:pPr lvl="1">
              <a:lnSpc>
                <a:spcPct val="130000"/>
              </a:lnSpc>
              <a:spcAft>
                <a:spcPts val="600"/>
              </a:spcAft>
              <a:buFont typeface="Wingdings" charset="2"/>
              <a:buChar char="u"/>
            </a:pPr>
            <a:endParaRPr lang="en-US" sz="2000" dirty="0"/>
          </a:p>
        </p:txBody>
      </p:sp>
      <p:pic>
        <p:nvPicPr>
          <p:cNvPr id="61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96399" y="-1981200"/>
            <a:ext cx="14255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/>
          <p:nvPr/>
        </p:nvGrpSpPr>
        <p:grpSpPr>
          <a:xfrm>
            <a:off x="6242558" y="1220469"/>
            <a:ext cx="2374235" cy="960006"/>
            <a:chOff x="207010" y="971328"/>
            <a:chExt cx="2778720" cy="960006"/>
          </a:xfrm>
        </p:grpSpPr>
        <p:sp>
          <p:nvSpPr>
            <p:cNvPr id="12" name="Rectangle 11"/>
            <p:cNvSpPr/>
            <p:nvPr/>
          </p:nvSpPr>
          <p:spPr>
            <a:xfrm>
              <a:off x="207010" y="971328"/>
              <a:ext cx="2778720" cy="653891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7010" y="1625219"/>
              <a:ext cx="2778720" cy="150899"/>
            </a:xfrm>
            <a:prstGeom prst="rect">
              <a:avLst/>
            </a:prstGeom>
            <a:solidFill>
              <a:srgbClr val="FF635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7010" y="1776118"/>
              <a:ext cx="2778720" cy="155216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299747" y="851137"/>
            <a:ext cx="1370868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36 </a:t>
            </a:r>
            <a:r>
              <a:rPr lang="en-US" dirty="0" smtClean="0">
                <a:solidFill>
                  <a:srgbClr val="000000"/>
                </a:solidFill>
                <a:latin typeface="Symbol"/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m PET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50022" y="2344114"/>
            <a:ext cx="1284306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50 nm Cu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57553" y="2713446"/>
            <a:ext cx="1282703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20 nm Au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7128711" y="2096664"/>
            <a:ext cx="469754" cy="251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6421624" y="2356780"/>
            <a:ext cx="688187" cy="251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3" descr="swp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51853" b="11369"/>
          <a:stretch>
            <a:fillRect/>
          </a:stretch>
        </p:blipFill>
        <p:spPr bwMode="auto">
          <a:xfrm>
            <a:off x="6278146" y="3488927"/>
            <a:ext cx="2318327" cy="277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urved Left Arrow 2"/>
          <p:cNvSpPr/>
          <p:nvPr/>
        </p:nvSpPr>
        <p:spPr>
          <a:xfrm flipV="1">
            <a:off x="8360414" y="1991864"/>
            <a:ext cx="653175" cy="2939596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36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219647" y="3439845"/>
            <a:ext cx="4700418" cy="1785298"/>
            <a:chOff x="4265748" y="1610600"/>
            <a:chExt cx="4500537" cy="1635751"/>
          </a:xfrm>
          <a:solidFill>
            <a:schemeClr val="accent2">
              <a:lumMod val="40000"/>
              <a:lumOff val="60000"/>
            </a:schemeClr>
          </a:solidFill>
          <a:effectLst/>
        </p:grpSpPr>
        <p:pic>
          <p:nvPicPr>
            <p:cNvPr id="27" name="Picture 2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792" y="2298289"/>
              <a:ext cx="3691801" cy="9480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4265748" y="1610600"/>
              <a:ext cx="4500537" cy="59219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Microscope pictures of a straw cross- section for quality control of the weld</a:t>
              </a:r>
              <a:endParaRPr lang="en-US" dirty="0"/>
            </a:p>
          </p:txBody>
        </p:sp>
      </p:grpSp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010" y="-124328"/>
            <a:ext cx="7119937" cy="74771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0" dirty="0" smtClean="0">
                <a:solidFill>
                  <a:srgbClr val="000000"/>
                </a:solidFill>
                <a:ea typeface="Lucida Sans Unicode"/>
              </a:rPr>
              <a:t>Ultrasonic welding of </a:t>
            </a:r>
            <a:r>
              <a:rPr lang="en-US" dirty="0" smtClean="0">
                <a:solidFill>
                  <a:srgbClr val="000000"/>
                </a:solidFill>
                <a:ea typeface="Lucida Sans Unicode"/>
              </a:rPr>
              <a:t>s</a:t>
            </a:r>
            <a:r>
              <a:rPr lang="en-US" b="0" dirty="0" smtClean="0">
                <a:solidFill>
                  <a:srgbClr val="000000"/>
                </a:solidFill>
                <a:ea typeface="Lucida Sans Unicode"/>
              </a:rPr>
              <a:t>traws</a:t>
            </a:r>
            <a:endParaRPr lang="en-US" b="0" dirty="0">
              <a:solidFill>
                <a:srgbClr val="000000"/>
              </a:solidFill>
              <a:ea typeface="Lucida Sans Unicode"/>
            </a:endParaRPr>
          </a:p>
        </p:txBody>
      </p:sp>
      <p:sp>
        <p:nvSpPr>
          <p:cNvPr id="5940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" name="Picture 6" descr="P101007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9061" y="1154690"/>
            <a:ext cx="3282587" cy="212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0" y="5321235"/>
            <a:ext cx="9144000" cy="120032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Straw Quality Control: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dirty="0" smtClean="0"/>
              <a:t>All straws are leak tested after a short (15 min) pressure test at 3 bar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dirty="0" smtClean="0"/>
              <a:t>The strength of the weld is verified at both straw ends (traction test)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dirty="0" smtClean="0"/>
              <a:t>The electrical conductivity between the two straw ends is measured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794" y="971453"/>
            <a:ext cx="2109221" cy="126789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72932" y="614505"/>
            <a:ext cx="2962432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“Classical straw winding”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144278" y="4721289"/>
            <a:ext cx="2824065" cy="4148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911395" y="4274471"/>
            <a:ext cx="104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 </a:t>
            </a:r>
            <a:r>
              <a:rPr lang="en-US" dirty="0" smtClean="0">
                <a:latin typeface="Symbol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46645" y="598746"/>
            <a:ext cx="2349578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Ultrasonic welding</a:t>
            </a:r>
            <a:endParaRPr lang="en-US" dirty="0"/>
          </a:p>
        </p:txBody>
      </p:sp>
      <p:pic>
        <p:nvPicPr>
          <p:cNvPr id="25" name="Picture 185" descr="inducator_for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313" y="2425308"/>
            <a:ext cx="1810140" cy="2832610"/>
          </a:xfrm>
          <a:prstGeom prst="rect">
            <a:avLst/>
          </a:prstGeom>
        </p:spPr>
      </p:pic>
      <p:pic>
        <p:nvPicPr>
          <p:cNvPr id="33" name="Picture 184" descr="stand_forc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57" y="2440440"/>
            <a:ext cx="2038584" cy="2817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690" y="719324"/>
            <a:ext cx="7480707" cy="5878919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dirty="0" smtClean="0"/>
              <a:t>Leak testing at different stages</a:t>
            </a:r>
          </a:p>
          <a:p>
            <a:pPr lvl="1" algn="just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The Aluminum </a:t>
            </a:r>
            <a:r>
              <a:rPr lang="en-US" dirty="0" smtClean="0"/>
              <a:t>frames and the straws </a:t>
            </a:r>
            <a:r>
              <a:rPr lang="en-US" dirty="0"/>
              <a:t>are leak tested before </a:t>
            </a:r>
            <a:r>
              <a:rPr lang="en-US" dirty="0" smtClean="0"/>
              <a:t>wire installation </a:t>
            </a:r>
          </a:p>
          <a:p>
            <a:pPr lvl="1" algn="just">
              <a:lnSpc>
                <a:spcPct val="120000"/>
              </a:lnSpc>
              <a:spcBef>
                <a:spcPts val="1200"/>
              </a:spcBef>
            </a:pPr>
            <a:r>
              <a:rPr lang="en-US" dirty="0" smtClean="0"/>
              <a:t>Specifications: </a:t>
            </a:r>
            <a:r>
              <a:rPr lang="en-US" i="1" dirty="0" smtClean="0"/>
              <a:t>1mbar x cm</a:t>
            </a:r>
            <a:r>
              <a:rPr lang="en-US" i="1" baseline="30000" dirty="0"/>
              <a:t>3</a:t>
            </a:r>
            <a:r>
              <a:rPr lang="en-US" i="1" dirty="0" smtClean="0"/>
              <a:t>/min/straw   </a:t>
            </a:r>
            <a:r>
              <a:rPr lang="en-US" dirty="0" smtClean="0"/>
              <a:t>(mainly diffusion of CO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dirty="0" smtClean="0"/>
              <a:t>Straw step and straightness measurement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dirty="0" smtClean="0"/>
              <a:t>Straw tension verification</a:t>
            </a:r>
          </a:p>
          <a:p>
            <a:pPr lvl="1" algn="just">
              <a:lnSpc>
                <a:spcPct val="120000"/>
              </a:lnSpc>
              <a:spcBef>
                <a:spcPts val="1200"/>
              </a:spcBef>
            </a:pPr>
            <a:r>
              <a:rPr lang="en-US" dirty="0" smtClean="0"/>
              <a:t>An infrared emitter/receiver measures the natural frequency of the straws and the straw tension is calculated</a:t>
            </a:r>
          </a:p>
          <a:p>
            <a:pPr lvl="1" algn="just">
              <a:lnSpc>
                <a:spcPct val="120000"/>
              </a:lnSpc>
              <a:spcBef>
                <a:spcPts val="1200"/>
              </a:spcBef>
            </a:pPr>
            <a:r>
              <a:rPr lang="en-US" dirty="0" smtClean="0"/>
              <a:t>A straw is replaced if tension is </a:t>
            </a:r>
            <a:r>
              <a:rPr lang="en-US" dirty="0"/>
              <a:t>&lt;</a:t>
            </a:r>
            <a:r>
              <a:rPr lang="en-US" dirty="0" smtClean="0"/>
              <a:t> 70% of its nominal value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Wire tension measurement</a:t>
            </a:r>
          </a:p>
          <a:p>
            <a:pPr lvl="1" algn="just">
              <a:lnSpc>
                <a:spcPct val="120000"/>
              </a:lnSpc>
              <a:spcBef>
                <a:spcPts val="1200"/>
              </a:spcBef>
            </a:pPr>
            <a:r>
              <a:rPr lang="en-US" dirty="0"/>
              <a:t>A mechanical test of the wire tension is used by applying a  fixed force (F)  on the crimp tube (visual inspection</a:t>
            </a:r>
            <a:r>
              <a:rPr lang="en-US" dirty="0" smtClean="0"/>
              <a:t>)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dirty="0" smtClean="0"/>
              <a:t>High Voltage (HV) </a:t>
            </a:r>
            <a:r>
              <a:rPr lang="en-US" dirty="0"/>
              <a:t>tests</a:t>
            </a:r>
          </a:p>
          <a:p>
            <a:pPr lvl="1" algn="just">
              <a:lnSpc>
                <a:spcPct val="120000"/>
              </a:lnSpc>
              <a:spcBef>
                <a:spcPts val="1200"/>
              </a:spcBef>
            </a:pPr>
            <a:r>
              <a:rPr lang="en-US" dirty="0" smtClean="0"/>
              <a:t>A </a:t>
            </a:r>
            <a:r>
              <a:rPr lang="en-US" dirty="0"/>
              <a:t>first </a:t>
            </a:r>
            <a:r>
              <a:rPr lang="en-US" dirty="0" smtClean="0"/>
              <a:t>HV test is carried out once the web are installed and a second HV test after the </a:t>
            </a:r>
            <a:r>
              <a:rPr lang="en-US" dirty="0"/>
              <a:t>wires are </a:t>
            </a:r>
            <a:r>
              <a:rPr lang="en-US" dirty="0" smtClean="0"/>
              <a:t>inserted. The current is measured. In a second test, the front-end cover board is read out in order to look for micro discharges.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2200" y="-251756"/>
            <a:ext cx="7104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Quality control and testing during assembly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8767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24240</TotalTime>
  <Words>2275</Words>
  <Application>Microsoft Office PowerPoint</Application>
  <PresentationFormat>Экран (4:3)</PresentationFormat>
  <Paragraphs>202</Paragraphs>
  <Slides>20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Concourse</vt:lpstr>
      <vt:lpstr>Слайд 1</vt:lpstr>
      <vt:lpstr>The study of Kaons</vt:lpstr>
      <vt:lpstr>Set up</vt:lpstr>
      <vt:lpstr>The straw chamber in NA62</vt:lpstr>
      <vt:lpstr>Слайд 5</vt:lpstr>
      <vt:lpstr>Слайд 6</vt:lpstr>
      <vt:lpstr>The straw</vt:lpstr>
      <vt:lpstr>Ultrasonic welding of straws</vt:lpstr>
      <vt:lpstr>Quality control and testing during assembly</vt:lpstr>
      <vt:lpstr>Слайд 10</vt:lpstr>
      <vt:lpstr>      Straw pretension verification</vt:lpstr>
      <vt:lpstr>The Spacers </vt:lpstr>
      <vt:lpstr>Straw straightness and step</vt:lpstr>
      <vt:lpstr>Module assembly - connectivity</vt:lpstr>
      <vt:lpstr>High Voltage measurement the with FE cover</vt:lpstr>
      <vt:lpstr>NA62 straw tracker data flow</vt:lpstr>
      <vt:lpstr>Слайд 17</vt:lpstr>
      <vt:lpstr>Слайд 18</vt:lpstr>
      <vt:lpstr>Conclusions</vt:lpstr>
      <vt:lpstr>           Thank you for your  attention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NA62 straw Tracker</dc:title>
  <dc:creator>hans Danielsson</dc:creator>
  <cp:lastModifiedBy>Пользователь Windows</cp:lastModifiedBy>
  <cp:revision>880</cp:revision>
  <cp:lastPrinted>2012-10-26T11:42:25Z</cp:lastPrinted>
  <dcterms:created xsi:type="dcterms:W3CDTF">2010-11-04T18:55:48Z</dcterms:created>
  <dcterms:modified xsi:type="dcterms:W3CDTF">2017-02-28T04:07:27Z</dcterms:modified>
</cp:coreProperties>
</file>