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43463" cy="42845038"/>
  <p:notesSz cx="6781800" cy="9926638"/>
  <p:defaultTextStyle>
    <a:defPPr>
      <a:defRPr lang="ru-RU"/>
    </a:defPPr>
    <a:lvl1pPr marL="0" algn="l" defTabSz="4176425" rtl="0" eaLnBrk="1" latinLnBrk="0" hangingPunct="1">
      <a:defRPr sz="8300" kern="1200">
        <a:solidFill>
          <a:schemeClr val="tx1"/>
        </a:solidFill>
        <a:latin typeface="+mn-lt"/>
        <a:ea typeface="+mn-ea"/>
        <a:cs typeface="+mn-cs"/>
      </a:defRPr>
    </a:lvl1pPr>
    <a:lvl2pPr marL="2088212" algn="l" defTabSz="4176425" rtl="0" eaLnBrk="1" latinLnBrk="0" hangingPunct="1">
      <a:defRPr sz="8300" kern="1200">
        <a:solidFill>
          <a:schemeClr val="tx1"/>
        </a:solidFill>
        <a:latin typeface="+mn-lt"/>
        <a:ea typeface="+mn-ea"/>
        <a:cs typeface="+mn-cs"/>
      </a:defRPr>
    </a:lvl2pPr>
    <a:lvl3pPr marL="4176425" algn="l" defTabSz="4176425" rtl="0" eaLnBrk="1" latinLnBrk="0" hangingPunct="1">
      <a:defRPr sz="8300" kern="1200">
        <a:solidFill>
          <a:schemeClr val="tx1"/>
        </a:solidFill>
        <a:latin typeface="+mn-lt"/>
        <a:ea typeface="+mn-ea"/>
        <a:cs typeface="+mn-cs"/>
      </a:defRPr>
    </a:lvl3pPr>
    <a:lvl4pPr marL="6264637" algn="l" defTabSz="4176425" rtl="0" eaLnBrk="1" latinLnBrk="0" hangingPunct="1">
      <a:defRPr sz="8300" kern="1200">
        <a:solidFill>
          <a:schemeClr val="tx1"/>
        </a:solidFill>
        <a:latin typeface="+mn-lt"/>
        <a:ea typeface="+mn-ea"/>
        <a:cs typeface="+mn-cs"/>
      </a:defRPr>
    </a:lvl4pPr>
    <a:lvl5pPr marL="8352849" algn="l" defTabSz="4176425" rtl="0" eaLnBrk="1" latinLnBrk="0" hangingPunct="1">
      <a:defRPr sz="8300" kern="1200">
        <a:solidFill>
          <a:schemeClr val="tx1"/>
        </a:solidFill>
        <a:latin typeface="+mn-lt"/>
        <a:ea typeface="+mn-ea"/>
        <a:cs typeface="+mn-cs"/>
      </a:defRPr>
    </a:lvl5pPr>
    <a:lvl6pPr marL="10441060" algn="l" defTabSz="4176425" rtl="0" eaLnBrk="1" latinLnBrk="0" hangingPunct="1">
      <a:defRPr sz="8300" kern="1200">
        <a:solidFill>
          <a:schemeClr val="tx1"/>
        </a:solidFill>
        <a:latin typeface="+mn-lt"/>
        <a:ea typeface="+mn-ea"/>
        <a:cs typeface="+mn-cs"/>
      </a:defRPr>
    </a:lvl6pPr>
    <a:lvl7pPr marL="12529273" algn="l" defTabSz="4176425" rtl="0" eaLnBrk="1" latinLnBrk="0" hangingPunct="1">
      <a:defRPr sz="8300" kern="1200">
        <a:solidFill>
          <a:schemeClr val="tx1"/>
        </a:solidFill>
        <a:latin typeface="+mn-lt"/>
        <a:ea typeface="+mn-ea"/>
        <a:cs typeface="+mn-cs"/>
      </a:defRPr>
    </a:lvl7pPr>
    <a:lvl8pPr marL="14617485" algn="l" defTabSz="4176425" rtl="0" eaLnBrk="1" latinLnBrk="0" hangingPunct="1">
      <a:defRPr sz="8300" kern="1200">
        <a:solidFill>
          <a:schemeClr val="tx1"/>
        </a:solidFill>
        <a:latin typeface="+mn-lt"/>
        <a:ea typeface="+mn-ea"/>
        <a:cs typeface="+mn-cs"/>
      </a:defRPr>
    </a:lvl8pPr>
    <a:lvl9pPr marL="16705697" algn="l" defTabSz="4176425" rtl="0" eaLnBrk="1" latinLnBrk="0" hangingPunct="1">
      <a:defRPr sz="83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4A1133DE-394A-4DEA-A1F0-7F730A7BC961}">
          <p14:sldIdLst/>
        </p14:section>
        <p14:section name="Раздел без заголовка" id="{E6943249-1D13-4A76-9B0F-0D545149D46A}">
          <p14:sldIdLst/>
        </p14:section>
        <p14:section name="Раздел без заголовка" id="{292087FB-99C3-43C7-B562-D9B40C4F42D6}">
          <p14:sldIdLst>
            <p14:sldId id="2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94671" autoAdjust="0"/>
  </p:normalViewPr>
  <p:slideViewPr>
    <p:cSldViewPr showGuides="1">
      <p:cViewPr>
        <p:scale>
          <a:sx n="35" d="100"/>
          <a:sy n="35" d="100"/>
        </p:scale>
        <p:origin x="-522" y="-72"/>
      </p:cViewPr>
      <p:guideLst>
        <p:guide orient="horz" pos="13495"/>
        <p:guide pos="952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8260" y="13309740"/>
            <a:ext cx="25706944" cy="918391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4536520" y="24278856"/>
            <a:ext cx="21170424" cy="10949287"/>
          </a:xfrm>
        </p:spPr>
        <p:txBody>
          <a:bodyPr/>
          <a:lstStyle>
            <a:lvl1pPr marL="0" indent="0" algn="ctr">
              <a:buNone/>
              <a:defRPr>
                <a:solidFill>
                  <a:schemeClr val="tx1">
                    <a:tint val="75000"/>
                  </a:schemeClr>
                </a:solidFill>
              </a:defRPr>
            </a:lvl1pPr>
            <a:lvl2pPr marL="2088212" indent="0" algn="ctr">
              <a:buNone/>
              <a:defRPr>
                <a:solidFill>
                  <a:schemeClr val="tx1">
                    <a:tint val="75000"/>
                  </a:schemeClr>
                </a:solidFill>
              </a:defRPr>
            </a:lvl2pPr>
            <a:lvl3pPr marL="4176425" indent="0" algn="ctr">
              <a:buNone/>
              <a:defRPr>
                <a:solidFill>
                  <a:schemeClr val="tx1">
                    <a:tint val="75000"/>
                  </a:schemeClr>
                </a:solidFill>
              </a:defRPr>
            </a:lvl3pPr>
            <a:lvl4pPr marL="6264637" indent="0" algn="ctr">
              <a:buNone/>
              <a:defRPr>
                <a:solidFill>
                  <a:schemeClr val="tx1">
                    <a:tint val="75000"/>
                  </a:schemeClr>
                </a:solidFill>
              </a:defRPr>
            </a:lvl4pPr>
            <a:lvl5pPr marL="8352849" indent="0" algn="ctr">
              <a:buNone/>
              <a:defRPr>
                <a:solidFill>
                  <a:schemeClr val="tx1">
                    <a:tint val="75000"/>
                  </a:schemeClr>
                </a:solidFill>
              </a:defRPr>
            </a:lvl5pPr>
            <a:lvl6pPr marL="10441060" indent="0" algn="ctr">
              <a:buNone/>
              <a:defRPr>
                <a:solidFill>
                  <a:schemeClr val="tx1">
                    <a:tint val="75000"/>
                  </a:schemeClr>
                </a:solidFill>
              </a:defRPr>
            </a:lvl6pPr>
            <a:lvl7pPr marL="12529273" indent="0" algn="ctr">
              <a:buNone/>
              <a:defRPr>
                <a:solidFill>
                  <a:schemeClr val="tx1">
                    <a:tint val="75000"/>
                  </a:schemeClr>
                </a:solidFill>
              </a:defRPr>
            </a:lvl7pPr>
            <a:lvl8pPr marL="14617485" indent="0" algn="ctr">
              <a:buNone/>
              <a:defRPr>
                <a:solidFill>
                  <a:schemeClr val="tx1">
                    <a:tint val="75000"/>
                  </a:schemeClr>
                </a:solidFill>
              </a:defRPr>
            </a:lvl8pPr>
            <a:lvl9pPr marL="16705697"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4303325-CA24-45F3-BC3F-BD62BEA9DE92}" type="datetimeFigureOut">
              <a:rPr lang="ru-RU" smtClean="0"/>
              <a:t>21.02.2017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170468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303325-CA24-45F3-BC3F-BD62BEA9DE92}" type="datetimeFigureOut">
              <a:rPr lang="ru-RU" smtClean="0"/>
              <a:t>21.02.2017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131889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21926511" y="1715795"/>
            <a:ext cx="6804780" cy="3655713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512174" y="1715795"/>
            <a:ext cx="19910279" cy="3655713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303325-CA24-45F3-BC3F-BD62BEA9DE92}" type="datetimeFigureOut">
              <a:rPr lang="ru-RU" smtClean="0"/>
              <a:t>21.02.2017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174043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303325-CA24-45F3-BC3F-BD62BEA9DE92}" type="datetimeFigureOut">
              <a:rPr lang="ru-RU" smtClean="0"/>
              <a:t>21.02.2017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353044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026" y="27531905"/>
            <a:ext cx="25706944" cy="8509501"/>
          </a:xfrm>
        </p:spPr>
        <p:txBody>
          <a:bodyPr anchor="t"/>
          <a:lstStyle>
            <a:lvl1pPr algn="l">
              <a:defRPr sz="18200" b="1" cap="all"/>
            </a:lvl1pPr>
          </a:lstStyle>
          <a:p>
            <a:r>
              <a:rPr lang="ru-RU" smtClean="0"/>
              <a:t>Образец заголовка</a:t>
            </a:r>
            <a:endParaRPr lang="ru-RU"/>
          </a:p>
        </p:txBody>
      </p:sp>
      <p:sp>
        <p:nvSpPr>
          <p:cNvPr id="3" name="Текст 2"/>
          <p:cNvSpPr>
            <a:spLocks noGrp="1"/>
          </p:cNvSpPr>
          <p:nvPr>
            <p:ph type="body" idx="1"/>
          </p:nvPr>
        </p:nvSpPr>
        <p:spPr>
          <a:xfrm>
            <a:off x="2389026" y="18159561"/>
            <a:ext cx="25706944" cy="9372348"/>
          </a:xfrm>
        </p:spPr>
        <p:txBody>
          <a:bodyPr anchor="b"/>
          <a:lstStyle>
            <a:lvl1pPr marL="0" indent="0">
              <a:buNone/>
              <a:defRPr sz="9200">
                <a:solidFill>
                  <a:schemeClr val="tx1">
                    <a:tint val="75000"/>
                  </a:schemeClr>
                </a:solidFill>
              </a:defRPr>
            </a:lvl1pPr>
            <a:lvl2pPr marL="2088212" indent="0">
              <a:buNone/>
              <a:defRPr sz="8300">
                <a:solidFill>
                  <a:schemeClr val="tx1">
                    <a:tint val="75000"/>
                  </a:schemeClr>
                </a:solidFill>
              </a:defRPr>
            </a:lvl2pPr>
            <a:lvl3pPr marL="4176425" indent="0">
              <a:buNone/>
              <a:defRPr sz="7400">
                <a:solidFill>
                  <a:schemeClr val="tx1">
                    <a:tint val="75000"/>
                  </a:schemeClr>
                </a:solidFill>
              </a:defRPr>
            </a:lvl3pPr>
            <a:lvl4pPr marL="6264637" indent="0">
              <a:buNone/>
              <a:defRPr sz="6300">
                <a:solidFill>
                  <a:schemeClr val="tx1">
                    <a:tint val="75000"/>
                  </a:schemeClr>
                </a:solidFill>
              </a:defRPr>
            </a:lvl4pPr>
            <a:lvl5pPr marL="8352849" indent="0">
              <a:buNone/>
              <a:defRPr sz="6300">
                <a:solidFill>
                  <a:schemeClr val="tx1">
                    <a:tint val="75000"/>
                  </a:schemeClr>
                </a:solidFill>
              </a:defRPr>
            </a:lvl5pPr>
            <a:lvl6pPr marL="10441060" indent="0">
              <a:buNone/>
              <a:defRPr sz="6300">
                <a:solidFill>
                  <a:schemeClr val="tx1">
                    <a:tint val="75000"/>
                  </a:schemeClr>
                </a:solidFill>
              </a:defRPr>
            </a:lvl6pPr>
            <a:lvl7pPr marL="12529273" indent="0">
              <a:buNone/>
              <a:defRPr sz="6300">
                <a:solidFill>
                  <a:schemeClr val="tx1">
                    <a:tint val="75000"/>
                  </a:schemeClr>
                </a:solidFill>
              </a:defRPr>
            </a:lvl7pPr>
            <a:lvl8pPr marL="14617485" indent="0">
              <a:buNone/>
              <a:defRPr sz="6300">
                <a:solidFill>
                  <a:schemeClr val="tx1">
                    <a:tint val="75000"/>
                  </a:schemeClr>
                </a:solidFill>
              </a:defRPr>
            </a:lvl8pPr>
            <a:lvl9pPr marL="16705697" indent="0">
              <a:buNone/>
              <a:defRPr sz="63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4303325-CA24-45F3-BC3F-BD62BEA9DE92}" type="datetimeFigureOut">
              <a:rPr lang="ru-RU" smtClean="0"/>
              <a:t>21.02.2017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23347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512173" y="9997183"/>
            <a:ext cx="13357530" cy="28275743"/>
          </a:xfrm>
        </p:spPr>
        <p:txBody>
          <a:bodyPr/>
          <a:lstStyle>
            <a:lvl1pPr>
              <a:defRPr sz="12800"/>
            </a:lvl1pPr>
            <a:lvl2pPr>
              <a:defRPr sz="11000"/>
            </a:lvl2pPr>
            <a:lvl3pPr>
              <a:defRPr sz="9200"/>
            </a:lvl3pPr>
            <a:lvl4pPr>
              <a:defRPr sz="8300"/>
            </a:lvl4pPr>
            <a:lvl5pPr>
              <a:defRPr sz="8300"/>
            </a:lvl5pPr>
            <a:lvl6pPr>
              <a:defRPr sz="8300"/>
            </a:lvl6pPr>
            <a:lvl7pPr>
              <a:defRPr sz="8300"/>
            </a:lvl7pPr>
            <a:lvl8pPr>
              <a:defRPr sz="8300"/>
            </a:lvl8pPr>
            <a:lvl9pPr>
              <a:defRPr sz="8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15373760" y="9997183"/>
            <a:ext cx="13357530" cy="28275743"/>
          </a:xfrm>
        </p:spPr>
        <p:txBody>
          <a:bodyPr/>
          <a:lstStyle>
            <a:lvl1pPr>
              <a:defRPr sz="12800"/>
            </a:lvl1pPr>
            <a:lvl2pPr>
              <a:defRPr sz="11000"/>
            </a:lvl2pPr>
            <a:lvl3pPr>
              <a:defRPr sz="9200"/>
            </a:lvl3pPr>
            <a:lvl4pPr>
              <a:defRPr sz="8300"/>
            </a:lvl4pPr>
            <a:lvl5pPr>
              <a:defRPr sz="8300"/>
            </a:lvl5pPr>
            <a:lvl6pPr>
              <a:defRPr sz="8300"/>
            </a:lvl6pPr>
            <a:lvl7pPr>
              <a:defRPr sz="8300"/>
            </a:lvl7pPr>
            <a:lvl8pPr>
              <a:defRPr sz="8300"/>
            </a:lvl8pPr>
            <a:lvl9pPr>
              <a:defRPr sz="8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4303325-CA24-45F3-BC3F-BD62BEA9DE92}" type="datetimeFigureOut">
              <a:rPr lang="ru-RU" smtClean="0"/>
              <a:t>21.02.2017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414487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1512176" y="9590547"/>
            <a:ext cx="13362782" cy="3996884"/>
          </a:xfrm>
        </p:spPr>
        <p:txBody>
          <a:bodyPr anchor="b"/>
          <a:lstStyle>
            <a:lvl1pPr marL="0" indent="0">
              <a:buNone/>
              <a:defRPr sz="11000" b="1"/>
            </a:lvl1pPr>
            <a:lvl2pPr marL="2088212" indent="0">
              <a:buNone/>
              <a:defRPr sz="9200" b="1"/>
            </a:lvl2pPr>
            <a:lvl3pPr marL="4176425" indent="0">
              <a:buNone/>
              <a:defRPr sz="8300" b="1"/>
            </a:lvl3pPr>
            <a:lvl4pPr marL="6264637" indent="0">
              <a:buNone/>
              <a:defRPr sz="7400" b="1"/>
            </a:lvl4pPr>
            <a:lvl5pPr marL="8352849" indent="0">
              <a:buNone/>
              <a:defRPr sz="7400" b="1"/>
            </a:lvl5pPr>
            <a:lvl6pPr marL="10441060" indent="0">
              <a:buNone/>
              <a:defRPr sz="7400" b="1"/>
            </a:lvl6pPr>
            <a:lvl7pPr marL="12529273" indent="0">
              <a:buNone/>
              <a:defRPr sz="7400" b="1"/>
            </a:lvl7pPr>
            <a:lvl8pPr marL="14617485" indent="0">
              <a:buNone/>
              <a:defRPr sz="7400" b="1"/>
            </a:lvl8pPr>
            <a:lvl9pPr marL="16705697" indent="0">
              <a:buNone/>
              <a:defRPr sz="7400" b="1"/>
            </a:lvl9pPr>
          </a:lstStyle>
          <a:p>
            <a:pPr lvl="0"/>
            <a:r>
              <a:rPr lang="ru-RU" smtClean="0"/>
              <a:t>Образец текста</a:t>
            </a:r>
          </a:p>
        </p:txBody>
      </p:sp>
      <p:sp>
        <p:nvSpPr>
          <p:cNvPr id="4" name="Объект 3"/>
          <p:cNvSpPr>
            <a:spLocks noGrp="1"/>
          </p:cNvSpPr>
          <p:nvPr>
            <p:ph sz="half" idx="2"/>
          </p:nvPr>
        </p:nvSpPr>
        <p:spPr>
          <a:xfrm>
            <a:off x="1512176" y="13587429"/>
            <a:ext cx="13362782" cy="24685489"/>
          </a:xfrm>
        </p:spPr>
        <p:txBody>
          <a:bodyPr/>
          <a:lstStyle>
            <a:lvl1pPr>
              <a:defRPr sz="11000"/>
            </a:lvl1pPr>
            <a:lvl2pPr>
              <a:defRPr sz="9200"/>
            </a:lvl2pPr>
            <a:lvl3pPr>
              <a:defRPr sz="8300"/>
            </a:lvl3pPr>
            <a:lvl4pPr>
              <a:defRPr sz="7400"/>
            </a:lvl4pPr>
            <a:lvl5pPr>
              <a:defRPr sz="7400"/>
            </a:lvl5pPr>
            <a:lvl6pPr>
              <a:defRPr sz="7400"/>
            </a:lvl6pPr>
            <a:lvl7pPr>
              <a:defRPr sz="7400"/>
            </a:lvl7pPr>
            <a:lvl8pPr>
              <a:defRPr sz="7400"/>
            </a:lvl8pPr>
            <a:lvl9pPr>
              <a:defRPr sz="7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15363263" y="9590547"/>
            <a:ext cx="13368030" cy="3996884"/>
          </a:xfrm>
        </p:spPr>
        <p:txBody>
          <a:bodyPr anchor="b"/>
          <a:lstStyle>
            <a:lvl1pPr marL="0" indent="0">
              <a:buNone/>
              <a:defRPr sz="11000" b="1"/>
            </a:lvl1pPr>
            <a:lvl2pPr marL="2088212" indent="0">
              <a:buNone/>
              <a:defRPr sz="9200" b="1"/>
            </a:lvl2pPr>
            <a:lvl3pPr marL="4176425" indent="0">
              <a:buNone/>
              <a:defRPr sz="8300" b="1"/>
            </a:lvl3pPr>
            <a:lvl4pPr marL="6264637" indent="0">
              <a:buNone/>
              <a:defRPr sz="7400" b="1"/>
            </a:lvl4pPr>
            <a:lvl5pPr marL="8352849" indent="0">
              <a:buNone/>
              <a:defRPr sz="7400" b="1"/>
            </a:lvl5pPr>
            <a:lvl6pPr marL="10441060" indent="0">
              <a:buNone/>
              <a:defRPr sz="7400" b="1"/>
            </a:lvl6pPr>
            <a:lvl7pPr marL="12529273" indent="0">
              <a:buNone/>
              <a:defRPr sz="7400" b="1"/>
            </a:lvl7pPr>
            <a:lvl8pPr marL="14617485" indent="0">
              <a:buNone/>
              <a:defRPr sz="7400" b="1"/>
            </a:lvl8pPr>
            <a:lvl9pPr marL="16705697" indent="0">
              <a:buNone/>
              <a:defRPr sz="7400" b="1"/>
            </a:lvl9pPr>
          </a:lstStyle>
          <a:p>
            <a:pPr lvl="0"/>
            <a:r>
              <a:rPr lang="ru-RU" smtClean="0"/>
              <a:t>Образец текста</a:t>
            </a:r>
          </a:p>
        </p:txBody>
      </p:sp>
      <p:sp>
        <p:nvSpPr>
          <p:cNvPr id="6" name="Объект 5"/>
          <p:cNvSpPr>
            <a:spLocks noGrp="1"/>
          </p:cNvSpPr>
          <p:nvPr>
            <p:ph sz="quarter" idx="4"/>
          </p:nvPr>
        </p:nvSpPr>
        <p:spPr>
          <a:xfrm>
            <a:off x="15363263" y="13587429"/>
            <a:ext cx="13368030" cy="24685489"/>
          </a:xfrm>
        </p:spPr>
        <p:txBody>
          <a:bodyPr/>
          <a:lstStyle>
            <a:lvl1pPr>
              <a:defRPr sz="11000"/>
            </a:lvl1pPr>
            <a:lvl2pPr>
              <a:defRPr sz="9200"/>
            </a:lvl2pPr>
            <a:lvl3pPr>
              <a:defRPr sz="8300"/>
            </a:lvl3pPr>
            <a:lvl4pPr>
              <a:defRPr sz="7400"/>
            </a:lvl4pPr>
            <a:lvl5pPr>
              <a:defRPr sz="7400"/>
            </a:lvl5pPr>
            <a:lvl6pPr>
              <a:defRPr sz="7400"/>
            </a:lvl6pPr>
            <a:lvl7pPr>
              <a:defRPr sz="7400"/>
            </a:lvl7pPr>
            <a:lvl8pPr>
              <a:defRPr sz="7400"/>
            </a:lvl8pPr>
            <a:lvl9pPr>
              <a:defRPr sz="7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4303325-CA24-45F3-BC3F-BD62BEA9DE92}" type="datetimeFigureOut">
              <a:rPr lang="ru-RU" smtClean="0"/>
              <a:t>21.02.2017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267723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4303325-CA24-45F3-BC3F-BD62BEA9DE92}" type="datetimeFigureOut">
              <a:rPr lang="ru-RU" smtClean="0"/>
              <a:t>21.02.2017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384824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303325-CA24-45F3-BC3F-BD62BEA9DE92}" type="datetimeFigureOut">
              <a:rPr lang="ru-RU" smtClean="0"/>
              <a:t>21.02.2017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13322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2176" y="1705868"/>
            <a:ext cx="9949892" cy="7259854"/>
          </a:xfrm>
        </p:spPr>
        <p:txBody>
          <a:bodyPr anchor="b"/>
          <a:lstStyle>
            <a:lvl1pPr algn="l">
              <a:defRPr sz="9200" b="1"/>
            </a:lvl1pPr>
          </a:lstStyle>
          <a:p>
            <a:r>
              <a:rPr lang="ru-RU" smtClean="0"/>
              <a:t>Образец заголовка</a:t>
            </a:r>
            <a:endParaRPr lang="ru-RU"/>
          </a:p>
        </p:txBody>
      </p:sp>
      <p:sp>
        <p:nvSpPr>
          <p:cNvPr id="3" name="Объект 2"/>
          <p:cNvSpPr>
            <a:spLocks noGrp="1"/>
          </p:cNvSpPr>
          <p:nvPr>
            <p:ph idx="1"/>
          </p:nvPr>
        </p:nvSpPr>
        <p:spPr>
          <a:xfrm>
            <a:off x="11824354" y="1705873"/>
            <a:ext cx="16906938" cy="36567054"/>
          </a:xfrm>
        </p:spPr>
        <p:txBody>
          <a:bodyPr/>
          <a:lstStyle>
            <a:lvl1pPr>
              <a:defRPr sz="14600"/>
            </a:lvl1pPr>
            <a:lvl2pPr>
              <a:defRPr sz="12800"/>
            </a:lvl2pPr>
            <a:lvl3pPr>
              <a:defRPr sz="11000"/>
            </a:lvl3pPr>
            <a:lvl4pPr>
              <a:defRPr sz="9200"/>
            </a:lvl4pPr>
            <a:lvl5pPr>
              <a:defRPr sz="9200"/>
            </a:lvl5pPr>
            <a:lvl6pPr>
              <a:defRPr sz="9200"/>
            </a:lvl6pPr>
            <a:lvl7pPr>
              <a:defRPr sz="9200"/>
            </a:lvl7pPr>
            <a:lvl8pPr>
              <a:defRPr sz="9200"/>
            </a:lvl8pPr>
            <a:lvl9pPr>
              <a:defRPr sz="9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512176" y="8965725"/>
            <a:ext cx="9949892" cy="29307201"/>
          </a:xfrm>
        </p:spPr>
        <p:txBody>
          <a:bodyPr/>
          <a:lstStyle>
            <a:lvl1pPr marL="0" indent="0">
              <a:buNone/>
              <a:defRPr sz="6300"/>
            </a:lvl1pPr>
            <a:lvl2pPr marL="2088212" indent="0">
              <a:buNone/>
              <a:defRPr sz="5400"/>
            </a:lvl2pPr>
            <a:lvl3pPr marL="4176425" indent="0">
              <a:buNone/>
              <a:defRPr sz="4500"/>
            </a:lvl3pPr>
            <a:lvl4pPr marL="6264637" indent="0">
              <a:buNone/>
              <a:defRPr sz="4100"/>
            </a:lvl4pPr>
            <a:lvl5pPr marL="8352849" indent="0">
              <a:buNone/>
              <a:defRPr sz="4100"/>
            </a:lvl5pPr>
            <a:lvl6pPr marL="10441060" indent="0">
              <a:buNone/>
              <a:defRPr sz="4100"/>
            </a:lvl6pPr>
            <a:lvl7pPr marL="12529273" indent="0">
              <a:buNone/>
              <a:defRPr sz="4100"/>
            </a:lvl7pPr>
            <a:lvl8pPr marL="14617485" indent="0">
              <a:buNone/>
              <a:defRPr sz="4100"/>
            </a:lvl8pPr>
            <a:lvl9pPr marL="16705697" indent="0">
              <a:buNone/>
              <a:defRPr sz="4100"/>
            </a:lvl9pPr>
          </a:lstStyle>
          <a:p>
            <a:pPr lvl="0"/>
            <a:r>
              <a:rPr lang="ru-RU" smtClean="0"/>
              <a:t>Образец текста</a:t>
            </a:r>
          </a:p>
        </p:txBody>
      </p:sp>
      <p:sp>
        <p:nvSpPr>
          <p:cNvPr id="5" name="Дата 4"/>
          <p:cNvSpPr>
            <a:spLocks noGrp="1"/>
          </p:cNvSpPr>
          <p:nvPr>
            <p:ph type="dt" sz="half" idx="10"/>
          </p:nvPr>
        </p:nvSpPr>
        <p:spPr/>
        <p:txBody>
          <a:bodyPr/>
          <a:lstStyle/>
          <a:p>
            <a:fld id="{54303325-CA24-45F3-BC3F-BD62BEA9DE92}" type="datetimeFigureOut">
              <a:rPr lang="ru-RU" smtClean="0"/>
              <a:t>21.02.2017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3561351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7931" y="29991530"/>
            <a:ext cx="18146078" cy="3540671"/>
          </a:xfrm>
        </p:spPr>
        <p:txBody>
          <a:bodyPr anchor="b"/>
          <a:lstStyle>
            <a:lvl1pPr algn="l">
              <a:defRPr sz="9200" b="1"/>
            </a:lvl1pPr>
          </a:lstStyle>
          <a:p>
            <a:r>
              <a:rPr lang="ru-RU" smtClean="0"/>
              <a:t>Образец заголовка</a:t>
            </a:r>
            <a:endParaRPr lang="ru-RU"/>
          </a:p>
        </p:txBody>
      </p:sp>
      <p:sp>
        <p:nvSpPr>
          <p:cNvPr id="3" name="Рисунок 2"/>
          <p:cNvSpPr>
            <a:spLocks noGrp="1"/>
          </p:cNvSpPr>
          <p:nvPr>
            <p:ph type="pic" idx="1"/>
          </p:nvPr>
        </p:nvSpPr>
        <p:spPr>
          <a:xfrm>
            <a:off x="5927931" y="3828282"/>
            <a:ext cx="18146078" cy="25707023"/>
          </a:xfrm>
        </p:spPr>
        <p:txBody>
          <a:bodyPr/>
          <a:lstStyle>
            <a:lvl1pPr marL="0" indent="0">
              <a:buNone/>
              <a:defRPr sz="14600"/>
            </a:lvl1pPr>
            <a:lvl2pPr marL="2088212" indent="0">
              <a:buNone/>
              <a:defRPr sz="12800"/>
            </a:lvl2pPr>
            <a:lvl3pPr marL="4176425" indent="0">
              <a:buNone/>
              <a:defRPr sz="11000"/>
            </a:lvl3pPr>
            <a:lvl4pPr marL="6264637" indent="0">
              <a:buNone/>
              <a:defRPr sz="9200"/>
            </a:lvl4pPr>
            <a:lvl5pPr marL="8352849" indent="0">
              <a:buNone/>
              <a:defRPr sz="9200"/>
            </a:lvl5pPr>
            <a:lvl6pPr marL="10441060" indent="0">
              <a:buNone/>
              <a:defRPr sz="9200"/>
            </a:lvl6pPr>
            <a:lvl7pPr marL="12529273" indent="0">
              <a:buNone/>
              <a:defRPr sz="9200"/>
            </a:lvl7pPr>
            <a:lvl8pPr marL="14617485" indent="0">
              <a:buNone/>
              <a:defRPr sz="9200"/>
            </a:lvl8pPr>
            <a:lvl9pPr marL="16705697" indent="0">
              <a:buNone/>
              <a:defRPr sz="9200"/>
            </a:lvl9pPr>
          </a:lstStyle>
          <a:p>
            <a:endParaRPr lang="ru-RU"/>
          </a:p>
        </p:txBody>
      </p:sp>
      <p:sp>
        <p:nvSpPr>
          <p:cNvPr id="4" name="Текст 3"/>
          <p:cNvSpPr>
            <a:spLocks noGrp="1"/>
          </p:cNvSpPr>
          <p:nvPr>
            <p:ph type="body" sz="half" idx="2"/>
          </p:nvPr>
        </p:nvSpPr>
        <p:spPr>
          <a:xfrm>
            <a:off x="5927931" y="33532201"/>
            <a:ext cx="18146078" cy="5028337"/>
          </a:xfrm>
        </p:spPr>
        <p:txBody>
          <a:bodyPr/>
          <a:lstStyle>
            <a:lvl1pPr marL="0" indent="0">
              <a:buNone/>
              <a:defRPr sz="6300"/>
            </a:lvl1pPr>
            <a:lvl2pPr marL="2088212" indent="0">
              <a:buNone/>
              <a:defRPr sz="5400"/>
            </a:lvl2pPr>
            <a:lvl3pPr marL="4176425" indent="0">
              <a:buNone/>
              <a:defRPr sz="4500"/>
            </a:lvl3pPr>
            <a:lvl4pPr marL="6264637" indent="0">
              <a:buNone/>
              <a:defRPr sz="4100"/>
            </a:lvl4pPr>
            <a:lvl5pPr marL="8352849" indent="0">
              <a:buNone/>
              <a:defRPr sz="4100"/>
            </a:lvl5pPr>
            <a:lvl6pPr marL="10441060" indent="0">
              <a:buNone/>
              <a:defRPr sz="4100"/>
            </a:lvl6pPr>
            <a:lvl7pPr marL="12529273" indent="0">
              <a:buNone/>
              <a:defRPr sz="4100"/>
            </a:lvl7pPr>
            <a:lvl8pPr marL="14617485" indent="0">
              <a:buNone/>
              <a:defRPr sz="4100"/>
            </a:lvl8pPr>
            <a:lvl9pPr marL="16705697" indent="0">
              <a:buNone/>
              <a:defRPr sz="4100"/>
            </a:lvl9pPr>
          </a:lstStyle>
          <a:p>
            <a:pPr lvl="0"/>
            <a:r>
              <a:rPr lang="ru-RU" smtClean="0"/>
              <a:t>Образец текста</a:t>
            </a:r>
          </a:p>
        </p:txBody>
      </p:sp>
      <p:sp>
        <p:nvSpPr>
          <p:cNvPr id="5" name="Дата 4"/>
          <p:cNvSpPr>
            <a:spLocks noGrp="1"/>
          </p:cNvSpPr>
          <p:nvPr>
            <p:ph type="dt" sz="half" idx="10"/>
          </p:nvPr>
        </p:nvSpPr>
        <p:spPr/>
        <p:txBody>
          <a:bodyPr/>
          <a:lstStyle/>
          <a:p>
            <a:fld id="{54303325-CA24-45F3-BC3F-BD62BEA9DE92}" type="datetimeFigureOut">
              <a:rPr lang="ru-RU" smtClean="0"/>
              <a:t>21.02.2017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357B15A-8C91-4725-AD24-17DF50CF6415}" type="slidenum">
              <a:rPr lang="ru-RU" smtClean="0"/>
              <a:t>‹#›</a:t>
            </a:fld>
            <a:endParaRPr lang="ru-RU"/>
          </a:p>
        </p:txBody>
      </p:sp>
    </p:spTree>
    <p:extLst>
      <p:ext uri="{BB962C8B-B14F-4D97-AF65-F5344CB8AC3E}">
        <p14:creationId xmlns:p14="http://schemas.microsoft.com/office/powerpoint/2010/main" val="397524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2174" y="1715787"/>
            <a:ext cx="27219117" cy="7140840"/>
          </a:xfrm>
          <a:prstGeom prst="rect">
            <a:avLst/>
          </a:prstGeom>
        </p:spPr>
        <p:txBody>
          <a:bodyPr vert="horz" lIns="417643" tIns="208821" rIns="417643" bIns="208821"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1512174" y="9997183"/>
            <a:ext cx="27219117" cy="28275743"/>
          </a:xfrm>
          <a:prstGeom prst="rect">
            <a:avLst/>
          </a:prstGeom>
        </p:spPr>
        <p:txBody>
          <a:bodyPr vert="horz" lIns="417643" tIns="208821" rIns="417643" bIns="208821"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1512173" y="39711008"/>
            <a:ext cx="7056808" cy="2281100"/>
          </a:xfrm>
          <a:prstGeom prst="rect">
            <a:avLst/>
          </a:prstGeom>
        </p:spPr>
        <p:txBody>
          <a:bodyPr vert="horz" lIns="417643" tIns="208821" rIns="417643" bIns="208821" rtlCol="0" anchor="ctr"/>
          <a:lstStyle>
            <a:lvl1pPr algn="l">
              <a:defRPr sz="5400">
                <a:solidFill>
                  <a:schemeClr val="tx1">
                    <a:tint val="75000"/>
                  </a:schemeClr>
                </a:solidFill>
              </a:defRPr>
            </a:lvl1pPr>
          </a:lstStyle>
          <a:p>
            <a:fld id="{54303325-CA24-45F3-BC3F-BD62BEA9DE92}" type="datetimeFigureOut">
              <a:rPr lang="ru-RU" smtClean="0"/>
              <a:t>21.02.2017</a:t>
            </a:fld>
            <a:endParaRPr lang="ru-RU"/>
          </a:p>
        </p:txBody>
      </p:sp>
      <p:sp>
        <p:nvSpPr>
          <p:cNvPr id="5" name="Нижний колонтитул 4"/>
          <p:cNvSpPr>
            <a:spLocks noGrp="1"/>
          </p:cNvSpPr>
          <p:nvPr>
            <p:ph type="ftr" sz="quarter" idx="3"/>
          </p:nvPr>
        </p:nvSpPr>
        <p:spPr>
          <a:xfrm>
            <a:off x="10333184" y="39711008"/>
            <a:ext cx="9577097" cy="2281100"/>
          </a:xfrm>
          <a:prstGeom prst="rect">
            <a:avLst/>
          </a:prstGeom>
        </p:spPr>
        <p:txBody>
          <a:bodyPr vert="horz" lIns="417643" tIns="208821" rIns="417643" bIns="208821" rtlCol="0" anchor="ctr"/>
          <a:lstStyle>
            <a:lvl1pPr algn="ctr">
              <a:defRPr sz="5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21674482" y="39711008"/>
            <a:ext cx="7056808" cy="2281100"/>
          </a:xfrm>
          <a:prstGeom prst="rect">
            <a:avLst/>
          </a:prstGeom>
        </p:spPr>
        <p:txBody>
          <a:bodyPr vert="horz" lIns="417643" tIns="208821" rIns="417643" bIns="208821" rtlCol="0" anchor="ctr"/>
          <a:lstStyle>
            <a:lvl1pPr algn="r">
              <a:defRPr sz="5400">
                <a:solidFill>
                  <a:schemeClr val="tx1">
                    <a:tint val="75000"/>
                  </a:schemeClr>
                </a:solidFill>
              </a:defRPr>
            </a:lvl1pPr>
          </a:lstStyle>
          <a:p>
            <a:fld id="{0357B15A-8C91-4725-AD24-17DF50CF6415}" type="slidenum">
              <a:rPr lang="ru-RU" smtClean="0"/>
              <a:t>‹#›</a:t>
            </a:fld>
            <a:endParaRPr lang="ru-RU"/>
          </a:p>
        </p:txBody>
      </p:sp>
    </p:spTree>
    <p:extLst>
      <p:ext uri="{BB962C8B-B14F-4D97-AF65-F5344CB8AC3E}">
        <p14:creationId xmlns:p14="http://schemas.microsoft.com/office/powerpoint/2010/main" val="4257998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25" rtl="0" eaLnBrk="1" latinLnBrk="0" hangingPunct="1">
        <a:spcBef>
          <a:spcPct val="0"/>
        </a:spcBef>
        <a:buNone/>
        <a:defRPr sz="20000" kern="1200">
          <a:solidFill>
            <a:schemeClr val="tx1"/>
          </a:solidFill>
          <a:latin typeface="+mj-lt"/>
          <a:ea typeface="+mj-ea"/>
          <a:cs typeface="+mj-cs"/>
        </a:defRPr>
      </a:lvl1pPr>
    </p:titleStyle>
    <p:bodyStyle>
      <a:lvl1pPr marL="1566159" indent="-1566159" algn="l" defTabSz="4176425"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45" indent="-1305132" algn="l" defTabSz="4176425"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0" indent="-1044107" algn="l" defTabSz="4176425"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42" indent="-1044107" algn="l" defTabSz="4176425" rtl="0" eaLnBrk="1" latinLnBrk="0" hangingPunct="1">
        <a:spcBef>
          <a:spcPct val="20000"/>
        </a:spcBef>
        <a:buFont typeface="Arial" pitchFamily="34" charset="0"/>
        <a:buChar char="–"/>
        <a:defRPr sz="9200" kern="1200">
          <a:solidFill>
            <a:schemeClr val="tx1"/>
          </a:solidFill>
          <a:latin typeface="+mn-lt"/>
          <a:ea typeface="+mn-ea"/>
          <a:cs typeface="+mn-cs"/>
        </a:defRPr>
      </a:lvl4pPr>
      <a:lvl5pPr marL="9396955" indent="-1044107" algn="l" defTabSz="4176425" rtl="0" eaLnBrk="1" latinLnBrk="0" hangingPunct="1">
        <a:spcBef>
          <a:spcPct val="20000"/>
        </a:spcBef>
        <a:buFont typeface="Arial" pitchFamily="34" charset="0"/>
        <a:buChar char="»"/>
        <a:defRPr sz="9200" kern="1200">
          <a:solidFill>
            <a:schemeClr val="tx1"/>
          </a:solidFill>
          <a:latin typeface="+mn-lt"/>
          <a:ea typeface="+mn-ea"/>
          <a:cs typeface="+mn-cs"/>
        </a:defRPr>
      </a:lvl5pPr>
      <a:lvl6pPr marL="11485167" indent="-1044107" algn="l" defTabSz="4176425"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573379" indent="-1044107" algn="l" defTabSz="4176425"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661592" indent="-1044107" algn="l" defTabSz="4176425"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749804" indent="-1044107" algn="l" defTabSz="4176425" rtl="0" eaLnBrk="1" latinLnBrk="0" hangingPunct="1">
        <a:spcBef>
          <a:spcPct val="20000"/>
        </a:spcBef>
        <a:buFont typeface="Arial" pitchFamily="34" charset="0"/>
        <a:buChar char="•"/>
        <a:defRPr sz="9200" kern="1200">
          <a:solidFill>
            <a:schemeClr val="tx1"/>
          </a:solidFill>
          <a:latin typeface="+mn-lt"/>
          <a:ea typeface="+mn-ea"/>
          <a:cs typeface="+mn-cs"/>
        </a:defRPr>
      </a:lvl9pPr>
    </p:bodyStyle>
    <p:otherStyle>
      <a:defPPr>
        <a:defRPr lang="ru-RU"/>
      </a:defPPr>
      <a:lvl1pPr marL="0" algn="l" defTabSz="4176425" rtl="0" eaLnBrk="1" latinLnBrk="0" hangingPunct="1">
        <a:defRPr sz="8300" kern="1200">
          <a:solidFill>
            <a:schemeClr val="tx1"/>
          </a:solidFill>
          <a:latin typeface="+mn-lt"/>
          <a:ea typeface="+mn-ea"/>
          <a:cs typeface="+mn-cs"/>
        </a:defRPr>
      </a:lvl1pPr>
      <a:lvl2pPr marL="2088212" algn="l" defTabSz="4176425" rtl="0" eaLnBrk="1" latinLnBrk="0" hangingPunct="1">
        <a:defRPr sz="8300" kern="1200">
          <a:solidFill>
            <a:schemeClr val="tx1"/>
          </a:solidFill>
          <a:latin typeface="+mn-lt"/>
          <a:ea typeface="+mn-ea"/>
          <a:cs typeface="+mn-cs"/>
        </a:defRPr>
      </a:lvl2pPr>
      <a:lvl3pPr marL="4176425" algn="l" defTabSz="4176425" rtl="0" eaLnBrk="1" latinLnBrk="0" hangingPunct="1">
        <a:defRPr sz="8300" kern="1200">
          <a:solidFill>
            <a:schemeClr val="tx1"/>
          </a:solidFill>
          <a:latin typeface="+mn-lt"/>
          <a:ea typeface="+mn-ea"/>
          <a:cs typeface="+mn-cs"/>
        </a:defRPr>
      </a:lvl3pPr>
      <a:lvl4pPr marL="6264637" algn="l" defTabSz="4176425" rtl="0" eaLnBrk="1" latinLnBrk="0" hangingPunct="1">
        <a:defRPr sz="8300" kern="1200">
          <a:solidFill>
            <a:schemeClr val="tx1"/>
          </a:solidFill>
          <a:latin typeface="+mn-lt"/>
          <a:ea typeface="+mn-ea"/>
          <a:cs typeface="+mn-cs"/>
        </a:defRPr>
      </a:lvl4pPr>
      <a:lvl5pPr marL="8352849" algn="l" defTabSz="4176425" rtl="0" eaLnBrk="1" latinLnBrk="0" hangingPunct="1">
        <a:defRPr sz="8300" kern="1200">
          <a:solidFill>
            <a:schemeClr val="tx1"/>
          </a:solidFill>
          <a:latin typeface="+mn-lt"/>
          <a:ea typeface="+mn-ea"/>
          <a:cs typeface="+mn-cs"/>
        </a:defRPr>
      </a:lvl5pPr>
      <a:lvl6pPr marL="10441060" algn="l" defTabSz="4176425" rtl="0" eaLnBrk="1" latinLnBrk="0" hangingPunct="1">
        <a:defRPr sz="8300" kern="1200">
          <a:solidFill>
            <a:schemeClr val="tx1"/>
          </a:solidFill>
          <a:latin typeface="+mn-lt"/>
          <a:ea typeface="+mn-ea"/>
          <a:cs typeface="+mn-cs"/>
        </a:defRPr>
      </a:lvl6pPr>
      <a:lvl7pPr marL="12529273" algn="l" defTabSz="4176425" rtl="0" eaLnBrk="1" latinLnBrk="0" hangingPunct="1">
        <a:defRPr sz="8300" kern="1200">
          <a:solidFill>
            <a:schemeClr val="tx1"/>
          </a:solidFill>
          <a:latin typeface="+mn-lt"/>
          <a:ea typeface="+mn-ea"/>
          <a:cs typeface="+mn-cs"/>
        </a:defRPr>
      </a:lvl7pPr>
      <a:lvl8pPr marL="14617485" algn="l" defTabSz="4176425" rtl="0" eaLnBrk="1" latinLnBrk="0" hangingPunct="1">
        <a:defRPr sz="8300" kern="1200">
          <a:solidFill>
            <a:schemeClr val="tx1"/>
          </a:solidFill>
          <a:latin typeface="+mn-lt"/>
          <a:ea typeface="+mn-ea"/>
          <a:cs typeface="+mn-cs"/>
        </a:defRPr>
      </a:lvl8pPr>
      <a:lvl9pPr marL="16705697" algn="l" defTabSz="4176425"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7.png"/><Relationship Id="rId2" Type="http://schemas.openxmlformats.org/officeDocument/2006/relationships/slideLayout" Target="../slideLayouts/slideLayout7.xml"/><Relationship Id="rId16" Type="http://schemas.openxmlformats.org/officeDocument/2006/relationships/image" Target="../media/image11.png"/><Relationship Id="rId1" Type="http://schemas.openxmlformats.org/officeDocument/2006/relationships/vmlDrawing" Target="../drawings/vmlDrawing1.vml"/><Relationship Id="rId6" Type="http://schemas.openxmlformats.org/officeDocument/2006/relationships/image" Target="../media/image5.jpeg"/><Relationship Id="rId11" Type="http://schemas.openxmlformats.org/officeDocument/2006/relationships/image" Target="../media/image1.wmf"/><Relationship Id="rId5" Type="http://schemas.openxmlformats.org/officeDocument/2006/relationships/image" Target="../media/image4.jpeg"/><Relationship Id="rId15" Type="http://schemas.openxmlformats.org/officeDocument/2006/relationships/image" Target="../media/image10.png"/><Relationship Id="rId10" Type="http://schemas.openxmlformats.org/officeDocument/2006/relationships/oleObject" Target="../embeddings/oleObject1.bin"/><Relationship Id="rId4" Type="http://schemas.openxmlformats.org/officeDocument/2006/relationships/image" Target="../media/image3.png"/><Relationship Id="rId9" Type="http://schemas.microsoft.com/office/2007/relationships/hdphoto" Target="../media/hdphoto2.wdp"/><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2"/>
          <p:cNvSpPr txBox="1">
            <a:spLocks/>
          </p:cNvSpPr>
          <p:nvPr/>
        </p:nvSpPr>
        <p:spPr>
          <a:xfrm>
            <a:off x="20981402" y="11010661"/>
            <a:ext cx="8222442" cy="28932065"/>
          </a:xfrm>
          <a:prstGeom prst="rect">
            <a:avLst/>
          </a:prstGeom>
        </p:spPr>
        <p:txBody>
          <a:bodyPr vert="horz" lIns="417643" tIns="208821" rIns="417643" bIns="208821" rtlCol="0">
            <a:normAutofit/>
          </a:bodyPr>
          <a:lstStyle>
            <a:lvl1pPr marL="1211260" indent="-1211260" algn="l" defTabSz="3230027"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624397" indent="-1009383" algn="l" defTabSz="3230027" rtl="0" eaLnBrk="1" latinLnBrk="0" hangingPunct="1">
              <a:spcBef>
                <a:spcPct val="20000"/>
              </a:spcBef>
              <a:buFont typeface="Arial" pitchFamily="34" charset="0"/>
              <a:buChar char="–"/>
              <a:defRPr sz="8500" kern="1200">
                <a:solidFill>
                  <a:schemeClr val="tx1"/>
                </a:solidFill>
                <a:latin typeface="+mn-lt"/>
                <a:ea typeface="+mn-ea"/>
                <a:cs typeface="+mn-cs"/>
              </a:defRPr>
            </a:lvl2pPr>
            <a:lvl3pPr marL="4037533" indent="-807507" algn="l" defTabSz="3230027" rtl="0" eaLnBrk="1" latinLnBrk="0" hangingPunct="1">
              <a:spcBef>
                <a:spcPct val="20000"/>
              </a:spcBef>
              <a:buFont typeface="Arial" pitchFamily="34" charset="0"/>
              <a:buChar char="•"/>
              <a:defRPr sz="7100" kern="1200">
                <a:solidFill>
                  <a:schemeClr val="tx1"/>
                </a:solidFill>
                <a:latin typeface="+mn-lt"/>
                <a:ea typeface="+mn-ea"/>
                <a:cs typeface="+mn-cs"/>
              </a:defRPr>
            </a:lvl3pPr>
            <a:lvl4pPr marL="5652546" indent="-807507" algn="l" defTabSz="3230027"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7267560" indent="-807507" algn="l" defTabSz="3230027"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882573" indent="-807507" algn="l" defTabSz="3230027"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10497586" indent="-807507" algn="l" defTabSz="3230027"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2112600" indent="-807507" algn="l" defTabSz="3230027"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3727613" indent="-807507" algn="l" defTabSz="3230027" rtl="0" eaLnBrk="1" latinLnBrk="0" hangingPunct="1">
              <a:spcBef>
                <a:spcPct val="20000"/>
              </a:spcBef>
              <a:buFont typeface="Arial" pitchFamily="34" charset="0"/>
              <a:buChar char="•"/>
              <a:defRPr sz="6400" kern="1200">
                <a:solidFill>
                  <a:schemeClr val="tx1"/>
                </a:solidFill>
                <a:latin typeface="+mn-lt"/>
                <a:ea typeface="+mn-ea"/>
                <a:cs typeface="+mn-cs"/>
              </a:defRPr>
            </a:lvl9pPr>
          </a:lstStyle>
          <a:p>
            <a:endParaRPr lang="ru-RU" dirty="0"/>
          </a:p>
        </p:txBody>
      </p:sp>
      <p:sp>
        <p:nvSpPr>
          <p:cNvPr id="9" name="TextBox 8"/>
          <p:cNvSpPr txBox="1"/>
          <p:nvPr/>
        </p:nvSpPr>
        <p:spPr>
          <a:xfrm>
            <a:off x="1512175" y="3423040"/>
            <a:ext cx="27691669" cy="2150712"/>
          </a:xfrm>
          <a:prstGeom prst="rect">
            <a:avLst/>
          </a:prstGeom>
          <a:noFill/>
        </p:spPr>
        <p:txBody>
          <a:bodyPr wrap="square" lIns="118232" tIns="59116" rIns="118232" bIns="59116" rtlCol="0">
            <a:spAutoFit/>
          </a:bodyPr>
          <a:lstStyle/>
          <a:p>
            <a:pPr algn="ctr"/>
            <a:r>
              <a:rPr lang="en-US" sz="4800" i="1" dirty="0" smtClean="0"/>
              <a:t>A.Arakcheev</a:t>
            </a:r>
            <a:r>
              <a:rPr lang="en-US" sz="4800" i="1" baseline="30000" dirty="0" smtClean="0"/>
              <a:t>1,2</a:t>
            </a:r>
            <a:r>
              <a:rPr lang="en-US" sz="4800" i="1" dirty="0" smtClean="0"/>
              <a:t>, V.Aulchenko</a:t>
            </a:r>
            <a:r>
              <a:rPr lang="en-US" sz="4800" i="1" baseline="30000" dirty="0" smtClean="0"/>
              <a:t>1,2</a:t>
            </a:r>
            <a:r>
              <a:rPr lang="en-US" sz="4800" i="1" dirty="0" smtClean="0"/>
              <a:t>, </a:t>
            </a:r>
            <a:r>
              <a:rPr lang="en-US" sz="4800" i="1" dirty="0" err="1" smtClean="0"/>
              <a:t>D.Kudashkin</a:t>
            </a:r>
            <a:r>
              <a:rPr lang="en-US" sz="4800" i="1" dirty="0" smtClean="0"/>
              <a:t> </a:t>
            </a:r>
            <a:r>
              <a:rPr lang="en-US" sz="4800" i="1" baseline="30000" dirty="0" smtClean="0"/>
              <a:t>1,2</a:t>
            </a:r>
            <a:r>
              <a:rPr lang="en-US" sz="4800" i="1" dirty="0" smtClean="0"/>
              <a:t>, </a:t>
            </a:r>
            <a:r>
              <a:rPr lang="en-US" sz="4800" i="1" u="sng" dirty="0" smtClean="0"/>
              <a:t>L.Shekhtman</a:t>
            </a:r>
            <a:r>
              <a:rPr lang="en-US" sz="4800" i="1" u="sng" baseline="30000" dirty="0" smtClean="0"/>
              <a:t>1,2</a:t>
            </a:r>
            <a:r>
              <a:rPr lang="en-US" sz="4800" i="1" dirty="0" smtClean="0"/>
              <a:t>, B.Tolochko</a:t>
            </a:r>
            <a:r>
              <a:rPr lang="en-US" sz="4800" i="1" baseline="30000" dirty="0" smtClean="0"/>
              <a:t>3,2</a:t>
            </a:r>
            <a:r>
              <a:rPr lang="en-US" sz="4800" i="1" dirty="0" smtClean="0"/>
              <a:t>, V.Zhulanov</a:t>
            </a:r>
            <a:r>
              <a:rPr lang="en-US" sz="4800" i="1" baseline="30000" dirty="0" smtClean="0"/>
              <a:t>1,2</a:t>
            </a:r>
            <a:endParaRPr lang="ru-RU" sz="4800" i="1" dirty="0"/>
          </a:p>
          <a:p>
            <a:pPr algn="ctr"/>
            <a:r>
              <a:rPr lang="en-US" sz="2800" i="1" dirty="0" err="1" smtClean="0"/>
              <a:t>Budker</a:t>
            </a:r>
            <a:r>
              <a:rPr lang="en-US" sz="2800" i="1" dirty="0" smtClean="0"/>
              <a:t> Institute of Nuclear Physics, 630090, Novosibirsk, Russia</a:t>
            </a:r>
          </a:p>
          <a:p>
            <a:pPr algn="ctr"/>
            <a:r>
              <a:rPr lang="en-US" sz="2800" i="1" dirty="0" smtClean="0"/>
              <a:t>Novosibirsk State University, 630090, Novosibirsk, Russia</a:t>
            </a:r>
            <a:r>
              <a:rPr lang="ru-RU" sz="2800" i="1" dirty="0" smtClean="0"/>
              <a:t> </a:t>
            </a:r>
            <a:endParaRPr lang="en-US" sz="2800" i="1" dirty="0" smtClean="0"/>
          </a:p>
          <a:p>
            <a:pPr algn="ctr"/>
            <a:r>
              <a:rPr lang="en-US" sz="2800" i="1" dirty="0" smtClean="0"/>
              <a:t>Institute of Solid-State Chemistry and </a:t>
            </a:r>
            <a:r>
              <a:rPr lang="en-US" sz="2800" i="1" dirty="0" err="1" smtClean="0"/>
              <a:t>Mehanochemistry</a:t>
            </a:r>
            <a:r>
              <a:rPr lang="en-US" sz="2800" i="1" dirty="0" smtClean="0"/>
              <a:t>, 630090, Novosibirsk, Russia</a:t>
            </a:r>
            <a:r>
              <a:rPr lang="ru-RU" sz="2800" i="1" dirty="0" smtClean="0"/>
              <a:t> </a:t>
            </a:r>
            <a:endParaRPr lang="ru-RU" sz="2800" i="1" dirty="0"/>
          </a:p>
        </p:txBody>
      </p:sp>
      <p:sp>
        <p:nvSpPr>
          <p:cNvPr id="13" name="TextBox 12"/>
          <p:cNvSpPr txBox="1"/>
          <p:nvPr/>
        </p:nvSpPr>
        <p:spPr>
          <a:xfrm>
            <a:off x="3555797" y="278302"/>
            <a:ext cx="21544970" cy="3166375"/>
          </a:xfrm>
          <a:prstGeom prst="rect">
            <a:avLst/>
          </a:prstGeom>
          <a:noFill/>
        </p:spPr>
        <p:txBody>
          <a:bodyPr wrap="square" lIns="118232" tIns="59116" rIns="118232" bIns="59116" rtlCol="0">
            <a:spAutoFit/>
          </a:bodyPr>
          <a:lstStyle/>
          <a:p>
            <a:pPr algn="ctr"/>
            <a:r>
              <a:rPr lang="en-US" sz="6600" dirty="0"/>
              <a:t>Development of a silicon </a:t>
            </a:r>
            <a:r>
              <a:rPr lang="en-US" sz="6600" dirty="0" err="1" smtClean="0"/>
              <a:t>microstrip</a:t>
            </a:r>
            <a:r>
              <a:rPr lang="en-US" sz="6600" dirty="0" smtClean="0"/>
              <a:t> </a:t>
            </a:r>
            <a:r>
              <a:rPr lang="en-US" sz="6600" dirty="0"/>
              <a:t>detector with single photon sensitivity for fast dynamic </a:t>
            </a:r>
            <a:r>
              <a:rPr lang="en-US" sz="6600" dirty="0" smtClean="0"/>
              <a:t>diffraction </a:t>
            </a:r>
            <a:r>
              <a:rPr lang="en-US" sz="6600" dirty="0"/>
              <a:t>experiments at a synchrotron radiation beam. </a:t>
            </a:r>
          </a:p>
        </p:txBody>
      </p:sp>
      <p:sp>
        <p:nvSpPr>
          <p:cNvPr id="15" name="Прямоугольник 14"/>
          <p:cNvSpPr/>
          <p:nvPr/>
        </p:nvSpPr>
        <p:spPr>
          <a:xfrm>
            <a:off x="1865086" y="6284341"/>
            <a:ext cx="26853409" cy="2273823"/>
          </a:xfrm>
          <a:prstGeom prst="rect">
            <a:avLst/>
          </a:prstGeom>
        </p:spPr>
        <p:txBody>
          <a:bodyPr wrap="square" lIns="118232" tIns="59116" rIns="118232" bIns="59116">
            <a:spAutoFit/>
          </a:bodyPr>
          <a:lstStyle/>
          <a:p>
            <a:pPr indent="457200" algn="just"/>
            <a:r>
              <a:rPr lang="en-US" sz="2000" i="1" dirty="0">
                <a:cs typeface="Times New Roman" panose="02020603050405020304" pitchFamily="18" charset="0"/>
              </a:rPr>
              <a:t>Time resolved experiments on the diffraction of synchrotron radiation (SR) from crystalline materials give information on the evolution of a material structure after a heat, electron beam or plasma interaction with the material. Changes in the material structure happen within a microsecond scale and a detector with corresponding parameters is needed. SR channel 8 of the VEPP-4M storage ring  provides radiation from the 7-pole wiggler that allows to get up to several tens  photons within 1 </a:t>
            </a:r>
            <a:r>
              <a:rPr lang="en-US" sz="2000" i="1" dirty="0" err="1">
                <a:latin typeface="Symbol" panose="05050102010706020507" pitchFamily="18" charset="2"/>
                <a:cs typeface="Times New Roman" panose="02020603050405020304" pitchFamily="18" charset="0"/>
              </a:rPr>
              <a:t>m</a:t>
            </a:r>
            <a:r>
              <a:rPr lang="en-US" sz="2000" i="1" dirty="0" err="1" smtClean="0">
                <a:cs typeface="Times New Roman" panose="02020603050405020304" pitchFamily="18" charset="0"/>
              </a:rPr>
              <a:t>s</a:t>
            </a:r>
            <a:r>
              <a:rPr lang="en-US" sz="2000" i="1" dirty="0" smtClean="0">
                <a:cs typeface="Times New Roman" panose="02020603050405020304" pitchFamily="18" charset="0"/>
              </a:rPr>
              <a:t>  </a:t>
            </a:r>
            <a:r>
              <a:rPr lang="en-US" sz="2000" i="1" dirty="0">
                <a:cs typeface="Times New Roman" panose="02020603050405020304" pitchFamily="18" charset="0"/>
              </a:rPr>
              <a:t>from a W crystal for the most intensive diffraction peak. In order to perform experiments that allow to measure the evolution of W crystalline structure under the impact of powerful laser beam, a new detector is developed, that can provide information about the distribution of scattered SR flux in space and its evolution in time at a microsecond scale.  The detector based on the silicon p-on-n micro-strip sensor with DC metal strips. The sensor contains 1024 30 mm long strips with 50 micron pitch. 64 strips are bonded to the front-end electronics based on APC128 ASICs. The APC128 ASIC contains 128 channels that consist of low noise integrator with 32 analogue memory cells. The integrator equivalent noise charge is about 2000 electrons  and thus the signal from individual photons with energy above 40 </a:t>
            </a:r>
            <a:r>
              <a:rPr lang="en-US" sz="2000" i="1" dirty="0" err="1">
                <a:cs typeface="Times New Roman" panose="02020603050405020304" pitchFamily="18" charset="0"/>
              </a:rPr>
              <a:t>keV</a:t>
            </a:r>
            <a:r>
              <a:rPr lang="en-US" sz="2000" i="1" dirty="0">
                <a:cs typeface="Times New Roman" panose="02020603050405020304" pitchFamily="18" charset="0"/>
              </a:rPr>
              <a:t> can be  observed. The analogue memory can be readout with 10 MHz rate. The first measurements with the beam scattered from W crystal with energy near 60 </a:t>
            </a:r>
            <a:r>
              <a:rPr lang="en-US" sz="2000" i="1" dirty="0" err="1">
                <a:cs typeface="Times New Roman" panose="02020603050405020304" pitchFamily="18" charset="0"/>
              </a:rPr>
              <a:t>keV</a:t>
            </a:r>
            <a:r>
              <a:rPr lang="en-US" sz="2000" i="1" dirty="0">
                <a:cs typeface="Times New Roman" panose="02020603050405020304" pitchFamily="18" charset="0"/>
              </a:rPr>
              <a:t> demonstrated the capability of this prototype to observe spatial distribution of the photon flux with the intensity from below one photon per channel up to ~</a:t>
            </a:r>
            <a:r>
              <a:rPr lang="en-US" sz="2000" i="1" dirty="0" smtClean="0">
                <a:cs typeface="Times New Roman" panose="02020603050405020304" pitchFamily="18" charset="0"/>
              </a:rPr>
              <a:t>10 </a:t>
            </a:r>
            <a:r>
              <a:rPr lang="en-US" sz="2000" i="1" dirty="0">
                <a:cs typeface="Times New Roman" panose="02020603050405020304" pitchFamily="18" charset="0"/>
              </a:rPr>
              <a:t>photons per channel with frame rate from 1 MHz up to 10 kHz. </a:t>
            </a:r>
            <a:endParaRPr lang="ru-RU" sz="2000" dirty="0">
              <a:cs typeface="Times New Roman" panose="02020603050405020304" pitchFamily="18" charset="0"/>
            </a:endParaRPr>
          </a:p>
        </p:txBody>
      </p:sp>
      <p:sp>
        <p:nvSpPr>
          <p:cNvPr id="16" name="TextBox 15"/>
          <p:cNvSpPr txBox="1"/>
          <p:nvPr/>
        </p:nvSpPr>
        <p:spPr>
          <a:xfrm>
            <a:off x="13768256" y="5364735"/>
            <a:ext cx="2500611" cy="919606"/>
          </a:xfrm>
          <a:prstGeom prst="rect">
            <a:avLst/>
          </a:prstGeom>
          <a:noFill/>
        </p:spPr>
        <p:txBody>
          <a:bodyPr wrap="none" lIns="118232" tIns="59116" rIns="118232" bIns="59116" rtlCol="0">
            <a:spAutoFit/>
          </a:bodyPr>
          <a:lstStyle/>
          <a:p>
            <a:r>
              <a:rPr lang="en-US" sz="5200" dirty="0">
                <a:latin typeface="Times New Roman" pitchFamily="18" charset="0"/>
                <a:cs typeface="Times New Roman" pitchFamily="18" charset="0"/>
              </a:rPr>
              <a:t>Abstract</a:t>
            </a:r>
            <a:endParaRPr lang="ru-RU" sz="5200" dirty="0">
              <a:latin typeface="Times New Roman" pitchFamily="18" charset="0"/>
              <a:cs typeface="Times New Roman" pitchFamily="18" charset="0"/>
            </a:endParaRPr>
          </a:p>
        </p:txBody>
      </p:sp>
      <p:cxnSp>
        <p:nvCxnSpPr>
          <p:cNvPr id="51" name="Прямая соединительная линия 50"/>
          <p:cNvCxnSpPr/>
          <p:nvPr/>
        </p:nvCxnSpPr>
        <p:spPr>
          <a:xfrm>
            <a:off x="10663481" y="8749111"/>
            <a:ext cx="0" cy="333397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nvCxnSpPr>
        <p:spPr>
          <a:xfrm>
            <a:off x="20979728" y="8850403"/>
            <a:ext cx="1674" cy="334544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0" name="Picture 2" descr="Logo"/>
          <p:cNvPicPr>
            <a:picLocks noChangeAspect="1" noChangeArrowheads="1"/>
          </p:cNvPicPr>
          <p:nvPr/>
        </p:nvPicPr>
        <p:blipFill rotWithShape="1">
          <a:blip r:embed="rId3">
            <a:extLst>
              <a:ext uri="{28A0092B-C50C-407E-A947-70E740481C1C}">
                <a14:useLocalDpi xmlns:a14="http://schemas.microsoft.com/office/drawing/2010/main" val="0"/>
              </a:ext>
            </a:extLst>
          </a:blip>
          <a:srcRect r="34625"/>
          <a:stretch/>
        </p:blipFill>
        <p:spPr bwMode="auto">
          <a:xfrm>
            <a:off x="961577" y="839479"/>
            <a:ext cx="2586075" cy="2112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1017" y="2906015"/>
            <a:ext cx="2763898" cy="707886"/>
          </a:xfrm>
          <a:prstGeom prst="rect">
            <a:avLst/>
          </a:prstGeom>
          <a:noFill/>
        </p:spPr>
        <p:txBody>
          <a:bodyPr wrap="none" rtlCol="0">
            <a:spAutoFit/>
          </a:bodyPr>
          <a:lstStyle/>
          <a:p>
            <a:r>
              <a:rPr lang="en-US" sz="4000" b="1" i="1" dirty="0" err="1" smtClean="0">
                <a:solidFill>
                  <a:schemeClr val="tx2"/>
                </a:solidFill>
                <a:latin typeface="Times New Roman" panose="02020603050405020304" pitchFamily="18" charset="0"/>
                <a:cs typeface="Times New Roman" panose="02020603050405020304" pitchFamily="18" charset="0"/>
              </a:rPr>
              <a:t>Budker</a:t>
            </a:r>
            <a:r>
              <a:rPr lang="en-US" sz="4000" b="1" i="1" dirty="0" smtClean="0">
                <a:solidFill>
                  <a:schemeClr val="tx2"/>
                </a:solidFill>
                <a:latin typeface="Times New Roman" panose="02020603050405020304" pitchFamily="18" charset="0"/>
                <a:cs typeface="Times New Roman" panose="02020603050405020304" pitchFamily="18" charset="0"/>
              </a:rPr>
              <a:t> INP</a:t>
            </a:r>
            <a:endParaRPr lang="ru-RU" sz="4000" b="1" i="1" dirty="0">
              <a:solidFill>
                <a:schemeClr val="tx2"/>
              </a:solidFill>
              <a:latin typeface="Times New Roman" panose="02020603050405020304" pitchFamily="18" charset="0"/>
              <a:cs typeface="Times New Roman" panose="02020603050405020304" pitchFamily="18" charset="0"/>
            </a:endParaRPr>
          </a:p>
        </p:txBody>
      </p:sp>
      <p:pic>
        <p:nvPicPr>
          <p:cNvPr id="4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40872"/>
          <a:stretch/>
        </p:blipFill>
        <p:spPr bwMode="auto">
          <a:xfrm>
            <a:off x="24846505" y="265632"/>
            <a:ext cx="5293685" cy="249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8848" t="20618" b="29837"/>
          <a:stretch/>
        </p:blipFill>
        <p:spPr bwMode="auto">
          <a:xfrm>
            <a:off x="25613823" y="2385246"/>
            <a:ext cx="3955340" cy="1238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Рисунок 43"/>
          <p:cNvPicPr/>
          <p:nvPr/>
        </p:nvPicPr>
        <p:blipFill rotWithShape="1">
          <a:blip r:embed="rId5">
            <a:clrChange>
              <a:clrFrom>
                <a:srgbClr val="FFFFFF"/>
              </a:clrFrom>
              <a:clrTo>
                <a:srgbClr val="FFFFFF">
                  <a:alpha val="0"/>
                </a:srgbClr>
              </a:clrTo>
            </a:clrChange>
          </a:blip>
          <a:srcRect l="17751" t="7084" r="13057" b="7999"/>
          <a:stretch/>
        </p:blipFill>
        <p:spPr bwMode="auto">
          <a:xfrm>
            <a:off x="881017" y="15402159"/>
            <a:ext cx="9263610" cy="6408712"/>
          </a:xfrm>
          <a:prstGeom prst="rect">
            <a:avLst/>
          </a:prstGeom>
          <a:noFill/>
        </p:spPr>
      </p:pic>
      <p:pic>
        <p:nvPicPr>
          <p:cNvPr id="7" name="Рисунок 6"/>
          <p:cNvPicPr>
            <a:picLocks noChangeAspect="1"/>
          </p:cNvPicPr>
          <p:nvPr/>
        </p:nvPicPr>
        <p:blipFill>
          <a:blip r:embed="rId6">
            <a:extLst>
              <a:ext uri="{BEBA8EAE-BF5A-486C-A8C5-ECC9F3942E4B}">
                <a14:imgProps xmlns:a14="http://schemas.microsoft.com/office/drawing/2010/main">
                  <a14:imgLayer r:embed="rId7">
                    <a14:imgEffect>
                      <a14:brightnessContrast bright="45000" contrast="-34000"/>
                    </a14:imgEffect>
                  </a14:imgLayer>
                </a14:imgProps>
              </a:ext>
              <a:ext uri="{28A0092B-C50C-407E-A947-70E740481C1C}">
                <a14:useLocalDpi xmlns:a14="http://schemas.microsoft.com/office/drawing/2010/main" val="0"/>
              </a:ext>
            </a:extLst>
          </a:blip>
          <a:stretch>
            <a:fillRect/>
          </a:stretch>
        </p:blipFill>
        <p:spPr>
          <a:xfrm>
            <a:off x="1073217" y="24297615"/>
            <a:ext cx="8840114" cy="6630086"/>
          </a:xfrm>
          <a:prstGeom prst="rect">
            <a:avLst/>
          </a:prstGeom>
        </p:spPr>
      </p:pic>
      <p:pic>
        <p:nvPicPr>
          <p:cNvPr id="10" name="Рисунок 9"/>
          <p:cNvPicPr>
            <a:picLocks noChangeAspect="1"/>
          </p:cNvPicPr>
          <p:nvPr/>
        </p:nvPicPr>
        <p:blipFill>
          <a:blip r:embed="rId8">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329227" y="32242182"/>
            <a:ext cx="8815400" cy="7052320"/>
          </a:xfrm>
          <a:prstGeom prst="rect">
            <a:avLst/>
          </a:prstGeom>
        </p:spPr>
      </p:pic>
      <p:graphicFrame>
        <p:nvGraphicFramePr>
          <p:cNvPr id="11" name="Объект 10"/>
          <p:cNvGraphicFramePr>
            <a:graphicFrameLocks noChangeAspect="1"/>
          </p:cNvGraphicFramePr>
          <p:nvPr>
            <p:extLst>
              <p:ext uri="{D42A27DB-BD31-4B8C-83A1-F6EECF244321}">
                <p14:modId xmlns:p14="http://schemas.microsoft.com/office/powerpoint/2010/main" val="2795024356"/>
              </p:ext>
            </p:extLst>
          </p:nvPr>
        </p:nvGraphicFramePr>
        <p:xfrm>
          <a:off x="10488414" y="10010397"/>
          <a:ext cx="10569268" cy="7369398"/>
        </p:xfrm>
        <a:graphic>
          <a:graphicData uri="http://schemas.openxmlformats.org/presentationml/2006/ole">
            <mc:AlternateContent xmlns:mc="http://schemas.openxmlformats.org/markup-compatibility/2006">
              <mc:Choice xmlns:v="urn:schemas-microsoft-com:vml" Requires="v">
                <p:oleObj spid="_x0000_s1058" name="Graph" r:id="rId10" imgW="4153680" imgH="2895480" progId="Origin50.Graph">
                  <p:embed/>
                </p:oleObj>
              </mc:Choice>
              <mc:Fallback>
                <p:oleObj name="Graph" r:id="rId10" imgW="4153680" imgH="2895480" progId="Origin50.Graph">
                  <p:embed/>
                  <p:pic>
                    <p:nvPicPr>
                      <p:cNvPr id="0" name=""/>
                      <p:cNvPicPr/>
                      <p:nvPr/>
                    </p:nvPicPr>
                    <p:blipFill>
                      <a:blip r:embed="rId11"/>
                      <a:stretch>
                        <a:fillRect/>
                      </a:stretch>
                    </p:blipFill>
                    <p:spPr>
                      <a:xfrm>
                        <a:off x="10488414" y="10010397"/>
                        <a:ext cx="10569268" cy="7369398"/>
                      </a:xfrm>
                      <a:prstGeom prst="rect">
                        <a:avLst/>
                      </a:prstGeom>
                    </p:spPr>
                  </p:pic>
                </p:oleObj>
              </mc:Fallback>
            </mc:AlternateContent>
          </a:graphicData>
        </a:graphic>
      </p:graphicFrame>
      <p:pic>
        <p:nvPicPr>
          <p:cNvPr id="12" name="Рисунок 11"/>
          <p:cNvPicPr>
            <a:picLocks noChangeAspect="1"/>
          </p:cNvPicPr>
          <p:nvPr/>
        </p:nvPicPr>
        <p:blipFill rotWithShape="1">
          <a:blip r:embed="rId12" cstate="print">
            <a:extLst>
              <a:ext uri="{28A0092B-C50C-407E-A947-70E740481C1C}">
                <a14:useLocalDpi xmlns:a14="http://schemas.microsoft.com/office/drawing/2010/main" val="0"/>
              </a:ext>
            </a:extLst>
          </a:blip>
          <a:srcRect l="2956" t="5353" r="9975"/>
          <a:stretch/>
        </p:blipFill>
        <p:spPr>
          <a:xfrm>
            <a:off x="10988979" y="17588887"/>
            <a:ext cx="9769595" cy="7668852"/>
          </a:xfrm>
          <a:prstGeom prst="rect">
            <a:avLst/>
          </a:prstGeom>
        </p:spPr>
      </p:pic>
      <p:pic>
        <p:nvPicPr>
          <p:cNvPr id="1027"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l="13765" t="15475"/>
          <a:stretch/>
        </p:blipFill>
        <p:spPr bwMode="auto">
          <a:xfrm>
            <a:off x="12369926" y="28224235"/>
            <a:ext cx="7600021" cy="5406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Рисунок 13"/>
          <p:cNvPicPr>
            <a:picLocks noChangeAspect="1"/>
          </p:cNvPicPr>
          <p:nvPr/>
        </p:nvPicPr>
        <p:blipFill rotWithShape="1">
          <a:blip r:embed="rId14">
            <a:extLst>
              <a:ext uri="{28A0092B-C50C-407E-A947-70E740481C1C}">
                <a14:useLocalDpi xmlns:a14="http://schemas.microsoft.com/office/drawing/2010/main" val="0"/>
              </a:ext>
            </a:extLst>
          </a:blip>
          <a:srcRect l="18343" t="26863" r="12563" b="24959"/>
          <a:stretch/>
        </p:blipFill>
        <p:spPr>
          <a:xfrm>
            <a:off x="12617754" y="33950822"/>
            <a:ext cx="7848360" cy="4104456"/>
          </a:xfrm>
          <a:prstGeom prst="rect">
            <a:avLst/>
          </a:prstGeom>
        </p:spPr>
      </p:pic>
      <p:sp>
        <p:nvSpPr>
          <p:cNvPr id="17" name="TextBox 16"/>
          <p:cNvSpPr txBox="1"/>
          <p:nvPr/>
        </p:nvSpPr>
        <p:spPr>
          <a:xfrm>
            <a:off x="12870811" y="29028945"/>
            <a:ext cx="1609736"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Side view</a:t>
            </a:r>
            <a:endParaRPr lang="ru-RU" sz="28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3002240" y="33421440"/>
            <a:ext cx="1525354"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Top view</a:t>
            </a:r>
            <a:endParaRPr lang="ru-RU" sz="2800" dirty="0">
              <a:latin typeface="Times New Roman" panose="02020603050405020304" pitchFamily="18" charset="0"/>
              <a:cs typeface="Times New Roman" panose="02020603050405020304" pitchFamily="18" charset="0"/>
            </a:endParaRPr>
          </a:p>
        </p:txBody>
      </p:sp>
      <p:pic>
        <p:nvPicPr>
          <p:cNvPr id="19" name="Рисунок 18"/>
          <p:cNvPicPr>
            <a:picLocks noChangeAspect="1"/>
          </p:cNvPicPr>
          <p:nvPr/>
        </p:nvPicPr>
        <p:blipFill rotWithShape="1">
          <a:blip r:embed="rId15">
            <a:extLst>
              <a:ext uri="{28A0092B-C50C-407E-A947-70E740481C1C}">
                <a14:useLocalDpi xmlns:a14="http://schemas.microsoft.com/office/drawing/2010/main" val="0"/>
              </a:ext>
            </a:extLst>
          </a:blip>
          <a:srcRect l="19473" t="2684" r="17978"/>
          <a:stretch/>
        </p:blipFill>
        <p:spPr>
          <a:xfrm>
            <a:off x="21533298" y="10172974"/>
            <a:ext cx="7704856" cy="15983320"/>
          </a:xfrm>
          <a:prstGeom prst="rect">
            <a:avLst/>
          </a:prstGeom>
        </p:spPr>
      </p:pic>
      <p:pic>
        <p:nvPicPr>
          <p:cNvPr id="21" name="Рисунок 20"/>
          <p:cNvPicPr>
            <a:picLocks noChangeAspect="1"/>
          </p:cNvPicPr>
          <p:nvPr/>
        </p:nvPicPr>
        <p:blipFill rotWithShape="1">
          <a:blip r:embed="rId16" cstate="print">
            <a:extLst>
              <a:ext uri="{28A0092B-C50C-407E-A947-70E740481C1C}">
                <a14:useLocalDpi xmlns:a14="http://schemas.microsoft.com/office/drawing/2010/main" val="0"/>
              </a:ext>
            </a:extLst>
          </a:blip>
          <a:srcRect l="5155" r="5983" b="3480"/>
          <a:stretch/>
        </p:blipFill>
        <p:spPr>
          <a:xfrm>
            <a:off x="21057682" y="27188640"/>
            <a:ext cx="8937943" cy="6768468"/>
          </a:xfrm>
          <a:prstGeom prst="rect">
            <a:avLst/>
          </a:prstGeom>
        </p:spPr>
      </p:pic>
      <p:sp>
        <p:nvSpPr>
          <p:cNvPr id="2" name="TextBox 1"/>
          <p:cNvSpPr txBox="1"/>
          <p:nvPr/>
        </p:nvSpPr>
        <p:spPr>
          <a:xfrm>
            <a:off x="1512176" y="9037143"/>
            <a:ext cx="8857028" cy="6370975"/>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Diffraction time resolved experiments with a synchrotron radiation (SR) beam can give information about the evolution of a material structure after an impact of photon or electron beam or plasma with a material under study [1].  These studies need a detector with time resolution in a microsecond scale and with integrating rather than photon counting electronics, because more than one photon can hit individual channels of a detector from one bunch of a SR source. The prototype of such detector was  developed by combining the silicon </a:t>
            </a:r>
            <a:r>
              <a:rPr lang="en-US" sz="2400" dirty="0" err="1" smtClean="0">
                <a:latin typeface="Times New Roman" panose="02020603050405020304" pitchFamily="18" charset="0"/>
                <a:cs typeface="Times New Roman" panose="02020603050405020304" pitchFamily="18" charset="0"/>
              </a:rPr>
              <a:t>microstrip</a:t>
            </a:r>
            <a:r>
              <a:rPr lang="en-US" sz="2400" dirty="0" smtClean="0">
                <a:latin typeface="Times New Roman" panose="02020603050405020304" pitchFamily="18" charset="0"/>
                <a:cs typeface="Times New Roman" panose="02020603050405020304" pitchFamily="18" charset="0"/>
              </a:rPr>
              <a:t> sensor with p-on-n strips with DC metal contacts with APC128 ASIC [2] that is used in the DIMEX detector for imaging of explosions at a SR beam [3]. </a:t>
            </a:r>
          </a:p>
          <a:p>
            <a:pPr indent="457200" algn="just"/>
            <a:r>
              <a:rPr lang="en-US" sz="2400" dirty="0" smtClean="0">
                <a:latin typeface="Times New Roman" panose="02020603050405020304" pitchFamily="18" charset="0"/>
                <a:cs typeface="Times New Roman" panose="02020603050405020304" pitchFamily="18" charset="0"/>
              </a:rPr>
              <a:t>APC128 ASIC (Fig.1) consists of 128 channels each containing an integrator with  a  possibility to change the feedback capacitance (C1, or C1+C2) and 32 analogue cells that can be used to store an output voltage of the front-end integrator. </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analogue memory can be readout by switching the cells to the input integrator and then through the output driver A2.  </a:t>
            </a:r>
            <a:endParaRPr lang="ru-RU"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168403" y="21763431"/>
            <a:ext cx="4207114"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Fig.1. Circuit of the APC128 ASIC [2].</a:t>
            </a:r>
            <a:endParaRPr lang="ru-RU"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887710" y="22358623"/>
            <a:ext cx="9570716" cy="1938992"/>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The prototype of the detector for time resolved diffraction studies was made by gluing a silicon sensor with 1024 30 mm  long strips with 50 </a:t>
            </a:r>
            <a:r>
              <a:rPr lang="en-US" sz="2400" dirty="0" smtClean="0">
                <a:latin typeface="Symbol" panose="05050102010706020507" pitchFamily="18" charset="2"/>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m pitch to the electronics board of the DIMEX detector that contains four APC128 chips. 64 strips of the sensor is connected to one chip with a pitch of 100 </a:t>
            </a:r>
            <a:r>
              <a:rPr lang="en-US" sz="2400" dirty="0" smtClean="0">
                <a:latin typeface="Symbol" panose="05050102010706020507" pitchFamily="18" charset="2"/>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m (Fig.2,3)</a:t>
            </a:r>
            <a:endParaRPr lang="ru-RU"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512175" y="31057363"/>
            <a:ext cx="8798395"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Fig.2. Si sensor glued to the electronics board of the DIMEX and bonded to the  APC128 ASIC at the left side. </a:t>
            </a:r>
            <a:endParaRPr lang="ru-RU" sz="20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1218063" y="39588783"/>
            <a:ext cx="8798395" cy="101566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Fig.3. Bonding pads of the Si sensor. Connections to the APC128 ASIC are made from each second strip with a pitch of 100 </a:t>
            </a:r>
            <a:r>
              <a:rPr lang="en-US" sz="2000" dirty="0" smtClean="0">
                <a:latin typeface="Symbol" panose="05050102010706020507" pitchFamily="18" charset="2"/>
                <a:cs typeface="Times New Roman" panose="02020603050405020304" pitchFamily="18" charset="0"/>
              </a:rPr>
              <a:t>m</a:t>
            </a:r>
            <a:r>
              <a:rPr lang="en-US" sz="2000" dirty="0" smtClean="0">
                <a:latin typeface="Times New Roman" panose="02020603050405020304" pitchFamily="18" charset="0"/>
                <a:cs typeface="Times New Roman" panose="02020603050405020304" pitchFamily="18" charset="0"/>
              </a:rPr>
              <a:t>m because the  distance between the sensor pads and the ASIC pads is too long to make bonding with 50 </a:t>
            </a:r>
            <a:r>
              <a:rPr lang="en-US" sz="2000" dirty="0" smtClean="0">
                <a:latin typeface="Symbol" panose="05050102010706020507" pitchFamily="18" charset="2"/>
                <a:cs typeface="Times New Roman" panose="02020603050405020304" pitchFamily="18" charset="0"/>
              </a:rPr>
              <a:t>m</a:t>
            </a:r>
            <a:r>
              <a:rPr lang="en-US" sz="2000" dirty="0" smtClean="0">
                <a:latin typeface="Times New Roman" panose="02020603050405020304" pitchFamily="18" charset="0"/>
                <a:cs typeface="Times New Roman" panose="02020603050405020304" pitchFamily="18" charset="0"/>
              </a:rPr>
              <a:t>m pitch. </a:t>
            </a:r>
            <a:endParaRPr lang="ru-RU" sz="20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1017275" y="9383750"/>
            <a:ext cx="9769595"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Results of irradiation of the detector with </a:t>
            </a:r>
            <a:r>
              <a:rPr lang="en-US" sz="2400" baseline="30000" dirty="0" smtClean="0">
                <a:latin typeface="Times New Roman" panose="02020603050405020304" pitchFamily="18" charset="0"/>
                <a:cs typeface="Times New Roman" panose="02020603050405020304" pitchFamily="18" charset="0"/>
              </a:rPr>
              <a:t>109</a:t>
            </a:r>
            <a:r>
              <a:rPr lang="en-US" sz="2400" dirty="0" smtClean="0">
                <a:latin typeface="Times New Roman" panose="02020603050405020304" pitchFamily="18" charset="0"/>
                <a:cs typeface="Times New Roman" panose="02020603050405020304" pitchFamily="18" charset="0"/>
              </a:rPr>
              <a:t>Cd source (photons 87 </a:t>
            </a:r>
            <a:r>
              <a:rPr lang="en-US" sz="2400" dirty="0" err="1" smtClean="0">
                <a:latin typeface="Times New Roman" panose="02020603050405020304" pitchFamily="18" charset="0"/>
                <a:cs typeface="Times New Roman" panose="02020603050405020304" pitchFamily="18" charset="0"/>
              </a:rPr>
              <a:t>keV</a:t>
            </a:r>
            <a:r>
              <a:rPr lang="en-US" sz="2400" dirty="0" smtClean="0">
                <a:latin typeface="Times New Roman" panose="02020603050405020304" pitchFamily="18" charset="0"/>
                <a:cs typeface="Times New Roman" panose="02020603050405020304" pitchFamily="18" charset="0"/>
              </a:rPr>
              <a:t>) is shown in Fig.4,5</a:t>
            </a:r>
            <a:endParaRPr lang="ru-RU" sz="24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11421027" y="17021467"/>
            <a:ext cx="9337547"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Fig.4. Three events with signals from 87 </a:t>
            </a:r>
            <a:r>
              <a:rPr lang="en-US" sz="2000" dirty="0" err="1" smtClean="0">
                <a:latin typeface="Times New Roman" panose="02020603050405020304" pitchFamily="18" charset="0"/>
                <a:cs typeface="Times New Roman" panose="02020603050405020304" pitchFamily="18" charset="0"/>
              </a:rPr>
              <a:t>keV</a:t>
            </a:r>
            <a:r>
              <a:rPr lang="en-US" sz="2000" dirty="0" smtClean="0">
                <a:latin typeface="Times New Roman" panose="02020603050405020304" pitchFamily="18" charset="0"/>
                <a:cs typeface="Times New Roman" panose="02020603050405020304" pitchFamily="18" charset="0"/>
              </a:rPr>
              <a:t> photons.  Signal from photon corresponds to ~24000 e, while the noise </a:t>
            </a:r>
            <a:r>
              <a:rPr lang="en-US" sz="2000" dirty="0" err="1" smtClean="0">
                <a:latin typeface="Times New Roman" panose="02020603050405020304" pitchFamily="18" charset="0"/>
                <a:cs typeface="Times New Roman" panose="02020603050405020304" pitchFamily="18" charset="0"/>
              </a:rPr>
              <a:t>rms</a:t>
            </a:r>
            <a:r>
              <a:rPr lang="en-US" sz="2000" dirty="0" smtClean="0">
                <a:latin typeface="Times New Roman" panose="02020603050405020304" pitchFamily="18" charset="0"/>
                <a:cs typeface="Times New Roman" panose="02020603050405020304" pitchFamily="18" charset="0"/>
              </a:rPr>
              <a:t> corresponds to ~3000 e. </a:t>
            </a:r>
            <a:endParaRPr lang="ru-RU" sz="20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2075155" y="24895219"/>
            <a:ext cx="8387424" cy="707886"/>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Fig.5. Spectrum of signals after exposure to 87 </a:t>
            </a:r>
            <a:r>
              <a:rPr lang="en-US" sz="2000" dirty="0" err="1" smtClean="0">
                <a:latin typeface="Times New Roman" panose="02020603050405020304" pitchFamily="18" charset="0"/>
                <a:cs typeface="Times New Roman" panose="02020603050405020304" pitchFamily="18" charset="0"/>
              </a:rPr>
              <a:t>keV</a:t>
            </a:r>
            <a:r>
              <a:rPr lang="en-US" sz="2000" dirty="0" smtClean="0">
                <a:latin typeface="Times New Roman" panose="02020603050405020304" pitchFamily="18" charset="0"/>
                <a:cs typeface="Times New Roman" panose="02020603050405020304" pitchFamily="18" charset="0"/>
              </a:rPr>
              <a:t> photons from  </a:t>
            </a:r>
            <a:r>
              <a:rPr lang="en-US" sz="2000" baseline="30000" dirty="0" smtClean="0">
                <a:latin typeface="Times New Roman" panose="02020603050405020304" pitchFamily="18" charset="0"/>
                <a:cs typeface="Times New Roman" panose="02020603050405020304" pitchFamily="18" charset="0"/>
              </a:rPr>
              <a:t>109</a:t>
            </a:r>
            <a:r>
              <a:rPr lang="en-US" sz="2000" dirty="0" smtClean="0">
                <a:latin typeface="Times New Roman" panose="02020603050405020304" pitchFamily="18" charset="0"/>
                <a:cs typeface="Times New Roman" panose="02020603050405020304" pitchFamily="18" charset="0"/>
              </a:rPr>
              <a:t>Cd source.</a:t>
            </a:r>
          </a:p>
          <a:p>
            <a:r>
              <a:rPr lang="en-US" sz="2000" dirty="0" smtClean="0">
                <a:latin typeface="Times New Roman" panose="02020603050405020304" pitchFamily="18" charset="0"/>
                <a:cs typeface="Times New Roman" panose="02020603050405020304" pitchFamily="18" charset="0"/>
              </a:rPr>
              <a:t>Single photon peak can be distinguished at  ~350 ADC bins. </a:t>
            </a:r>
            <a:endParaRPr lang="ru-RU" sz="20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0914058" y="25742999"/>
            <a:ext cx="9769595" cy="2677656"/>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The prototype detector was tested at the “Plasma” station at the channel 8 of the VEPP-4M storage ring [1]. The layout of the experiment is shown in Fig.6. The crystal of tungsten is illuminated with white SR beam. The angle of the crystal is chosen such that the main diffraction peak is getting to the detector. The energy of scattered photons is ~60 </a:t>
            </a:r>
            <a:r>
              <a:rPr lang="en-US" sz="2400" dirty="0" err="1" smtClean="0">
                <a:latin typeface="Times New Roman" panose="02020603050405020304" pitchFamily="18" charset="0"/>
                <a:cs typeface="Times New Roman" panose="02020603050405020304" pitchFamily="18" charset="0"/>
              </a:rPr>
              <a:t>keV</a:t>
            </a:r>
            <a:r>
              <a:rPr lang="en-US" sz="2400" dirty="0" smtClean="0">
                <a:latin typeface="Times New Roman" panose="02020603050405020304" pitchFamily="18" charset="0"/>
                <a:cs typeface="Times New Roman" panose="02020603050405020304" pitchFamily="18" charset="0"/>
              </a:rPr>
              <a:t>. In order to get higher efficiency the detector was installed at an angle of 5 degrees with respect to the scattered beam.   </a:t>
            </a:r>
            <a:endParaRPr lang="ru-RU" sz="24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1277011" y="37552311"/>
            <a:ext cx="9481563" cy="1938992"/>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Fig.6. The layout of the experiment at the “Plasma” station at the SR channel 8 at the VEPP-4M storage ring. Side view: white SR beam hits the tungsten crystal and the main diffraction peak is directed to the detector. The detector measures position and shape of the diffraction peak. Top view: the detector can be turned in such a way that the sensor plane is installed at an angle of 5 degrees with respect to the scattered beam in order to increase the efficiency. </a:t>
            </a:r>
            <a:endParaRPr lang="ru-RU" sz="20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10727042" y="39627183"/>
            <a:ext cx="10143625" cy="2677656"/>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The results of the first measurements at SR beam are shown in Fig.7,8. In Fig.7 the image of diffraction peak is shown at three different frame exposures: a) frame exposure is 2.5 </a:t>
            </a:r>
            <a:r>
              <a:rPr lang="en-US" sz="2400" dirty="0" err="1" smtClean="0">
                <a:latin typeface="Symbol" panose="05050102010706020507" pitchFamily="18" charset="2"/>
                <a:cs typeface="Times New Roman" panose="02020603050405020304" pitchFamily="18" charset="0"/>
              </a:rPr>
              <a:t>m</a:t>
            </a:r>
            <a:r>
              <a:rPr lang="en-US" sz="2400" dirty="0" err="1" smtClean="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 APC128 is in the regime of high sensitivity with only C1 capacitance connected (see Fig.1), single photon signals can be observed at the sides of the image; b) frame exposure is 10 </a:t>
            </a:r>
            <a:r>
              <a:rPr lang="en-US" sz="2400" dirty="0" err="1" smtClean="0">
                <a:latin typeface="Symbol" panose="05050102010706020507" pitchFamily="18" charset="2"/>
                <a:cs typeface="Times New Roman" panose="02020603050405020304" pitchFamily="18" charset="0"/>
              </a:rPr>
              <a:t>m</a:t>
            </a:r>
            <a:r>
              <a:rPr lang="en-US" sz="2400" dirty="0" err="1" smtClean="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 APC128 is in the regime of low sensitivity with C1+C2 capacitances connected both during exposure and during reading, signal in the maximum corresponds to ~5 photons; </a:t>
            </a:r>
            <a:endParaRPr lang="ru-RU" sz="24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21242412" y="9037143"/>
            <a:ext cx="8640960"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c) </a:t>
            </a:r>
            <a:r>
              <a:rPr lang="en-US" sz="2400" dirty="0">
                <a:latin typeface="Times New Roman" panose="02020603050405020304" pitchFamily="18" charset="0"/>
                <a:cs typeface="Times New Roman" panose="02020603050405020304" pitchFamily="18" charset="0"/>
              </a:rPr>
              <a:t>f</a:t>
            </a:r>
            <a:r>
              <a:rPr lang="en-US" sz="2400" dirty="0" smtClean="0">
                <a:latin typeface="Times New Roman" panose="02020603050405020304" pitchFamily="18" charset="0"/>
                <a:cs typeface="Times New Roman" panose="02020603050405020304" pitchFamily="18" charset="0"/>
              </a:rPr>
              <a:t>rame exposure is 50 </a:t>
            </a:r>
            <a:r>
              <a:rPr lang="en-US" sz="2400" dirty="0" err="1" smtClean="0">
                <a:latin typeface="Symbol" panose="05050102010706020507" pitchFamily="18" charset="2"/>
                <a:cs typeface="Times New Roman" panose="02020603050405020304" pitchFamily="18" charset="0"/>
              </a:rPr>
              <a:t>m</a:t>
            </a:r>
            <a:r>
              <a:rPr lang="en-US" sz="2400" dirty="0" err="1">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 APC128 is in low sensitivity regime, signal at the maximum corresponds to ~25 photons. </a:t>
            </a:r>
            <a:endParaRPr lang="ru-RU" sz="24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28227187" y="16409298"/>
            <a:ext cx="389850" cy="584775"/>
          </a:xfrm>
          <a:prstGeom prst="rect">
            <a:avLst/>
          </a:prstGeom>
          <a:solidFill>
            <a:schemeClr val="bg1"/>
          </a:solidFill>
        </p:spPr>
        <p:txBody>
          <a:bodyPr wrap="none" rtlCol="0">
            <a:spAutoFit/>
          </a:bodyPr>
          <a:lstStyle/>
          <a:p>
            <a:r>
              <a:rPr lang="en-US" sz="3200" dirty="0" smtClean="0">
                <a:latin typeface="Times New Roman" panose="02020603050405020304" pitchFamily="18" charset="0"/>
                <a:cs typeface="Times New Roman" panose="02020603050405020304" pitchFamily="18" charset="0"/>
              </a:rPr>
              <a:t>b</a:t>
            </a:r>
            <a:endParaRPr lang="ru-RU" sz="320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28536228" y="22498283"/>
            <a:ext cx="367408" cy="584775"/>
          </a:xfrm>
          <a:prstGeom prst="rect">
            <a:avLst/>
          </a:prstGeom>
          <a:solidFill>
            <a:schemeClr val="bg1"/>
          </a:solidFill>
        </p:spPr>
        <p:txBody>
          <a:bodyPr wrap="none" rtlCol="0">
            <a:spAutoFit/>
          </a:bodyPr>
          <a:lstStyle/>
          <a:p>
            <a:r>
              <a:rPr lang="en-US" sz="3200" dirty="0" smtClean="0">
                <a:latin typeface="Times New Roman" panose="02020603050405020304" pitchFamily="18" charset="0"/>
                <a:cs typeface="Times New Roman" panose="02020603050405020304" pitchFamily="18" charset="0"/>
              </a:rPr>
              <a:t>c</a:t>
            </a:r>
            <a:endParaRPr lang="ru-RU" sz="3200"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21441344" y="25536439"/>
            <a:ext cx="8462327" cy="1631216"/>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Fig.7. Images of the tungsten diffraction peak at three different frame exposures and different electronics regimes. a) frame exposure 2.5 </a:t>
            </a:r>
            <a:r>
              <a:rPr lang="en-US" sz="2000" dirty="0" err="1" smtClean="0">
                <a:latin typeface="Symbol" panose="05050102010706020507" pitchFamily="18" charset="2"/>
                <a:cs typeface="Times New Roman" panose="02020603050405020304" pitchFamily="18" charset="0"/>
              </a:rPr>
              <a:t>m</a:t>
            </a:r>
            <a:r>
              <a:rPr lang="en-US" sz="2000" dirty="0" err="1" smtClean="0">
                <a:latin typeface="Times New Roman" panose="02020603050405020304" pitchFamily="18" charset="0"/>
                <a:cs typeface="Times New Roman" panose="02020603050405020304" pitchFamily="18" charset="0"/>
              </a:rPr>
              <a:t>s</a:t>
            </a:r>
            <a:r>
              <a:rPr lang="en-US" sz="2000" dirty="0" smtClean="0">
                <a:latin typeface="Times New Roman" panose="02020603050405020304" pitchFamily="18" charset="0"/>
                <a:cs typeface="Times New Roman" panose="02020603050405020304" pitchFamily="18" charset="0"/>
              </a:rPr>
              <a:t>, high sensitivity regime (see text); b) frame exposure 10 </a:t>
            </a:r>
            <a:r>
              <a:rPr lang="en-US" sz="2000" dirty="0" err="1" smtClean="0">
                <a:latin typeface="Symbol" panose="05050102010706020507" pitchFamily="18" charset="2"/>
                <a:cs typeface="Times New Roman" panose="02020603050405020304" pitchFamily="18" charset="0"/>
              </a:rPr>
              <a:t>m</a:t>
            </a:r>
            <a:r>
              <a:rPr lang="en-US" sz="2000" dirty="0" err="1" smtClean="0">
                <a:latin typeface="Times New Roman" panose="02020603050405020304" pitchFamily="18" charset="0"/>
                <a:cs typeface="Times New Roman" panose="02020603050405020304" pitchFamily="18" charset="0"/>
              </a:rPr>
              <a:t>s</a:t>
            </a:r>
            <a:r>
              <a:rPr lang="en-US" sz="2000" dirty="0" smtClean="0">
                <a:latin typeface="Times New Roman" panose="02020603050405020304" pitchFamily="18" charset="0"/>
                <a:cs typeface="Times New Roman" panose="02020603050405020304" pitchFamily="18" charset="0"/>
              </a:rPr>
              <a:t>, low sensitivity regime; c) frame exposure 50 </a:t>
            </a:r>
            <a:r>
              <a:rPr lang="en-US" sz="2000" dirty="0" err="1" smtClean="0">
                <a:latin typeface="Symbol" panose="05050102010706020507" pitchFamily="18" charset="2"/>
                <a:cs typeface="Times New Roman" panose="02020603050405020304" pitchFamily="18" charset="0"/>
              </a:rPr>
              <a:t>m</a:t>
            </a:r>
            <a:r>
              <a:rPr lang="en-US" sz="2000" dirty="0" err="1" smtClean="0">
                <a:latin typeface="Times New Roman" panose="02020603050405020304" pitchFamily="18" charset="0"/>
                <a:cs typeface="Times New Roman" panose="02020603050405020304" pitchFamily="18" charset="0"/>
              </a:rPr>
              <a:t>s</a:t>
            </a:r>
            <a:r>
              <a:rPr lang="en-US" sz="2000" dirty="0" smtClean="0">
                <a:latin typeface="Times New Roman" panose="02020603050405020304" pitchFamily="18" charset="0"/>
                <a:cs typeface="Times New Roman" panose="02020603050405020304" pitchFamily="18" charset="0"/>
              </a:rPr>
              <a:t>, low sensitivity regime. Detector at 5 degrees to the beam, VEPP-4M beam current 5.6 mA. </a:t>
            </a:r>
            <a:endParaRPr lang="ru-RU" sz="20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21646686" y="33987443"/>
            <a:ext cx="8321166" cy="1015663"/>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Fig.8. Signal normalized to the beam current as a function of frame exposure for the high and low sensitivity regime and for two positions of  the detector with respect to the beam (5 degrees and 90 degrees). </a:t>
            </a:r>
            <a:endParaRPr lang="ru-RU" sz="200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21237217" y="35106086"/>
            <a:ext cx="8753213" cy="5262979"/>
          </a:xfrm>
          <a:prstGeom prst="rect">
            <a:avLst/>
          </a:prstGeom>
          <a:noFill/>
        </p:spPr>
        <p:txBody>
          <a:bodyPr wrap="square" rtlCol="0">
            <a:spAutoFit/>
          </a:bodyPr>
          <a:lstStyle/>
          <a:p>
            <a:pPr algn="just"/>
            <a:r>
              <a:rPr lang="en-US" sz="2400" dirty="0" smtClean="0">
                <a:latin typeface="Times New Roman" panose="02020603050405020304" pitchFamily="18" charset="0"/>
                <a:cs typeface="Times New Roman" panose="02020603050405020304" pitchFamily="18" charset="0"/>
              </a:rPr>
              <a:t>Signal as a function of frame exposure for different regimes of electronics and for different angle of the detector with respect to the beam (different efficiency). Linear fits going through (0,0) point with direct proportionality are superimposed with the data. Comparing the data and corresponding fits for similar detector positions and different sensitivity it is clear that the ratio of sensitivities is close to factor 10. Comparing the data of the same sensitivity with different detector positions we can see that the signal is higher by a factor of ~5 for the position at small angle between the detector and the beam due to the increase of efficiency. </a:t>
            </a:r>
          </a:p>
          <a:p>
            <a:pPr indent="457200" algn="just"/>
            <a:r>
              <a:rPr lang="en-US" sz="2400" dirty="0" smtClean="0">
                <a:latin typeface="Times New Roman" panose="02020603050405020304" pitchFamily="18" charset="0"/>
                <a:cs typeface="Times New Roman" panose="02020603050405020304" pitchFamily="18" charset="0"/>
              </a:rPr>
              <a:t>The results obtained with the prototype demonstrates that the combination of Si </a:t>
            </a:r>
            <a:r>
              <a:rPr lang="en-US" sz="2400" dirty="0" err="1" smtClean="0">
                <a:latin typeface="Times New Roman" panose="02020603050405020304" pitchFamily="18" charset="0"/>
                <a:cs typeface="Times New Roman" panose="02020603050405020304" pitchFamily="18" charset="0"/>
              </a:rPr>
              <a:t>microstrip</a:t>
            </a:r>
            <a:r>
              <a:rPr lang="en-US" sz="2400" dirty="0" smtClean="0">
                <a:latin typeface="Times New Roman" panose="02020603050405020304" pitchFamily="18" charset="0"/>
                <a:cs typeface="Times New Roman" panose="02020603050405020304" pitchFamily="18" charset="0"/>
              </a:rPr>
              <a:t> sensor with low noise integrator ASIC provides the necessary signal to noise ratio and dynamic range for the dynamic diffraction experiments in microsecond scale.  </a:t>
            </a:r>
            <a:endParaRPr lang="ru-RU" sz="24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21057682" y="40362781"/>
            <a:ext cx="1460849" cy="400110"/>
          </a:xfrm>
          <a:prstGeom prst="rect">
            <a:avLst/>
          </a:prstGeom>
          <a:noFill/>
        </p:spPr>
        <p:txBody>
          <a:bodyPr wrap="none" rtlCol="0">
            <a:spAutoFit/>
          </a:bodyPr>
          <a:lstStyle/>
          <a:p>
            <a:r>
              <a:rPr lang="en-US" sz="2000" b="1" dirty="0" smtClean="0">
                <a:latin typeface="Times New Roman" panose="02020603050405020304" pitchFamily="18" charset="0"/>
                <a:cs typeface="Times New Roman" panose="02020603050405020304" pitchFamily="18" charset="0"/>
              </a:rPr>
              <a:t>References:</a:t>
            </a:r>
            <a:endParaRPr lang="ru-RU" sz="2000" b="1"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21237217" y="40765956"/>
            <a:ext cx="7218579" cy="1323439"/>
          </a:xfrm>
          <a:prstGeom prst="rect">
            <a:avLst/>
          </a:prstGeom>
          <a:noFill/>
        </p:spPr>
        <p:txBody>
          <a:bodyPr wrap="none" rtlCol="0">
            <a:spAutoFit/>
          </a:bodyPr>
          <a:lstStyle/>
          <a:p>
            <a:pPr marL="457200" indent="-457200">
              <a:buAutoNum type="arabicPeriod"/>
            </a:pPr>
            <a:r>
              <a:rPr lang="en-US" sz="2000" dirty="0" err="1" smtClean="0">
                <a:latin typeface="Times New Roman" panose="02020603050405020304" pitchFamily="18" charset="0"/>
                <a:cs typeface="Times New Roman" panose="02020603050405020304" pitchFamily="18" charset="0"/>
              </a:rPr>
              <a:t>A.S.Arakcheev</a:t>
            </a:r>
            <a:r>
              <a:rPr lang="en-US" sz="2000" dirty="0" smtClean="0">
                <a:latin typeface="Times New Roman" panose="02020603050405020304" pitchFamily="18" charset="0"/>
                <a:cs typeface="Times New Roman" panose="02020603050405020304" pitchFamily="18" charset="0"/>
              </a:rPr>
              <a:t>, et.al., </a:t>
            </a:r>
            <a:r>
              <a:rPr lang="fr-FR" sz="2000" dirty="0" smtClean="0">
                <a:latin typeface="Times New Roman" panose="02020603050405020304" pitchFamily="18" charset="0"/>
                <a:cs typeface="Times New Roman" panose="02020603050405020304" pitchFamily="18" charset="0"/>
              </a:rPr>
              <a:t>Physics Procedia,V.84</a:t>
            </a:r>
            <a:r>
              <a:rPr lang="fr-FR" sz="2000" dirty="0">
                <a:latin typeface="Times New Roman" panose="02020603050405020304" pitchFamily="18" charset="0"/>
                <a:cs typeface="Times New Roman" panose="02020603050405020304" pitchFamily="18" charset="0"/>
              </a:rPr>
              <a:t>, 2016, </a:t>
            </a:r>
            <a:r>
              <a:rPr lang="fr-FR" sz="2000" dirty="0" smtClean="0">
                <a:latin typeface="Times New Roman" panose="02020603050405020304" pitchFamily="18" charset="0"/>
                <a:cs typeface="Times New Roman" panose="02020603050405020304" pitchFamily="18" charset="0"/>
              </a:rPr>
              <a:t>pp.184–188</a:t>
            </a:r>
          </a:p>
          <a:p>
            <a:pPr marL="457200" indent="-457200">
              <a:buAutoNum type="arabicPeriod"/>
            </a:pPr>
            <a:r>
              <a:rPr lang="en-US" sz="2000" dirty="0">
                <a:latin typeface="Times New Roman" panose="02020603050405020304" pitchFamily="18" charset="0"/>
                <a:cs typeface="Times New Roman" panose="02020603050405020304" pitchFamily="18" charset="0"/>
              </a:rPr>
              <a:t>R. </a:t>
            </a:r>
            <a:r>
              <a:rPr lang="en-US" sz="2000" dirty="0" err="1">
                <a:latin typeface="Times New Roman" panose="02020603050405020304" pitchFamily="18" charset="0"/>
                <a:cs typeface="Times New Roman" panose="02020603050405020304" pitchFamily="18" charset="0"/>
              </a:rPr>
              <a:t>Horisberger</a:t>
            </a:r>
            <a:r>
              <a:rPr lang="en-US" sz="2000" dirty="0">
                <a:latin typeface="Times New Roman" panose="02020603050405020304" pitchFamily="18" charset="0"/>
                <a:cs typeface="Times New Roman" panose="02020603050405020304" pitchFamily="18" charset="0"/>
              </a:rPr>
              <a:t> and D. </a:t>
            </a:r>
            <a:r>
              <a:rPr lang="en-US" sz="2000" dirty="0" err="1" smtClean="0">
                <a:latin typeface="Times New Roman" panose="02020603050405020304" pitchFamily="18" charset="0"/>
                <a:cs typeface="Times New Roman" panose="02020603050405020304" pitchFamily="18" charset="0"/>
              </a:rPr>
              <a:t>Pitzl</a:t>
            </a:r>
            <a:r>
              <a:rPr lang="en-US" sz="2000" dirty="0" smtClean="0">
                <a:latin typeface="Times New Roman" panose="02020603050405020304" pitchFamily="18" charset="0"/>
                <a:cs typeface="Times New Roman" panose="02020603050405020304" pitchFamily="18" charset="0"/>
              </a:rPr>
              <a:t>, NIM 1993, </a:t>
            </a:r>
            <a:r>
              <a:rPr lang="en-US" sz="2000" dirty="0">
                <a:latin typeface="Times New Roman" panose="02020603050405020304" pitchFamily="18" charset="0"/>
                <a:cs typeface="Times New Roman" panose="02020603050405020304" pitchFamily="18" charset="0"/>
              </a:rPr>
              <a:t>V. </a:t>
            </a:r>
            <a:r>
              <a:rPr lang="en-US" sz="2000" dirty="0" smtClean="0">
                <a:latin typeface="Times New Roman" panose="02020603050405020304" pitchFamily="18" charset="0"/>
                <a:cs typeface="Times New Roman" panose="02020603050405020304" pitchFamily="18" charset="0"/>
              </a:rPr>
              <a:t>A326, p. </a:t>
            </a:r>
            <a:r>
              <a:rPr lang="en-US" sz="2000" dirty="0">
                <a:latin typeface="Times New Roman" panose="02020603050405020304" pitchFamily="18" charset="0"/>
                <a:cs typeface="Times New Roman" panose="02020603050405020304" pitchFamily="18" charset="0"/>
              </a:rPr>
              <a:t>92</a:t>
            </a:r>
            <a:r>
              <a:rPr lang="en-US" sz="2000" dirty="0" smtClean="0">
                <a:latin typeface="Times New Roman" panose="02020603050405020304" pitchFamily="18" charset="0"/>
                <a:cs typeface="Times New Roman" panose="02020603050405020304" pitchFamily="18" charset="0"/>
              </a:rPr>
              <a:t>.</a:t>
            </a:r>
          </a:p>
          <a:p>
            <a:pPr marL="457200" indent="-457200">
              <a:buAutoNum type="arabicPeriod"/>
            </a:pPr>
            <a:r>
              <a:rPr lang="en-US" sz="2000" dirty="0">
                <a:latin typeface="Times New Roman" panose="02020603050405020304" pitchFamily="18" charset="0"/>
                <a:cs typeface="Times New Roman" panose="02020603050405020304" pitchFamily="18" charset="0"/>
              </a:rPr>
              <a:t>V.M. </a:t>
            </a:r>
            <a:r>
              <a:rPr lang="en-US" sz="2000" dirty="0" err="1" smtClean="0">
                <a:latin typeface="Times New Roman" panose="02020603050405020304" pitchFamily="18" charset="0"/>
                <a:cs typeface="Times New Roman" panose="02020603050405020304" pitchFamily="18" charset="0"/>
              </a:rPr>
              <a:t>Aulchenko</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et.al.,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J. of </a:t>
            </a:r>
            <a:r>
              <a:rPr lang="en-US" sz="2000" dirty="0" err="1">
                <a:latin typeface="Times New Roman" panose="02020603050405020304" pitchFamily="18" charset="0"/>
                <a:cs typeface="Times New Roman" panose="02020603050405020304" pitchFamily="18" charset="0"/>
              </a:rPr>
              <a:t>Instrum</a:t>
            </a:r>
            <a:r>
              <a:rPr lang="en-US" sz="2000" dirty="0">
                <a:latin typeface="Times New Roman" panose="02020603050405020304" pitchFamily="18" charset="0"/>
                <a:cs typeface="Times New Roman" panose="02020603050405020304" pitchFamily="18" charset="0"/>
              </a:rPr>
              <a:t>. 2008. V. 3. P05005</a:t>
            </a:r>
            <a:r>
              <a:rPr lang="en-US" sz="2000" dirty="0" smtClean="0">
                <a:latin typeface="Times New Roman" panose="02020603050405020304" pitchFamily="18" charset="0"/>
                <a:cs typeface="Times New Roman" panose="02020603050405020304" pitchFamily="18" charset="0"/>
              </a:rPr>
              <a:t>.</a:t>
            </a:r>
          </a:p>
          <a:p>
            <a:pPr marL="457200" indent="-457200">
              <a:buAutoNum type="arabicPeriod"/>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10794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14518</TotalTime>
  <Words>1407</Words>
  <Application>Microsoft Office PowerPoint</Application>
  <PresentationFormat>Произвольный</PresentationFormat>
  <Paragraphs>34</Paragraphs>
  <Slides>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vt:i4>
      </vt:variant>
    </vt:vector>
  </HeadingPairs>
  <TitlesOfParts>
    <vt:vector size="3" baseType="lpstr">
      <vt:lpstr>Тема Office</vt:lpstr>
      <vt:lpstr>Graph</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Лев</dc:creator>
  <cp:lastModifiedBy>Лев</cp:lastModifiedBy>
  <cp:revision>140</cp:revision>
  <cp:lastPrinted>2016-02-11T10:02:11Z</cp:lastPrinted>
  <dcterms:created xsi:type="dcterms:W3CDTF">2014-02-20T11:31:44Z</dcterms:created>
  <dcterms:modified xsi:type="dcterms:W3CDTF">2017-02-21T03:26:10Z</dcterms:modified>
</cp:coreProperties>
</file>