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7" r:id="rId6"/>
    <p:sldId id="258" r:id="rId7"/>
    <p:sldId id="261" r:id="rId8"/>
    <p:sldId id="264" r:id="rId9"/>
    <p:sldId id="277" r:id="rId10"/>
    <p:sldId id="272" r:id="rId11"/>
    <p:sldId id="274" r:id="rId12"/>
    <p:sldId id="278" r:id="rId13"/>
    <p:sldId id="276" r:id="rId14"/>
    <p:sldId id="271" r:id="rId15"/>
    <p:sldId id="279" r:id="rId16"/>
    <p:sldId id="290" r:id="rId17"/>
    <p:sldId id="288" r:id="rId18"/>
    <p:sldId id="285" r:id="rId19"/>
    <p:sldId id="298" r:id="rId20"/>
    <p:sldId id="280" r:id="rId21"/>
    <p:sldId id="281" r:id="rId22"/>
    <p:sldId id="286" r:id="rId23"/>
    <p:sldId id="287" r:id="rId24"/>
    <p:sldId id="297" r:id="rId25"/>
    <p:sldId id="283" r:id="rId26"/>
    <p:sldId id="282" r:id="rId27"/>
    <p:sldId id="270" r:id="rId28"/>
    <p:sldId id="289" r:id="rId29"/>
    <p:sldId id="267" r:id="rId30"/>
    <p:sldId id="292" r:id="rId31"/>
    <p:sldId id="259" r:id="rId32"/>
    <p:sldId id="269" r:id="rId33"/>
    <p:sldId id="291" r:id="rId34"/>
    <p:sldId id="299" r:id="rId35"/>
    <p:sldId id="266" r:id="rId36"/>
    <p:sldId id="262" r:id="rId37"/>
    <p:sldId id="296" r:id="rId38"/>
    <p:sldId id="268" r:id="rId39"/>
    <p:sldId id="265" r:id="rId40"/>
    <p:sldId id="293" r:id="rId41"/>
    <p:sldId id="263" r:id="rId42"/>
    <p:sldId id="294" r:id="rId43"/>
    <p:sldId id="295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9"/>
    <a:srgbClr val="6A6C7C"/>
    <a:srgbClr val="A7AFA7"/>
    <a:srgbClr val="E2E5F2"/>
    <a:srgbClr val="8CBBE5"/>
    <a:srgbClr val="ADA294"/>
    <a:srgbClr val="AA9C94"/>
    <a:srgbClr val="C3A069"/>
    <a:srgbClr val="287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89" autoAdjust="0"/>
    <p:restoredTop sz="99830" autoAdjust="0"/>
  </p:normalViewPr>
  <p:slideViewPr>
    <p:cSldViewPr snapToGrid="0" snapToObjects="1">
      <p:cViewPr varScale="1">
        <p:scale>
          <a:sx n="84" d="100"/>
          <a:sy n="84" d="100"/>
        </p:scale>
        <p:origin x="-120" y="-9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9B104-F7DD-4D49-8D06-720E1C259AF9}" type="datetimeFigureOut">
              <a:rPr lang="en-US" smtClean="0"/>
              <a:t>01/03/17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E2F1D-D22D-3A4B-A4A3-A81FE5D1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44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C2D7-27B7-8D4E-9D0C-5CA0F12A9D75}" type="datetimeFigureOut">
              <a:rPr lang="en-US" smtClean="0"/>
              <a:t>01/03/17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5B33-6E50-9D41-9DB4-3499B041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8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5B33-6E50-9D41-9DB4-3499B04130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4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6" Type="http://schemas.openxmlformats.org/officeDocument/2006/relationships/image" Target="../media/image4.gi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hyperlink" Target="http://cenf-ehn1-np.web.cern.ch/multimedia/image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author/profile/Badertscher,%20A.?recid=879167&amp;ln=en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2973"/>
            <a:ext cx="7772400" cy="2341906"/>
          </a:xfrm>
        </p:spPr>
        <p:txBody>
          <a:bodyPr>
            <a:normAutofit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WA105 experiment at CERN: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large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demonstrator of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Dual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Phase Liquid Argon TPC detector for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DUNE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7913"/>
            <a:ext cx="640080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Wladyslaw Henryk Trzaska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400" dirty="0" smtClean="0"/>
              <a:t>on </a:t>
            </a:r>
            <a:r>
              <a:rPr lang="en-US" sz="1400" dirty="0"/>
              <a:t>behalf of WA105 Collaboration</a:t>
            </a:r>
            <a:endParaRPr lang="en-GB" sz="1400" dirty="0"/>
          </a:p>
          <a:p>
            <a:endParaRPr lang="en-US" sz="2000" dirty="0"/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3" y="4156924"/>
            <a:ext cx="3160390" cy="581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319" y="4097023"/>
            <a:ext cx="1981543" cy="701314"/>
          </a:xfrm>
          <a:prstGeom prst="rect">
            <a:avLst/>
          </a:prstGeom>
        </p:spPr>
      </p:pic>
      <p:pic>
        <p:nvPicPr>
          <p:cNvPr id="8" name="Picture 7" descr="cern_logo_whit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99" y="99460"/>
            <a:ext cx="1464521" cy="1417638"/>
          </a:xfrm>
          <a:prstGeom prst="rect">
            <a:avLst/>
          </a:prstGeom>
        </p:spPr>
      </p:pic>
      <p:pic>
        <p:nvPicPr>
          <p:cNvPr id="9" name="Picture 8" descr="Univ_of_Jyv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149" y="3733940"/>
            <a:ext cx="1780294" cy="997704"/>
          </a:xfrm>
          <a:prstGeom prst="rect">
            <a:avLst/>
          </a:prstGeom>
        </p:spPr>
      </p:pic>
      <p:pic>
        <p:nvPicPr>
          <p:cNvPr id="10" name="Picture 9" descr="neutrino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0" y="153334"/>
            <a:ext cx="1121600" cy="4486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64385" y="278794"/>
            <a:ext cx="3215362" cy="646331"/>
            <a:chOff x="2464385" y="278794"/>
            <a:chExt cx="3215362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2464385" y="278794"/>
              <a:ext cx="3215362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889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 smtClean="0">
                  <a:solidFill>
                    <a:srgbClr val="000090"/>
                  </a:solidFill>
                </a:rPr>
                <a:t>INSTR - 2017</a:t>
              </a:r>
              <a:endParaRPr lang="en-US" sz="3600" b="1" dirty="0">
                <a:solidFill>
                  <a:srgbClr val="00009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77545" y="362848"/>
              <a:ext cx="575917" cy="488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5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Advantages of DP vs. SP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TPC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Amplification in the gas phase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Improved signal </a:t>
            </a:r>
            <a:r>
              <a:rPr lang="en-US" dirty="0">
                <a:solidFill>
                  <a:srgbClr val="000090"/>
                </a:solidFill>
              </a:rPr>
              <a:t>to noise </a:t>
            </a:r>
            <a:r>
              <a:rPr lang="en-US" dirty="0" smtClean="0">
                <a:solidFill>
                  <a:srgbClr val="000090"/>
                </a:solidFill>
              </a:rPr>
              <a:t>ratio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Improved imaging capabilities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K</a:t>
            </a:r>
            <a:r>
              <a:rPr lang="en-US" dirty="0" smtClean="0">
                <a:solidFill>
                  <a:srgbClr val="000090"/>
                </a:solidFill>
              </a:rPr>
              <a:t>ey instrumentation (Charge </a:t>
            </a:r>
            <a:r>
              <a:rPr lang="en-US" dirty="0">
                <a:solidFill>
                  <a:srgbClr val="000090"/>
                </a:solidFill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eadout </a:t>
            </a:r>
            <a:r>
              <a:rPr lang="en-US" dirty="0">
                <a:solidFill>
                  <a:srgbClr val="000090"/>
                </a:solidFill>
              </a:rPr>
              <a:t>P</a:t>
            </a:r>
            <a:r>
              <a:rPr lang="en-US" dirty="0" smtClean="0">
                <a:solidFill>
                  <a:srgbClr val="000090"/>
                </a:solidFill>
              </a:rPr>
              <a:t>lanes) on the top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Fiducial</a:t>
            </a:r>
            <a:r>
              <a:rPr lang="en-US" dirty="0" smtClean="0">
                <a:solidFill>
                  <a:srgbClr val="000090"/>
                </a:solidFill>
              </a:rPr>
              <a:t> volume completely free of interfering objects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Scalable and cost-effective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Good accessibility / service 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Not yet tested on a large scale (~300  ton)</a:t>
            </a:r>
          </a:p>
          <a:p>
            <a:pPr lvl="1"/>
            <a:r>
              <a:rPr lang="en-US" u="sng" dirty="0" smtClean="0">
                <a:solidFill>
                  <a:srgbClr val="000090"/>
                </a:solidFill>
              </a:rPr>
              <a:t>This is the task of WA105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2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79"/>
            <a:ext cx="9144000" cy="8572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WA105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DUNE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72583"/>
            <a:ext cx="8559800" cy="416983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Large demonstrator at CERN (pilot) </a:t>
            </a:r>
            <a:r>
              <a:rPr lang="en-US" b="1" dirty="0" smtClean="0">
                <a:solidFill>
                  <a:srgbClr val="800000"/>
                </a:solidFill>
              </a:rPr>
              <a:t>3 x 1 x 1 m</a:t>
            </a:r>
            <a:r>
              <a:rPr lang="en-US" b="1" baseline="30000" dirty="0" smtClean="0">
                <a:solidFill>
                  <a:srgbClr val="800000"/>
                </a:solidFill>
              </a:rPr>
              <a:t>3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Starts </a:t>
            </a:r>
            <a:r>
              <a:rPr lang="en-US" b="1" dirty="0" smtClean="0">
                <a:solidFill>
                  <a:srgbClr val="000090"/>
                </a:solidFill>
              </a:rPr>
              <a:t>operation in Spring 2017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ProtoDune</a:t>
            </a:r>
            <a:r>
              <a:rPr lang="en-US" dirty="0" smtClean="0">
                <a:solidFill>
                  <a:srgbClr val="000090"/>
                </a:solidFill>
              </a:rPr>
              <a:t> DP </a:t>
            </a:r>
            <a:r>
              <a:rPr lang="en-US" b="1" dirty="0" smtClean="0">
                <a:solidFill>
                  <a:srgbClr val="800000"/>
                </a:solidFill>
              </a:rPr>
              <a:t>6 </a:t>
            </a:r>
            <a:r>
              <a:rPr lang="en-US" b="1" dirty="0">
                <a:solidFill>
                  <a:srgbClr val="800000"/>
                </a:solidFill>
              </a:rPr>
              <a:t>x </a:t>
            </a:r>
            <a:r>
              <a:rPr lang="en-US" b="1" dirty="0" smtClean="0">
                <a:solidFill>
                  <a:srgbClr val="800000"/>
                </a:solidFill>
              </a:rPr>
              <a:t>6 </a:t>
            </a:r>
            <a:r>
              <a:rPr lang="en-US" b="1" dirty="0">
                <a:solidFill>
                  <a:srgbClr val="800000"/>
                </a:solidFill>
              </a:rPr>
              <a:t>x </a:t>
            </a:r>
            <a:r>
              <a:rPr lang="en-US" b="1" dirty="0" smtClean="0">
                <a:solidFill>
                  <a:srgbClr val="800000"/>
                </a:solidFill>
              </a:rPr>
              <a:t>6 </a:t>
            </a:r>
            <a:r>
              <a:rPr lang="en-US" b="1" dirty="0">
                <a:solidFill>
                  <a:srgbClr val="800000"/>
                </a:solidFill>
              </a:rPr>
              <a:t>m</a:t>
            </a:r>
            <a:r>
              <a:rPr lang="en-US" b="1" baseline="30000" dirty="0">
                <a:solidFill>
                  <a:srgbClr val="800000"/>
                </a:solidFill>
              </a:rPr>
              <a:t>3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at CERN</a:t>
            </a:r>
            <a:endParaRPr lang="en-US" b="1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Scalable design, underground-like installation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Measurements with </a:t>
            </a:r>
            <a:r>
              <a:rPr lang="en-US" b="1" dirty="0" smtClean="0">
                <a:solidFill>
                  <a:srgbClr val="000090"/>
                </a:solidFill>
              </a:rPr>
              <a:t>charged particle beam in 2018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etector calibration &amp; reconstruction </a:t>
            </a:r>
            <a:r>
              <a:rPr lang="en-US" dirty="0">
                <a:solidFill>
                  <a:srgbClr val="000090"/>
                </a:solidFill>
              </a:rPr>
              <a:t>algorithms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Detector module underground </a:t>
            </a:r>
            <a:r>
              <a:rPr lang="en-US" b="1" dirty="0" smtClean="0">
                <a:solidFill>
                  <a:srgbClr val="800000"/>
                </a:solidFill>
              </a:rPr>
              <a:t>60 x 12 x 12 </a:t>
            </a:r>
            <a:r>
              <a:rPr lang="en-US" b="1" dirty="0">
                <a:solidFill>
                  <a:srgbClr val="800000"/>
                </a:solidFill>
              </a:rPr>
              <a:t>m</a:t>
            </a:r>
            <a:r>
              <a:rPr lang="en-US" b="1" baseline="30000" dirty="0">
                <a:solidFill>
                  <a:srgbClr val="800000"/>
                </a:solidFill>
              </a:rPr>
              <a:t>3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It is likely that already the 2</a:t>
            </a:r>
            <a:r>
              <a:rPr lang="en-US" baseline="30000" dirty="0" smtClean="0">
                <a:solidFill>
                  <a:srgbClr val="000090"/>
                </a:solidFill>
              </a:rPr>
              <a:t>nd</a:t>
            </a:r>
            <a:r>
              <a:rPr lang="en-US" dirty="0" smtClean="0">
                <a:solidFill>
                  <a:srgbClr val="000090"/>
                </a:solidFill>
              </a:rPr>
              <a:t> 10 </a:t>
            </a:r>
            <a:r>
              <a:rPr lang="en-US" dirty="0" err="1" smtClean="0">
                <a:solidFill>
                  <a:srgbClr val="000090"/>
                </a:solidFill>
              </a:rPr>
              <a:t>kton</a:t>
            </a:r>
            <a:r>
              <a:rPr lang="en-US" dirty="0" smtClean="0">
                <a:solidFill>
                  <a:srgbClr val="000090"/>
                </a:solidFill>
              </a:rPr>
              <a:t> module will be DP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204" y="12701"/>
            <a:ext cx="4017796" cy="15367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WA105 </a:t>
            </a:r>
            <a:b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a-DK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</a:t>
            </a:r>
            <a:r>
              <a:rPr lang="da-DK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 1 x 1 </a:t>
            </a:r>
            <a:r>
              <a:rPr lang="da-DK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da-DK" sz="32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da-DK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a-DK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demonstrator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3502"/>
          <a:stretch>
            <a:fillRect/>
          </a:stretch>
        </p:blipFill>
        <p:spPr>
          <a:xfrm>
            <a:off x="40476" y="0"/>
            <a:ext cx="508572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500"/>
          <p:cNvSpPr/>
          <p:nvPr/>
        </p:nvSpPr>
        <p:spPr>
          <a:xfrm>
            <a:off x="5158699" y="1822865"/>
            <a:ext cx="402193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SzPct val="171000"/>
              <a:defRPr sz="2600"/>
            </a:pPr>
            <a:r>
              <a:rPr sz="2400" dirty="0"/>
              <a:t>First </a:t>
            </a:r>
            <a:r>
              <a:rPr sz="2400" dirty="0" smtClean="0"/>
              <a:t>large</a:t>
            </a:r>
            <a:r>
              <a:rPr lang="fi-FI" sz="2400" dirty="0" smtClean="0"/>
              <a:t>-</a:t>
            </a:r>
            <a:r>
              <a:rPr sz="2400" dirty="0" smtClean="0"/>
              <a:t>scale dual </a:t>
            </a:r>
            <a:r>
              <a:rPr sz="2400" dirty="0"/>
              <a:t>phase </a:t>
            </a:r>
            <a:r>
              <a:rPr sz="2400" dirty="0" smtClean="0"/>
              <a:t>TPC</a:t>
            </a:r>
            <a:endParaRPr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023100" y="4267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9949" y="2516138"/>
            <a:ext cx="2795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 err="1"/>
              <a:t>LAr</a:t>
            </a:r>
            <a:r>
              <a:rPr lang="en-US" dirty="0"/>
              <a:t> </a:t>
            </a:r>
            <a:r>
              <a:rPr lang="en-US" dirty="0" smtClean="0"/>
              <a:t>mass </a:t>
            </a:r>
            <a:r>
              <a:rPr lang="en-US" dirty="0"/>
              <a:t>25 ton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Active mass 4.2 </a:t>
            </a:r>
            <a:r>
              <a:rPr lang="en-US" dirty="0" smtClean="0"/>
              <a:t>ton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readout pitch </a:t>
            </a:r>
            <a:r>
              <a:rPr lang="en-US" dirty="0"/>
              <a:t>3 mm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2 views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1920 readout channels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(3+2) 8” </a:t>
            </a:r>
            <a:r>
              <a:rPr lang="en-US" dirty="0" smtClean="0"/>
              <a:t>PMTs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Membrane tank (LNG technology)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2"/>
          <a:srcRect l="19132" r="13342"/>
          <a:stretch/>
        </p:blipFill>
        <p:spPr>
          <a:xfrm>
            <a:off x="4284028" y="2685591"/>
            <a:ext cx="3490556" cy="24836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45" y="370406"/>
            <a:ext cx="2943244" cy="2314154"/>
          </a:xfrm>
          <a:prstGeom prst="rect">
            <a:avLst/>
          </a:prstGeom>
        </p:spPr>
      </p:pic>
      <p:pic>
        <p:nvPicPr>
          <p:cNvPr id="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916" y="-1"/>
            <a:ext cx="4773083" cy="2685592"/>
          </a:xfrm>
          <a:prstGeom prst="rect">
            <a:avLst/>
          </a:prstGeom>
        </p:spPr>
      </p:pic>
      <p:pic>
        <p:nvPicPr>
          <p:cNvPr id="4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685591"/>
            <a:ext cx="4414087" cy="2483601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2" b="-2475"/>
          <a:stretch/>
        </p:blipFill>
        <p:spPr>
          <a:xfrm rot="5400000">
            <a:off x="6964853" y="2949045"/>
            <a:ext cx="2501223" cy="1941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8" y="127000"/>
            <a:ext cx="1626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3x1x1</a:t>
            </a:r>
            <a:br>
              <a:rPr lang="en-US" sz="2400" dirty="0" smtClean="0"/>
            </a:br>
            <a:r>
              <a:rPr lang="en-US" sz="2400" dirty="0" smtClean="0"/>
              <a:t>membrane</a:t>
            </a:r>
            <a:br>
              <a:rPr lang="en-US" sz="2400" dirty="0" smtClean="0"/>
            </a:br>
            <a:r>
              <a:rPr lang="en-US" sz="2400" dirty="0" smtClean="0"/>
              <a:t>tank</a:t>
            </a:r>
            <a:br>
              <a:rPr lang="en-US" sz="2400" dirty="0" smtClean="0"/>
            </a:br>
            <a:r>
              <a:rPr lang="en-US" sz="2400" dirty="0" smtClean="0"/>
              <a:t>LNG-type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liteBook.GBDDOMAIN\Desktop\Fotos Expansion\IMAG2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4707"/>
          </a:xfrm>
          <a:prstGeom prst="roundRect">
            <a:avLst>
              <a:gd name="adj" fmla="val 550"/>
            </a:avLst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C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WHT609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3703"/>
          <a:stretch/>
        </p:blipFill>
        <p:spPr>
          <a:xfrm>
            <a:off x="560917" y="-7786"/>
            <a:ext cx="8244417" cy="51512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06_1759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9179" y="1924096"/>
            <a:ext cx="1838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Cosmic Ray 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800" dirty="0" smtClean="0">
                <a:solidFill>
                  <a:srgbClr val="000090"/>
                </a:solidFill>
              </a:rPr>
              <a:t>Trigger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Cage and CR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2706" y="551575"/>
            <a:ext cx="5310485" cy="39932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486"/>
          <p:cNvSpPr/>
          <p:nvPr/>
        </p:nvSpPr>
        <p:spPr>
          <a:xfrm>
            <a:off x="2805720" y="466544"/>
            <a:ext cx="315375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Charge Readout plane (CRP)</a:t>
            </a:r>
          </a:p>
        </p:txBody>
      </p:sp>
      <p:sp>
        <p:nvSpPr>
          <p:cNvPr id="4" name="Shape 487"/>
          <p:cNvSpPr/>
          <p:nvPr/>
        </p:nvSpPr>
        <p:spPr>
          <a:xfrm>
            <a:off x="3074384" y="2308981"/>
            <a:ext cx="3407021" cy="360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Drift cage (500 V/cm or 1kV/cm)</a:t>
            </a:r>
          </a:p>
        </p:txBody>
      </p:sp>
      <p:sp>
        <p:nvSpPr>
          <p:cNvPr id="5" name="Shape 488"/>
          <p:cNvSpPr/>
          <p:nvPr/>
        </p:nvSpPr>
        <p:spPr>
          <a:xfrm>
            <a:off x="3982149" y="3630544"/>
            <a:ext cx="3013892" cy="360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TPB coated photomultipliers</a:t>
            </a:r>
          </a:p>
        </p:txBody>
      </p:sp>
      <p:sp>
        <p:nvSpPr>
          <p:cNvPr id="6" name="Shape 489"/>
          <p:cNvSpPr/>
          <p:nvPr/>
        </p:nvSpPr>
        <p:spPr>
          <a:xfrm>
            <a:off x="1497893" y="972277"/>
            <a:ext cx="1779355" cy="24026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Shape 490"/>
          <p:cNvSpPr/>
          <p:nvPr/>
        </p:nvSpPr>
        <p:spPr>
          <a:xfrm>
            <a:off x="815304" y="646954"/>
            <a:ext cx="1916992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CRP suspension.</a:t>
            </a:r>
          </a:p>
        </p:txBody>
      </p:sp>
      <p:sp>
        <p:nvSpPr>
          <p:cNvPr id="8" name="Shape 491"/>
          <p:cNvSpPr/>
          <p:nvPr/>
        </p:nvSpPr>
        <p:spPr>
          <a:xfrm flipH="1" flipV="1">
            <a:off x="2471839" y="1732929"/>
            <a:ext cx="101071" cy="2037718"/>
          </a:xfrm>
          <a:prstGeom prst="line">
            <a:avLst/>
          </a:prstGeom>
          <a:ln w="38100">
            <a:solidFill>
              <a:srgbClr val="FFFFFF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Shape 492"/>
          <p:cNvSpPr/>
          <p:nvPr/>
        </p:nvSpPr>
        <p:spPr>
          <a:xfrm>
            <a:off x="2323038" y="2491494"/>
            <a:ext cx="612364" cy="360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m </a:t>
            </a:r>
          </a:p>
        </p:txBody>
      </p:sp>
      <p:sp>
        <p:nvSpPr>
          <p:cNvPr id="10" name="Shape 493"/>
          <p:cNvSpPr/>
          <p:nvPr/>
        </p:nvSpPr>
        <p:spPr>
          <a:xfrm flipV="1">
            <a:off x="2960012" y="1616418"/>
            <a:ext cx="4198058" cy="551044"/>
          </a:xfrm>
          <a:prstGeom prst="line">
            <a:avLst/>
          </a:prstGeom>
          <a:ln w="38100">
            <a:solidFill>
              <a:srgbClr val="FFFFFF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" name="Shape 494"/>
          <p:cNvSpPr/>
          <p:nvPr/>
        </p:nvSpPr>
        <p:spPr>
          <a:xfrm>
            <a:off x="5571569" y="1867930"/>
            <a:ext cx="612364" cy="360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 m </a:t>
            </a:r>
          </a:p>
        </p:txBody>
      </p:sp>
      <p:sp>
        <p:nvSpPr>
          <p:cNvPr id="12" name="Shape 495"/>
          <p:cNvSpPr/>
          <p:nvPr/>
        </p:nvSpPr>
        <p:spPr>
          <a:xfrm flipH="1" flipV="1">
            <a:off x="882244" y="910236"/>
            <a:ext cx="1168049" cy="475177"/>
          </a:xfrm>
          <a:prstGeom prst="line">
            <a:avLst/>
          </a:prstGeom>
          <a:ln w="38100">
            <a:solidFill>
              <a:srgbClr val="FFFFFF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Shape 496"/>
          <p:cNvSpPr/>
          <p:nvPr/>
        </p:nvSpPr>
        <p:spPr>
          <a:xfrm>
            <a:off x="7111173" y="968190"/>
            <a:ext cx="612364" cy="3608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m </a:t>
            </a: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820" y="4166221"/>
            <a:ext cx="2339344" cy="45969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07-04 09.53.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5133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4648200"/>
            <a:ext cx="12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A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WHT71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3" name="Picture 2" descr="2016-07-04 12.09.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r="23867"/>
          <a:stretch/>
        </p:blipFill>
        <p:spPr>
          <a:xfrm rot="10800000">
            <a:off x="-1" y="-72282"/>
            <a:ext cx="4379957" cy="52157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369"/>
            <a:ext cx="9144000" cy="8572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DUNE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Deep Underground Neutrino Experiment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75" y="1010081"/>
            <a:ext cx="8559800" cy="3533243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>
                <a:solidFill>
                  <a:srgbClr val="000090"/>
                </a:solidFill>
              </a:rPr>
              <a:t>The aim: </a:t>
            </a:r>
            <a:r>
              <a:rPr lang="en-US" sz="2400" dirty="0" smtClean="0">
                <a:solidFill>
                  <a:srgbClr val="000090"/>
                </a:solidFill>
              </a:rPr>
              <a:t>broad physics </a:t>
            </a:r>
            <a:r>
              <a:rPr lang="en-US" sz="2400" dirty="0">
                <a:solidFill>
                  <a:srgbClr val="000090"/>
                </a:solidFill>
              </a:rPr>
              <a:t>program </a:t>
            </a:r>
            <a:r>
              <a:rPr lang="en-US" sz="2400" dirty="0" smtClean="0">
                <a:solidFill>
                  <a:srgbClr val="000090"/>
                </a:solidFill>
              </a:rPr>
              <a:t>including </a:t>
            </a:r>
            <a:r>
              <a:rPr lang="en-US" sz="2400" dirty="0">
                <a:solidFill>
                  <a:srgbClr val="000090"/>
                </a:solidFill>
              </a:rPr>
              <a:t>CP violation, mass hierarchy, precision neutrino oscillation measurements, </a:t>
            </a:r>
            <a:r>
              <a:rPr lang="en-US" sz="2400" dirty="0" smtClean="0">
                <a:solidFill>
                  <a:srgbClr val="000090"/>
                </a:solidFill>
              </a:rPr>
              <a:t>search for </a:t>
            </a:r>
            <a:r>
              <a:rPr lang="en-US" sz="2400" dirty="0">
                <a:solidFill>
                  <a:srgbClr val="000090"/>
                </a:solidFill>
              </a:rPr>
              <a:t>nucleon decays, and supernova neutrino observation</a:t>
            </a:r>
          </a:p>
          <a:p>
            <a:r>
              <a:rPr lang="en-US" sz="2400" b="1" u="sng" dirty="0">
                <a:solidFill>
                  <a:srgbClr val="000090"/>
                </a:solidFill>
              </a:rPr>
              <a:t>The </a:t>
            </a:r>
            <a:r>
              <a:rPr lang="en-US" sz="2400" b="1" u="sng" dirty="0" smtClean="0">
                <a:solidFill>
                  <a:srgbClr val="000090"/>
                </a:solidFill>
              </a:rPr>
              <a:t>method: </a:t>
            </a:r>
            <a:r>
              <a:rPr lang="en-US" sz="2400" dirty="0">
                <a:solidFill>
                  <a:srgbClr val="000090"/>
                </a:solidFill>
              </a:rPr>
              <a:t>a long-baseline neutrino experiment that will observe neutrino oscillations with a </a:t>
            </a:r>
            <a:r>
              <a:rPr lang="en-US" sz="2400" b="1" dirty="0">
                <a:solidFill>
                  <a:srgbClr val="000090"/>
                </a:solidFill>
              </a:rPr>
              <a:t>40 </a:t>
            </a:r>
            <a:r>
              <a:rPr lang="en-US" sz="2400" b="1" dirty="0" err="1" smtClean="0">
                <a:solidFill>
                  <a:srgbClr val="000090"/>
                </a:solidFill>
              </a:rPr>
              <a:t>kton</a:t>
            </a:r>
            <a:r>
              <a:rPr lang="en-US" sz="2400" b="1" dirty="0" smtClean="0">
                <a:solidFill>
                  <a:srgbClr val="000090"/>
                </a:solidFill>
              </a:rPr>
              <a:t> underground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far detector and upgradeable </a:t>
            </a:r>
            <a:r>
              <a:rPr lang="en-US" sz="2400" b="1" dirty="0">
                <a:solidFill>
                  <a:srgbClr val="000090"/>
                </a:solidFill>
              </a:rPr>
              <a:t>1.2 MW neutrino </a:t>
            </a:r>
            <a:r>
              <a:rPr lang="en-US" sz="2400" b="1" dirty="0" smtClean="0">
                <a:solidFill>
                  <a:srgbClr val="000090"/>
                </a:solidFill>
              </a:rPr>
              <a:t>beam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2400" b="1" u="sng" dirty="0" smtClean="0">
                <a:solidFill>
                  <a:srgbClr val="000090"/>
                </a:solidFill>
              </a:rPr>
              <a:t>Logistics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  <a:r>
              <a:rPr lang="en-US" sz="2400" b="1" dirty="0" err="1" smtClean="0">
                <a:solidFill>
                  <a:srgbClr val="000090"/>
                </a:solidFill>
              </a:rPr>
              <a:t>Fermilab</a:t>
            </a:r>
            <a:r>
              <a:rPr lang="en-US" sz="2400" dirty="0" smtClean="0">
                <a:solidFill>
                  <a:srgbClr val="000090"/>
                </a:solidFill>
              </a:rPr>
              <a:t> beam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90"/>
                </a:solidFill>
              </a:rPr>
              <a:t> far detector in </a:t>
            </a:r>
            <a:r>
              <a:rPr lang="en-US" sz="2400" b="1" dirty="0" smtClean="0">
                <a:solidFill>
                  <a:srgbClr val="000090"/>
                </a:solidFill>
              </a:rPr>
              <a:t>South Dakota, USA</a:t>
            </a:r>
          </a:p>
          <a:p>
            <a:r>
              <a:rPr lang="en-US" sz="2400" b="1" u="sng" dirty="0" smtClean="0">
                <a:solidFill>
                  <a:srgbClr val="000090"/>
                </a:solidFill>
              </a:rPr>
              <a:t>Detector technology</a:t>
            </a:r>
            <a:r>
              <a:rPr lang="en-US" sz="2400" dirty="0" smtClean="0">
                <a:solidFill>
                  <a:srgbClr val="000090"/>
                </a:solidFill>
              </a:rPr>
              <a:t>: a 4 x 10 </a:t>
            </a:r>
            <a:r>
              <a:rPr lang="en-US" sz="2400" dirty="0" err="1" smtClean="0">
                <a:solidFill>
                  <a:srgbClr val="000090"/>
                </a:solidFill>
              </a:rPr>
              <a:t>kton</a:t>
            </a:r>
            <a:r>
              <a:rPr lang="en-US" sz="2400" dirty="0" smtClean="0">
                <a:solidFill>
                  <a:srgbClr val="000090"/>
                </a:solidFill>
              </a:rPr>
              <a:t> (</a:t>
            </a:r>
            <a:r>
              <a:rPr lang="en-US" sz="2400" dirty="0" err="1" smtClean="0">
                <a:solidFill>
                  <a:srgbClr val="000090"/>
                </a:solidFill>
              </a:rPr>
              <a:t>fiducial</a:t>
            </a:r>
            <a:r>
              <a:rPr lang="en-US" sz="2400" dirty="0" smtClean="0">
                <a:solidFill>
                  <a:srgbClr val="000090"/>
                </a:solidFill>
              </a:rPr>
              <a:t>) </a:t>
            </a:r>
            <a:r>
              <a:rPr lang="en-US" sz="2400" b="1" dirty="0" err="1" smtClean="0">
                <a:solidFill>
                  <a:srgbClr val="000090"/>
                </a:solidFill>
              </a:rPr>
              <a:t>LAr</a:t>
            </a:r>
            <a:r>
              <a:rPr lang="en-US" sz="2400" b="1" dirty="0" smtClean="0">
                <a:solidFill>
                  <a:srgbClr val="000090"/>
                </a:solidFill>
              </a:rPr>
              <a:t> TPC</a:t>
            </a:r>
          </a:p>
          <a:p>
            <a:r>
              <a:rPr lang="en-US" sz="2400" b="1" u="sng" dirty="0" smtClean="0">
                <a:solidFill>
                  <a:srgbClr val="000090"/>
                </a:solidFill>
              </a:rPr>
              <a:t>Timescale</a:t>
            </a:r>
            <a:r>
              <a:rPr lang="en-US" sz="2400" b="1" dirty="0" smtClean="0">
                <a:solidFill>
                  <a:srgbClr val="000090"/>
                </a:solidFill>
              </a:rPr>
              <a:t>: </a:t>
            </a:r>
            <a:r>
              <a:rPr lang="en-US" sz="2400" dirty="0" smtClean="0">
                <a:solidFill>
                  <a:srgbClr val="000090"/>
                </a:solidFill>
              </a:rPr>
              <a:t>first beam in </a:t>
            </a:r>
            <a:r>
              <a:rPr lang="en-US" sz="2400" b="1" dirty="0" smtClean="0">
                <a:solidFill>
                  <a:srgbClr val="000090"/>
                </a:solidFill>
              </a:rPr>
              <a:t>2026</a:t>
            </a:r>
            <a:r>
              <a:rPr lang="en-US" sz="2400" dirty="0" smtClean="0">
                <a:solidFill>
                  <a:srgbClr val="000090"/>
                </a:solidFill>
              </a:rPr>
              <a:t>, first 10 </a:t>
            </a:r>
            <a:r>
              <a:rPr lang="en-US" sz="2400" dirty="0" err="1" smtClean="0">
                <a:solidFill>
                  <a:srgbClr val="000090"/>
                </a:solidFill>
              </a:rPr>
              <a:t>kton</a:t>
            </a:r>
            <a:r>
              <a:rPr lang="en-US" sz="2400" dirty="0" smtClean="0">
                <a:solidFill>
                  <a:srgbClr val="000090"/>
                </a:solidFill>
              </a:rPr>
              <a:t> detector in </a:t>
            </a:r>
            <a:r>
              <a:rPr lang="en-US" sz="2400" b="1" dirty="0" smtClean="0">
                <a:solidFill>
                  <a:srgbClr val="000090"/>
                </a:solidFill>
              </a:rPr>
              <a:t>2024</a:t>
            </a:r>
            <a:endParaRPr lang="en-US" sz="2000" dirty="0" smtClean="0">
              <a:solidFill>
                <a:srgbClr val="000090"/>
              </a:solidFill>
            </a:endParaRPr>
          </a:p>
          <a:p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_WHT71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068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7" t="782" r="43704" b="1924"/>
          <a:stretch/>
        </p:blipFill>
        <p:spPr>
          <a:xfrm>
            <a:off x="8000467" y="222251"/>
            <a:ext cx="920311" cy="47836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7" t="782" r="43704" b="1924"/>
          <a:stretch/>
        </p:blipFill>
        <p:spPr>
          <a:xfrm>
            <a:off x="8000467" y="222251"/>
            <a:ext cx="920311" cy="4783666"/>
          </a:xfrm>
          <a:prstGeom prst="rect">
            <a:avLst/>
          </a:prstGeom>
        </p:spPr>
      </p:pic>
      <p:pic>
        <p:nvPicPr>
          <p:cNvPr id="2" name="Picture 1" descr="2016-06-22 14.52.3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63" y="1877338"/>
            <a:ext cx="5561918" cy="312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2016-06-22 11.50.03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6320"/>
          <a:stretch/>
        </p:blipFill>
        <p:spPr>
          <a:xfrm>
            <a:off x="4903622" y="119508"/>
            <a:ext cx="2791293" cy="190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016-06-22 15.32.5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0" y="69538"/>
            <a:ext cx="2196543" cy="390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07-26 10.30.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86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WHT71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1005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WA105  CENF NP02 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protoDUNE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DP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84743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2012</a:t>
            </a:r>
            <a:r>
              <a:rPr lang="en-US" sz="2400" dirty="0">
                <a:solidFill>
                  <a:srgbClr val="000090"/>
                </a:solidFill>
              </a:rPr>
              <a:t>: </a:t>
            </a:r>
            <a:r>
              <a:rPr lang="en-US" sz="2400" dirty="0" smtClean="0">
                <a:solidFill>
                  <a:srgbClr val="000090"/>
                </a:solidFill>
              </a:rPr>
              <a:t>proposal </a:t>
            </a:r>
            <a:r>
              <a:rPr lang="en-US" sz="2400" dirty="0">
                <a:solidFill>
                  <a:srgbClr val="000090"/>
                </a:solidFill>
              </a:rPr>
              <a:t>submitted to </a:t>
            </a:r>
            <a:r>
              <a:rPr lang="en-US" sz="2400" dirty="0" smtClean="0">
                <a:solidFill>
                  <a:srgbClr val="000090"/>
                </a:solidFill>
              </a:rPr>
              <a:t>CERN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400" b="1" u="sng" dirty="0">
                <a:solidFill>
                  <a:srgbClr val="000090"/>
                </a:solidFill>
              </a:rPr>
              <a:t>WA105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the main outcome of LAGUNA-LBNO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Long-term </a:t>
            </a:r>
            <a:r>
              <a:rPr lang="en-US" sz="2000" dirty="0" smtClean="0">
                <a:solidFill>
                  <a:srgbClr val="000090"/>
                </a:solidFill>
              </a:rPr>
              <a:t>goal in 2012: </a:t>
            </a:r>
            <a:r>
              <a:rPr lang="en-US" sz="2000" dirty="0">
                <a:solidFill>
                  <a:srgbClr val="000090"/>
                </a:solidFill>
              </a:rPr>
              <a:t>LBNO with CERN to </a:t>
            </a:r>
            <a:r>
              <a:rPr lang="en-US" sz="2000" dirty="0" err="1">
                <a:solidFill>
                  <a:srgbClr val="000090"/>
                </a:solidFill>
              </a:rPr>
              <a:t>Pyhäsalmi</a:t>
            </a:r>
            <a:r>
              <a:rPr lang="en-US" sz="2000" dirty="0">
                <a:solidFill>
                  <a:srgbClr val="000090"/>
                </a:solidFill>
              </a:rPr>
              <a:t> beam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2014</a:t>
            </a:r>
            <a:r>
              <a:rPr lang="en-US" sz="2400" dirty="0">
                <a:solidFill>
                  <a:srgbClr val="000090"/>
                </a:solidFill>
              </a:rPr>
              <a:t>: new CERN strategy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No neutrino beam from CERN; instead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CERN Neutrino Platform (CENF) was established,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WA105 </a:t>
            </a:r>
            <a:r>
              <a:rPr lang="en-US" sz="2000" dirty="0" smtClean="0">
                <a:solidFill>
                  <a:srgbClr val="000090"/>
                </a:solidFill>
              </a:rPr>
              <a:t>6x6x6 became </a:t>
            </a:r>
            <a:r>
              <a:rPr lang="en-US" sz="2000" dirty="0">
                <a:solidFill>
                  <a:srgbClr val="000090"/>
                </a:solidFill>
              </a:rPr>
              <a:t>part of </a:t>
            </a:r>
            <a:r>
              <a:rPr lang="en-US" sz="2400" b="1" u="sng" dirty="0">
                <a:solidFill>
                  <a:srgbClr val="000090"/>
                </a:solidFill>
              </a:rPr>
              <a:t>CENF as NP02</a:t>
            </a:r>
            <a:endParaRPr lang="en-US" sz="2000" b="1" u="sng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rgbClr val="000090"/>
                </a:solidFill>
              </a:rPr>
              <a:t>2015</a:t>
            </a:r>
            <a:r>
              <a:rPr lang="en-US" sz="2400" dirty="0">
                <a:solidFill>
                  <a:srgbClr val="000090"/>
                </a:solidFill>
              </a:rPr>
              <a:t>: DUNE Collaboration </a:t>
            </a:r>
            <a:r>
              <a:rPr lang="en-US" sz="2400" dirty="0" smtClean="0">
                <a:solidFill>
                  <a:srgbClr val="000090"/>
                </a:solidFill>
              </a:rPr>
              <a:t>formed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WA105 6x6x6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400" b="1" u="sng" dirty="0" err="1" smtClean="0">
                <a:solidFill>
                  <a:srgbClr val="000090"/>
                </a:solidFill>
                <a:sym typeface="Wingdings"/>
              </a:rPr>
              <a:t>ProtoDUNE</a:t>
            </a:r>
            <a:r>
              <a:rPr lang="en-US" sz="2400" b="1" u="sng" dirty="0" smtClean="0">
                <a:solidFill>
                  <a:srgbClr val="000090"/>
                </a:solidFill>
                <a:sym typeface="Wingdings"/>
              </a:rPr>
              <a:t> Dual Phase</a:t>
            </a:r>
            <a:endParaRPr lang="en-US" sz="2400" b="1" u="sng" dirty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cer3_06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4164"/>
            <a:ext cx="4842384" cy="2829336"/>
          </a:xfrm>
          <a:prstGeom prst="rect">
            <a:avLst/>
          </a:prstGeom>
        </p:spPr>
      </p:pic>
      <p:pic>
        <p:nvPicPr>
          <p:cNvPr id="4" name="Picture 3" descr="__WHT61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 b="38570"/>
          <a:stretch/>
        </p:blipFill>
        <p:spPr>
          <a:xfrm>
            <a:off x="1437127" y="0"/>
            <a:ext cx="7706873" cy="2240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2385" y="2808596"/>
            <a:ext cx="4186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EHN1</a:t>
            </a:r>
            <a:r>
              <a:rPr lang="en-US" sz="2400" dirty="0" smtClean="0">
                <a:solidFill>
                  <a:srgbClr val="000090"/>
                </a:solidFill>
              </a:rPr>
              <a:t> – new building to house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6 x 6 x 6 </a:t>
            </a:r>
            <a:r>
              <a:rPr lang="en-US" sz="2400" dirty="0" err="1" smtClean="0">
                <a:solidFill>
                  <a:srgbClr val="000090"/>
                </a:solidFill>
              </a:rPr>
              <a:t>ProtoDUNE</a:t>
            </a:r>
            <a:r>
              <a:rPr lang="en-US" sz="2400" dirty="0" smtClean="0">
                <a:solidFill>
                  <a:srgbClr val="000090"/>
                </a:solidFill>
              </a:rPr>
              <a:t> SP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6 x 6 x 6 </a:t>
            </a:r>
            <a:r>
              <a:rPr lang="en-US" sz="2400" dirty="0" err="1">
                <a:solidFill>
                  <a:srgbClr val="000090"/>
                </a:solidFill>
              </a:rPr>
              <a:t>ProtoDUNE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DP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neutrino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0" y="153334"/>
            <a:ext cx="1121600" cy="4486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04-27 13.25.25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0"/>
            <a:ext cx="9144000" cy="5139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442" y="681498"/>
            <a:ext cx="1680218" cy="523220"/>
          </a:xfrm>
          <a:prstGeom prst="rect">
            <a:avLst/>
          </a:prstGeom>
          <a:solidFill>
            <a:srgbClr val="8CBBE5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April 2016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6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WHT6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0687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0103" y="681498"/>
            <a:ext cx="1376373" cy="954107"/>
          </a:xfrm>
          <a:prstGeom prst="rect">
            <a:avLst/>
          </a:prstGeom>
          <a:solidFill>
            <a:srgbClr val="6A6C7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October</a:t>
            </a:r>
            <a:br>
              <a:rPr lang="en-US" sz="2800" dirty="0" smtClean="0"/>
            </a:br>
            <a:r>
              <a:rPr lang="en-US" sz="2800" dirty="0" smtClean="0"/>
              <a:t>2016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totype_dune-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194" y="4752509"/>
            <a:ext cx="1844338" cy="369332"/>
          </a:xfrm>
          <a:prstGeom prst="rect">
            <a:avLst/>
          </a:prstGeom>
          <a:solidFill>
            <a:srgbClr val="AFABA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 December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63" y="74536"/>
            <a:ext cx="2139656" cy="242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7" r="19373" b="22714"/>
          <a:stretch/>
        </p:blipFill>
        <p:spPr>
          <a:xfrm>
            <a:off x="103247" y="74535"/>
            <a:ext cx="3262673" cy="404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WHT72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961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208" y="1310298"/>
            <a:ext cx="2979752" cy="523220"/>
          </a:xfrm>
          <a:prstGeom prst="rect">
            <a:avLst/>
          </a:prstGeom>
          <a:solidFill>
            <a:srgbClr val="A7AFA7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NP04 January 2016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sDUN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b="429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39" y="4270033"/>
            <a:ext cx="1981543" cy="7013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eranp02-20161007_182825_46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8592" y="3967471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http://cenf-ehn1-np.web.cern.ch/multimedia/</a:t>
            </a:r>
            <a:r>
              <a:rPr lang="en-US" dirty="0" smtClean="0">
                <a:hlinkClick r:id="rId3"/>
              </a:rPr>
              <a:t>images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cameranp02-20161007_182825_46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arallélogramme 3"/>
          <p:cNvSpPr/>
          <p:nvPr/>
        </p:nvSpPr>
        <p:spPr>
          <a:xfrm>
            <a:off x="2141538" y="3773398"/>
            <a:ext cx="3947275" cy="746782"/>
          </a:xfrm>
          <a:prstGeom prst="parallelogram">
            <a:avLst>
              <a:gd name="adj" fmla="val 98379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141538" y="1533053"/>
            <a:ext cx="3947275" cy="2933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8" name="Connecteur droit avec flèche 6"/>
          <p:cNvCxnSpPr/>
          <p:nvPr/>
        </p:nvCxnSpPr>
        <p:spPr>
          <a:xfrm>
            <a:off x="2354905" y="2706567"/>
            <a:ext cx="235" cy="69344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7"/>
          <p:cNvSpPr txBox="1"/>
          <p:nvPr/>
        </p:nvSpPr>
        <p:spPr>
          <a:xfrm>
            <a:off x="2194880" y="2333176"/>
            <a:ext cx="1267211" cy="273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E=0.5-1.0 kV/cm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50" name="ZoneTexte 8"/>
          <p:cNvSpPr txBox="1"/>
          <p:nvPr/>
        </p:nvSpPr>
        <p:spPr>
          <a:xfrm>
            <a:off x="2248222" y="4185431"/>
            <a:ext cx="820773" cy="273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9"/>
          <p:cNvSpPr txBox="1"/>
          <p:nvPr/>
        </p:nvSpPr>
        <p:spPr>
          <a:xfrm>
            <a:off x="85945" y="1002426"/>
            <a:ext cx="221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 anode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gas phase with 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phase amplification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Parallélogramme 10"/>
          <p:cNvSpPr/>
          <p:nvPr/>
        </p:nvSpPr>
        <p:spPr>
          <a:xfrm>
            <a:off x="2141538" y="1373028"/>
            <a:ext cx="3947275" cy="746782"/>
          </a:xfrm>
          <a:prstGeom prst="parallelogram">
            <a:avLst>
              <a:gd name="adj" fmla="val 98379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ZoneTexte 11"/>
          <p:cNvSpPr txBox="1"/>
          <p:nvPr/>
        </p:nvSpPr>
        <p:spPr>
          <a:xfrm>
            <a:off x="2834979" y="2699684"/>
            <a:ext cx="923702" cy="273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LAr volume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4" name="Connecteur droit 12"/>
          <p:cNvCxnSpPr/>
          <p:nvPr/>
        </p:nvCxnSpPr>
        <p:spPr>
          <a:xfrm flipH="1">
            <a:off x="3774374" y="1373028"/>
            <a:ext cx="607510" cy="7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13"/>
          <p:cNvCxnSpPr>
            <a:stCxn id="52" idx="1"/>
            <a:endCxn id="52" idx="1"/>
          </p:cNvCxnSpPr>
          <p:nvPr/>
        </p:nvCxnSpPr>
        <p:spPr>
          <a:xfrm>
            <a:off x="4482514" y="13730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14"/>
          <p:cNvCxnSpPr>
            <a:endCxn id="52" idx="2"/>
          </p:cNvCxnSpPr>
          <p:nvPr/>
        </p:nvCxnSpPr>
        <p:spPr>
          <a:xfrm>
            <a:off x="2535683" y="1693078"/>
            <a:ext cx="3185793" cy="533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15"/>
          <p:cNvCxnSpPr/>
          <p:nvPr/>
        </p:nvCxnSpPr>
        <p:spPr>
          <a:xfrm>
            <a:off x="3955151" y="1906444"/>
            <a:ext cx="1546905" cy="2667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16"/>
          <p:cNvCxnSpPr/>
          <p:nvPr/>
        </p:nvCxnSpPr>
        <p:spPr>
          <a:xfrm flipV="1">
            <a:off x="4595250" y="1746419"/>
            <a:ext cx="266708" cy="37339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17"/>
          <p:cNvSpPr txBox="1"/>
          <p:nvPr/>
        </p:nvSpPr>
        <p:spPr>
          <a:xfrm>
            <a:off x="3840091" y="765780"/>
            <a:ext cx="4890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and Y charge collection strips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3.125 mm pitch, 3 m long  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	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7680 readout channels</a:t>
            </a:r>
          </a:p>
          <a:p>
            <a:pPr marL="285750" indent="-285750">
              <a:buFont typeface="Wingdings"/>
              <a:buChar char="à"/>
            </a:pPr>
            <a:endParaRPr lang="en-US" sz="1200" b="1" dirty="0" smtClean="0">
              <a:solidFill>
                <a:prstClr val="black"/>
              </a:solidFill>
            </a:endParaRPr>
          </a:p>
        </p:txBody>
      </p:sp>
      <p:cxnSp>
        <p:nvCxnSpPr>
          <p:cNvPr id="60" name="Connecteur droit 18"/>
          <p:cNvCxnSpPr/>
          <p:nvPr/>
        </p:nvCxnSpPr>
        <p:spPr>
          <a:xfrm flipH="1">
            <a:off x="4061834" y="3187369"/>
            <a:ext cx="5867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19"/>
          <p:cNvCxnSpPr/>
          <p:nvPr/>
        </p:nvCxnSpPr>
        <p:spPr>
          <a:xfrm flipH="1">
            <a:off x="3688444" y="3186641"/>
            <a:ext cx="373391" cy="1299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20"/>
          <p:cNvCxnSpPr/>
          <p:nvPr/>
        </p:nvCxnSpPr>
        <p:spPr>
          <a:xfrm flipH="1" flipV="1">
            <a:off x="3315053" y="3186641"/>
            <a:ext cx="373391" cy="119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21"/>
          <p:cNvCxnSpPr/>
          <p:nvPr/>
        </p:nvCxnSpPr>
        <p:spPr>
          <a:xfrm flipH="1">
            <a:off x="3208370" y="3318350"/>
            <a:ext cx="5126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22"/>
          <p:cNvCxnSpPr/>
          <p:nvPr/>
        </p:nvCxnSpPr>
        <p:spPr>
          <a:xfrm flipH="1" flipV="1">
            <a:off x="3528419" y="3013523"/>
            <a:ext cx="373391" cy="119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23"/>
          <p:cNvCxnSpPr/>
          <p:nvPr/>
        </p:nvCxnSpPr>
        <p:spPr>
          <a:xfrm flipH="1" flipV="1">
            <a:off x="3635102" y="2919933"/>
            <a:ext cx="279182" cy="2133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lèche droite 24"/>
          <p:cNvSpPr/>
          <p:nvPr/>
        </p:nvSpPr>
        <p:spPr>
          <a:xfrm rot="16200000">
            <a:off x="3801828" y="2646525"/>
            <a:ext cx="466671" cy="1600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ZoneTexte 25"/>
          <p:cNvSpPr txBox="1"/>
          <p:nvPr/>
        </p:nvSpPr>
        <p:spPr>
          <a:xfrm>
            <a:off x="84001" y="48160"/>
            <a:ext cx="403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Dual phase liquid argon TPC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6 x 6 x 6 m</a:t>
            </a:r>
            <a:r>
              <a:rPr lang="en-US" sz="24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3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 active volume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cxnSp>
        <p:nvCxnSpPr>
          <p:cNvPr id="68" name="Connecteur droit avec flèche 26"/>
          <p:cNvCxnSpPr/>
          <p:nvPr/>
        </p:nvCxnSpPr>
        <p:spPr>
          <a:xfrm>
            <a:off x="2088197" y="2262199"/>
            <a:ext cx="0" cy="220463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27"/>
          <p:cNvSpPr txBox="1"/>
          <p:nvPr/>
        </p:nvSpPr>
        <p:spPr>
          <a:xfrm>
            <a:off x="4091623" y="2599884"/>
            <a:ext cx="450285" cy="273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Drift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" name="ZoneTexte 28"/>
          <p:cNvSpPr txBox="1"/>
          <p:nvPr/>
        </p:nvSpPr>
        <p:spPr>
          <a:xfrm>
            <a:off x="156152" y="2493201"/>
            <a:ext cx="2106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coordinate 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 = 4 </a:t>
            </a:r>
            <a:r>
              <a:rPr lang="en-US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2.5 MHz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(400 ns), 12 bits</a:t>
            </a:r>
          </a:p>
          <a:p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10000 samples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 drift window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Connecteur droit avec flèche 29"/>
          <p:cNvCxnSpPr/>
          <p:nvPr/>
        </p:nvCxnSpPr>
        <p:spPr>
          <a:xfrm flipH="1">
            <a:off x="2141538" y="4253472"/>
            <a:ext cx="320049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315053" y="4200131"/>
            <a:ext cx="3386812" cy="2735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6 m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3" name="Connecteur droit avec flèche 31"/>
          <p:cNvCxnSpPr/>
          <p:nvPr/>
        </p:nvCxnSpPr>
        <p:spPr>
          <a:xfrm flipH="1">
            <a:off x="5502056" y="3826740"/>
            <a:ext cx="746782" cy="80012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4142223" y="1693078"/>
            <a:ext cx="3386812" cy="2735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3 m 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75" name="Connecteur droit avec flèche 34"/>
          <p:cNvCxnSpPr/>
          <p:nvPr/>
        </p:nvCxnSpPr>
        <p:spPr>
          <a:xfrm flipH="1">
            <a:off x="3758681" y="3293324"/>
            <a:ext cx="249812" cy="1333539"/>
          </a:xfrm>
          <a:prstGeom prst="straightConnector1">
            <a:avLst/>
          </a:prstGeom>
          <a:ln w="381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35"/>
          <p:cNvSpPr txBox="1"/>
          <p:nvPr/>
        </p:nvSpPr>
        <p:spPr>
          <a:xfrm>
            <a:off x="3901810" y="3668005"/>
            <a:ext cx="761068" cy="3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Prompt UV 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light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7" name="ZoneTexte 36"/>
          <p:cNvSpPr txBox="1"/>
          <p:nvPr/>
        </p:nvSpPr>
        <p:spPr>
          <a:xfrm>
            <a:off x="4088882" y="3194814"/>
            <a:ext cx="1573200" cy="2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</a:rPr>
              <a:t>dE</a:t>
            </a:r>
            <a:r>
              <a:rPr lang="en-US" sz="1200" dirty="0" smtClean="0">
                <a:solidFill>
                  <a:prstClr val="black"/>
                </a:solidFill>
              </a:rPr>
              <a:t>/dx </a:t>
            </a:r>
            <a:r>
              <a:rPr lang="en-US" sz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ionization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8" name="Larme 37"/>
          <p:cNvSpPr/>
          <p:nvPr/>
        </p:nvSpPr>
        <p:spPr>
          <a:xfrm rot="8055015">
            <a:off x="3575609" y="4618940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Larme 38"/>
          <p:cNvSpPr/>
          <p:nvPr/>
        </p:nvSpPr>
        <p:spPr>
          <a:xfrm rot="8055015">
            <a:off x="4139467" y="4611084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Larme 39"/>
          <p:cNvSpPr/>
          <p:nvPr/>
        </p:nvSpPr>
        <p:spPr>
          <a:xfrm rot="8055015">
            <a:off x="4619745" y="4611084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Larme 40"/>
          <p:cNvSpPr/>
          <p:nvPr/>
        </p:nvSpPr>
        <p:spPr>
          <a:xfrm rot="8055015">
            <a:off x="5099749" y="4611329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Larme 41"/>
          <p:cNvSpPr/>
          <p:nvPr/>
        </p:nvSpPr>
        <p:spPr>
          <a:xfrm rot="8055015">
            <a:off x="2981375" y="4611084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Larme 42"/>
          <p:cNvSpPr/>
          <p:nvPr/>
        </p:nvSpPr>
        <p:spPr>
          <a:xfrm rot="8055015">
            <a:off x="2448429" y="4595862"/>
            <a:ext cx="133470" cy="168506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ZoneTexte 43"/>
          <p:cNvSpPr txBox="1"/>
          <p:nvPr/>
        </p:nvSpPr>
        <p:spPr>
          <a:xfrm>
            <a:off x="3528419" y="4786709"/>
            <a:ext cx="1182949" cy="227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Photomultipliers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321740" y="2550601"/>
            <a:ext cx="2822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size: 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window of 7680 channels </a:t>
            </a:r>
            <a:b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10000 samples </a:t>
            </a:r>
            <a:r>
              <a:rPr lang="en-US" altLang="ja-JP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146.8 MB</a:t>
            </a:r>
          </a:p>
        </p:txBody>
      </p:sp>
      <p:cxnSp>
        <p:nvCxnSpPr>
          <p:cNvPr id="86" name="Connecteur droit avec flèche 45"/>
          <p:cNvCxnSpPr/>
          <p:nvPr/>
        </p:nvCxnSpPr>
        <p:spPr>
          <a:xfrm>
            <a:off x="4728604" y="1277145"/>
            <a:ext cx="0" cy="5527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46"/>
          <p:cNvCxnSpPr/>
          <p:nvPr/>
        </p:nvCxnSpPr>
        <p:spPr>
          <a:xfrm>
            <a:off x="1655211" y="1533053"/>
            <a:ext cx="539669" cy="3733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5934215" y="4104390"/>
            <a:ext cx="767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6 m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45417" y="3400007"/>
            <a:ext cx="1687669" cy="1173514"/>
            <a:chOff x="6845417" y="3400007"/>
            <a:chExt cx="1687669" cy="1173514"/>
          </a:xfrm>
        </p:grpSpPr>
        <p:sp>
          <p:nvSpPr>
            <p:cNvPr id="2" name="TextBox 1"/>
            <p:cNvSpPr txBox="1"/>
            <p:nvPr/>
          </p:nvSpPr>
          <p:spPr>
            <a:xfrm>
              <a:off x="6845417" y="3927190"/>
              <a:ext cx="16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10 </a:t>
              </a:r>
              <a:r>
                <a:rPr lang="en-US" b="1" dirty="0" err="1" smtClean="0">
                  <a:solidFill>
                    <a:srgbClr val="000090"/>
                  </a:solidFill>
                </a:rPr>
                <a:t>kton</a:t>
              </a:r>
              <a:r>
                <a:rPr lang="en-US" b="1" dirty="0" smtClean="0">
                  <a:solidFill>
                    <a:srgbClr val="000090"/>
                  </a:solidFill>
                </a:rPr>
                <a:t> DUNE</a:t>
              </a:r>
              <a:br>
                <a:rPr lang="en-US" b="1" dirty="0" smtClean="0">
                  <a:solidFill>
                    <a:srgbClr val="000090"/>
                  </a:solidFill>
                </a:rPr>
              </a:br>
              <a:r>
                <a:rPr lang="en-US" b="1" dirty="0" smtClean="0">
                  <a:solidFill>
                    <a:srgbClr val="000090"/>
                  </a:solidFill>
                </a:rPr>
                <a:t>5.872 GB/event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>
            <a:xfrm>
              <a:off x="7454586" y="3400007"/>
              <a:ext cx="289098" cy="52718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59566" y="32010"/>
            <a:ext cx="2893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Event size estimation 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72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5-09-01 at 17.23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05473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1509026x6x6 driftcage.jpg"/>
          <p:cNvPicPr>
            <a:picLocks noChangeAspect="1"/>
          </p:cNvPicPr>
          <p:nvPr/>
        </p:nvPicPr>
        <p:blipFill rotWithShape="1">
          <a:blip r:embed="rId3">
            <a:extLst/>
          </a:blip>
          <a:srcRect b="7667"/>
          <a:stretch/>
        </p:blipFill>
        <p:spPr>
          <a:xfrm>
            <a:off x="6007100" y="2237739"/>
            <a:ext cx="2997200" cy="290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7800" y="1156667"/>
            <a:ext cx="2120900" cy="126974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26"/>
          <p:cNvSpPr/>
          <p:nvPr/>
        </p:nvSpPr>
        <p:spPr>
          <a:xfrm flipH="1" flipV="1">
            <a:off x="6491485" y="3321644"/>
            <a:ext cx="0" cy="112335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 flipH="1">
            <a:off x="6123869" y="367030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 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054730" y="196189"/>
            <a:ext cx="4341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x 6 x 6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Modular &amp; scalable construction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8"/>
          <p:cNvGrpSpPr/>
          <p:nvPr/>
        </p:nvGrpSpPr>
        <p:grpSpPr>
          <a:xfrm>
            <a:off x="89023" y="-94145"/>
            <a:ext cx="3433335" cy="4898119"/>
            <a:chOff x="282748" y="2335782"/>
            <a:chExt cx="2757439" cy="4065619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48" y="2335782"/>
              <a:ext cx="2757439" cy="4065619"/>
            </a:xfrm>
            <a:prstGeom prst="rect">
              <a:avLst/>
            </a:prstGeom>
          </p:spPr>
        </p:pic>
        <p:sp>
          <p:nvSpPr>
            <p:cNvPr id="5" name="ZoneTexte 5"/>
            <p:cNvSpPr txBox="1"/>
            <p:nvPr/>
          </p:nvSpPr>
          <p:spPr>
            <a:xfrm rot="21168777">
              <a:off x="1085628" y="4557395"/>
              <a:ext cx="1525738" cy="79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CRP 3x3 m</a:t>
              </a:r>
              <a:r>
                <a:rPr lang="en-US" sz="1400" baseline="30000" dirty="0" smtClean="0">
                  <a:solidFill>
                    <a:prstClr val="white"/>
                  </a:solidFill>
                </a:rPr>
                <a:t>2</a:t>
              </a:r>
              <a:r>
                <a:rPr lang="en-US" sz="1400" dirty="0" smtClean="0">
                  <a:solidFill>
                    <a:prstClr val="white"/>
                  </a:solidFill>
                </a:rPr>
                <a:t> units in 3.2x3.2x0.5 m</a:t>
              </a:r>
              <a:r>
                <a:rPr lang="en-US" sz="1400" baseline="30000" dirty="0" smtClean="0">
                  <a:solidFill>
                    <a:prstClr val="white"/>
                  </a:solidFill>
                </a:rPr>
                <a:t>3</a:t>
              </a:r>
              <a:r>
                <a:rPr lang="en-US" sz="1400" dirty="0" smtClean="0">
                  <a:solidFill>
                    <a:prstClr val="white"/>
                  </a:solidFill>
                </a:rPr>
                <a:t> boxes inserted via TCO using a rail system</a:t>
              </a: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96" y="942986"/>
            <a:ext cx="5670308" cy="385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58268" y="216840"/>
            <a:ext cx="499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Underground-like installation scheme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367" r="-218" b="8963"/>
          <a:stretch/>
        </p:blipFill>
        <p:spPr bwMode="auto">
          <a:xfrm>
            <a:off x="2438400" y="1416668"/>
            <a:ext cx="6719967" cy="374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9290" y="199089"/>
            <a:ext cx="136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6 x 6 x 6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92524"/>
            <a:ext cx="191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60 x 12 x 12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44700" y="0"/>
            <a:ext cx="5422900" cy="12573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ProtoDUNE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 DUNE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10 x longer, 2 x wider, 2 x taller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1509026x6x6 driftcage.jpg"/>
          <p:cNvPicPr>
            <a:picLocks noChangeAspect="1"/>
          </p:cNvPicPr>
          <p:nvPr/>
        </p:nvPicPr>
        <p:blipFill rotWithShape="1">
          <a:blip r:embed="rId3">
            <a:extLst/>
          </a:blip>
          <a:srcRect b="7667"/>
          <a:stretch/>
        </p:blipFill>
        <p:spPr>
          <a:xfrm>
            <a:off x="411039" y="1158728"/>
            <a:ext cx="994673" cy="96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246" y="722309"/>
            <a:ext cx="826360" cy="4947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1238" y="102998"/>
            <a:ext cx="7814816" cy="4841424"/>
            <a:chOff x="-41776" y="633839"/>
            <a:chExt cx="9185776" cy="56907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0" t="12259" r="4167" b="4710"/>
            <a:stretch/>
          </p:blipFill>
          <p:spPr>
            <a:xfrm>
              <a:off x="-41776" y="799694"/>
              <a:ext cx="9144000" cy="50292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1905000" y="3733800"/>
              <a:ext cx="7162800" cy="2590799"/>
            </a:xfrm>
            <a:prstGeom prst="straightConnector1">
              <a:avLst/>
            </a:prstGeom>
            <a:ln w="19050"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20408259">
              <a:off x="5353761" y="4836654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65.84m</a:t>
              </a:r>
              <a:endParaRPr lang="en-GB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514600" y="5715000"/>
              <a:ext cx="381000" cy="152401"/>
            </a:xfrm>
            <a:prstGeom prst="straightConnector1">
              <a:avLst/>
            </a:prstGeom>
            <a:ln w="19050"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20380752">
              <a:off x="2983346" y="5290731"/>
              <a:ext cx="1612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39 frames (1.6m)</a:t>
              </a:r>
              <a:endParaRPr lang="en-GB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086600" y="838199"/>
              <a:ext cx="2057400" cy="310142"/>
            </a:xfrm>
            <a:prstGeom prst="straightConnector1">
              <a:avLst/>
            </a:prstGeom>
            <a:ln w="19050"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594291">
              <a:off x="7667901" y="633839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18.94m</a:t>
              </a:r>
              <a:endParaRPr lang="en-GB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1818537" y="2579914"/>
              <a:ext cx="86463" cy="32874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52654" y="5758934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17.84m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51519" y="5029200"/>
              <a:ext cx="290284" cy="228600"/>
            </a:xfrm>
            <a:prstGeom prst="straightConnector1">
              <a:avLst/>
            </a:prstGeom>
            <a:ln w="19050"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-41776" y="5498069"/>
              <a:ext cx="1461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8frames (1.6m)</a:t>
              </a:r>
              <a:endParaRPr lang="en-GB" sz="1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43487" y="3929110"/>
            <a:ext cx="2590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Membrane tank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a 10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kton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detector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956"/>
            <a:ext cx="8691628" cy="5096907"/>
            <a:chOff x="226186" y="1001878"/>
            <a:chExt cx="8691628" cy="50969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86" y="1001878"/>
              <a:ext cx="8691628" cy="509690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978509" y="4917866"/>
              <a:ext cx="1575505" cy="94690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2827283" y="3004912"/>
              <a:ext cx="4905430" cy="285986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9756954">
              <a:off x="5203424" y="4406911"/>
              <a:ext cx="655949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35 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826867">
              <a:off x="1316353" y="5458140"/>
              <a:ext cx="655949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 m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777786" y="3065234"/>
              <a:ext cx="0" cy="42203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769245" y="3091584"/>
              <a:ext cx="71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2.3 m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788429" y="1788999"/>
              <a:ext cx="0" cy="128396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777786" y="2249969"/>
              <a:ext cx="71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7.7 m</a:t>
              </a:r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507" y="61955"/>
            <a:ext cx="4259656" cy="124809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Cryogenics 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will be installed on top of each 10 </a:t>
            </a:r>
            <a:r>
              <a:rPr lang="en-US" sz="31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kton</a:t>
            </a:r>
            <a:r>
              <a:rPr lang="en-US" sz="3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detector unit</a:t>
            </a:r>
            <a:endParaRPr lang="en-US" sz="3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031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74" y="114300"/>
            <a:ext cx="1981543" cy="7013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27" y="17474"/>
            <a:ext cx="5951868" cy="425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4725" y="4254585"/>
            <a:ext cx="6358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WA105:  </a:t>
            </a:r>
            <a:r>
              <a:rPr lang="en-US" sz="2400" b="1" dirty="0">
                <a:solidFill>
                  <a:srgbClr val="000090"/>
                </a:solidFill>
              </a:rPr>
              <a:t>122 scientists, </a:t>
            </a:r>
            <a:r>
              <a:rPr lang="en-US" sz="2400" b="1" dirty="0" smtClean="0">
                <a:solidFill>
                  <a:srgbClr val="000090"/>
                </a:solidFill>
              </a:rPr>
              <a:t>21 institutes, 8 countries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9617" y="4703674"/>
            <a:ext cx="486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All are also members of DUNE Collaboration!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9476"/>
          <a:stretch/>
        </p:blipFill>
        <p:spPr>
          <a:xfrm>
            <a:off x="0" y="1"/>
            <a:ext cx="6584787" cy="5143500"/>
          </a:xfrm>
          <a:prstGeom prst="rect">
            <a:avLst/>
          </a:prstGeom>
        </p:spPr>
      </p:pic>
      <p:pic>
        <p:nvPicPr>
          <p:cNvPr id="3" name="Picture 2" descr="SURF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78" y="1"/>
            <a:ext cx="3002021" cy="1231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4787" y="2789250"/>
            <a:ext cx="25672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4 x 10 </a:t>
            </a:r>
            <a:r>
              <a:rPr lang="en-US" sz="2400" b="1" dirty="0" err="1" smtClean="0">
                <a:solidFill>
                  <a:srgbClr val="000090"/>
                </a:solidFill>
              </a:rPr>
              <a:t>kton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en-US" sz="2000" dirty="0" err="1" smtClean="0">
                <a:solidFill>
                  <a:srgbClr val="000090"/>
                </a:solidFill>
              </a:rPr>
              <a:t>fiducial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400" b="1" dirty="0" smtClean="0">
                <a:solidFill>
                  <a:srgbClr val="000090"/>
                </a:solidFill>
              </a:rPr>
              <a:t>L</a:t>
            </a:r>
            <a:r>
              <a:rPr lang="en-US" sz="2400" dirty="0" smtClean="0">
                <a:solidFill>
                  <a:srgbClr val="000090"/>
                </a:solidFill>
              </a:rPr>
              <a:t>iquid </a:t>
            </a:r>
            <a:r>
              <a:rPr lang="en-US" sz="2400" b="1" dirty="0" smtClean="0">
                <a:solidFill>
                  <a:srgbClr val="000090"/>
                </a:solidFill>
              </a:rPr>
              <a:t>Ar</a:t>
            </a:r>
            <a:r>
              <a:rPr lang="en-US" sz="2400" dirty="0" smtClean="0">
                <a:solidFill>
                  <a:srgbClr val="000090"/>
                </a:solidFill>
              </a:rPr>
              <a:t>gon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ime </a:t>
            </a:r>
            <a:r>
              <a:rPr lang="en-US" sz="2400" b="1" dirty="0" smtClean="0">
                <a:solidFill>
                  <a:srgbClr val="000090"/>
                </a:solidFill>
              </a:rPr>
              <a:t>P</a:t>
            </a:r>
            <a:r>
              <a:rPr lang="en-US" sz="2400" dirty="0" smtClean="0">
                <a:solidFill>
                  <a:srgbClr val="000090"/>
                </a:solidFill>
              </a:rPr>
              <a:t>rojection </a:t>
            </a:r>
            <a:br>
              <a:rPr lang="en-US" sz="2400" dirty="0" smtClean="0">
                <a:solidFill>
                  <a:srgbClr val="000090"/>
                </a:solidFill>
              </a:rPr>
            </a:br>
            <a:r>
              <a:rPr lang="en-US" sz="2400" b="1" dirty="0" smtClean="0">
                <a:solidFill>
                  <a:srgbClr val="000090"/>
                </a:solidFill>
              </a:rPr>
              <a:t>C</a:t>
            </a:r>
            <a:r>
              <a:rPr lang="en-US" sz="2400" dirty="0" smtClean="0">
                <a:solidFill>
                  <a:srgbClr val="000090"/>
                </a:solidFill>
              </a:rPr>
              <a:t>hamber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105_Sep_2015_w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7990"/>
          <a:stretch/>
        </p:blipFill>
        <p:spPr>
          <a:xfrm>
            <a:off x="0" y="0"/>
            <a:ext cx="9171026" cy="5153826"/>
          </a:xfrm>
          <a:prstGeom prst="rect">
            <a:avLst/>
          </a:prstGeom>
        </p:spPr>
      </p:pic>
      <p:pic>
        <p:nvPicPr>
          <p:cNvPr id="3" name="Picture 2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80" y="532595"/>
            <a:ext cx="3160390" cy="58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1352" y="4078124"/>
            <a:ext cx="8229600" cy="857250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your attention!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556" r="15938"/>
          <a:stretch/>
        </p:blipFill>
        <p:spPr>
          <a:xfrm>
            <a:off x="92307" y="842387"/>
            <a:ext cx="8931269" cy="3695306"/>
          </a:xfrm>
          <a:prstGeom prst="rect">
            <a:avLst/>
          </a:prstGeom>
        </p:spPr>
      </p:pic>
      <p:pic>
        <p:nvPicPr>
          <p:cNvPr id="4" name="Picture 3" descr="SURF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78" y="1"/>
            <a:ext cx="3002021" cy="12315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07" y="3835400"/>
            <a:ext cx="31461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90"/>
                </a:solidFill>
              </a:rPr>
              <a:t>4 x 10 </a:t>
            </a:r>
            <a:r>
              <a:rPr lang="en-US" sz="2800" dirty="0" err="1">
                <a:solidFill>
                  <a:srgbClr val="000090"/>
                </a:solidFill>
              </a:rPr>
              <a:t>kton</a:t>
            </a:r>
            <a:r>
              <a:rPr lang="en-US" sz="2800" dirty="0">
                <a:solidFill>
                  <a:srgbClr val="000090"/>
                </a:solidFill>
              </a:rPr>
              <a:t> (</a:t>
            </a:r>
            <a:r>
              <a:rPr lang="en-US" sz="2800" dirty="0" err="1">
                <a:solidFill>
                  <a:srgbClr val="000090"/>
                </a:solidFill>
              </a:rPr>
              <a:t>fiducial</a:t>
            </a:r>
            <a:r>
              <a:rPr lang="en-US" sz="2800" dirty="0">
                <a:solidFill>
                  <a:srgbClr val="000090"/>
                </a:solidFill>
              </a:rPr>
              <a:t>) </a:t>
            </a:r>
            <a:r>
              <a:rPr lang="en-US" sz="2800" dirty="0" smtClean="0">
                <a:solidFill>
                  <a:srgbClr val="000090"/>
                </a:solidFill>
              </a:rPr>
              <a:t/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3600" b="1" dirty="0" err="1" smtClean="0">
                <a:solidFill>
                  <a:srgbClr val="000090"/>
                </a:solidFill>
              </a:rPr>
              <a:t>LAr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b="1" dirty="0">
                <a:solidFill>
                  <a:srgbClr val="000090"/>
                </a:solidFill>
              </a:rPr>
              <a:t>TPC</a:t>
            </a:r>
            <a:endParaRPr lang="en-US" sz="36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8804" y="1309399"/>
            <a:ext cx="3787263" cy="356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1278745"/>
            <a:ext cx="2717197" cy="344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5125798" y="1795437"/>
            <a:ext cx="3522902" cy="2517103"/>
            <a:chOff x="5125798" y="1795437"/>
            <a:chExt cx="3522902" cy="2517103"/>
          </a:xfrm>
        </p:grpSpPr>
        <p:sp>
          <p:nvSpPr>
            <p:cNvPr id="13" name="Rectangle 12"/>
            <p:cNvSpPr/>
            <p:nvPr/>
          </p:nvSpPr>
          <p:spPr>
            <a:xfrm>
              <a:off x="7150100" y="2782723"/>
              <a:ext cx="1498600" cy="1332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hape 234"/>
            <p:cNvSpPr/>
            <p:nvPr/>
          </p:nvSpPr>
          <p:spPr>
            <a:xfrm>
              <a:off x="5896887" y="2412399"/>
              <a:ext cx="1288013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dirty="0">
                  <a:solidFill>
                    <a:srgbClr val="008000"/>
                  </a:solidFill>
                </a:rPr>
                <a:t>20 ppt O</a:t>
              </a:r>
              <a:r>
                <a:rPr baseline="-5999" dirty="0">
                  <a:solidFill>
                    <a:srgbClr val="008000"/>
                  </a:solidFill>
                </a:rPr>
                <a:t>2</a:t>
              </a:r>
            </a:p>
          </p:txBody>
        </p:sp>
        <p:sp>
          <p:nvSpPr>
            <p:cNvPr id="5" name="Shape 235"/>
            <p:cNvSpPr/>
            <p:nvPr/>
          </p:nvSpPr>
          <p:spPr>
            <a:xfrm>
              <a:off x="5754743" y="1795437"/>
              <a:ext cx="1132021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dirty="0">
                  <a:solidFill>
                    <a:srgbClr val="000090"/>
                  </a:solidFill>
                </a:rPr>
                <a:t>2 ppt O</a:t>
              </a:r>
              <a:r>
                <a:rPr baseline="-5999" dirty="0">
                  <a:solidFill>
                    <a:srgbClr val="000090"/>
                  </a:solidFill>
                </a:rPr>
                <a:t>2</a:t>
              </a:r>
            </a:p>
          </p:txBody>
        </p:sp>
        <p:sp>
          <p:nvSpPr>
            <p:cNvPr id="6" name="Shape 236"/>
            <p:cNvSpPr/>
            <p:nvPr/>
          </p:nvSpPr>
          <p:spPr>
            <a:xfrm>
              <a:off x="5125798" y="3840616"/>
              <a:ext cx="1424318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dirty="0">
                  <a:solidFill>
                    <a:srgbClr val="800000"/>
                  </a:solidFill>
                </a:rPr>
                <a:t>0.2 ppb O</a:t>
              </a:r>
              <a:r>
                <a:rPr baseline="-5999" dirty="0">
                  <a:solidFill>
                    <a:srgbClr val="800000"/>
                  </a:solidFill>
                </a:rPr>
                <a:t>2</a:t>
              </a:r>
            </a:p>
          </p:txBody>
        </p:sp>
        <p:sp>
          <p:nvSpPr>
            <p:cNvPr id="7" name="Shape 237"/>
            <p:cNvSpPr/>
            <p:nvPr/>
          </p:nvSpPr>
          <p:spPr>
            <a:xfrm>
              <a:off x="7584272" y="3699080"/>
              <a:ext cx="837916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1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dirty="0"/>
                <a:t>0.5 kV/cm</a:t>
              </a:r>
            </a:p>
          </p:txBody>
        </p:sp>
        <p:sp>
          <p:nvSpPr>
            <p:cNvPr id="8" name="Shape 238"/>
            <p:cNvSpPr/>
            <p:nvPr/>
          </p:nvSpPr>
          <p:spPr>
            <a:xfrm>
              <a:off x="7578710" y="2860880"/>
              <a:ext cx="837916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1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dirty="0"/>
                <a:t>1.5 kV/cm</a:t>
              </a:r>
            </a:p>
          </p:txBody>
        </p:sp>
        <p:sp>
          <p:nvSpPr>
            <p:cNvPr id="9" name="Shape 239"/>
            <p:cNvSpPr/>
            <p:nvPr/>
          </p:nvSpPr>
          <p:spPr>
            <a:xfrm>
              <a:off x="7534260" y="3064080"/>
              <a:ext cx="926816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1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dirty="0"/>
                <a:t>1.25 kV/cm</a:t>
              </a:r>
            </a:p>
          </p:txBody>
        </p:sp>
        <p:sp>
          <p:nvSpPr>
            <p:cNvPr id="10" name="Shape 240"/>
            <p:cNvSpPr/>
            <p:nvPr/>
          </p:nvSpPr>
          <p:spPr>
            <a:xfrm>
              <a:off x="7598200" y="3267280"/>
              <a:ext cx="710035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1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t>1 kV/cm</a:t>
              </a:r>
            </a:p>
          </p:txBody>
        </p:sp>
        <p:sp>
          <p:nvSpPr>
            <p:cNvPr id="11" name="Shape 241"/>
            <p:cNvSpPr/>
            <p:nvPr/>
          </p:nvSpPr>
          <p:spPr>
            <a:xfrm>
              <a:off x="7597760" y="3457780"/>
              <a:ext cx="926816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1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dirty="0"/>
                <a:t>0.75 kV/cm</a:t>
              </a: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7373167" y="2897023"/>
              <a:ext cx="263133" cy="110869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Principle of operation of a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TPC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TPC: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“electronic bubble chamber”</a:t>
            </a:r>
          </a:p>
        </p:txBody>
      </p:sp>
      <p:pic>
        <p:nvPicPr>
          <p:cNvPr id="4" name="droppedImage.pdf"/>
          <p:cNvPicPr>
            <a:picLocks noChangeAspect="1"/>
          </p:cNvPicPr>
          <p:nvPr/>
        </p:nvPicPr>
        <p:blipFill>
          <a:blip r:embed="rId2">
            <a:extLst/>
          </a:blip>
          <a:srcRect l="209" t="8227" r="1692"/>
          <a:stretch>
            <a:fillRect/>
          </a:stretch>
        </p:blipFill>
        <p:spPr>
          <a:xfrm>
            <a:off x="2269044" y="797295"/>
            <a:ext cx="6705600" cy="41551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13"/>
          <p:cNvSpPr/>
          <p:nvPr/>
        </p:nvSpPr>
        <p:spPr>
          <a:xfrm flipV="1">
            <a:off x="2789744" y="2690257"/>
            <a:ext cx="5677437" cy="13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Shape 114"/>
          <p:cNvSpPr/>
          <p:nvPr/>
        </p:nvSpPr>
        <p:spPr>
          <a:xfrm>
            <a:off x="3739069" y="2372801"/>
            <a:ext cx="83678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800cm</a:t>
            </a:r>
          </a:p>
        </p:txBody>
      </p:sp>
      <p:pic>
        <p:nvPicPr>
          <p:cNvPr id="12" name="Picture 11" descr="MTAyNHg3Njg,Logo_icarus_jp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5926" r="7528" b="6172"/>
          <a:stretch/>
        </p:blipFill>
        <p:spPr>
          <a:xfrm>
            <a:off x="168392" y="973702"/>
            <a:ext cx="2003308" cy="27750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026" y="3886200"/>
            <a:ext cx="34644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ICARUS T600 </a:t>
            </a:r>
            <a:r>
              <a:rPr lang="en-US" sz="2000" dirty="0" smtClean="0">
                <a:solidFill>
                  <a:srgbClr val="000090"/>
                </a:solidFill>
              </a:rPr>
              <a:t>(2 x 300 ton)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400" dirty="0" smtClean="0">
                <a:solidFill>
                  <a:srgbClr val="000090"/>
                </a:solidFill>
              </a:rPr>
              <a:t>at Gran </a:t>
            </a:r>
            <a:r>
              <a:rPr lang="en-US" sz="2400" dirty="0" err="1" smtClean="0">
                <a:solidFill>
                  <a:srgbClr val="000090"/>
                </a:solidFill>
              </a:rPr>
              <a:t>Sasso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6899" y="0"/>
            <a:ext cx="4746945" cy="113521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Dual Phase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TPC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13250"/>
          <a:stretch/>
        </p:blipFill>
        <p:spPr>
          <a:xfrm>
            <a:off x="0" y="93304"/>
            <a:ext cx="4406899" cy="5058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356" t="69983" r="23247" b="1923"/>
          <a:stretch/>
        </p:blipFill>
        <p:spPr>
          <a:xfrm>
            <a:off x="3632200" y="93304"/>
            <a:ext cx="5511800" cy="13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8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4299" y="1767057"/>
            <a:ext cx="2989363" cy="224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292"/>
          <p:cNvSpPr/>
          <p:nvPr/>
        </p:nvSpPr>
        <p:spPr>
          <a:xfrm>
            <a:off x="4215134" y="1460204"/>
            <a:ext cx="234419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rPr dirty="0"/>
              <a:t>Large Electron Amplifier (LEM)</a:t>
            </a:r>
          </a:p>
        </p:txBody>
      </p:sp>
      <p:pic>
        <p:nvPicPr>
          <p:cNvPr id="8" name="image6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1712" y="1935257"/>
            <a:ext cx="2249791" cy="168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creen Shot 2015-06-07 at 14.45.3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7595" y="3256132"/>
            <a:ext cx="2374489" cy="177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146422" y="2938756"/>
            <a:ext cx="743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0.5 – 1</a:t>
            </a:r>
            <a:br>
              <a:rPr lang="en-US" sz="1600" dirty="0" smtClean="0"/>
            </a:br>
            <a:r>
              <a:rPr lang="en-US" sz="1600" dirty="0" smtClean="0"/>
              <a:t>kV/cm</a:t>
            </a:r>
            <a:endParaRPr lang="en-US" sz="1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Configur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 b="8148"/>
          <a:stretch/>
        </p:blipFill>
        <p:spPr>
          <a:xfrm>
            <a:off x="0" y="-3954"/>
            <a:ext cx="3746500" cy="5147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8300" y="929840"/>
            <a:ext cx="46217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Stable gain of x 27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S</a:t>
            </a:r>
            <a:r>
              <a:rPr lang="en-US" sz="2800" dirty="0" smtClean="0">
                <a:solidFill>
                  <a:srgbClr val="000090"/>
                </a:solidFill>
              </a:rPr>
              <a:t>ignal</a:t>
            </a:r>
            <a:r>
              <a:rPr lang="en-US" sz="2800" dirty="0">
                <a:solidFill>
                  <a:srgbClr val="000090"/>
                </a:solidFill>
              </a:rPr>
              <a:t>-over-noise ratio &gt;</a:t>
            </a:r>
            <a:r>
              <a:rPr lang="en-US" sz="2800" dirty="0" smtClean="0">
                <a:solidFill>
                  <a:srgbClr val="000090"/>
                </a:solidFill>
              </a:rPr>
              <a:t> 200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2D readout anode </a:t>
            </a:r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800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8300" y="197534"/>
            <a:ext cx="4074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E-field configuration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66501"/>
            <a:ext cx="521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Badertscher, A. </a:t>
            </a:r>
            <a:r>
              <a:rPr lang="en-US" sz="1200" i="1" dirty="0">
                <a:hlinkClick r:id="rId3"/>
              </a:rPr>
              <a:t>et al.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smtClean="0">
                <a:hlinkClick r:id="rId3"/>
              </a:rPr>
              <a:t>NIM </a:t>
            </a:r>
            <a:r>
              <a:rPr lang="en-US" sz="1200" dirty="0">
                <a:hlinkClick r:id="rId3"/>
              </a:rPr>
              <a:t>A641 (2011) 48-57 </a:t>
            </a:r>
            <a:r>
              <a:rPr lang="en-US" sz="1200" dirty="0" smtClean="0">
                <a:hlinkClick r:id="rId3"/>
              </a:rPr>
              <a:t>arXiv</a:t>
            </a:r>
            <a:r>
              <a:rPr lang="en-US" sz="1200" dirty="0">
                <a:hlinkClick r:id="rId3"/>
              </a:rPr>
              <a:t>:1012.0483 [physics.ins-det]</a:t>
            </a:r>
            <a:endParaRPr lang="en-US" sz="1200" dirty="0"/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9343" y="2514600"/>
            <a:ext cx="2933735" cy="213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INSTR-2017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4379</TotalTime>
  <Words>945</Words>
  <Application>Microsoft Macintosh PowerPoint</Application>
  <PresentationFormat>On-screen Show (16:9)</PresentationFormat>
  <Paragraphs>257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WA105 experiment at CERN:  large demonstrator of  Dual Phase Liquid Argon TPC detector for DUNE</vt:lpstr>
      <vt:lpstr>DUNE – Deep Underground Neutrino Experiment</vt:lpstr>
      <vt:lpstr>PowerPoint Presentation</vt:lpstr>
      <vt:lpstr>PowerPoint Presentation</vt:lpstr>
      <vt:lpstr>PowerPoint Presentation</vt:lpstr>
      <vt:lpstr>Principle of operation of a LAr TPC</vt:lpstr>
      <vt:lpstr>LAr TPC: the “electronic bubble chamber”</vt:lpstr>
      <vt:lpstr>Dual Phase LAr TPC</vt:lpstr>
      <vt:lpstr>PowerPoint Presentation</vt:lpstr>
      <vt:lpstr>Advantages of DP vs. SP LAr TPC</vt:lpstr>
      <vt:lpstr>WA105  DUNE</vt:lpstr>
      <vt:lpstr>WA105  3 x 1 x 1 m3 demonstrator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WA105  CENF NP02  protoDUNE DP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ProtoDUNE  DUNE 10 x longer, 2 x wider, 2 x taller</vt:lpstr>
      <vt:lpstr>PowerPoint Presentation</vt:lpstr>
      <vt:lpstr>Cryogenics  will be installed on top of each 10 kton detector unit</vt:lpstr>
      <vt:lpstr>PowerPoint Presentation</vt:lpstr>
      <vt:lpstr>PowerPoint Presentation</vt:lpstr>
      <vt:lpstr>Thank you for your attention!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WA105</dc:title>
  <dc:subject/>
  <dc:creator>Wladyslaw H. Trzaska</dc:creator>
  <cp:keywords/>
  <dc:description/>
  <cp:lastModifiedBy>Wladyslaw Trzaska</cp:lastModifiedBy>
  <cp:revision>155</cp:revision>
  <dcterms:created xsi:type="dcterms:W3CDTF">2010-04-12T23:12:02Z</dcterms:created>
  <dcterms:modified xsi:type="dcterms:W3CDTF">2017-03-01T03:06:55Z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