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7" r:id="rId1"/>
  </p:sldMasterIdLst>
  <p:notesMasterIdLst>
    <p:notesMasterId r:id="rId31"/>
  </p:notesMasterIdLst>
  <p:sldIdLst>
    <p:sldId id="518" r:id="rId2"/>
    <p:sldId id="468" r:id="rId3"/>
    <p:sldId id="537" r:id="rId4"/>
    <p:sldId id="510" r:id="rId5"/>
    <p:sldId id="516" r:id="rId6"/>
    <p:sldId id="540" r:id="rId7"/>
    <p:sldId id="519" r:id="rId8"/>
    <p:sldId id="305" r:id="rId9"/>
    <p:sldId id="494" r:id="rId10"/>
    <p:sldId id="493" r:id="rId11"/>
    <p:sldId id="526" r:id="rId12"/>
    <p:sldId id="539" r:id="rId13"/>
    <p:sldId id="527" r:id="rId14"/>
    <p:sldId id="520" r:id="rId15"/>
    <p:sldId id="521" r:id="rId16"/>
    <p:sldId id="525" r:id="rId17"/>
    <p:sldId id="531" r:id="rId18"/>
    <p:sldId id="536" r:id="rId19"/>
    <p:sldId id="535" r:id="rId20"/>
    <p:sldId id="528" r:id="rId21"/>
    <p:sldId id="532" r:id="rId22"/>
    <p:sldId id="541" r:id="rId23"/>
    <p:sldId id="529" r:id="rId24"/>
    <p:sldId id="542" r:id="rId25"/>
    <p:sldId id="544" r:id="rId26"/>
    <p:sldId id="523" r:id="rId27"/>
    <p:sldId id="538" r:id="rId28"/>
    <p:sldId id="298" r:id="rId29"/>
    <p:sldId id="543" r:id="rId30"/>
  </p:sldIdLst>
  <p:sldSz cx="9144000" cy="6858000" type="screen4x3"/>
  <p:notesSz cx="9144000" cy="6858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FFCC"/>
    <a:srgbClr val="0099FF"/>
    <a:srgbClr val="990000"/>
    <a:srgbClr val="FFFF99"/>
    <a:srgbClr val="FFFF00"/>
    <a:srgbClr val="FFCCFF"/>
    <a:srgbClr val="FFCCCC"/>
    <a:srgbClr val="9933FF"/>
    <a:srgbClr val="FF3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16" autoAdjust="0"/>
    <p:restoredTop sz="94762" autoAdjust="0"/>
  </p:normalViewPr>
  <p:slideViewPr>
    <p:cSldViewPr>
      <p:cViewPr>
        <p:scale>
          <a:sx n="80" d="100"/>
          <a:sy n="80" d="100"/>
        </p:scale>
        <p:origin x="-1284" y="-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2C126EA-CAD0-4C16-9D42-E8D97D3EC0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965159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-52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-52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-52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-52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-52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smtClean="0"/>
              <a:t>22 July 2013</a:t>
            </a:r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Yu.Kudenko     INR RAS, Moscow</a:t>
            </a: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3EA92AF-E08D-4F31-988E-8DB67B29441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smtClean="0"/>
              <a:t>22 July 2013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Yu.Kudenko     INR RAS, Moscow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9766A4B-5634-41BA-B4D4-53DCEE1A9DD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smtClean="0"/>
              <a:t>22 July 2013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Yu.Kudenko     INR RAS, Moscow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BAD37E6-F29D-45A7-8080-E9F8F6740A9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smtClean="0"/>
              <a:t>22 July 2013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Yu.Kudenko     INR RAS, Moscow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D30220B-2FB7-4D39-AE97-E16D7BA08E7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smtClean="0"/>
              <a:t>22 July 2013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Yu.Kudenko     INR RAS, Moscow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966E643-38CA-48EC-B27F-8D4E6331795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smtClean="0"/>
              <a:t>22 July 2013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Yu.Kudenko     INR RAS, Moscow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8CB6DB8-22AE-4ADB-B2D3-7DA848A8950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smtClean="0"/>
              <a:t>22 July 2013</a:t>
            </a: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Yu.Kudenko     INR RAS, Moscow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606A904-1782-47C9-AF57-EDF51867B12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smtClean="0"/>
              <a:t>22 July 2013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Yu.Kudenko     INR RAS, Moscow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6358E13-A0F9-4A36-AB23-4469F555DF2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smtClean="0"/>
              <a:t>22 July 2013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Yu.Kudenko     INR RAS, Moscow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9DCB9AB-3877-4C62-AAD1-9420436A9A0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smtClean="0"/>
              <a:t>22 July 2013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Yu.Kudenko     INR RAS, Moscow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AE43CEB-E658-43A9-B055-1D0258A64F3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pPr>
              <a:defRPr/>
            </a:pPr>
            <a:r>
              <a:rPr lang="ru-RU" smtClean="0"/>
              <a:t>22 July 2013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Yu.Kudenko     INR RAS, Moscow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pPr>
              <a:defRPr/>
            </a:pPr>
            <a:fld id="{E0DEE03A-118A-4B0D-836E-DF79B085C42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r>
              <a:rPr lang="ru-RU" smtClean="0"/>
              <a:t>22 July 2013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Yu.Kudenko     INR RAS, Moscow</a:t>
            </a: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684A9C96-6B9A-4A62-A5D2-880189ABDBB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3.jpe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5.png"/><Relationship Id="rId7" Type="http://schemas.openxmlformats.org/officeDocument/2006/relationships/image" Target="../media/image3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6.wmf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10" Type="http://schemas.openxmlformats.org/officeDocument/2006/relationships/oleObject" Target="../embeddings/oleObject2.bin"/><Relationship Id="rId4" Type="http://schemas.openxmlformats.org/officeDocument/2006/relationships/image" Target="../media/image7.wmf"/><Relationship Id="rId9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council.web.cern.ch/council/en/europeanstrategy/esc-e-106.pdf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29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28.emf"/><Relationship Id="rId5" Type="http://schemas.openxmlformats.org/officeDocument/2006/relationships/image" Target="../media/image23.jpeg"/><Relationship Id="rId10" Type="http://schemas.openxmlformats.org/officeDocument/2006/relationships/image" Target="../media/image27.jpeg"/><Relationship Id="rId4" Type="http://schemas.openxmlformats.org/officeDocument/2006/relationships/image" Target="../media/image22.jpeg"/><Relationship Id="rId9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DCB9AB-3877-4C62-AAD1-9420436A9A0F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  <p:pic>
        <p:nvPicPr>
          <p:cNvPr id="201730" name="Picture 2" descr="&amp;Kcy;&amp;acy;&amp;rcy;&amp;tcy;&amp;icy;&amp;ncy;&amp;kcy;&amp;icy; &amp;pcy;&amp;ocy; &amp;zcy;&amp;acy;&amp;pcy;&amp;rcy;&amp;ocy;&amp;scy;&amp;ucy; &amp;fcy;&amp;ocy;&amp;tcy;&amp;ocy; &amp;icy;&amp;ncy;&amp;scy;&amp;tcy;&amp;icy;&amp;tcy;&amp;ucy;&amp;tcy; &amp;yacy;&amp;dcy;&amp;iecy;&amp;rcy;&amp;ncy;&amp;ocy;&amp;jcy; &amp;fcy;&amp;icy;&amp;zcy;&amp;icy;&amp;kcy;&amp;icy; &amp;ncy;&amp;ocy;&amp;vcy;&amp;ocy;&amp;scy;&amp;icy;&amp;bcy;&amp;icy;&amp;rcy;&amp;scy;&amp;k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6361" cy="6858000"/>
          </a:xfrm>
          <a:prstGeom prst="rect">
            <a:avLst/>
          </a:prstGeom>
          <a:noFill/>
        </p:spPr>
      </p:pic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1143000" y="609600"/>
            <a:ext cx="6713697" cy="1323439"/>
          </a:xfrm>
          <a:prstGeom prst="rect">
            <a:avLst/>
          </a:prstGeom>
          <a:solidFill>
            <a:schemeClr val="tx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Neutrino detectors 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for oscillation experiments</a:t>
            </a:r>
            <a:endParaRPr lang="en-US" sz="4000" b="1" dirty="0" smtClean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extBox 15"/>
          <p:cNvSpPr txBox="1">
            <a:spLocks noChangeArrowheads="1"/>
          </p:cNvSpPr>
          <p:nvPr/>
        </p:nvSpPr>
        <p:spPr bwMode="auto">
          <a:xfrm>
            <a:off x="1143000" y="2667000"/>
            <a:ext cx="723900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      </a:t>
            </a:r>
            <a:r>
              <a:rPr lang="en-US" sz="3600" b="1" dirty="0" smtClean="0">
                <a:solidFill>
                  <a:srgbClr val="002060"/>
                </a:solidFill>
              </a:rPr>
              <a:t>         </a:t>
            </a:r>
            <a:r>
              <a:rPr lang="en-US" sz="3200" b="1" dirty="0" err="1" smtClean="0"/>
              <a:t>Yury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Kudenko</a:t>
            </a:r>
            <a:endParaRPr lang="ru-RU" sz="2800" b="1" dirty="0"/>
          </a:p>
          <a:p>
            <a:endParaRPr lang="en-US" sz="2800" b="1" dirty="0"/>
          </a:p>
          <a:p>
            <a:r>
              <a:rPr lang="en-US" b="1" dirty="0"/>
              <a:t>               </a:t>
            </a:r>
            <a:r>
              <a:rPr lang="en-US" b="1" dirty="0" smtClean="0"/>
              <a:t>   Institute for Nuclear Research,  Moscow</a:t>
            </a:r>
            <a:endParaRPr lang="ru-RU" b="1" dirty="0"/>
          </a:p>
        </p:txBody>
      </p:sp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3048000" y="5638800"/>
            <a:ext cx="5257800" cy="381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INSTR17, Novosibirsk, Russia,  1 March  2017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DCB9AB-3877-4C62-AAD1-9420436A9A0F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2362200" y="152400"/>
            <a:ext cx="44756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Cambria" pitchFamily="18" charset="0"/>
                <a:ea typeface="Tahoma" pitchFamily="34" charset="0"/>
                <a:cs typeface="Tahoma" pitchFamily="34" charset="0"/>
                <a:sym typeface="Symbol" pitchFamily="18" charset="2"/>
              </a:rPr>
              <a:t>T2K near detector ND280 </a:t>
            </a:r>
            <a:endParaRPr lang="ru-RU" sz="2800" b="1" dirty="0">
              <a:solidFill>
                <a:srgbClr val="FFFF00"/>
              </a:solidFill>
              <a:latin typeface="Cambria" pitchFamily="18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Picture 7" descr="D:\kek\neutrino\presentations\inr_40years_session\inr_emble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1"/>
            <a:ext cx="52787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グループ化 7"/>
          <p:cNvGrpSpPr/>
          <p:nvPr/>
        </p:nvGrpSpPr>
        <p:grpSpPr>
          <a:xfrm>
            <a:off x="5257800" y="1447800"/>
            <a:ext cx="3188914" cy="2942400"/>
            <a:chOff x="-1053936" y="15007"/>
            <a:chExt cx="7032454" cy="6488822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03" y="15007"/>
              <a:ext cx="5200650" cy="5873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直線矢印コネクタ 7"/>
            <p:cNvCxnSpPr/>
            <p:nvPr/>
          </p:nvCxnSpPr>
          <p:spPr>
            <a:xfrm>
              <a:off x="76803" y="5919663"/>
              <a:ext cx="5184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矢印コネクタ 8"/>
            <p:cNvCxnSpPr/>
            <p:nvPr/>
          </p:nvCxnSpPr>
          <p:spPr>
            <a:xfrm rot="5400000">
              <a:off x="2741387" y="2823031"/>
              <a:ext cx="5184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矢印コネクタ 9"/>
            <p:cNvCxnSpPr/>
            <p:nvPr/>
          </p:nvCxnSpPr>
          <p:spPr>
            <a:xfrm>
              <a:off x="4155495" y="3603067"/>
              <a:ext cx="79208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テキスト ボックス 10"/>
            <p:cNvSpPr txBox="1"/>
            <p:nvPr/>
          </p:nvSpPr>
          <p:spPr>
            <a:xfrm>
              <a:off x="3914144" y="3582084"/>
              <a:ext cx="1169494" cy="656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latin typeface="Times New Roman" pitchFamily="18" charset="0"/>
                  <a:cs typeface="Times New Roman" pitchFamily="18" charset="0"/>
                </a:rPr>
                <a:t>1.5m</a:t>
              </a:r>
              <a:endParaRPr kumimoji="1" lang="ja-JP" alt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テキスト ボックス 11"/>
            <p:cNvSpPr txBox="1"/>
            <p:nvPr/>
          </p:nvSpPr>
          <p:spPr>
            <a:xfrm>
              <a:off x="2027948" y="5847654"/>
              <a:ext cx="1282275" cy="656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>
                  <a:latin typeface="Times New Roman" pitchFamily="18" charset="0"/>
                  <a:cs typeface="Times New Roman" pitchFamily="18" charset="0"/>
                </a:rPr>
                <a:t>~</a:t>
              </a:r>
              <a:r>
                <a:rPr kumimoji="1" lang="en-US" altLang="ja-JP" sz="1400" dirty="0" smtClean="0">
                  <a:latin typeface="Times New Roman" pitchFamily="18" charset="0"/>
                  <a:cs typeface="Times New Roman" pitchFamily="18" charset="0"/>
                </a:rPr>
                <a:t>10m</a:t>
              </a:r>
              <a:endParaRPr kumimoji="1" lang="ja-JP" alt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テキスト ボックス 12"/>
            <p:cNvSpPr txBox="1"/>
            <p:nvPr/>
          </p:nvSpPr>
          <p:spPr>
            <a:xfrm rot="16200000">
              <a:off x="5009294" y="2751826"/>
              <a:ext cx="1282274" cy="656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>
                  <a:latin typeface="Times New Roman" pitchFamily="18" charset="0"/>
                  <a:cs typeface="Times New Roman" pitchFamily="18" charset="0"/>
                </a:rPr>
                <a:t>~</a:t>
              </a:r>
              <a:r>
                <a:rPr kumimoji="1" lang="en-US" altLang="ja-JP" sz="1400" dirty="0" smtClean="0">
                  <a:latin typeface="Times New Roman" pitchFamily="18" charset="0"/>
                  <a:cs typeface="Times New Roman" pitchFamily="18" charset="0"/>
                </a:rPr>
                <a:t>10m</a:t>
              </a:r>
              <a:endParaRPr kumimoji="1" lang="ja-JP" alt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フローチャート : 和接合 19"/>
            <p:cNvSpPr/>
            <p:nvPr/>
          </p:nvSpPr>
          <p:spPr>
            <a:xfrm>
              <a:off x="2320030" y="2554531"/>
              <a:ext cx="697545" cy="697545"/>
            </a:xfrm>
            <a:prstGeom prst="flowChartSummingJunction">
              <a:avLst/>
            </a:prstGeom>
            <a:noFill/>
            <a:ln w="41275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100"/>
            </a:p>
          </p:txBody>
        </p:sp>
        <p:sp>
          <p:nvSpPr>
            <p:cNvPr id="18" name="テキスト ボックス 14"/>
            <p:cNvSpPr txBox="1"/>
            <p:nvPr/>
          </p:nvSpPr>
          <p:spPr>
            <a:xfrm>
              <a:off x="-1053936" y="3543899"/>
              <a:ext cx="3461543" cy="8144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>
                  <a:solidFill>
                    <a:srgbClr val="FF0000"/>
                  </a:solidFill>
                  <a:cs typeface="Times New Roman" pitchFamily="18" charset="0"/>
                </a:rPr>
                <a:t>Beam center</a:t>
              </a:r>
              <a:endParaRPr kumimoji="1" lang="ja-JP" altLang="en-US" b="1" dirty="0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  <p:cxnSp>
          <p:nvCxnSpPr>
            <p:cNvPr id="19" name="直線矢印コネクタ 15"/>
            <p:cNvCxnSpPr/>
            <p:nvPr/>
          </p:nvCxnSpPr>
          <p:spPr>
            <a:xfrm flipV="1">
              <a:off x="1834120" y="3182064"/>
              <a:ext cx="540000" cy="579355"/>
            </a:xfrm>
            <a:prstGeom prst="straightConnector1">
              <a:avLst/>
            </a:prstGeom>
            <a:ln w="34925">
              <a:solidFill>
                <a:srgbClr val="FF6600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テキスト ボックス 19"/>
          <p:cNvSpPr txBox="1"/>
          <p:nvPr/>
        </p:nvSpPr>
        <p:spPr>
          <a:xfrm>
            <a:off x="4724400" y="4419600"/>
            <a:ext cx="42437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44000" indent="-180000">
              <a:buFont typeface="Arial" panose="020B0604020202020204" pitchFamily="34" charset="0"/>
              <a:buChar char="•"/>
            </a:pPr>
            <a:r>
              <a:rPr kumimoji="1" lang="en-US" altLang="ja-JP" dirty="0" smtClean="0">
                <a:latin typeface="Arial" pitchFamily="34" charset="0"/>
                <a:cs typeface="Arial" pitchFamily="34" charset="0"/>
              </a:rPr>
              <a:t>16</a:t>
            </a:r>
            <a:r>
              <a:rPr lang="en-US" altLang="ja-JP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identical modules (14 in cross)</a:t>
            </a:r>
          </a:p>
          <a:p>
            <a:pPr marL="144000" indent="-180000">
              <a:buFont typeface="Arial" panose="020B0604020202020204" pitchFamily="34" charset="0"/>
              <a:buChar char="•"/>
            </a:pPr>
            <a:r>
              <a:rPr kumimoji="1" lang="en-US" altLang="ja-JP" dirty="0" smtClean="0">
                <a:latin typeface="Arial" pitchFamily="34" charset="0"/>
                <a:cs typeface="Arial" pitchFamily="34" charset="0"/>
              </a:rPr>
              <a:t>Iron/scintillator layers</a:t>
            </a:r>
          </a:p>
          <a:p>
            <a:pPr marL="144000" indent="-180000">
              <a:buFont typeface="Arial" panose="020B0604020202020204" pitchFamily="34" charset="0"/>
              <a:buChar char="•"/>
            </a:pPr>
            <a:r>
              <a:rPr kumimoji="1" lang="en-US" altLang="ja-JP" dirty="0" smtClean="0">
                <a:latin typeface="Arial" pitchFamily="34" charset="0"/>
                <a:cs typeface="Arial" pitchFamily="34" charset="0"/>
              </a:rPr>
              <a:t>Monitor </a:t>
            </a:r>
            <a:r>
              <a:rPr kumimoji="1" lang="en-US" altLang="ja-JP" dirty="0" smtClean="0">
                <a:latin typeface="Arial" pitchFamily="34" charset="0"/>
                <a:cs typeface="Arial" pitchFamily="34" charset="0"/>
                <a:sym typeface="Symbol"/>
              </a:rPr>
              <a:t></a:t>
            </a:r>
            <a:r>
              <a:rPr kumimoji="1" lang="en-US" altLang="ja-JP" dirty="0" smtClean="0">
                <a:latin typeface="Arial" pitchFamily="34" charset="0"/>
                <a:cs typeface="Arial" pitchFamily="34" charset="0"/>
              </a:rPr>
              <a:t> beam  direction, profile, rate</a:t>
            </a:r>
            <a:endParaRPr kumimoji="1" lang="ja-JP" alt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600200"/>
            <a:ext cx="482012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609600" y="1295400"/>
            <a:ext cx="1963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Off-axis (2.5 deg)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7086600" y="9906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On-axis</a:t>
            </a:r>
            <a:endParaRPr lang="ru-RU" dirty="0"/>
          </a:p>
        </p:txBody>
      </p: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533400" y="4191000"/>
            <a:ext cx="415209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- Tracker: 2 FGD + 3 TPC</a:t>
            </a:r>
          </a:p>
          <a:p>
            <a:r>
              <a:rPr lang="en-US" dirty="0" smtClean="0"/>
              <a:t>- POD, ECAL</a:t>
            </a:r>
          </a:p>
          <a:p>
            <a:r>
              <a:rPr lang="en-US" dirty="0" smtClean="0"/>
              <a:t>- SMRD</a:t>
            </a:r>
          </a:p>
          <a:p>
            <a:r>
              <a:rPr lang="en-US" dirty="0" smtClean="0"/>
              <a:t>Measurement  of </a:t>
            </a:r>
            <a:r>
              <a:rPr lang="en-US" dirty="0" err="1"/>
              <a:t>unoscillated</a:t>
            </a:r>
            <a:r>
              <a:rPr lang="en-US" dirty="0"/>
              <a:t>  </a:t>
            </a:r>
            <a:r>
              <a:rPr lang="en-US" dirty="0">
                <a:sym typeface="Symbol" pitchFamily="18" charset="2"/>
              </a:rPr>
              <a:t> </a:t>
            </a:r>
            <a:r>
              <a:rPr lang="en-US" dirty="0" smtClean="0"/>
              <a:t>beam 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438400" y="838200"/>
            <a:ext cx="416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280 meters from </a:t>
            </a:r>
            <a:r>
              <a:rPr lang="en-US" dirty="0" err="1" smtClean="0"/>
              <a:t>pion</a:t>
            </a:r>
            <a:r>
              <a:rPr lang="en-US" dirty="0" smtClean="0"/>
              <a:t> production target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381000" y="5486400"/>
            <a:ext cx="6934200" cy="92333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T2K </a:t>
            </a:r>
            <a:r>
              <a:rPr lang="en-US" b="1" dirty="0" err="1" smtClean="0">
                <a:solidFill>
                  <a:schemeClr val="bg1"/>
                </a:solidFill>
              </a:rPr>
              <a:t>Systematics</a:t>
            </a:r>
            <a:r>
              <a:rPr lang="en-US" b="1" dirty="0" smtClean="0">
                <a:solidFill>
                  <a:schemeClr val="bg1"/>
                </a:solidFill>
              </a:rPr>
              <a:t>  (</a:t>
            </a:r>
            <a:r>
              <a:rPr lang="en-US" b="1" dirty="0" smtClean="0">
                <a:solidFill>
                  <a:schemeClr val="bg1"/>
                </a:solidFill>
                <a:sym typeface="Symbol"/>
              </a:rPr>
              <a:t></a:t>
            </a:r>
            <a:r>
              <a:rPr lang="en-US" b="1" dirty="0" smtClean="0">
                <a:solidFill>
                  <a:schemeClr val="bg1"/>
                </a:solidFill>
              </a:rPr>
              <a:t> mode)            w/o  ND280        </a:t>
            </a:r>
            <a:r>
              <a:rPr lang="en-US" b="1" dirty="0" smtClean="0">
                <a:solidFill>
                  <a:schemeClr val="bg1"/>
                </a:solidFill>
              </a:rPr>
              <a:t>with  ND280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Appearance                                          11.9%                        5.4%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Disappearance                                     12.0%                        5.0%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7" name="Правая фигурная скобка 26"/>
          <p:cNvSpPr/>
          <p:nvPr/>
        </p:nvSpPr>
        <p:spPr>
          <a:xfrm>
            <a:off x="7315200" y="5791200"/>
            <a:ext cx="304800" cy="609600"/>
          </a:xfrm>
          <a:prstGeom prst="righ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7779524" y="5867400"/>
            <a:ext cx="904415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2-3%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DCB9AB-3877-4C62-AAD1-9420436A9A0F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355708" y="228600"/>
            <a:ext cx="39305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n-US" sz="2800" b="1" dirty="0" smtClean="0">
                <a:solidFill>
                  <a:srgbClr val="FFFF00"/>
                </a:solidFill>
                <a:latin typeface="Cambria" pitchFamily="18" charset="0"/>
              </a:rPr>
              <a:t>WAGASCI + Baby-MIND</a:t>
            </a:r>
            <a:endParaRPr lang="en-US" sz="2800" b="1" dirty="0">
              <a:solidFill>
                <a:srgbClr val="FFFF00"/>
              </a:solidFill>
              <a:latin typeface="Cambria" pitchFamily="18" charset="0"/>
            </a:endParaRPr>
          </a:p>
        </p:txBody>
      </p:sp>
      <p:pic>
        <p:nvPicPr>
          <p:cNvPr id="4" name="Picture 7" descr="D:\kek\neutrino\presentations\inr_40years_session\inr_emble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88913"/>
            <a:ext cx="60642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2286000"/>
            <a:ext cx="3996743" cy="2133600"/>
          </a:xfrm>
          <a:prstGeom prst="rect">
            <a:avLst/>
          </a:prstGeom>
        </p:spPr>
      </p:pic>
      <p:pic>
        <p:nvPicPr>
          <p:cNvPr id="7" name="Изображение 3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19400" y="4648200"/>
            <a:ext cx="3369303" cy="1752600"/>
          </a:xfrm>
          <a:prstGeom prst="rect">
            <a:avLst/>
          </a:prstGeom>
        </p:spPr>
      </p:pic>
      <p:pic>
        <p:nvPicPr>
          <p:cNvPr id="8" name="Изображение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" y="1295400"/>
            <a:ext cx="4120946" cy="2667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0600" y="838200"/>
            <a:ext cx="2163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WAGASCI detector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676400" y="1981200"/>
            <a:ext cx="785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Symbol" pitchFamily="18" charset="2"/>
              <a:buChar char="n"/>
            </a:pPr>
            <a:r>
              <a:rPr lang="en-US" sz="1200" b="1" dirty="0" smtClean="0">
                <a:solidFill>
                  <a:srgbClr val="FF0000"/>
                </a:solidFill>
                <a:sym typeface="Symbol"/>
              </a:rPr>
              <a:t> a</a:t>
            </a:r>
            <a:r>
              <a:rPr lang="en-US" sz="1200" b="1" dirty="0" smtClean="0">
                <a:solidFill>
                  <a:srgbClr val="FF0000"/>
                </a:solidFill>
              </a:rPr>
              <a:t>ctive </a:t>
            </a:r>
          </a:p>
          <a:p>
            <a:r>
              <a:rPr lang="en-US" sz="1200" b="1" dirty="0" smtClean="0">
                <a:solidFill>
                  <a:srgbClr val="FF0000"/>
                </a:solidFill>
              </a:rPr>
              <a:t>  target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0" y="1524000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Baby-MIND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4600" y="251460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MRD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4400" y="167640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MRD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4" name="Стрелка вправо 13"/>
          <p:cNvSpPr/>
          <p:nvPr/>
        </p:nvSpPr>
        <p:spPr>
          <a:xfrm rot="19313206">
            <a:off x="1046537" y="3023804"/>
            <a:ext cx="726326" cy="1852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990600" y="3200400"/>
            <a:ext cx="37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sym typeface="Symbol"/>
              </a:rPr>
              <a:t>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24600" y="4876800"/>
            <a:ext cx="26292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active target filled </a:t>
            </a:r>
          </a:p>
          <a:p>
            <a:r>
              <a:rPr lang="en-US" dirty="0" smtClean="0"/>
              <a:t>with H</a:t>
            </a:r>
            <a:r>
              <a:rPr lang="en-US" baseline="-25000" dirty="0" smtClean="0"/>
              <a:t>2</a:t>
            </a:r>
            <a:r>
              <a:rPr lang="en-US" dirty="0" smtClean="0"/>
              <a:t>O and </a:t>
            </a:r>
            <a:r>
              <a:rPr lang="en-US" dirty="0" err="1" smtClean="0"/>
              <a:t>scintillator</a:t>
            </a:r>
            <a:endParaRPr lang="en-US" dirty="0" smtClean="0"/>
          </a:p>
          <a:p>
            <a:r>
              <a:rPr lang="en-US" dirty="0" smtClean="0"/>
              <a:t>80%:20% (H</a:t>
            </a:r>
            <a:r>
              <a:rPr lang="en-US" baseline="-25000" dirty="0" smtClean="0"/>
              <a:t>2</a:t>
            </a:r>
            <a:r>
              <a:rPr lang="en-US" dirty="0" smtClean="0"/>
              <a:t>0:CH)</a:t>
            </a:r>
            <a:endParaRPr lang="ru-RU" dirty="0"/>
          </a:p>
        </p:txBody>
      </p:sp>
      <p:pic>
        <p:nvPicPr>
          <p:cNvPr id="17" name="Изображение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" y="4114800"/>
            <a:ext cx="2141532" cy="2286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114800" y="914400"/>
            <a:ext cx="4839786" cy="120032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Neutrino cross sections – the main source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of systematic uncertainties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ND280                     </a:t>
            </a:r>
            <a:r>
              <a:rPr lang="en-US" dirty="0" smtClean="0">
                <a:solidFill>
                  <a:schemeClr val="bg1"/>
                </a:solidFill>
                <a:sym typeface="Symbol"/>
              </a:rPr>
              <a:t> </a:t>
            </a:r>
            <a:r>
              <a:rPr lang="en-US" dirty="0" smtClean="0">
                <a:solidFill>
                  <a:schemeClr val="bg1"/>
                </a:solidFill>
              </a:rPr>
              <a:t> CH neutrino target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SuperKamiokande</a:t>
            </a:r>
            <a:r>
              <a:rPr lang="en-US" dirty="0" smtClean="0">
                <a:solidFill>
                  <a:schemeClr val="bg1"/>
                </a:solidFill>
              </a:rPr>
              <a:t>   </a:t>
            </a:r>
            <a:r>
              <a:rPr lang="en-US" dirty="0" smtClean="0">
                <a:solidFill>
                  <a:schemeClr val="bg1"/>
                </a:solidFill>
                <a:sym typeface="Symbol"/>
              </a:rPr>
              <a:t>  H</a:t>
            </a:r>
            <a:r>
              <a:rPr lang="en-US" baseline="-25000" dirty="0" smtClean="0">
                <a:solidFill>
                  <a:schemeClr val="bg1"/>
                </a:solidFill>
                <a:sym typeface="Symbol"/>
              </a:rPr>
              <a:t>2</a:t>
            </a:r>
            <a:r>
              <a:rPr lang="en-US" dirty="0" smtClean="0">
                <a:solidFill>
                  <a:schemeClr val="bg1"/>
                </a:solidFill>
                <a:sym typeface="Symbol"/>
              </a:rPr>
              <a:t>O neutrino target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DCB9AB-3877-4C62-AAD1-9420436A9A0F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pic>
        <p:nvPicPr>
          <p:cNvPr id="3" name="Рисунок 2" descr="babimind_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066800"/>
            <a:ext cx="3870649" cy="1981200"/>
          </a:xfrm>
          <a:prstGeom prst="rect">
            <a:avLst/>
          </a:prstGeom>
        </p:spPr>
      </p:pic>
      <p:pic>
        <p:nvPicPr>
          <p:cNvPr id="5" name="Рисунок 4" descr="babymind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3886200"/>
            <a:ext cx="1727851" cy="2133600"/>
          </a:xfrm>
          <a:prstGeom prst="rect">
            <a:avLst/>
          </a:prstGeom>
        </p:spPr>
      </p:pic>
      <p:pic>
        <p:nvPicPr>
          <p:cNvPr id="6" name="Рисунок 5" descr="babymind_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09800" y="3886200"/>
            <a:ext cx="1805353" cy="2133600"/>
          </a:xfrm>
          <a:prstGeom prst="rect">
            <a:avLst/>
          </a:prstGeom>
        </p:spPr>
      </p:pic>
      <p:pic>
        <p:nvPicPr>
          <p:cNvPr id="7" name="Рисунок 6" descr="babymind_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43400" y="3886200"/>
            <a:ext cx="1752600" cy="2137788"/>
          </a:xfrm>
          <a:prstGeom prst="rect">
            <a:avLst/>
          </a:prstGeom>
        </p:spPr>
      </p:pic>
      <p:pic>
        <p:nvPicPr>
          <p:cNvPr id="8" name="Рисунок 7" descr="babymind_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48400" y="3886200"/>
            <a:ext cx="2814181" cy="21336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572000" y="1219200"/>
            <a:ext cx="4419600" cy="2308324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Baby-MIND has 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18 </a:t>
            </a:r>
            <a:r>
              <a:rPr lang="en-US" sz="1600" b="1" dirty="0" smtClean="0">
                <a:solidFill>
                  <a:schemeClr val="bg1"/>
                </a:solidFill>
              </a:rPr>
              <a:t> active modules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rgbClr val="0033CC"/>
                </a:solidFill>
              </a:rPr>
              <a:t>Active elements – </a:t>
            </a:r>
            <a:r>
              <a:rPr lang="en-US" sz="1600" dirty="0" err="1" smtClean="0">
                <a:solidFill>
                  <a:srgbClr val="0033CC"/>
                </a:solidFill>
              </a:rPr>
              <a:t>scintillator</a:t>
            </a:r>
            <a:r>
              <a:rPr lang="en-US" sz="1600" dirty="0" smtClean="0">
                <a:solidFill>
                  <a:srgbClr val="0033CC"/>
                </a:solidFill>
              </a:rPr>
              <a:t> detectors </a:t>
            </a:r>
          </a:p>
          <a:p>
            <a:r>
              <a:rPr lang="en-US" sz="1600" dirty="0" smtClean="0">
                <a:solidFill>
                  <a:srgbClr val="0033CC"/>
                </a:solidFill>
              </a:rPr>
              <a:t>with WLS/</a:t>
            </a:r>
            <a:r>
              <a:rPr lang="en-US" sz="1600" dirty="0" err="1" smtClean="0">
                <a:solidFill>
                  <a:srgbClr val="0033CC"/>
                </a:solidFill>
              </a:rPr>
              <a:t>SiPM</a:t>
            </a:r>
            <a:r>
              <a:rPr lang="en-US" sz="1600" dirty="0" smtClean="0">
                <a:solidFill>
                  <a:srgbClr val="0033CC"/>
                </a:solidFill>
              </a:rPr>
              <a:t> readout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Each  module:  95 horizontal bars 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and  16 vertical bars</a:t>
            </a:r>
          </a:p>
          <a:p>
            <a:r>
              <a:rPr lang="en-US" sz="1600" dirty="0" smtClean="0">
                <a:solidFill>
                  <a:srgbClr val="0033CC"/>
                </a:solidFill>
              </a:rPr>
              <a:t>Horizontal bar: </a:t>
            </a:r>
            <a:r>
              <a:rPr lang="en-US" sz="1600" dirty="0" smtClean="0">
                <a:solidFill>
                  <a:srgbClr val="0033CC"/>
                </a:solidFill>
              </a:rPr>
              <a:t>2900(L)x30(W)x7(t) </a:t>
            </a:r>
            <a:r>
              <a:rPr lang="en-US" sz="1600" dirty="0" smtClean="0">
                <a:solidFill>
                  <a:srgbClr val="0033CC"/>
                </a:solidFill>
              </a:rPr>
              <a:t>mm</a:t>
            </a:r>
            <a:r>
              <a:rPr lang="en-US" sz="1600" baseline="30000" dirty="0" smtClean="0">
                <a:solidFill>
                  <a:srgbClr val="0033CC"/>
                </a:solidFill>
              </a:rPr>
              <a:t>3</a:t>
            </a:r>
          </a:p>
          <a:p>
            <a:r>
              <a:rPr lang="en-US" sz="1600" dirty="0" smtClean="0">
                <a:solidFill>
                  <a:srgbClr val="0033CC"/>
                </a:solidFill>
              </a:rPr>
              <a:t>Vertical bar:  </a:t>
            </a:r>
            <a:r>
              <a:rPr lang="en-US" sz="1600" dirty="0" smtClean="0">
                <a:solidFill>
                  <a:srgbClr val="0033CC"/>
                </a:solidFill>
              </a:rPr>
              <a:t>1950(L)x210(W)x7(t) </a:t>
            </a:r>
            <a:r>
              <a:rPr lang="en-US" sz="1600" dirty="0" smtClean="0">
                <a:solidFill>
                  <a:srgbClr val="0033CC"/>
                </a:solidFill>
              </a:rPr>
              <a:t>mm</a:t>
            </a:r>
            <a:r>
              <a:rPr lang="en-US" sz="1600" baseline="30000" dirty="0" smtClean="0">
                <a:solidFill>
                  <a:srgbClr val="0033CC"/>
                </a:solidFill>
              </a:rPr>
              <a:t>3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In total </a:t>
            </a:r>
            <a:r>
              <a:rPr lang="en-US" sz="1600" dirty="0" smtClean="0">
                <a:solidFill>
                  <a:schemeClr val="bg1"/>
                </a:solidFill>
                <a:sym typeface="Symbol"/>
              </a:rPr>
              <a:t></a:t>
            </a:r>
            <a:r>
              <a:rPr lang="en-US" sz="1600" dirty="0" smtClean="0">
                <a:solidFill>
                  <a:schemeClr val="bg1"/>
                </a:solidFill>
              </a:rPr>
              <a:t>1800 </a:t>
            </a:r>
            <a:r>
              <a:rPr lang="en-US" sz="1600" dirty="0" err="1" smtClean="0">
                <a:solidFill>
                  <a:schemeClr val="bg1"/>
                </a:solidFill>
              </a:rPr>
              <a:t>horiz</a:t>
            </a:r>
            <a:r>
              <a:rPr lang="en-US" sz="1600" dirty="0" smtClean="0">
                <a:solidFill>
                  <a:schemeClr val="bg1"/>
                </a:solidFill>
              </a:rPr>
              <a:t> and  250 </a:t>
            </a:r>
            <a:r>
              <a:rPr lang="en-US" sz="1600" dirty="0" err="1" smtClean="0">
                <a:solidFill>
                  <a:schemeClr val="bg1"/>
                </a:solidFill>
              </a:rPr>
              <a:t>vert</a:t>
            </a:r>
            <a:r>
              <a:rPr lang="en-US" sz="1600" dirty="0" smtClean="0">
                <a:solidFill>
                  <a:schemeClr val="bg1"/>
                </a:solidFill>
              </a:rPr>
              <a:t>  </a:t>
            </a:r>
            <a:r>
              <a:rPr lang="en-US" sz="1600" dirty="0" err="1" smtClean="0">
                <a:solidFill>
                  <a:schemeClr val="bg1"/>
                </a:solidFill>
              </a:rPr>
              <a:t>sci</a:t>
            </a:r>
            <a:r>
              <a:rPr lang="en-US" sz="1600" dirty="0" smtClean="0">
                <a:solidFill>
                  <a:schemeClr val="bg1"/>
                </a:solidFill>
              </a:rPr>
              <a:t> bars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 and 3-cm thick 33 magnetized iron plates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76600" y="152400"/>
            <a:ext cx="21257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n-US" sz="2800" b="1" dirty="0" smtClean="0">
                <a:solidFill>
                  <a:srgbClr val="FFFF00"/>
                </a:solidFill>
                <a:latin typeface="Cambria" pitchFamily="18" charset="0"/>
              </a:rPr>
              <a:t>Baby-MIND </a:t>
            </a:r>
            <a:endParaRPr lang="en-US" sz="2800" b="1" dirty="0">
              <a:solidFill>
                <a:srgbClr val="FFFF00"/>
              </a:solidFill>
              <a:latin typeface="Cambria" pitchFamily="18" charset="0"/>
            </a:endParaRPr>
          </a:p>
        </p:txBody>
      </p:sp>
      <p:pic>
        <p:nvPicPr>
          <p:cNvPr id="11" name="Picture 7" descr="D:\kek\neutrino\presentations\inr_40years_session\inr_emblem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388" y="188913"/>
            <a:ext cx="60642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914400" y="685800"/>
            <a:ext cx="822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Neutrino magnetized detector Baby-MIND - NP05 project in  framework of CERN Neutrino Platform</a:t>
            </a:r>
            <a:endParaRPr lang="ru-RU" sz="1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3400" y="2971800"/>
            <a:ext cx="381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A spectrometer to measure </a:t>
            </a:r>
            <a:r>
              <a:rPr lang="en-US" sz="1400" dirty="0" err="1" smtClean="0"/>
              <a:t>muon</a:t>
            </a:r>
            <a:r>
              <a:rPr lang="en-US" sz="1400" dirty="0" smtClean="0"/>
              <a:t> momentum </a:t>
            </a:r>
          </a:p>
          <a:p>
            <a:r>
              <a:rPr lang="en-US" sz="1400" dirty="0" smtClean="0"/>
              <a:t>and charge identification.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3505200"/>
            <a:ext cx="18405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Scintillator</a:t>
            </a:r>
            <a:r>
              <a:rPr lang="en-US" sz="1600" b="1" dirty="0" smtClean="0"/>
              <a:t> plane</a:t>
            </a:r>
            <a:endParaRPr lang="ru-RU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477000" y="3505200"/>
            <a:ext cx="2284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Magnetized iron plate</a:t>
            </a:r>
            <a:endParaRPr lang="ru-RU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57200" y="6096000"/>
            <a:ext cx="3533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Reconstruction efficiency  &gt; 95%</a:t>
            </a:r>
          </a:p>
          <a:p>
            <a:r>
              <a:rPr lang="en-US" dirty="0" smtClean="0"/>
              <a:t>Charge identification &gt; 90%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4572000" y="6096000"/>
            <a:ext cx="4446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 data taking with WAGASCI target in </a:t>
            </a:r>
          </a:p>
          <a:p>
            <a:r>
              <a:rPr lang="en-US" dirty="0" smtClean="0"/>
              <a:t>Autumn 2017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4267200" y="3505200"/>
            <a:ext cx="19062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Complete module</a:t>
            </a:r>
            <a:endParaRPr lang="ru-RU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209800" y="3505200"/>
            <a:ext cx="19150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Two half-modules</a:t>
            </a:r>
            <a:endParaRPr lang="ru-RU" sz="1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477000" y="5638800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 = 1.5 T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DCB9AB-3877-4C62-AAD1-9420436A9A0F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6677" y="21433056"/>
            <a:ext cx="4607707" cy="569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4724400"/>
            <a:ext cx="3429000" cy="149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668665" y="228600"/>
            <a:ext cx="53046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n-US" sz="2800" b="1" dirty="0" smtClean="0">
                <a:solidFill>
                  <a:srgbClr val="FFFF00"/>
                </a:solidFill>
                <a:latin typeface="Cambria" pitchFamily="18" charset="0"/>
              </a:rPr>
              <a:t>Upgrade of T2K near detectors </a:t>
            </a:r>
            <a:endParaRPr lang="en-US" sz="2800" b="1" dirty="0">
              <a:solidFill>
                <a:srgbClr val="FFFF00"/>
              </a:solidFill>
              <a:latin typeface="Cambria" pitchFamily="18" charset="0"/>
            </a:endParaRPr>
          </a:p>
        </p:txBody>
      </p:sp>
      <p:pic>
        <p:nvPicPr>
          <p:cNvPr id="7" name="Picture 7" descr="D:\kek\neutrino\presentations\inr_40years_session\inr_emblem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88913"/>
            <a:ext cx="60642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2133600"/>
            <a:ext cx="5410200" cy="2102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752600" y="762000"/>
            <a:ext cx="468589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For </a:t>
            </a:r>
            <a:r>
              <a:rPr lang="en-US" b="1" dirty="0" smtClean="0">
                <a:solidFill>
                  <a:srgbClr val="FF0000"/>
                </a:solidFill>
              </a:rPr>
              <a:t>T2K-II </a:t>
            </a:r>
            <a:r>
              <a:rPr lang="en-US" b="1" dirty="0" smtClean="0">
                <a:solidFill>
                  <a:schemeClr val="bg1"/>
                </a:solidFill>
              </a:rPr>
              <a:t>phase  and </a:t>
            </a:r>
            <a:r>
              <a:rPr lang="en-US" b="1" dirty="0" err="1" smtClean="0">
                <a:solidFill>
                  <a:srgbClr val="FF0000"/>
                </a:solidFill>
              </a:rPr>
              <a:t>HyperKamiokande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8534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2895600"/>
            <a:ext cx="2164478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477000" y="1295400"/>
            <a:ext cx="2427268" cy="1477328"/>
          </a:xfrm>
          <a:prstGeom prst="rect">
            <a:avLst/>
          </a:prstGeom>
          <a:solidFill>
            <a:srgbClr val="FFCC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Intermediate (</a:t>
            </a:r>
            <a:r>
              <a:rPr lang="en-US" b="1" dirty="0" smtClean="0">
                <a:solidFill>
                  <a:schemeClr val="bg1"/>
                </a:solidFill>
                <a:sym typeface="Symbol"/>
              </a:rPr>
              <a:t></a:t>
            </a:r>
            <a:r>
              <a:rPr lang="en-US" b="1" dirty="0" smtClean="0">
                <a:solidFill>
                  <a:schemeClr val="bg1"/>
                </a:solidFill>
              </a:rPr>
              <a:t>1 km)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Water Cherenkov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detector </a:t>
            </a:r>
            <a:r>
              <a:rPr lang="en-US" b="1" dirty="0" err="1" smtClean="0">
                <a:solidFill>
                  <a:schemeClr val="bg1"/>
                </a:solidFill>
              </a:rPr>
              <a:t>NuPRISM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rgbClr val="0033CC"/>
                </a:solidFill>
              </a:rPr>
              <a:t>Span several  </a:t>
            </a:r>
          </a:p>
          <a:p>
            <a:r>
              <a:rPr lang="en-US" b="1" dirty="0" smtClean="0">
                <a:solidFill>
                  <a:srgbClr val="0033CC"/>
                </a:solidFill>
              </a:rPr>
              <a:t>off-axis angles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52600" y="1143000"/>
            <a:ext cx="3542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T2K systematic </a:t>
            </a:r>
            <a:r>
              <a:rPr lang="en-US" dirty="0" smtClean="0"/>
              <a:t>errors of  </a:t>
            </a:r>
            <a:r>
              <a:rPr lang="en-US" dirty="0" smtClean="0">
                <a:sym typeface="Symbol"/>
              </a:rPr>
              <a:t> </a:t>
            </a:r>
            <a:r>
              <a:rPr lang="en-US" dirty="0" smtClean="0">
                <a:sym typeface="Symbol"/>
              </a:rPr>
              <a:t>5</a:t>
            </a:r>
            <a:r>
              <a:rPr lang="en-US" dirty="0" smtClean="0"/>
              <a:t>-6%</a:t>
            </a:r>
            <a:endParaRPr lang="en-US" dirty="0" smtClean="0"/>
          </a:p>
          <a:p>
            <a:r>
              <a:rPr lang="en-US" dirty="0" smtClean="0"/>
              <a:t>Need </a:t>
            </a:r>
            <a:r>
              <a:rPr lang="en-US" dirty="0" smtClean="0"/>
              <a:t> to  improve </a:t>
            </a:r>
            <a:r>
              <a:rPr lang="en-US" dirty="0" smtClean="0"/>
              <a:t>to </a:t>
            </a:r>
            <a:r>
              <a:rPr lang="en-US" dirty="0" smtClean="0">
                <a:sym typeface="Symbol"/>
              </a:rPr>
              <a:t>3%</a:t>
            </a:r>
            <a:endParaRPr lang="ru-RU" dirty="0"/>
          </a:p>
        </p:txBody>
      </p:sp>
      <p:pic>
        <p:nvPicPr>
          <p:cNvPr id="18534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4495800"/>
            <a:ext cx="207378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52400" y="4572000"/>
            <a:ext cx="3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/>
              </a:rPr>
              <a:t></a:t>
            </a:r>
            <a:r>
              <a:rPr lang="en-US" baseline="-25000" dirty="0" smtClean="0">
                <a:sym typeface="Symbol"/>
              </a:rPr>
              <a:t></a:t>
            </a:r>
            <a:endParaRPr lang="ru-RU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685800" y="4800600"/>
            <a:ext cx="503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MC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32388" y="6096000"/>
            <a:ext cx="2611612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Measurement  of </a:t>
            </a:r>
            <a:r>
              <a:rPr lang="en-US" dirty="0" smtClean="0">
                <a:sym typeface="Symbol"/>
              </a:rPr>
              <a:t>(E)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685800" y="1828800"/>
            <a:ext cx="1800493" cy="369332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Current ND280</a:t>
            </a:r>
            <a:endParaRPr lang="ru-RU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200400" y="4267200"/>
            <a:ext cx="2678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- new tracking target  </a:t>
            </a:r>
          </a:p>
          <a:p>
            <a:r>
              <a:rPr lang="en-US" sz="1400" dirty="0" smtClean="0"/>
              <a:t>- new TPS for high angle tracks</a:t>
            </a:r>
            <a:endParaRPr lang="ru-RU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3352800" y="1828800"/>
            <a:ext cx="2544286" cy="369332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Concept  for Upgrade</a:t>
            </a:r>
            <a:endParaRPr lang="ru-RU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752600" y="5791200"/>
            <a:ext cx="660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ND280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43000" y="5029200"/>
            <a:ext cx="808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Upgrade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53200" y="914400"/>
            <a:ext cx="2444900" cy="307777"/>
          </a:xfrm>
          <a:prstGeom prst="rect">
            <a:avLst/>
          </a:prstGeom>
          <a:solidFill>
            <a:srgbClr val="FFCCFF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NuPRISM</a:t>
            </a:r>
            <a:r>
              <a:rPr lang="en-US" sz="1400" dirty="0" smtClean="0">
                <a:solidFill>
                  <a:schemeClr val="bg1"/>
                </a:solidFill>
              </a:rPr>
              <a:t>: arXiv:1412.3086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47800" y="6248400"/>
            <a:ext cx="4450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Plan: TDR -2017,    Commissioning -2020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2590800" y="2819400"/>
            <a:ext cx="692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33CC"/>
                </a:solidFill>
              </a:rPr>
              <a:t>B=0.2T</a:t>
            </a:r>
            <a:endParaRPr lang="ru-RU" sz="1200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DCB9AB-3877-4C62-AAD1-9420436A9A0F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838200"/>
            <a:ext cx="2708275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3124200" y="0"/>
            <a:ext cx="131779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Cambria" pitchFamily="18" charset="0"/>
                <a:ea typeface="Tahoma" pitchFamily="34" charset="0"/>
                <a:cs typeface="Tahoma" pitchFamily="34" charset="0"/>
                <a:sym typeface="Symbol" pitchFamily="18" charset="2"/>
              </a:rPr>
              <a:t>NOVA </a:t>
            </a:r>
            <a:endParaRPr lang="ru-RU" sz="3200" b="1" dirty="0">
              <a:solidFill>
                <a:srgbClr val="FFFF00"/>
              </a:solidFill>
              <a:latin typeface="Cambria" pitchFamily="18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Picture 7" descr="D:\kek\neutrino\presentations\inr_40years_session\inr_emble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2400"/>
            <a:ext cx="60642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2438400"/>
            <a:ext cx="4421123" cy="3136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3581400" y="609600"/>
            <a:ext cx="5029199" cy="175432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Neutrino beam  </a:t>
            </a: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from FNAL to Ash River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Baseline</a:t>
            </a: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 810 km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Neutrino beam </a:t>
            </a: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14 </a:t>
            </a:r>
            <a:r>
              <a:rPr kumimoji="0" lang="en-US" alt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mrad</a:t>
            </a: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 off-axis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Far detector :</a:t>
            </a: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 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14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kt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 fine-grained calorimeter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kern="0" dirty="0" smtClean="0">
                <a:solidFill>
                  <a:srgbClr val="0000FF"/>
                </a:solidFill>
              </a:rPr>
              <a:t>                          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65% active mass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Near Detector:</a:t>
            </a: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0.3 </a:t>
            </a:r>
            <a:r>
              <a:rPr kumimoji="0" lang="en-US" alt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kt</a:t>
            </a:r>
            <a:r>
              <a:rPr kumimoji="0" lang="en-US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 fine-grained calorimeter</a:t>
            </a:r>
            <a:endParaRPr kumimoji="0" lang="ru-RU" alt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</p:txBody>
      </p:sp>
      <p:pic>
        <p:nvPicPr>
          <p:cNvPr id="9" name="図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3886200"/>
            <a:ext cx="2590800" cy="2595563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648200" y="5715000"/>
            <a:ext cx="4342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Taking data since Summer 2014</a:t>
            </a:r>
          </a:p>
          <a:p>
            <a:r>
              <a:rPr lang="en-US" dirty="0" smtClean="0">
                <a:sym typeface="Symbol"/>
              </a:rPr>
              <a:t>Study of </a:t>
            </a:r>
            <a:r>
              <a:rPr lang="en-US" baseline="-25000" dirty="0" smtClean="0">
                <a:sym typeface="Symbol"/>
              </a:rPr>
              <a:t></a:t>
            </a:r>
            <a:r>
              <a:rPr lang="en-US" dirty="0" smtClean="0">
                <a:sym typeface="Symbol"/>
              </a:rPr>
              <a:t></a:t>
            </a:r>
            <a:r>
              <a:rPr lang="en-US" baseline="-25000" dirty="0" smtClean="0">
                <a:sym typeface="Symbol"/>
              </a:rPr>
              <a:t></a:t>
            </a:r>
            <a:r>
              <a:rPr lang="en-US" dirty="0" smtClean="0">
                <a:sym typeface="Symbol"/>
              </a:rPr>
              <a:t>  and    </a:t>
            </a:r>
            <a:r>
              <a:rPr lang="en-US" baseline="-25000" dirty="0" smtClean="0">
                <a:sym typeface="Symbol"/>
              </a:rPr>
              <a:t></a:t>
            </a:r>
            <a:r>
              <a:rPr lang="en-US" dirty="0" smtClean="0">
                <a:sym typeface="Symbol"/>
              </a:rPr>
              <a:t></a:t>
            </a:r>
            <a:r>
              <a:rPr lang="en-US" baseline="-25000" dirty="0" smtClean="0">
                <a:sym typeface="Symbol"/>
              </a:rPr>
              <a:t>e</a:t>
            </a:r>
            <a:r>
              <a:rPr lang="en-US" dirty="0" smtClean="0">
                <a:sym typeface="Symbol"/>
              </a:rPr>
              <a:t> oscillations</a:t>
            </a:r>
            <a:endParaRPr lang="ru-RU" dirty="0"/>
          </a:p>
        </p:txBody>
      </p:sp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2895600"/>
            <a:ext cx="2001731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63A78200-49AD-4504-A331-DFF02FD82130}" type="slidenum">
              <a:rPr lang="ru-RU" smtClean="0">
                <a:ea typeface="MS PGothic" pitchFamily="34" charset="-128"/>
              </a:rPr>
              <a:pPr/>
              <a:t>15</a:t>
            </a:fld>
            <a:endParaRPr lang="ru-RU" smtClean="0">
              <a:ea typeface="MS PGothic" pitchFamily="34" charset="-128"/>
            </a:endParaRP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1143000"/>
            <a:ext cx="3018971" cy="365760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447800"/>
            <a:ext cx="2362200" cy="2111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7" descr="D:\kek\neutrino\presentations\inr_40years_session\inr_emblem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88913"/>
            <a:ext cx="60642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xtBox 7"/>
          <p:cNvSpPr txBox="1">
            <a:spLocks noChangeArrowheads="1"/>
          </p:cNvSpPr>
          <p:nvPr/>
        </p:nvSpPr>
        <p:spPr bwMode="auto">
          <a:xfrm>
            <a:off x="2209800" y="228600"/>
            <a:ext cx="392370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Cambria" pitchFamily="18" charset="0"/>
                <a:ea typeface="Tahoma" pitchFamily="34" charset="0"/>
                <a:cs typeface="Tahoma" pitchFamily="34" charset="0"/>
                <a:sym typeface="Symbol" pitchFamily="18" charset="2"/>
              </a:rPr>
              <a:t>Reactor  experiments </a:t>
            </a:r>
            <a:endParaRPr lang="ru-RU" sz="2800" b="1" dirty="0">
              <a:solidFill>
                <a:srgbClr val="FFFF00"/>
              </a:solidFill>
              <a:latin typeface="Cambria" pitchFamily="18" charset="0"/>
              <a:ea typeface="Tahoma" pitchFamily="34" charset="0"/>
              <a:cs typeface="Tahoma" pitchFamily="34" charset="0"/>
              <a:sym typeface="Symbol" pitchFamily="18" charset="2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143000"/>
            <a:ext cx="3124200" cy="1640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8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3048000"/>
            <a:ext cx="3124199" cy="142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990600" y="838200"/>
            <a:ext cx="2031582" cy="400110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Daya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Bay, China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1295400" y="2895600"/>
            <a:ext cx="1733360" cy="400110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RENO, Korea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4724400"/>
            <a:ext cx="3013633" cy="194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457200" y="4648200"/>
            <a:ext cx="2629246" cy="400110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Double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Chooz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France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62400" y="990600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Principle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6324600" y="762000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Detector </a:t>
            </a:r>
            <a:r>
              <a:rPr lang="en-US" dirty="0" err="1" smtClean="0"/>
              <a:t>Daya</a:t>
            </a:r>
            <a:r>
              <a:rPr lang="en-US" dirty="0" smtClean="0"/>
              <a:t> Bay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4038600" y="6096000"/>
            <a:ext cx="3839513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Next generation:  experiment JUNO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3505200" y="3733800"/>
            <a:ext cx="2164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Typical energy resolution</a:t>
            </a:r>
          </a:p>
          <a:p>
            <a:r>
              <a:rPr lang="en-US" sz="1400" dirty="0" smtClean="0">
                <a:sym typeface="Symbol"/>
              </a:rPr>
              <a:t>    E  (6-8)%/E</a:t>
            </a:r>
            <a:endParaRPr lang="ru-RU" sz="1400" dirty="0"/>
          </a:p>
        </p:txBody>
      </p:sp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2800" y="4419600"/>
            <a:ext cx="254938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6553200" y="5181600"/>
            <a:ext cx="159691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sym typeface="Symbol"/>
              </a:rPr>
              <a:t></a:t>
            </a:r>
            <a:r>
              <a:rPr lang="en-US" b="1" baseline="-25000" dirty="0" smtClean="0">
                <a:solidFill>
                  <a:srgbClr val="C00000"/>
                </a:solidFill>
                <a:sym typeface="Symbol"/>
              </a:rPr>
              <a:t>13</a:t>
            </a:r>
            <a:r>
              <a:rPr lang="en-US" b="1" dirty="0" smtClean="0">
                <a:solidFill>
                  <a:srgbClr val="C00000"/>
                </a:solidFill>
                <a:sym typeface="Symbol"/>
              </a:rPr>
              <a:t> = 8.4  deg</a:t>
            </a:r>
            <a:endParaRPr lang="ru-RU" b="1" dirty="0">
              <a:solidFill>
                <a:srgbClr val="C00000"/>
              </a:solidFill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5257800" y="4572000"/>
            <a:ext cx="1295400" cy="762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DCB9AB-3877-4C62-AAD1-9420436A9A0F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sp>
        <p:nvSpPr>
          <p:cNvPr id="3" name="Rectangle 37"/>
          <p:cNvSpPr>
            <a:spLocks noChangeArrowheads="1"/>
          </p:cNvSpPr>
          <p:nvPr/>
        </p:nvSpPr>
        <p:spPr bwMode="auto">
          <a:xfrm>
            <a:off x="1371600" y="1219200"/>
            <a:ext cx="64299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Future </a:t>
            </a:r>
            <a:r>
              <a:rPr lang="en-US" sz="4800" b="1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LBL Projects</a:t>
            </a:r>
            <a:r>
              <a:rPr lang="en-CA" sz="4800" b="1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ru-RU" sz="4800" b="1" dirty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76400" y="2743200"/>
            <a:ext cx="5249322" cy="1569660"/>
          </a:xfrm>
          <a:prstGeom prst="rect">
            <a:avLst/>
          </a:prstGeom>
          <a:solidFill>
            <a:srgbClr val="990000"/>
          </a:solidFill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2400" b="1" dirty="0" smtClean="0">
                <a:latin typeface="Cambria" pitchFamily="18" charset="0"/>
              </a:rPr>
              <a:t>-  Reactor experiment JUNO</a:t>
            </a:r>
          </a:p>
          <a:p>
            <a:pPr lvl="0">
              <a:spcBef>
                <a:spcPct val="50000"/>
              </a:spcBef>
            </a:pPr>
            <a:r>
              <a:rPr lang="en-US" sz="2400" b="1" dirty="0" smtClean="0">
                <a:latin typeface="Cambria" pitchFamily="18" charset="0"/>
              </a:rPr>
              <a:t>-  Accelerator LBL experiment DUNE</a:t>
            </a:r>
          </a:p>
          <a:p>
            <a:pPr lvl="0">
              <a:spcBef>
                <a:spcPct val="50000"/>
              </a:spcBef>
            </a:pPr>
            <a:r>
              <a:rPr lang="en-US" sz="2400" b="1" dirty="0" smtClean="0">
                <a:latin typeface="Cambria" pitchFamily="18" charset="0"/>
              </a:rPr>
              <a:t>-  </a:t>
            </a:r>
            <a:r>
              <a:rPr lang="en-US" sz="2400" b="1" dirty="0" err="1" smtClean="0">
                <a:latin typeface="Cambria" pitchFamily="18" charset="0"/>
              </a:rPr>
              <a:t>HyperKamiokande</a:t>
            </a:r>
            <a:r>
              <a:rPr lang="en-US" sz="2400" b="1" dirty="0" smtClean="0">
                <a:latin typeface="Cambria" pitchFamily="18" charset="0"/>
              </a:rPr>
              <a:t>  and  T2HK</a:t>
            </a:r>
            <a:endParaRPr lang="en-US" sz="2400" b="1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DCB9AB-3877-4C62-AAD1-9420436A9A0F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125104" y="228600"/>
            <a:ext cx="43917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n-US" sz="2800" b="1" dirty="0" smtClean="0">
                <a:solidFill>
                  <a:srgbClr val="FFFF00"/>
                </a:solidFill>
                <a:latin typeface="Cambria" pitchFamily="18" charset="0"/>
              </a:rPr>
              <a:t>Reactor experiment JUNO</a:t>
            </a:r>
            <a:endParaRPr lang="en-US" sz="2800" b="1" dirty="0">
              <a:solidFill>
                <a:srgbClr val="FFFF00"/>
              </a:solidFill>
              <a:latin typeface="Cambria" pitchFamily="18" charset="0"/>
            </a:endParaRPr>
          </a:p>
        </p:txBody>
      </p:sp>
      <p:pic>
        <p:nvPicPr>
          <p:cNvPr id="5" name="Picture 7" descr="D:\kek\neutrino\presentations\inr_40years_session\inr_emble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88913"/>
            <a:ext cx="60642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内容占位符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43000"/>
            <a:ext cx="5943600" cy="30889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38800" y="5715000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 data taking in 2020</a:t>
            </a:r>
            <a:endParaRPr lang="ru-RU" dirty="0"/>
          </a:p>
        </p:txBody>
      </p:sp>
      <p:pic>
        <p:nvPicPr>
          <p:cNvPr id="1863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2895600"/>
            <a:ext cx="3975332" cy="2682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019800" y="1524000"/>
            <a:ext cx="2993127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Main target: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Measurement  of 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neutrino 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mass </a:t>
            </a:r>
            <a:r>
              <a:rPr lang="en-US" b="1" dirty="0" smtClean="0">
                <a:solidFill>
                  <a:srgbClr val="FF0000"/>
                </a:solidFill>
              </a:rPr>
              <a:t>hierarchy 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66800" y="4419600"/>
            <a:ext cx="3810000" cy="203132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  <a:latin typeface="Cambria" pitchFamily="18" charset="0"/>
                <a:ea typeface="Tahoma" pitchFamily="34" charset="0"/>
                <a:cs typeface="Tahoma" pitchFamily="34" charset="0"/>
              </a:rPr>
              <a:t> </a:t>
            </a:r>
            <a:r>
              <a:rPr lang="ru-RU" b="1" dirty="0" smtClean="0">
                <a:solidFill>
                  <a:srgbClr val="0070C0"/>
                </a:solidFill>
                <a:latin typeface="Cambria" pitchFamily="18" charset="0"/>
                <a:ea typeface="Tahoma" pitchFamily="34" charset="0"/>
                <a:cs typeface="Tahoma" pitchFamily="34" charset="0"/>
              </a:rPr>
              <a:t>700</a:t>
            </a:r>
            <a:r>
              <a:rPr lang="en-US" b="1" dirty="0" smtClean="0">
                <a:solidFill>
                  <a:srgbClr val="0070C0"/>
                </a:solidFill>
                <a:latin typeface="Cambria" pitchFamily="18" charset="0"/>
                <a:ea typeface="Tahoma" pitchFamily="34" charset="0"/>
                <a:cs typeface="Tahoma" pitchFamily="34" charset="0"/>
              </a:rPr>
              <a:t> m deep underground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  <a:latin typeface="Cambria" pitchFamily="18" charset="0"/>
                <a:ea typeface="Tahoma" pitchFamily="34" charset="0"/>
                <a:cs typeface="Tahoma" pitchFamily="34" charset="0"/>
              </a:rPr>
              <a:t> 36 GW reactor power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  <a:latin typeface="Cambria" pitchFamily="18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smtClean="0">
                <a:solidFill>
                  <a:srgbClr val="0070C0"/>
                </a:solidFill>
                <a:latin typeface="Cambria" pitchFamily="18" charset="0"/>
                <a:ea typeface="Tahoma" pitchFamily="34" charset="0"/>
                <a:cs typeface="Tahoma" pitchFamily="34" charset="0"/>
              </a:rPr>
              <a:t>53 km baseline -&gt; </a:t>
            </a:r>
            <a:r>
              <a:rPr lang="en-US" b="1" dirty="0" smtClean="0">
                <a:solidFill>
                  <a:srgbClr val="FF0000"/>
                </a:solidFill>
                <a:latin typeface="Cambria" pitchFamily="18" charset="0"/>
                <a:ea typeface="Tahoma" pitchFamily="34" charset="0"/>
                <a:cs typeface="Tahoma" pitchFamily="34" charset="0"/>
              </a:rPr>
              <a:t>oscillation 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Cambria" pitchFamily="18" charset="0"/>
                <a:ea typeface="Tahoma" pitchFamily="34" charset="0"/>
                <a:cs typeface="Tahoma" pitchFamily="34" charset="0"/>
              </a:rPr>
              <a:t>                                         maximum </a:t>
            </a:r>
            <a:r>
              <a:rPr lang="en-US" b="1" dirty="0" smtClean="0">
                <a:solidFill>
                  <a:srgbClr val="FF0000"/>
                </a:solidFill>
                <a:latin typeface="Cambria" pitchFamily="18" charset="0"/>
                <a:ea typeface="Tahoma" pitchFamily="34" charset="0"/>
                <a:cs typeface="Tahoma" pitchFamily="34" charset="0"/>
                <a:sym typeface="Symbol"/>
              </a:rPr>
              <a:t></a:t>
            </a:r>
            <a:r>
              <a:rPr lang="en-US" b="1" baseline="-25000" dirty="0" smtClean="0">
                <a:solidFill>
                  <a:srgbClr val="FF0000"/>
                </a:solidFill>
                <a:latin typeface="Cambria" pitchFamily="18" charset="0"/>
                <a:ea typeface="Tahoma" pitchFamily="34" charset="0"/>
                <a:cs typeface="Tahoma" pitchFamily="34" charset="0"/>
                <a:sym typeface="Symbol"/>
              </a:rPr>
              <a:t>12</a:t>
            </a:r>
            <a:endParaRPr lang="en-US" b="1" baseline="-25000" dirty="0" smtClean="0">
              <a:solidFill>
                <a:srgbClr val="FF0000"/>
              </a:solidFill>
              <a:latin typeface="Cambria" pitchFamily="18" charset="0"/>
              <a:ea typeface="Tahoma" pitchFamily="34" charset="0"/>
              <a:cs typeface="Tahom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  <a:latin typeface="Cambria" pitchFamily="18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smtClean="0">
                <a:solidFill>
                  <a:srgbClr val="0070C0"/>
                </a:solidFill>
                <a:latin typeface="Cambria" pitchFamily="18" charset="0"/>
                <a:ea typeface="Tahoma" pitchFamily="34" charset="0"/>
                <a:cs typeface="Tahoma" pitchFamily="34" charset="0"/>
              </a:rPr>
              <a:t>20 </a:t>
            </a:r>
            <a:r>
              <a:rPr lang="en-US" b="1" dirty="0" err="1" smtClean="0">
                <a:solidFill>
                  <a:srgbClr val="0070C0"/>
                </a:solidFill>
                <a:latin typeface="Cambria" pitchFamily="18" charset="0"/>
                <a:ea typeface="Tahoma" pitchFamily="34" charset="0"/>
                <a:cs typeface="Tahoma" pitchFamily="34" charset="0"/>
              </a:rPr>
              <a:t>kton</a:t>
            </a:r>
            <a:r>
              <a:rPr lang="en-US" b="1" dirty="0" smtClean="0">
                <a:solidFill>
                  <a:srgbClr val="0070C0"/>
                </a:solidFill>
                <a:latin typeface="Cambria" pitchFamily="18" charset="0"/>
                <a:ea typeface="Tahoma" pitchFamily="34" charset="0"/>
                <a:cs typeface="Tahoma" pitchFamily="34" charset="0"/>
              </a:rPr>
              <a:t> LS detector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  <a:latin typeface="Cambria" pitchFamily="18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ambria" pitchFamily="18" charset="0"/>
                <a:ea typeface="Tahoma" pitchFamily="34" charset="0"/>
                <a:cs typeface="Tahoma" pitchFamily="34" charset="0"/>
              </a:rPr>
              <a:t>3% </a:t>
            </a:r>
            <a:r>
              <a:rPr lang="en-US" b="1" dirty="0" smtClean="0">
                <a:solidFill>
                  <a:srgbClr val="0070C0"/>
                </a:solidFill>
                <a:latin typeface="Cambria" pitchFamily="18" charset="0"/>
                <a:ea typeface="Tahoma" pitchFamily="34" charset="0"/>
                <a:cs typeface="Tahoma" pitchFamily="34" charset="0"/>
              </a:rPr>
              <a:t>energy resolution at 1MeV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  <a:latin typeface="Cambria" pitchFamily="18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ambria" pitchFamily="18" charset="0"/>
                <a:ea typeface="Tahoma" pitchFamily="34" charset="0"/>
                <a:cs typeface="Tahoma" pitchFamily="34" charset="0"/>
              </a:rPr>
              <a:t>&lt;1% </a:t>
            </a:r>
            <a:r>
              <a:rPr lang="en-US" b="1" dirty="0" smtClean="0">
                <a:solidFill>
                  <a:srgbClr val="0070C0"/>
                </a:solidFill>
                <a:latin typeface="Cambria" pitchFamily="18" charset="0"/>
                <a:ea typeface="Tahoma" pitchFamily="34" charset="0"/>
                <a:cs typeface="Tahoma" pitchFamily="34" charset="0"/>
              </a:rPr>
              <a:t>energy scale uncertainty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05600" y="685800"/>
            <a:ext cx="2153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66 institutions</a:t>
            </a:r>
          </a:p>
          <a:p>
            <a:r>
              <a:rPr lang="en-US" dirty="0" smtClean="0"/>
              <a:t>&gt; 400 collaborators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181600" y="6858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China</a:t>
            </a:r>
            <a:endParaRPr lang="ru-RU" dirty="0"/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685800" y="5791200"/>
            <a:ext cx="457200" cy="1524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685800" y="6096000"/>
            <a:ext cx="457200" cy="1524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52400" y="5562600"/>
            <a:ext cx="595035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sym typeface="Symbol"/>
              </a:rPr>
              <a:t></a:t>
            </a:r>
            <a:r>
              <a:rPr lang="en-US" sz="3600" dirty="0" smtClean="0">
                <a:solidFill>
                  <a:srgbClr val="FF0000"/>
                </a:solidFill>
                <a:sym typeface="Symbol"/>
              </a:rPr>
              <a:t>?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DCB9AB-3877-4C62-AAD1-9420436A9A0F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43000"/>
            <a:ext cx="5376572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4"/>
          <p:cNvSpPr/>
          <p:nvPr/>
        </p:nvSpPr>
        <p:spPr>
          <a:xfrm>
            <a:off x="381000" y="2743200"/>
            <a:ext cx="1819729" cy="1532727"/>
          </a:xfrm>
          <a:prstGeom prst="rect">
            <a:avLst/>
          </a:prstGeom>
          <a:solidFill>
            <a:srgbClr val="FFCCFF"/>
          </a:solidFill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宋体" pitchFamily="2" charset="-122"/>
                <a:cs typeface="宋体" pitchFamily="2" charset="-122"/>
              </a:rPr>
              <a:t>Central detector</a:t>
            </a:r>
          </a:p>
          <a:p>
            <a:pPr>
              <a:lnSpc>
                <a:spcPct val="130000"/>
              </a:lnSpc>
            </a:pPr>
            <a:r>
              <a:rPr lang="en-US" altLang="zh-CN" sz="1400" dirty="0" smtClean="0">
                <a:solidFill>
                  <a:schemeClr val="bg1"/>
                </a:solidFill>
                <a:latin typeface="Century Gothic" panose="020B0502020202020204" pitchFamily="34" charset="0"/>
                <a:ea typeface="宋体" pitchFamily="2" charset="-122"/>
                <a:cs typeface="宋体" pitchFamily="2" charset="-122"/>
              </a:rPr>
              <a:t> Acrylic sphere+ </a:t>
            </a:r>
          </a:p>
          <a:p>
            <a:pPr>
              <a:lnSpc>
                <a:spcPct val="130000"/>
              </a:lnSpc>
            </a:pPr>
            <a:r>
              <a:rPr lang="en-US" altLang="zh-CN" sz="1400" dirty="0" smtClean="0">
                <a:solidFill>
                  <a:schemeClr val="bg1"/>
                </a:solidFill>
                <a:latin typeface="Century Gothic" panose="020B0502020202020204" pitchFamily="34" charset="0"/>
                <a:ea typeface="宋体" pitchFamily="2" charset="-122"/>
                <a:cs typeface="宋体" pitchFamily="2" charset="-122"/>
              </a:rPr>
              <a:t> 20kt Liquid </a:t>
            </a:r>
            <a:r>
              <a:rPr lang="en-US" altLang="zh-CN" sz="1400" dirty="0" err="1" smtClean="0">
                <a:solidFill>
                  <a:schemeClr val="bg1"/>
                </a:solidFill>
                <a:latin typeface="Century Gothic" panose="020B0502020202020204" pitchFamily="34" charset="0"/>
                <a:ea typeface="宋体" pitchFamily="2" charset="-122"/>
                <a:cs typeface="宋体" pitchFamily="2" charset="-122"/>
              </a:rPr>
              <a:t>Scin</a:t>
            </a:r>
            <a:r>
              <a:rPr lang="en-US" altLang="zh-CN" sz="1400" dirty="0">
                <a:solidFill>
                  <a:schemeClr val="bg1"/>
                </a:solidFill>
                <a:latin typeface="Century Gothic" panose="020B0502020202020204" pitchFamily="34" charset="0"/>
                <a:ea typeface="宋体" pitchFamily="2" charset="-122"/>
                <a:cs typeface="宋体" pitchFamily="2" charset="-122"/>
              </a:rPr>
              <a:t>+</a:t>
            </a:r>
            <a:endParaRPr lang="en-US" altLang="zh-CN" sz="1400" dirty="0" smtClean="0">
              <a:solidFill>
                <a:schemeClr val="bg1"/>
              </a:solidFill>
              <a:latin typeface="Century Gothic" panose="020B0502020202020204" pitchFamily="34" charset="0"/>
              <a:ea typeface="宋体" pitchFamily="2" charset="-122"/>
              <a:cs typeface="宋体" pitchFamily="2" charset="-122"/>
            </a:endParaRPr>
          </a:p>
          <a:p>
            <a:pPr lvl="0">
              <a:lnSpc>
                <a:spcPct val="130000"/>
              </a:lnSpc>
            </a:pPr>
            <a:r>
              <a:rPr lang="en-US" altLang="zh-CN" sz="1400" dirty="0" smtClean="0">
                <a:solidFill>
                  <a:schemeClr val="bg1"/>
                </a:solidFill>
                <a:latin typeface="Century Gothic" panose="020B0502020202020204" pitchFamily="34" charset="0"/>
                <a:cs typeface="宋体" pitchFamily="2" charset="-122"/>
              </a:rPr>
              <a:t>~17000 </a:t>
            </a:r>
            <a:r>
              <a:rPr lang="en-US" altLang="zh-CN" sz="1400" dirty="0">
                <a:solidFill>
                  <a:schemeClr val="bg1"/>
                </a:solidFill>
                <a:latin typeface="Century Gothic" panose="020B0502020202020204" pitchFamily="34" charset="0"/>
                <a:cs typeface="宋体" pitchFamily="2" charset="-122"/>
              </a:rPr>
              <a:t>20</a:t>
            </a:r>
            <a:r>
              <a:rPr lang="en-US" altLang="zh-CN" sz="1400" dirty="0" smtClean="0">
                <a:solidFill>
                  <a:schemeClr val="bg1"/>
                </a:solidFill>
                <a:latin typeface="Century Gothic" panose="020B0502020202020204" pitchFamily="34" charset="0"/>
                <a:cs typeface="宋体" pitchFamily="2" charset="-122"/>
              </a:rPr>
              <a:t>’’ PMT+</a:t>
            </a:r>
          </a:p>
          <a:p>
            <a:pPr lvl="0">
              <a:lnSpc>
                <a:spcPct val="130000"/>
              </a:lnSpc>
            </a:pPr>
            <a:r>
              <a:rPr lang="en-US" altLang="zh-CN" sz="1400" dirty="0" smtClean="0">
                <a:solidFill>
                  <a:schemeClr val="bg1"/>
                </a:solidFill>
                <a:latin typeface="Century Gothic" panose="020B0502020202020204" pitchFamily="34" charset="0"/>
                <a:cs typeface="宋体" pitchFamily="2" charset="-122"/>
              </a:rPr>
              <a:t>~36000 3’’ PMT</a:t>
            </a:r>
            <a:endParaRPr lang="zh-CN" altLang="zh-CN" sz="3600" dirty="0">
              <a:solidFill>
                <a:schemeClr val="bg1"/>
              </a:solidFill>
              <a:latin typeface="Century Gothic" panose="020B0502020202020204" pitchFamily="34" charset="0"/>
              <a:cs typeface="宋体" pitchFamily="2" charset="-122"/>
            </a:endParaRPr>
          </a:p>
        </p:txBody>
      </p:sp>
      <p:cxnSp>
        <p:nvCxnSpPr>
          <p:cNvPr id="5" name="直接箭头连接符 28"/>
          <p:cNvCxnSpPr/>
          <p:nvPr/>
        </p:nvCxnSpPr>
        <p:spPr>
          <a:xfrm flipH="1">
            <a:off x="6858000" y="1905000"/>
            <a:ext cx="31964" cy="4114800"/>
          </a:xfrm>
          <a:prstGeom prst="straightConnector1">
            <a:avLst/>
          </a:prstGeom>
          <a:ln w="28575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858000" y="2590800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h=44 m</a:t>
            </a:r>
            <a:endParaRPr lang="ru-RU" dirty="0"/>
          </a:p>
        </p:txBody>
      </p:sp>
      <p:cxnSp>
        <p:nvCxnSpPr>
          <p:cNvPr id="9" name="直接箭头连接符 19"/>
          <p:cNvCxnSpPr/>
          <p:nvPr/>
        </p:nvCxnSpPr>
        <p:spPr>
          <a:xfrm>
            <a:off x="2590800" y="6019800"/>
            <a:ext cx="4038600" cy="0"/>
          </a:xfrm>
          <a:prstGeom prst="straightConnector1">
            <a:avLst/>
          </a:prstGeom>
          <a:ln w="28575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114800" y="6172200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d=43.5 m</a:t>
            </a:r>
            <a:endParaRPr lang="ru-RU" dirty="0"/>
          </a:p>
        </p:txBody>
      </p:sp>
      <p:cxnSp>
        <p:nvCxnSpPr>
          <p:cNvPr id="16" name="Прямая со стрелкой 15"/>
          <p:cNvCxnSpPr>
            <a:endCxn id="4" idx="3"/>
          </p:cNvCxnSpPr>
          <p:nvPr/>
        </p:nvCxnSpPr>
        <p:spPr>
          <a:xfrm flipH="1">
            <a:off x="2200729" y="3276600"/>
            <a:ext cx="1837871" cy="2329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9"/>
          <p:cNvSpPr/>
          <p:nvPr/>
        </p:nvSpPr>
        <p:spPr>
          <a:xfrm>
            <a:off x="304800" y="4648200"/>
            <a:ext cx="1969963" cy="634020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</a:pPr>
            <a:r>
              <a:rPr lang="en-US" altLang="zh-CN" sz="16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宋体" pitchFamily="2" charset="-122"/>
              </a:rPr>
              <a:t>Water Cherenkov</a:t>
            </a:r>
          </a:p>
          <a:p>
            <a:pPr lvl="0">
              <a:lnSpc>
                <a:spcPct val="110000"/>
              </a:lnSpc>
            </a:pPr>
            <a:r>
              <a:rPr lang="en-US" altLang="zh-CN" sz="1600" dirty="0" smtClean="0">
                <a:solidFill>
                  <a:schemeClr val="bg1"/>
                </a:solidFill>
                <a:latin typeface="Century Gothic" panose="020B0502020202020204" pitchFamily="34" charset="0"/>
                <a:cs typeface="宋体" pitchFamily="2" charset="-122"/>
              </a:rPr>
              <a:t>  ~</a:t>
            </a:r>
            <a:r>
              <a:rPr lang="en-US" altLang="zh-CN" sz="1600" dirty="0">
                <a:solidFill>
                  <a:schemeClr val="bg1"/>
                </a:solidFill>
                <a:latin typeface="Century Gothic" panose="020B0502020202020204" pitchFamily="34" charset="0"/>
                <a:cs typeface="宋体" pitchFamily="2" charset="-122"/>
              </a:rPr>
              <a:t>2</a:t>
            </a:r>
            <a:r>
              <a:rPr lang="en-US" altLang="zh-CN" sz="1600" dirty="0" smtClean="0">
                <a:solidFill>
                  <a:schemeClr val="bg1"/>
                </a:solidFill>
                <a:latin typeface="Century Gothic" panose="020B0502020202020204" pitchFamily="34" charset="0"/>
                <a:cs typeface="宋体" pitchFamily="2" charset="-122"/>
              </a:rPr>
              <a:t>000 20’’ PMT</a:t>
            </a:r>
            <a:endParaRPr lang="zh-CN" altLang="zh-CN" sz="3600" dirty="0">
              <a:solidFill>
                <a:schemeClr val="bg1"/>
              </a:solidFill>
              <a:latin typeface="Century Gothic" panose="020B0502020202020204" pitchFamily="34" charset="0"/>
              <a:cs typeface="宋体" pitchFamily="2" charset="-122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flipH="1" flipV="1">
            <a:off x="2286001" y="5029200"/>
            <a:ext cx="761999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10"/>
          <p:cNvSpPr/>
          <p:nvPr/>
        </p:nvSpPr>
        <p:spPr>
          <a:xfrm>
            <a:off x="762000" y="2133600"/>
            <a:ext cx="1332416" cy="338554"/>
          </a:xfrm>
          <a:prstGeom prst="rect">
            <a:avLst/>
          </a:prstGeom>
          <a:solidFill>
            <a:srgbClr val="FFCCCC"/>
          </a:solidFill>
        </p:spPr>
        <p:txBody>
          <a:bodyPr wrap="none">
            <a:spAutoFit/>
          </a:bodyPr>
          <a:lstStyle/>
          <a:p>
            <a:r>
              <a:rPr lang="en-US" altLang="zh-CN" sz="16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宋体" pitchFamily="2" charset="-122"/>
                <a:cs typeface="宋体" pitchFamily="2" charset="-122"/>
              </a:rPr>
              <a:t>Top Tracker</a:t>
            </a:r>
            <a:endParaRPr lang="zh-CN" altLang="en-US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矩形 40"/>
          <p:cNvSpPr/>
          <p:nvPr/>
        </p:nvSpPr>
        <p:spPr>
          <a:xfrm>
            <a:off x="685800" y="1295400"/>
            <a:ext cx="1284326" cy="338554"/>
          </a:xfrm>
          <a:prstGeom prst="rect">
            <a:avLst/>
          </a:prstGeom>
          <a:solidFill>
            <a:srgbClr val="FFCCCC"/>
          </a:solidFill>
        </p:spPr>
        <p:txBody>
          <a:bodyPr wrap="none">
            <a:spAutoFit/>
          </a:bodyPr>
          <a:lstStyle/>
          <a:p>
            <a:r>
              <a:rPr lang="en-US" altLang="zh-CN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Calibration</a:t>
            </a:r>
            <a:endParaRPr lang="zh-CN" altLang="en-US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 flipH="1">
            <a:off x="2057400" y="1676400"/>
            <a:ext cx="1828799" cy="5377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1905000" y="1524000"/>
            <a:ext cx="2514599" cy="43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7" descr="D:\kek\neutrino\presentations\inr_40years_session\inr_emble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88913"/>
            <a:ext cx="60642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3047373" y="228600"/>
            <a:ext cx="25472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n-US" sz="2800" b="1" dirty="0" smtClean="0">
                <a:solidFill>
                  <a:srgbClr val="FFFF00"/>
                </a:solidFill>
                <a:latin typeface="Cambria" pitchFamily="18" charset="0"/>
              </a:rPr>
              <a:t>Detector JUNO</a:t>
            </a:r>
            <a:endParaRPr lang="en-US" sz="2800" b="1" dirty="0">
              <a:solidFill>
                <a:srgbClr val="FFFF00"/>
              </a:solidFill>
              <a:latin typeface="Cambria" pitchFamily="18" charset="0"/>
            </a:endParaRPr>
          </a:p>
        </p:txBody>
      </p:sp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678612" y="3760788"/>
            <a:ext cx="3025776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30"/>
          <p:cNvSpPr txBox="1"/>
          <p:nvPr/>
        </p:nvSpPr>
        <p:spPr>
          <a:xfrm>
            <a:off x="7924800" y="2438400"/>
            <a:ext cx="801823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3” PMT</a:t>
            </a:r>
            <a:endParaRPr lang="ru-RU" sz="1400" b="1" dirty="0">
              <a:solidFill>
                <a:schemeClr val="bg1"/>
              </a:solidFill>
            </a:endParaRPr>
          </a:p>
        </p:txBody>
      </p:sp>
      <p:cxnSp>
        <p:nvCxnSpPr>
          <p:cNvPr id="33" name="Прямая со стрелкой 32"/>
          <p:cNvCxnSpPr>
            <a:stCxn id="31" idx="2"/>
          </p:cNvCxnSpPr>
          <p:nvPr/>
        </p:nvCxnSpPr>
        <p:spPr>
          <a:xfrm flipH="1">
            <a:off x="7828688" y="2746177"/>
            <a:ext cx="497024" cy="1060846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543800" y="6248400"/>
            <a:ext cx="901209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20</a:t>
            </a:r>
            <a:r>
              <a:rPr lang="en-US" sz="1400" b="1" dirty="0" smtClean="0">
                <a:solidFill>
                  <a:schemeClr val="bg1"/>
                </a:solidFill>
              </a:rPr>
              <a:t>” PMT</a:t>
            </a:r>
            <a:endParaRPr lang="ru-RU" sz="1400" b="1" dirty="0">
              <a:solidFill>
                <a:schemeClr val="bg1"/>
              </a:solidFill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 flipV="1">
            <a:off x="7924800" y="5334000"/>
            <a:ext cx="228600" cy="91440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477000" y="304800"/>
            <a:ext cx="2478564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Requirements: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- </a:t>
            </a:r>
            <a:r>
              <a:rPr lang="en-US" sz="1600" b="1" dirty="0" smtClean="0">
                <a:solidFill>
                  <a:schemeClr val="bg1"/>
                </a:solidFill>
              </a:rPr>
              <a:t>PMT coverage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  </a:t>
            </a:r>
            <a:r>
              <a:rPr lang="en-US" sz="1600" b="1" dirty="0" smtClean="0">
                <a:solidFill>
                  <a:schemeClr val="bg1"/>
                </a:solidFill>
              </a:rPr>
              <a:t>75% of total surface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- </a:t>
            </a:r>
            <a:r>
              <a:rPr lang="en-US" sz="1600" b="1" dirty="0" smtClean="0">
                <a:solidFill>
                  <a:schemeClr val="bg1"/>
                </a:solidFill>
              </a:rPr>
              <a:t>QE </a:t>
            </a:r>
            <a:r>
              <a:rPr lang="ru-RU" sz="1600" b="1" dirty="0" smtClean="0">
                <a:solidFill>
                  <a:schemeClr val="bg1"/>
                </a:solidFill>
                <a:sym typeface="Symbol"/>
              </a:rPr>
              <a:t> 35%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-  </a:t>
            </a:r>
            <a:r>
              <a:rPr lang="en-US" sz="1600" b="1" dirty="0" smtClean="0">
                <a:solidFill>
                  <a:schemeClr val="bg1"/>
                </a:solidFill>
              </a:rPr>
              <a:t>Sci. att. </a:t>
            </a:r>
            <a:r>
              <a:rPr lang="en-US" sz="1600" b="1" dirty="0" smtClean="0">
                <a:solidFill>
                  <a:schemeClr val="bg1"/>
                </a:solidFill>
              </a:rPr>
              <a:t>length &gt;20 m 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DCB9AB-3877-4C62-AAD1-9420436A9A0F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2438400"/>
            <a:ext cx="595280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705600" y="1981200"/>
            <a:ext cx="2146742" cy="307777"/>
          </a:xfrm>
          <a:prstGeom prst="rect">
            <a:avLst/>
          </a:prstGeom>
          <a:solidFill>
            <a:srgbClr val="FFCCFF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Sen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Qian</a:t>
            </a:r>
            <a:r>
              <a:rPr lang="en-US" sz="1400" dirty="0" smtClean="0">
                <a:solidFill>
                  <a:schemeClr val="bg1"/>
                </a:solidFill>
              </a:rPr>
              <a:t>, talk at NNN16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00400" y="228600"/>
            <a:ext cx="26901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n-US" sz="2800" b="1" dirty="0" smtClean="0">
                <a:solidFill>
                  <a:srgbClr val="FFFF00"/>
                </a:solidFill>
                <a:latin typeface="Cambria" pitchFamily="18" charset="0"/>
              </a:rPr>
              <a:t>PMT’s for JUNO</a:t>
            </a:r>
            <a:endParaRPr lang="en-US" sz="2800" b="1" dirty="0">
              <a:solidFill>
                <a:srgbClr val="FFFF00"/>
              </a:solidFill>
              <a:latin typeface="Cambria" pitchFamily="18" charset="0"/>
            </a:endParaRPr>
          </a:p>
        </p:txBody>
      </p:sp>
      <p:pic>
        <p:nvPicPr>
          <p:cNvPr id="6" name="Picture 7" descr="D:\kek\neutrino\presentations\inr_40years_session\inr_emble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88913"/>
            <a:ext cx="60642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886200"/>
            <a:ext cx="1608806" cy="198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371600"/>
            <a:ext cx="1616324" cy="182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57200" y="914400"/>
            <a:ext cx="1232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20” PMT’s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04800" y="3276600"/>
            <a:ext cx="1752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NNVT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MCP-PMT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4800" y="5943600"/>
            <a:ext cx="1981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Hamamatsu  R12860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57400" y="213360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15000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057400" y="44196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5000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124200" y="1066800"/>
            <a:ext cx="4523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Transmission and reflection photocathode:</a:t>
            </a:r>
          </a:p>
          <a:p>
            <a:r>
              <a:rPr lang="en-US" dirty="0" smtClean="0"/>
              <a:t>     QE (400 </a:t>
            </a:r>
            <a:r>
              <a:rPr lang="en-US" dirty="0" smtClean="0"/>
              <a:t>n</a:t>
            </a:r>
            <a:r>
              <a:rPr lang="en-US" dirty="0" smtClean="0"/>
              <a:t>m) </a:t>
            </a:r>
            <a:r>
              <a:rPr lang="en-US" dirty="0" smtClean="0">
                <a:sym typeface="Symbol"/>
              </a:rPr>
              <a:t> 30%</a:t>
            </a:r>
            <a:endParaRPr lang="ru-RU" dirty="0"/>
          </a:p>
        </p:txBody>
      </p:sp>
      <p:sp>
        <p:nvSpPr>
          <p:cNvPr id="16" name="Стрелка вправо 15"/>
          <p:cNvSpPr/>
          <p:nvPr/>
        </p:nvSpPr>
        <p:spPr>
          <a:xfrm rot="20523593">
            <a:off x="2048127" y="1617656"/>
            <a:ext cx="1144634" cy="2644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7800" y="1143000"/>
            <a:ext cx="6144631" cy="4555093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ru-RU" sz="3600" dirty="0" smtClean="0"/>
              <a:t>     </a:t>
            </a:r>
            <a:r>
              <a:rPr lang="en-US" sz="3600" dirty="0" smtClean="0"/>
              <a:t>      </a:t>
            </a:r>
            <a:r>
              <a:rPr lang="en-US" sz="4000" b="1" dirty="0" smtClean="0">
                <a:solidFill>
                  <a:schemeClr val="bg1"/>
                </a:solidFill>
              </a:rPr>
              <a:t>OUTLINE</a:t>
            </a:r>
            <a:endParaRPr lang="ru-RU" sz="4000" b="1" dirty="0" smtClean="0">
              <a:solidFill>
                <a:schemeClr val="bg1"/>
              </a:solidFill>
            </a:endParaRPr>
          </a:p>
          <a:p>
            <a:endParaRPr lang="ru-RU" sz="2000" i="1" dirty="0" smtClean="0"/>
          </a:p>
          <a:p>
            <a:pPr>
              <a:buFont typeface="Wingdings" pitchFamily="2" charset="2"/>
              <a:buChar char="q"/>
            </a:pPr>
            <a:r>
              <a:rPr lang="en-US" sz="2400" b="1" i="1" dirty="0" smtClean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smtClean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Neutrino oscillations</a:t>
            </a:r>
            <a:endParaRPr lang="en-US" sz="2000" b="1" dirty="0" smtClean="0">
              <a:solidFill>
                <a:srgbClr val="0033CC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2400" b="1" dirty="0" smtClean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Current </a:t>
            </a:r>
            <a:r>
              <a:rPr lang="en-US" sz="2400" b="1" dirty="0" smtClean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experiments</a:t>
            </a:r>
          </a:p>
          <a:p>
            <a:r>
              <a:rPr lang="en-US" sz="2000" b="1" dirty="0" smtClean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     </a:t>
            </a:r>
            <a:r>
              <a:rPr lang="en-US" sz="20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 - Accelerators: T2K, </a:t>
            </a:r>
            <a:r>
              <a:rPr lang="en-US" sz="20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NOVA</a:t>
            </a:r>
          </a:p>
          <a:p>
            <a:r>
              <a:rPr lang="en-US" sz="20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      </a:t>
            </a:r>
            <a:r>
              <a:rPr lang="en-US" sz="20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- Plans for upgrade</a:t>
            </a:r>
            <a:endParaRPr lang="en-US" sz="2000" b="1" dirty="0" smtClean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  <a:sym typeface="Symbol"/>
            </a:endParaRPr>
          </a:p>
          <a:p>
            <a:r>
              <a:rPr lang="en-US" sz="20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      - Reactors: </a:t>
            </a:r>
            <a:r>
              <a:rPr lang="en-US" sz="2000" b="1" dirty="0" err="1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Daya</a:t>
            </a:r>
            <a:r>
              <a:rPr lang="en-US" sz="20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 Bay, RENO, Double </a:t>
            </a:r>
            <a:r>
              <a:rPr lang="en-US" sz="2000" b="1" dirty="0" err="1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Chooz</a:t>
            </a:r>
            <a:endParaRPr lang="en-US" sz="2000" b="1" dirty="0" smtClean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  <a:sym typeface="Symbol"/>
            </a:endParaRPr>
          </a:p>
          <a:p>
            <a:r>
              <a:rPr lang="en-US" sz="20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      </a:t>
            </a:r>
            <a:endParaRPr lang="en-US" sz="2000" b="1" dirty="0" smtClean="0">
              <a:solidFill>
                <a:srgbClr val="0033CC"/>
              </a:solidFill>
              <a:latin typeface="Tahoma" pitchFamily="34" charset="0"/>
              <a:ea typeface="Tahoma" pitchFamily="34" charset="0"/>
              <a:cs typeface="Tahoma" pitchFamily="34" charset="0"/>
              <a:sym typeface="Symbol"/>
            </a:endParaRPr>
          </a:p>
          <a:p>
            <a:pPr>
              <a:buFont typeface="Wingdings" pitchFamily="2" charset="2"/>
              <a:buChar char="q"/>
            </a:pPr>
            <a:r>
              <a:rPr lang="en-US" sz="2400" b="1" dirty="0" smtClean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 Future </a:t>
            </a:r>
            <a:r>
              <a:rPr lang="en-US" sz="2400" b="1" dirty="0" smtClean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projects </a:t>
            </a:r>
          </a:p>
          <a:p>
            <a:r>
              <a:rPr lang="en-US" sz="2000" b="1" dirty="0" smtClean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           </a:t>
            </a:r>
            <a:r>
              <a:rPr lang="en-US" sz="20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- JUNO </a:t>
            </a:r>
          </a:p>
          <a:p>
            <a:r>
              <a:rPr lang="en-US" sz="20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           - DUNE</a:t>
            </a:r>
          </a:p>
          <a:p>
            <a:r>
              <a:rPr lang="en-US" sz="20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           - </a:t>
            </a:r>
            <a:r>
              <a:rPr lang="en-US" sz="2000" b="1" dirty="0" err="1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HyperKamiokande</a:t>
            </a:r>
            <a:r>
              <a:rPr lang="en-US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  </a:t>
            </a:r>
            <a:endParaRPr lang="ru-RU" b="1" dirty="0" smtClean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  <a:sym typeface="Symbol"/>
            </a:endParaRPr>
          </a:p>
          <a:p>
            <a:endParaRPr lang="ru-RU" b="1" dirty="0">
              <a:solidFill>
                <a:srgbClr val="0033CC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Picture 7" descr="D:\kek\neutrino\presentations\inr_40years_session\inr_emble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609600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DCB9AB-3877-4C62-AAD1-9420436A9A0F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DCB9AB-3877-4C62-AAD1-9420436A9A0F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541960" y="152400"/>
            <a:ext cx="35248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n-US" sz="2800" b="1" dirty="0" smtClean="0">
                <a:solidFill>
                  <a:srgbClr val="FFFF00"/>
                </a:solidFill>
                <a:latin typeface="Cambria" pitchFamily="18" charset="0"/>
              </a:rPr>
              <a:t>LBNF/DUNE Project </a:t>
            </a:r>
            <a:endParaRPr lang="en-US" sz="2800" b="1" dirty="0">
              <a:solidFill>
                <a:srgbClr val="FFFF00"/>
              </a:solidFill>
              <a:latin typeface="Cambria" pitchFamily="18" charset="0"/>
            </a:endParaRPr>
          </a:p>
        </p:txBody>
      </p:sp>
      <p:pic>
        <p:nvPicPr>
          <p:cNvPr id="6" name="Picture 7" descr="D:\kek\neutrino\presentations\inr_40years_session\inr_emble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88913"/>
            <a:ext cx="60642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2400" y="914400"/>
            <a:ext cx="6476999" cy="1200329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Main goals: </a:t>
            </a:r>
            <a:r>
              <a:rPr lang="en-US" b="1" dirty="0" smtClean="0">
                <a:solidFill>
                  <a:srgbClr val="0033CC"/>
                </a:solidFill>
              </a:rPr>
              <a:t>- discovery of CP violation in </a:t>
            </a:r>
            <a:r>
              <a:rPr lang="en-US" b="1" dirty="0" err="1" smtClean="0">
                <a:solidFill>
                  <a:srgbClr val="0033CC"/>
                </a:solidFill>
              </a:rPr>
              <a:t>leptonic</a:t>
            </a:r>
            <a:r>
              <a:rPr lang="en-US" b="1" dirty="0" smtClean="0">
                <a:solidFill>
                  <a:srgbClr val="0033CC"/>
                </a:solidFill>
              </a:rPr>
              <a:t> sector</a:t>
            </a:r>
          </a:p>
          <a:p>
            <a:r>
              <a:rPr lang="en-US" b="1" dirty="0" smtClean="0">
                <a:solidFill>
                  <a:srgbClr val="0033CC"/>
                </a:solidFill>
              </a:rPr>
              <a:t>                     - neutrino mass hierarchy  at &gt;5</a:t>
            </a:r>
            <a:r>
              <a:rPr lang="en-US" b="1" dirty="0" smtClean="0">
                <a:solidFill>
                  <a:srgbClr val="0033CC"/>
                </a:solidFill>
                <a:sym typeface="Symbol"/>
              </a:rPr>
              <a:t> level</a:t>
            </a:r>
          </a:p>
          <a:p>
            <a:r>
              <a:rPr lang="en-US" b="1" dirty="0" smtClean="0">
                <a:solidFill>
                  <a:srgbClr val="0033CC"/>
                </a:solidFill>
              </a:rPr>
              <a:t>                     - neutrino astronomy</a:t>
            </a:r>
          </a:p>
          <a:p>
            <a:r>
              <a:rPr lang="en-US" b="1" dirty="0" smtClean="0">
                <a:solidFill>
                  <a:srgbClr val="0033CC"/>
                </a:solidFill>
              </a:rPr>
              <a:t>                     - proton decay search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1200" y="1905000"/>
            <a:ext cx="3076483" cy="1754326"/>
          </a:xfrm>
          <a:prstGeom prst="rect">
            <a:avLst/>
          </a:prstGeom>
          <a:solidFill>
            <a:srgbClr val="FFCC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E</a:t>
            </a:r>
            <a:r>
              <a:rPr lang="en-US" b="1" baseline="-25000" dirty="0" err="1" smtClean="0">
                <a:solidFill>
                  <a:schemeClr val="bg1"/>
                </a:solidFill>
              </a:rPr>
              <a:t>p</a:t>
            </a:r>
            <a:r>
              <a:rPr lang="en-US" b="1" dirty="0" smtClean="0">
                <a:solidFill>
                  <a:schemeClr val="bg1"/>
                </a:solidFill>
              </a:rPr>
              <a:t> = 60-120 </a:t>
            </a:r>
            <a:r>
              <a:rPr lang="en-US" b="1" dirty="0" err="1" smtClean="0">
                <a:solidFill>
                  <a:schemeClr val="bg1"/>
                </a:solidFill>
              </a:rPr>
              <a:t>GeV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Beam power 1.2 -&gt; 2.4 MW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On axis neutrino beam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E</a:t>
            </a:r>
            <a:r>
              <a:rPr lang="en-US" b="1" dirty="0" smtClean="0">
                <a:solidFill>
                  <a:schemeClr val="bg1"/>
                </a:solidFill>
                <a:sym typeface="Symbol"/>
              </a:rPr>
              <a:t>  1- 6 </a:t>
            </a:r>
            <a:r>
              <a:rPr lang="en-US" b="1" dirty="0" err="1" smtClean="0">
                <a:solidFill>
                  <a:schemeClr val="bg1"/>
                </a:solidFill>
                <a:sym typeface="Symbol"/>
              </a:rPr>
              <a:t>GeV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L=1300 km from FNAL to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SURF, </a:t>
            </a:r>
            <a:r>
              <a:rPr lang="en-US" b="1" dirty="0" err="1" smtClean="0">
                <a:solidFill>
                  <a:schemeClr val="bg1"/>
                </a:solidFill>
              </a:rPr>
              <a:t>S.Dakota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833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4876800"/>
            <a:ext cx="2895600" cy="171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04800" y="4495800"/>
            <a:ext cx="4155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Far detector  40 </a:t>
            </a:r>
            <a:r>
              <a:rPr lang="en-US" dirty="0" err="1" smtClean="0"/>
              <a:t>kt</a:t>
            </a:r>
            <a:r>
              <a:rPr lang="en-US" dirty="0" smtClean="0"/>
              <a:t> (4 x 10kt)   </a:t>
            </a:r>
            <a:r>
              <a:rPr lang="en-US" dirty="0" err="1" smtClean="0"/>
              <a:t>LAr</a:t>
            </a:r>
            <a:r>
              <a:rPr lang="en-US" dirty="0" smtClean="0"/>
              <a:t> TPC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867400" y="3733800"/>
            <a:ext cx="2770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Sensitivity to CP violation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6172200" y="457200"/>
            <a:ext cx="2458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Flagship FNAL project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6705600" y="914400"/>
            <a:ext cx="22733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/>
              </a:rPr>
              <a:t>30 countries</a:t>
            </a:r>
          </a:p>
          <a:p>
            <a:r>
              <a:rPr lang="en-US" dirty="0" smtClean="0">
                <a:sym typeface="Symbol"/>
              </a:rPr>
              <a:t>161 institutions</a:t>
            </a:r>
          </a:p>
          <a:p>
            <a:r>
              <a:rPr lang="en-US" dirty="0" smtClean="0">
                <a:sym typeface="Symbol"/>
              </a:rPr>
              <a:t>1000</a:t>
            </a:r>
            <a:r>
              <a:rPr lang="en-US" dirty="0" smtClean="0"/>
              <a:t> collaborators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7200" y="5029200"/>
            <a:ext cx="1133644" cy="1477328"/>
          </a:xfrm>
          <a:prstGeom prst="rect">
            <a:avLst/>
          </a:prstGeom>
          <a:solidFill>
            <a:srgbClr val="FFCC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Single</a:t>
            </a:r>
            <a:r>
              <a:rPr lang="en-US" dirty="0" smtClean="0">
                <a:solidFill>
                  <a:srgbClr val="0033CC"/>
                </a:solidFill>
              </a:rPr>
              <a:t>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and</a:t>
            </a:r>
          </a:p>
          <a:p>
            <a:r>
              <a:rPr lang="en-US" b="1" dirty="0" smtClean="0">
                <a:solidFill>
                  <a:srgbClr val="0033CC"/>
                </a:solidFill>
              </a:rPr>
              <a:t>Dual</a:t>
            </a:r>
            <a:r>
              <a:rPr lang="en-US" dirty="0" smtClean="0"/>
              <a:t> </a:t>
            </a:r>
            <a:endParaRPr lang="en-US" dirty="0" smtClean="0"/>
          </a:p>
          <a:p>
            <a:r>
              <a:rPr lang="en-US" dirty="0" smtClean="0">
                <a:solidFill>
                  <a:schemeClr val="bg1"/>
                </a:solidFill>
              </a:rPr>
              <a:t>phase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detectors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209800"/>
            <a:ext cx="5604898" cy="2193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4800600" y="5791200"/>
            <a:ext cx="41809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2021 – installation of 1</a:t>
            </a:r>
            <a:r>
              <a:rPr lang="en-US" b="1" baseline="30000" dirty="0" smtClean="0"/>
              <a:t>st</a:t>
            </a:r>
            <a:r>
              <a:rPr lang="en-US" b="1" dirty="0" smtClean="0"/>
              <a:t>  far detector</a:t>
            </a:r>
          </a:p>
          <a:p>
            <a:r>
              <a:rPr lang="en-US" b="1" dirty="0" smtClean="0"/>
              <a:t>2024 – 2 modules operational</a:t>
            </a:r>
          </a:p>
          <a:p>
            <a:r>
              <a:rPr lang="en-US" b="1" dirty="0" smtClean="0"/>
              <a:t>2026 – deliver neutrino beam</a:t>
            </a:r>
            <a:endParaRPr lang="ru-RU" b="1" dirty="0"/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4038600"/>
            <a:ext cx="3505200" cy="1709538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DCB9AB-3877-4C62-AAD1-9420436A9A0F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738731" y="228600"/>
            <a:ext cx="36855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n-US" sz="2800" b="1" dirty="0" smtClean="0">
                <a:solidFill>
                  <a:srgbClr val="FFFF00"/>
                </a:solidFill>
                <a:latin typeface="Cambria" pitchFamily="18" charset="0"/>
              </a:rPr>
              <a:t>Single-phase </a:t>
            </a:r>
            <a:r>
              <a:rPr lang="en-US" sz="2800" b="1" dirty="0" err="1" smtClean="0">
                <a:solidFill>
                  <a:srgbClr val="FFFF00"/>
                </a:solidFill>
                <a:latin typeface="Cambria" pitchFamily="18" charset="0"/>
              </a:rPr>
              <a:t>LAr</a:t>
            </a:r>
            <a:r>
              <a:rPr lang="en-US" sz="2800" b="1" dirty="0" smtClean="0">
                <a:solidFill>
                  <a:srgbClr val="FFFF00"/>
                </a:solidFill>
                <a:latin typeface="Cambria" pitchFamily="18" charset="0"/>
              </a:rPr>
              <a:t> TPC</a:t>
            </a:r>
            <a:endParaRPr lang="en-US" sz="2800" b="1" dirty="0">
              <a:solidFill>
                <a:srgbClr val="FFFF00"/>
              </a:solidFill>
              <a:latin typeface="Cambria" pitchFamily="18" charset="0"/>
            </a:endParaRPr>
          </a:p>
        </p:txBody>
      </p:sp>
      <p:pic>
        <p:nvPicPr>
          <p:cNvPr id="1873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1066800"/>
            <a:ext cx="416716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D:\kek\neutrino\presentations\inr_40years_session\inr_emble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88913"/>
            <a:ext cx="60642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066800" y="4114800"/>
            <a:ext cx="6248400" cy="923330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r>
              <a:rPr lang="en-US" baseline="30000" dirty="0" smtClean="0">
                <a:solidFill>
                  <a:schemeClr val="bg1"/>
                </a:solidFill>
              </a:rPr>
              <a:t>st</a:t>
            </a:r>
            <a:r>
              <a:rPr lang="en-US" dirty="0" smtClean="0">
                <a:solidFill>
                  <a:schemeClr val="bg1"/>
                </a:solidFill>
              </a:rPr>
              <a:t>  10 </a:t>
            </a:r>
            <a:r>
              <a:rPr lang="en-US" dirty="0" err="1" smtClean="0">
                <a:solidFill>
                  <a:schemeClr val="bg1"/>
                </a:solidFill>
              </a:rPr>
              <a:t>kt</a:t>
            </a:r>
            <a:r>
              <a:rPr lang="en-US" dirty="0" smtClean="0">
                <a:solidFill>
                  <a:schemeClr val="bg1"/>
                </a:solidFill>
              </a:rPr>
              <a:t> module of DUNE  -   single-phase TPC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6m x 2.3 m anode and cathode planes 3.6 m spacing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Photon detectors – light guides + </a:t>
            </a:r>
            <a:r>
              <a:rPr lang="en-US" dirty="0" err="1" smtClean="0">
                <a:solidFill>
                  <a:schemeClr val="bg1"/>
                </a:solidFill>
              </a:rPr>
              <a:t>SiPMs</a:t>
            </a:r>
            <a:r>
              <a:rPr lang="en-US" dirty="0" smtClean="0">
                <a:solidFill>
                  <a:schemeClr val="bg1"/>
                </a:solidFill>
              </a:rPr>
              <a:t> embedded in APAs </a:t>
            </a:r>
          </a:p>
        </p:txBody>
      </p:sp>
      <p:pic>
        <p:nvPicPr>
          <p:cNvPr id="1873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066800"/>
            <a:ext cx="3733800" cy="274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105400" y="1295400"/>
            <a:ext cx="629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APA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715000" y="2133600"/>
            <a:ext cx="642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CPA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324600" y="1295400"/>
            <a:ext cx="629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APA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7696200" y="1371600"/>
            <a:ext cx="629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APA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6934200" y="2133600"/>
            <a:ext cx="642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CPA</a:t>
            </a:r>
            <a:endParaRPr lang="ru-RU" dirty="0"/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6781800" y="3276600"/>
            <a:ext cx="914400" cy="0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858000" y="335280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3.6 m</a:t>
            </a:r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685800" y="2590800"/>
            <a:ext cx="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295400" y="3124200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58 m</a:t>
            </a:r>
            <a:endParaRPr lang="ru-RU" sz="1400" b="1" dirty="0">
              <a:solidFill>
                <a:schemeClr val="bg1"/>
              </a:solidFill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flipH="1" flipV="1">
            <a:off x="685800" y="2590800"/>
            <a:ext cx="914400" cy="53340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1828800" y="3276600"/>
            <a:ext cx="914400" cy="53340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739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0800" y="5181600"/>
            <a:ext cx="574866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228600" y="5334000"/>
            <a:ext cx="2181238" cy="307777"/>
          </a:xfrm>
          <a:prstGeom prst="rect">
            <a:avLst/>
          </a:prstGeom>
          <a:solidFill>
            <a:srgbClr val="FFCCFF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J.Insler</a:t>
            </a:r>
            <a:r>
              <a:rPr lang="en-US" sz="1400" dirty="0" smtClean="0">
                <a:solidFill>
                  <a:schemeClr val="bg1"/>
                </a:solidFill>
              </a:rPr>
              <a:t>, talk at LLWI2017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DCB9AB-3877-4C62-AAD1-9420436A9A0F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066800"/>
            <a:ext cx="5486400" cy="3062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112590" y="228600"/>
            <a:ext cx="34587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n-US" sz="2800" b="1" dirty="0" smtClean="0">
                <a:solidFill>
                  <a:srgbClr val="FFFF00"/>
                </a:solidFill>
                <a:latin typeface="Cambria" pitchFamily="18" charset="0"/>
              </a:rPr>
              <a:t>Dual-phase </a:t>
            </a:r>
            <a:r>
              <a:rPr lang="en-US" sz="2800" b="1" dirty="0" err="1" smtClean="0">
                <a:solidFill>
                  <a:srgbClr val="FFFF00"/>
                </a:solidFill>
                <a:latin typeface="Cambria" pitchFamily="18" charset="0"/>
              </a:rPr>
              <a:t>LAr</a:t>
            </a:r>
            <a:r>
              <a:rPr lang="en-US" sz="2800" b="1" dirty="0" smtClean="0">
                <a:solidFill>
                  <a:srgbClr val="FFFF00"/>
                </a:solidFill>
                <a:latin typeface="Cambria" pitchFamily="18" charset="0"/>
              </a:rPr>
              <a:t> TPC</a:t>
            </a:r>
            <a:endParaRPr lang="en-US" sz="2800" b="1" dirty="0">
              <a:solidFill>
                <a:srgbClr val="FFFF00"/>
              </a:solidFill>
              <a:latin typeface="Cambria" pitchFamily="18" charset="0"/>
            </a:endParaRPr>
          </a:p>
        </p:txBody>
      </p:sp>
      <p:pic>
        <p:nvPicPr>
          <p:cNvPr id="5" name="Picture 7" descr="D:\kek\neutrino\presentations\inr_40years_session\inr_emble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88913"/>
            <a:ext cx="60642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743200" y="4343400"/>
            <a:ext cx="5105400" cy="1600438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33CC"/>
                </a:solidFill>
              </a:rPr>
              <a:t>- Electrons extracted from </a:t>
            </a:r>
            <a:r>
              <a:rPr lang="en-US" sz="1400" b="1" dirty="0" smtClean="0">
                <a:solidFill>
                  <a:srgbClr val="0033CC"/>
                </a:solidFill>
              </a:rPr>
              <a:t> </a:t>
            </a:r>
            <a:r>
              <a:rPr lang="en-US" sz="1400" b="1" dirty="0" err="1" smtClean="0">
                <a:solidFill>
                  <a:srgbClr val="0033CC"/>
                </a:solidFill>
              </a:rPr>
              <a:t>LAr</a:t>
            </a:r>
            <a:r>
              <a:rPr lang="en-US" sz="1400" b="1" dirty="0" smtClean="0">
                <a:solidFill>
                  <a:srgbClr val="0033CC"/>
                </a:solidFill>
              </a:rPr>
              <a:t> </a:t>
            </a:r>
            <a:r>
              <a:rPr lang="en-US" sz="1400" b="1" dirty="0" smtClean="0">
                <a:solidFill>
                  <a:srgbClr val="0033CC"/>
                </a:solidFill>
              </a:rPr>
              <a:t>to gaseous volume </a:t>
            </a:r>
          </a:p>
          <a:p>
            <a:r>
              <a:rPr lang="en-US" sz="1400" b="1" dirty="0" smtClean="0">
                <a:solidFill>
                  <a:srgbClr val="0033CC"/>
                </a:solidFill>
              </a:rPr>
              <a:t>- Signal amplified by LEM</a:t>
            </a:r>
          </a:p>
          <a:p>
            <a:r>
              <a:rPr lang="en-US" sz="1400" b="1" dirty="0" smtClean="0">
                <a:solidFill>
                  <a:srgbClr val="0033CC"/>
                </a:solidFill>
              </a:rPr>
              <a:t>- Drift (vertical) 12 m</a:t>
            </a:r>
          </a:p>
          <a:p>
            <a:r>
              <a:rPr lang="en-US" sz="1400" b="1" dirty="0" smtClean="0">
                <a:solidFill>
                  <a:srgbClr val="0033CC"/>
                </a:solidFill>
              </a:rPr>
              <a:t>- Signal/Noise 100:1</a:t>
            </a:r>
          </a:p>
          <a:p>
            <a:r>
              <a:rPr lang="en-US" sz="1400" b="1" dirty="0" smtClean="0">
                <a:solidFill>
                  <a:srgbClr val="0033CC"/>
                </a:solidFill>
              </a:rPr>
              <a:t>- Photon </a:t>
            </a:r>
            <a:r>
              <a:rPr lang="en-US" sz="1400" b="1" dirty="0" smtClean="0">
                <a:solidFill>
                  <a:srgbClr val="0033CC"/>
                </a:solidFill>
              </a:rPr>
              <a:t>detectors: PMTs + </a:t>
            </a:r>
            <a:r>
              <a:rPr lang="en-US" sz="1400" b="1" dirty="0" smtClean="0">
                <a:solidFill>
                  <a:srgbClr val="0033CC"/>
                </a:solidFill>
              </a:rPr>
              <a:t>WLS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-  Small number of channels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-  No dead material inside  the active volume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1143000"/>
            <a:ext cx="285680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Прямая со стрелкой 10"/>
          <p:cNvCxnSpPr/>
          <p:nvPr/>
        </p:nvCxnSpPr>
        <p:spPr>
          <a:xfrm>
            <a:off x="762000" y="2362200"/>
            <a:ext cx="4267200" cy="762000"/>
          </a:xfrm>
          <a:prstGeom prst="straightConnector1">
            <a:avLst/>
          </a:prstGeom>
          <a:ln w="254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438400" y="2667000"/>
            <a:ext cx="534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60 m</a:t>
            </a:r>
            <a:endParaRPr lang="ru-RU" sz="1200" b="1" dirty="0">
              <a:solidFill>
                <a:schemeClr val="bg1"/>
              </a:solidFill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762000" y="1828800"/>
            <a:ext cx="76200" cy="1066800"/>
          </a:xfrm>
          <a:prstGeom prst="straightConnector1">
            <a:avLst/>
          </a:prstGeom>
          <a:ln w="254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04800" y="2133600"/>
            <a:ext cx="534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12 m</a:t>
            </a:r>
            <a:endParaRPr lang="ru-RU" sz="1200" b="1" dirty="0">
              <a:solidFill>
                <a:schemeClr val="bg1"/>
              </a:solidFill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5029200" y="3276600"/>
            <a:ext cx="228600" cy="381000"/>
          </a:xfrm>
          <a:prstGeom prst="straightConnector1">
            <a:avLst/>
          </a:prstGeom>
          <a:ln w="254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648200" y="3200400"/>
            <a:ext cx="534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12 m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609512">
            <a:off x="3139641" y="2424216"/>
            <a:ext cx="1000595" cy="307777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12 </a:t>
            </a:r>
            <a:r>
              <a:rPr lang="en-US" sz="1400" b="1" dirty="0" err="1" smtClean="0">
                <a:solidFill>
                  <a:srgbClr val="FF0000"/>
                </a:solidFill>
              </a:rPr>
              <a:t>kt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</a:rPr>
              <a:t>LAr</a:t>
            </a:r>
            <a:endParaRPr lang="ru-RU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DCB9AB-3877-4C62-AAD1-9420436A9A0F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09800"/>
            <a:ext cx="4724400" cy="4008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568077" y="228600"/>
            <a:ext cx="35058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n-US" sz="2800" b="1" dirty="0" smtClean="0">
                <a:solidFill>
                  <a:srgbClr val="FFFF00"/>
                </a:solidFill>
                <a:latin typeface="Cambria" pitchFamily="18" charset="0"/>
              </a:rPr>
              <a:t>DUNE Near Detector</a:t>
            </a:r>
            <a:endParaRPr lang="en-US" sz="2800" b="1" dirty="0">
              <a:solidFill>
                <a:srgbClr val="FFFF00"/>
              </a:solidFill>
              <a:latin typeface="Cambria" pitchFamily="18" charset="0"/>
            </a:endParaRPr>
          </a:p>
        </p:txBody>
      </p:sp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19200"/>
            <a:ext cx="8086725" cy="65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2133600"/>
            <a:ext cx="3505200" cy="1701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D:\kek\neutrino\presentations\inr_40years_session\inr_emblem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188913"/>
            <a:ext cx="60642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324600" y="762000"/>
            <a:ext cx="2234010" cy="307777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T.Kutter</a:t>
            </a:r>
            <a:r>
              <a:rPr lang="en-US" sz="1400" dirty="0" smtClean="0">
                <a:solidFill>
                  <a:schemeClr val="bg1"/>
                </a:solidFill>
              </a:rPr>
              <a:t>, talk at HINT2016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6400" y="4114800"/>
            <a:ext cx="3048000" cy="192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Прямая со стрелкой 10"/>
          <p:cNvCxnSpPr/>
          <p:nvPr/>
        </p:nvCxnSpPr>
        <p:spPr>
          <a:xfrm>
            <a:off x="6400800" y="3810000"/>
            <a:ext cx="304800" cy="3048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DCB9AB-3877-4C62-AAD1-9420436A9A0F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219200" y="228600"/>
            <a:ext cx="68833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n-US" sz="2800" b="1" dirty="0" err="1" smtClean="0">
                <a:solidFill>
                  <a:srgbClr val="FFFF00"/>
                </a:solidFill>
                <a:latin typeface="Cambria" pitchFamily="18" charset="0"/>
              </a:rPr>
              <a:t>LAr</a:t>
            </a:r>
            <a:r>
              <a:rPr lang="en-US" sz="2800" b="1" dirty="0" smtClean="0">
                <a:solidFill>
                  <a:srgbClr val="FFFF00"/>
                </a:solidFill>
                <a:latin typeface="Cambria" pitchFamily="18" charset="0"/>
              </a:rPr>
              <a:t> detectors at CERN Neutrino Platform</a:t>
            </a:r>
            <a:endParaRPr lang="en-US" sz="2800" b="1" dirty="0">
              <a:solidFill>
                <a:srgbClr val="FFFF00"/>
              </a:solidFill>
              <a:latin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0" y="685800"/>
            <a:ext cx="5359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NP02: WA105, DP demonstrator + </a:t>
            </a:r>
            <a:r>
              <a:rPr lang="en-US" dirty="0" err="1" smtClean="0"/>
              <a:t>ProtoDUNE</a:t>
            </a:r>
            <a:r>
              <a:rPr lang="en-US" dirty="0" smtClean="0"/>
              <a:t> </a:t>
            </a:r>
            <a:r>
              <a:rPr lang="en-US" dirty="0" smtClean="0"/>
              <a:t>DP</a:t>
            </a:r>
            <a:endParaRPr lang="en-US" dirty="0" smtClean="0"/>
          </a:p>
        </p:txBody>
      </p:sp>
      <p:pic>
        <p:nvPicPr>
          <p:cNvPr id="5" name="Picture 7" descr="D:\kek\neutrino\presentations\inr_40years_session\inr_emble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88913"/>
            <a:ext cx="60642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905000"/>
            <a:ext cx="3522971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3400" y="1524000"/>
            <a:ext cx="3616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Demonstrator:  3x1x1 m</a:t>
            </a:r>
            <a:r>
              <a:rPr lang="en-US" baseline="30000" dirty="0" smtClean="0"/>
              <a:t>3</a:t>
            </a:r>
            <a:r>
              <a:rPr lang="en-US" dirty="0" smtClean="0"/>
              <a:t> – 5 tons</a:t>
            </a:r>
            <a:endParaRPr lang="ru-RU" dirty="0"/>
          </a:p>
        </p:txBody>
      </p:sp>
      <p:pic>
        <p:nvPicPr>
          <p:cNvPr id="1884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419600"/>
            <a:ext cx="2057400" cy="1585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4572000"/>
            <a:ext cx="1905000" cy="1441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838200" y="1143000"/>
            <a:ext cx="2327304" cy="307777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S.Murthy</a:t>
            </a:r>
            <a:r>
              <a:rPr lang="en-US" sz="1400" dirty="0" smtClean="0">
                <a:solidFill>
                  <a:schemeClr val="bg1"/>
                </a:solidFill>
              </a:rPr>
              <a:t>, talk at TPC-2016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00600" y="1371600"/>
            <a:ext cx="4147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ProtoDUNE</a:t>
            </a:r>
            <a:r>
              <a:rPr lang="en-US" dirty="0" smtClean="0"/>
              <a:t> DP:  6x6x6 m</a:t>
            </a:r>
            <a:r>
              <a:rPr lang="en-US" baseline="30000" dirty="0" smtClean="0"/>
              <a:t>3 </a:t>
            </a:r>
            <a:endParaRPr lang="en-US" dirty="0" smtClean="0"/>
          </a:p>
          <a:p>
            <a:r>
              <a:rPr lang="en-US" dirty="0" smtClean="0"/>
              <a:t>                            300 tons active mass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876800" y="5486400"/>
            <a:ext cx="4083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Measurements with test beam in 2018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609600" y="6096000"/>
            <a:ext cx="340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Cosmic data taking gas begun</a:t>
            </a:r>
            <a:endParaRPr lang="ru-RU" dirty="0"/>
          </a:p>
        </p:txBody>
      </p:sp>
      <p:cxnSp>
        <p:nvCxnSpPr>
          <p:cNvPr id="18" name="Прямая со стрелкой 17"/>
          <p:cNvCxnSpPr/>
          <p:nvPr/>
        </p:nvCxnSpPr>
        <p:spPr>
          <a:xfrm flipH="1">
            <a:off x="914400" y="3429000"/>
            <a:ext cx="2438400" cy="6096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85800" y="36576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sym typeface="Symbol"/>
              </a:rPr>
              <a:t>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8842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1981200"/>
            <a:ext cx="4203604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2971800" y="4495800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LEM</a:t>
            </a:r>
            <a:endParaRPr lang="ru-RU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DCB9AB-3877-4C62-AAD1-9420436A9A0F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219200" y="228600"/>
            <a:ext cx="68833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n-US" sz="2800" b="1" dirty="0" err="1" smtClean="0">
                <a:solidFill>
                  <a:srgbClr val="FFFF00"/>
                </a:solidFill>
                <a:latin typeface="Cambria" pitchFamily="18" charset="0"/>
              </a:rPr>
              <a:t>LAr</a:t>
            </a:r>
            <a:r>
              <a:rPr lang="en-US" sz="2800" b="1" dirty="0" smtClean="0">
                <a:solidFill>
                  <a:srgbClr val="FFFF00"/>
                </a:solidFill>
                <a:latin typeface="Cambria" pitchFamily="18" charset="0"/>
              </a:rPr>
              <a:t> detectors at CERN Neutrino Platform</a:t>
            </a:r>
            <a:endParaRPr lang="en-US" sz="2800" b="1" dirty="0">
              <a:solidFill>
                <a:srgbClr val="FFFF00"/>
              </a:solidFill>
              <a:latin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24200" y="838200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NP04</a:t>
            </a:r>
            <a:r>
              <a:rPr lang="en-US" dirty="0" smtClean="0"/>
              <a:t>: </a:t>
            </a:r>
            <a:r>
              <a:rPr lang="en-US" dirty="0" err="1" smtClean="0"/>
              <a:t>ProtoDUNE</a:t>
            </a:r>
            <a:r>
              <a:rPr lang="en-US" dirty="0" smtClean="0"/>
              <a:t> SP</a:t>
            </a:r>
            <a:endParaRPr lang="ru-RU" dirty="0"/>
          </a:p>
        </p:txBody>
      </p:sp>
      <p:pic>
        <p:nvPicPr>
          <p:cNvPr id="5" name="Picture 7" descr="D:\kek\neutrino\presentations\inr_40years_session\inr_emble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88913"/>
            <a:ext cx="60642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399" y="1828800"/>
            <a:ext cx="4592621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600200" y="1371600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400 tons  active mass</a:t>
            </a:r>
            <a:endParaRPr lang="ru-RU" dirty="0"/>
          </a:p>
        </p:txBody>
      </p:sp>
      <p:pic>
        <p:nvPicPr>
          <p:cNvPr id="1914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752600"/>
            <a:ext cx="2249606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334000" y="4191000"/>
            <a:ext cx="293330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Tests:</a:t>
            </a:r>
          </a:p>
          <a:p>
            <a:r>
              <a:rPr lang="en-US" dirty="0" smtClean="0"/>
              <a:t> - Full size of  APAs, CPAs </a:t>
            </a:r>
          </a:p>
          <a:p>
            <a:r>
              <a:rPr lang="en-US" dirty="0" smtClean="0"/>
              <a:t> - Drift regions</a:t>
            </a:r>
          </a:p>
          <a:p>
            <a:r>
              <a:rPr lang="en-US" dirty="0" smtClean="0"/>
              <a:t> - &gt;15000 TPC channels</a:t>
            </a:r>
          </a:p>
          <a:p>
            <a:r>
              <a:rPr lang="en-US" dirty="0" smtClean="0"/>
              <a:t> - Photon detectors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7756B940-3220-4976-9FC2-9B2EADFF48CF}" type="slidenum">
              <a:rPr lang="ru-RU" smtClean="0">
                <a:ea typeface="MS PGothic" pitchFamily="34" charset="-128"/>
              </a:rPr>
              <a:pPr/>
              <a:t>26</a:t>
            </a:fld>
            <a:endParaRPr lang="ru-RU" smtClean="0">
              <a:ea typeface="MS PGothic" pitchFamily="34" charset="-128"/>
            </a:endParaRPr>
          </a:p>
        </p:txBody>
      </p:sp>
      <p:sp>
        <p:nvSpPr>
          <p:cNvPr id="51203" name="Прямоугольник 4"/>
          <p:cNvSpPr>
            <a:spLocks noChangeArrowheads="1"/>
          </p:cNvSpPr>
          <p:nvPr/>
        </p:nvSpPr>
        <p:spPr bwMode="auto">
          <a:xfrm>
            <a:off x="1979613" y="115888"/>
            <a:ext cx="33875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ja-JP" sz="2800" b="1" dirty="0" err="1" smtClean="0">
                <a:solidFill>
                  <a:srgbClr val="FFFF00"/>
                </a:solidFill>
                <a:latin typeface="Cambria" pitchFamily="18" charset="0"/>
                <a:cs typeface="Tahoma" pitchFamily="34" charset="0"/>
              </a:rPr>
              <a:t>HyperKamiokande</a:t>
            </a:r>
            <a:r>
              <a:rPr kumimoji="1" lang="en-US" altLang="ja-JP" sz="2800" b="1" dirty="0" smtClean="0">
                <a:solidFill>
                  <a:srgbClr val="FFFFFF"/>
                </a:solidFill>
                <a:latin typeface="Cambria" pitchFamily="18" charset="0"/>
                <a:cs typeface="Tahoma" pitchFamily="34" charset="0"/>
              </a:rPr>
              <a:t> </a:t>
            </a:r>
            <a:endParaRPr lang="ru-RU" sz="2800" dirty="0">
              <a:latin typeface="Cambria" pitchFamily="18" charset="0"/>
            </a:endParaRPr>
          </a:p>
        </p:txBody>
      </p:sp>
      <p:pic>
        <p:nvPicPr>
          <p:cNvPr id="5120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600200"/>
            <a:ext cx="370592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6" name="TextBox 6"/>
          <p:cNvSpPr txBox="1">
            <a:spLocks noChangeArrowheads="1"/>
          </p:cNvSpPr>
          <p:nvPr/>
        </p:nvSpPr>
        <p:spPr bwMode="auto">
          <a:xfrm>
            <a:off x="5486400" y="152400"/>
            <a:ext cx="3429144" cy="1200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/>
              <a:t>12 </a:t>
            </a:r>
            <a:r>
              <a:rPr lang="en-US" dirty="0" smtClean="0"/>
              <a:t>countries</a:t>
            </a:r>
          </a:p>
          <a:p>
            <a:r>
              <a:rPr lang="en-US" dirty="0" smtClean="0"/>
              <a:t>70 institutes</a:t>
            </a:r>
            <a:endParaRPr lang="ru-RU" dirty="0"/>
          </a:p>
          <a:p>
            <a:r>
              <a:rPr lang="en-US" dirty="0" smtClean="0">
                <a:sym typeface="Symbol"/>
              </a:rPr>
              <a:t>30</a:t>
            </a:r>
            <a:r>
              <a:rPr lang="ru-RU" dirty="0" smtClean="0"/>
              <a:t>0</a:t>
            </a:r>
            <a:r>
              <a:rPr lang="en-US" dirty="0" smtClean="0"/>
              <a:t> members</a:t>
            </a:r>
          </a:p>
          <a:p>
            <a:r>
              <a:rPr lang="en-US" dirty="0" smtClean="0"/>
              <a:t>Expected data taking start </a:t>
            </a:r>
            <a:r>
              <a:rPr lang="en-US" dirty="0" smtClean="0"/>
              <a:t>2026</a:t>
            </a:r>
            <a:endParaRPr lang="ru-RU" dirty="0"/>
          </a:p>
        </p:txBody>
      </p:sp>
      <p:pic>
        <p:nvPicPr>
          <p:cNvPr id="51208" name="Picture 7" descr="D:\kek\neutrino\presentations\inr_40years_session\inr_emble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88913"/>
            <a:ext cx="60642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0" name="TextBox 10"/>
          <p:cNvSpPr txBox="1">
            <a:spLocks noChangeArrowheads="1"/>
          </p:cNvSpPr>
          <p:nvPr/>
        </p:nvSpPr>
        <p:spPr bwMode="auto">
          <a:xfrm>
            <a:off x="2555875" y="620713"/>
            <a:ext cx="8130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Japan</a:t>
            </a:r>
            <a:endParaRPr lang="ru-RU" dirty="0"/>
          </a:p>
        </p:txBody>
      </p:sp>
      <p:pic>
        <p:nvPicPr>
          <p:cNvPr id="1925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143000"/>
            <a:ext cx="4343400" cy="307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438400" y="990600"/>
            <a:ext cx="260840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HyperK</a:t>
            </a:r>
            <a:r>
              <a:rPr lang="en-US" b="1" dirty="0" smtClean="0">
                <a:solidFill>
                  <a:schemeClr val="bg1"/>
                </a:solidFill>
              </a:rPr>
              <a:t>: 2 water tanks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05600" y="1524000"/>
            <a:ext cx="2151038" cy="95410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- Upgrade of JPARC to 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  1.3 MW beam power</a:t>
            </a:r>
          </a:p>
          <a:p>
            <a:pPr>
              <a:buFontTx/>
              <a:buChar char="-"/>
            </a:pPr>
            <a:r>
              <a:rPr lang="en-US" sz="1400" b="1" dirty="0" smtClean="0">
                <a:solidFill>
                  <a:schemeClr val="bg1"/>
                </a:solidFill>
              </a:rPr>
              <a:t> New/upgrade of near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   neutrino detectors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1925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4648200"/>
            <a:ext cx="304148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3048000" y="5029200"/>
            <a:ext cx="265912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10 years of running:</a:t>
            </a:r>
          </a:p>
          <a:p>
            <a:r>
              <a:rPr lang="en-US" sz="1400" dirty="0" smtClean="0"/>
              <a:t>- 8</a:t>
            </a:r>
            <a:r>
              <a:rPr lang="en-US" sz="1400" dirty="0" smtClean="0">
                <a:sym typeface="Symbol"/>
              </a:rPr>
              <a:t>  for  </a:t>
            </a:r>
            <a:r>
              <a:rPr lang="en-US" sz="1400" baseline="-25000" dirty="0" smtClean="0">
                <a:sym typeface="Symbol"/>
              </a:rPr>
              <a:t>CP</a:t>
            </a:r>
            <a:r>
              <a:rPr lang="en-US" sz="1400" dirty="0" smtClean="0">
                <a:sym typeface="Symbol"/>
              </a:rPr>
              <a:t> = - /2</a:t>
            </a:r>
          </a:p>
          <a:p>
            <a:r>
              <a:rPr lang="en-US" sz="1400" dirty="0" smtClean="0">
                <a:sym typeface="Symbol"/>
              </a:rPr>
              <a:t>- 80% coverage of </a:t>
            </a:r>
          </a:p>
          <a:p>
            <a:r>
              <a:rPr lang="en-US" sz="1400" dirty="0" smtClean="0">
                <a:sym typeface="Symbol"/>
              </a:rPr>
              <a:t>  </a:t>
            </a:r>
            <a:r>
              <a:rPr lang="en-US" sz="1400" baseline="-25000" dirty="0" smtClean="0">
                <a:sym typeface="Symbol"/>
              </a:rPr>
              <a:t>CP</a:t>
            </a:r>
            <a:r>
              <a:rPr lang="en-US" sz="1400" dirty="0" smtClean="0">
                <a:sym typeface="Symbol"/>
              </a:rPr>
              <a:t> parameter space with &gt;3</a:t>
            </a:r>
          </a:p>
          <a:p>
            <a:r>
              <a:rPr lang="en-US" sz="1400" dirty="0" smtClean="0">
                <a:sym typeface="Symbol"/>
              </a:rPr>
              <a:t>-  p  </a:t>
            </a:r>
            <a:r>
              <a:rPr lang="en-US" sz="1400" baseline="30000" dirty="0" smtClean="0">
                <a:sym typeface="Symbol"/>
              </a:rPr>
              <a:t>0</a:t>
            </a:r>
            <a:r>
              <a:rPr lang="en-US" sz="1400" dirty="0" smtClean="0">
                <a:sym typeface="Symbol"/>
              </a:rPr>
              <a:t> e</a:t>
            </a:r>
            <a:r>
              <a:rPr lang="en-US" sz="1400" baseline="30000" dirty="0" smtClean="0">
                <a:sym typeface="Symbol"/>
              </a:rPr>
              <a:t>+</a:t>
            </a:r>
            <a:r>
              <a:rPr lang="en-US" sz="1400" dirty="0" smtClean="0">
                <a:sym typeface="Symbol"/>
              </a:rPr>
              <a:t>   &gt;10</a:t>
            </a:r>
            <a:r>
              <a:rPr lang="en-US" sz="1400" baseline="30000" dirty="0" smtClean="0">
                <a:sym typeface="Symbol"/>
              </a:rPr>
              <a:t>35</a:t>
            </a:r>
            <a:r>
              <a:rPr lang="en-US" sz="1400" dirty="0" smtClean="0">
                <a:sym typeface="Symbol"/>
              </a:rPr>
              <a:t> y</a:t>
            </a:r>
          </a:p>
          <a:p>
            <a:r>
              <a:rPr lang="en-US" sz="1400" dirty="0" smtClean="0">
                <a:sym typeface="Symbol"/>
              </a:rPr>
              <a:t>   </a:t>
            </a:r>
            <a:endParaRPr lang="ru-RU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2895600" y="3581400"/>
            <a:ext cx="2566215" cy="1107996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Main goals:</a:t>
            </a:r>
          </a:p>
          <a:p>
            <a:r>
              <a:rPr lang="en-US" sz="1600" b="1" dirty="0" smtClean="0">
                <a:solidFill>
                  <a:srgbClr val="0033CC"/>
                </a:solidFill>
              </a:rPr>
              <a:t>- Search for CP violation</a:t>
            </a:r>
          </a:p>
          <a:p>
            <a:r>
              <a:rPr lang="en-US" sz="1600" b="1" dirty="0" smtClean="0">
                <a:solidFill>
                  <a:srgbClr val="0033CC"/>
                </a:solidFill>
              </a:rPr>
              <a:t>- Proton decay</a:t>
            </a:r>
          </a:p>
          <a:p>
            <a:r>
              <a:rPr lang="en-US" sz="1600" b="1" dirty="0" smtClean="0">
                <a:solidFill>
                  <a:srgbClr val="0033CC"/>
                </a:solidFill>
              </a:rPr>
              <a:t>- Neutrino astrophysics</a:t>
            </a:r>
            <a:endParaRPr lang="ru-RU" sz="1600" b="1" dirty="0">
              <a:solidFill>
                <a:srgbClr val="0033CC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1000" y="4648200"/>
            <a:ext cx="2214068" cy="1661993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1 tank</a:t>
            </a:r>
          </a:p>
          <a:p>
            <a:r>
              <a:rPr lang="en-US" sz="1400" b="1" dirty="0" smtClean="0"/>
              <a:t>60 m(H)x74m(D)</a:t>
            </a:r>
          </a:p>
          <a:p>
            <a:r>
              <a:rPr lang="en-US" sz="1400" b="1" dirty="0" smtClean="0"/>
              <a:t>Total volume 260 </a:t>
            </a:r>
            <a:r>
              <a:rPr lang="en-US" sz="1400" b="1" dirty="0" err="1" smtClean="0"/>
              <a:t>kt</a:t>
            </a:r>
            <a:endParaRPr lang="en-US" sz="1400" b="1" dirty="0" smtClean="0"/>
          </a:p>
          <a:p>
            <a:r>
              <a:rPr lang="en-US" sz="1400" b="1" dirty="0" err="1" smtClean="0"/>
              <a:t>Fiducial</a:t>
            </a:r>
            <a:r>
              <a:rPr lang="en-US" sz="1400" b="1" dirty="0" smtClean="0"/>
              <a:t> volume 190 </a:t>
            </a:r>
            <a:r>
              <a:rPr lang="en-US" sz="1400" b="1" dirty="0" err="1" smtClean="0"/>
              <a:t>kt</a:t>
            </a:r>
            <a:endParaRPr lang="en-US" sz="1400" b="1" dirty="0" smtClean="0"/>
          </a:p>
          <a:p>
            <a:r>
              <a:rPr lang="en-US" sz="1400" b="1" dirty="0" smtClean="0"/>
              <a:t>                    </a:t>
            </a:r>
            <a:r>
              <a:rPr lang="en-US" sz="1400" b="1" dirty="0" smtClean="0">
                <a:sym typeface="Symbol"/>
              </a:rPr>
              <a:t>10xSuperK</a:t>
            </a:r>
          </a:p>
          <a:p>
            <a:r>
              <a:rPr lang="en-US" sz="1400" b="1" dirty="0" smtClean="0">
                <a:sym typeface="Symbol"/>
              </a:rPr>
              <a:t>PMT coverage 40% </a:t>
            </a:r>
          </a:p>
          <a:p>
            <a:r>
              <a:rPr lang="en-US" sz="1400" b="1" dirty="0" smtClean="0">
                <a:sym typeface="Symbol"/>
              </a:rPr>
              <a:t>40000 PMTs</a:t>
            </a:r>
            <a:endParaRPr lang="ru-RU" sz="1400" b="1" dirty="0"/>
          </a:p>
        </p:txBody>
      </p:sp>
      <p:sp>
        <p:nvSpPr>
          <p:cNvPr id="21" name="Стрелка вправо 20"/>
          <p:cNvSpPr/>
          <p:nvPr/>
        </p:nvSpPr>
        <p:spPr>
          <a:xfrm rot="16200000">
            <a:off x="1286256" y="4123944"/>
            <a:ext cx="627888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Выноска-облако 21"/>
          <p:cNvSpPr/>
          <p:nvPr/>
        </p:nvSpPr>
        <p:spPr>
          <a:xfrm>
            <a:off x="2743200" y="4800600"/>
            <a:ext cx="3352800" cy="1600200"/>
          </a:xfrm>
          <a:prstGeom prst="cloud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7239000" y="480060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CP</a:t>
            </a:r>
            <a:endParaRPr lang="ru-RU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DCB9AB-3877-4C62-AAD1-9420436A9A0F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838200"/>
            <a:ext cx="7924800" cy="1939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4"/>
          <p:cNvSpPr>
            <a:spLocks noChangeArrowheads="1"/>
          </p:cNvSpPr>
          <p:nvPr/>
        </p:nvSpPr>
        <p:spPr bwMode="auto">
          <a:xfrm>
            <a:off x="1981200" y="228600"/>
            <a:ext cx="49259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ja-JP" sz="2800" b="1" dirty="0" smtClean="0">
                <a:solidFill>
                  <a:srgbClr val="FFFF00"/>
                </a:solidFill>
                <a:latin typeface="Cambria" pitchFamily="18" charset="0"/>
                <a:cs typeface="Tahoma" pitchFamily="34" charset="0"/>
              </a:rPr>
              <a:t>PMTs for </a:t>
            </a:r>
            <a:r>
              <a:rPr kumimoji="1" lang="en-US" altLang="ja-JP" sz="2800" b="1" dirty="0" err="1" smtClean="0">
                <a:solidFill>
                  <a:srgbClr val="FFFF00"/>
                </a:solidFill>
                <a:latin typeface="Cambria" pitchFamily="18" charset="0"/>
                <a:cs typeface="Tahoma" pitchFamily="34" charset="0"/>
              </a:rPr>
              <a:t>HyperKamiokande</a:t>
            </a:r>
            <a:r>
              <a:rPr kumimoji="1" lang="en-US" altLang="ja-JP" sz="2800" b="1" dirty="0" smtClean="0">
                <a:solidFill>
                  <a:srgbClr val="FFFFFF"/>
                </a:solidFill>
                <a:latin typeface="Cambria" pitchFamily="18" charset="0"/>
                <a:cs typeface="Tahoma" pitchFamily="34" charset="0"/>
              </a:rPr>
              <a:t> </a:t>
            </a:r>
            <a:endParaRPr lang="ru-RU" sz="2800" dirty="0">
              <a:latin typeface="Cambria" pitchFamily="18" charset="0"/>
            </a:endParaRPr>
          </a:p>
        </p:txBody>
      </p:sp>
      <p:pic>
        <p:nvPicPr>
          <p:cNvPr id="1935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4800600"/>
            <a:ext cx="2362200" cy="186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35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4800600"/>
            <a:ext cx="23091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35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4724400"/>
            <a:ext cx="2385934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819400" y="4343400"/>
            <a:ext cx="3980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Performance of new </a:t>
            </a:r>
            <a:r>
              <a:rPr lang="en-US" b="1" dirty="0" err="1" smtClean="0"/>
              <a:t>photosensors</a:t>
            </a:r>
            <a:endParaRPr lang="ru-RU" b="1" dirty="0"/>
          </a:p>
        </p:txBody>
      </p:sp>
      <p:pic>
        <p:nvPicPr>
          <p:cNvPr id="19354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2819400"/>
            <a:ext cx="1752600" cy="192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62000" y="3886200"/>
            <a:ext cx="12009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Stainless steel </a:t>
            </a:r>
          </a:p>
          <a:p>
            <a:r>
              <a:rPr lang="en-US" sz="1100" b="1" dirty="0" smtClean="0"/>
              <a:t>        3mm</a:t>
            </a:r>
            <a:endParaRPr lang="ru-RU" sz="11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914400" y="3124200"/>
            <a:ext cx="10999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Acrylic 15mm</a:t>
            </a:r>
            <a:endParaRPr lang="ru-RU" sz="11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67000" y="3124200"/>
            <a:ext cx="3403496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Implosion tests 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at 60 and 80 m depth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No chain implosion observed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3" name="Стрелка вправо 12"/>
          <p:cNvSpPr/>
          <p:nvPr/>
        </p:nvSpPr>
        <p:spPr>
          <a:xfrm rot="10800000">
            <a:off x="2209800" y="3352800"/>
            <a:ext cx="4572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7" descr="D:\kek\neutrino\presentations\inr_40years_session\inr_emblem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388" y="188913"/>
            <a:ext cx="60642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354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86600" y="3429000"/>
            <a:ext cx="117178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6858000" y="2895600"/>
            <a:ext cx="1633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Multi-PMT option</a:t>
            </a:r>
          </a:p>
          <a:p>
            <a:r>
              <a:rPr lang="en-US" sz="1400" b="1" dirty="0" smtClean="0"/>
              <a:t>KM3NeT module</a:t>
            </a:r>
            <a:endParaRPr lang="ru-RU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4"/>
          <p:cNvSpPr txBox="1">
            <a:spLocks noChangeArrowheads="1"/>
          </p:cNvSpPr>
          <p:nvPr/>
        </p:nvSpPr>
        <p:spPr bwMode="auto">
          <a:xfrm>
            <a:off x="2971800" y="304800"/>
            <a:ext cx="25495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Conclusion </a:t>
            </a:r>
            <a:endParaRPr lang="ru-RU" sz="3200" b="1" dirty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6867" name="Text Box 9"/>
          <p:cNvSpPr txBox="1">
            <a:spLocks noChangeArrowheads="1"/>
          </p:cNvSpPr>
          <p:nvPr/>
        </p:nvSpPr>
        <p:spPr bwMode="auto">
          <a:xfrm>
            <a:off x="3924300" y="3789363"/>
            <a:ext cx="11525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   </a:t>
            </a:r>
            <a:endParaRPr lang="ru-RU">
              <a:solidFill>
                <a:srgbClr val="FF0000"/>
              </a:solidFill>
            </a:endParaRPr>
          </a:p>
        </p:txBody>
      </p:sp>
      <p:pic>
        <p:nvPicPr>
          <p:cNvPr id="36870" name="Picture 7" descr="D:\kek\neutrino\presentations\inr_40years_session\inr_emble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582613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DCB9AB-3877-4C62-AAD1-9420436A9A0F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09600" y="1295400"/>
            <a:ext cx="8077200" cy="452431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Very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intense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R&amp;D for  neutrino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detectors</a:t>
            </a:r>
            <a:endParaRPr lang="en-US" sz="2400" b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Current experiments: </a:t>
            </a:r>
            <a:r>
              <a:rPr lang="en-US" sz="24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detector upgrades to reduce </a:t>
            </a:r>
            <a:r>
              <a:rPr lang="en-US" sz="2400" b="1" i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systematics</a:t>
            </a:r>
            <a:endParaRPr lang="en-US" sz="2400" b="1" i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- active neutrino targets </a:t>
            </a:r>
          </a:p>
          <a:p>
            <a:pPr>
              <a:buFontTx/>
              <a:buChar char="-"/>
            </a:pPr>
            <a:r>
              <a:rPr lang="en-US" sz="24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Cherenkov  detectors </a:t>
            </a:r>
          </a:p>
          <a:p>
            <a:pPr>
              <a:buFontTx/>
              <a:buChar char="-"/>
            </a:pPr>
            <a:r>
              <a:rPr lang="en-US" sz="24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magnetized </a:t>
            </a:r>
            <a:r>
              <a:rPr lang="en-US" sz="24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detectors</a:t>
            </a:r>
            <a:endParaRPr lang="en-US" sz="2400" b="1" i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Main goals of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ew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projects: </a:t>
            </a:r>
            <a:r>
              <a:rPr lang="en-US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CP violation, </a:t>
            </a:r>
            <a:r>
              <a:rPr lang="en-US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MH </a:t>
            </a:r>
            <a:endParaRPr lang="en-US" sz="2400" b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en-US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           oscillation parameters</a:t>
            </a:r>
          </a:p>
          <a:p>
            <a:r>
              <a:rPr lang="en-US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</a:t>
            </a:r>
            <a:r>
              <a:rPr lang="en-US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proton </a:t>
            </a:r>
            <a:r>
              <a:rPr lang="en-US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decay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Next generation detectors </a:t>
            </a:r>
          </a:p>
          <a:p>
            <a:r>
              <a:rPr lang="en-US" sz="24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Reactor experiment JUNO                under construction</a:t>
            </a:r>
          </a:p>
          <a:p>
            <a:r>
              <a:rPr lang="en-US" sz="24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Accelerator experiment  DUNE        approved</a:t>
            </a:r>
          </a:p>
          <a:p>
            <a:r>
              <a:rPr lang="en-US" sz="2400" b="1" i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HyperKamiokande</a:t>
            </a:r>
            <a:r>
              <a:rPr lang="en-US" sz="24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and T2HK          approval  in progress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DCB9AB-3877-4C62-AAD1-9420436A9A0F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sp>
        <p:nvSpPr>
          <p:cNvPr id="3" name="Прямоугольник 4"/>
          <p:cNvSpPr>
            <a:spLocks noChangeArrowheads="1"/>
          </p:cNvSpPr>
          <p:nvPr/>
        </p:nvSpPr>
        <p:spPr bwMode="auto">
          <a:xfrm>
            <a:off x="2895600" y="2362200"/>
            <a:ext cx="302999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ja-JP" sz="4000" b="1" dirty="0" smtClean="0">
                <a:solidFill>
                  <a:srgbClr val="FFFF00"/>
                </a:solidFill>
                <a:latin typeface="Century" pitchFamily="18" charset="0"/>
                <a:cs typeface="Tahoma" pitchFamily="34" charset="0"/>
              </a:rPr>
              <a:t>Thank </a:t>
            </a:r>
            <a:r>
              <a:rPr kumimoji="1" lang="en-US" altLang="ja-JP" sz="4000" b="1" dirty="0" smtClean="0">
                <a:solidFill>
                  <a:srgbClr val="FFFF00"/>
                </a:solidFill>
                <a:latin typeface="Century" pitchFamily="18" charset="0"/>
                <a:cs typeface="Tahoma" pitchFamily="34" charset="0"/>
              </a:rPr>
              <a:t>you!</a:t>
            </a:r>
            <a:r>
              <a:rPr kumimoji="1" lang="en-US" altLang="ja-JP" sz="4000" b="1" dirty="0" smtClean="0">
                <a:solidFill>
                  <a:srgbClr val="FFFFFF"/>
                </a:solidFill>
                <a:latin typeface="Century" pitchFamily="18" charset="0"/>
                <a:cs typeface="Tahoma" pitchFamily="34" charset="0"/>
              </a:rPr>
              <a:t> </a:t>
            </a:r>
            <a:endParaRPr lang="ru-RU" sz="4000" dirty="0">
              <a:latin typeface="Century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DCB9AB-3877-4C62-AAD1-9420436A9A0F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66800" y="838200"/>
            <a:ext cx="7620000" cy="2862322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W. H. </a:t>
            </a:r>
            <a:r>
              <a:rPr lang="en-US" b="1" dirty="0" err="1" smtClean="0">
                <a:solidFill>
                  <a:srgbClr val="0033CC"/>
                </a:solidFill>
              </a:rPr>
              <a:t>Trzaska</a:t>
            </a:r>
            <a:r>
              <a:rPr lang="en-US" b="1" dirty="0" smtClean="0">
                <a:solidFill>
                  <a:srgbClr val="0033CC"/>
                </a:solidFill>
              </a:rPr>
              <a:t>  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WA105 experiment at CERN: large demonstrator of Dual  Phase Liquid Argon TPC detector for DUNE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rgbClr val="0033CC"/>
                </a:solidFill>
              </a:rPr>
              <a:t>V.Berardi</a:t>
            </a:r>
            <a:r>
              <a:rPr lang="en-US" b="1" dirty="0" smtClean="0">
                <a:solidFill>
                  <a:srgbClr val="0033CC"/>
                </a:solidFill>
              </a:rPr>
              <a:t>   </a:t>
            </a:r>
            <a:r>
              <a:rPr lang="en-US" b="1" dirty="0" smtClean="0">
                <a:solidFill>
                  <a:schemeClr val="bg1"/>
                </a:solidFill>
              </a:rPr>
              <a:t>       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The Hyper-</a:t>
            </a:r>
            <a:r>
              <a:rPr lang="en-US" b="1" dirty="0" err="1" smtClean="0">
                <a:solidFill>
                  <a:schemeClr val="bg1"/>
                </a:solidFill>
              </a:rPr>
              <a:t>Kamiokande</a:t>
            </a:r>
            <a:r>
              <a:rPr lang="en-US" b="1" dirty="0" smtClean="0">
                <a:solidFill>
                  <a:schemeClr val="bg1"/>
                </a:solidFill>
              </a:rPr>
              <a:t> detector: R&amp;D studies of a new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generation </a:t>
            </a:r>
            <a:r>
              <a:rPr lang="en-US" b="1" dirty="0" smtClean="0">
                <a:solidFill>
                  <a:schemeClr val="bg1"/>
                </a:solidFill>
              </a:rPr>
              <a:t>of </a:t>
            </a:r>
            <a:r>
              <a:rPr lang="en-US" b="1" dirty="0" err="1" smtClean="0">
                <a:solidFill>
                  <a:schemeClr val="bg1"/>
                </a:solidFill>
              </a:rPr>
              <a:t>Photosensors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rgbClr val="0033CC"/>
                </a:solidFill>
              </a:rPr>
              <a:t>Y.Heng</a:t>
            </a:r>
            <a:r>
              <a:rPr lang="en-US" b="1" dirty="0" smtClean="0">
                <a:solidFill>
                  <a:srgbClr val="0033CC"/>
                </a:solidFill>
              </a:rPr>
              <a:t>    </a:t>
            </a:r>
            <a:r>
              <a:rPr lang="en-US" b="1" dirty="0" smtClean="0">
                <a:solidFill>
                  <a:schemeClr val="bg1"/>
                </a:solidFill>
              </a:rPr>
              <a:t>         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The Instrumentation of JUNO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219200" y="4495800"/>
            <a:ext cx="6857390" cy="1754326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33CC"/>
                </a:solidFill>
              </a:rPr>
              <a:t>I.Anfimov</a:t>
            </a:r>
            <a:r>
              <a:rPr lang="en-US" b="1" dirty="0" smtClean="0">
                <a:solidFill>
                  <a:srgbClr val="0033CC"/>
                </a:solidFill>
              </a:rPr>
              <a:t>       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Testing methods for 20 inches PMTs of the JUNO experiment</a:t>
            </a:r>
          </a:p>
          <a:p>
            <a:r>
              <a:rPr lang="en-US" b="1" dirty="0" err="1" smtClean="0">
                <a:solidFill>
                  <a:srgbClr val="0033CC"/>
                </a:solidFill>
              </a:rPr>
              <a:t>Z.Wang</a:t>
            </a:r>
            <a:r>
              <a:rPr lang="en-US" b="1" dirty="0" smtClean="0">
                <a:solidFill>
                  <a:srgbClr val="0033CC"/>
                </a:solidFill>
              </a:rPr>
              <a:t>          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JUNO PMT system</a:t>
            </a:r>
          </a:p>
          <a:p>
            <a:pPr marL="342900" indent="-342900">
              <a:buAutoNum type="alphaUcPeriod"/>
            </a:pPr>
            <a:r>
              <a:rPr lang="en-US" b="1" dirty="0" err="1" smtClean="0">
                <a:solidFill>
                  <a:srgbClr val="0033CC"/>
                </a:solidFill>
              </a:rPr>
              <a:t>Mefodiev</a:t>
            </a:r>
            <a:r>
              <a:rPr lang="en-US" b="1" dirty="0" smtClean="0">
                <a:solidFill>
                  <a:srgbClr val="0033CC"/>
                </a:solidFill>
              </a:rPr>
              <a:t>     </a:t>
            </a:r>
          </a:p>
          <a:p>
            <a:pPr marL="342900" indent="-342900">
              <a:buAutoNum type="alphaUcPeriod"/>
            </a:pPr>
            <a:r>
              <a:rPr lang="en-US" b="1" dirty="0" smtClean="0">
                <a:solidFill>
                  <a:schemeClr val="bg1"/>
                </a:solidFill>
              </a:rPr>
              <a:t>Developing of segmented neutrino detector Baby-MIND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Rectangle 37"/>
          <p:cNvSpPr>
            <a:spLocks noChangeArrowheads="1"/>
          </p:cNvSpPr>
          <p:nvPr/>
        </p:nvSpPr>
        <p:spPr bwMode="auto">
          <a:xfrm>
            <a:off x="3962400" y="228600"/>
            <a:ext cx="114563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Cambria" pitchFamily="18" charset="0"/>
                <a:cs typeface="Tahoma" pitchFamily="34" charset="0"/>
              </a:rPr>
              <a:t>Talks</a:t>
            </a:r>
            <a:r>
              <a:rPr lang="en-CA" sz="2800" b="1" dirty="0" smtClean="0">
                <a:solidFill>
                  <a:srgbClr val="FFFF00"/>
                </a:solidFill>
                <a:latin typeface="Cambria" pitchFamily="18" charset="0"/>
                <a:cs typeface="Tahoma" pitchFamily="34" charset="0"/>
              </a:rPr>
              <a:t> </a:t>
            </a:r>
            <a:endParaRPr lang="ru-RU" sz="2800" b="1" dirty="0">
              <a:solidFill>
                <a:srgbClr val="FFFF00"/>
              </a:solidFill>
              <a:latin typeface="Cambria" pitchFamily="18" charset="0"/>
              <a:cs typeface="Tahoma" pitchFamily="34" charset="0"/>
            </a:endParaRPr>
          </a:p>
        </p:txBody>
      </p:sp>
      <p:sp>
        <p:nvSpPr>
          <p:cNvPr id="7" name="Rectangle 37"/>
          <p:cNvSpPr>
            <a:spLocks noChangeArrowheads="1"/>
          </p:cNvSpPr>
          <p:nvPr/>
        </p:nvSpPr>
        <p:spPr bwMode="auto">
          <a:xfrm>
            <a:off x="3886200" y="3886200"/>
            <a:ext cx="14916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Cambria" pitchFamily="18" charset="0"/>
                <a:cs typeface="Tahoma" pitchFamily="34" charset="0"/>
              </a:rPr>
              <a:t>Posters</a:t>
            </a:r>
            <a:r>
              <a:rPr lang="en-CA" sz="2800" b="1" dirty="0" smtClean="0">
                <a:solidFill>
                  <a:srgbClr val="FFFF00"/>
                </a:solidFill>
                <a:latin typeface="Cambria" pitchFamily="18" charset="0"/>
                <a:cs typeface="Tahoma" pitchFamily="34" charset="0"/>
              </a:rPr>
              <a:t> </a:t>
            </a:r>
            <a:endParaRPr lang="ru-RU" sz="2800" b="1" dirty="0">
              <a:solidFill>
                <a:srgbClr val="FFFF00"/>
              </a:solidFill>
              <a:latin typeface="Cambria" pitchFamily="18" charset="0"/>
              <a:cs typeface="Tahoma" pitchFamily="34" charset="0"/>
            </a:endParaRPr>
          </a:p>
        </p:txBody>
      </p:sp>
      <p:pic>
        <p:nvPicPr>
          <p:cNvPr id="8" name="Picture 7" descr="D:\kek\neutrino\presentations\inr_40years_session\inr_emble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609600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ject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124200"/>
            <a:ext cx="7956550" cy="1189038"/>
          </a:xfrm>
          <a:prstGeom prst="rect">
            <a:avLst/>
          </a:prstGeom>
          <a:solidFill>
            <a:schemeClr val="tx1"/>
          </a:solidFill>
          <a:ln w="38100">
            <a:solidFill>
              <a:srgbClr val="FF00FF"/>
            </a:solidFill>
            <a:miter lim="800000"/>
            <a:headEnd/>
            <a:tailEnd/>
          </a:ln>
        </p:spPr>
      </p:pic>
      <p:pic>
        <p:nvPicPr>
          <p:cNvPr id="6147" name="Object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1143000"/>
            <a:ext cx="2152650" cy="1066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pic>
        <p:nvPicPr>
          <p:cNvPr id="6148" name="Object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0" y="1143000"/>
            <a:ext cx="1295400" cy="1062038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</p:pic>
      <p:sp>
        <p:nvSpPr>
          <p:cNvPr id="6149" name="Rectangle 4"/>
          <p:cNvSpPr>
            <a:spLocks noChangeArrowheads="1"/>
          </p:cNvSpPr>
          <p:nvPr/>
        </p:nvSpPr>
        <p:spPr bwMode="ltGray">
          <a:xfrm>
            <a:off x="2172366" y="152400"/>
            <a:ext cx="426110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Cambria" pitchFamily="18" charset="0"/>
                <a:cs typeface="Tahoma" pitchFamily="34" charset="0"/>
                <a:sym typeface="Symbol" pitchFamily="18" charset="2"/>
              </a:rPr>
              <a:t> oscillations and m</a:t>
            </a:r>
            <a:r>
              <a:rPr lang="en-US" sz="2800" b="1" dirty="0">
                <a:solidFill>
                  <a:srgbClr val="FFFF00"/>
                </a:solidFill>
                <a:latin typeface="Cambria" pitchFamily="18" charset="0"/>
                <a:cs typeface="Tahoma" pitchFamily="34" charset="0"/>
              </a:rPr>
              <a:t>ixing</a:t>
            </a:r>
            <a:endParaRPr lang="ru-RU" sz="2800" b="1" dirty="0">
              <a:solidFill>
                <a:srgbClr val="FFFF00"/>
              </a:solidFill>
              <a:latin typeface="Cambria" pitchFamily="18" charset="0"/>
              <a:cs typeface="Tahoma" pitchFamily="34" charset="0"/>
            </a:endParaRPr>
          </a:p>
        </p:txBody>
      </p:sp>
      <p:sp>
        <p:nvSpPr>
          <p:cNvPr id="6150" name="Rectangle 5"/>
          <p:cNvSpPr>
            <a:spLocks noChangeArrowheads="1"/>
          </p:cNvSpPr>
          <p:nvPr/>
        </p:nvSpPr>
        <p:spPr bwMode="ltGray">
          <a:xfrm>
            <a:off x="762000" y="2362200"/>
            <a:ext cx="1649412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rgbClr val="FF3300"/>
                </a:solidFill>
                <a:latin typeface="Comic Sans MS" pitchFamily="66" charset="0"/>
              </a:rPr>
              <a:t>atmospheric</a:t>
            </a: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6629400" y="2438400"/>
            <a:ext cx="7809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3300"/>
                </a:solidFill>
                <a:latin typeface="Comic Sans MS" pitchFamily="66" charset="0"/>
              </a:rPr>
              <a:t>solar</a:t>
            </a:r>
          </a:p>
        </p:txBody>
      </p:sp>
      <p:sp>
        <p:nvSpPr>
          <p:cNvPr id="6152" name="Line 10"/>
          <p:cNvSpPr>
            <a:spLocks noChangeShapeType="1"/>
          </p:cNvSpPr>
          <p:nvPr/>
        </p:nvSpPr>
        <p:spPr bwMode="auto">
          <a:xfrm>
            <a:off x="1828800" y="2743200"/>
            <a:ext cx="381000" cy="5334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153" name="Line 11"/>
          <p:cNvSpPr>
            <a:spLocks noChangeShapeType="1"/>
          </p:cNvSpPr>
          <p:nvPr/>
        </p:nvSpPr>
        <p:spPr bwMode="auto">
          <a:xfrm flipH="1">
            <a:off x="6629400" y="2667000"/>
            <a:ext cx="304800" cy="56197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154" name="Text Box 12"/>
          <p:cNvSpPr txBox="1">
            <a:spLocks noChangeArrowheads="1"/>
          </p:cNvSpPr>
          <p:nvPr/>
        </p:nvSpPr>
        <p:spPr bwMode="auto">
          <a:xfrm>
            <a:off x="3048000" y="2362200"/>
            <a:ext cx="280397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3300"/>
                </a:solidFill>
                <a:latin typeface="Comic Sans MS" pitchFamily="66" charset="0"/>
              </a:rPr>
              <a:t>    link </a:t>
            </a:r>
            <a:r>
              <a:rPr lang="en-US" sz="2000" dirty="0">
                <a:solidFill>
                  <a:srgbClr val="FF3300"/>
                </a:solidFill>
                <a:latin typeface="Comic Sans MS" pitchFamily="66" charset="0"/>
              </a:rPr>
              <a:t>between </a:t>
            </a:r>
            <a:endParaRPr lang="en-US" sz="2000" dirty="0" smtClean="0">
              <a:solidFill>
                <a:srgbClr val="FF3300"/>
              </a:solidFill>
              <a:latin typeface="Comic Sans MS" pitchFamily="66" charset="0"/>
            </a:endParaRPr>
          </a:p>
          <a:p>
            <a:r>
              <a:rPr lang="en-US" sz="2000" dirty="0" smtClean="0">
                <a:solidFill>
                  <a:srgbClr val="FF3300"/>
                </a:solidFill>
                <a:latin typeface="Comic Sans MS" pitchFamily="66" charset="0"/>
              </a:rPr>
              <a:t>atmospheric </a:t>
            </a:r>
            <a:r>
              <a:rPr lang="en-US" sz="2000" dirty="0">
                <a:solidFill>
                  <a:srgbClr val="FF3300"/>
                </a:solidFill>
                <a:latin typeface="Comic Sans MS" pitchFamily="66" charset="0"/>
              </a:rPr>
              <a:t>and solar</a:t>
            </a:r>
            <a:endParaRPr lang="ru-RU" sz="2000" dirty="0">
              <a:solidFill>
                <a:srgbClr val="FF3300"/>
              </a:solidFill>
              <a:latin typeface="Comic Sans MS" pitchFamily="66" charset="0"/>
            </a:endParaRPr>
          </a:p>
        </p:txBody>
      </p:sp>
      <p:sp>
        <p:nvSpPr>
          <p:cNvPr id="6156" name="Text Box 14"/>
          <p:cNvSpPr txBox="1">
            <a:spLocks noChangeArrowheads="1"/>
          </p:cNvSpPr>
          <p:nvPr/>
        </p:nvSpPr>
        <p:spPr bwMode="auto">
          <a:xfrm>
            <a:off x="3203575" y="5514975"/>
            <a:ext cx="249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66CC"/>
                </a:solidFill>
                <a:sym typeface="Symbol" pitchFamily="18" charset="2"/>
              </a:rPr>
              <a:t> </a:t>
            </a:r>
            <a:endParaRPr lang="ru-RU">
              <a:solidFill>
                <a:srgbClr val="3366CC"/>
              </a:solidFill>
            </a:endParaRPr>
          </a:p>
        </p:txBody>
      </p:sp>
      <p:sp>
        <p:nvSpPr>
          <p:cNvPr id="6157" name="Rectangle 18"/>
          <p:cNvSpPr>
            <a:spLocks noChangeArrowheads="1"/>
          </p:cNvSpPr>
          <p:nvPr/>
        </p:nvSpPr>
        <p:spPr bwMode="auto">
          <a:xfrm>
            <a:off x="5791200" y="1219200"/>
            <a:ext cx="3505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i="1" dirty="0"/>
              <a:t>U  </a:t>
            </a:r>
            <a:r>
              <a:rPr lang="en-US" sz="1600" b="1" dirty="0"/>
              <a:t>parameterization:</a:t>
            </a:r>
            <a:r>
              <a:rPr lang="en-US" sz="1600" dirty="0"/>
              <a:t> </a:t>
            </a:r>
          </a:p>
          <a:p>
            <a:r>
              <a:rPr lang="en-US" sz="1600" dirty="0"/>
              <a:t>three mixing angles</a:t>
            </a:r>
            <a:r>
              <a:rPr lang="en-US" sz="1600" dirty="0">
                <a:solidFill>
                  <a:schemeClr val="tx2"/>
                </a:solidFill>
              </a:rPr>
              <a:t>  </a:t>
            </a:r>
            <a:r>
              <a:rPr lang="en-US" sz="1600" b="1" dirty="0">
                <a:solidFill>
                  <a:srgbClr val="FF0000"/>
                </a:solidFill>
                <a:sym typeface="Symbol" pitchFamily="18" charset="2"/>
              </a:rPr>
              <a:t></a:t>
            </a:r>
            <a:r>
              <a:rPr lang="en-US" sz="1600" b="1" baseline="-25000" dirty="0">
                <a:solidFill>
                  <a:srgbClr val="FF0000"/>
                </a:solidFill>
                <a:sym typeface="Symbol" pitchFamily="18" charset="2"/>
              </a:rPr>
              <a:t>12</a:t>
            </a:r>
            <a:r>
              <a:rPr lang="en-US" sz="1600" b="1" dirty="0">
                <a:solidFill>
                  <a:srgbClr val="FF0000"/>
                </a:solidFill>
                <a:sym typeface="Symbol" pitchFamily="18" charset="2"/>
              </a:rPr>
              <a:t>    </a:t>
            </a:r>
            <a:r>
              <a:rPr lang="en-US" sz="1600" b="1" baseline="-25000" dirty="0">
                <a:solidFill>
                  <a:srgbClr val="FF0000"/>
                </a:solidFill>
                <a:sym typeface="Symbol" pitchFamily="18" charset="2"/>
              </a:rPr>
              <a:t>23</a:t>
            </a:r>
            <a:r>
              <a:rPr lang="en-US" sz="1600" b="1" dirty="0">
                <a:solidFill>
                  <a:srgbClr val="0000FF"/>
                </a:solidFill>
                <a:sym typeface="Symbol" pitchFamily="18" charset="2"/>
              </a:rPr>
              <a:t>    </a:t>
            </a:r>
            <a:r>
              <a:rPr lang="en-US" sz="1600" b="1" dirty="0">
                <a:solidFill>
                  <a:srgbClr val="FF0000"/>
                </a:solidFill>
                <a:sym typeface="Symbol" pitchFamily="18" charset="2"/>
              </a:rPr>
              <a:t></a:t>
            </a:r>
            <a:r>
              <a:rPr lang="en-US" sz="1600" b="1" baseline="-25000" dirty="0">
                <a:solidFill>
                  <a:srgbClr val="FF0000"/>
                </a:solidFill>
                <a:sym typeface="Symbol" pitchFamily="18" charset="2"/>
              </a:rPr>
              <a:t>13</a:t>
            </a:r>
            <a:r>
              <a:rPr lang="en-US" sz="1600" b="1" dirty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en-US" sz="1600" b="1" baseline="-25000" dirty="0">
                <a:solidFill>
                  <a:srgbClr val="FF0000"/>
                </a:solidFill>
                <a:sym typeface="Symbol" pitchFamily="18" charset="2"/>
              </a:rPr>
              <a:t> </a:t>
            </a:r>
          </a:p>
          <a:p>
            <a:r>
              <a:rPr lang="en-US" sz="1600" dirty="0">
                <a:sym typeface="Symbol" pitchFamily="18" charset="2"/>
              </a:rPr>
              <a:t>CP violating  phase</a:t>
            </a:r>
            <a:r>
              <a:rPr lang="en-US" sz="1600" dirty="0">
                <a:solidFill>
                  <a:schemeClr val="tx2"/>
                </a:solidFill>
                <a:sym typeface="Symbol" pitchFamily="18" charset="2"/>
              </a:rPr>
              <a:t>  </a:t>
            </a:r>
            <a:r>
              <a:rPr lang="en-US" sz="1600" b="1" dirty="0" smtClean="0">
                <a:solidFill>
                  <a:srgbClr val="FF0000"/>
                </a:solidFill>
                <a:sym typeface="Symbol" pitchFamily="18" charset="2"/>
              </a:rPr>
              <a:t></a:t>
            </a:r>
            <a:r>
              <a:rPr lang="en-US" sz="1600" b="1" baseline="-25000" dirty="0" smtClean="0">
                <a:solidFill>
                  <a:srgbClr val="FF0000"/>
                </a:solidFill>
                <a:sym typeface="Symbol" pitchFamily="18" charset="2"/>
              </a:rPr>
              <a:t>CP</a:t>
            </a:r>
            <a:endParaRPr lang="en-US" sz="1600" b="1" baseline="-25000" dirty="0">
              <a:solidFill>
                <a:srgbClr val="FF0000"/>
              </a:solidFill>
              <a:sym typeface="Symbol" pitchFamily="18" charset="2"/>
            </a:endParaRPr>
          </a:p>
        </p:txBody>
      </p:sp>
      <p:pic>
        <p:nvPicPr>
          <p:cNvPr id="6158" name="Object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5562600"/>
            <a:ext cx="1798638" cy="4794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pic>
        <p:nvPicPr>
          <p:cNvPr id="6159" name="Object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24200" y="6019800"/>
            <a:ext cx="2678113" cy="44608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6160" name="Rectangle 21"/>
          <p:cNvSpPr>
            <a:spLocks noChangeArrowheads="1"/>
          </p:cNvSpPr>
          <p:nvPr/>
        </p:nvSpPr>
        <p:spPr bwMode="auto">
          <a:xfrm>
            <a:off x="5867400" y="6096000"/>
            <a:ext cx="2578100" cy="369888"/>
          </a:xfrm>
          <a:prstGeom prst="rect">
            <a:avLst/>
          </a:prstGeom>
          <a:solidFill>
            <a:srgbClr val="1C1C1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3300"/>
                </a:solidFill>
              </a:rPr>
              <a:t>two independent  </a:t>
            </a:r>
            <a:r>
              <a:rPr lang="en-US" b="1" dirty="0">
                <a:solidFill>
                  <a:srgbClr val="FF3300"/>
                </a:solidFill>
                <a:sym typeface="Symbol" pitchFamily="18" charset="2"/>
              </a:rPr>
              <a:t></a:t>
            </a:r>
            <a:r>
              <a:rPr lang="en-US" b="1" i="1" dirty="0">
                <a:solidFill>
                  <a:srgbClr val="FF3300"/>
                </a:solidFill>
                <a:sym typeface="Symbol" pitchFamily="18" charset="2"/>
              </a:rPr>
              <a:t>m</a:t>
            </a:r>
            <a:r>
              <a:rPr lang="en-US" b="1" baseline="30000" dirty="0">
                <a:solidFill>
                  <a:srgbClr val="FF3300"/>
                </a:solidFill>
                <a:sym typeface="Symbol" pitchFamily="18" charset="2"/>
              </a:rPr>
              <a:t>2</a:t>
            </a:r>
          </a:p>
        </p:txBody>
      </p:sp>
      <p:sp>
        <p:nvSpPr>
          <p:cNvPr id="6162" name="Rectangle 23"/>
          <p:cNvSpPr>
            <a:spLocks noChangeArrowheads="1"/>
          </p:cNvSpPr>
          <p:nvPr/>
        </p:nvSpPr>
        <p:spPr bwMode="auto">
          <a:xfrm>
            <a:off x="609600" y="1447800"/>
            <a:ext cx="12366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 families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200400" y="3124200"/>
            <a:ext cx="2667000" cy="1219200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165" name="TextBox 25"/>
          <p:cNvSpPr txBox="1">
            <a:spLocks noChangeArrowheads="1"/>
          </p:cNvSpPr>
          <p:nvPr/>
        </p:nvSpPr>
        <p:spPr bwMode="auto">
          <a:xfrm>
            <a:off x="914400" y="5029200"/>
            <a:ext cx="1066800" cy="3698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aseline="30000"/>
              <a:t> </a:t>
            </a:r>
            <a:r>
              <a:rPr lang="en-US">
                <a:sym typeface="Symbol" pitchFamily="18" charset="2"/>
              </a:rPr>
              <a:t></a:t>
            </a:r>
            <a:r>
              <a:rPr lang="en-US" baseline="-25000">
                <a:sym typeface="Symbol" pitchFamily="18" charset="2"/>
              </a:rPr>
              <a:t>23</a:t>
            </a:r>
            <a:r>
              <a:rPr lang="en-US"/>
              <a:t>~45</a:t>
            </a:r>
            <a:r>
              <a:rPr lang="en-US" baseline="30000"/>
              <a:t>0  </a:t>
            </a:r>
            <a:endParaRPr lang="ru-RU" b="1" baseline="30000">
              <a:solidFill>
                <a:srgbClr val="FF0000"/>
              </a:solidFill>
            </a:endParaRPr>
          </a:p>
        </p:txBody>
      </p:sp>
      <p:pic>
        <p:nvPicPr>
          <p:cNvPr id="6166" name="Picture 7" descr="D:\kek\neutrino\presentations\inr_40years_session\inr_emblem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" y="152401"/>
            <a:ext cx="533400" cy="537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7" name="TextBox 26"/>
          <p:cNvSpPr txBox="1">
            <a:spLocks noChangeArrowheads="1"/>
          </p:cNvSpPr>
          <p:nvPr/>
        </p:nvSpPr>
        <p:spPr bwMode="auto">
          <a:xfrm>
            <a:off x="1676400" y="685800"/>
            <a:ext cx="5635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Standard Model: neutrinos are </a:t>
            </a:r>
            <a:r>
              <a:rPr lang="en-US" b="1" i="1" dirty="0" err="1">
                <a:solidFill>
                  <a:srgbClr val="FF0000"/>
                </a:solidFill>
              </a:rPr>
              <a:t>massless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/>
              <a:t>particles</a:t>
            </a:r>
            <a:endParaRPr lang="ru-RU" b="1" dirty="0"/>
          </a:p>
        </p:txBody>
      </p:sp>
      <p:sp>
        <p:nvSpPr>
          <p:cNvPr id="6170" name="TextBox 25"/>
          <p:cNvSpPr txBox="1">
            <a:spLocks noChangeArrowheads="1"/>
          </p:cNvSpPr>
          <p:nvPr/>
        </p:nvSpPr>
        <p:spPr bwMode="auto">
          <a:xfrm>
            <a:off x="7010400" y="5029200"/>
            <a:ext cx="1066800" cy="3693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ym typeface="Symbol" pitchFamily="18" charset="2"/>
              </a:rPr>
              <a:t></a:t>
            </a:r>
            <a:r>
              <a:rPr lang="en-US" baseline="-25000" dirty="0" smtClean="0"/>
              <a:t>12</a:t>
            </a:r>
            <a:r>
              <a:rPr lang="en-US" dirty="0" smtClean="0">
                <a:sym typeface="Symbol"/>
              </a:rPr>
              <a:t></a:t>
            </a:r>
            <a:r>
              <a:rPr lang="en-US" dirty="0" smtClean="0"/>
              <a:t>34</a:t>
            </a:r>
            <a:r>
              <a:rPr lang="en-US" baseline="30000" dirty="0" smtClean="0"/>
              <a:t>0     </a:t>
            </a:r>
            <a:endParaRPr lang="ru-RU" b="1" baseline="30000" dirty="0">
              <a:solidFill>
                <a:srgbClr val="FF0000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6172200" y="4953000"/>
            <a:ext cx="2743200" cy="990600"/>
          </a:xfrm>
          <a:prstGeom prst="roundRect">
            <a:avLst/>
          </a:prstGeom>
          <a:noFill/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2" name="Стрелка вниз 31"/>
          <p:cNvSpPr/>
          <p:nvPr/>
        </p:nvSpPr>
        <p:spPr>
          <a:xfrm rot="20003234">
            <a:off x="6446599" y="4321930"/>
            <a:ext cx="395287" cy="63817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" name="Стрелка вниз 32"/>
          <p:cNvSpPr/>
          <p:nvPr/>
        </p:nvSpPr>
        <p:spPr>
          <a:xfrm rot="1874834">
            <a:off x="1787752" y="4386542"/>
            <a:ext cx="310696" cy="51621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28600" y="4876800"/>
            <a:ext cx="2209800" cy="1371600"/>
          </a:xfrm>
          <a:prstGeom prst="roundRect">
            <a:avLst/>
          </a:prstGeom>
          <a:noFill/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175" name="TextBox 25"/>
          <p:cNvSpPr txBox="1">
            <a:spLocks noChangeArrowheads="1"/>
          </p:cNvSpPr>
          <p:nvPr/>
        </p:nvSpPr>
        <p:spPr bwMode="auto">
          <a:xfrm>
            <a:off x="3810000" y="4953000"/>
            <a:ext cx="1295400" cy="3698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ym typeface="Symbol" pitchFamily="18" charset="2"/>
              </a:rPr>
              <a:t></a:t>
            </a:r>
            <a:r>
              <a:rPr lang="en-US" baseline="-25000" dirty="0" smtClean="0">
                <a:sym typeface="Symbol" pitchFamily="18" charset="2"/>
              </a:rPr>
              <a:t>13</a:t>
            </a:r>
            <a:r>
              <a:rPr lang="en-US" dirty="0" smtClean="0">
                <a:sym typeface="Symbol" pitchFamily="18" charset="2"/>
              </a:rPr>
              <a:t>  9</a:t>
            </a:r>
            <a:r>
              <a:rPr lang="en-US" baseline="30000" dirty="0" smtClean="0"/>
              <a:t>0</a:t>
            </a:r>
            <a:r>
              <a:rPr lang="en-US" dirty="0" smtClean="0"/>
              <a:t> </a:t>
            </a:r>
            <a:r>
              <a:rPr lang="en-US" baseline="30000" dirty="0" smtClean="0"/>
              <a:t>  </a:t>
            </a:r>
            <a:endParaRPr lang="ru-RU" b="1" baseline="30000" dirty="0">
              <a:solidFill>
                <a:srgbClr val="FF0000"/>
              </a:solidFill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3276600" y="3810000"/>
            <a:ext cx="11430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4724400" y="3048000"/>
            <a:ext cx="10668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DCB9AB-3877-4C62-AAD1-9420436A9A0F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sp>
        <p:nvSpPr>
          <p:cNvPr id="39" name="Стрелка вниз 38"/>
          <p:cNvSpPr/>
          <p:nvPr/>
        </p:nvSpPr>
        <p:spPr>
          <a:xfrm>
            <a:off x="4191000" y="4419600"/>
            <a:ext cx="310696" cy="51621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0" name="TextBox 39"/>
          <p:cNvSpPr txBox="1"/>
          <p:nvPr/>
        </p:nvSpPr>
        <p:spPr>
          <a:xfrm>
            <a:off x="6819325" y="4419600"/>
            <a:ext cx="23246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Solar experiments, </a:t>
            </a:r>
            <a:r>
              <a:rPr lang="en-US" sz="1400" dirty="0" err="1" smtClean="0"/>
              <a:t>SuperK</a:t>
            </a:r>
            <a:endParaRPr lang="en-US" sz="1400" dirty="0" smtClean="0"/>
          </a:p>
          <a:p>
            <a:r>
              <a:rPr lang="en-US" sz="1400" dirty="0" err="1" smtClean="0"/>
              <a:t>KamLAND</a:t>
            </a:r>
            <a:endParaRPr lang="ru-RU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228600" y="4343400"/>
            <a:ext cx="1321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SuperK</a:t>
            </a:r>
            <a:r>
              <a:rPr lang="en-US" sz="1400" dirty="0" smtClean="0"/>
              <a:t>, K2K, </a:t>
            </a:r>
          </a:p>
          <a:p>
            <a:r>
              <a:rPr lang="en-US" sz="1400" dirty="0" smtClean="0"/>
              <a:t>MINOS, T2K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429000" y="4419600"/>
            <a:ext cx="772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T2K </a:t>
            </a:r>
          </a:p>
          <a:p>
            <a:r>
              <a:rPr lang="en-US" sz="1400" dirty="0" smtClean="0"/>
              <a:t>MINOS</a:t>
            </a:r>
            <a:endParaRPr lang="ru-RU" sz="1400" dirty="0"/>
          </a:p>
        </p:txBody>
      </p:sp>
      <p:sp>
        <p:nvSpPr>
          <p:cNvPr id="43" name="TextBox 42"/>
          <p:cNvSpPr txBox="1"/>
          <p:nvPr/>
        </p:nvSpPr>
        <p:spPr>
          <a:xfrm>
            <a:off x="4495800" y="4419600"/>
            <a:ext cx="1617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Daya</a:t>
            </a:r>
            <a:r>
              <a:rPr lang="en-US" sz="1400" dirty="0" smtClean="0"/>
              <a:t> Bay, RENO</a:t>
            </a:r>
          </a:p>
          <a:p>
            <a:r>
              <a:rPr lang="en-US" sz="1400" dirty="0" smtClean="0"/>
              <a:t>Double </a:t>
            </a:r>
            <a:r>
              <a:rPr lang="en-US" sz="1400" dirty="0" err="1" smtClean="0"/>
              <a:t>Chooz</a:t>
            </a:r>
            <a:endParaRPr lang="ru-RU" sz="1400" dirty="0"/>
          </a:p>
        </p:txBody>
      </p:sp>
      <p:sp>
        <p:nvSpPr>
          <p:cNvPr id="47" name="TextBox 46"/>
          <p:cNvSpPr txBox="1"/>
          <p:nvPr/>
        </p:nvSpPr>
        <p:spPr>
          <a:xfrm>
            <a:off x="4038600" y="3886200"/>
            <a:ext cx="29367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i="1" dirty="0" err="1" smtClean="0">
                <a:solidFill>
                  <a:schemeClr val="bg1"/>
                </a:solidFill>
              </a:rPr>
              <a:t>i</a:t>
            </a:r>
            <a:r>
              <a:rPr lang="en-US" sz="1200" i="1" dirty="0" smtClean="0">
                <a:solidFill>
                  <a:schemeClr val="bg1"/>
                </a:solidFill>
                <a:sym typeface="Symbol"/>
              </a:rPr>
              <a:t></a:t>
            </a:r>
            <a:endParaRPr lang="ru-RU" sz="1200" i="1" dirty="0">
              <a:solidFill>
                <a:schemeClr val="bg1"/>
              </a:solidFill>
            </a:endParaRPr>
          </a:p>
        </p:txBody>
      </p:sp>
      <p:graphicFrame>
        <p:nvGraphicFramePr>
          <p:cNvPr id="49" name="Объект 48"/>
          <p:cNvGraphicFramePr>
            <a:graphicFrameLocks noChangeAspect="1"/>
          </p:cNvGraphicFramePr>
          <p:nvPr/>
        </p:nvGraphicFramePr>
        <p:xfrm>
          <a:off x="231775" y="5486400"/>
          <a:ext cx="2130425" cy="709613"/>
        </p:xfrm>
        <a:graphic>
          <a:graphicData uri="http://schemas.openxmlformats.org/presentationml/2006/ole">
            <p:oleObj spid="_x0000_s165890" name="Формула" r:id="rId9" imgW="1447560" imgH="482400" progId="Equation.3">
              <p:embed/>
            </p:oleObj>
          </a:graphicData>
        </a:graphic>
      </p:graphicFrame>
      <p:graphicFrame>
        <p:nvGraphicFramePr>
          <p:cNvPr id="50" name="Объект 49"/>
          <p:cNvGraphicFramePr>
            <a:graphicFrameLocks noChangeAspect="1"/>
          </p:cNvGraphicFramePr>
          <p:nvPr/>
        </p:nvGraphicFramePr>
        <p:xfrm>
          <a:off x="6248400" y="5486400"/>
          <a:ext cx="2573421" cy="349250"/>
        </p:xfrm>
        <a:graphic>
          <a:graphicData uri="http://schemas.openxmlformats.org/presentationml/2006/ole">
            <p:oleObj spid="_x0000_s165891" name="Формула" r:id="rId10" imgW="1777680" imgH="24120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DCB9AB-3877-4C62-AAD1-9420436A9A0F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ltGray">
          <a:xfrm>
            <a:off x="1723911" y="0"/>
            <a:ext cx="503740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Cambria" pitchFamily="18" charset="0"/>
                <a:cs typeface="Tahoma" pitchFamily="34" charset="0"/>
                <a:sym typeface="Symbol" pitchFamily="18" charset="2"/>
              </a:rPr>
              <a:t>Main goals of accelerator </a:t>
            </a:r>
          </a:p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Cambria" pitchFamily="18" charset="0"/>
                <a:cs typeface="Tahoma" pitchFamily="34" charset="0"/>
                <a:sym typeface="Symbol" pitchFamily="18" charset="2"/>
              </a:rPr>
              <a:t>and reactor </a:t>
            </a:r>
            <a:r>
              <a:rPr lang="en-US" sz="2800" b="1" dirty="0" smtClean="0">
                <a:solidFill>
                  <a:srgbClr val="FFFF00"/>
                </a:solidFill>
                <a:latin typeface="Cambria" pitchFamily="18" charset="0"/>
                <a:cs typeface="Tahoma" pitchFamily="34" charset="0"/>
                <a:sym typeface="Symbol" pitchFamily="18" charset="2"/>
              </a:rPr>
              <a:t> LBL experiments</a:t>
            </a:r>
            <a:endParaRPr lang="ru-RU" sz="2800" b="1" dirty="0">
              <a:solidFill>
                <a:srgbClr val="FFFF00"/>
              </a:solidFill>
              <a:latin typeface="Cambria" pitchFamily="18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1295400"/>
            <a:ext cx="3501921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- CP violation in lepton sector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143000" y="4267200"/>
            <a:ext cx="3031599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- Neutrino mass hierarchy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143000" y="5486400"/>
            <a:ext cx="6524543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ym typeface="Symbol"/>
              </a:rPr>
              <a:t>- </a:t>
            </a:r>
            <a:r>
              <a:rPr lang="ru-RU" b="1" dirty="0" smtClean="0">
                <a:sym typeface="Symbol"/>
              </a:rPr>
              <a:t></a:t>
            </a:r>
            <a:r>
              <a:rPr lang="en-US" b="1" baseline="-25000" dirty="0" smtClean="0">
                <a:sym typeface="Symbol"/>
              </a:rPr>
              <a:t>23</a:t>
            </a:r>
            <a:r>
              <a:rPr lang="en-US" b="1" dirty="0" smtClean="0">
                <a:sym typeface="Symbol"/>
              </a:rPr>
              <a:t> – maximal? If not, what octant (</a:t>
            </a:r>
            <a:r>
              <a:rPr lang="en-US" b="1" baseline="-25000" dirty="0" smtClean="0">
                <a:sym typeface="Symbol"/>
              </a:rPr>
              <a:t>23</a:t>
            </a:r>
            <a:r>
              <a:rPr lang="en-US" b="1" dirty="0" smtClean="0">
                <a:sym typeface="Symbol"/>
              </a:rPr>
              <a:t> &gt; /4 or </a:t>
            </a:r>
            <a:r>
              <a:rPr lang="en-US" b="1" baseline="-25000" dirty="0" smtClean="0">
                <a:sym typeface="Symbol"/>
              </a:rPr>
              <a:t>23</a:t>
            </a:r>
            <a:r>
              <a:rPr lang="en-US" b="1" dirty="0" smtClean="0">
                <a:sym typeface="Symbol"/>
              </a:rPr>
              <a:t> &lt; /4)?</a:t>
            </a:r>
            <a:endParaRPr lang="ru-RU" b="1" dirty="0"/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0" y="2286000"/>
            <a:ext cx="5410200" cy="64633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sym typeface="Symbol" pitchFamily="18" charset="2"/>
              </a:rPr>
              <a:t>J</a:t>
            </a:r>
            <a:r>
              <a:rPr lang="en-US" baseline="-25000" dirty="0">
                <a:solidFill>
                  <a:schemeClr val="bg1"/>
                </a:solidFill>
                <a:sym typeface="Symbol" pitchFamily="18" charset="2"/>
              </a:rPr>
              <a:t>CP</a:t>
            </a:r>
            <a:r>
              <a:rPr lang="en-US" dirty="0">
                <a:solidFill>
                  <a:schemeClr val="bg1"/>
                </a:solidFill>
                <a:sym typeface="Symbol" pitchFamily="18" charset="2"/>
              </a:rPr>
              <a:t> </a:t>
            </a:r>
            <a:r>
              <a:rPr lang="en-US" b="1" dirty="0">
                <a:solidFill>
                  <a:schemeClr val="bg1"/>
                </a:solidFill>
                <a:sym typeface="Symbol" pitchFamily="18" charset="2"/>
              </a:rPr>
              <a:t>= </a:t>
            </a:r>
            <a:r>
              <a:rPr lang="en-US" b="1" dirty="0" err="1">
                <a:solidFill>
                  <a:schemeClr val="bg1"/>
                </a:solidFill>
                <a:sym typeface="Symbol" pitchFamily="18" charset="2"/>
              </a:rPr>
              <a:t>Im</a:t>
            </a:r>
            <a:r>
              <a:rPr lang="en-US" b="1" dirty="0">
                <a:solidFill>
                  <a:schemeClr val="bg1"/>
                </a:solidFill>
                <a:sym typeface="Symbol" pitchFamily="18" charset="2"/>
              </a:rPr>
              <a:t>(U</a:t>
            </a:r>
            <a:r>
              <a:rPr lang="en-US" b="1" baseline="-25000" dirty="0">
                <a:solidFill>
                  <a:schemeClr val="bg1"/>
                </a:solidFill>
                <a:sym typeface="Symbol" pitchFamily="18" charset="2"/>
              </a:rPr>
              <a:t>e1</a:t>
            </a:r>
            <a:r>
              <a:rPr lang="en-US" b="1" dirty="0">
                <a:solidFill>
                  <a:schemeClr val="bg1"/>
                </a:solidFill>
                <a:sym typeface="Symbol" pitchFamily="18" charset="2"/>
              </a:rPr>
              <a:t>U</a:t>
            </a:r>
            <a:r>
              <a:rPr lang="en-US" b="1" baseline="-25000" dirty="0">
                <a:solidFill>
                  <a:schemeClr val="bg1"/>
                </a:solidFill>
                <a:sym typeface="Symbol" pitchFamily="18" charset="2"/>
              </a:rPr>
              <a:t>2</a:t>
            </a:r>
            <a:r>
              <a:rPr lang="en-US" b="1" dirty="0">
                <a:solidFill>
                  <a:schemeClr val="bg1"/>
                </a:solidFill>
                <a:sym typeface="Symbol" pitchFamily="18" charset="2"/>
              </a:rPr>
              <a:t>U</a:t>
            </a:r>
            <a:r>
              <a:rPr lang="en-US" b="1" baseline="30000" dirty="0">
                <a:solidFill>
                  <a:schemeClr val="bg1"/>
                </a:solidFill>
                <a:sym typeface="Symbol" pitchFamily="18" charset="2"/>
              </a:rPr>
              <a:t></a:t>
            </a:r>
            <a:r>
              <a:rPr lang="en-US" b="1" baseline="-25000" dirty="0">
                <a:solidFill>
                  <a:schemeClr val="bg1"/>
                </a:solidFill>
                <a:sym typeface="Symbol" pitchFamily="18" charset="2"/>
              </a:rPr>
              <a:t>e2</a:t>
            </a:r>
            <a:r>
              <a:rPr lang="en-US" b="1" dirty="0">
                <a:solidFill>
                  <a:schemeClr val="bg1"/>
                </a:solidFill>
                <a:sym typeface="Symbol" pitchFamily="18" charset="2"/>
              </a:rPr>
              <a:t>U</a:t>
            </a:r>
            <a:r>
              <a:rPr lang="en-US" b="1" baseline="30000" dirty="0">
                <a:solidFill>
                  <a:schemeClr val="bg1"/>
                </a:solidFill>
                <a:sym typeface="Symbol" pitchFamily="18" charset="2"/>
              </a:rPr>
              <a:t></a:t>
            </a:r>
            <a:r>
              <a:rPr lang="en-US" b="1" baseline="-25000" dirty="0">
                <a:solidFill>
                  <a:schemeClr val="bg1"/>
                </a:solidFill>
                <a:sym typeface="Symbol" pitchFamily="18" charset="2"/>
              </a:rPr>
              <a:t>1</a:t>
            </a:r>
            <a:r>
              <a:rPr lang="en-US" b="1" dirty="0">
                <a:solidFill>
                  <a:schemeClr val="bg1"/>
                </a:solidFill>
                <a:sym typeface="Symbol" pitchFamily="18" charset="2"/>
              </a:rPr>
              <a:t>) = </a:t>
            </a:r>
            <a:r>
              <a:rPr lang="en-US" b="1" dirty="0" err="1">
                <a:solidFill>
                  <a:schemeClr val="bg1"/>
                </a:solidFill>
                <a:sym typeface="Symbol" pitchFamily="18" charset="2"/>
              </a:rPr>
              <a:t>Im</a:t>
            </a:r>
            <a:r>
              <a:rPr lang="en-US" b="1" dirty="0">
                <a:solidFill>
                  <a:schemeClr val="bg1"/>
                </a:solidFill>
                <a:sym typeface="Symbol" pitchFamily="18" charset="2"/>
              </a:rPr>
              <a:t>(U</a:t>
            </a:r>
            <a:r>
              <a:rPr lang="en-US" b="1" baseline="-25000" dirty="0">
                <a:solidFill>
                  <a:schemeClr val="bg1"/>
                </a:solidFill>
                <a:sym typeface="Symbol" pitchFamily="18" charset="2"/>
              </a:rPr>
              <a:t>e2</a:t>
            </a:r>
            <a:r>
              <a:rPr lang="en-US" b="1" dirty="0">
                <a:solidFill>
                  <a:schemeClr val="bg1"/>
                </a:solidFill>
                <a:sym typeface="Symbol" pitchFamily="18" charset="2"/>
              </a:rPr>
              <a:t>U</a:t>
            </a:r>
            <a:r>
              <a:rPr lang="en-US" b="1" baseline="-25000" dirty="0">
                <a:solidFill>
                  <a:schemeClr val="bg1"/>
                </a:solidFill>
                <a:sym typeface="Symbol" pitchFamily="18" charset="2"/>
              </a:rPr>
              <a:t>3</a:t>
            </a:r>
            <a:r>
              <a:rPr lang="en-US" b="1" dirty="0">
                <a:solidFill>
                  <a:schemeClr val="bg1"/>
                </a:solidFill>
                <a:sym typeface="Symbol" pitchFamily="18" charset="2"/>
              </a:rPr>
              <a:t>U</a:t>
            </a:r>
            <a:r>
              <a:rPr lang="en-US" b="1" baseline="30000" dirty="0">
                <a:solidFill>
                  <a:schemeClr val="bg1"/>
                </a:solidFill>
                <a:sym typeface="Symbol" pitchFamily="18" charset="2"/>
              </a:rPr>
              <a:t></a:t>
            </a:r>
            <a:r>
              <a:rPr lang="en-US" b="1" baseline="-25000" dirty="0">
                <a:solidFill>
                  <a:schemeClr val="bg1"/>
                </a:solidFill>
                <a:sym typeface="Symbol" pitchFamily="18" charset="2"/>
              </a:rPr>
              <a:t>e3</a:t>
            </a:r>
            <a:r>
              <a:rPr lang="en-US" b="1" dirty="0">
                <a:solidFill>
                  <a:schemeClr val="bg1"/>
                </a:solidFill>
                <a:sym typeface="Symbol" pitchFamily="18" charset="2"/>
              </a:rPr>
              <a:t>U</a:t>
            </a:r>
            <a:r>
              <a:rPr lang="en-US" b="1" baseline="30000" dirty="0">
                <a:solidFill>
                  <a:schemeClr val="bg1"/>
                </a:solidFill>
                <a:sym typeface="Symbol" pitchFamily="18" charset="2"/>
              </a:rPr>
              <a:t></a:t>
            </a:r>
            <a:r>
              <a:rPr lang="en-US" b="1" baseline="-25000" dirty="0">
                <a:solidFill>
                  <a:schemeClr val="bg1"/>
                </a:solidFill>
                <a:sym typeface="Symbol" pitchFamily="18" charset="2"/>
              </a:rPr>
              <a:t>2</a:t>
            </a:r>
            <a:r>
              <a:rPr lang="en-US" b="1" dirty="0">
                <a:solidFill>
                  <a:schemeClr val="bg1"/>
                </a:solidFill>
                <a:sym typeface="Symbol" pitchFamily="18" charset="2"/>
              </a:rPr>
              <a:t>) </a:t>
            </a:r>
          </a:p>
          <a:p>
            <a:r>
              <a:rPr lang="en-US" b="1" dirty="0" smtClean="0">
                <a:solidFill>
                  <a:schemeClr val="bg1"/>
                </a:solidFill>
                <a:sym typeface="Symbol" pitchFamily="18" charset="2"/>
              </a:rPr>
              <a:t>      = </a:t>
            </a:r>
            <a:r>
              <a:rPr lang="en-US" b="1" dirty="0">
                <a:solidFill>
                  <a:schemeClr val="bg1"/>
                </a:solidFill>
                <a:sym typeface="Symbol" pitchFamily="18" charset="2"/>
              </a:rPr>
              <a:t>cos</a:t>
            </a:r>
            <a:r>
              <a:rPr lang="en-US" b="1" baseline="-25000" dirty="0">
                <a:solidFill>
                  <a:schemeClr val="bg1"/>
                </a:solidFill>
                <a:sym typeface="Symbol" pitchFamily="18" charset="2"/>
              </a:rPr>
              <a:t>12</a:t>
            </a:r>
            <a:r>
              <a:rPr lang="en-US" b="1" dirty="0">
                <a:solidFill>
                  <a:schemeClr val="bg1"/>
                </a:solidFill>
                <a:sym typeface="Symbol" pitchFamily="18" charset="2"/>
              </a:rPr>
              <a:t>sin</a:t>
            </a:r>
            <a:r>
              <a:rPr lang="en-US" b="1" baseline="-25000" dirty="0">
                <a:solidFill>
                  <a:schemeClr val="bg1"/>
                </a:solidFill>
                <a:sym typeface="Symbol" pitchFamily="18" charset="2"/>
              </a:rPr>
              <a:t>12</a:t>
            </a:r>
            <a:r>
              <a:rPr lang="en-US" b="1" dirty="0">
                <a:solidFill>
                  <a:schemeClr val="bg1"/>
                </a:solidFill>
                <a:sym typeface="Symbol" pitchFamily="18" charset="2"/>
              </a:rPr>
              <a:t>cos</a:t>
            </a:r>
            <a:r>
              <a:rPr lang="en-US" b="1" baseline="30000" dirty="0">
                <a:solidFill>
                  <a:schemeClr val="bg1"/>
                </a:solidFill>
                <a:sym typeface="Symbol" pitchFamily="18" charset="2"/>
              </a:rPr>
              <a:t>2</a:t>
            </a:r>
            <a:r>
              <a:rPr lang="en-US" b="1" dirty="0">
                <a:solidFill>
                  <a:schemeClr val="bg1"/>
                </a:solidFill>
                <a:sym typeface="Symbol" pitchFamily="18" charset="2"/>
              </a:rPr>
              <a:t></a:t>
            </a:r>
            <a:r>
              <a:rPr lang="en-US" b="1" baseline="-25000" dirty="0">
                <a:solidFill>
                  <a:schemeClr val="bg1"/>
                </a:solidFill>
                <a:sym typeface="Symbol" pitchFamily="18" charset="2"/>
              </a:rPr>
              <a:t>13</a:t>
            </a:r>
            <a:r>
              <a:rPr lang="en-US" b="1" dirty="0">
                <a:solidFill>
                  <a:srgbClr val="0033CC"/>
                </a:solidFill>
                <a:sym typeface="Symbol" pitchFamily="18" charset="2"/>
              </a:rPr>
              <a:t>sin</a:t>
            </a:r>
            <a:r>
              <a:rPr lang="en-US" b="1" baseline="-25000" dirty="0">
                <a:solidFill>
                  <a:srgbClr val="0033CC"/>
                </a:solidFill>
                <a:sym typeface="Symbol" pitchFamily="18" charset="2"/>
              </a:rPr>
              <a:t>13</a:t>
            </a:r>
            <a:r>
              <a:rPr lang="en-US" b="1" dirty="0">
                <a:solidFill>
                  <a:schemeClr val="bg1"/>
                </a:solidFill>
                <a:sym typeface="Symbol" pitchFamily="18" charset="2"/>
              </a:rPr>
              <a:t>cos</a:t>
            </a:r>
            <a:r>
              <a:rPr lang="en-US" b="1" baseline="-25000" dirty="0">
                <a:solidFill>
                  <a:schemeClr val="bg1"/>
                </a:solidFill>
                <a:sym typeface="Symbol" pitchFamily="18" charset="2"/>
              </a:rPr>
              <a:t>23</a:t>
            </a:r>
            <a:r>
              <a:rPr lang="en-US" b="1" dirty="0">
                <a:solidFill>
                  <a:schemeClr val="bg1"/>
                </a:solidFill>
                <a:sym typeface="Symbol" pitchFamily="18" charset="2"/>
              </a:rPr>
              <a:t>sin</a:t>
            </a:r>
            <a:r>
              <a:rPr lang="en-US" b="1" baseline="-25000" dirty="0">
                <a:solidFill>
                  <a:schemeClr val="bg1"/>
                </a:solidFill>
                <a:sym typeface="Symbol" pitchFamily="18" charset="2"/>
              </a:rPr>
              <a:t>23</a:t>
            </a:r>
            <a:r>
              <a:rPr lang="en-US" b="1" dirty="0">
                <a:solidFill>
                  <a:srgbClr val="FF0000"/>
                </a:solidFill>
                <a:sym typeface="Symbol" pitchFamily="18" charset="2"/>
              </a:rPr>
              <a:t>sin</a:t>
            </a:r>
            <a:r>
              <a:rPr lang="en-US" b="1" dirty="0" smtClean="0">
                <a:solidFill>
                  <a:srgbClr val="FF0000"/>
                </a:solidFill>
                <a:sym typeface="Symbol" pitchFamily="18" charset="2"/>
              </a:rPr>
              <a:t></a:t>
            </a:r>
            <a:r>
              <a:rPr lang="en-US" b="1" baseline="-25000" dirty="0" smtClean="0">
                <a:solidFill>
                  <a:srgbClr val="FF0000"/>
                </a:solidFill>
                <a:sym typeface="Symbol" pitchFamily="18" charset="2"/>
              </a:rPr>
              <a:t>CP</a:t>
            </a:r>
            <a:endParaRPr lang="ru-RU" b="1" baseline="-25000" dirty="0">
              <a:solidFill>
                <a:srgbClr val="FF0000"/>
              </a:solidFill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28600" y="1828800"/>
            <a:ext cx="49382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Strength </a:t>
            </a:r>
            <a:r>
              <a:rPr lang="en-US" dirty="0"/>
              <a:t>of CP violation in neutrino oscillations</a:t>
            </a:r>
            <a:endParaRPr lang="ru-RU" dirty="0"/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533400" y="2971800"/>
            <a:ext cx="29113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all mixing angles </a:t>
            </a:r>
            <a:r>
              <a:rPr lang="en-US" b="1" dirty="0">
                <a:solidFill>
                  <a:srgbClr val="FF0000"/>
                </a:solidFill>
                <a:sym typeface="Symbol" pitchFamily="18" charset="2"/>
              </a:rPr>
              <a:t> 0    </a:t>
            </a:r>
            <a:endParaRPr lang="en-US" b="1" dirty="0" smtClean="0">
              <a:solidFill>
                <a:srgbClr val="FF0000"/>
              </a:solidFill>
              <a:sym typeface="Symbol" pitchFamily="18" charset="2"/>
            </a:endParaRPr>
          </a:p>
          <a:p>
            <a:r>
              <a:rPr lang="en-US" b="1" dirty="0" smtClean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en-US" b="1" dirty="0" smtClean="0">
                <a:solidFill>
                  <a:srgbClr val="FF0000"/>
                </a:solidFill>
                <a:sym typeface="Symbol"/>
              </a:rPr>
              <a:t></a:t>
            </a:r>
            <a:r>
              <a:rPr lang="en-US" b="1" dirty="0" smtClean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en-US" b="1" dirty="0">
                <a:solidFill>
                  <a:srgbClr val="FF0000"/>
                </a:solidFill>
                <a:sym typeface="Symbol" pitchFamily="18" charset="2"/>
              </a:rPr>
              <a:t>J</a:t>
            </a:r>
            <a:r>
              <a:rPr lang="en-US" b="1" baseline="-25000" dirty="0">
                <a:solidFill>
                  <a:srgbClr val="FF0000"/>
                </a:solidFill>
                <a:sym typeface="Symbol" pitchFamily="18" charset="2"/>
              </a:rPr>
              <a:t>CP</a:t>
            </a:r>
            <a:r>
              <a:rPr lang="en-US" b="1" dirty="0">
                <a:solidFill>
                  <a:srgbClr val="FF0000"/>
                </a:solidFill>
                <a:sym typeface="Symbol" pitchFamily="18" charset="2"/>
              </a:rPr>
              <a:t>  0  if   </a:t>
            </a:r>
            <a:r>
              <a:rPr lang="en-US" b="1" dirty="0" smtClean="0">
                <a:solidFill>
                  <a:srgbClr val="FF0000"/>
                </a:solidFill>
                <a:sym typeface="Symbol" pitchFamily="18" charset="2"/>
              </a:rPr>
              <a:t></a:t>
            </a:r>
            <a:r>
              <a:rPr lang="en-US" b="1" baseline="-25000" dirty="0" smtClean="0">
                <a:solidFill>
                  <a:srgbClr val="FF0000"/>
                </a:solidFill>
                <a:sym typeface="Symbol" pitchFamily="18" charset="2"/>
              </a:rPr>
              <a:t>CP</a:t>
            </a:r>
            <a:r>
              <a:rPr lang="en-US" b="1" dirty="0" smtClean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en-US" b="1" dirty="0">
                <a:solidFill>
                  <a:srgbClr val="FF0000"/>
                </a:solidFill>
                <a:sym typeface="Symbol" pitchFamily="18" charset="2"/>
              </a:rPr>
              <a:t> 0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1219200"/>
            <a:ext cx="3352800" cy="1080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638800" y="2362200"/>
            <a:ext cx="3276600" cy="748923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Quark sector   </a:t>
            </a:r>
            <a:r>
              <a:rPr lang="en-US" sz="1600" b="1" dirty="0">
                <a:solidFill>
                  <a:schemeClr val="bg1"/>
                </a:solidFill>
                <a:sym typeface="Symbol" pitchFamily="18" charset="2"/>
              </a:rPr>
              <a:t>J</a:t>
            </a:r>
            <a:r>
              <a:rPr lang="en-US" sz="1600" b="1" baseline="-25000" dirty="0">
                <a:solidFill>
                  <a:schemeClr val="bg1"/>
                </a:solidFill>
                <a:sym typeface="Symbol" pitchFamily="18" charset="2"/>
              </a:rPr>
              <a:t>CP</a:t>
            </a:r>
            <a:r>
              <a:rPr lang="en-US" sz="1600" b="1" dirty="0">
                <a:solidFill>
                  <a:schemeClr val="bg1"/>
                </a:solidFill>
                <a:sym typeface="Symbol" pitchFamily="18" charset="2"/>
              </a:rPr>
              <a:t>  310</a:t>
            </a:r>
            <a:r>
              <a:rPr lang="en-US" sz="1600" b="1" baseline="30000" dirty="0">
                <a:solidFill>
                  <a:schemeClr val="bg1"/>
                </a:solidFill>
                <a:sym typeface="Symbol" pitchFamily="18" charset="2"/>
              </a:rPr>
              <a:t>-5</a:t>
            </a:r>
          </a:p>
          <a:p>
            <a:endParaRPr lang="en-US" sz="1600" b="1" baseline="30000" dirty="0">
              <a:solidFill>
                <a:schemeClr val="bg1"/>
              </a:solidFill>
              <a:sym typeface="Symbol" pitchFamily="18" charset="2"/>
            </a:endParaRPr>
          </a:p>
          <a:p>
            <a:r>
              <a:rPr lang="en-US" sz="1600" b="1" dirty="0">
                <a:solidFill>
                  <a:schemeClr val="bg1"/>
                </a:solidFill>
                <a:sym typeface="Symbol" pitchFamily="18" charset="2"/>
              </a:rPr>
              <a:t>Lepton sector</a:t>
            </a:r>
            <a:r>
              <a:rPr lang="en-US" sz="1600" b="1" dirty="0">
                <a:solidFill>
                  <a:schemeClr val="bg1"/>
                </a:solidFill>
              </a:rPr>
              <a:t>  </a:t>
            </a:r>
            <a:r>
              <a:rPr lang="en-US" sz="1600" b="1" dirty="0" smtClean="0">
                <a:solidFill>
                  <a:schemeClr val="bg1"/>
                </a:solidFill>
                <a:sym typeface="Symbol" pitchFamily="18" charset="2"/>
              </a:rPr>
              <a:t>J</a:t>
            </a:r>
            <a:r>
              <a:rPr lang="en-US" sz="1600" b="1" baseline="-25000" dirty="0" smtClean="0">
                <a:solidFill>
                  <a:schemeClr val="bg1"/>
                </a:solidFill>
                <a:sym typeface="Symbol" pitchFamily="18" charset="2"/>
              </a:rPr>
              <a:t>CP</a:t>
            </a:r>
            <a:r>
              <a:rPr lang="en-US" sz="1600" b="1" dirty="0" smtClean="0">
                <a:solidFill>
                  <a:schemeClr val="bg1"/>
                </a:solidFill>
                <a:sym typeface="Symbol" pitchFamily="18" charset="2"/>
              </a:rPr>
              <a:t> </a:t>
            </a:r>
            <a:r>
              <a:rPr lang="en-US" sz="1600" b="1" dirty="0">
                <a:solidFill>
                  <a:schemeClr val="bg1"/>
                </a:solidFill>
                <a:sym typeface="Symbol" pitchFamily="18" charset="2"/>
              </a:rPr>
              <a:t> 0.02sin</a:t>
            </a:r>
            <a:r>
              <a:rPr lang="en-US" sz="1600" b="1" dirty="0" smtClean="0">
                <a:solidFill>
                  <a:schemeClr val="bg1"/>
                </a:solidFill>
                <a:sym typeface="Symbol" pitchFamily="18" charset="2"/>
              </a:rPr>
              <a:t></a:t>
            </a:r>
            <a:r>
              <a:rPr lang="en-US" sz="1600" b="1" baseline="-25000" dirty="0" smtClean="0">
                <a:solidFill>
                  <a:schemeClr val="bg1"/>
                </a:solidFill>
                <a:sym typeface="Symbol" pitchFamily="18" charset="2"/>
              </a:rPr>
              <a:t>CP</a:t>
            </a:r>
            <a:endParaRPr lang="ru-RU" sz="1600" b="1" baseline="-25000" dirty="0">
              <a:solidFill>
                <a:schemeClr val="bg1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52400" y="3657600"/>
            <a:ext cx="8991600" cy="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5867400" y="990600"/>
            <a:ext cx="1133475" cy="36988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neutrinos</a:t>
            </a:r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7848600" y="990600"/>
            <a:ext cx="877163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quarks</a:t>
            </a:r>
            <a:endParaRPr lang="ru-RU" dirty="0">
              <a:solidFill>
                <a:srgbClr val="0033CC"/>
              </a:solidFill>
            </a:endParaRPr>
          </a:p>
        </p:txBody>
      </p:sp>
      <p:pic>
        <p:nvPicPr>
          <p:cNvPr id="163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733800"/>
            <a:ext cx="2362200" cy="1541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152400" y="5334000"/>
            <a:ext cx="8991600" cy="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52400" y="914400"/>
            <a:ext cx="8991600" cy="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152400" y="5943600"/>
            <a:ext cx="8991600" cy="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7" descr="D:\kek\neutrino\presentations\inr_40years_session\inr_emblem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52400"/>
            <a:ext cx="533400" cy="538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1143000" y="6019800"/>
            <a:ext cx="2954655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- Neutrino cross sections</a:t>
            </a:r>
          </a:p>
          <a:p>
            <a:r>
              <a:rPr lang="en-US" b="1" dirty="0" smtClean="0"/>
              <a:t>- Sterile neutrinos  </a:t>
            </a:r>
            <a:endParaRPr lang="ru-RU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962400" y="3200400"/>
            <a:ext cx="4492577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First indication from T2K: </a:t>
            </a:r>
            <a:r>
              <a:rPr lang="en-US" b="1" dirty="0" smtClean="0">
                <a:sym typeface="Symbol"/>
              </a:rPr>
              <a:t></a:t>
            </a:r>
            <a:r>
              <a:rPr lang="en-US" b="1" baseline="-25000" dirty="0" smtClean="0">
                <a:sym typeface="Symbol"/>
              </a:rPr>
              <a:t>CP</a:t>
            </a:r>
            <a:r>
              <a:rPr lang="en-US" b="1" dirty="0" smtClean="0">
                <a:sym typeface="Symbol"/>
              </a:rPr>
              <a:t> = -/2  ??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DCB9AB-3877-4C62-AAD1-9420436A9A0F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pic>
        <p:nvPicPr>
          <p:cNvPr id="4" name="Рисунок 3" descr="cern_neutrino_platfor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2362200"/>
            <a:ext cx="7086600" cy="4189986"/>
          </a:xfrm>
          <a:prstGeom prst="rect">
            <a:avLst/>
          </a:prstGeom>
        </p:spPr>
      </p:pic>
      <p:sp>
        <p:nvSpPr>
          <p:cNvPr id="5" name="Rectangle 37"/>
          <p:cNvSpPr>
            <a:spLocks noChangeArrowheads="1"/>
          </p:cNvSpPr>
          <p:nvPr/>
        </p:nvSpPr>
        <p:spPr bwMode="auto">
          <a:xfrm>
            <a:off x="2438400" y="152400"/>
            <a:ext cx="42530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Cambria" pitchFamily="18" charset="0"/>
                <a:cs typeface="Tahoma" pitchFamily="34" charset="0"/>
              </a:rPr>
              <a:t>CERN Neutrino Platform</a:t>
            </a:r>
            <a:r>
              <a:rPr lang="en-CA" sz="2800" b="1" dirty="0" smtClean="0">
                <a:solidFill>
                  <a:srgbClr val="FFFF00"/>
                </a:solidFill>
                <a:latin typeface="Cambria" pitchFamily="18" charset="0"/>
                <a:cs typeface="Tahoma" pitchFamily="34" charset="0"/>
              </a:rPr>
              <a:t> </a:t>
            </a:r>
            <a:endParaRPr lang="ru-RU" sz="2800" b="1" dirty="0">
              <a:solidFill>
                <a:srgbClr val="FFFF00"/>
              </a:solidFill>
              <a:latin typeface="Cambria" pitchFamily="18" charset="0"/>
              <a:cs typeface="Tahoma" pitchFamily="34" charset="0"/>
            </a:endParaRPr>
          </a:p>
        </p:txBody>
      </p:sp>
      <p:pic>
        <p:nvPicPr>
          <p:cNvPr id="6" name="Picture 7" descr="D:\kek\neutrino\presentations\inr_40years_session\inr_emble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609600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762000" y="1066800"/>
            <a:ext cx="784860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                                       Initial Mandate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…assist  various groups in their R&amp;D phase (detectors and components)….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…bring R&amp;D at the level of technology demonstrators…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… support the long and short baseline activities (infrastructure &amp; detectors)</a:t>
            </a:r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38200" y="609600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Following </a:t>
            </a:r>
            <a:r>
              <a:rPr lang="en-US" dirty="0" smtClean="0">
                <a:hlinkClick r:id="rId4"/>
              </a:rPr>
              <a:t>2013 European Strategy for Particle Physics</a:t>
            </a:r>
            <a:r>
              <a:rPr lang="en-US" dirty="0" smtClean="0"/>
              <a:t> recommendations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DCB9AB-3877-4C62-AAD1-9420436A9A0F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sp>
        <p:nvSpPr>
          <p:cNvPr id="3" name="Rectangle 37"/>
          <p:cNvSpPr>
            <a:spLocks noChangeArrowheads="1"/>
          </p:cNvSpPr>
          <p:nvPr/>
        </p:nvSpPr>
        <p:spPr bwMode="auto">
          <a:xfrm>
            <a:off x="1447800" y="2362200"/>
            <a:ext cx="67681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Current experiments</a:t>
            </a:r>
            <a:r>
              <a:rPr lang="en-CA" sz="4800" b="1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ru-RU" sz="4800" b="1" dirty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228600"/>
            <a:ext cx="2176463" cy="923925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665538" y="3722688"/>
            <a:ext cx="36036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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rot="10800000" flipV="1">
            <a:off x="1241425" y="3994150"/>
            <a:ext cx="6465888" cy="4603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447800" y="3733800"/>
            <a:ext cx="3714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</a:t>
            </a:r>
            <a:endParaRPr lang="en-US" sz="28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7400" y="3733800"/>
            <a:ext cx="3714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</a:t>
            </a:r>
            <a:endParaRPr lang="en-US" sz="28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52725" y="3733800"/>
            <a:ext cx="37147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</a:t>
            </a:r>
            <a:endParaRPr lang="en-US" sz="28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59313" y="3733800"/>
            <a:ext cx="36036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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7400" y="3733800"/>
            <a:ext cx="3619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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64313" y="3722688"/>
            <a:ext cx="36036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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50113" y="3722688"/>
            <a:ext cx="36036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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24800" y="3962400"/>
            <a:ext cx="601663" cy="3079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+mj-lt"/>
                <a:cs typeface="Arial" pitchFamily="34" charset="0"/>
              </a:rPr>
              <a:t>Tokai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47800" y="2971800"/>
            <a:ext cx="880369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latin typeface="+mj-lt"/>
                <a:cs typeface="Arial" pitchFamily="34" charset="0"/>
              </a:rPr>
              <a:t>Super-K</a:t>
            </a:r>
            <a:endParaRPr lang="en-US" sz="1400" dirty="0">
              <a:latin typeface="+mj-lt"/>
              <a:cs typeface="Arial" pitchFamily="34" charset="0"/>
            </a:endParaRPr>
          </a:p>
        </p:txBody>
      </p:sp>
      <p:pic>
        <p:nvPicPr>
          <p:cNvPr id="9231" name="Picture 14" descr="SK-recon-lowr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2362200"/>
            <a:ext cx="685800" cy="1082675"/>
          </a:xfrm>
          <a:prstGeom prst="rect">
            <a:avLst/>
          </a:prstGeom>
          <a:noFill/>
          <a:ln w="12700">
            <a:solidFill>
              <a:srgbClr val="00CCFF"/>
            </a:solidFill>
            <a:miter lim="800000"/>
            <a:headEnd/>
            <a:tailEnd/>
          </a:ln>
        </p:spPr>
      </p:pic>
      <p:pic>
        <p:nvPicPr>
          <p:cNvPr id="9232" name="Picture 9" descr="JPAR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2819400"/>
            <a:ext cx="1236663" cy="8382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9233" name="Title 1"/>
          <p:cNvSpPr>
            <a:spLocks noGrp="1"/>
          </p:cNvSpPr>
          <p:nvPr>
            <p:ph type="ctrTitle"/>
          </p:nvPr>
        </p:nvSpPr>
        <p:spPr>
          <a:xfrm>
            <a:off x="1524000" y="1143000"/>
            <a:ext cx="6705600" cy="1219200"/>
          </a:xfrm>
        </p:spPr>
        <p:txBody>
          <a:bodyPr/>
          <a:lstStyle/>
          <a:p>
            <a:pPr>
              <a:lnSpc>
                <a:spcPts val="4000"/>
              </a:lnSpc>
            </a:pPr>
            <a:r>
              <a:rPr lang="en-US" sz="3600" dirty="0" smtClean="0">
                <a:solidFill>
                  <a:srgbClr val="0099FF"/>
                </a:solidFill>
              </a:rPr>
              <a:t>Long-Baseline Neutrino Oscillation Experiment</a:t>
            </a:r>
          </a:p>
        </p:txBody>
      </p:sp>
      <p:sp>
        <p:nvSpPr>
          <p:cNvPr id="9234" name="TextBox 22"/>
          <p:cNvSpPr txBox="1">
            <a:spLocks noChangeArrowheads="1"/>
          </p:cNvSpPr>
          <p:nvPr/>
        </p:nvSpPr>
        <p:spPr bwMode="auto">
          <a:xfrm>
            <a:off x="4343400" y="4495800"/>
            <a:ext cx="1038225" cy="40005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0000"/>
                </a:solidFill>
              </a:rPr>
              <a:t>JAPAN</a:t>
            </a:r>
            <a:endParaRPr lang="ru-RU" sz="2000" b="1">
              <a:solidFill>
                <a:srgbClr val="000000"/>
              </a:solidFill>
            </a:endParaRPr>
          </a:p>
        </p:txBody>
      </p:sp>
      <p:pic>
        <p:nvPicPr>
          <p:cNvPr id="9235" name="Picture 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4572000"/>
            <a:ext cx="4333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6" name="TextBox 21"/>
          <p:cNvSpPr txBox="1">
            <a:spLocks noChangeArrowheads="1"/>
          </p:cNvSpPr>
          <p:nvPr/>
        </p:nvSpPr>
        <p:spPr bwMode="auto">
          <a:xfrm>
            <a:off x="6096000" y="4191000"/>
            <a:ext cx="8515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Tokyo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9237" name="Picture 7" descr="D:\kek\neutrino\presentations\inr_40years_session\inr_emblem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152400"/>
            <a:ext cx="6048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8" name="Picture 2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399" y="4267200"/>
            <a:ext cx="3658877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52"/>
          <p:cNvSpPr txBox="1">
            <a:spLocks noChangeArrowheads="1"/>
          </p:cNvSpPr>
          <p:nvPr/>
        </p:nvSpPr>
        <p:spPr bwMode="auto">
          <a:xfrm>
            <a:off x="6019800" y="381000"/>
            <a:ext cx="1670650" cy="64633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about 500 members </a:t>
            </a:r>
          </a:p>
          <a:p>
            <a:r>
              <a:rPr lang="en-US" sz="1200" b="1" dirty="0" smtClean="0">
                <a:solidFill>
                  <a:srgbClr val="FF0000"/>
                </a:solidFill>
              </a:rPr>
              <a:t>59 institutions</a:t>
            </a:r>
          </a:p>
          <a:p>
            <a:r>
              <a:rPr lang="en-US" sz="1200" b="1" dirty="0" smtClean="0">
                <a:solidFill>
                  <a:srgbClr val="FF0000"/>
                </a:solidFill>
              </a:rPr>
              <a:t>from 11 countries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52400" y="6172200"/>
            <a:ext cx="36576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Tm="24094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7"/>
          <p:cNvSpPr>
            <a:spLocks noChangeArrowheads="1"/>
          </p:cNvSpPr>
          <p:nvPr/>
        </p:nvSpPr>
        <p:spPr bwMode="auto">
          <a:xfrm>
            <a:off x="2209800" y="152400"/>
            <a:ext cx="29428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Cambria" pitchFamily="18" charset="0"/>
                <a:cs typeface="Tahoma" pitchFamily="34" charset="0"/>
              </a:rPr>
              <a:t>T2K </a:t>
            </a:r>
            <a:r>
              <a:rPr lang="en-US" sz="2800" b="1" dirty="0" smtClean="0">
                <a:solidFill>
                  <a:srgbClr val="FFFF00"/>
                </a:solidFill>
                <a:latin typeface="Cambria" pitchFamily="18" charset="0"/>
                <a:cs typeface="Tahoma" pitchFamily="34" charset="0"/>
              </a:rPr>
              <a:t>experiment</a:t>
            </a:r>
            <a:r>
              <a:rPr lang="en-CA" sz="2800" b="1" dirty="0" smtClean="0">
                <a:solidFill>
                  <a:srgbClr val="FFFF00"/>
                </a:solidFill>
                <a:latin typeface="Cambria" pitchFamily="18" charset="0"/>
                <a:cs typeface="Tahoma" pitchFamily="34" charset="0"/>
              </a:rPr>
              <a:t> </a:t>
            </a:r>
            <a:endParaRPr lang="ru-RU" sz="2800" b="1" dirty="0">
              <a:solidFill>
                <a:srgbClr val="FFFF00"/>
              </a:solidFill>
              <a:latin typeface="Cambria" pitchFamily="18" charset="0"/>
              <a:cs typeface="Tahoma" pitchFamily="34" charset="0"/>
            </a:endParaRPr>
          </a:p>
        </p:txBody>
      </p:sp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152400" y="4495800"/>
            <a:ext cx="1193800" cy="1687512"/>
            <a:chOff x="2816" y="2746"/>
            <a:chExt cx="891" cy="1258"/>
          </a:xfrm>
        </p:grpSpPr>
        <p:pic>
          <p:nvPicPr>
            <p:cNvPr id="10266" name="Picture 46" descr="neutrino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16" y="2746"/>
              <a:ext cx="891" cy="1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67" name="Rectangle 48"/>
            <p:cNvSpPr>
              <a:spLocks noChangeArrowheads="1"/>
            </p:cNvSpPr>
            <p:nvPr/>
          </p:nvSpPr>
          <p:spPr bwMode="auto">
            <a:xfrm>
              <a:off x="3158" y="2842"/>
              <a:ext cx="138" cy="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endParaRPr kumimoji="1" lang="en-US" altLang="ja-JP" sz="1200" b="1">
                <a:latin typeface="Helvetica" pitchFamily="34" charset="0"/>
                <a:ea typeface="Osaka" charset="-128"/>
              </a:endParaRPr>
            </a:p>
          </p:txBody>
        </p:sp>
      </p:grpSp>
      <p:pic>
        <p:nvPicPr>
          <p:cNvPr id="10244" name="Picture 54" descr="sk_detect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457200"/>
            <a:ext cx="1759102" cy="1981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45" name="Picture 8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2357438"/>
            <a:ext cx="8605837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グループ化 46"/>
          <p:cNvGrpSpPr>
            <a:grpSpLocks/>
          </p:cNvGrpSpPr>
          <p:nvPr/>
        </p:nvGrpSpPr>
        <p:grpSpPr bwMode="auto">
          <a:xfrm>
            <a:off x="4114800" y="1066800"/>
            <a:ext cx="1571625" cy="1214438"/>
            <a:chOff x="2411413" y="979488"/>
            <a:chExt cx="2160587" cy="1658938"/>
          </a:xfrm>
        </p:grpSpPr>
        <p:pic>
          <p:nvPicPr>
            <p:cNvPr id="10263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11413" y="981076"/>
              <a:ext cx="1103312" cy="1657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4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68688" y="979488"/>
              <a:ext cx="1103312" cy="1657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65" name="Rectangle 33"/>
            <p:cNvSpPr>
              <a:spLocks noChangeArrowheads="1"/>
            </p:cNvSpPr>
            <p:nvPr/>
          </p:nvSpPr>
          <p:spPr bwMode="auto">
            <a:xfrm>
              <a:off x="2411413" y="981075"/>
              <a:ext cx="2160587" cy="1655763"/>
            </a:xfrm>
            <a:prstGeom prst="rect">
              <a:avLst/>
            </a:prstGeom>
            <a:noFill/>
            <a:ln w="38100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Times New Roman" pitchFamily="18" charset="0"/>
                <a:ea typeface="ＭＳ Ｐゴシック" pitchFamily="34" charset="-128"/>
              </a:endParaRPr>
            </a:p>
          </p:txBody>
        </p:sp>
      </p:grpSp>
      <p:pic>
        <p:nvPicPr>
          <p:cNvPr id="10248" name="Picture 70" descr="DSC02840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1143000"/>
            <a:ext cx="1427163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コンテンツ プレースホルダ 9" descr="DSCF2321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28800" y="1143000"/>
            <a:ext cx="1539875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Прямая со стрелкой 19"/>
          <p:cNvCxnSpPr/>
          <p:nvPr/>
        </p:nvCxnSpPr>
        <p:spPr>
          <a:xfrm rot="16200000" flipH="1">
            <a:off x="607218" y="2250282"/>
            <a:ext cx="785813" cy="2857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5400000">
            <a:off x="1393032" y="2178844"/>
            <a:ext cx="857250" cy="64293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914400" y="3048000"/>
            <a:ext cx="1123764" cy="160996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rot="10800000" flipV="1">
            <a:off x="2714625" y="2071688"/>
            <a:ext cx="2143125" cy="92868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rot="10800000">
            <a:off x="4071938" y="2786063"/>
            <a:ext cx="2428875" cy="178593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rot="16200000" flipH="1">
            <a:off x="6600825" y="2314575"/>
            <a:ext cx="876300" cy="2095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6" name="Picture 7" descr="D:\kek\neutrino\presentations\inr_40years_session\inr_emblema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" y="228600"/>
            <a:ext cx="533400" cy="537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7" name="Picture 2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33800" y="4572000"/>
            <a:ext cx="150336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Прямая со стрелкой 29"/>
          <p:cNvCxnSpPr/>
          <p:nvPr/>
        </p:nvCxnSpPr>
        <p:spPr>
          <a:xfrm flipH="1" flipV="1">
            <a:off x="3886200" y="3276600"/>
            <a:ext cx="838200" cy="1371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62" name="Номер слайда 2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19AD2C0-CFB3-4F41-A4F2-142E98C1F778}" type="slidenum">
              <a:rPr lang="ru-RU" smtClean="0">
                <a:latin typeface="Arial" pitchFamily="34" charset="0"/>
                <a:cs typeface="Arial" pitchFamily="34" charset="0"/>
              </a:rPr>
              <a:pPr/>
              <a:t>9</a:t>
            </a:fld>
            <a:endParaRPr lang="ru-RU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34000" y="4572000"/>
            <a:ext cx="2822162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6934200" y="152400"/>
            <a:ext cx="20574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 Far neutrino detector </a:t>
            </a:r>
            <a:r>
              <a:rPr lang="en-US" altLang="ja-JP" sz="1600" dirty="0" err="1" smtClean="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SuperKamiokande</a:t>
            </a:r>
            <a:endParaRPr kumimoji="1" lang="en-US" altLang="ja-JP" sz="1600" dirty="0">
              <a:solidFill>
                <a:schemeClr val="bg1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26" name="TextBox 35"/>
          <p:cNvSpPr txBox="1">
            <a:spLocks noChangeArrowheads="1"/>
          </p:cNvSpPr>
          <p:nvPr/>
        </p:nvSpPr>
        <p:spPr bwMode="auto">
          <a:xfrm>
            <a:off x="6781800" y="4267200"/>
            <a:ext cx="1760418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Off-axis 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near </a:t>
            </a:r>
            <a:r>
              <a:rPr lang="en-US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neutrino </a:t>
            </a:r>
            <a:r>
              <a:rPr lang="en-US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detector</a:t>
            </a:r>
            <a:endParaRPr lang="en-US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5"/>
          <p:cNvSpPr txBox="1">
            <a:spLocks noChangeArrowheads="1"/>
          </p:cNvSpPr>
          <p:nvPr/>
        </p:nvSpPr>
        <p:spPr bwMode="auto">
          <a:xfrm>
            <a:off x="3048000" y="4267200"/>
            <a:ext cx="1260281" cy="46166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Neutrino monitor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INGRID</a:t>
            </a:r>
            <a:endPara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3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398" r="7572"/>
          <a:stretch/>
        </p:blipFill>
        <p:spPr>
          <a:xfrm>
            <a:off x="1676400" y="4800600"/>
            <a:ext cx="1600200" cy="1729744"/>
          </a:xfrm>
          <a:prstGeom prst="rect">
            <a:avLst/>
          </a:prstGeom>
        </p:spPr>
      </p:pic>
      <p:sp>
        <p:nvSpPr>
          <p:cNvPr id="37" name="TextBox 35"/>
          <p:cNvSpPr txBox="1">
            <a:spLocks noChangeArrowheads="1"/>
          </p:cNvSpPr>
          <p:nvPr/>
        </p:nvSpPr>
        <p:spPr bwMode="auto">
          <a:xfrm>
            <a:off x="1600200" y="4343400"/>
            <a:ext cx="1247906" cy="46166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Off-axis neutrino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beam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876800" y="4343400"/>
            <a:ext cx="984565" cy="400110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ND280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105364</TotalTime>
  <Words>1571</Words>
  <Application>Microsoft Office PowerPoint</Application>
  <PresentationFormat>Экран (4:3)</PresentationFormat>
  <Paragraphs>403</Paragraphs>
  <Slides>29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32" baseType="lpstr">
      <vt:lpstr>Метро</vt:lpstr>
      <vt:lpstr>Microsoft Equation 3.0</vt:lpstr>
      <vt:lpstr>Формула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Long-Baseline Neutrino Oscillation Experiment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kudenko</dc:creator>
  <cp:lastModifiedBy>Куденко Юрий Григорьевич</cp:lastModifiedBy>
  <cp:revision>1464</cp:revision>
  <cp:lastPrinted>1601-01-01T00:00:00Z</cp:lastPrinted>
  <dcterms:created xsi:type="dcterms:W3CDTF">2010-12-18T13:54:21Z</dcterms:created>
  <dcterms:modified xsi:type="dcterms:W3CDTF">2017-03-01T06:07:03Z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