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</p:sldMasterIdLst>
  <p:notesMasterIdLst>
    <p:notesMasterId r:id="rId47"/>
  </p:notesMasterIdLst>
  <p:sldIdLst>
    <p:sldId id="293" r:id="rId4"/>
    <p:sldId id="294" r:id="rId5"/>
    <p:sldId id="295" r:id="rId6"/>
    <p:sldId id="264" r:id="rId7"/>
    <p:sldId id="258" r:id="rId8"/>
    <p:sldId id="259" r:id="rId9"/>
    <p:sldId id="260" r:id="rId10"/>
    <p:sldId id="261" r:id="rId11"/>
    <p:sldId id="262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2" r:id="rId20"/>
    <p:sldId id="283" r:id="rId21"/>
    <p:sldId id="286" r:id="rId22"/>
    <p:sldId id="287" r:id="rId23"/>
    <p:sldId id="288" r:id="rId24"/>
    <p:sldId id="289" r:id="rId25"/>
    <p:sldId id="290" r:id="rId26"/>
    <p:sldId id="296" r:id="rId27"/>
    <p:sldId id="270" r:id="rId28"/>
    <p:sldId id="297" r:id="rId29"/>
    <p:sldId id="291" r:id="rId30"/>
    <p:sldId id="292" r:id="rId31"/>
    <p:sldId id="266" r:id="rId32"/>
    <p:sldId id="271" r:id="rId33"/>
    <p:sldId id="272" r:id="rId34"/>
    <p:sldId id="299" r:id="rId35"/>
    <p:sldId id="300" r:id="rId36"/>
    <p:sldId id="301" r:id="rId37"/>
    <p:sldId id="302" r:id="rId38"/>
    <p:sldId id="306" r:id="rId39"/>
    <p:sldId id="308" r:id="rId40"/>
    <p:sldId id="303" r:id="rId41"/>
    <p:sldId id="304" r:id="rId42"/>
    <p:sldId id="305" r:id="rId43"/>
    <p:sldId id="309" r:id="rId44"/>
    <p:sldId id="310" r:id="rId45"/>
    <p:sldId id="311" r:id="rId4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8D4BC-0738-4566-9170-DA69CE8688F8}" type="datetimeFigureOut">
              <a:rPr lang="it-IT" smtClean="0"/>
              <a:t>23/02/2014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D6A27-6725-4C94-830F-65EA516F02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7057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60B698-8A10-434C-9BA7-FD3CEA73D8D4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622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62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D6A27-6725-4C94-830F-65EA516F02FE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067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D6A27-6725-4C94-830F-65EA516F02FE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067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B72E-EFF5-4144-AD98-8888F567F81F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Morello on behalf of KLOE-2 IT group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878D-52C2-D049-8946-2208043140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860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D0355-CBF9-F444-B359-042F7932D46C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Morello on behalf of KLOE-2 IT group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878D-52C2-D049-8946-2208043140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463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76841-D45A-8541-B2A8-EA2A2C0E36B6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Morello on behalf of KLOE-2 IT group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878D-52C2-D049-8946-2208043140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83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4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0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6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F3DA-B0FC-2542-809A-9C610EB02B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E9B0-50F4-8145-A0B7-BC03CDBCE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9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F3DA-B0FC-2542-809A-9C610EB02B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E9B0-50F4-8145-A0B7-BC03CDBCE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523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6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5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80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4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0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48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06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64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F3DA-B0FC-2542-809A-9C610EB02B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E9B0-50F4-8145-A0B7-BC03CDBCE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753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3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3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F3DA-B0FC-2542-809A-9C610EB02B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E9B0-50F4-8145-A0B7-BC03CDBCE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52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02" indent="0">
              <a:buNone/>
              <a:defRPr sz="2000" b="1"/>
            </a:lvl2pPr>
            <a:lvl3pPr marL="911620" indent="0">
              <a:buNone/>
              <a:defRPr sz="1800" b="1"/>
            </a:lvl3pPr>
            <a:lvl4pPr marL="1367441" indent="0">
              <a:buNone/>
              <a:defRPr sz="1600" b="1"/>
            </a:lvl4pPr>
            <a:lvl5pPr marL="1823251" indent="0">
              <a:buNone/>
              <a:defRPr sz="1600" b="1"/>
            </a:lvl5pPr>
            <a:lvl6pPr marL="2279059" indent="0">
              <a:buNone/>
              <a:defRPr sz="1600" b="1"/>
            </a:lvl6pPr>
            <a:lvl7pPr marL="2734877" indent="0">
              <a:buNone/>
              <a:defRPr sz="1600" b="1"/>
            </a:lvl7pPr>
            <a:lvl8pPr marL="3190683" indent="0">
              <a:buNone/>
              <a:defRPr sz="1600" b="1"/>
            </a:lvl8pPr>
            <a:lvl9pPr marL="364649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02" indent="0">
              <a:buNone/>
              <a:defRPr sz="2000" b="1"/>
            </a:lvl2pPr>
            <a:lvl3pPr marL="911620" indent="0">
              <a:buNone/>
              <a:defRPr sz="1800" b="1"/>
            </a:lvl3pPr>
            <a:lvl4pPr marL="1367441" indent="0">
              <a:buNone/>
              <a:defRPr sz="1600" b="1"/>
            </a:lvl4pPr>
            <a:lvl5pPr marL="1823251" indent="0">
              <a:buNone/>
              <a:defRPr sz="1600" b="1"/>
            </a:lvl5pPr>
            <a:lvl6pPr marL="2279059" indent="0">
              <a:buNone/>
              <a:defRPr sz="1600" b="1"/>
            </a:lvl6pPr>
            <a:lvl7pPr marL="2734877" indent="0">
              <a:buNone/>
              <a:defRPr sz="1600" b="1"/>
            </a:lvl7pPr>
            <a:lvl8pPr marL="3190683" indent="0">
              <a:buNone/>
              <a:defRPr sz="1600" b="1"/>
            </a:lvl8pPr>
            <a:lvl9pPr marL="364649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F3DA-B0FC-2542-809A-9C610EB02B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E9B0-50F4-8145-A0B7-BC03CDBCE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703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F3DA-B0FC-2542-809A-9C610EB02B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E9B0-50F4-8145-A0B7-BC03CDBCE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178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F3DA-B0FC-2542-809A-9C610EB02B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E9B0-50F4-8145-A0B7-BC03CDBCE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02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31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802" indent="0">
              <a:buNone/>
              <a:defRPr sz="1200"/>
            </a:lvl2pPr>
            <a:lvl3pPr marL="911620" indent="0">
              <a:buNone/>
              <a:defRPr sz="1000"/>
            </a:lvl3pPr>
            <a:lvl4pPr marL="1367441" indent="0">
              <a:buNone/>
              <a:defRPr sz="900"/>
            </a:lvl4pPr>
            <a:lvl5pPr marL="1823251" indent="0">
              <a:buNone/>
              <a:defRPr sz="900"/>
            </a:lvl5pPr>
            <a:lvl6pPr marL="2279059" indent="0">
              <a:buNone/>
              <a:defRPr sz="900"/>
            </a:lvl6pPr>
            <a:lvl7pPr marL="2734877" indent="0">
              <a:buNone/>
              <a:defRPr sz="900"/>
            </a:lvl7pPr>
            <a:lvl8pPr marL="3190683" indent="0">
              <a:buNone/>
              <a:defRPr sz="900"/>
            </a:lvl8pPr>
            <a:lvl9pPr marL="364649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F3DA-B0FC-2542-809A-9C610EB02B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E9B0-50F4-8145-A0B7-BC03CDBCE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570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36A6B-D7BE-A346-B347-1436AF6284DC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Morello on behalf of KLOE-2 IT group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878D-52C2-D049-8946-2208043140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696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802" indent="0">
              <a:buNone/>
              <a:defRPr sz="2800"/>
            </a:lvl2pPr>
            <a:lvl3pPr marL="911620" indent="0">
              <a:buNone/>
              <a:defRPr sz="2400"/>
            </a:lvl3pPr>
            <a:lvl4pPr marL="1367441" indent="0">
              <a:buNone/>
              <a:defRPr sz="2000"/>
            </a:lvl4pPr>
            <a:lvl5pPr marL="1823251" indent="0">
              <a:buNone/>
              <a:defRPr sz="2000"/>
            </a:lvl5pPr>
            <a:lvl6pPr marL="2279059" indent="0">
              <a:buNone/>
              <a:defRPr sz="2000"/>
            </a:lvl6pPr>
            <a:lvl7pPr marL="2734877" indent="0">
              <a:buNone/>
              <a:defRPr sz="2000"/>
            </a:lvl7pPr>
            <a:lvl8pPr marL="3190683" indent="0">
              <a:buNone/>
              <a:defRPr sz="2000"/>
            </a:lvl8pPr>
            <a:lvl9pPr marL="364649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802" indent="0">
              <a:buNone/>
              <a:defRPr sz="1200"/>
            </a:lvl2pPr>
            <a:lvl3pPr marL="911620" indent="0">
              <a:buNone/>
              <a:defRPr sz="1000"/>
            </a:lvl3pPr>
            <a:lvl4pPr marL="1367441" indent="0">
              <a:buNone/>
              <a:defRPr sz="900"/>
            </a:lvl4pPr>
            <a:lvl5pPr marL="1823251" indent="0">
              <a:buNone/>
              <a:defRPr sz="900"/>
            </a:lvl5pPr>
            <a:lvl6pPr marL="2279059" indent="0">
              <a:buNone/>
              <a:defRPr sz="900"/>
            </a:lvl6pPr>
            <a:lvl7pPr marL="2734877" indent="0">
              <a:buNone/>
              <a:defRPr sz="900"/>
            </a:lvl7pPr>
            <a:lvl8pPr marL="3190683" indent="0">
              <a:buNone/>
              <a:defRPr sz="900"/>
            </a:lvl8pPr>
            <a:lvl9pPr marL="364649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F3DA-B0FC-2542-809A-9C610EB02B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E9B0-50F4-8145-A0B7-BC03CDBCE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034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F3DA-B0FC-2542-809A-9C610EB02B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E9B0-50F4-8145-A0B7-BC03CDBCE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0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90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90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F3DA-B0FC-2542-809A-9C610EB02B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E9B0-50F4-8145-A0B7-BC03CDBCE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65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25" y="2131011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9" y="3886823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225" indent="0" algn="ctr">
              <a:buNone/>
              <a:defRPr/>
            </a:lvl2pPr>
            <a:lvl3pPr marL="642453" indent="0" algn="ctr">
              <a:buNone/>
              <a:defRPr/>
            </a:lvl3pPr>
            <a:lvl4pPr marL="963678" indent="0" algn="ctr">
              <a:buNone/>
              <a:defRPr/>
            </a:lvl4pPr>
            <a:lvl5pPr marL="1284908" indent="0" algn="ctr">
              <a:buNone/>
              <a:defRPr/>
            </a:lvl5pPr>
            <a:lvl6pPr marL="1606134" indent="0" algn="ctr">
              <a:buNone/>
              <a:defRPr/>
            </a:lvl6pPr>
            <a:lvl7pPr marL="1927362" indent="0" algn="ctr">
              <a:buNone/>
              <a:defRPr/>
            </a:lvl7pPr>
            <a:lvl8pPr marL="2248591" indent="0" algn="ctr">
              <a:buNone/>
              <a:defRPr/>
            </a:lvl8pPr>
            <a:lvl9pPr marL="25698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0085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5802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94" y="4406965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94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225" indent="0">
              <a:buNone/>
              <a:defRPr sz="1300"/>
            </a:lvl2pPr>
            <a:lvl3pPr marL="642453" indent="0">
              <a:buNone/>
              <a:defRPr sz="1100"/>
            </a:lvl3pPr>
            <a:lvl4pPr marL="963678" indent="0">
              <a:buNone/>
              <a:defRPr sz="1000"/>
            </a:lvl4pPr>
            <a:lvl5pPr marL="1284908" indent="0">
              <a:buNone/>
              <a:defRPr sz="1000"/>
            </a:lvl5pPr>
            <a:lvl6pPr marL="1606134" indent="0">
              <a:buNone/>
              <a:defRPr sz="1000"/>
            </a:lvl6pPr>
            <a:lvl7pPr marL="1927362" indent="0">
              <a:buNone/>
              <a:defRPr sz="1000"/>
            </a:lvl7pPr>
            <a:lvl8pPr marL="2248591" indent="0">
              <a:buNone/>
              <a:defRPr sz="1000"/>
            </a:lvl8pPr>
            <a:lvl9pPr marL="256981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697500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9024" y="1777008"/>
            <a:ext cx="3759398" cy="429518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777008"/>
            <a:ext cx="3759398" cy="429518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05219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1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225" indent="0">
              <a:buNone/>
              <a:defRPr sz="1400" b="1"/>
            </a:lvl2pPr>
            <a:lvl3pPr marL="642453" indent="0">
              <a:buNone/>
              <a:defRPr sz="1300" b="1"/>
            </a:lvl3pPr>
            <a:lvl4pPr marL="963678" indent="0">
              <a:buNone/>
              <a:defRPr sz="1100" b="1"/>
            </a:lvl4pPr>
            <a:lvl5pPr marL="1284908" indent="0">
              <a:buNone/>
              <a:defRPr sz="1100" b="1"/>
            </a:lvl5pPr>
            <a:lvl6pPr marL="1606134" indent="0">
              <a:buNone/>
              <a:defRPr sz="1100" b="1"/>
            </a:lvl6pPr>
            <a:lvl7pPr marL="1927362" indent="0">
              <a:buNone/>
              <a:defRPr sz="1100" b="1"/>
            </a:lvl7pPr>
            <a:lvl8pPr marL="2248591" indent="0">
              <a:buNone/>
              <a:defRPr sz="1100" b="1"/>
            </a:lvl8pPr>
            <a:lvl9pPr marL="2569817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2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61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225" indent="0">
              <a:buNone/>
              <a:defRPr sz="1400" b="1"/>
            </a:lvl2pPr>
            <a:lvl3pPr marL="642453" indent="0">
              <a:buNone/>
              <a:defRPr sz="1300" b="1"/>
            </a:lvl3pPr>
            <a:lvl4pPr marL="963678" indent="0">
              <a:buNone/>
              <a:defRPr sz="1100" b="1"/>
            </a:lvl4pPr>
            <a:lvl5pPr marL="1284908" indent="0">
              <a:buNone/>
              <a:defRPr sz="1100" b="1"/>
            </a:lvl5pPr>
            <a:lvl6pPr marL="1606134" indent="0">
              <a:buNone/>
              <a:defRPr sz="1100" b="1"/>
            </a:lvl6pPr>
            <a:lvl7pPr marL="1927362" indent="0">
              <a:buNone/>
              <a:defRPr sz="1100" b="1"/>
            </a:lvl7pPr>
            <a:lvl8pPr marL="2248591" indent="0">
              <a:buNone/>
              <a:defRPr sz="1100" b="1"/>
            </a:lvl8pPr>
            <a:lvl9pPr marL="2569817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61" y="2174382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7254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0965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1183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E352F-4878-0945-8721-C15C0B1EECE3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Morello on behalf of KLOE-2 IT group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878D-52C2-D049-8946-2208043140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332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42" y="273649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742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225" indent="0">
              <a:buNone/>
              <a:defRPr sz="800"/>
            </a:lvl2pPr>
            <a:lvl3pPr marL="642453" indent="0">
              <a:buNone/>
              <a:defRPr sz="700"/>
            </a:lvl3pPr>
            <a:lvl4pPr marL="963678" indent="0">
              <a:buNone/>
              <a:defRPr sz="600"/>
            </a:lvl4pPr>
            <a:lvl5pPr marL="1284908" indent="0">
              <a:buNone/>
              <a:defRPr sz="600"/>
            </a:lvl5pPr>
            <a:lvl6pPr marL="1606134" indent="0">
              <a:buNone/>
              <a:defRPr sz="600"/>
            </a:lvl6pPr>
            <a:lvl7pPr marL="1927362" indent="0">
              <a:buNone/>
              <a:defRPr sz="600"/>
            </a:lvl7pPr>
            <a:lvl8pPr marL="2248591" indent="0">
              <a:buNone/>
              <a:defRPr sz="600"/>
            </a:lvl8pPr>
            <a:lvl9pPr marL="256981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839683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49" y="4800987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49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225" indent="0">
              <a:buNone/>
              <a:defRPr sz="2000"/>
            </a:lvl2pPr>
            <a:lvl3pPr marL="642453" indent="0">
              <a:buNone/>
              <a:defRPr sz="1700"/>
            </a:lvl3pPr>
            <a:lvl4pPr marL="963678" indent="0">
              <a:buNone/>
              <a:defRPr sz="1400"/>
            </a:lvl4pPr>
            <a:lvl5pPr marL="1284908" indent="0">
              <a:buNone/>
              <a:defRPr sz="1400"/>
            </a:lvl5pPr>
            <a:lvl6pPr marL="1606134" indent="0">
              <a:buNone/>
              <a:defRPr sz="1400"/>
            </a:lvl6pPr>
            <a:lvl7pPr marL="1927362" indent="0">
              <a:buNone/>
              <a:defRPr sz="1400"/>
            </a:lvl7pPr>
            <a:lvl8pPr marL="2248591" indent="0">
              <a:buNone/>
              <a:defRPr sz="1400"/>
            </a:lvl8pPr>
            <a:lvl9pPr marL="2569817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49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225" indent="0">
              <a:buNone/>
              <a:defRPr sz="800"/>
            </a:lvl2pPr>
            <a:lvl3pPr marL="642453" indent="0">
              <a:buNone/>
              <a:defRPr sz="700"/>
            </a:lvl3pPr>
            <a:lvl4pPr marL="963678" indent="0">
              <a:buNone/>
              <a:defRPr sz="600"/>
            </a:lvl4pPr>
            <a:lvl5pPr marL="1284908" indent="0">
              <a:buNone/>
              <a:defRPr sz="600"/>
            </a:lvl5pPr>
            <a:lvl6pPr marL="1606134" indent="0">
              <a:buNone/>
              <a:defRPr sz="600"/>
            </a:lvl6pPr>
            <a:lvl7pPr marL="1927362" indent="0">
              <a:buNone/>
              <a:defRPr sz="600"/>
            </a:lvl7pPr>
            <a:lvl8pPr marL="2248591" indent="0">
              <a:buNone/>
              <a:defRPr sz="600"/>
            </a:lvl8pPr>
            <a:lvl9pPr marL="256981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514449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4859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8488" y="107319"/>
            <a:ext cx="1906488" cy="596503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9118" y="107319"/>
            <a:ext cx="5612309" cy="596503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6128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31F4B-C259-544C-8A58-D4E5BA8D5EFF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Morello on behalf of KLOE-2 IT group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878D-52C2-D049-8946-2208043140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93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5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1DED5-44A7-0247-AF5D-F3FE9379F79D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Morello on behalf of KLOE-2 IT group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878D-52C2-D049-8946-2208043140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824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FEFD-9817-D540-BB63-7B4FBD90B46A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Morello on behalf of KLOE-2 IT group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878D-52C2-D049-8946-2208043140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894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06F1-5013-6A40-A13D-F8DE4E3F5077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Morello on behalf of KLOE-2 IT group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878D-52C2-D049-8946-2208043140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261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E3300-9ED1-4042-8834-DEBF104345AD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Morello on behalf of KLOE-2 IT group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878D-52C2-D049-8946-2208043140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559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A91F7-9AD0-E040-B5E5-CA60BFD6C83A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Morello on behalf of KLOE-2 IT group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878D-52C2-D049-8946-2208043140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16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977545E-2B5C-A84F-B880-06B91F7D7585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23/02/2014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Morello on behalf of KLOE-2 IT group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C72878D-52C2-D049-8946-2208043140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58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154" tIns="45579" rIns="91154" bIns="4557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35"/>
            <a:ext cx="8229600" cy="4525963"/>
          </a:xfrm>
          <a:prstGeom prst="rect">
            <a:avLst/>
          </a:prstGeom>
        </p:spPr>
        <p:txBody>
          <a:bodyPr vert="horz" lIns="91154" tIns="45579" rIns="91154" bIns="455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17"/>
            <a:ext cx="2133600" cy="365125"/>
          </a:xfrm>
          <a:prstGeom prst="rect">
            <a:avLst/>
          </a:prstGeom>
        </p:spPr>
        <p:txBody>
          <a:bodyPr vert="horz" lIns="91154" tIns="45579" rIns="91154" bIns="4557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5802"/>
            <a:fld id="{E12FF3DA-B0FC-2542-809A-9C610EB02B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5802"/>
              <a:t>2/23/2014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617"/>
            <a:ext cx="2895600" cy="365125"/>
          </a:xfrm>
          <a:prstGeom prst="rect">
            <a:avLst/>
          </a:prstGeom>
        </p:spPr>
        <p:txBody>
          <a:bodyPr vert="horz" lIns="91154" tIns="45579" rIns="91154" bIns="4557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58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17"/>
            <a:ext cx="2133600" cy="365125"/>
          </a:xfrm>
          <a:prstGeom prst="rect">
            <a:avLst/>
          </a:prstGeom>
        </p:spPr>
        <p:txBody>
          <a:bodyPr vert="horz" lIns="91154" tIns="45579" rIns="91154" bIns="4557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5802"/>
            <a:fld id="{F796E9B0-50F4-8145-A0B7-BC03CDBCE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5802"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09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580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864" indent="-341864" algn="l" defTabSz="45580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94" indent="-284897" algn="l" defTabSz="45580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530" indent="-227902" algn="l" defTabSz="45580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331" indent="-227902" algn="l" defTabSz="45580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158" indent="-227902" algn="l" defTabSz="45580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970" indent="-227902" algn="l" defTabSz="45580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776" indent="-227902" algn="l" defTabSz="45580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593" indent="-227902" algn="l" defTabSz="45580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396" indent="-227902" algn="l" defTabSz="45580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58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02" algn="l" defTabSz="4558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20" algn="l" defTabSz="4558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41" algn="l" defTabSz="4558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51" algn="l" defTabSz="4558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059" algn="l" defTabSz="4558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877" algn="l" defTabSz="4558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683" algn="l" defTabSz="4558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497" algn="l" defTabSz="4558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59095" y="107156"/>
            <a:ext cx="7625953" cy="1473398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689" tIns="35689" rIns="35689" bIns="356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9095" y="1777008"/>
            <a:ext cx="7625953" cy="4295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689" tIns="35689" rIns="35689" bIns="356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>
                <a:sym typeface="American Typewriter" charset="0"/>
              </a:rPr>
              <a:t>Second level</a:t>
            </a:r>
          </a:p>
          <a:p>
            <a:pPr lvl="2"/>
            <a:r>
              <a:rPr lang="en-US">
                <a:sym typeface="American Typewriter" charset="0"/>
              </a:rPr>
              <a:t>Third level</a:t>
            </a:r>
          </a:p>
          <a:p>
            <a:pPr lvl="3"/>
            <a:r>
              <a:rPr lang="en-US">
                <a:sym typeface="American Typewriter" charset="0"/>
              </a:rPr>
              <a:t>Fourth level</a:t>
            </a:r>
          </a:p>
          <a:p>
            <a:pPr lvl="4"/>
            <a:r>
              <a:rPr lang="en-US">
                <a:sym typeface="American Typewriter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2194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+mj-lt"/>
          <a:ea typeface="+mj-ea"/>
          <a:cs typeface="+mj-cs"/>
          <a:sym typeface="American Typewriter" charset="0"/>
        </a:defRPr>
      </a:lvl1pPr>
      <a:lvl2pPr algn="ctr" rtl="0" fontAlgn="base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2pPr>
      <a:lvl3pPr algn="ctr" rtl="0" fontAlgn="base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3pPr>
      <a:lvl4pPr algn="ctr" rtl="0" fontAlgn="base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4pPr>
      <a:lvl5pPr algn="ctr" rtl="0" fontAlgn="base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5pPr>
      <a:lvl6pPr marL="321225" algn="ctr" rtl="0" fontAlgn="base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6pPr>
      <a:lvl7pPr marL="642453" algn="ctr" rtl="0" fontAlgn="base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7pPr>
      <a:lvl8pPr marL="963678" algn="ctr" rtl="0" fontAlgn="base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8pPr>
      <a:lvl9pPr marL="1284908" algn="ctr" rtl="0" fontAlgn="base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9pPr>
    </p:titleStyle>
    <p:bodyStyle>
      <a:lvl1pPr marL="598953" indent="-393728" algn="l" rtl="0" fontAlgn="base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968141" indent="-394843" algn="l" rtl="0" fontAlgn="base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325059" indent="-394843" algn="l" rtl="0" fontAlgn="base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1694248" indent="-394843" algn="l" rtl="0" fontAlgn="base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062324" indent="-393728" algn="l" rtl="0" fontAlgn="base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2383550" indent="-393728" algn="l" rtl="0" fontAlgn="base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2704778" indent="-393728" algn="l" rtl="0" fontAlgn="base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3026003" indent="-393728" algn="l" rtl="0" fontAlgn="base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3347232" indent="-393728" algn="l" rtl="0" fontAlgn="base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32122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225" algn="l" defTabSz="32122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453" algn="l" defTabSz="32122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678" algn="l" defTabSz="32122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908" algn="l" defTabSz="32122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134" algn="l" defTabSz="32122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362" algn="l" defTabSz="32122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8591" algn="l" defTabSz="32122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9817" algn="l" defTabSz="32122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8.emf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png"/><Relationship Id="rId11" Type="http://schemas.openxmlformats.org/officeDocument/2006/relationships/image" Target="../media/image37.emf"/><Relationship Id="rId5" Type="http://schemas.openxmlformats.org/officeDocument/2006/relationships/image" Target="../media/image42.png"/><Relationship Id="rId15" Type="http://schemas.openxmlformats.org/officeDocument/2006/relationships/image" Target="../media/image39.e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file://localhost/Users/mac/Desktop/FISACC_012/CAS_11_Chios/CAS_08_Frascati/LEZIONI/LEZIONE_FEL/bioMolecules.mov" TargetMode="External"/><Relationship Id="rId1" Type="http://schemas.microsoft.com/office/2007/relationships/media" Target="file://localhost/Users/mac/Desktop/FISACC_012/CAS_11_Chios/CAS_08_Frascati/LEZIONI/LEZIONE_FEL/bioMolecules.mov" TargetMode="Externa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tiff"/><Relationship Id="rId4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eg"/><Relationship Id="rId4" Type="http://schemas.openxmlformats.org/officeDocument/2006/relationships/image" Target="../media/image1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gif"/><Relationship Id="rId2" Type="http://schemas.openxmlformats.org/officeDocument/2006/relationships/image" Target="../media/image135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Status and perspectives for the INFN </a:t>
            </a:r>
            <a:r>
              <a:rPr lang="en-US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Frascati</a:t>
            </a:r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national laboratory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6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4" y="6508217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1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777" y="1052736"/>
            <a:ext cx="2706687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 descr="infn_map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027" y="3200143"/>
            <a:ext cx="2869117" cy="339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Straight Arrow Connector 6"/>
          <p:cNvCxnSpPr/>
          <p:nvPr/>
        </p:nvCxnSpPr>
        <p:spPr>
          <a:xfrm flipV="1">
            <a:off x="4080566" y="4997049"/>
            <a:ext cx="275410" cy="520183"/>
          </a:xfrm>
          <a:prstGeom prst="straightConnector1">
            <a:avLst/>
          </a:prstGeom>
          <a:noFill/>
          <a:ln w="25400" cap="flat" cmpd="sng" algn="ctr">
            <a:solidFill>
              <a:srgbClr val="FF388C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1" name="TextBox 3"/>
          <p:cNvSpPr txBox="1"/>
          <p:nvPr/>
        </p:nvSpPr>
        <p:spPr>
          <a:xfrm>
            <a:off x="244809" y="1591165"/>
            <a:ext cx="54317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Laboratori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Nazionali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Frascati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(LNF) is the oldest (1955) Italian research infrastructure for fundamental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esearch.</a:t>
            </a:r>
          </a:p>
          <a:p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also the biggest lab of </a:t>
            </a:r>
            <a:r>
              <a:rPr lang="en-U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Istituto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Nazionale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Fisica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Nucleare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(INFN), the institution that in Italy funds and coordinates the research for Nuclear and Particle Physics.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83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Advanced Acceleration at SPARC_LAB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8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 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5" y="6508219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10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51306"/>
            <a:ext cx="9289032" cy="577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55576" y="764704"/>
            <a:ext cx="7649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Sources for Plasma Accelerators and Radiation Compton with Lasers And Beams</a:t>
            </a:r>
          </a:p>
        </p:txBody>
      </p:sp>
    </p:spTree>
    <p:extLst>
      <p:ext uri="{BB962C8B-B14F-4D97-AF65-F5344CB8AC3E}">
        <p14:creationId xmlns:p14="http://schemas.microsoft.com/office/powerpoint/2010/main" val="53392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Advanced Acceleration at SPARC_LAB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8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 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5" y="6508219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11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5612699" cy="3474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08920"/>
            <a:ext cx="5478522" cy="3792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29"/>
          <p:cNvGrpSpPr>
            <a:grpSpLocks/>
          </p:cNvGrpSpPr>
          <p:nvPr/>
        </p:nvGrpSpPr>
        <p:grpSpPr bwMode="auto">
          <a:xfrm>
            <a:off x="3779912" y="3624386"/>
            <a:ext cx="2736304" cy="2108870"/>
            <a:chOff x="336" y="1477"/>
            <a:chExt cx="3648" cy="2987"/>
          </a:xfrm>
        </p:grpSpPr>
        <p:sp>
          <p:nvSpPr>
            <p:cNvPr id="10" name="Line 30"/>
            <p:cNvSpPr>
              <a:spLocks noChangeShapeType="1"/>
            </p:cNvSpPr>
            <p:nvPr/>
          </p:nvSpPr>
          <p:spPr bwMode="auto">
            <a:xfrm flipV="1">
              <a:off x="624" y="2928"/>
              <a:ext cx="3360" cy="1536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18" tIns="45706" rIns="91418" bIns="45706">
              <a:spAutoFit/>
            </a:bodyPr>
            <a:lstStyle/>
            <a:p>
              <a:pPr defTabSz="642915">
                <a:defRPr/>
              </a:pPr>
              <a:endParaRPr lang="en-US" sz="2700"/>
            </a:p>
          </p:txBody>
        </p:sp>
        <p:sp>
          <p:nvSpPr>
            <p:cNvPr id="11" name="Text Box 31"/>
            <p:cNvSpPr txBox="1">
              <a:spLocks/>
            </p:cNvSpPr>
            <p:nvPr/>
          </p:nvSpPr>
          <p:spPr bwMode="auto">
            <a:xfrm>
              <a:off x="336" y="1477"/>
              <a:ext cx="1968" cy="2964"/>
            </a:xfrm>
            <a:prstGeom prst="rect">
              <a:avLst/>
            </a:prstGeom>
            <a:noFill/>
            <a:ln w="127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4"/>
                    <a:srcRect/>
                    <a:tile tx="0" ty="0" sx="100000" sy="100000" flip="none" algn="tl"/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1418" tIns="45706" rIns="91418" bIns="45706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370013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830388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22875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7447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32019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6591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 algn="ctr" defTabSz="642915">
                <a:spcBef>
                  <a:spcPct val="50000"/>
                </a:spcBef>
                <a:defRPr/>
              </a:pPr>
              <a:r>
                <a:rPr lang="en-US" sz="2000" dirty="0" err="1">
                  <a:solidFill>
                    <a:srgbClr val="00FF00"/>
                  </a:solidFill>
                  <a:ea typeface="ヒラギノ明朝 Pro W3" charset="0"/>
                </a:rPr>
                <a:t>Undulators</a:t>
              </a:r>
              <a:endParaRPr lang="en-US" sz="2000" dirty="0">
                <a:solidFill>
                  <a:srgbClr val="00FF00"/>
                </a:solidFill>
                <a:ea typeface="ヒラギノ明朝 Pro W3" charset="0"/>
              </a:endParaRPr>
            </a:p>
            <a:p>
              <a:pPr algn="ctr" defTabSz="642915">
                <a:spcBef>
                  <a:spcPct val="50000"/>
                </a:spcBef>
                <a:defRPr/>
              </a:pPr>
              <a:r>
                <a:rPr lang="en-US" sz="2000" dirty="0">
                  <a:solidFill>
                    <a:srgbClr val="00FF00"/>
                  </a:solidFill>
                  <a:latin typeface="Symbol" charset="0"/>
                  <a:ea typeface="ヒラギノ明朝 Pro W3" charset="0"/>
                  <a:sym typeface="Symbol" charset="0"/>
                </a:rPr>
                <a:t></a:t>
              </a:r>
              <a:r>
                <a:rPr lang="en-US" sz="2000" baseline="-25000" dirty="0">
                  <a:solidFill>
                    <a:srgbClr val="00FF00"/>
                  </a:solidFill>
                  <a:ea typeface="ヒラギノ明朝 Pro W3" charset="0"/>
                </a:rPr>
                <a:t>u </a:t>
              </a:r>
              <a:r>
                <a:rPr lang="en-US" sz="2000" dirty="0">
                  <a:solidFill>
                    <a:srgbClr val="00FF00"/>
                  </a:solidFill>
                  <a:ea typeface="ヒラギノ明朝 Pro W3" charset="0"/>
                </a:rPr>
                <a:t>= 2.8 cm</a:t>
              </a:r>
            </a:p>
            <a:p>
              <a:pPr algn="ctr" defTabSz="642915">
                <a:spcBef>
                  <a:spcPct val="50000"/>
                </a:spcBef>
                <a:defRPr/>
              </a:pPr>
              <a:r>
                <a:rPr lang="en-US" sz="2000" dirty="0" err="1">
                  <a:solidFill>
                    <a:srgbClr val="00FF00"/>
                  </a:solidFill>
                  <a:ea typeface="ヒラギノ明朝 Pro W3" charset="0"/>
                </a:rPr>
                <a:t>K</a:t>
              </a:r>
              <a:r>
                <a:rPr lang="en-US" sz="2000" baseline="-25000" dirty="0" err="1">
                  <a:solidFill>
                    <a:srgbClr val="00FF00"/>
                  </a:solidFill>
                  <a:ea typeface="ヒラギノ明朝 Pro W3" charset="0"/>
                </a:rPr>
                <a:t>max</a:t>
              </a:r>
              <a:r>
                <a:rPr lang="en-US" sz="2000" dirty="0">
                  <a:solidFill>
                    <a:srgbClr val="00FF00"/>
                  </a:solidFill>
                  <a:ea typeface="ヒラギノ明朝 Pro W3" charset="0"/>
                </a:rPr>
                <a:t> = 2.2</a:t>
              </a:r>
            </a:p>
            <a:p>
              <a:pPr algn="ctr" defTabSz="642915">
                <a:spcBef>
                  <a:spcPct val="50000"/>
                </a:spcBef>
                <a:defRPr/>
              </a:pPr>
              <a:r>
                <a:rPr lang="en-US" sz="2000" dirty="0">
                  <a:solidFill>
                    <a:srgbClr val="00FF00"/>
                  </a:solidFill>
                  <a:latin typeface="Symbol" charset="0"/>
                  <a:ea typeface="ヒラギノ明朝 Pro W3" charset="0"/>
                  <a:sym typeface="Symbol" charset="0"/>
                </a:rPr>
                <a:t></a:t>
              </a:r>
              <a:r>
                <a:rPr lang="en-US" sz="2000" baseline="-25000" dirty="0">
                  <a:solidFill>
                    <a:srgbClr val="00FF00"/>
                  </a:solidFill>
                  <a:ea typeface="ヒラギノ明朝 Pro W3" charset="0"/>
                </a:rPr>
                <a:t>r </a:t>
              </a:r>
              <a:r>
                <a:rPr lang="en-US" sz="2000" dirty="0">
                  <a:solidFill>
                    <a:srgbClr val="00FF00"/>
                  </a:solidFill>
                  <a:ea typeface="ヒラギノ明朝 Pro W3" charset="0"/>
                </a:rPr>
                <a:t>= 500 nm</a:t>
              </a:r>
            </a:p>
          </p:txBody>
        </p:sp>
        <p:sp>
          <p:nvSpPr>
            <p:cNvPr id="12" name="Line 32"/>
            <p:cNvSpPr>
              <a:spLocks noChangeShapeType="1"/>
            </p:cNvSpPr>
            <p:nvPr/>
          </p:nvSpPr>
          <p:spPr bwMode="auto">
            <a:xfrm>
              <a:off x="1536" y="3024"/>
              <a:ext cx="720" cy="72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18" tIns="45706" rIns="91418" bIns="45706">
              <a:spAutoFit/>
            </a:bodyPr>
            <a:lstStyle/>
            <a:p>
              <a:pPr defTabSz="642915">
                <a:defRPr/>
              </a:pPr>
              <a:endParaRPr lang="en-US" sz="2700"/>
            </a:p>
          </p:txBody>
        </p:sp>
        <p:sp>
          <p:nvSpPr>
            <p:cNvPr id="13" name="Text Box 33"/>
            <p:cNvSpPr txBox="1">
              <a:spLocks/>
            </p:cNvSpPr>
            <p:nvPr/>
          </p:nvSpPr>
          <p:spPr bwMode="auto">
            <a:xfrm>
              <a:off x="2112" y="3217"/>
              <a:ext cx="672" cy="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4"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18" tIns="45706" rIns="91418" bIns="45706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370013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830388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22875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7447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32019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6591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 algn="ctr" defTabSz="642915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FF00"/>
                  </a:solidFill>
                  <a:ea typeface="ヒラギノ明朝 Pro W3" charset="0"/>
                </a:rPr>
                <a:t>15 m</a:t>
              </a: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5364088" y="3532988"/>
            <a:ext cx="1800200" cy="1120148"/>
            <a:chOff x="2880" y="1008"/>
            <a:chExt cx="2256" cy="1904"/>
          </a:xfrm>
        </p:grpSpPr>
        <p:sp>
          <p:nvSpPr>
            <p:cNvPr id="15" name="Line 14"/>
            <p:cNvSpPr>
              <a:spLocks noChangeShapeType="1"/>
            </p:cNvSpPr>
            <p:nvPr/>
          </p:nvSpPr>
          <p:spPr bwMode="auto">
            <a:xfrm flipV="1">
              <a:off x="4096" y="2448"/>
              <a:ext cx="1040" cy="46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>
                <a:solidFill>
                  <a:srgbClr val="FFFFFF"/>
                </a:solidFill>
                <a:latin typeface="American Typewriter" charset="0"/>
                <a:sym typeface="American Typewriter" charset="0"/>
              </a:endParaRPr>
            </a:p>
          </p:txBody>
        </p:sp>
        <p:sp>
          <p:nvSpPr>
            <p:cNvPr id="16" name="Text Box 15"/>
            <p:cNvSpPr txBox="1">
              <a:spLocks/>
            </p:cNvSpPr>
            <p:nvPr/>
          </p:nvSpPr>
          <p:spPr bwMode="auto">
            <a:xfrm>
              <a:off x="2880" y="1008"/>
              <a:ext cx="1895" cy="1726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4"/>
                    <a:srcRect/>
                    <a:tile tx="0" ty="0" sx="100000" sy="100000" flip="none" algn="tl"/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1428" tIns="45714" rIns="91428" bIns="45714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370013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830388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22875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7447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32019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6591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 algn="ctr" defTabSz="642915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srgbClr val="FF0000"/>
                  </a:solidFill>
                  <a:ea typeface="ヒラギノ明朝 Pro W3" charset="0"/>
                  <a:sym typeface="American Typewriter" charset="0"/>
                </a:rPr>
                <a:t>Diagnostic and Matching</a:t>
              </a:r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3552" y="1872"/>
              <a:ext cx="1056" cy="7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>
                <a:solidFill>
                  <a:srgbClr val="FFFFFF"/>
                </a:solidFill>
                <a:latin typeface="American Typewriter" charset="0"/>
                <a:sym typeface="American Typewriter" charset="0"/>
              </a:endParaRPr>
            </a:p>
          </p:txBody>
        </p:sp>
      </p:grpSp>
      <p:grpSp>
        <p:nvGrpSpPr>
          <p:cNvPr id="18" name="Group 23"/>
          <p:cNvGrpSpPr>
            <a:grpSpLocks/>
          </p:cNvGrpSpPr>
          <p:nvPr/>
        </p:nvGrpSpPr>
        <p:grpSpPr bwMode="auto">
          <a:xfrm>
            <a:off x="6880021" y="2996952"/>
            <a:ext cx="1508403" cy="1297037"/>
            <a:chOff x="4752" y="384"/>
            <a:chExt cx="2112" cy="2064"/>
          </a:xfrm>
        </p:grpSpPr>
        <p:grpSp>
          <p:nvGrpSpPr>
            <p:cNvPr id="19" name="Group 24"/>
            <p:cNvGrpSpPr>
              <a:grpSpLocks/>
            </p:cNvGrpSpPr>
            <p:nvPr/>
          </p:nvGrpSpPr>
          <p:grpSpPr bwMode="auto">
            <a:xfrm>
              <a:off x="4752" y="384"/>
              <a:ext cx="2112" cy="2064"/>
              <a:chOff x="4752" y="384"/>
              <a:chExt cx="2112" cy="2064"/>
            </a:xfrm>
          </p:grpSpPr>
          <p:sp>
            <p:nvSpPr>
              <p:cNvPr id="21" name="Line 25"/>
              <p:cNvSpPr>
                <a:spLocks noChangeShapeType="1"/>
              </p:cNvSpPr>
              <p:nvPr/>
            </p:nvSpPr>
            <p:spPr bwMode="auto">
              <a:xfrm flipV="1">
                <a:off x="5136" y="1632"/>
                <a:ext cx="1728" cy="816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18" tIns="45706" rIns="91418" bIns="45706">
                <a:spAutoFit/>
              </a:bodyPr>
              <a:lstStyle/>
              <a:p>
                <a:pPr algn="ctr" defTabSz="64291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700">
                  <a:solidFill>
                    <a:srgbClr val="FFFFFF"/>
                  </a:solidFill>
                  <a:latin typeface="American Typewriter" charset="0"/>
                  <a:sym typeface="American Typewriter" charset="0"/>
                </a:endParaRPr>
              </a:p>
            </p:txBody>
          </p:sp>
          <p:sp>
            <p:nvSpPr>
              <p:cNvPr id="22" name="Text Box 26"/>
              <p:cNvSpPr txBox="1">
                <a:spLocks/>
              </p:cNvSpPr>
              <p:nvPr/>
            </p:nvSpPr>
            <p:spPr bwMode="auto">
              <a:xfrm>
                <a:off x="4752" y="384"/>
                <a:ext cx="2112" cy="1616"/>
              </a:xfrm>
              <a:prstGeom prst="rect">
                <a:avLst/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91418" tIns="45706" rIns="91418" bIns="45706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3pPr>
                <a:lvl4pPr marL="1370013" algn="l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4pPr>
                <a:lvl5pPr marL="1830388" algn="l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5pPr>
                <a:lvl6pPr marL="2287588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6pPr>
                <a:lvl7pPr marL="2744788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7pPr>
                <a:lvl8pPr marL="3201988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8pPr>
                <a:lvl9pPr marL="3659188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9pPr>
              </a:lstStyle>
              <a:p>
                <a:pPr algn="ctr" defTabSz="642915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000" dirty="0">
                    <a:solidFill>
                      <a:srgbClr val="FFFF00"/>
                    </a:solidFill>
                    <a:ea typeface="ヒラギノ明朝 Pro W3" charset="0"/>
                    <a:sym typeface="American Typewriter" charset="0"/>
                  </a:rPr>
                  <a:t>150 MeV S-band </a:t>
                </a:r>
                <a:r>
                  <a:rPr lang="en-US" sz="2000" dirty="0" err="1">
                    <a:solidFill>
                      <a:srgbClr val="FFFF00"/>
                    </a:solidFill>
                    <a:ea typeface="ヒラギノ明朝 Pro W3" charset="0"/>
                    <a:sym typeface="American Typewriter" charset="0"/>
                  </a:rPr>
                  <a:t>linac</a:t>
                </a:r>
                <a:endParaRPr lang="en-US" sz="2000" dirty="0">
                  <a:solidFill>
                    <a:srgbClr val="FFFF00"/>
                  </a:solidFill>
                  <a:ea typeface="ヒラギノ明朝 Pro W3" charset="0"/>
                  <a:sym typeface="American Typewriter" charset="0"/>
                </a:endParaRPr>
              </a:p>
            </p:txBody>
          </p:sp>
          <p:sp>
            <p:nvSpPr>
              <p:cNvPr id="23" name="Line 27"/>
              <p:cNvSpPr>
                <a:spLocks noChangeShapeType="1"/>
              </p:cNvSpPr>
              <p:nvPr/>
            </p:nvSpPr>
            <p:spPr bwMode="auto">
              <a:xfrm>
                <a:off x="5376" y="1248"/>
                <a:ext cx="859" cy="672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18" tIns="45706" rIns="91418" bIns="45706">
                <a:spAutoFit/>
              </a:bodyPr>
              <a:lstStyle/>
              <a:p>
                <a:pPr algn="ctr" defTabSz="64291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700">
                  <a:solidFill>
                    <a:srgbClr val="FFFFFF"/>
                  </a:solidFill>
                  <a:latin typeface="American Typewriter" charset="0"/>
                  <a:sym typeface="American Typewriter" charset="0"/>
                </a:endParaRPr>
              </a:p>
            </p:txBody>
          </p:sp>
        </p:grpSp>
        <p:sp>
          <p:nvSpPr>
            <p:cNvPr id="20" name="Text Box 28"/>
            <p:cNvSpPr txBox="1">
              <a:spLocks/>
            </p:cNvSpPr>
            <p:nvPr/>
          </p:nvSpPr>
          <p:spPr bwMode="auto">
            <a:xfrm>
              <a:off x="5472" y="1777"/>
              <a:ext cx="667" cy="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4"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18" tIns="45706" rIns="91418" bIns="45706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370013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830388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22875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7447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32019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6591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 algn="ctr" defTabSz="642915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srgbClr val="FFFF00"/>
                  </a:solidFill>
                  <a:ea typeface="ヒラギノ明朝 Pro W3" charset="0"/>
                  <a:sym typeface="American Typewriter" charset="0"/>
                </a:rPr>
                <a:t>12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198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New installations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8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 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5" y="6508219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12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28" name="Content Placeholder 6" descr="layout 11-03-2011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79" t="36832" r="1825" b="30422"/>
          <a:stretch/>
        </p:blipFill>
        <p:spPr bwMode="auto">
          <a:xfrm>
            <a:off x="-15030" y="692569"/>
            <a:ext cx="9159029" cy="583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29" name="CasellaDiTesto 12"/>
          <p:cNvSpPr txBox="1"/>
          <p:nvPr/>
        </p:nvSpPr>
        <p:spPr>
          <a:xfrm>
            <a:off x="2771800" y="620688"/>
            <a:ext cx="2496277" cy="400000"/>
          </a:xfrm>
          <a:prstGeom prst="rect">
            <a:avLst/>
          </a:prstGeom>
          <a:solidFill>
            <a:srgbClr val="DADADA">
              <a:lumMod val="60000"/>
              <a:lumOff val="40000"/>
              <a:alpha val="36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332" tIns="45666" rIns="91332" bIns="45666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ヒラギノ明朝 Pro W3"/>
                <a:cs typeface="ヒラギノ明朝 Pro W3"/>
                <a:sym typeface="American Typewriter" charset="0"/>
              </a:rPr>
              <a:t>Thomson source</a:t>
            </a:r>
          </a:p>
        </p:txBody>
      </p:sp>
      <p:cxnSp>
        <p:nvCxnSpPr>
          <p:cNvPr id="30" name="Straight Arrow Connector 3"/>
          <p:cNvCxnSpPr/>
          <p:nvPr/>
        </p:nvCxnSpPr>
        <p:spPr>
          <a:xfrm>
            <a:off x="3995936" y="980728"/>
            <a:ext cx="384040" cy="1040154"/>
          </a:xfrm>
          <a:prstGeom prst="straightConnector1">
            <a:avLst/>
          </a:prstGeom>
          <a:noFill/>
          <a:ln w="57150" cap="flat" cmpd="sng" algn="ctr">
            <a:solidFill>
              <a:srgbClr val="FFFF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1" name="Straight Arrow Connector 5"/>
          <p:cNvCxnSpPr/>
          <p:nvPr/>
        </p:nvCxnSpPr>
        <p:spPr>
          <a:xfrm flipH="1">
            <a:off x="5436096" y="1124744"/>
            <a:ext cx="1692188" cy="1544106"/>
          </a:xfrm>
          <a:prstGeom prst="straightConnector1">
            <a:avLst/>
          </a:prstGeom>
          <a:noFill/>
          <a:ln w="57150" cap="flat" cmpd="sng" algn="ctr">
            <a:solidFill>
              <a:srgbClr val="FFFF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2" name="CasellaDiTesto 12"/>
          <p:cNvSpPr txBox="1"/>
          <p:nvPr/>
        </p:nvSpPr>
        <p:spPr>
          <a:xfrm>
            <a:off x="6393164" y="724744"/>
            <a:ext cx="2496277" cy="400000"/>
          </a:xfrm>
          <a:prstGeom prst="rect">
            <a:avLst/>
          </a:prstGeom>
          <a:solidFill>
            <a:srgbClr val="DADADA">
              <a:lumMod val="60000"/>
              <a:lumOff val="40000"/>
              <a:alpha val="36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332" tIns="45666" rIns="91332" bIns="45666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ヒラギノ明朝 Pro W3"/>
                <a:cs typeface="ヒラギノ明朝 Pro W3"/>
                <a:sym typeface="American Typewriter" charset="0"/>
              </a:rPr>
              <a:t>Plasma acceleration</a:t>
            </a:r>
          </a:p>
        </p:txBody>
      </p:sp>
    </p:spTree>
    <p:extLst>
      <p:ext uri="{BB962C8B-B14F-4D97-AF65-F5344CB8AC3E}">
        <p14:creationId xmlns:p14="http://schemas.microsoft.com/office/powerpoint/2010/main" val="240936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The External Injection </a:t>
            </a:r>
            <a:r>
              <a:rPr lang="en-US" b="1" dirty="0" err="1">
                <a:solidFill>
                  <a:prstClr val="white"/>
                </a:solidFill>
                <a:latin typeface="Times New Roman"/>
                <a:cs typeface="Times New Roman"/>
              </a:rPr>
              <a:t>E</a:t>
            </a:r>
            <a:r>
              <a:rPr lang="en-US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xperiment@SPARC_LAB</a:t>
            </a:r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(Simulation results) 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8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 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5" y="6508219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13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grpSp>
        <p:nvGrpSpPr>
          <p:cNvPr id="16" name="Group 9"/>
          <p:cNvGrpSpPr>
            <a:grpSpLocks/>
          </p:cNvGrpSpPr>
          <p:nvPr/>
        </p:nvGrpSpPr>
        <p:grpSpPr bwMode="auto">
          <a:xfrm>
            <a:off x="107504" y="980728"/>
            <a:ext cx="3536520" cy="4866271"/>
            <a:chOff x="288" y="1094"/>
            <a:chExt cx="2267" cy="3379"/>
          </a:xfrm>
        </p:grpSpPr>
        <p:pic>
          <p:nvPicPr>
            <p:cNvPr id="17" name="Picture 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094"/>
              <a:ext cx="2267" cy="17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8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716"/>
              <a:ext cx="2267" cy="1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2"/>
          <p:cNvGrpSpPr>
            <a:grpSpLocks/>
          </p:cNvGrpSpPr>
          <p:nvPr/>
        </p:nvGrpSpPr>
        <p:grpSpPr bwMode="auto">
          <a:xfrm>
            <a:off x="4716016" y="908720"/>
            <a:ext cx="3996720" cy="5190305"/>
            <a:chOff x="3667" y="883"/>
            <a:chExt cx="2562" cy="3604"/>
          </a:xfrm>
        </p:grpSpPr>
        <p:pic>
          <p:nvPicPr>
            <p:cNvPr id="20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5" y="883"/>
              <a:ext cx="2493" cy="1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1" name="Picture 1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7" y="2743"/>
              <a:ext cx="2493" cy="17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" name="CasellaDiTesto 1"/>
          <p:cNvSpPr txBox="1"/>
          <p:nvPr/>
        </p:nvSpPr>
        <p:spPr>
          <a:xfrm>
            <a:off x="2733505" y="1124744"/>
            <a:ext cx="3206647" cy="13849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chemeClr val="tx2"/>
                </a:solidFill>
              </a:rPr>
              <a:t>EXIN </a:t>
            </a:r>
            <a:r>
              <a:rPr lang="it-IT" sz="1400" dirty="0" err="1" smtClean="0">
                <a:solidFill>
                  <a:schemeClr val="tx2"/>
                </a:solidFill>
              </a:rPr>
              <a:t>goals</a:t>
            </a:r>
            <a:r>
              <a:rPr lang="it-IT" sz="1400" dirty="0" smtClean="0">
                <a:solidFill>
                  <a:schemeClr val="tx2"/>
                </a:solidFill>
              </a:rPr>
              <a:t>:</a:t>
            </a:r>
            <a:endParaRPr lang="it-IT" sz="14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chemeClr val="tx2"/>
                </a:solidFill>
              </a:rPr>
              <a:t>Produce High </a:t>
            </a:r>
            <a:r>
              <a:rPr lang="it-IT" sz="1400" dirty="0" err="1" smtClean="0">
                <a:solidFill>
                  <a:schemeClr val="tx2"/>
                </a:solidFill>
              </a:rPr>
              <a:t>brilliance</a:t>
            </a:r>
            <a:r>
              <a:rPr lang="it-IT" sz="1400" dirty="0" smtClean="0">
                <a:solidFill>
                  <a:schemeClr val="tx2"/>
                </a:solidFill>
              </a:rPr>
              <a:t> e-</a:t>
            </a:r>
            <a:r>
              <a:rPr lang="it-IT" sz="1400" dirty="0" err="1" smtClean="0">
                <a:solidFill>
                  <a:schemeClr val="tx2"/>
                </a:solidFill>
              </a:rPr>
              <a:t>beam</a:t>
            </a:r>
            <a:r>
              <a:rPr lang="it-IT" sz="1400" dirty="0" smtClean="0">
                <a:solidFill>
                  <a:schemeClr val="tx2"/>
                </a:solidFill>
              </a:rPr>
              <a:t> </a:t>
            </a:r>
            <a:r>
              <a:rPr lang="it-IT" sz="1400" dirty="0" err="1" smtClean="0">
                <a:solidFill>
                  <a:schemeClr val="tx2"/>
                </a:solidFill>
              </a:rPr>
              <a:t>peak</a:t>
            </a:r>
            <a:endParaRPr lang="it-IT" sz="1400" dirty="0" smtClean="0">
              <a:solidFill>
                <a:schemeClr val="tx2"/>
              </a:solidFill>
            </a:endParaRPr>
          </a:p>
          <a:p>
            <a:r>
              <a:rPr lang="it-IT" sz="1400" dirty="0">
                <a:solidFill>
                  <a:schemeClr val="tx2"/>
                </a:solidFill>
              </a:rPr>
              <a:t> </a:t>
            </a:r>
            <a:r>
              <a:rPr lang="it-IT" sz="1400" dirty="0" smtClean="0">
                <a:solidFill>
                  <a:schemeClr val="tx2"/>
                </a:solidFill>
              </a:rPr>
              <a:t>       or global.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dirty="0" err="1" smtClean="0">
                <a:solidFill>
                  <a:schemeClr val="tx2"/>
                </a:solidFill>
              </a:rPr>
              <a:t>Stability</a:t>
            </a:r>
            <a:endParaRPr lang="it-IT" sz="1400" dirty="0" smtClean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dirty="0" err="1" smtClean="0">
                <a:solidFill>
                  <a:schemeClr val="tx2"/>
                </a:solidFill>
              </a:rPr>
              <a:t>Reproducibility</a:t>
            </a:r>
            <a:r>
              <a:rPr lang="it-IT" sz="1400" dirty="0" smtClean="0">
                <a:solidFill>
                  <a:schemeClr val="tx2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dirty="0" err="1" smtClean="0">
                <a:solidFill>
                  <a:schemeClr val="tx2"/>
                </a:solidFill>
              </a:rPr>
              <a:t>Everything</a:t>
            </a:r>
            <a:r>
              <a:rPr lang="it-IT" sz="1400" dirty="0" smtClean="0">
                <a:solidFill>
                  <a:schemeClr val="tx2"/>
                </a:solidFill>
              </a:rPr>
              <a:t> in the </a:t>
            </a:r>
            <a:r>
              <a:rPr lang="it-IT" sz="1400" dirty="0" err="1" smtClean="0">
                <a:solidFill>
                  <a:schemeClr val="tx2"/>
                </a:solidFill>
              </a:rPr>
              <a:t>easiest</a:t>
            </a:r>
            <a:r>
              <a:rPr lang="it-IT" sz="1400" dirty="0" smtClean="0">
                <a:solidFill>
                  <a:schemeClr val="tx2"/>
                </a:solidFill>
              </a:rPr>
              <a:t> way</a:t>
            </a:r>
          </a:p>
        </p:txBody>
      </p:sp>
      <p:grpSp>
        <p:nvGrpSpPr>
          <p:cNvPr id="22" name="Group 4"/>
          <p:cNvGrpSpPr>
            <a:grpSpLocks/>
          </p:cNvGrpSpPr>
          <p:nvPr/>
        </p:nvGrpSpPr>
        <p:grpSpPr bwMode="auto">
          <a:xfrm>
            <a:off x="3699072" y="2403161"/>
            <a:ext cx="1521000" cy="2731761"/>
            <a:chOff x="2786" y="1234"/>
            <a:chExt cx="975" cy="2228"/>
          </a:xfrm>
        </p:grpSpPr>
        <p:sp>
          <p:nvSpPr>
            <p:cNvPr id="23" name="Text Box 5"/>
            <p:cNvSpPr txBox="1">
              <a:spLocks noChangeArrowheads="1"/>
            </p:cNvSpPr>
            <p:nvPr/>
          </p:nvSpPr>
          <p:spPr bwMode="auto">
            <a:xfrm>
              <a:off x="2786" y="2482"/>
              <a:ext cx="975" cy="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9pPr>
            </a:lstStyle>
            <a:p>
              <a:pPr algn="l" defTabSz="426895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GB" sz="1700" dirty="0" err="1">
                  <a:cs typeface="Arial" charset="0"/>
                </a:rPr>
                <a:t>ε</a:t>
              </a:r>
              <a:r>
                <a:rPr lang="en-GB" sz="1700" baseline="-33000" dirty="0" err="1">
                  <a:cs typeface="Arial" charset="0"/>
                </a:rPr>
                <a:t>nx</a:t>
              </a:r>
              <a:r>
                <a:rPr lang="en-GB" sz="1700" dirty="0">
                  <a:cs typeface="Arial" charset="0"/>
                </a:rPr>
                <a:t> = 3.5 </a:t>
              </a:r>
              <a:r>
                <a:rPr lang="en-GB" sz="1700" dirty="0" err="1">
                  <a:cs typeface="Arial" charset="0"/>
                </a:rPr>
                <a:t>μm</a:t>
              </a:r>
              <a:endParaRPr lang="en-GB" sz="1700" dirty="0">
                <a:cs typeface="Arial" charset="0"/>
              </a:endParaRPr>
            </a:p>
          </p:txBody>
        </p:sp>
        <p:sp>
          <p:nvSpPr>
            <p:cNvPr id="24" name="Text Box 6"/>
            <p:cNvSpPr txBox="1">
              <a:spLocks noChangeArrowheads="1"/>
            </p:cNvSpPr>
            <p:nvPr/>
          </p:nvSpPr>
          <p:spPr bwMode="auto">
            <a:xfrm>
              <a:off x="2786" y="1234"/>
              <a:ext cx="975" cy="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9pPr>
            </a:lstStyle>
            <a:p>
              <a:pPr algn="l" defTabSz="426895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GB" sz="1700" dirty="0" err="1">
                  <a:cs typeface="Arial" charset="0"/>
                </a:rPr>
                <a:t>σ</a:t>
              </a:r>
              <a:r>
                <a:rPr lang="en-GB" sz="1700" baseline="-33000" dirty="0" err="1">
                  <a:cs typeface="Arial" charset="0"/>
                </a:rPr>
                <a:t>x</a:t>
              </a:r>
              <a:r>
                <a:rPr lang="en-GB" sz="1700" dirty="0">
                  <a:cs typeface="Arial" charset="0"/>
                </a:rPr>
                <a:t> = 2.0 </a:t>
              </a:r>
              <a:r>
                <a:rPr lang="en-GB" sz="1700" dirty="0" err="1">
                  <a:cs typeface="Arial" charset="0"/>
                </a:rPr>
                <a:t>μm</a:t>
              </a:r>
              <a:endParaRPr lang="en-GB" sz="1700" dirty="0">
                <a:cs typeface="Arial" charset="0"/>
              </a:endParaRPr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786" y="1894"/>
              <a:ext cx="975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9pPr>
            </a:lstStyle>
            <a:p>
              <a:pPr algn="l" defTabSz="426895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GB" sz="1700" dirty="0">
                  <a:cs typeface="Arial" charset="0"/>
                </a:rPr>
                <a:t>E = 630 MeV</a:t>
              </a:r>
            </a:p>
          </p:txBody>
        </p:sp>
        <p:sp>
          <p:nvSpPr>
            <p:cNvPr id="26" name="Text Box 8"/>
            <p:cNvSpPr txBox="1">
              <a:spLocks noChangeArrowheads="1"/>
            </p:cNvSpPr>
            <p:nvPr/>
          </p:nvSpPr>
          <p:spPr bwMode="auto">
            <a:xfrm>
              <a:off x="2786" y="3245"/>
              <a:ext cx="975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9pPr>
            </a:lstStyle>
            <a:p>
              <a:pPr algn="l" defTabSz="426895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GB" sz="1700" dirty="0" err="1">
                  <a:cs typeface="Arial" charset="0"/>
                </a:rPr>
                <a:t>Δγ</a:t>
              </a:r>
              <a:r>
                <a:rPr lang="en-GB" sz="1700" dirty="0">
                  <a:cs typeface="Arial" charset="0"/>
                </a:rPr>
                <a:t>/γ= 7.7 %</a:t>
              </a:r>
            </a:p>
          </p:txBody>
        </p:sp>
      </p:grp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251520" y="764704"/>
            <a:ext cx="9091680" cy="41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5519" tIns="59521" rIns="85519" bIns="4276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algn="just" defTabSz="426895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GB" sz="1900" dirty="0">
                <a:solidFill>
                  <a:srgbClr val="0000FF"/>
                </a:solidFill>
              </a:rPr>
              <a:t>Best beam: </a:t>
            </a:r>
            <a:r>
              <a:rPr lang="en-GB" sz="1900" dirty="0" err="1">
                <a:solidFill>
                  <a:srgbClr val="0000FF"/>
                </a:solidFill>
                <a:cs typeface="Arial" charset="0"/>
              </a:rPr>
              <a:t>Δt</a:t>
            </a:r>
            <a:r>
              <a:rPr lang="en-GB" sz="1900" dirty="0">
                <a:solidFill>
                  <a:srgbClr val="0000FF"/>
                </a:solidFill>
                <a:cs typeface="Arial" charset="0"/>
              </a:rPr>
              <a:t> = 182 </a:t>
            </a:r>
            <a:r>
              <a:rPr lang="en-GB" sz="1600" dirty="0">
                <a:solidFill>
                  <a:srgbClr val="0000FF"/>
                </a:solidFill>
                <a:cs typeface="Arial" charset="0"/>
              </a:rPr>
              <a:t>fs</a:t>
            </a:r>
            <a:r>
              <a:rPr lang="en-GB" sz="1900" dirty="0">
                <a:solidFill>
                  <a:srgbClr val="0000FF"/>
                </a:solidFill>
                <a:cs typeface="Arial" charset="0"/>
              </a:rPr>
              <a:t>, </a:t>
            </a:r>
            <a:r>
              <a:rPr lang="en-GB" sz="1900" dirty="0" err="1">
                <a:solidFill>
                  <a:srgbClr val="0000FF"/>
                </a:solidFill>
                <a:cs typeface="Arial" charset="0"/>
              </a:rPr>
              <a:t>σ</a:t>
            </a:r>
            <a:r>
              <a:rPr lang="en-GB" sz="1900" baseline="-33000" dirty="0" err="1">
                <a:solidFill>
                  <a:srgbClr val="0000FF"/>
                </a:solidFill>
                <a:cs typeface="Arial" charset="0"/>
              </a:rPr>
              <a:t>x</a:t>
            </a:r>
            <a:r>
              <a:rPr lang="en-GB" sz="1900" dirty="0">
                <a:solidFill>
                  <a:srgbClr val="0000FF"/>
                </a:solidFill>
                <a:cs typeface="Arial" charset="0"/>
              </a:rPr>
              <a:t> = 3.8 </a:t>
            </a:r>
            <a:r>
              <a:rPr lang="en-GB" sz="1900" dirty="0" err="1">
                <a:solidFill>
                  <a:srgbClr val="0000FF"/>
                </a:solidFill>
                <a:cs typeface="Arial" charset="0"/>
              </a:rPr>
              <a:t>μm</a:t>
            </a:r>
            <a:r>
              <a:rPr lang="en-GB" sz="1900" dirty="0">
                <a:solidFill>
                  <a:srgbClr val="0000FF"/>
                </a:solidFill>
                <a:cs typeface="Arial" charset="0"/>
              </a:rPr>
              <a:t>.</a:t>
            </a:r>
            <a:r>
              <a:rPr lang="en-GB" sz="19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0" y="6172982"/>
            <a:ext cx="473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Experiment </a:t>
            </a:r>
            <a:r>
              <a:rPr lang="it-IT" dirty="0" err="1" smtClean="0">
                <a:solidFill>
                  <a:srgbClr val="FF0000"/>
                </a:solidFill>
              </a:rPr>
              <a:t>will</a:t>
            </a:r>
            <a:r>
              <a:rPr lang="it-IT" dirty="0" smtClean="0">
                <a:solidFill>
                  <a:srgbClr val="FF0000"/>
                </a:solidFill>
              </a:rPr>
              <a:t> take </a:t>
            </a:r>
            <a:r>
              <a:rPr lang="it-IT" dirty="0" err="1" smtClean="0">
                <a:solidFill>
                  <a:srgbClr val="FF0000"/>
                </a:solidFill>
              </a:rPr>
              <a:t>place</a:t>
            </a:r>
            <a:r>
              <a:rPr lang="it-IT" dirty="0" smtClean="0">
                <a:solidFill>
                  <a:srgbClr val="FF0000"/>
                </a:solidFill>
              </a:rPr>
              <a:t> in 2-3 </a:t>
            </a:r>
            <a:r>
              <a:rPr lang="it-IT" dirty="0" err="1" smtClean="0">
                <a:solidFill>
                  <a:srgbClr val="FF0000"/>
                </a:solidFill>
              </a:rPr>
              <a:t>years</a:t>
            </a:r>
            <a:r>
              <a:rPr lang="it-IT" dirty="0" smtClean="0">
                <a:solidFill>
                  <a:srgbClr val="FF0000"/>
                </a:solidFill>
              </a:rPr>
              <a:t> from </a:t>
            </a:r>
            <a:r>
              <a:rPr lang="it-IT" dirty="0" err="1" smtClean="0">
                <a:solidFill>
                  <a:srgbClr val="FF0000"/>
                </a:solidFill>
              </a:rPr>
              <a:t>now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-8519" y="5877272"/>
            <a:ext cx="6524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B050"/>
                </a:solidFill>
              </a:rPr>
              <a:t>The plasma </a:t>
            </a:r>
            <a:r>
              <a:rPr lang="it-IT" dirty="0" err="1" smtClean="0">
                <a:solidFill>
                  <a:srgbClr val="00B050"/>
                </a:solidFill>
              </a:rPr>
              <a:t>is</a:t>
            </a:r>
            <a:r>
              <a:rPr lang="it-IT" dirty="0" smtClean="0">
                <a:solidFill>
                  <a:srgbClr val="00B050"/>
                </a:solidFill>
              </a:rPr>
              <a:t> </a:t>
            </a:r>
            <a:r>
              <a:rPr lang="it-IT" dirty="0" err="1" smtClean="0">
                <a:solidFill>
                  <a:srgbClr val="00B050"/>
                </a:solidFill>
              </a:rPr>
              <a:t>created</a:t>
            </a:r>
            <a:r>
              <a:rPr lang="it-IT" dirty="0" smtClean="0">
                <a:solidFill>
                  <a:srgbClr val="00B050"/>
                </a:solidFill>
              </a:rPr>
              <a:t> by the laser </a:t>
            </a:r>
            <a:r>
              <a:rPr lang="it-IT" dirty="0" err="1" smtClean="0">
                <a:solidFill>
                  <a:srgbClr val="00B050"/>
                </a:solidFill>
              </a:rPr>
              <a:t>pulse</a:t>
            </a:r>
            <a:r>
              <a:rPr lang="it-IT" dirty="0" smtClean="0">
                <a:solidFill>
                  <a:srgbClr val="00B050"/>
                </a:solidFill>
              </a:rPr>
              <a:t> </a:t>
            </a:r>
            <a:r>
              <a:rPr lang="it-IT" dirty="0" err="1" smtClean="0">
                <a:solidFill>
                  <a:srgbClr val="00B050"/>
                </a:solidFill>
              </a:rPr>
              <a:t>which</a:t>
            </a:r>
            <a:r>
              <a:rPr lang="it-IT" dirty="0" smtClean="0">
                <a:solidFill>
                  <a:srgbClr val="00B050"/>
                </a:solidFill>
              </a:rPr>
              <a:t> </a:t>
            </a:r>
            <a:r>
              <a:rPr lang="it-IT" dirty="0" err="1" smtClean="0">
                <a:solidFill>
                  <a:srgbClr val="00B050"/>
                </a:solidFill>
              </a:rPr>
              <a:t>also</a:t>
            </a:r>
            <a:r>
              <a:rPr lang="it-IT" dirty="0" smtClean="0">
                <a:solidFill>
                  <a:srgbClr val="00B050"/>
                </a:solidFill>
              </a:rPr>
              <a:t> </a:t>
            </a:r>
            <a:r>
              <a:rPr lang="it-IT" dirty="0" err="1" smtClean="0">
                <a:solidFill>
                  <a:srgbClr val="00B050"/>
                </a:solidFill>
              </a:rPr>
              <a:t>drives</a:t>
            </a:r>
            <a:r>
              <a:rPr lang="it-IT" dirty="0" smtClean="0">
                <a:solidFill>
                  <a:srgbClr val="00B050"/>
                </a:solidFill>
              </a:rPr>
              <a:t> the </a:t>
            </a:r>
            <a:r>
              <a:rPr lang="it-IT" dirty="0" err="1" smtClean="0">
                <a:solidFill>
                  <a:srgbClr val="00B050"/>
                </a:solidFill>
              </a:rPr>
              <a:t>beam</a:t>
            </a:r>
            <a:endParaRPr lang="it-IT" dirty="0" smtClean="0">
              <a:solidFill>
                <a:srgbClr val="00B05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4784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Particle </a:t>
            </a:r>
            <a:r>
              <a:rPr lang="en-US" b="1" dirty="0">
                <a:solidFill>
                  <a:prstClr val="white"/>
                </a:solidFill>
                <a:latin typeface="Times New Roman"/>
                <a:cs typeface="Times New Roman"/>
              </a:rPr>
              <a:t>W</a:t>
            </a:r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akefield acceleration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8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 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5" y="6508219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14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grpSp>
        <p:nvGrpSpPr>
          <p:cNvPr id="28" name="Group 2"/>
          <p:cNvGrpSpPr>
            <a:grpSpLocks/>
          </p:cNvGrpSpPr>
          <p:nvPr/>
        </p:nvGrpSpPr>
        <p:grpSpPr bwMode="auto">
          <a:xfrm>
            <a:off x="869776" y="1412776"/>
            <a:ext cx="7086600" cy="2782887"/>
            <a:chOff x="768" y="688"/>
            <a:chExt cx="4123" cy="1328"/>
          </a:xfrm>
        </p:grpSpPr>
        <p:grpSp>
          <p:nvGrpSpPr>
            <p:cNvPr id="29" name="Group 3"/>
            <p:cNvGrpSpPr>
              <a:grpSpLocks/>
            </p:cNvGrpSpPr>
            <p:nvPr/>
          </p:nvGrpSpPr>
          <p:grpSpPr bwMode="auto">
            <a:xfrm>
              <a:off x="768" y="688"/>
              <a:ext cx="4123" cy="1328"/>
              <a:chOff x="768" y="688"/>
              <a:chExt cx="4123" cy="1328"/>
            </a:xfrm>
          </p:grpSpPr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299"/>
              <a:stretch>
                <a:fillRect/>
              </a:stretch>
            </p:blipFill>
            <p:spPr bwMode="auto">
              <a:xfrm>
                <a:off x="768" y="688"/>
                <a:ext cx="4123" cy="1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293" t="75822" r="19670" b="16168"/>
              <a:stretch>
                <a:fillRect/>
              </a:stretch>
            </p:blipFill>
            <p:spPr bwMode="auto">
              <a:xfrm>
                <a:off x="2473" y="1370"/>
                <a:ext cx="455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33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293" t="75822" r="19670" b="16168"/>
              <a:stretch>
                <a:fillRect/>
              </a:stretch>
            </p:blipFill>
            <p:spPr bwMode="auto">
              <a:xfrm>
                <a:off x="1488" y="1370"/>
                <a:ext cx="453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364" t="75449" r="44095" b="17366"/>
              <a:stretch>
                <a:fillRect/>
              </a:stretch>
            </p:blipFill>
            <p:spPr bwMode="auto">
              <a:xfrm>
                <a:off x="1248" y="1368"/>
                <a:ext cx="14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5" name="Line 8"/>
              <p:cNvSpPr>
                <a:spLocks noChangeShapeType="1"/>
              </p:cNvSpPr>
              <p:nvPr/>
            </p:nvSpPr>
            <p:spPr bwMode="auto">
              <a:xfrm flipV="1">
                <a:off x="2770" y="1546"/>
                <a:ext cx="230" cy="306"/>
              </a:xfrm>
              <a:prstGeom prst="line">
                <a:avLst/>
              </a:prstGeom>
              <a:noFill/>
              <a:ln w="57150">
                <a:solidFill>
                  <a:srgbClr val="F3FF7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merican Typewriter" charset="0"/>
                  <a:sym typeface="American Typewriter" charset="0"/>
                </a:endParaRPr>
              </a:p>
            </p:txBody>
          </p:sp>
          <p:sp>
            <p:nvSpPr>
              <p:cNvPr id="36" name="Line 9"/>
              <p:cNvSpPr>
                <a:spLocks noChangeShapeType="1"/>
              </p:cNvSpPr>
              <p:nvPr/>
            </p:nvSpPr>
            <p:spPr bwMode="auto">
              <a:xfrm flipH="1" flipV="1">
                <a:off x="1344" y="1632"/>
                <a:ext cx="96" cy="19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merican Typewriter" charset="0"/>
                  <a:sym typeface="American Typewriter" charset="0"/>
                </a:endParaRPr>
              </a:p>
            </p:txBody>
          </p:sp>
          <p:sp>
            <p:nvSpPr>
              <p:cNvPr id="37" name="Line 10"/>
              <p:cNvSpPr>
                <a:spLocks noChangeShapeType="1"/>
              </p:cNvSpPr>
              <p:nvPr/>
            </p:nvSpPr>
            <p:spPr bwMode="auto">
              <a:xfrm>
                <a:off x="2640" y="1872"/>
                <a:ext cx="144" cy="0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merican Typewriter" charset="0"/>
                  <a:sym typeface="American Typewriter" charset="0"/>
                </a:endParaRPr>
              </a:p>
            </p:txBody>
          </p:sp>
        </p:grpSp>
        <p:sp>
          <p:nvSpPr>
            <p:cNvPr id="30" name="Rectangle 11"/>
            <p:cNvSpPr>
              <a:spLocks noChangeArrowheads="1"/>
            </p:cNvSpPr>
            <p:nvPr/>
          </p:nvSpPr>
          <p:spPr bwMode="auto">
            <a:xfrm>
              <a:off x="2928" y="1368"/>
              <a:ext cx="144" cy="192"/>
            </a:xfrm>
            <a:prstGeom prst="rect">
              <a:avLst/>
            </a:prstGeom>
            <a:solidFill>
              <a:srgbClr val="FFBABD"/>
            </a:solidFill>
            <a:ln w="9525">
              <a:solidFill>
                <a:srgbClr val="FFB9BB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erican Typewriter" charset="0"/>
                <a:sym typeface="American Typewriter" charset="0"/>
              </a:endParaRPr>
            </a:p>
          </p:txBody>
        </p:sp>
      </p:grpSp>
      <p:sp>
        <p:nvSpPr>
          <p:cNvPr id="38" name="Rectangle 13"/>
          <p:cNvSpPr>
            <a:spLocks noChangeArrowheads="1"/>
          </p:cNvSpPr>
          <p:nvPr/>
        </p:nvSpPr>
        <p:spPr bwMode="auto">
          <a:xfrm>
            <a:off x="480491" y="713242"/>
            <a:ext cx="9636125" cy="48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7271" tIns="33641" rIns="67271" bIns="33641">
            <a:spAutoFit/>
          </a:bodyPr>
          <a:lstStyle/>
          <a:p>
            <a:pPr defTabSz="672308" eaLnBrk="0" hangingPunct="0"/>
            <a:r>
              <a:rPr lang="en-US" sz="2700" b="1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Resonant</a:t>
            </a:r>
            <a:r>
              <a:rPr lang="en-US" sz="2700" b="1" dirty="0" smtClean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700" b="1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plasma </a:t>
            </a:r>
            <a:r>
              <a:rPr lang="en-US" sz="2700" b="1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excitation </a:t>
            </a:r>
            <a:r>
              <a:rPr lang="en-US" sz="2700" b="1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by </a:t>
            </a:r>
            <a:r>
              <a:rPr lang="en-US" sz="2700" b="1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 Train of Bunches</a:t>
            </a:r>
            <a:endParaRPr lang="en-US" sz="2700" b="1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" name="Text Box 12"/>
          <p:cNvSpPr txBox="1">
            <a:spLocks noChangeArrowheads="1"/>
          </p:cNvSpPr>
          <p:nvPr/>
        </p:nvSpPr>
        <p:spPr bwMode="auto">
          <a:xfrm>
            <a:off x="37653" y="4105345"/>
            <a:ext cx="8926835" cy="108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271" tIns="33641" rIns="67271" bIns="33641">
            <a:spAutoFit/>
          </a:bodyPr>
          <a:lstStyle>
            <a:lvl1pPr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742950" indent="-28575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1430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6002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20574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5146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9718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4290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8862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Laser Comb to produce high Brightness electron bunches?</a:t>
            </a:r>
            <a:endParaRPr lang="en-US" sz="18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High </a:t>
            </a:r>
            <a:r>
              <a:rPr lang="en-US" sz="18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quality </a:t>
            </a:r>
            <a:r>
              <a:rPr lang="en-US" sz="18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bunch preservation during acceleration and transport.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100" dirty="0" err="1" smtClean="0">
                <a:latin typeface="Arial" charset="0"/>
                <a:ea typeface="ＭＳ Ｐゴシック" charset="0"/>
                <a:cs typeface="ＭＳ Ｐゴシック" charset="0"/>
              </a:rPr>
              <a:t>preservatiort</a:t>
            </a: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?</a:t>
            </a:r>
            <a:endParaRPr lang="en-US" sz="21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96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First test results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8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 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5" y="6508219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15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38" name="Rectangle 13"/>
          <p:cNvSpPr>
            <a:spLocks noChangeArrowheads="1"/>
          </p:cNvSpPr>
          <p:nvPr/>
        </p:nvSpPr>
        <p:spPr bwMode="auto">
          <a:xfrm>
            <a:off x="480491" y="713242"/>
            <a:ext cx="9636125" cy="48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7271" tIns="33641" rIns="67271" bIns="33641">
            <a:spAutoFit/>
          </a:bodyPr>
          <a:lstStyle/>
          <a:p>
            <a:pPr defTabSz="672308" eaLnBrk="0" hangingPunct="0"/>
            <a:r>
              <a:rPr lang="en-US" sz="2700" b="1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Resonant</a:t>
            </a:r>
            <a:r>
              <a:rPr lang="en-US" sz="2700" b="1" dirty="0" smtClean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700" b="1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plasma </a:t>
            </a:r>
            <a:r>
              <a:rPr lang="en-US" sz="2700" b="1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excitation </a:t>
            </a:r>
            <a:r>
              <a:rPr lang="en-US" sz="2700" b="1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by </a:t>
            </a:r>
            <a:r>
              <a:rPr lang="en-US" sz="2700" b="1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 Train of Bunches</a:t>
            </a:r>
            <a:endParaRPr lang="en-US" sz="2700" b="1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5" y="1340768"/>
            <a:ext cx="6035675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366" y="2924944"/>
            <a:ext cx="4801146" cy="357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11560" y="4581128"/>
            <a:ext cx="41849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In </a:t>
            </a:r>
            <a:r>
              <a:rPr lang="it-IT" dirty="0" err="1" smtClean="0"/>
              <a:t>this</a:t>
            </a:r>
            <a:r>
              <a:rPr lang="it-IT" dirty="0" smtClean="0"/>
              <a:t> case plasma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created</a:t>
            </a:r>
            <a:r>
              <a:rPr lang="it-IT" dirty="0" smtClean="0"/>
              <a:t> by</a:t>
            </a:r>
          </a:p>
          <a:p>
            <a:r>
              <a:rPr lang="it-IT" dirty="0"/>
              <a:t>a</a:t>
            </a:r>
            <a:r>
              <a:rPr lang="it-IT" dirty="0" smtClean="0"/>
              <a:t> </a:t>
            </a:r>
            <a:r>
              <a:rPr lang="it-IT" dirty="0" err="1" smtClean="0"/>
              <a:t>discharge</a:t>
            </a:r>
            <a:r>
              <a:rPr lang="it-IT" dirty="0" smtClean="0"/>
              <a:t> in </a:t>
            </a:r>
            <a:r>
              <a:rPr lang="it-IT" dirty="0" err="1" smtClean="0"/>
              <a:t>Hydrogen</a:t>
            </a:r>
            <a:r>
              <a:rPr lang="it-IT" dirty="0" smtClean="0"/>
              <a:t> and </a:t>
            </a:r>
            <a:r>
              <a:rPr lang="it-IT" dirty="0" err="1" smtClean="0"/>
              <a:t>driven</a:t>
            </a:r>
            <a:r>
              <a:rPr lang="it-IT" dirty="0" smtClean="0"/>
              <a:t> by the </a:t>
            </a:r>
          </a:p>
          <a:p>
            <a:r>
              <a:rPr lang="it-IT" dirty="0"/>
              <a:t>f</a:t>
            </a:r>
            <a:r>
              <a:rPr lang="it-IT" dirty="0" smtClean="0"/>
              <a:t>irst 3 driver </a:t>
            </a:r>
            <a:r>
              <a:rPr lang="it-IT" dirty="0" err="1" smtClean="0"/>
              <a:t>beams</a:t>
            </a:r>
            <a:r>
              <a:rPr lang="it-IT" dirty="0" smtClean="0"/>
              <a:t>.</a:t>
            </a:r>
          </a:p>
          <a:p>
            <a:r>
              <a:rPr lang="it-IT" dirty="0" smtClean="0"/>
              <a:t>2015-2016 first </a:t>
            </a:r>
            <a:r>
              <a:rPr lang="it-IT" dirty="0" err="1" smtClean="0"/>
              <a:t>experiment</a:t>
            </a:r>
            <a:r>
              <a:rPr lang="it-IT" dirty="0" smtClean="0"/>
              <a:t> </a:t>
            </a:r>
            <a:r>
              <a:rPr lang="it-IT" dirty="0" err="1" smtClean="0"/>
              <a:t>results</a:t>
            </a:r>
            <a:r>
              <a:rPr lang="it-IT" dirty="0" smtClean="0"/>
              <a:t>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8482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prstClr val="white"/>
                </a:solidFill>
                <a:latin typeface="Times New Roman"/>
                <a:cs typeface="Times New Roman"/>
              </a:rPr>
              <a:t>IRIDE: </a:t>
            </a:r>
            <a:r>
              <a:rPr lang="en-US" sz="4300" b="1" dirty="0">
                <a:solidFill>
                  <a:prstClr val="white"/>
                </a:solidFill>
                <a:latin typeface="Times New Roman"/>
                <a:cs typeface="Times New Roman"/>
              </a:rPr>
              <a:t>Interdisciplinary Research Infrastructure with Dual Electron </a:t>
            </a:r>
            <a:r>
              <a:rPr lang="en-US" sz="4300" b="1" dirty="0" err="1">
                <a:solidFill>
                  <a:prstClr val="white"/>
                </a:solidFill>
                <a:latin typeface="Times New Roman"/>
                <a:cs typeface="Times New Roman"/>
              </a:rPr>
              <a:t>linacs&amp;lasers</a:t>
            </a:r>
            <a:endParaRPr lang="en-US" sz="4300" b="1" dirty="0">
              <a:solidFill>
                <a:prstClr val="white"/>
              </a:solidFill>
              <a:latin typeface="Times New Roman"/>
              <a:cs typeface="Times New Roman"/>
            </a:endParaRPr>
          </a:p>
          <a:p>
            <a:r>
              <a:rPr lang="en-US" sz="43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</a:t>
            </a:r>
            <a:r>
              <a:rPr lang="en-US" sz="4300" b="1" dirty="0">
                <a:solidFill>
                  <a:prstClr val="white"/>
                </a:solidFill>
                <a:latin typeface="Times New Roman"/>
                <a:cs typeface="Times New Roman"/>
              </a:rPr>
              <a:t>aims and </a:t>
            </a:r>
            <a:r>
              <a:rPr lang="en-US" sz="43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potentials (The Future)</a:t>
            </a:r>
            <a:endParaRPr lang="en-US" sz="43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8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 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5" y="6508219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16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51520" y="1164808"/>
            <a:ext cx="83529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193" lvl="0" indent="-342193" defTabSz="456251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Science with Free Electron Lasers (FEL) from infrared to X-rays, </a:t>
            </a:r>
          </a:p>
          <a:p>
            <a:pPr marL="342193" lvl="0" indent="-342193" defTabSz="456251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Nuclear </a:t>
            </a:r>
            <a:r>
              <a:rPr lang="en-US" sz="2400" dirty="0" smtClean="0">
                <a:latin typeface="Times New Roman"/>
                <a:cs typeface="Times New Roman"/>
              </a:rPr>
              <a:t>photonics with </a:t>
            </a:r>
            <a:r>
              <a:rPr lang="en-US" sz="2400" dirty="0">
                <a:latin typeface="Times New Roman"/>
                <a:cs typeface="Times New Roman"/>
              </a:rPr>
              <a:t>Compton back-scattering g-rays sources, </a:t>
            </a:r>
          </a:p>
          <a:p>
            <a:pPr marL="342193" lvl="0" indent="-342193" defTabSz="456251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Science with THz radiation sources, </a:t>
            </a:r>
          </a:p>
          <a:p>
            <a:pPr marL="342193" lvl="0" indent="-342193" defTabSz="456251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Advanced Neutron sources by photo-production, </a:t>
            </a:r>
          </a:p>
          <a:p>
            <a:pPr marL="342193" lvl="0" indent="-342193" defTabSz="456251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Fundamental physics investigations with low energy linear colliders </a:t>
            </a:r>
          </a:p>
          <a:p>
            <a:pPr marL="342193" lvl="0" indent="-342193" defTabSz="456251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Physics with high power/intensity lasers, </a:t>
            </a:r>
          </a:p>
        </p:txBody>
      </p:sp>
      <p:sp>
        <p:nvSpPr>
          <p:cNvPr id="4" name="Rettangolo 3"/>
          <p:cNvSpPr/>
          <p:nvPr/>
        </p:nvSpPr>
        <p:spPr>
          <a:xfrm>
            <a:off x="360040" y="4797152"/>
            <a:ext cx="60121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193" indent="-342193" defTabSz="456251">
              <a:buFont typeface="Arial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R&amp;D on advanced accelerator concepts including plasma accelerators and polarized positron sources</a:t>
            </a:r>
          </a:p>
          <a:p>
            <a:pPr marL="342193" indent="-342193" defTabSz="456251">
              <a:buFont typeface="Arial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ILC technology implementation</a:t>
            </a:r>
          </a:p>
          <a:p>
            <a:pPr marL="342193" indent="-342193" defTabSz="456251">
              <a:buFont typeface="Arial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Detector development for X-ray FEL  and Linear Colliders</a:t>
            </a:r>
          </a:p>
          <a:p>
            <a:pPr marL="342193" indent="-342193" defTabSz="456251">
              <a:buFont typeface="Arial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R&amp;D in accelerator technology and industrial spin – off</a:t>
            </a:r>
          </a:p>
        </p:txBody>
      </p:sp>
    </p:spTree>
    <p:extLst>
      <p:ext uri="{BB962C8B-B14F-4D97-AF65-F5344CB8AC3E}">
        <p14:creationId xmlns:p14="http://schemas.microsoft.com/office/powerpoint/2010/main" val="152903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1496428"/>
            <a:ext cx="9144000" cy="3511352"/>
            <a:chOff x="0" y="1502952"/>
            <a:chExt cx="9144000" cy="3390406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1502952"/>
              <a:ext cx="9144000" cy="3390406"/>
              <a:chOff x="0" y="1502952"/>
              <a:chExt cx="9144000" cy="3390406"/>
            </a:xfrm>
          </p:grpSpPr>
          <p:grpSp>
            <p:nvGrpSpPr>
              <p:cNvPr id="214" name="Group 213"/>
              <p:cNvGrpSpPr/>
              <p:nvPr/>
            </p:nvGrpSpPr>
            <p:grpSpPr>
              <a:xfrm>
                <a:off x="0" y="1502952"/>
                <a:ext cx="9144000" cy="3390406"/>
                <a:chOff x="0" y="1992294"/>
                <a:chExt cx="9144000" cy="3390406"/>
              </a:xfrm>
            </p:grpSpPr>
            <p:sp>
              <p:nvSpPr>
                <p:cNvPr id="184" name="Rectangle 183"/>
                <p:cNvSpPr/>
                <p:nvPr/>
              </p:nvSpPr>
              <p:spPr>
                <a:xfrm>
                  <a:off x="0" y="1992294"/>
                  <a:ext cx="9144000" cy="3390406"/>
                </a:xfrm>
                <a:prstGeom prst="rect">
                  <a:avLst/>
                </a:prstGeom>
                <a:solidFill>
                  <a:srgbClr val="00804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5802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196" name="Group 195"/>
                <p:cNvGrpSpPr/>
                <p:nvPr/>
              </p:nvGrpSpPr>
              <p:grpSpPr>
                <a:xfrm>
                  <a:off x="2596278" y="3346564"/>
                  <a:ext cx="6454055" cy="1720048"/>
                  <a:chOff x="2596278" y="4033973"/>
                  <a:chExt cx="6454055" cy="1720048"/>
                </a:xfrm>
              </p:grpSpPr>
              <p:grpSp>
                <p:nvGrpSpPr>
                  <p:cNvPr id="190" name="Group 189"/>
                  <p:cNvGrpSpPr/>
                  <p:nvPr/>
                </p:nvGrpSpPr>
                <p:grpSpPr>
                  <a:xfrm>
                    <a:off x="2596278" y="4033973"/>
                    <a:ext cx="6454055" cy="703929"/>
                    <a:chOff x="2596278" y="4033973"/>
                    <a:chExt cx="6454055" cy="703929"/>
                  </a:xfrm>
                </p:grpSpPr>
                <p:grpSp>
                  <p:nvGrpSpPr>
                    <p:cNvPr id="4" name="Group 3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644639" y="4286515"/>
                      <a:ext cx="1797311" cy="144000"/>
                      <a:chOff x="2225555" y="128160"/>
                      <a:chExt cx="3635461" cy="291272"/>
                    </a:xfrm>
                  </p:grpSpPr>
                  <p:sp>
                    <p:nvSpPr>
                      <p:cNvPr id="5" name="Rectangle 4"/>
                      <p:cNvSpPr/>
                      <p:nvPr/>
                    </p:nvSpPr>
                    <p:spPr>
                      <a:xfrm>
                        <a:off x="2225555" y="128160"/>
                        <a:ext cx="3635461" cy="291272"/>
                      </a:xfrm>
                      <a:prstGeom prst="rect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5802"/>
                        <a:endParaRPr lang="en-US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grpSp>
                    <p:nvGrpSpPr>
                      <p:cNvPr id="6" name="Group 5"/>
                      <p:cNvGrpSpPr/>
                      <p:nvPr/>
                    </p:nvGrpSpPr>
                    <p:grpSpPr>
                      <a:xfrm>
                        <a:off x="2336600" y="233315"/>
                        <a:ext cx="3413371" cy="80962"/>
                        <a:chOff x="2342904" y="223262"/>
                        <a:chExt cx="3413371" cy="80962"/>
                      </a:xfrm>
                    </p:grpSpPr>
                    <p:grpSp>
                      <p:nvGrpSpPr>
                        <p:cNvPr id="7" name="Group 6"/>
                        <p:cNvGrpSpPr/>
                        <p:nvPr/>
                      </p:nvGrpSpPr>
                      <p:grpSpPr>
                        <a:xfrm>
                          <a:off x="2342904" y="223262"/>
                          <a:ext cx="1724025" cy="80962"/>
                          <a:chOff x="3044825" y="2471738"/>
                          <a:chExt cx="1724025" cy="80962"/>
                        </a:xfrm>
                      </p:grpSpPr>
                      <p:pic>
                        <p:nvPicPr>
                          <p:cNvPr id="13" name="Picture 2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 cstate="print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V="1">
                            <a:off x="3044825" y="2471738"/>
                            <a:ext cx="434975" cy="793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pic>
                        <p:nvPicPr>
                          <p:cNvPr id="14" name="Picture 2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 cstate="print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V="1">
                            <a:off x="3478213" y="2473325"/>
                            <a:ext cx="434975" cy="793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pic>
                        <p:nvPicPr>
                          <p:cNvPr id="15" name="Picture 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 cstate="print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V="1">
                            <a:off x="3898900" y="2471738"/>
                            <a:ext cx="434975" cy="793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pic>
                        <p:nvPicPr>
                          <p:cNvPr id="16" name="Picture 3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 cstate="print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V="1">
                            <a:off x="4333875" y="2471738"/>
                            <a:ext cx="434975" cy="793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grpSp>
                    <p:grpSp>
                      <p:nvGrpSpPr>
                        <p:cNvPr id="8" name="Group 7"/>
                        <p:cNvGrpSpPr/>
                        <p:nvPr/>
                      </p:nvGrpSpPr>
                      <p:grpSpPr>
                        <a:xfrm>
                          <a:off x="4032250" y="223262"/>
                          <a:ext cx="1724025" cy="80962"/>
                          <a:chOff x="3044825" y="2471738"/>
                          <a:chExt cx="1724025" cy="80962"/>
                        </a:xfrm>
                      </p:grpSpPr>
                      <p:pic>
                        <p:nvPicPr>
                          <p:cNvPr id="9" name="Picture 2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 cstate="print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V="1">
                            <a:off x="3044825" y="2471738"/>
                            <a:ext cx="434975" cy="793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pic>
                        <p:nvPicPr>
                          <p:cNvPr id="10" name="Picture 2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 cstate="print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V="1">
                            <a:off x="3478213" y="2473325"/>
                            <a:ext cx="434975" cy="793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pic>
                        <p:nvPicPr>
                          <p:cNvPr id="11" name="Picture 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 cstate="print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V="1">
                            <a:off x="3898900" y="2471738"/>
                            <a:ext cx="434975" cy="793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pic>
                        <p:nvPicPr>
                          <p:cNvPr id="12" name="Picture 3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 cstate="print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V="1">
                            <a:off x="4333875" y="2471738"/>
                            <a:ext cx="434975" cy="793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grpSp>
                  </p:grpSp>
                </p:grpSp>
                <p:grpSp>
                  <p:nvGrpSpPr>
                    <p:cNvPr id="30" name="Group 29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2965040" y="4286515"/>
                      <a:ext cx="1797311" cy="144000"/>
                      <a:chOff x="2225555" y="128160"/>
                      <a:chExt cx="3635461" cy="291272"/>
                    </a:xfrm>
                  </p:grpSpPr>
                  <p:sp>
                    <p:nvSpPr>
                      <p:cNvPr id="31" name="Rectangle 30"/>
                      <p:cNvSpPr/>
                      <p:nvPr/>
                    </p:nvSpPr>
                    <p:spPr>
                      <a:xfrm>
                        <a:off x="2225555" y="128160"/>
                        <a:ext cx="3635461" cy="291272"/>
                      </a:xfrm>
                      <a:prstGeom prst="rect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5802"/>
                        <a:endParaRPr lang="en-US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grpSp>
                    <p:nvGrpSpPr>
                      <p:cNvPr id="32" name="Group 31"/>
                      <p:cNvGrpSpPr/>
                      <p:nvPr/>
                    </p:nvGrpSpPr>
                    <p:grpSpPr>
                      <a:xfrm>
                        <a:off x="2336600" y="233315"/>
                        <a:ext cx="3413371" cy="80962"/>
                        <a:chOff x="2342904" y="223262"/>
                        <a:chExt cx="3413371" cy="80962"/>
                      </a:xfrm>
                    </p:grpSpPr>
                    <p:grpSp>
                      <p:nvGrpSpPr>
                        <p:cNvPr id="33" name="Group 32"/>
                        <p:cNvGrpSpPr/>
                        <p:nvPr/>
                      </p:nvGrpSpPr>
                      <p:grpSpPr>
                        <a:xfrm>
                          <a:off x="2342904" y="223262"/>
                          <a:ext cx="1724025" cy="80962"/>
                          <a:chOff x="3044825" y="2471738"/>
                          <a:chExt cx="1724025" cy="80962"/>
                        </a:xfrm>
                      </p:grpSpPr>
                      <p:pic>
                        <p:nvPicPr>
                          <p:cNvPr id="39" name="Picture 2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 cstate="print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V="1">
                            <a:off x="3044825" y="2471738"/>
                            <a:ext cx="434975" cy="793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pic>
                        <p:nvPicPr>
                          <p:cNvPr id="40" name="Picture 2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 cstate="print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V="1">
                            <a:off x="3478213" y="2473325"/>
                            <a:ext cx="434975" cy="793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pic>
                        <p:nvPicPr>
                          <p:cNvPr id="41" name="Picture 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 cstate="print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V="1">
                            <a:off x="3898900" y="2471738"/>
                            <a:ext cx="434975" cy="793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pic>
                        <p:nvPicPr>
                          <p:cNvPr id="42" name="Picture 3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 cstate="print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V="1">
                            <a:off x="4333875" y="2471738"/>
                            <a:ext cx="434975" cy="793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grpSp>
                    <p:grpSp>
                      <p:nvGrpSpPr>
                        <p:cNvPr id="34" name="Group 33"/>
                        <p:cNvGrpSpPr/>
                        <p:nvPr/>
                      </p:nvGrpSpPr>
                      <p:grpSpPr>
                        <a:xfrm>
                          <a:off x="4032250" y="223262"/>
                          <a:ext cx="1724025" cy="80962"/>
                          <a:chOff x="3044825" y="2471738"/>
                          <a:chExt cx="1724025" cy="80962"/>
                        </a:xfrm>
                      </p:grpSpPr>
                      <p:pic>
                        <p:nvPicPr>
                          <p:cNvPr id="35" name="Picture 2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 cstate="print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V="1">
                            <a:off x="3044825" y="2471738"/>
                            <a:ext cx="434975" cy="793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pic>
                        <p:nvPicPr>
                          <p:cNvPr id="36" name="Picture 2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 cstate="print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V="1">
                            <a:off x="3478213" y="2473325"/>
                            <a:ext cx="434975" cy="793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pic>
                        <p:nvPicPr>
                          <p:cNvPr id="37" name="Picture 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 cstate="print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V="1">
                            <a:off x="3898900" y="2471738"/>
                            <a:ext cx="434975" cy="793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pic>
                        <p:nvPicPr>
                          <p:cNvPr id="38" name="Picture 3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 cstate="print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V="1">
                            <a:off x="4333875" y="2471738"/>
                            <a:ext cx="434975" cy="793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grpSp>
                  </p:grpSp>
                </p:grpSp>
                <p:pic>
                  <p:nvPicPr>
                    <p:cNvPr id="68" name="Picture 67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752055" y="4549350"/>
                      <a:ext cx="298278" cy="18855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0" name="Picture 69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2596278" y="4033973"/>
                      <a:ext cx="298278" cy="188552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130" name="Straight Arrow Connector 129"/>
                    <p:cNvCxnSpPr>
                      <a:endCxn id="31" idx="1"/>
                    </p:cNvCxnSpPr>
                    <p:nvPr/>
                  </p:nvCxnSpPr>
                  <p:spPr>
                    <a:xfrm>
                      <a:off x="2709018" y="4189172"/>
                      <a:ext cx="256022" cy="169343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5" name="Straight Arrow Connector 134"/>
                    <p:cNvCxnSpPr>
                      <a:stCxn id="68" idx="1"/>
                      <a:endCxn id="5" idx="3"/>
                    </p:cNvCxnSpPr>
                    <p:nvPr/>
                  </p:nvCxnSpPr>
                  <p:spPr>
                    <a:xfrm flipH="1" flipV="1">
                      <a:off x="8441950" y="4358515"/>
                      <a:ext cx="310105" cy="285111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188" name="Picture 187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54062" y="5502617"/>
                    <a:ext cx="1222002" cy="251404"/>
                  </a:xfrm>
                  <a:prstGeom prst="rect">
                    <a:avLst/>
                  </a:prstGeom>
                </p:spPr>
              </p:pic>
              <p:pic>
                <p:nvPicPr>
                  <p:cNvPr id="189" name="Picture 188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30107" y="5502617"/>
                    <a:ext cx="1222002" cy="251404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2" name="TextBox 1"/>
              <p:cNvSpPr txBox="1"/>
              <p:nvPr/>
            </p:nvSpPr>
            <p:spPr>
              <a:xfrm>
                <a:off x="6960468" y="4245772"/>
                <a:ext cx="12115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5802"/>
                <a:r>
                  <a:rPr lang="en-US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2K-CRYO</a:t>
                </a:r>
                <a:endParaRPr lang="en-US" dirty="0">
                  <a:solidFill>
                    <a:prstClr val="black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3234983" y="4260715"/>
                <a:ext cx="12171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5802"/>
                <a:r>
                  <a:rPr lang="en-US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2K-CRYO</a:t>
                </a:r>
                <a:endParaRPr lang="en-US" dirty="0">
                  <a:solidFill>
                    <a:prstClr val="black"/>
                  </a:solidFill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4220158" y="3528584"/>
              <a:ext cx="699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5802"/>
              <a:r>
                <a:rPr lang="en-US" dirty="0" err="1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GeV</a:t>
              </a:r>
              <a:endParaRPr lang="en-US" dirty="0">
                <a:solidFill>
                  <a:prstClr val="black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564022" y="3528584"/>
              <a:ext cx="699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802"/>
              <a:r>
                <a:rPr lang="en-US" dirty="0" err="1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GeV</a:t>
              </a:r>
              <a:endParaRPr lang="en-US" dirty="0">
                <a:solidFill>
                  <a:prstClr val="black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947370" y="3528584"/>
              <a:ext cx="699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802"/>
              <a:r>
                <a:rPr lang="en-US" dirty="0" err="1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GeV</a:t>
              </a:r>
              <a:endParaRPr lang="en-US" dirty="0">
                <a:solidFill>
                  <a:prstClr val="black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209" name="Group 208"/>
          <p:cNvGrpSpPr/>
          <p:nvPr/>
        </p:nvGrpSpPr>
        <p:grpSpPr>
          <a:xfrm>
            <a:off x="5971035" y="1852777"/>
            <a:ext cx="989432" cy="301556"/>
            <a:chOff x="5971035" y="2915108"/>
            <a:chExt cx="989432" cy="301556"/>
          </a:xfrm>
        </p:grpSpPr>
        <p:cxnSp>
          <p:nvCxnSpPr>
            <p:cNvPr id="155" name="Straight Arrow Connector 154"/>
            <p:cNvCxnSpPr/>
            <p:nvPr/>
          </p:nvCxnSpPr>
          <p:spPr>
            <a:xfrm>
              <a:off x="5971035" y="3053308"/>
              <a:ext cx="673604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Sun 168"/>
            <p:cNvSpPr/>
            <p:nvPr/>
          </p:nvSpPr>
          <p:spPr>
            <a:xfrm>
              <a:off x="6644639" y="2915108"/>
              <a:ext cx="315828" cy="301556"/>
            </a:xfrm>
            <a:prstGeom prst="sun">
              <a:avLst/>
            </a:prstGeom>
            <a:solidFill>
              <a:srgbClr val="FFCC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802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2" name="Group 201"/>
          <p:cNvGrpSpPr/>
          <p:nvPr/>
        </p:nvGrpSpPr>
        <p:grpSpPr>
          <a:xfrm>
            <a:off x="69975" y="2458229"/>
            <a:ext cx="6574727" cy="1215626"/>
            <a:chOff x="69912" y="3520560"/>
            <a:chExt cx="6574727" cy="1215626"/>
          </a:xfrm>
        </p:grpSpPr>
        <p:cxnSp>
          <p:nvCxnSpPr>
            <p:cNvPr id="198" name="Straight Arrow Connector 197"/>
            <p:cNvCxnSpPr/>
            <p:nvPr/>
          </p:nvCxnSpPr>
          <p:spPr>
            <a:xfrm flipH="1">
              <a:off x="4765783" y="4346864"/>
              <a:ext cx="1878856" cy="192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171" y="4512421"/>
              <a:ext cx="1293994" cy="223765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3056" y="3707024"/>
              <a:ext cx="832727" cy="144000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"/>
            <a:stretch/>
          </p:blipFill>
          <p:spPr>
            <a:xfrm>
              <a:off x="3339870" y="3520560"/>
              <a:ext cx="317354" cy="144000"/>
            </a:xfrm>
            <a:prstGeom prst="rect">
              <a:avLst/>
            </a:prstGeom>
          </p:spPr>
        </p:pic>
        <p:cxnSp>
          <p:nvCxnSpPr>
            <p:cNvPr id="138" name="Straight Arrow Connector 137"/>
            <p:cNvCxnSpPr>
              <a:endCxn id="66" idx="3"/>
            </p:cNvCxnSpPr>
            <p:nvPr/>
          </p:nvCxnSpPr>
          <p:spPr>
            <a:xfrm flipH="1" flipV="1">
              <a:off x="4765783" y="3779024"/>
              <a:ext cx="1878856" cy="5188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/>
            <p:cNvCxnSpPr>
              <a:stCxn id="66" idx="1"/>
            </p:cNvCxnSpPr>
            <p:nvPr/>
          </p:nvCxnSpPr>
          <p:spPr>
            <a:xfrm flipH="1" flipV="1">
              <a:off x="3616656" y="3574976"/>
              <a:ext cx="316400" cy="2040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>
              <a:stCxn id="66" idx="1"/>
            </p:cNvCxnSpPr>
            <p:nvPr/>
          </p:nvCxnSpPr>
          <p:spPr>
            <a:xfrm flipH="1">
              <a:off x="3019939" y="3779024"/>
              <a:ext cx="913117" cy="0"/>
            </a:xfrm>
            <a:prstGeom prst="straightConnector1">
              <a:avLst/>
            </a:prstGeom>
            <a:ln>
              <a:solidFill>
                <a:srgbClr val="66CCFF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/>
            <p:cNvCxnSpPr/>
            <p:nvPr/>
          </p:nvCxnSpPr>
          <p:spPr>
            <a:xfrm flipH="1">
              <a:off x="2426753" y="3575756"/>
              <a:ext cx="913117" cy="0"/>
            </a:xfrm>
            <a:prstGeom prst="straightConnector1">
              <a:avLst/>
            </a:prstGeom>
            <a:ln>
              <a:solidFill>
                <a:srgbClr val="FF66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/>
            <p:nvPr/>
          </p:nvCxnSpPr>
          <p:spPr>
            <a:xfrm flipH="1">
              <a:off x="69912" y="4624304"/>
              <a:ext cx="913117" cy="0"/>
            </a:xfrm>
            <a:prstGeom prst="straightConnector1">
              <a:avLst/>
            </a:prstGeom>
            <a:ln>
              <a:solidFill>
                <a:srgbClr val="0000FF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/>
            <p:cNvCxnSpPr>
              <a:stCxn id="31" idx="1"/>
              <a:endCxn id="65" idx="3"/>
            </p:cNvCxnSpPr>
            <p:nvPr/>
          </p:nvCxnSpPr>
          <p:spPr>
            <a:xfrm flipH="1">
              <a:off x="2175165" y="4297460"/>
              <a:ext cx="789812" cy="32684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3" name="TextBox 212"/>
          <p:cNvSpPr txBox="1"/>
          <p:nvPr/>
        </p:nvSpPr>
        <p:spPr>
          <a:xfrm>
            <a:off x="46608" y="476672"/>
            <a:ext cx="9097392" cy="923045"/>
          </a:xfrm>
          <a:prstGeom prst="rect">
            <a:avLst/>
          </a:prstGeom>
          <a:noFill/>
        </p:spPr>
        <p:txBody>
          <a:bodyPr wrap="square" lIns="91154" tIns="45579" rIns="91154" bIns="45579" rtlCol="0">
            <a:spAutoFit/>
          </a:bodyPr>
          <a:lstStyle/>
          <a:p>
            <a:pPr algn="just" defTabSz="455802"/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I R I D E is a large infrastructure for fundamental and applied physics research. Conceived as an innovative and evolutionary tool for multi-disciplinary investigations in a wide field of scientific, technological and industrial applications, it will be a high intensity “particle beams factory”. </a:t>
            </a:r>
          </a:p>
        </p:txBody>
      </p:sp>
      <p:sp>
        <p:nvSpPr>
          <p:cNvPr id="216" name="Rectangle 215"/>
          <p:cNvSpPr/>
          <p:nvPr/>
        </p:nvSpPr>
        <p:spPr>
          <a:xfrm>
            <a:off x="-36512" y="5013176"/>
            <a:ext cx="9180512" cy="1477043"/>
          </a:xfrm>
          <a:prstGeom prst="rect">
            <a:avLst/>
          </a:prstGeom>
        </p:spPr>
        <p:txBody>
          <a:bodyPr wrap="square" lIns="91154" tIns="45579" rIns="91154" bIns="45579">
            <a:spAutoFit/>
          </a:bodyPr>
          <a:lstStyle/>
          <a:p>
            <a:pPr algn="just" defTabSz="455802"/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Based on a combination of a high duty cycle radio-frequency superconducting electron </a:t>
            </a:r>
            <a:r>
              <a:rPr lang="en-US" dirty="0" err="1">
                <a:solidFill>
                  <a:srgbClr val="00B050"/>
                </a:solidFill>
                <a:latin typeface="Times New Roman"/>
                <a:cs typeface="Times New Roman"/>
              </a:rPr>
              <a:t>linac</a:t>
            </a: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 (SC RF LINAC) and of high energy lasers it will be able to produce a high flux of electrons, photons (from infrared to </a:t>
            </a:r>
            <a:r>
              <a:rPr lang="en-US" dirty="0">
                <a:solidFill>
                  <a:srgbClr val="00B050"/>
                </a:solidFill>
                <a:latin typeface="Symbol" charset="2"/>
                <a:cs typeface="Symbol" charset="2"/>
              </a:rPr>
              <a:t>g</a:t>
            </a: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-rays), neutrons, protons and eventually positrons, that will be available for a wide national and international scientific community interested to take profit of the most advanced particle and radiation sources. 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155186" y="2842555"/>
            <a:ext cx="1809983" cy="441978"/>
            <a:chOff x="1155057" y="2728135"/>
            <a:chExt cx="1809983" cy="441978"/>
          </a:xfrm>
        </p:grpSpPr>
        <p:grpSp>
          <p:nvGrpSpPr>
            <p:cNvPr id="206" name="Group 205"/>
            <p:cNvGrpSpPr/>
            <p:nvPr/>
          </p:nvGrpSpPr>
          <p:grpSpPr>
            <a:xfrm>
              <a:off x="1155057" y="2868873"/>
              <a:ext cx="1809983" cy="301240"/>
              <a:chOff x="1155057" y="4045624"/>
              <a:chExt cx="1809983" cy="301240"/>
            </a:xfrm>
          </p:grpSpPr>
          <p:sp>
            <p:nvSpPr>
              <p:cNvPr id="159" name="Cloud 158"/>
              <p:cNvSpPr/>
              <p:nvPr/>
            </p:nvSpPr>
            <p:spPr>
              <a:xfrm>
                <a:off x="1342185" y="4045624"/>
                <a:ext cx="522858" cy="287248"/>
              </a:xfrm>
              <a:prstGeom prst="cloud">
                <a:avLst/>
              </a:prstGeom>
              <a:solidFill>
                <a:srgbClr val="FFCC6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5802"/>
                <a:endParaRPr lang="en-US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60" name="Straight Arrow Connector 159"/>
              <p:cNvCxnSpPr/>
              <p:nvPr/>
            </p:nvCxnSpPr>
            <p:spPr>
              <a:xfrm flipH="1" flipV="1">
                <a:off x="1852687" y="4175087"/>
                <a:ext cx="1112353" cy="17177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Arrow Connector 165"/>
              <p:cNvCxnSpPr/>
              <p:nvPr/>
            </p:nvCxnSpPr>
            <p:spPr>
              <a:xfrm flipH="1">
                <a:off x="1155057" y="4200899"/>
                <a:ext cx="756158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1284979" y="2728135"/>
              <a:ext cx="7057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802"/>
              <a:r>
                <a:rPr lang="en-US" dirty="0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PWA</a:t>
              </a:r>
              <a:endParaRPr lang="en-US" dirty="0">
                <a:solidFill>
                  <a:prstClr val="black"/>
                </a:solidFill>
                <a:latin typeface="Times New Roman"/>
                <a:cs typeface="Times New Roman"/>
              </a:endParaRPr>
            </a:p>
          </p:txBody>
        </p:sp>
      </p:grpSp>
      <p:cxnSp>
        <p:nvCxnSpPr>
          <p:cNvPr id="29" name="Straight Connector 28"/>
          <p:cNvCxnSpPr>
            <a:stCxn id="5" idx="2"/>
          </p:cNvCxnSpPr>
          <p:nvPr/>
        </p:nvCxnSpPr>
        <p:spPr>
          <a:xfrm flipH="1">
            <a:off x="7534871" y="3309697"/>
            <a:ext cx="8424" cy="1130591"/>
          </a:xfrm>
          <a:prstGeom prst="line">
            <a:avLst/>
          </a:prstGeom>
          <a:ln>
            <a:solidFill>
              <a:srgbClr val="66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flipH="1">
            <a:off x="3806744" y="3365365"/>
            <a:ext cx="8573" cy="1072102"/>
          </a:xfrm>
          <a:prstGeom prst="line">
            <a:avLst/>
          </a:prstGeom>
          <a:ln>
            <a:solidFill>
              <a:srgbClr val="66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603510" y="2759111"/>
            <a:ext cx="5838579" cy="956374"/>
            <a:chOff x="2603379" y="2759109"/>
            <a:chExt cx="5838579" cy="956374"/>
          </a:xfrm>
        </p:grpSpPr>
        <p:grpSp>
          <p:nvGrpSpPr>
            <p:cNvPr id="208" name="Group 207"/>
            <p:cNvGrpSpPr/>
            <p:nvPr/>
          </p:nvGrpSpPr>
          <p:grpSpPr>
            <a:xfrm>
              <a:off x="2603379" y="2759109"/>
              <a:ext cx="5838579" cy="916462"/>
              <a:chOff x="2603371" y="3821440"/>
              <a:chExt cx="5838579" cy="916462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7648198" y="3821440"/>
                <a:ext cx="793752" cy="144000"/>
                <a:chOff x="6874750" y="3492549"/>
                <a:chExt cx="793752" cy="144000"/>
              </a:xfrm>
            </p:grpSpPr>
            <p:sp>
              <p:nvSpPr>
                <p:cNvPr id="44" name="Rectangle 43"/>
                <p:cNvSpPr/>
                <p:nvPr/>
              </p:nvSpPr>
              <p:spPr>
                <a:xfrm>
                  <a:off x="6874750" y="3492549"/>
                  <a:ext cx="793752" cy="14400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580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56" name="Group 55"/>
                <p:cNvGrpSpPr/>
                <p:nvPr/>
              </p:nvGrpSpPr>
              <p:grpSpPr>
                <a:xfrm>
                  <a:off x="6952592" y="3544536"/>
                  <a:ext cx="638069" cy="40026"/>
                  <a:chOff x="6975534" y="3913440"/>
                  <a:chExt cx="638069" cy="40026"/>
                </a:xfrm>
              </p:grpSpPr>
              <p:pic>
                <p:nvPicPr>
                  <p:cNvPr id="49" name="Picture 29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6975534" y="3914225"/>
                    <a:ext cx="215044" cy="392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0" name="Picture 31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7183514" y="3913440"/>
                    <a:ext cx="215044" cy="392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1" name="Picture 32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7398559" y="3913440"/>
                    <a:ext cx="215044" cy="392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2603371" y="4549350"/>
                <a:ext cx="298278" cy="188552"/>
              </a:xfrm>
              <a:prstGeom prst="rect">
                <a:avLst/>
              </a:prstGeom>
            </p:spPr>
          </p:pic>
          <p:cxnSp>
            <p:nvCxnSpPr>
              <p:cNvPr id="82" name="Curved Connector 81"/>
              <p:cNvCxnSpPr>
                <a:stCxn id="44" idx="3"/>
                <a:endCxn id="5" idx="3"/>
              </p:cNvCxnSpPr>
              <p:nvPr/>
            </p:nvCxnSpPr>
            <p:spPr>
              <a:xfrm flipH="1">
                <a:off x="8441811" y="3893440"/>
                <a:ext cx="139" cy="404018"/>
              </a:xfrm>
              <a:prstGeom prst="curvedConnector3">
                <a:avLst>
                  <a:gd name="adj1" fmla="val -164460432"/>
                </a:avLst>
              </a:prstGeom>
              <a:ln>
                <a:solidFill>
                  <a:srgbClr val="CC66FF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/>
              <p:cNvCxnSpPr>
                <a:stCxn id="31" idx="3"/>
                <a:endCxn id="58" idx="1"/>
              </p:cNvCxnSpPr>
              <p:nvPr/>
            </p:nvCxnSpPr>
            <p:spPr>
              <a:xfrm>
                <a:off x="4762212" y="4297458"/>
                <a:ext cx="779909" cy="6721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Arrow Connector 127"/>
              <p:cNvCxnSpPr/>
              <p:nvPr/>
            </p:nvCxnSpPr>
            <p:spPr>
              <a:xfrm flipV="1">
                <a:off x="2709018" y="4393075"/>
                <a:ext cx="310921" cy="19816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Sun 75"/>
              <p:cNvSpPr>
                <a:spLocks noChangeAspect="1" noChangeArrowheads="1"/>
              </p:cNvSpPr>
              <p:nvPr/>
            </p:nvSpPr>
            <p:spPr bwMode="auto">
              <a:xfrm>
                <a:off x="5542121" y="4186738"/>
                <a:ext cx="396000" cy="355863"/>
              </a:xfrm>
              <a:prstGeom prst="sun">
                <a:avLst>
                  <a:gd name="adj" fmla="val 25000"/>
                </a:avLst>
              </a:prstGeom>
              <a:solidFill>
                <a:srgbClr val="CC66FF"/>
              </a:solidFill>
              <a:ln>
                <a:noFill/>
              </a:ln>
            </p:spPr>
            <p:txBody>
              <a:bodyPr/>
              <a:lstStyle/>
              <a:p>
                <a:pPr defTabSz="455802"/>
                <a:endParaRPr lang="en-US" sz="2000">
                  <a:solidFill>
                    <a:prstClr val="black"/>
                  </a:solidFill>
                  <a:latin typeface="Times New Roman" charset="0"/>
                  <a:cs typeface="Times New Roman" charset="0"/>
                </a:endParaRPr>
              </a:p>
            </p:txBody>
          </p:sp>
          <p:cxnSp>
            <p:nvCxnSpPr>
              <p:cNvPr id="83" name="Straight Arrow Connector 82"/>
              <p:cNvCxnSpPr>
                <a:stCxn id="5" idx="1"/>
                <a:endCxn id="58" idx="3"/>
              </p:cNvCxnSpPr>
              <p:nvPr/>
            </p:nvCxnSpPr>
            <p:spPr>
              <a:xfrm flipH="1">
                <a:off x="5938121" y="4297458"/>
                <a:ext cx="706379" cy="67212"/>
              </a:xfrm>
              <a:prstGeom prst="straightConnector1">
                <a:avLst/>
              </a:prstGeom>
              <a:ln>
                <a:solidFill>
                  <a:srgbClr val="CC66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/>
            <p:cNvSpPr txBox="1"/>
            <p:nvPr/>
          </p:nvSpPr>
          <p:spPr>
            <a:xfrm>
              <a:off x="5535676" y="3346151"/>
              <a:ext cx="6632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802"/>
              <a:r>
                <a:rPr lang="en-US" dirty="0" smtClean="0">
                  <a:solidFill>
                    <a:prstClr val="black"/>
                  </a:solidFill>
                </a:rPr>
                <a:t>10</a:t>
              </a:r>
              <a:r>
                <a:rPr lang="en-US" baseline="30000" dirty="0" smtClean="0">
                  <a:solidFill>
                    <a:prstClr val="black"/>
                  </a:solidFill>
                </a:rPr>
                <a:t>32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765786" y="2971642"/>
            <a:ext cx="4284550" cy="1771576"/>
            <a:chOff x="4765783" y="2971642"/>
            <a:chExt cx="4284550" cy="1771576"/>
          </a:xfrm>
        </p:grpSpPr>
        <p:grpSp>
          <p:nvGrpSpPr>
            <p:cNvPr id="210" name="Group 209"/>
            <p:cNvGrpSpPr/>
            <p:nvPr/>
          </p:nvGrpSpPr>
          <p:grpSpPr>
            <a:xfrm>
              <a:off x="4765783" y="2971642"/>
              <a:ext cx="4284550" cy="1771576"/>
              <a:chOff x="4765783" y="4033973"/>
              <a:chExt cx="4284550" cy="1771576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52055" y="4033973"/>
                <a:ext cx="298278" cy="188552"/>
              </a:xfrm>
              <a:prstGeom prst="rect">
                <a:avLst/>
              </a:prstGeom>
            </p:spPr>
          </p:pic>
          <p:grpSp>
            <p:nvGrpSpPr>
              <p:cNvPr id="207" name="Group 206"/>
              <p:cNvGrpSpPr/>
              <p:nvPr/>
            </p:nvGrpSpPr>
            <p:grpSpPr>
              <a:xfrm>
                <a:off x="4765783" y="4370166"/>
                <a:ext cx="1878856" cy="1435383"/>
                <a:chOff x="4765783" y="4370166"/>
                <a:chExt cx="1878856" cy="1435383"/>
              </a:xfrm>
            </p:grpSpPr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95512" y="5448907"/>
                  <a:ext cx="475522" cy="356642"/>
                </a:xfrm>
                <a:prstGeom prst="rect">
                  <a:avLst/>
                </a:prstGeom>
              </p:spPr>
            </p:pic>
            <p:sp>
              <p:nvSpPr>
                <p:cNvPr id="64" name="Sun 75"/>
                <p:cNvSpPr>
                  <a:spLocks noChangeArrowheads="1"/>
                </p:cNvSpPr>
                <p:nvPr/>
              </p:nvSpPr>
              <p:spPr bwMode="auto">
                <a:xfrm>
                  <a:off x="5528010" y="4820605"/>
                  <a:ext cx="382304" cy="343555"/>
                </a:xfrm>
                <a:prstGeom prst="sun">
                  <a:avLst>
                    <a:gd name="adj" fmla="val 25000"/>
                  </a:avLst>
                </a:prstGeom>
                <a:solidFill>
                  <a:srgbClr val="0000FF"/>
                </a:solidFill>
                <a:ln>
                  <a:noFill/>
                </a:ln>
              </p:spPr>
              <p:txBody>
                <a:bodyPr/>
                <a:lstStyle/>
                <a:p>
                  <a:pPr defTabSz="455802"/>
                  <a:endParaRPr lang="en-US" sz="2000">
                    <a:solidFill>
                      <a:prstClr val="black"/>
                    </a:solidFill>
                    <a:latin typeface="Times New Roman" charset="0"/>
                    <a:cs typeface="Times New Roman" charset="0"/>
                  </a:endParaRPr>
                </a:p>
              </p:txBody>
            </p:sp>
            <p:cxnSp>
              <p:nvCxnSpPr>
                <p:cNvPr id="90" name="Straight Arrow Connector 89"/>
                <p:cNvCxnSpPr/>
                <p:nvPr/>
              </p:nvCxnSpPr>
              <p:spPr>
                <a:xfrm>
                  <a:off x="4765783" y="4380552"/>
                  <a:ext cx="554947" cy="35735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Arrow Connector 91"/>
                <p:cNvCxnSpPr/>
                <p:nvPr/>
              </p:nvCxnSpPr>
              <p:spPr>
                <a:xfrm flipH="1">
                  <a:off x="6148031" y="4370166"/>
                  <a:ext cx="496608" cy="379387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Arrow Connector 94"/>
                <p:cNvCxnSpPr/>
                <p:nvPr/>
              </p:nvCxnSpPr>
              <p:spPr>
                <a:xfrm flipH="1" flipV="1">
                  <a:off x="5320730" y="4737902"/>
                  <a:ext cx="221392" cy="711006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prstDash val="sys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97"/>
                <p:cNvCxnSpPr/>
                <p:nvPr/>
              </p:nvCxnSpPr>
              <p:spPr>
                <a:xfrm flipV="1">
                  <a:off x="5924425" y="4737902"/>
                  <a:ext cx="223606" cy="711005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prstDash val="sys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Arrow Connector 109"/>
                <p:cNvCxnSpPr/>
                <p:nvPr/>
              </p:nvCxnSpPr>
              <p:spPr>
                <a:xfrm>
                  <a:off x="5320730" y="4737902"/>
                  <a:ext cx="221392" cy="167119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prstDash val="sys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Arrow Connector 116"/>
                <p:cNvCxnSpPr/>
                <p:nvPr/>
              </p:nvCxnSpPr>
              <p:spPr>
                <a:xfrm flipH="1">
                  <a:off x="5924425" y="4737902"/>
                  <a:ext cx="223608" cy="167119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prstDash val="sys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2" name="Straight Arrow Connector 131"/>
              <p:cNvCxnSpPr/>
              <p:nvPr/>
            </p:nvCxnSpPr>
            <p:spPr>
              <a:xfrm flipH="1">
                <a:off x="8441950" y="4128823"/>
                <a:ext cx="362051" cy="24134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2" name="TextBox 121"/>
            <p:cNvSpPr txBox="1"/>
            <p:nvPr/>
          </p:nvSpPr>
          <p:spPr>
            <a:xfrm>
              <a:off x="5518744" y="3950103"/>
              <a:ext cx="6632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802"/>
              <a:r>
                <a:rPr lang="en-US" dirty="0" smtClean="0">
                  <a:solidFill>
                    <a:prstClr val="black"/>
                  </a:solidFill>
                </a:rPr>
                <a:t>10</a:t>
              </a:r>
              <a:r>
                <a:rPr lang="en-US" baseline="30000" dirty="0" smtClean="0">
                  <a:solidFill>
                    <a:prstClr val="black"/>
                  </a:solidFill>
                </a:rPr>
                <a:t>30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077036" y="1496428"/>
            <a:ext cx="1278322" cy="1026200"/>
            <a:chOff x="2077036" y="1496424"/>
            <a:chExt cx="1278322" cy="1026200"/>
          </a:xfrm>
        </p:grpSpPr>
        <p:grpSp>
          <p:nvGrpSpPr>
            <p:cNvPr id="21" name="Group 20"/>
            <p:cNvGrpSpPr/>
            <p:nvPr/>
          </p:nvGrpSpPr>
          <p:grpSpPr>
            <a:xfrm>
              <a:off x="2359573" y="1496424"/>
              <a:ext cx="995785" cy="1026200"/>
              <a:chOff x="2317239" y="1381996"/>
              <a:chExt cx="995785" cy="1026200"/>
            </a:xfrm>
          </p:grpSpPr>
          <p:sp>
            <p:nvSpPr>
              <p:cNvPr id="103" name="TextBox 102"/>
              <p:cNvSpPr txBox="1"/>
              <p:nvPr/>
            </p:nvSpPr>
            <p:spPr>
              <a:xfrm>
                <a:off x="2317239" y="1381996"/>
                <a:ext cx="6603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5802"/>
                <a:r>
                  <a:rPr lang="en-US" dirty="0" err="1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n</a:t>
                </a:r>
                <a:r>
                  <a:rPr lang="en-US" dirty="0" err="1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,</a:t>
                </a:r>
                <a:r>
                  <a:rPr lang="en-US" dirty="0" err="1" smtClean="0">
                    <a:solidFill>
                      <a:prstClr val="black"/>
                    </a:solidFill>
                    <a:latin typeface="Symbol" charset="2"/>
                    <a:cs typeface="Symbol" charset="2"/>
                  </a:rPr>
                  <a:t>p</a:t>
                </a:r>
                <a:r>
                  <a:rPr lang="en-US" baseline="30000" dirty="0" err="1" smtClean="0">
                    <a:solidFill>
                      <a:prstClr val="black"/>
                    </a:solidFill>
                    <a:latin typeface="Symbol" charset="2"/>
                    <a:cs typeface="Symbol" charset="2"/>
                  </a:rPr>
                  <a:t>o</a:t>
                </a:r>
                <a:endParaRPr lang="en-US" baseline="30000" dirty="0">
                  <a:solidFill>
                    <a:prstClr val="black"/>
                  </a:solidFill>
                  <a:latin typeface="Symbol" charset="2"/>
                  <a:cs typeface="Symbol" charset="2"/>
                </a:endParaRPr>
              </a:p>
            </p:txBody>
          </p:sp>
          <p:grpSp>
            <p:nvGrpSpPr>
              <p:cNvPr id="205" name="Group 204"/>
              <p:cNvGrpSpPr/>
              <p:nvPr/>
            </p:nvGrpSpPr>
            <p:grpSpPr>
              <a:xfrm>
                <a:off x="2540409" y="1708024"/>
                <a:ext cx="772615" cy="700172"/>
                <a:chOff x="2540409" y="2884775"/>
                <a:chExt cx="772615" cy="700172"/>
              </a:xfrm>
            </p:grpSpPr>
            <p:cxnSp>
              <p:nvCxnSpPr>
                <p:cNvPr id="150" name="Straight Connector 149"/>
                <p:cNvCxnSpPr/>
                <p:nvPr/>
              </p:nvCxnSpPr>
              <p:spPr>
                <a:xfrm flipV="1">
                  <a:off x="2709018" y="3007775"/>
                  <a:ext cx="219110" cy="233642"/>
                </a:xfrm>
                <a:prstGeom prst="line">
                  <a:avLst/>
                </a:prstGeom>
                <a:ln w="76200" cmpd="sng">
                  <a:solidFill>
                    <a:srgbClr val="CC66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Arrow Connector 151"/>
                <p:cNvCxnSpPr/>
                <p:nvPr/>
              </p:nvCxnSpPr>
              <p:spPr>
                <a:xfrm flipH="1" flipV="1">
                  <a:off x="2815522" y="3101119"/>
                  <a:ext cx="497502" cy="48382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4" name="Lightning Bolt 153"/>
                <p:cNvSpPr/>
                <p:nvPr/>
              </p:nvSpPr>
              <p:spPr>
                <a:xfrm flipH="1" flipV="1">
                  <a:off x="2540409" y="2884775"/>
                  <a:ext cx="337218" cy="251615"/>
                </a:xfrm>
                <a:prstGeom prst="lightningBolt">
                  <a:avLst/>
                </a:prstGeom>
                <a:solidFill>
                  <a:srgbClr val="CC66FF"/>
                </a:solidFill>
                <a:ln>
                  <a:solidFill>
                    <a:srgbClr val="CC66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580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124" name="TextBox 123"/>
            <p:cNvSpPr txBox="1"/>
            <p:nvPr/>
          </p:nvSpPr>
          <p:spPr>
            <a:xfrm>
              <a:off x="2077036" y="1812596"/>
              <a:ext cx="6632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802"/>
              <a:r>
                <a:rPr lang="en-US" dirty="0" smtClean="0">
                  <a:solidFill>
                    <a:prstClr val="black"/>
                  </a:solidFill>
                </a:rPr>
                <a:t>10</a:t>
              </a:r>
              <a:r>
                <a:rPr lang="en-US" baseline="30000" dirty="0" smtClean="0">
                  <a:solidFill>
                    <a:prstClr val="black"/>
                  </a:solidFill>
                </a:rPr>
                <a:t>14</a:t>
              </a:r>
              <a:endParaRPr lang="en-US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</p:grpSp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4932322"/>
              </p:ext>
            </p:extLst>
          </p:nvPr>
        </p:nvGraphicFramePr>
        <p:xfrm>
          <a:off x="6644663" y="3387095"/>
          <a:ext cx="375377" cy="375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5" name="Equation" r:id="rId10" imgW="215900" imgH="215900" progId="Equation.3">
                  <p:embed/>
                </p:oleObj>
              </mc:Choice>
              <mc:Fallback>
                <p:oleObj name="Equation" r:id="rId10" imgW="215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644663" y="3387095"/>
                        <a:ext cx="375377" cy="3753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6" name="Object 1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9256498"/>
              </p:ext>
            </p:extLst>
          </p:nvPr>
        </p:nvGraphicFramePr>
        <p:xfrm>
          <a:off x="4394915" y="3387095"/>
          <a:ext cx="375377" cy="375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" name="Equation" r:id="rId12" imgW="215900" imgH="215900" progId="Equation.3">
                  <p:embed/>
                </p:oleObj>
              </mc:Choice>
              <mc:Fallback>
                <p:oleObj name="Equation" r:id="rId12" imgW="215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394915" y="3387095"/>
                        <a:ext cx="375377" cy="3753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7" name="Object 1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5910770"/>
              </p:ext>
            </p:extLst>
          </p:nvPr>
        </p:nvGraphicFramePr>
        <p:xfrm>
          <a:off x="2986477" y="3387725"/>
          <a:ext cx="41910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" name="Equation" r:id="rId14" imgW="241300" imgH="215900" progId="Equation.3">
                  <p:embed/>
                </p:oleObj>
              </mc:Choice>
              <mc:Fallback>
                <p:oleObj name="Equation" r:id="rId14" imgW="2413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986477" y="3387725"/>
                        <a:ext cx="419100" cy="37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4762352" y="1822685"/>
            <a:ext cx="2885854" cy="1485391"/>
            <a:chOff x="4762352" y="1822444"/>
            <a:chExt cx="2885854" cy="1485391"/>
          </a:xfrm>
        </p:grpSpPr>
        <p:grpSp>
          <p:nvGrpSpPr>
            <p:cNvPr id="23" name="Group 22"/>
            <p:cNvGrpSpPr/>
            <p:nvPr/>
          </p:nvGrpSpPr>
          <p:grpSpPr>
            <a:xfrm>
              <a:off x="4762352" y="1822444"/>
              <a:ext cx="2885854" cy="1485391"/>
              <a:chOff x="4762351" y="1708024"/>
              <a:chExt cx="2885854" cy="1485391"/>
            </a:xfrm>
          </p:grpSpPr>
          <p:grpSp>
            <p:nvGrpSpPr>
              <p:cNvPr id="204" name="Group 203"/>
              <p:cNvGrpSpPr/>
              <p:nvPr/>
            </p:nvGrpSpPr>
            <p:grpSpPr>
              <a:xfrm>
                <a:off x="4762351" y="1708024"/>
                <a:ext cx="2885854" cy="1485391"/>
                <a:chOff x="4762351" y="2884775"/>
                <a:chExt cx="2885854" cy="1485391"/>
              </a:xfrm>
            </p:grpSpPr>
            <p:sp>
              <p:nvSpPr>
                <p:cNvPr id="59" name="Rectangle 58"/>
                <p:cNvSpPr/>
                <p:nvPr/>
              </p:nvSpPr>
              <p:spPr>
                <a:xfrm>
                  <a:off x="7121778" y="3821440"/>
                  <a:ext cx="45719" cy="144000"/>
                </a:xfrm>
                <a:prstGeom prst="rect">
                  <a:avLst/>
                </a:prstGeom>
                <a:solidFill>
                  <a:srgbClr val="CC66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580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75" name="Straight Arrow Connector 74"/>
                <p:cNvCxnSpPr>
                  <a:stCxn id="59" idx="3"/>
                  <a:endCxn id="44" idx="1"/>
                </p:cNvCxnSpPr>
                <p:nvPr/>
              </p:nvCxnSpPr>
              <p:spPr>
                <a:xfrm>
                  <a:off x="7167497" y="3893440"/>
                  <a:ext cx="480708" cy="11442"/>
                </a:xfrm>
                <a:prstGeom prst="straightConnector1">
                  <a:avLst/>
                </a:prstGeom>
                <a:ln>
                  <a:solidFill>
                    <a:srgbClr val="CC66FF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3" name="Group 202"/>
                <p:cNvGrpSpPr/>
                <p:nvPr/>
              </p:nvGrpSpPr>
              <p:grpSpPr>
                <a:xfrm>
                  <a:off x="4762351" y="2884775"/>
                  <a:ext cx="2359427" cy="1485391"/>
                  <a:chOff x="4762351" y="2884775"/>
                  <a:chExt cx="2359427" cy="1485391"/>
                </a:xfrm>
              </p:grpSpPr>
              <p:pic>
                <p:nvPicPr>
                  <p:cNvPr id="62" name="Picture 61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495512" y="2884775"/>
                    <a:ext cx="475522" cy="356642"/>
                  </a:xfrm>
                  <a:prstGeom prst="rect">
                    <a:avLst/>
                  </a:prstGeom>
                </p:spPr>
              </p:pic>
              <p:cxnSp>
                <p:nvCxnSpPr>
                  <p:cNvPr id="72" name="Straight Arrow Connector 71"/>
                  <p:cNvCxnSpPr/>
                  <p:nvPr/>
                </p:nvCxnSpPr>
                <p:spPr>
                  <a:xfrm flipV="1">
                    <a:off x="4762351" y="4198389"/>
                    <a:ext cx="733161" cy="171777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Arrow Connector 100"/>
                  <p:cNvCxnSpPr>
                    <a:stCxn id="62" idx="2"/>
                  </p:cNvCxnSpPr>
                  <p:nvPr/>
                </p:nvCxnSpPr>
                <p:spPr>
                  <a:xfrm flipH="1">
                    <a:off x="5495512" y="3241417"/>
                    <a:ext cx="237761" cy="981108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prstDash val="sysDash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Arrow Connector 103"/>
                  <p:cNvCxnSpPr>
                    <a:endCxn id="59" idx="1"/>
                  </p:cNvCxnSpPr>
                  <p:nvPr/>
                </p:nvCxnSpPr>
                <p:spPr>
                  <a:xfrm flipV="1">
                    <a:off x="5542121" y="3893440"/>
                    <a:ext cx="1579657" cy="293298"/>
                  </a:xfrm>
                  <a:prstGeom prst="straightConnector1">
                    <a:avLst/>
                  </a:prstGeom>
                  <a:ln>
                    <a:solidFill>
                      <a:srgbClr val="0000FF"/>
                    </a:solidFill>
                    <a:prstDash val="sysDash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2" name="TextBox 21"/>
              <p:cNvSpPr txBox="1"/>
              <p:nvPr/>
            </p:nvSpPr>
            <p:spPr>
              <a:xfrm>
                <a:off x="7165208" y="2316179"/>
                <a:ext cx="4129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5802"/>
                <a:r>
                  <a:rPr lang="en-US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e</a:t>
                </a:r>
                <a:r>
                  <a:rPr lang="en-US" baseline="300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+</a:t>
                </a:r>
                <a:endParaRPr lang="en-US" baseline="30000" dirty="0">
                  <a:solidFill>
                    <a:prstClr val="black"/>
                  </a:solidFill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123" name="TextBox 122"/>
            <p:cNvSpPr txBox="1"/>
            <p:nvPr/>
          </p:nvSpPr>
          <p:spPr>
            <a:xfrm>
              <a:off x="6140212" y="2646443"/>
              <a:ext cx="6632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802"/>
              <a:r>
                <a:rPr lang="en-US" dirty="0" smtClean="0">
                  <a:solidFill>
                    <a:prstClr val="black"/>
                  </a:solidFill>
                </a:rPr>
                <a:t>10</a:t>
              </a:r>
              <a:r>
                <a:rPr lang="en-US" baseline="30000" dirty="0">
                  <a:solidFill>
                    <a:prstClr val="black"/>
                  </a:solidFill>
                </a:rPr>
                <a:t>9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54061" y="2763489"/>
              <a:ext cx="2605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802"/>
              <a:r>
                <a:rPr lang="en-US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endParaRPr lang="en-US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125" name="Title 1"/>
          <p:cNvSpPr txBox="1">
            <a:spLocks/>
          </p:cNvSpPr>
          <p:nvPr/>
        </p:nvSpPr>
        <p:spPr>
          <a:xfrm>
            <a:off x="0" y="4340"/>
            <a:ext cx="9144000" cy="472332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IRIDE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12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20259"/>
            <a:ext cx="9131300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 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650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1"/>
          <p:cNvSpPr txBox="1">
            <a:spLocks/>
          </p:cNvSpPr>
          <p:nvPr/>
        </p:nvSpPr>
        <p:spPr>
          <a:xfrm>
            <a:off x="0" y="4340"/>
            <a:ext cx="9144000" cy="472332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IRIDE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12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20259"/>
            <a:ext cx="9131300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 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131" name="Picture 3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6200000">
            <a:off x="1578531" y="-1066362"/>
            <a:ext cx="6022435" cy="9108503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96752"/>
            <a:ext cx="1158875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303" y="1916832"/>
            <a:ext cx="68262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276872"/>
            <a:ext cx="9572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" name="Picture 110"/>
          <p:cNvPicPr>
            <a:picLocks/>
          </p:cNvPicPr>
          <p:nvPr/>
        </p:nvPicPr>
        <p:blipFill rotWithShape="1">
          <a:blip r:embed="rId6"/>
          <a:srcRect l="61890" r="-1"/>
          <a:stretch/>
        </p:blipFill>
        <p:spPr>
          <a:xfrm rot="2713867">
            <a:off x="3819798" y="2589115"/>
            <a:ext cx="593819" cy="287844"/>
          </a:xfrm>
          <a:prstGeom prst="rect">
            <a:avLst/>
          </a:prstGeom>
        </p:spPr>
      </p:pic>
      <p:sp>
        <p:nvSpPr>
          <p:cNvPr id="134" name="TextBox 86"/>
          <p:cNvSpPr txBox="1"/>
          <p:nvPr/>
        </p:nvSpPr>
        <p:spPr>
          <a:xfrm rot="787963">
            <a:off x="3335411" y="2769134"/>
            <a:ext cx="699743" cy="369176"/>
          </a:xfrm>
          <a:prstGeom prst="rect">
            <a:avLst/>
          </a:prstGeom>
          <a:noFill/>
        </p:spPr>
        <p:txBody>
          <a:bodyPr wrap="square" lIns="91281" tIns="45643" rIns="91281" bIns="45643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FEL2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36" name="TextBox 89"/>
          <p:cNvSpPr txBox="1"/>
          <p:nvPr/>
        </p:nvSpPr>
        <p:spPr>
          <a:xfrm rot="787963">
            <a:off x="3956736" y="3431656"/>
            <a:ext cx="699743" cy="369332"/>
          </a:xfrm>
          <a:prstGeom prst="rect">
            <a:avLst/>
          </a:prstGeom>
          <a:noFill/>
        </p:spPr>
        <p:txBody>
          <a:bodyPr wrap="square" lIns="91281" tIns="45643" rIns="91281" bIns="45643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Inj2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825" y="2996952"/>
            <a:ext cx="9572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" name="TextBox 85"/>
          <p:cNvSpPr txBox="1"/>
          <p:nvPr/>
        </p:nvSpPr>
        <p:spPr>
          <a:xfrm rot="787963">
            <a:off x="4703563" y="4007722"/>
            <a:ext cx="699743" cy="369176"/>
          </a:xfrm>
          <a:prstGeom prst="rect">
            <a:avLst/>
          </a:prstGeom>
          <a:noFill/>
        </p:spPr>
        <p:txBody>
          <a:bodyPr wrap="square" lIns="91281" tIns="45643" rIns="91281" bIns="45643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FEL1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99" y="2924944"/>
            <a:ext cx="124301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267" y="3639617"/>
            <a:ext cx="73183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33676"/>
            <a:ext cx="10731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123" y="4293096"/>
            <a:ext cx="42703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" name="TextBox 84"/>
          <p:cNvSpPr txBox="1"/>
          <p:nvPr/>
        </p:nvSpPr>
        <p:spPr>
          <a:xfrm rot="787963">
            <a:off x="5207601" y="4713196"/>
            <a:ext cx="699743" cy="369332"/>
          </a:xfrm>
          <a:prstGeom prst="rect">
            <a:avLst/>
          </a:prstGeom>
          <a:noFill/>
        </p:spPr>
        <p:txBody>
          <a:bodyPr wrap="square" lIns="91281" tIns="45643" rIns="91281" bIns="45643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FF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293021"/>
            <a:ext cx="82232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1" name="Rectangle 116"/>
          <p:cNvSpPr/>
          <p:nvPr/>
        </p:nvSpPr>
        <p:spPr>
          <a:xfrm rot="2713867">
            <a:off x="5900763" y="5255019"/>
            <a:ext cx="1530000" cy="895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1" tIns="45643" rIns="91281" bIns="45643" rtlCol="0" anchor="ctr"/>
          <a:lstStyle/>
          <a:p>
            <a:pPr algn="ctr" defTabSz="456251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3" name="TextBox 83"/>
          <p:cNvSpPr txBox="1"/>
          <p:nvPr/>
        </p:nvSpPr>
        <p:spPr>
          <a:xfrm rot="787963">
            <a:off x="5900952" y="5159848"/>
            <a:ext cx="699743" cy="369332"/>
          </a:xfrm>
          <a:prstGeom prst="rect">
            <a:avLst/>
          </a:prstGeom>
          <a:noFill/>
        </p:spPr>
        <p:txBody>
          <a:bodyPr wrap="square" lIns="91281" tIns="45643" rIns="91281" bIns="45643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CS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487" y="4725144"/>
            <a:ext cx="4937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927" y="1066279"/>
            <a:ext cx="2573337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" name="TextBox 73"/>
          <p:cNvSpPr txBox="1"/>
          <p:nvPr/>
        </p:nvSpPr>
        <p:spPr>
          <a:xfrm rot="787963">
            <a:off x="6647761" y="5793316"/>
            <a:ext cx="699743" cy="369332"/>
          </a:xfrm>
          <a:prstGeom prst="rect">
            <a:avLst/>
          </a:prstGeom>
          <a:noFill/>
        </p:spPr>
        <p:txBody>
          <a:bodyPr wrap="square" lIns="91281" tIns="45643" rIns="91281" bIns="45643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Inj1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135" y="5170835"/>
            <a:ext cx="719137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8" name="TextBox 66"/>
          <p:cNvSpPr txBox="1"/>
          <p:nvPr/>
        </p:nvSpPr>
        <p:spPr>
          <a:xfrm rot="787963">
            <a:off x="6071697" y="5591896"/>
            <a:ext cx="699743" cy="369332"/>
          </a:xfrm>
          <a:prstGeom prst="rect">
            <a:avLst/>
          </a:prstGeom>
          <a:noFill/>
        </p:spPr>
        <p:txBody>
          <a:bodyPr wrap="square" lIns="91281" tIns="45643" rIns="91281" bIns="45643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THz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49" name="TextBox 64"/>
          <p:cNvSpPr txBox="1"/>
          <p:nvPr/>
        </p:nvSpPr>
        <p:spPr>
          <a:xfrm rot="787963">
            <a:off x="6643728" y="5032874"/>
            <a:ext cx="849754" cy="369332"/>
          </a:xfrm>
          <a:prstGeom prst="rect">
            <a:avLst/>
          </a:prstGeom>
          <a:noFill/>
        </p:spPr>
        <p:txBody>
          <a:bodyPr wrap="square" lIns="91281" tIns="45643" rIns="91281" bIns="45643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L1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51" name="TextBox 94"/>
          <p:cNvSpPr txBox="1"/>
          <p:nvPr/>
        </p:nvSpPr>
        <p:spPr>
          <a:xfrm rot="787963">
            <a:off x="4555496" y="3088658"/>
            <a:ext cx="849754" cy="369332"/>
          </a:xfrm>
          <a:prstGeom prst="rect">
            <a:avLst/>
          </a:prstGeom>
          <a:noFill/>
        </p:spPr>
        <p:txBody>
          <a:bodyPr wrap="square" lIns="91281" tIns="45643" rIns="91281" bIns="45643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L2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26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1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09" y="3821906"/>
            <a:ext cx="3125391" cy="2125266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1221" name="Rectangle 5"/>
          <p:cNvSpPr>
            <a:spLocks/>
          </p:cNvSpPr>
          <p:nvPr/>
        </p:nvSpPr>
        <p:spPr bwMode="auto">
          <a:xfrm>
            <a:off x="3821908" y="476672"/>
            <a:ext cx="5209472" cy="605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7C8484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just" defTabSz="642486" fontAlgn="base">
              <a:spcBef>
                <a:spcPts val="1125"/>
              </a:spcBef>
              <a:spcAft>
                <a:spcPct val="0"/>
              </a:spcAft>
            </a:pPr>
            <a:r>
              <a:rPr lang="en-US" dirty="0" smtClean="0">
                <a:solidFill>
                  <a:srgbClr val="EFB22D"/>
                </a:solidFill>
                <a:ea typeface="ＭＳ Ｐゴシック" charset="0"/>
                <a:cs typeface="American Typewriter" charset="0"/>
                <a:sym typeface="American Typewriter" charset="0"/>
              </a:rPr>
              <a:t>Using extremely short and intense X-ray pulses to capture images of objects such as proteins before the X-rays destroy the sample.</a:t>
            </a:r>
            <a:endParaRPr lang="en-US" dirty="0" smtClean="0">
              <a:solidFill>
                <a:srgbClr val="FFFFFF"/>
              </a:solidFill>
              <a:ea typeface="ＭＳ Ｐゴシック" charset="0"/>
              <a:cs typeface="American Typewriter" charset="0"/>
              <a:sym typeface="American Typewriter" charset="0"/>
            </a:endParaRPr>
          </a:p>
          <a:p>
            <a:pPr algn="just" defTabSz="642486" fontAlgn="base">
              <a:spcBef>
                <a:spcPts val="1125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ea typeface="ＭＳ Ｐゴシック" charset="0"/>
                <a:cs typeface="American Typewriter" charset="0"/>
                <a:sym typeface="American Typewriter" charset="0"/>
              </a:rPr>
              <a:t>Single-molecule diffractive imaging with an X-ray free-electron laser.</a:t>
            </a:r>
          </a:p>
          <a:p>
            <a:pPr algn="just" defTabSz="642486" fontAlgn="base">
              <a:spcBef>
                <a:spcPts val="1125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ea typeface="ＭＳ Ｐゴシック" charset="0"/>
                <a:cs typeface="American Typewriter" charset="0"/>
                <a:sym typeface="American Typewriter" charset="0"/>
              </a:rPr>
              <a:t>Individual biological molecules will be made to </a:t>
            </a:r>
            <a:r>
              <a:rPr lang="en-US" dirty="0" smtClean="0">
                <a:solidFill>
                  <a:srgbClr val="EFB22D"/>
                </a:solidFill>
                <a:ea typeface="ＭＳ Ｐゴシック" charset="0"/>
                <a:cs typeface="American Typewriter" charset="0"/>
                <a:sym typeface="American Typewriter" charset="0"/>
              </a:rPr>
              <a:t>fall through the X-ray beam</a:t>
            </a:r>
            <a:r>
              <a:rPr lang="en-US" dirty="0" smtClean="0">
                <a:solidFill>
                  <a:srgbClr val="FFFFFF"/>
                </a:solidFill>
                <a:ea typeface="ＭＳ Ｐゴシック" charset="0"/>
                <a:cs typeface="American Typewriter" charset="0"/>
                <a:sym typeface="American Typewriter" charset="0"/>
              </a:rPr>
              <a:t>, </a:t>
            </a:r>
            <a:r>
              <a:rPr lang="en-US" dirty="0" smtClean="0">
                <a:solidFill>
                  <a:srgbClr val="EFB22D"/>
                </a:solidFill>
                <a:ea typeface="ＭＳ Ｐゴシック" charset="0"/>
                <a:cs typeface="American Typewriter" charset="0"/>
                <a:sym typeface="American Typewriter" charset="0"/>
              </a:rPr>
              <a:t>one at a time</a:t>
            </a:r>
            <a:r>
              <a:rPr lang="en-US" dirty="0" smtClean="0">
                <a:solidFill>
                  <a:srgbClr val="FFFFFF"/>
                </a:solidFill>
                <a:ea typeface="ＭＳ Ｐゴシック" charset="0"/>
                <a:cs typeface="American Typewriter" charset="0"/>
                <a:sym typeface="American Typewriter" charset="0"/>
              </a:rPr>
              <a:t>, and their </a:t>
            </a:r>
            <a:r>
              <a:rPr lang="en-US" dirty="0" smtClean="0">
                <a:solidFill>
                  <a:srgbClr val="EFB22D"/>
                </a:solidFill>
                <a:ea typeface="ＭＳ Ｐゴシック" charset="0"/>
                <a:cs typeface="American Typewriter" charset="0"/>
                <a:sym typeface="American Typewriter" charset="0"/>
              </a:rPr>
              <a:t>structural information</a:t>
            </a:r>
            <a:r>
              <a:rPr lang="en-US" dirty="0" smtClean="0">
                <a:solidFill>
                  <a:srgbClr val="FFFFFF"/>
                </a:solidFill>
                <a:ea typeface="ＭＳ Ｐゴシック" charset="0"/>
                <a:cs typeface="American Typewriter" charset="0"/>
                <a:sym typeface="American Typewriter" charset="0"/>
              </a:rPr>
              <a:t> recorded in the form of a </a:t>
            </a:r>
            <a:r>
              <a:rPr lang="en-US" dirty="0" smtClean="0">
                <a:solidFill>
                  <a:srgbClr val="EFB22D"/>
                </a:solidFill>
                <a:ea typeface="ＭＳ Ｐゴシック" charset="0"/>
                <a:cs typeface="American Typewriter" charset="0"/>
                <a:sym typeface="American Typewriter" charset="0"/>
              </a:rPr>
              <a:t>diffraction pattern</a:t>
            </a:r>
            <a:r>
              <a:rPr lang="en-US" dirty="0" smtClean="0">
                <a:solidFill>
                  <a:srgbClr val="FFFFFF"/>
                </a:solidFill>
                <a:ea typeface="ＭＳ Ｐゴシック" charset="0"/>
                <a:cs typeface="American Typewriter" charset="0"/>
                <a:sym typeface="American Typewriter" charset="0"/>
              </a:rPr>
              <a:t>.</a:t>
            </a:r>
          </a:p>
          <a:p>
            <a:pPr algn="just" defTabSz="642486" fontAlgn="base">
              <a:spcBef>
                <a:spcPts val="1125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ea typeface="ＭＳ Ｐゴシック" charset="0"/>
                <a:cs typeface="American Typewriter" charset="0"/>
                <a:sym typeface="American Typewriter" charset="0"/>
              </a:rPr>
              <a:t>The pulse will ultimately </a:t>
            </a:r>
            <a:r>
              <a:rPr lang="en-US" dirty="0" smtClean="0">
                <a:solidFill>
                  <a:srgbClr val="EFB22D"/>
                </a:solidFill>
                <a:ea typeface="ＭＳ Ｐゴシック" charset="0"/>
                <a:cs typeface="American Typewriter" charset="0"/>
                <a:sym typeface="American Typewriter" charset="0"/>
              </a:rPr>
              <a:t>destroy each molecule</a:t>
            </a:r>
            <a:r>
              <a:rPr lang="en-US" dirty="0" smtClean="0">
                <a:solidFill>
                  <a:srgbClr val="FFFFFF"/>
                </a:solidFill>
                <a:ea typeface="ＭＳ Ｐゴシック" charset="0"/>
                <a:cs typeface="American Typewriter" charset="0"/>
                <a:sym typeface="American Typewriter" charset="0"/>
              </a:rPr>
              <a:t>, but not before the pulse has diffracted from the undamaged structure.</a:t>
            </a:r>
          </a:p>
          <a:p>
            <a:pPr algn="just" defTabSz="642486" fontAlgn="base">
              <a:spcBef>
                <a:spcPts val="1125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ea typeface="ＭＳ Ｐゴシック" charset="0"/>
                <a:cs typeface="American Typewriter" charset="0"/>
                <a:sym typeface="American Typewriter" charset="0"/>
              </a:rPr>
              <a:t>The patterns are combined to form an atomic-resolution image of the molecule.</a:t>
            </a:r>
          </a:p>
          <a:p>
            <a:pPr algn="just" defTabSz="642486" fontAlgn="base">
              <a:spcBef>
                <a:spcPts val="1125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ea typeface="ＭＳ Ｐゴシック" charset="0"/>
                <a:cs typeface="American Typewriter" charset="0"/>
                <a:sym typeface="American Typewriter" charset="0"/>
              </a:rPr>
              <a:t>The speed record of 25 femtoseconds for flash imaging was achieved.</a:t>
            </a:r>
          </a:p>
          <a:p>
            <a:pPr algn="just" defTabSz="642486" fontAlgn="base">
              <a:spcBef>
                <a:spcPts val="1125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ea typeface="ＭＳ Ｐゴシック" charset="0"/>
                <a:cs typeface="American Typewriter" charset="0"/>
                <a:sym typeface="American Typewriter" charset="0"/>
              </a:rPr>
              <a:t>Models indicate that</a:t>
            </a:r>
            <a:r>
              <a:rPr lang="en-US" sz="1400" dirty="0">
                <a:solidFill>
                  <a:srgbClr val="EFB22D"/>
                </a:solidFill>
                <a:ea typeface="ＭＳ Ｐゴシック" charset="0"/>
                <a:cs typeface="American Typewriter" charset="0"/>
                <a:sym typeface="American Typewriter" charset="0"/>
              </a:rPr>
              <a:t> atomic-resolution imaging can be achieved with pulses shorter than 20 femtoseconds</a:t>
            </a:r>
            <a:r>
              <a:rPr lang="en-US" sz="1400" dirty="0">
                <a:solidFill>
                  <a:srgbClr val="FFFFFF"/>
                </a:solidFill>
                <a:ea typeface="ＭＳ Ｐゴシック" charset="0"/>
                <a:cs typeface="American Typewriter" charset="0"/>
                <a:sym typeface="American Typewriter" charset="0"/>
              </a:rPr>
              <a:t>. </a:t>
            </a:r>
          </a:p>
        </p:txBody>
      </p:sp>
      <p:sp>
        <p:nvSpPr>
          <p:cNvPr id="1161222" name="Rectangle 6"/>
          <p:cNvSpPr>
            <a:spLocks/>
          </p:cNvSpPr>
          <p:nvPr/>
        </p:nvSpPr>
        <p:spPr bwMode="auto">
          <a:xfrm>
            <a:off x="544711" y="5990779"/>
            <a:ext cx="305260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7C8484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42486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FFFFFF"/>
                </a:solidFill>
                <a:ea typeface="ＭＳ Ｐゴシック" charset="0"/>
                <a:cs typeface="American Typewriter" charset="0"/>
                <a:sym typeface="American Typewriter" charset="0"/>
              </a:rPr>
              <a:t>Lawrence Livermore National Laboratory (LLNL)</a:t>
            </a:r>
          </a:p>
        </p:txBody>
      </p:sp>
      <p:pic>
        <p:nvPicPr>
          <p:cNvPr id="8" name="bioMolecules.mov" descr="/Users/mac/Desktop/FISACC_012/CAS_11_Chios/CAS_08_Frascati/LEZIONI/LEZIONE_FEL/bioMolecules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97" y="1283578"/>
            <a:ext cx="3258288" cy="217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4340"/>
            <a:ext cx="9144000" cy="472332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There is also room for Protein imaging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0" y="6381329"/>
            <a:ext cx="9144000" cy="504056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                                             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 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58641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/>
          </p:cNvPicPr>
          <p:nvPr/>
        </p:nvPicPr>
        <p:blipFill rotWithShape="1">
          <a:blip r:embed="rId2"/>
          <a:srcRect b="44593"/>
          <a:stretch/>
        </p:blipFill>
        <p:spPr>
          <a:xfrm>
            <a:off x="6228184" y="2280906"/>
            <a:ext cx="2886070" cy="251624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LNF History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6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4" y="6508217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2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2"/>
          <p:cNvSpPr txBox="1"/>
          <p:nvPr/>
        </p:nvSpPr>
        <p:spPr>
          <a:xfrm>
            <a:off x="-12064" y="1147265"/>
            <a:ext cx="6135526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The tradition of the lab has been always in the field of hadron physics:</a:t>
            </a:r>
          </a:p>
          <a:p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1959 – 1975 Electro-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Syncrotron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(max energy 1.1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GeV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);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1960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Anello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di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Annichilazione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First particle collider (beam energy 200 MeV);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1969 – 1993 ADONE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e</a:t>
            </a:r>
            <a:r>
              <a:rPr lang="en-US" sz="2400" baseline="300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+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e</a:t>
            </a:r>
            <a:r>
              <a:rPr lang="en-US" sz="2400" baseline="30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–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collider (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c.m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. energy up to 3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GeV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);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2001 – today DAΦNE 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e</a:t>
            </a:r>
            <a:r>
              <a:rPr lang="en-US" sz="2400" baseline="300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+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e</a:t>
            </a:r>
            <a:r>
              <a:rPr lang="en-US" sz="2400" baseline="30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–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collider (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c.m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. energy 1.120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GeV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);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64704"/>
            <a:ext cx="3097213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8458200" y="2348880"/>
            <a:ext cx="736099" cy="46166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7200" eaLnBrk="1" hangingPunct="1">
              <a:defRPr/>
            </a:pPr>
            <a:r>
              <a:rPr lang="en-US" kern="0" dirty="0" smtClean="0">
                <a:solidFill>
                  <a:srgbClr val="CC0000"/>
                </a:solidFill>
                <a:latin typeface="Calibri"/>
                <a:cs typeface="ＭＳ Ｐゴシック" charset="0"/>
              </a:rPr>
              <a:t>ADA</a:t>
            </a:r>
            <a:endParaRPr lang="en-US" kern="0" dirty="0">
              <a:solidFill>
                <a:srgbClr val="CC0000"/>
              </a:solidFill>
              <a:latin typeface="Calibri"/>
              <a:cs typeface="ＭＳ Ｐゴシック" charset="0"/>
            </a:endParaRPr>
          </a:p>
        </p:txBody>
      </p:sp>
      <p:pic>
        <p:nvPicPr>
          <p:cNvPr id="13" name="Picture 10" descr="C:\Documents and Settings\Administrator\My Documents\educational\daf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353653"/>
            <a:ext cx="3164507" cy="209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541710" y="5869289"/>
            <a:ext cx="1134746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CC0000"/>
                </a:solidFill>
                <a:latin typeface="Calibri"/>
                <a:cs typeface="ＭＳ Ｐゴシック" charset="0"/>
              </a:rPr>
              <a:t>DAΦNE</a:t>
            </a:r>
            <a:endParaRPr lang="en-US" dirty="0">
              <a:solidFill>
                <a:srgbClr val="CC0000"/>
              </a:solidFill>
              <a:latin typeface="Calibri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23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400197"/>
            <a:ext cx="9144000" cy="5265139"/>
            <a:chOff x="0" y="1400175"/>
            <a:chExt cx="9144000" cy="5265139"/>
          </a:xfrm>
        </p:grpSpPr>
        <p:sp>
          <p:nvSpPr>
            <p:cNvPr id="2" name="Rectangle 1"/>
            <p:cNvSpPr/>
            <p:nvPr/>
          </p:nvSpPr>
          <p:spPr>
            <a:xfrm>
              <a:off x="0" y="1400175"/>
              <a:ext cx="9144000" cy="5265139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9" descr="f1_5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25675"/>
              <a:ext cx="1119188" cy="8620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grpSp>
          <p:nvGrpSpPr>
            <p:cNvPr id="8" name="Group 42"/>
            <p:cNvGrpSpPr>
              <a:grpSpLocks/>
            </p:cNvGrpSpPr>
            <p:nvPr/>
          </p:nvGrpSpPr>
          <p:grpSpPr bwMode="auto">
            <a:xfrm>
              <a:off x="104775" y="1400175"/>
              <a:ext cx="9039225" cy="5176838"/>
              <a:chOff x="66" y="882"/>
              <a:chExt cx="5694" cy="3261"/>
            </a:xfrm>
            <a:solidFill>
              <a:srgbClr val="FFFFFF"/>
            </a:solidFill>
          </p:grpSpPr>
          <p:sp>
            <p:nvSpPr>
              <p:cNvPr id="11" name="Text Box 4"/>
              <p:cNvSpPr txBox="1">
                <a:spLocks noChangeArrowheads="1"/>
              </p:cNvSpPr>
              <p:nvPr/>
            </p:nvSpPr>
            <p:spPr bwMode="auto">
              <a:xfrm>
                <a:off x="770" y="1232"/>
                <a:ext cx="2379" cy="180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4" tIns="45712" rIns="91424" bIns="45712">
                <a:spAutoFit/>
              </a:bodyPr>
              <a:lstStyle>
                <a:lvl1pPr marL="177800" indent="-1778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200" b="1" dirty="0">
                    <a:solidFill>
                      <a:schemeClr val="hlink"/>
                    </a:solidFill>
                  </a:rPr>
                  <a:t>Superconductivity</a:t>
                </a:r>
                <a:r>
                  <a:rPr lang="en-US" sz="1200" dirty="0"/>
                  <a:t/>
                </a:r>
                <a:br>
                  <a:rPr lang="en-US" sz="1200" dirty="0"/>
                </a:br>
                <a:r>
                  <a:rPr lang="en-US" sz="1200" dirty="0"/>
                  <a:t>Energy gap</a:t>
                </a:r>
                <a:br>
                  <a:rPr lang="en-US" sz="1200" dirty="0"/>
                </a:br>
                <a:r>
                  <a:rPr lang="en-US" sz="1200" dirty="0"/>
                  <a:t>Symmetry of the order parameter</a:t>
                </a:r>
                <a:br>
                  <a:rPr lang="en-US" sz="1200" dirty="0"/>
                </a:br>
                <a:r>
                  <a:rPr lang="en-US" sz="1200" dirty="0"/>
                  <a:t>Direct determination of the superfluid density Dynamics of Cooper pairs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sz="1200" b="1" dirty="0">
                    <a:solidFill>
                      <a:schemeClr val="hlink"/>
                    </a:solidFill>
                  </a:rPr>
                  <a:t>Low-dimensional materials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sz="1200" b="1" dirty="0">
                    <a:solidFill>
                      <a:schemeClr val="hlink"/>
                    </a:solidFill>
                  </a:rPr>
                  <a:t>    </a:t>
                </a:r>
                <a:r>
                  <a:rPr lang="en-US" sz="1200" dirty="0"/>
                  <a:t>Dimensionality crossover</a:t>
                </a:r>
                <a:br>
                  <a:rPr lang="en-US" sz="1200" dirty="0"/>
                </a:br>
                <a:r>
                  <a:rPr lang="en-US" sz="1200" dirty="0"/>
                  <a:t>Non-Fermi liquid normal states</a:t>
                </a:r>
                <a:br>
                  <a:rPr lang="en-US" sz="1200" dirty="0"/>
                </a:br>
                <a:r>
                  <a:rPr lang="en-US" sz="1200" dirty="0"/>
                  <a:t>Broken symmetry ground states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sz="1200" b="1" dirty="0">
                    <a:solidFill>
                      <a:schemeClr val="hlink"/>
                    </a:solidFill>
                  </a:rPr>
                  <a:t>Coherent Phase Transitions</a:t>
                </a:r>
                <a:r>
                  <a:rPr lang="en-US" sz="1200" b="1" dirty="0"/>
                  <a:t/>
                </a:r>
                <a:br>
                  <a:rPr lang="en-US" sz="1200" b="1" dirty="0"/>
                </a:br>
                <a:r>
                  <a:rPr lang="en-US" sz="1200" dirty="0" err="1"/>
                  <a:t>Polarons</a:t>
                </a:r>
                <a:r>
                  <a:rPr lang="en-US" sz="1200" dirty="0"/>
                  <a:t/>
                </a:r>
                <a:br>
                  <a:rPr lang="en-US" sz="1200" dirty="0"/>
                </a:br>
                <a:r>
                  <a:rPr lang="en-US" sz="1200" dirty="0"/>
                  <a:t>Structural Phase Transitions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sz="1200" b="1" dirty="0">
                    <a:solidFill>
                      <a:schemeClr val="hlink"/>
                    </a:solidFill>
                  </a:rPr>
                  <a:t>Magnetic sub-</a:t>
                </a:r>
                <a:r>
                  <a:rPr lang="en-US" sz="1200" b="1" dirty="0" err="1">
                    <a:solidFill>
                      <a:schemeClr val="hlink"/>
                    </a:solidFill>
                  </a:rPr>
                  <a:t>ps</a:t>
                </a:r>
                <a:r>
                  <a:rPr lang="en-US" sz="1200" b="1" dirty="0">
                    <a:solidFill>
                      <a:schemeClr val="hlink"/>
                    </a:solidFill>
                  </a:rPr>
                  <a:t> Dynamics</a:t>
                </a:r>
                <a:r>
                  <a:rPr lang="en-US" sz="1200" b="1" dirty="0"/>
                  <a:t> </a:t>
                </a:r>
              </a:p>
            </p:txBody>
          </p:sp>
          <p:sp>
            <p:nvSpPr>
              <p:cNvPr id="12" name="Rectangle 5"/>
              <p:cNvSpPr>
                <a:spLocks noChangeArrowheads="1"/>
              </p:cNvSpPr>
              <p:nvPr/>
            </p:nvSpPr>
            <p:spPr bwMode="auto">
              <a:xfrm>
                <a:off x="66" y="993"/>
                <a:ext cx="1731" cy="23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24" tIns="45712" rIns="91424" bIns="45712">
                <a:spAutoFit/>
              </a:bodyPr>
              <a:lstStyle/>
              <a:p>
                <a:r>
                  <a:rPr lang="en-US" b="1" i="1">
                    <a:solidFill>
                      <a:schemeClr val="tx2"/>
                    </a:solidFill>
                  </a:rPr>
                  <a:t>Condensed Matter Physics</a:t>
                </a: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3030" y="882"/>
                <a:ext cx="899" cy="23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24" tIns="45712" rIns="91424" bIns="45712">
                <a:spAutoFit/>
              </a:bodyPr>
              <a:lstStyle/>
              <a:p>
                <a:r>
                  <a:rPr lang="en-US" b="1" i="1">
                    <a:solidFill>
                      <a:schemeClr val="tx2"/>
                    </a:solidFill>
                  </a:rPr>
                  <a:t>Life Sciences</a:t>
                </a:r>
                <a:endParaRPr lang="en-US" i="1">
                  <a:solidFill>
                    <a:schemeClr val="tx2"/>
                  </a:solidFill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3550" y="1168"/>
                <a:ext cx="1927" cy="110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24" tIns="45712" rIns="91424" bIns="45712">
                <a:spAutoFit/>
              </a:bodyPr>
              <a:lstStyle/>
              <a:p>
                <a:r>
                  <a:rPr lang="en-US" sz="1200" b="1" dirty="0">
                    <a:solidFill>
                      <a:schemeClr val="hlink"/>
                    </a:solidFill>
                  </a:rPr>
                  <a:t>Macromolecules conformation</a:t>
                </a:r>
              </a:p>
              <a:p>
                <a:r>
                  <a:rPr lang="en-US" sz="1200" dirty="0"/>
                  <a:t>  Secondary and tertiary structure</a:t>
                </a:r>
              </a:p>
              <a:p>
                <a:r>
                  <a:rPr lang="en-US" sz="1200" dirty="0"/>
                  <a:t>  Coherent dynamic development</a:t>
                </a:r>
              </a:p>
              <a:p>
                <a:r>
                  <a:rPr lang="en-US" sz="1200" dirty="0"/>
                  <a:t>  </a:t>
                </a:r>
              </a:p>
              <a:p>
                <a:endParaRPr lang="en-US" sz="1200" dirty="0"/>
              </a:p>
              <a:p>
                <a:r>
                  <a:rPr lang="en-US" sz="1200" b="1" dirty="0">
                    <a:solidFill>
                      <a:schemeClr val="hlink"/>
                    </a:solidFill>
                  </a:rPr>
                  <a:t>Imaging</a:t>
                </a:r>
              </a:p>
              <a:p>
                <a:r>
                  <a:rPr lang="en-US" sz="1200" b="1" dirty="0"/>
                  <a:t>  </a:t>
                </a:r>
                <a:r>
                  <a:rPr lang="en-US" sz="1200" dirty="0"/>
                  <a:t>3D tomography of dry  tissues</a:t>
                </a:r>
              </a:p>
              <a:p>
                <a:r>
                  <a:rPr lang="en-US" sz="1200" dirty="0"/>
                  <a:t>   Near-field sub-</a:t>
                </a:r>
                <a:r>
                  <a:rPr lang="en-US" sz="1200" dirty="0" err="1"/>
                  <a:t>wavelenght</a:t>
                </a:r>
                <a:r>
                  <a:rPr lang="en-US" sz="1200" dirty="0"/>
                  <a:t> spatial resolution</a:t>
                </a:r>
                <a:endParaRPr lang="en-US" sz="1200" b="1" dirty="0"/>
              </a:p>
              <a:p>
                <a:endParaRPr lang="en-US" sz="1200" dirty="0"/>
              </a:p>
            </p:txBody>
          </p:sp>
          <p:sp>
            <p:nvSpPr>
              <p:cNvPr id="15" name="Text Box 15"/>
              <p:cNvSpPr txBox="1">
                <a:spLocks noChangeArrowheads="1"/>
              </p:cNvSpPr>
              <p:nvPr/>
            </p:nvSpPr>
            <p:spPr bwMode="auto">
              <a:xfrm>
                <a:off x="865" y="3217"/>
                <a:ext cx="2320" cy="87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>
                    <a:solidFill>
                      <a:schemeClr val="hlink"/>
                    </a:solidFill>
                  </a:rPr>
                  <a:t>Polar liquids</a:t>
                </a:r>
                <a:endParaRPr lang="en-US" sz="1200" b="1"/>
              </a:p>
              <a:p>
                <a:pPr eaLnBrk="1" hangingPunct="1"/>
                <a:r>
                  <a:rPr lang="en-US" sz="1200"/>
                  <a:t>   Hydrogen bond</a:t>
                </a:r>
              </a:p>
              <a:p>
                <a:pPr eaLnBrk="1" hangingPunct="1"/>
                <a:r>
                  <a:rPr lang="en-US" sz="1200"/>
                  <a:t>   Van der Waals interactions</a:t>
                </a:r>
              </a:p>
              <a:p>
                <a:pPr eaLnBrk="1" hangingPunct="1"/>
                <a:r>
                  <a:rPr lang="en-US" sz="1200"/>
                  <a:t>   Acoustic-Optic phonon mixing in water</a:t>
                </a:r>
              </a:p>
              <a:p>
                <a:pPr eaLnBrk="1" hangingPunct="1"/>
                <a:r>
                  <a:rPr lang="en-US" sz="1200" b="1">
                    <a:solidFill>
                      <a:schemeClr val="hlink"/>
                    </a:solidFill>
                  </a:rPr>
                  <a:t>Solutions</a:t>
                </a:r>
                <a:endParaRPr lang="en-US" sz="1200" b="1"/>
              </a:p>
              <a:p>
                <a:pPr eaLnBrk="1" hangingPunct="1"/>
                <a:r>
                  <a:rPr lang="en-US" sz="1200"/>
                  <a:t>   Static and dynamic interactions between solvated </a:t>
                </a:r>
              </a:p>
              <a:p>
                <a:pPr eaLnBrk="1" hangingPunct="1"/>
                <a:r>
                  <a:rPr lang="en-US" sz="1200"/>
                  <a:t>   ions and solvent</a:t>
                </a:r>
                <a:endParaRPr lang="de-DE" sz="1400"/>
              </a:p>
            </p:txBody>
          </p:sp>
          <p:sp>
            <p:nvSpPr>
              <p:cNvPr id="16" name="Rectangle 20"/>
              <p:cNvSpPr>
                <a:spLocks noChangeArrowheads="1"/>
              </p:cNvSpPr>
              <p:nvPr/>
            </p:nvSpPr>
            <p:spPr bwMode="auto">
              <a:xfrm>
                <a:off x="247" y="3033"/>
                <a:ext cx="2175" cy="23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24" tIns="45712" rIns="91424" bIns="45712">
                <a:spAutoFit/>
              </a:bodyPr>
              <a:lstStyle/>
              <a:p>
                <a:r>
                  <a:rPr lang="en-US" b="1" i="1">
                    <a:solidFill>
                      <a:schemeClr val="tx2"/>
                    </a:solidFill>
                  </a:rPr>
                  <a:t>Physical and Analytical Chemistry</a:t>
                </a:r>
              </a:p>
            </p:txBody>
          </p:sp>
          <p:pic>
            <p:nvPicPr>
              <p:cNvPr id="17" name="Picture 22" descr="h2o_mg_iso_lg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" y="3233"/>
                <a:ext cx="691" cy="62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ectangle 7"/>
              <p:cNvSpPr>
                <a:spLocks noChangeArrowheads="1"/>
              </p:cNvSpPr>
              <p:nvPr/>
            </p:nvSpPr>
            <p:spPr bwMode="auto">
              <a:xfrm>
                <a:off x="2983" y="2514"/>
                <a:ext cx="1247" cy="23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24" tIns="45712" rIns="91424" bIns="45712">
                <a:spAutoFit/>
              </a:bodyPr>
              <a:lstStyle/>
              <a:p>
                <a:r>
                  <a:rPr lang="en-US" b="1" i="1">
                    <a:solidFill>
                      <a:schemeClr val="tx2"/>
                    </a:solidFill>
                  </a:rPr>
                  <a:t>New Technologies</a:t>
                </a:r>
              </a:p>
            </p:txBody>
          </p:sp>
          <p:sp>
            <p:nvSpPr>
              <p:cNvPr id="19" name="Rectangle 8"/>
              <p:cNvSpPr>
                <a:spLocks noChangeArrowheads="1"/>
              </p:cNvSpPr>
              <p:nvPr/>
            </p:nvSpPr>
            <p:spPr bwMode="auto">
              <a:xfrm>
                <a:off x="3380" y="2786"/>
                <a:ext cx="2380" cy="135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4" tIns="45712" rIns="91424" bIns="45712">
                <a:spAutoFit/>
              </a:bodyPr>
              <a:lstStyle/>
              <a:p>
                <a:r>
                  <a:rPr lang="en-US" sz="1200" b="1">
                    <a:solidFill>
                      <a:schemeClr val="hlink"/>
                    </a:solidFill>
                  </a:rPr>
                  <a:t>THz technologies</a:t>
                </a:r>
                <a:endParaRPr lang="en-US" sz="1200" b="1"/>
              </a:p>
              <a:p>
                <a:r>
                  <a:rPr lang="en-US" sz="1200"/>
                  <a:t>Array THz detectors</a:t>
                </a:r>
              </a:p>
              <a:p>
                <a:r>
                  <a:rPr lang="en-US" sz="1200"/>
                  <a:t>Metamaterials</a:t>
                </a:r>
                <a:endParaRPr lang="en-US" sz="1200" b="1"/>
              </a:p>
              <a:p>
                <a:r>
                  <a:rPr lang="en-US" sz="1200" b="1">
                    <a:solidFill>
                      <a:schemeClr val="hlink"/>
                    </a:solidFill>
                  </a:rPr>
                  <a:t>Medical diagnostic</a:t>
                </a:r>
                <a:endParaRPr lang="en-US" sz="1200" b="1"/>
              </a:p>
              <a:p>
                <a:r>
                  <a:rPr lang="en-US" sz="1200" b="1"/>
                  <a:t>    </a:t>
                </a:r>
                <a:r>
                  <a:rPr lang="en-US" sz="1200"/>
                  <a:t>Skin cancer detection</a:t>
                </a:r>
                <a:endParaRPr lang="en-US" sz="1200" b="1"/>
              </a:p>
              <a:p>
                <a:r>
                  <a:rPr lang="en-US" sz="1200" b="1">
                    <a:solidFill>
                      <a:schemeClr val="hlink"/>
                    </a:solidFill>
                  </a:rPr>
                  <a:t>Industrial production</a:t>
                </a:r>
                <a:endParaRPr lang="en-US" sz="1200" b="1"/>
              </a:p>
              <a:p>
                <a:r>
                  <a:rPr lang="en-US" sz="1200" b="1"/>
                  <a:t>    </a:t>
                </a:r>
                <a:r>
                  <a:rPr lang="en-US" sz="1200"/>
                  <a:t>Material inspection</a:t>
                </a:r>
              </a:p>
              <a:p>
                <a:r>
                  <a:rPr lang="en-US" sz="1200"/>
                  <a:t>    Production line monitoring</a:t>
                </a:r>
              </a:p>
              <a:p>
                <a:r>
                  <a:rPr lang="en-US" sz="1200" b="1">
                    <a:solidFill>
                      <a:schemeClr val="hlink"/>
                    </a:solidFill>
                  </a:rPr>
                  <a:t>Defense industry/Homeland security</a:t>
                </a:r>
              </a:p>
              <a:p>
                <a:r>
                  <a:rPr lang="en-US" sz="1200"/>
                  <a:t>     Detection of explosives and biohazards</a:t>
                </a:r>
              </a:p>
              <a:p>
                <a:r>
                  <a:rPr lang="en-US" sz="1400"/>
                  <a:t>     </a:t>
                </a:r>
              </a:p>
            </p:txBody>
          </p:sp>
          <p:pic>
            <p:nvPicPr>
              <p:cNvPr id="20" name="Picture 3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" y="2650"/>
                <a:ext cx="661" cy="67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3" descr="gut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0" y="1154"/>
                <a:ext cx="455" cy="53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1" name="Footer Placeholder 4"/>
          <p:cNvSpPr txBox="1">
            <a:spLocks/>
          </p:cNvSpPr>
          <p:nvPr/>
        </p:nvSpPr>
        <p:spPr>
          <a:xfrm>
            <a:off x="0" y="6381329"/>
            <a:ext cx="9144000" cy="504056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                                             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 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4340"/>
            <a:ext cx="9144000" cy="472332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THz radiation source</a:t>
            </a:r>
            <a:endParaRPr lang="en-US" sz="28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31662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21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7" t="2378" r="3433" b="2145"/>
          <a:stretch/>
        </p:blipFill>
        <p:spPr>
          <a:xfrm>
            <a:off x="0" y="-27383"/>
            <a:ext cx="9144000" cy="68873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16" y="3356992"/>
            <a:ext cx="3992813" cy="23823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938" y="2636912"/>
            <a:ext cx="4343446" cy="370931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0317" y="873357"/>
            <a:ext cx="8725245" cy="2308234"/>
          </a:xfrm>
          <a:prstGeom prst="rect">
            <a:avLst/>
          </a:prstGeom>
          <a:noFill/>
        </p:spPr>
        <p:txBody>
          <a:bodyPr wrap="square" lIns="91193" tIns="45599" rIns="91193" bIns="45599" rtlCol="0">
            <a:sp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This source may be suitable for multiple applications, ranging </a:t>
            </a:r>
            <a:r>
              <a:rPr lang="en-US" dirty="0">
                <a:solidFill>
                  <a:srgbClr val="FFFF00"/>
                </a:solidFill>
                <a:latin typeface="Times New Roman"/>
                <a:cs typeface="Times New Roman"/>
              </a:rPr>
              <a:t>from material analysis for industrial and cultural heritages purposes to chip irradiation and metrology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. These applications envisage the development of properly designed beam lines with neutron moderation and possibly cold/thermal neutron transport systems. </a:t>
            </a:r>
            <a:r>
              <a:rPr lang="en-US" dirty="0">
                <a:solidFill>
                  <a:srgbClr val="FFFF00"/>
                </a:solidFill>
                <a:latin typeface="Times New Roman"/>
                <a:cs typeface="Times New Roman"/>
              </a:rPr>
              <a:t>The proposed new facility will represent a great opportunity for research and development of neutron instrumentation (e.g. detectors) as well as training of young scientist in the use and development of neutron techniques. </a:t>
            </a:r>
          </a:p>
          <a:p>
            <a:pPr algn="just"/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340"/>
            <a:ext cx="9144000" cy="472332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Neutron source</a:t>
            </a:r>
            <a:endParaRPr lang="en-US" sz="28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0" y="6381329"/>
            <a:ext cx="9144000" cy="504056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                                             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 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575927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4340"/>
            <a:ext cx="9144000" cy="472332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And last but not least: Particle physics opportunities </a:t>
            </a:r>
            <a:endParaRPr lang="en-US" sz="28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0" y="6381329"/>
            <a:ext cx="9144000" cy="504056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                                             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 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-36512" y="2404610"/>
            <a:ext cx="5944554" cy="412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studies of the nucleus structure at the Pigmy and Giant Dipole Resonance with unprecedented resolution in the reconstruction of  the nuclear states;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electron-photon collision can be a source of π</a:t>
            </a:r>
            <a:r>
              <a:rPr lang="en-US" baseline="30000" dirty="0"/>
              <a:t>0</a:t>
            </a:r>
            <a:r>
              <a:rPr lang="en-US" dirty="0"/>
              <a:t> produced via the </a:t>
            </a:r>
            <a:r>
              <a:rPr lang="en-US" dirty="0" err="1" smtClean="0"/>
              <a:t>Primakoff</a:t>
            </a:r>
            <a:r>
              <a:rPr lang="en-US" dirty="0" smtClean="0"/>
              <a:t> effect having an electron as a “target” instead of a nucleus;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search for </a:t>
            </a:r>
            <a:r>
              <a:rPr lang="en-US" dirty="0"/>
              <a:t>beyond-standard-model (BSM)</a:t>
            </a:r>
            <a:r>
              <a:rPr lang="en-US" dirty="0" smtClean="0"/>
              <a:t>, weakly </a:t>
            </a:r>
            <a:r>
              <a:rPr lang="en-US" dirty="0"/>
              <a:t>interacting boson “U</a:t>
            </a:r>
            <a:r>
              <a:rPr lang="en-US" dirty="0" smtClean="0"/>
              <a:t>”;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The elastic photon-photon scattering offers unique opportunities to probe the nature of QED </a:t>
            </a:r>
            <a:r>
              <a:rPr lang="en-US" dirty="0" smtClean="0"/>
              <a:t>vacuum</a:t>
            </a:r>
            <a:r>
              <a:rPr lang="en-US" dirty="0"/>
              <a:t>. </a:t>
            </a:r>
            <a:r>
              <a:rPr lang="en-US" dirty="0" smtClean="0"/>
              <a:t>An </a:t>
            </a:r>
            <a:r>
              <a:rPr lang="en-US" dirty="0"/>
              <a:t>experiment to observe photon-photon scattering in the range 1 MeV – 2 MeV CM energy, i.e., near the peak of the QED cross-</a:t>
            </a:r>
            <a:r>
              <a:rPr lang="en-US" dirty="0" smtClean="0"/>
              <a:t>section will be performed.</a:t>
            </a:r>
            <a:endParaRPr lang="en-US" dirty="0"/>
          </a:p>
          <a:p>
            <a:endParaRPr lang="en-US" dirty="0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824" y="657528"/>
            <a:ext cx="2219691" cy="1756392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5940152" y="2636912"/>
            <a:ext cx="3196468" cy="1509645"/>
            <a:chOff x="5947532" y="3741879"/>
            <a:chExt cx="3196468" cy="1509645"/>
          </a:xfrm>
        </p:grpSpPr>
        <p:pic>
          <p:nvPicPr>
            <p:cNvPr id="14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7532" y="3767997"/>
              <a:ext cx="3196468" cy="1440796"/>
            </a:xfrm>
            <a:prstGeom prst="rect">
              <a:avLst/>
            </a:prstGeom>
          </p:spPr>
        </p:pic>
        <p:sp>
          <p:nvSpPr>
            <p:cNvPr id="15" name="TextBox 6"/>
            <p:cNvSpPr txBox="1"/>
            <p:nvPr/>
          </p:nvSpPr>
          <p:spPr>
            <a:xfrm>
              <a:off x="6744407" y="4883276"/>
              <a:ext cx="3318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400" dirty="0" smtClean="0">
                  <a:solidFill>
                    <a:srgbClr val="333366">
                      <a:lumMod val="50000"/>
                    </a:srgbClr>
                  </a:solidFill>
                  <a:latin typeface="Times New Roman"/>
                  <a:cs typeface="Times New Roman"/>
                </a:rPr>
                <a:t>e</a:t>
              </a:r>
              <a:r>
                <a:rPr lang="en-US" sz="1400" baseline="30000" dirty="0" smtClean="0">
                  <a:solidFill>
                    <a:srgbClr val="333366">
                      <a:lumMod val="50000"/>
                    </a:srgbClr>
                  </a:solidFill>
                  <a:latin typeface="Times New Roman"/>
                  <a:cs typeface="Times New Roman"/>
                </a:rPr>
                <a:t>−</a:t>
              </a:r>
              <a:endParaRPr lang="en-US" sz="1400" dirty="0">
                <a:solidFill>
                  <a:srgbClr val="333366">
                    <a:lumMod val="50000"/>
                  </a:srgb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6" name="TextBox 7"/>
            <p:cNvSpPr txBox="1"/>
            <p:nvPr/>
          </p:nvSpPr>
          <p:spPr>
            <a:xfrm>
              <a:off x="6632454" y="3926132"/>
              <a:ext cx="2643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400" dirty="0" err="1" smtClean="0">
                  <a:solidFill>
                    <a:srgbClr val="333366">
                      <a:lumMod val="50000"/>
                    </a:srgbClr>
                  </a:solidFill>
                  <a:latin typeface="Times New Roman"/>
                  <a:cs typeface="Times New Roman"/>
                </a:rPr>
                <a:t>γ</a:t>
              </a:r>
              <a:endParaRPr lang="en-US" sz="1400" dirty="0">
                <a:solidFill>
                  <a:srgbClr val="333366">
                    <a:lumMod val="50000"/>
                  </a:srgb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7" name="TextBox 8"/>
            <p:cNvSpPr txBox="1"/>
            <p:nvPr/>
          </p:nvSpPr>
          <p:spPr>
            <a:xfrm>
              <a:off x="7612123" y="4943747"/>
              <a:ext cx="3318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400" dirty="0" smtClean="0">
                  <a:solidFill>
                    <a:srgbClr val="333366">
                      <a:lumMod val="50000"/>
                    </a:srgbClr>
                  </a:solidFill>
                  <a:latin typeface="Times New Roman"/>
                  <a:cs typeface="Times New Roman"/>
                </a:rPr>
                <a:t>e</a:t>
              </a:r>
              <a:r>
                <a:rPr lang="en-US" sz="1400" baseline="30000" dirty="0" smtClean="0">
                  <a:solidFill>
                    <a:srgbClr val="333366">
                      <a:lumMod val="50000"/>
                    </a:srgbClr>
                  </a:solidFill>
                  <a:latin typeface="Times New Roman"/>
                  <a:cs typeface="Times New Roman"/>
                </a:rPr>
                <a:t>−</a:t>
              </a:r>
              <a:endParaRPr lang="en-US" sz="1400" baseline="30000" dirty="0">
                <a:solidFill>
                  <a:srgbClr val="333366">
                    <a:lumMod val="50000"/>
                  </a:srgb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8" name="TextBox 9"/>
            <p:cNvSpPr txBox="1"/>
            <p:nvPr/>
          </p:nvSpPr>
          <p:spPr>
            <a:xfrm>
              <a:off x="7479946" y="4356460"/>
              <a:ext cx="2643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400" dirty="0" err="1" smtClean="0">
                  <a:solidFill>
                    <a:srgbClr val="333366">
                      <a:lumMod val="50000"/>
                    </a:srgbClr>
                  </a:solidFill>
                  <a:latin typeface="Times New Roman"/>
                  <a:cs typeface="Times New Roman"/>
                </a:rPr>
                <a:t>γ</a:t>
              </a:r>
              <a:endParaRPr lang="en-US" sz="1400" dirty="0">
                <a:solidFill>
                  <a:srgbClr val="333366">
                    <a:lumMod val="50000"/>
                  </a:srgb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9" name="TextBox 10"/>
            <p:cNvSpPr txBox="1"/>
            <p:nvPr/>
          </p:nvSpPr>
          <p:spPr>
            <a:xfrm>
              <a:off x="7930903" y="4043180"/>
              <a:ext cx="3143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U</a:t>
              </a:r>
            </a:p>
          </p:txBody>
        </p:sp>
        <p:sp>
          <p:nvSpPr>
            <p:cNvPr id="20" name="TextBox 11"/>
            <p:cNvSpPr txBox="1"/>
            <p:nvPr/>
          </p:nvSpPr>
          <p:spPr>
            <a:xfrm>
              <a:off x="8515961" y="3741879"/>
              <a:ext cx="3318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400" dirty="0" smtClean="0">
                  <a:solidFill>
                    <a:srgbClr val="333366">
                      <a:lumMod val="50000"/>
                    </a:srgbClr>
                  </a:solidFill>
                  <a:latin typeface="Times New Roman"/>
                  <a:cs typeface="Times New Roman"/>
                </a:rPr>
                <a:t>e</a:t>
              </a:r>
              <a:r>
                <a:rPr lang="en-US" sz="1400" baseline="30000" dirty="0" smtClean="0">
                  <a:solidFill>
                    <a:srgbClr val="333366">
                      <a:lumMod val="50000"/>
                    </a:srgbClr>
                  </a:solidFill>
                  <a:latin typeface="Times New Roman"/>
                  <a:cs typeface="Times New Roman"/>
                </a:rPr>
                <a:t>−</a:t>
              </a:r>
              <a:endParaRPr lang="en-US" sz="1400" dirty="0">
                <a:solidFill>
                  <a:srgbClr val="333366">
                    <a:lumMod val="50000"/>
                  </a:srgb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1" name="TextBox 12"/>
            <p:cNvSpPr txBox="1"/>
            <p:nvPr/>
          </p:nvSpPr>
          <p:spPr>
            <a:xfrm>
              <a:off x="8583673" y="4080020"/>
              <a:ext cx="3318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400" dirty="0" smtClean="0">
                  <a:solidFill>
                    <a:srgbClr val="333366">
                      <a:lumMod val="50000"/>
                    </a:srgbClr>
                  </a:solidFill>
                  <a:latin typeface="Times New Roman"/>
                  <a:cs typeface="Times New Roman"/>
                </a:rPr>
                <a:t>e</a:t>
              </a:r>
              <a:r>
                <a:rPr lang="en-US" sz="1400" baseline="30000" dirty="0" smtClean="0">
                  <a:solidFill>
                    <a:srgbClr val="333366">
                      <a:lumMod val="50000"/>
                    </a:srgbClr>
                  </a:solidFill>
                  <a:latin typeface="Times New Roman"/>
                  <a:cs typeface="Times New Roman"/>
                </a:rPr>
                <a:t>+</a:t>
              </a:r>
              <a:endParaRPr lang="en-US" sz="1400" baseline="30000" dirty="0">
                <a:solidFill>
                  <a:srgbClr val="333366">
                    <a:lumMod val="50000"/>
                  </a:srgbClr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22" name="Picture 14"/>
          <p:cNvPicPr>
            <a:picLocks noChangeAspect="1"/>
          </p:cNvPicPr>
          <p:nvPr/>
        </p:nvPicPr>
        <p:blipFill rotWithShape="1">
          <a:blip r:embed="rId5"/>
          <a:srcRect r="6061"/>
          <a:stretch/>
        </p:blipFill>
        <p:spPr>
          <a:xfrm>
            <a:off x="5940152" y="4086086"/>
            <a:ext cx="3185134" cy="2042735"/>
          </a:xfrm>
          <a:prstGeom prst="rect">
            <a:avLst/>
          </a:prstGeom>
        </p:spPr>
      </p:pic>
      <p:sp>
        <p:nvSpPr>
          <p:cNvPr id="23" name="TextBox 3"/>
          <p:cNvSpPr txBox="1"/>
          <p:nvPr/>
        </p:nvSpPr>
        <p:spPr>
          <a:xfrm>
            <a:off x="68066" y="1558533"/>
            <a:ext cx="8248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Nuclear </a:t>
            </a:r>
            <a:r>
              <a:rPr lang="en-US" dirty="0" smtClean="0"/>
              <a:t> and Particle Physics </a:t>
            </a:r>
            <a:r>
              <a:rPr lang="en-US" dirty="0"/>
              <a:t>will benefit from the availability </a:t>
            </a:r>
            <a:endParaRPr lang="en-US" dirty="0" smtClean="0"/>
          </a:p>
          <a:p>
            <a:r>
              <a:rPr lang="en-US" dirty="0" smtClean="0"/>
              <a:t>of </a:t>
            </a:r>
            <a:r>
              <a:rPr lang="en-US" dirty="0"/>
              <a:t>these </a:t>
            </a:r>
            <a:r>
              <a:rPr lang="en-US" dirty="0" smtClean="0"/>
              <a:t>new generation </a:t>
            </a:r>
            <a:r>
              <a:rPr lang="en-US" i="1" dirty="0"/>
              <a:t>γ</a:t>
            </a:r>
            <a:r>
              <a:rPr lang="en-US" dirty="0"/>
              <a:t>-ray beams for</a:t>
            </a:r>
            <a:r>
              <a:rPr lang="en-US" dirty="0" smtClean="0"/>
              <a:t>: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-684584" y="413792"/>
            <a:ext cx="7772400" cy="1143000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e-</a:t>
            </a:r>
            <a:r>
              <a:rPr lang="en-US" sz="2400" dirty="0" err="1" smtClean="0">
                <a:solidFill>
                  <a:schemeClr val="tx1"/>
                </a:solidFill>
              </a:rPr>
              <a:t>γ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γ-γ</a:t>
            </a:r>
            <a:r>
              <a:rPr lang="en-US" sz="2400" dirty="0" smtClean="0">
                <a:solidFill>
                  <a:schemeClr val="tx1"/>
                </a:solidFill>
              </a:rPr>
              <a:t> Collider options 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7273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4340"/>
            <a:ext cx="9144000" cy="472332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And last but not least: Particle physics opportunities </a:t>
            </a:r>
            <a:endParaRPr lang="en-US" sz="28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0" y="6381329"/>
            <a:ext cx="9144000" cy="504056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                                             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 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-464096" y="264450"/>
            <a:ext cx="7772400" cy="114300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e</a:t>
            </a:r>
            <a:r>
              <a:rPr lang="en-US" sz="2400" baseline="30000" dirty="0">
                <a:solidFill>
                  <a:schemeClr val="tx1"/>
                </a:solidFill>
              </a:rPr>
              <a:t>+</a:t>
            </a:r>
            <a:r>
              <a:rPr lang="en-US" sz="2400" dirty="0">
                <a:solidFill>
                  <a:schemeClr val="tx1"/>
                </a:solidFill>
              </a:rPr>
              <a:t> e</a:t>
            </a:r>
            <a:r>
              <a:rPr lang="en-US" sz="2400" baseline="30000" dirty="0">
                <a:solidFill>
                  <a:schemeClr val="tx1"/>
                </a:solidFill>
              </a:rPr>
              <a:t>-</a:t>
            </a:r>
            <a:r>
              <a:rPr lang="en-US" sz="2400" dirty="0">
                <a:solidFill>
                  <a:schemeClr val="tx1"/>
                </a:solidFill>
              </a:rPr>
              <a:t> Linear </a:t>
            </a:r>
            <a:r>
              <a:rPr lang="en-US" sz="2400" dirty="0" smtClean="0">
                <a:solidFill>
                  <a:schemeClr val="tx1"/>
                </a:solidFill>
              </a:rPr>
              <a:t>Collider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" name="TextBox 2"/>
          <p:cNvSpPr txBox="1"/>
          <p:nvPr/>
        </p:nvSpPr>
        <p:spPr>
          <a:xfrm>
            <a:off x="175179" y="1100871"/>
            <a:ext cx="8685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electron-positron collider with luminosity of 10</a:t>
            </a:r>
            <a:r>
              <a:rPr lang="en-US" baseline="30000" dirty="0"/>
              <a:t>32</a:t>
            </a:r>
            <a:r>
              <a:rPr lang="en-US" dirty="0"/>
              <a:t> cm</a:t>
            </a:r>
            <a:r>
              <a:rPr lang="en-US" baseline="30000" dirty="0"/>
              <a:t>−2</a:t>
            </a:r>
            <a:r>
              <a:rPr lang="en-US" dirty="0"/>
              <a:t>s</a:t>
            </a:r>
            <a:r>
              <a:rPr lang="en-US" baseline="30000" dirty="0"/>
              <a:t>−1</a:t>
            </a:r>
            <a:r>
              <a:rPr lang="en-US" dirty="0"/>
              <a:t> with </a:t>
            </a:r>
            <a:r>
              <a:rPr lang="en-US" dirty="0" err="1" smtClean="0"/>
              <a:t>c.m</a:t>
            </a:r>
            <a:r>
              <a:rPr lang="en-US" dirty="0" smtClean="0"/>
              <a:t>. </a:t>
            </a:r>
            <a:r>
              <a:rPr lang="en-US" dirty="0"/>
              <a:t>energy ranging from the </a:t>
            </a:r>
            <a:r>
              <a:rPr lang="en-US" dirty="0" smtClean="0"/>
              <a:t>the </a:t>
            </a:r>
            <a:r>
              <a:rPr lang="en-US" dirty="0" err="1"/>
              <a:t>φ</a:t>
            </a:r>
            <a:r>
              <a:rPr lang="en-US" dirty="0"/>
              <a:t>-resonance </a:t>
            </a:r>
            <a:r>
              <a:rPr lang="en-US" dirty="0" smtClean="0"/>
              <a:t>up </a:t>
            </a:r>
            <a:r>
              <a:rPr lang="en-US" dirty="0"/>
              <a:t>to ∼3.0 </a:t>
            </a:r>
            <a:r>
              <a:rPr lang="en-US" dirty="0" err="1"/>
              <a:t>GeV</a:t>
            </a:r>
            <a:r>
              <a:rPr lang="en-US" dirty="0"/>
              <a:t>, would </a:t>
            </a:r>
            <a:r>
              <a:rPr lang="en-US" dirty="0" smtClean="0"/>
              <a:t>allow many fundamental measurements. </a:t>
            </a:r>
            <a:endParaRPr lang="en-US" dirty="0"/>
          </a:p>
        </p:txBody>
      </p:sp>
      <p:grpSp>
        <p:nvGrpSpPr>
          <p:cNvPr id="29" name="Group 68"/>
          <p:cNvGrpSpPr/>
          <p:nvPr/>
        </p:nvGrpSpPr>
        <p:grpSpPr>
          <a:xfrm>
            <a:off x="251520" y="3717032"/>
            <a:ext cx="5743173" cy="2657590"/>
            <a:chOff x="3226515" y="2583076"/>
            <a:chExt cx="5910818" cy="2828685"/>
          </a:xfrm>
        </p:grpSpPr>
        <p:grpSp>
          <p:nvGrpSpPr>
            <p:cNvPr id="30" name="Group 69"/>
            <p:cNvGrpSpPr/>
            <p:nvPr/>
          </p:nvGrpSpPr>
          <p:grpSpPr>
            <a:xfrm>
              <a:off x="3226515" y="2583076"/>
              <a:ext cx="5910818" cy="2828685"/>
              <a:chOff x="2521188" y="1502952"/>
              <a:chExt cx="6622812" cy="3390406"/>
            </a:xfrm>
            <a:solidFill>
              <a:srgbClr val="FFFFFF"/>
            </a:solidFill>
          </p:grpSpPr>
          <p:grpSp>
            <p:nvGrpSpPr>
              <p:cNvPr id="58" name="Group 125"/>
              <p:cNvGrpSpPr/>
              <p:nvPr/>
            </p:nvGrpSpPr>
            <p:grpSpPr>
              <a:xfrm>
                <a:off x="2521188" y="1502952"/>
                <a:ext cx="6622812" cy="3390406"/>
                <a:chOff x="2521188" y="1502952"/>
                <a:chExt cx="6622812" cy="3390406"/>
              </a:xfrm>
              <a:grpFill/>
            </p:grpSpPr>
            <p:grpSp>
              <p:nvGrpSpPr>
                <p:cNvPr id="62" name="Group 129"/>
                <p:cNvGrpSpPr/>
                <p:nvPr/>
              </p:nvGrpSpPr>
              <p:grpSpPr>
                <a:xfrm>
                  <a:off x="2521188" y="1502952"/>
                  <a:ext cx="6622812" cy="3390406"/>
                  <a:chOff x="2521188" y="1992294"/>
                  <a:chExt cx="6622812" cy="3390406"/>
                </a:xfrm>
                <a:grpFill/>
              </p:grpSpPr>
              <p:sp>
                <p:nvSpPr>
                  <p:cNvPr id="65" name="Rectangle 132"/>
                  <p:cNvSpPr/>
                  <p:nvPr/>
                </p:nvSpPr>
                <p:spPr>
                  <a:xfrm>
                    <a:off x="2521188" y="1992294"/>
                    <a:ext cx="6622812" cy="3390406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rgbClr val="FF388C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grpSp>
                <p:nvGrpSpPr>
                  <p:cNvPr id="66" name="Group 133"/>
                  <p:cNvGrpSpPr/>
                  <p:nvPr/>
                </p:nvGrpSpPr>
                <p:grpSpPr>
                  <a:xfrm>
                    <a:off x="2596278" y="3346564"/>
                    <a:ext cx="6454055" cy="1720048"/>
                    <a:chOff x="2596278" y="4033973"/>
                    <a:chExt cx="6454055" cy="1720048"/>
                  </a:xfrm>
                  <a:grpFill/>
                </p:grpSpPr>
                <p:grpSp>
                  <p:nvGrpSpPr>
                    <p:cNvPr id="67" name="Group 134"/>
                    <p:cNvGrpSpPr/>
                    <p:nvPr/>
                  </p:nvGrpSpPr>
                  <p:grpSpPr>
                    <a:xfrm>
                      <a:off x="2596278" y="4033973"/>
                      <a:ext cx="6454055" cy="703929"/>
                      <a:chOff x="2596278" y="4033973"/>
                      <a:chExt cx="6454055" cy="703929"/>
                    </a:xfrm>
                    <a:grpFill/>
                  </p:grpSpPr>
                  <p:grpSp>
                    <p:nvGrpSpPr>
                      <p:cNvPr id="70" name="Group 137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644639" y="4286515"/>
                        <a:ext cx="1797311" cy="144000"/>
                        <a:chOff x="2225555" y="128160"/>
                        <a:chExt cx="3635461" cy="291272"/>
                      </a:xfrm>
                      <a:grpFill/>
                    </p:grpSpPr>
                    <p:sp>
                      <p:nvSpPr>
                        <p:cNvPr id="88" name="Rectangle 155"/>
                        <p:cNvSpPr/>
                        <p:nvPr/>
                      </p:nvSpPr>
                      <p:spPr>
                        <a:xfrm>
                          <a:off x="2225555" y="128160"/>
                          <a:ext cx="3635461" cy="291272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rgbClr val="FF388C">
                              <a:shade val="95000"/>
                              <a:satMod val="105000"/>
                            </a:srgbClr>
                          </a:solidFill>
                          <a:prstDash val="solid"/>
                        </a:ln>
                        <a:effectLst>
                          <a:outerShdw blurRad="40000" dist="23000" dir="5400000" rotWithShape="0">
                            <a:srgbClr val="000000">
                              <a:alpha val="35000"/>
                            </a:srgbClr>
                          </a:outerShdw>
                        </a:effectLst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6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</a:endParaRPr>
                        </a:p>
                      </p:txBody>
                    </p:sp>
                    <p:grpSp>
                      <p:nvGrpSpPr>
                        <p:cNvPr id="89" name="Group 156"/>
                        <p:cNvGrpSpPr/>
                        <p:nvPr/>
                      </p:nvGrpSpPr>
                      <p:grpSpPr>
                        <a:xfrm>
                          <a:off x="2336600" y="233315"/>
                          <a:ext cx="3413371" cy="80962"/>
                          <a:chOff x="2342904" y="223262"/>
                          <a:chExt cx="3413371" cy="80962"/>
                        </a:xfrm>
                        <a:grpFill/>
                      </p:grpSpPr>
                      <p:grpSp>
                        <p:nvGrpSpPr>
                          <p:cNvPr id="90" name="Group 157"/>
                          <p:cNvGrpSpPr/>
                          <p:nvPr/>
                        </p:nvGrpSpPr>
                        <p:grpSpPr>
                          <a:xfrm>
                            <a:off x="2342904" y="223262"/>
                            <a:ext cx="1724025" cy="80962"/>
                            <a:chOff x="3044825" y="2471738"/>
                            <a:chExt cx="1724025" cy="80962"/>
                          </a:xfrm>
                          <a:grpFill/>
                        </p:grpSpPr>
                        <p:pic>
                          <p:nvPicPr>
                            <p:cNvPr id="96" name="Picture 2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 flipV="1">
                              <a:off x="3044825" y="2471738"/>
                              <a:ext cx="434975" cy="79375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pic>
                          <p:nvPicPr>
                            <p:cNvPr id="97" name="Picture 2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 flipV="1">
                              <a:off x="3478213" y="2473325"/>
                              <a:ext cx="434975" cy="79375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pic>
                          <p:nvPicPr>
                            <p:cNvPr id="98" name="Picture 3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 flipV="1">
                              <a:off x="3898900" y="2471738"/>
                              <a:ext cx="434975" cy="79375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pic>
                          <p:nvPicPr>
                            <p:cNvPr id="99" name="Picture 3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 flipV="1">
                              <a:off x="4333875" y="2471738"/>
                              <a:ext cx="434975" cy="79375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grpSp>
                      <p:grpSp>
                        <p:nvGrpSpPr>
                          <p:cNvPr id="91" name="Group 158"/>
                          <p:cNvGrpSpPr/>
                          <p:nvPr/>
                        </p:nvGrpSpPr>
                        <p:grpSpPr>
                          <a:xfrm>
                            <a:off x="4032250" y="223262"/>
                            <a:ext cx="1724025" cy="80962"/>
                            <a:chOff x="3044825" y="2471738"/>
                            <a:chExt cx="1724025" cy="80962"/>
                          </a:xfrm>
                          <a:grpFill/>
                        </p:grpSpPr>
                        <p:pic>
                          <p:nvPicPr>
                            <p:cNvPr id="92" name="Picture 2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 flipV="1">
                              <a:off x="3044825" y="2471738"/>
                              <a:ext cx="434975" cy="79375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pic>
                          <p:nvPicPr>
                            <p:cNvPr id="93" name="Picture 2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 flipV="1">
                              <a:off x="3478213" y="2473325"/>
                              <a:ext cx="434975" cy="79375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pic>
                          <p:nvPicPr>
                            <p:cNvPr id="94" name="Picture 3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 flipV="1">
                              <a:off x="3898900" y="2471738"/>
                              <a:ext cx="434975" cy="79375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pic>
                          <p:nvPicPr>
                            <p:cNvPr id="95" name="Picture 3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 flipV="1">
                              <a:off x="4333875" y="2471738"/>
                              <a:ext cx="434975" cy="79375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grpSp>
                    </p:grpSp>
                  </p:grpSp>
                  <p:grpSp>
                    <p:nvGrpSpPr>
                      <p:cNvPr id="71" name="Group 138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2965040" y="4286515"/>
                        <a:ext cx="1797311" cy="144000"/>
                        <a:chOff x="2225555" y="128160"/>
                        <a:chExt cx="3635461" cy="291272"/>
                      </a:xfrm>
                      <a:grpFill/>
                    </p:grpSpPr>
                    <p:sp>
                      <p:nvSpPr>
                        <p:cNvPr id="76" name="Rectangle 143"/>
                        <p:cNvSpPr/>
                        <p:nvPr/>
                      </p:nvSpPr>
                      <p:spPr>
                        <a:xfrm>
                          <a:off x="2225555" y="128160"/>
                          <a:ext cx="3635461" cy="291272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rgbClr val="FF388C">
                              <a:shade val="95000"/>
                              <a:satMod val="105000"/>
                            </a:srgbClr>
                          </a:solidFill>
                          <a:prstDash val="solid"/>
                        </a:ln>
                        <a:effectLst>
                          <a:outerShdw blurRad="40000" dist="23000" dir="5400000" rotWithShape="0">
                            <a:srgbClr val="000000">
                              <a:alpha val="35000"/>
                            </a:srgbClr>
                          </a:outerShdw>
                        </a:effectLst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6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/>
                          </a:endParaRPr>
                        </a:p>
                      </p:txBody>
                    </p:sp>
                    <p:grpSp>
                      <p:nvGrpSpPr>
                        <p:cNvPr id="77" name="Group 144"/>
                        <p:cNvGrpSpPr/>
                        <p:nvPr/>
                      </p:nvGrpSpPr>
                      <p:grpSpPr>
                        <a:xfrm>
                          <a:off x="2336600" y="233315"/>
                          <a:ext cx="3413371" cy="80962"/>
                          <a:chOff x="2342904" y="223262"/>
                          <a:chExt cx="3413371" cy="80962"/>
                        </a:xfrm>
                        <a:grpFill/>
                      </p:grpSpPr>
                      <p:grpSp>
                        <p:nvGrpSpPr>
                          <p:cNvPr id="78" name="Group 145"/>
                          <p:cNvGrpSpPr/>
                          <p:nvPr/>
                        </p:nvGrpSpPr>
                        <p:grpSpPr>
                          <a:xfrm>
                            <a:off x="2342904" y="223262"/>
                            <a:ext cx="1724025" cy="80962"/>
                            <a:chOff x="3044825" y="2471738"/>
                            <a:chExt cx="1724025" cy="80962"/>
                          </a:xfrm>
                          <a:grpFill/>
                        </p:grpSpPr>
                        <p:pic>
                          <p:nvPicPr>
                            <p:cNvPr id="84" name="Picture 2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 flipV="1">
                              <a:off x="3044825" y="2471738"/>
                              <a:ext cx="434975" cy="79375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pic>
                          <p:nvPicPr>
                            <p:cNvPr id="85" name="Picture 2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 flipV="1">
                              <a:off x="3478213" y="2473325"/>
                              <a:ext cx="434975" cy="79375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pic>
                          <p:nvPicPr>
                            <p:cNvPr id="86" name="Picture 3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 flipV="1">
                              <a:off x="3898900" y="2471738"/>
                              <a:ext cx="434975" cy="79375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pic>
                          <p:nvPicPr>
                            <p:cNvPr id="87" name="Picture 3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 flipV="1">
                              <a:off x="4333875" y="2471738"/>
                              <a:ext cx="434975" cy="79375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grpSp>
                      <p:grpSp>
                        <p:nvGrpSpPr>
                          <p:cNvPr id="79" name="Group 146"/>
                          <p:cNvGrpSpPr/>
                          <p:nvPr/>
                        </p:nvGrpSpPr>
                        <p:grpSpPr>
                          <a:xfrm>
                            <a:off x="4032250" y="223262"/>
                            <a:ext cx="1724025" cy="80962"/>
                            <a:chOff x="3044825" y="2471738"/>
                            <a:chExt cx="1724025" cy="80962"/>
                          </a:xfrm>
                          <a:grpFill/>
                        </p:grpSpPr>
                        <p:pic>
                          <p:nvPicPr>
                            <p:cNvPr id="80" name="Picture 2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 flipV="1">
                              <a:off x="3044825" y="2471738"/>
                              <a:ext cx="434975" cy="79375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pic>
                          <p:nvPicPr>
                            <p:cNvPr id="81" name="Picture 2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 flipV="1">
                              <a:off x="3478213" y="2473325"/>
                              <a:ext cx="434975" cy="79375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pic>
                          <p:nvPicPr>
                            <p:cNvPr id="82" name="Picture 3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 flipV="1">
                              <a:off x="3898900" y="2471738"/>
                              <a:ext cx="434975" cy="79375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pic>
                          <p:nvPicPr>
                            <p:cNvPr id="83" name="Picture 3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 flipV="1">
                              <a:off x="4333875" y="2471738"/>
                              <a:ext cx="434975" cy="79375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grpSp>
                    </p:grpSp>
                  </p:grpSp>
                  <p:pic>
                    <p:nvPicPr>
                      <p:cNvPr id="72" name="Picture 139"/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52055" y="4549350"/>
                        <a:ext cx="298278" cy="188552"/>
                      </a:xfrm>
                      <a:prstGeom prst="rect">
                        <a:avLst/>
                      </a:prstGeom>
                      <a:grpFill/>
                    </p:spPr>
                  </p:pic>
                  <p:pic>
                    <p:nvPicPr>
                      <p:cNvPr id="73" name="Picture 140"/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 flipH="1">
                        <a:off x="2596278" y="4033973"/>
                        <a:ext cx="298278" cy="188552"/>
                      </a:xfrm>
                      <a:prstGeom prst="rect">
                        <a:avLst/>
                      </a:prstGeom>
                      <a:grpFill/>
                    </p:spPr>
                  </p:pic>
                  <p:cxnSp>
                    <p:nvCxnSpPr>
                      <p:cNvPr id="74" name="Straight Arrow Connector 141"/>
                      <p:cNvCxnSpPr>
                        <a:endCxn id="76" idx="1"/>
                      </p:cNvCxnSpPr>
                      <p:nvPr/>
                    </p:nvCxnSpPr>
                    <p:spPr>
                      <a:xfrm>
                        <a:off x="2709018" y="4189172"/>
                        <a:ext cx="256022" cy="169343"/>
                      </a:xfrm>
                      <a:prstGeom prst="straightConnector1">
                        <a:avLst/>
                      </a:prstGeom>
                      <a:grpFill/>
                      <a:ln w="25400" cap="flat" cmpd="sng" algn="ctr">
                        <a:solidFill>
                          <a:srgbClr val="FF388C"/>
                        </a:solidFill>
                        <a:prstDash val="solid"/>
                        <a:tailEnd type="arrow"/>
                      </a:ln>
                      <a:effectLst>
                        <a:outerShdw blurRad="400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</p:cxnSp>
                  <p:cxnSp>
                    <p:nvCxnSpPr>
                      <p:cNvPr id="75" name="Straight Arrow Connector 142"/>
                      <p:cNvCxnSpPr>
                        <a:stCxn id="72" idx="1"/>
                        <a:endCxn id="88" idx="3"/>
                      </p:cNvCxnSpPr>
                      <p:nvPr/>
                    </p:nvCxnSpPr>
                    <p:spPr>
                      <a:xfrm flipH="1" flipV="1">
                        <a:off x="8441950" y="4358515"/>
                        <a:ext cx="310105" cy="285111"/>
                      </a:xfrm>
                      <a:prstGeom prst="straightConnector1">
                        <a:avLst/>
                      </a:prstGeom>
                      <a:grpFill/>
                      <a:ln w="25400" cap="flat" cmpd="sng" algn="ctr">
                        <a:solidFill>
                          <a:srgbClr val="FF388C"/>
                        </a:solidFill>
                        <a:prstDash val="solid"/>
                        <a:tailEnd type="arrow"/>
                      </a:ln>
                      <a:effectLst>
                        <a:outerShdw blurRad="400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</p:cxnSp>
                </p:grpSp>
                <p:pic>
                  <p:nvPicPr>
                    <p:cNvPr id="68" name="Picture 135"/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6954062" y="5502618"/>
                      <a:ext cx="1222002" cy="251403"/>
                    </a:xfrm>
                    <a:prstGeom prst="rect">
                      <a:avLst/>
                    </a:prstGeom>
                    <a:grpFill/>
                  </p:spPr>
                </p:pic>
                <p:pic>
                  <p:nvPicPr>
                    <p:cNvPr id="69" name="Picture 136"/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3230107" y="5502618"/>
                      <a:ext cx="1222002" cy="251403"/>
                    </a:xfrm>
                    <a:prstGeom prst="rect">
                      <a:avLst/>
                    </a:prstGeom>
                    <a:grpFill/>
                  </p:spPr>
                </p:pic>
              </p:grpSp>
            </p:grpSp>
            <p:sp>
              <p:nvSpPr>
                <p:cNvPr id="63" name="TextBox 130"/>
                <p:cNvSpPr txBox="1"/>
                <p:nvPr/>
              </p:nvSpPr>
              <p:spPr>
                <a:xfrm>
                  <a:off x="7086318" y="4258964"/>
                  <a:ext cx="973553" cy="4057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333366"/>
                      </a:solidFill>
                      <a:effectLst/>
                      <a:uLnTx/>
                      <a:uFillTx/>
                      <a:latin typeface="Times New Roman"/>
                      <a:cs typeface="Times New Roman"/>
                    </a:rPr>
                    <a:t>CRYO</a:t>
                  </a:r>
                </a:p>
              </p:txBody>
            </p:sp>
            <p:sp>
              <p:nvSpPr>
                <p:cNvPr id="64" name="TextBox 131"/>
                <p:cNvSpPr txBox="1"/>
                <p:nvPr/>
              </p:nvSpPr>
              <p:spPr>
                <a:xfrm>
                  <a:off x="3335154" y="4258964"/>
                  <a:ext cx="973553" cy="4057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333366"/>
                      </a:solidFill>
                      <a:effectLst/>
                      <a:uLnTx/>
                      <a:uFillTx/>
                      <a:latin typeface="Times New Roman"/>
                      <a:cs typeface="Times New Roman"/>
                    </a:rPr>
                    <a:t>CRYO</a:t>
                  </a:r>
                </a:p>
              </p:txBody>
            </p:sp>
          </p:grpSp>
          <p:sp>
            <p:nvSpPr>
              <p:cNvPr id="59" name="TextBox 126"/>
              <p:cNvSpPr txBox="1"/>
              <p:nvPr/>
            </p:nvSpPr>
            <p:spPr>
              <a:xfrm>
                <a:off x="4095654" y="3256383"/>
                <a:ext cx="1088209" cy="40578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33366"/>
                    </a:solidFill>
                    <a:effectLst/>
                    <a:uLnTx/>
                    <a:uFillTx/>
                    <a:latin typeface="Times New Roman"/>
                    <a:cs typeface="Times New Roman"/>
                  </a:rPr>
                  <a:t>1.5 </a:t>
                </a:r>
                <a:r>
                  <a:rPr kumimoji="0" lang="en-US" sz="16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333366"/>
                    </a:solidFill>
                    <a:effectLst/>
                    <a:uLnTx/>
                    <a:uFillTx/>
                    <a:latin typeface="Times New Roman"/>
                    <a:cs typeface="Times New Roman"/>
                  </a:rPr>
                  <a:t>GeV</a:t>
                </a:r>
                <a:endPara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66"/>
                  </a:solidFill>
                  <a:effectLst/>
                  <a:uLnTx/>
                  <a:uFillTx/>
                  <a:latin typeface="Times New Roman"/>
                  <a:cs typeface="Times New Roman"/>
                </a:endParaRPr>
              </a:p>
            </p:txBody>
          </p:sp>
          <p:sp>
            <p:nvSpPr>
              <p:cNvPr id="60" name="TextBox 127"/>
              <p:cNvSpPr txBox="1"/>
              <p:nvPr/>
            </p:nvSpPr>
            <p:spPr>
              <a:xfrm>
                <a:off x="6496039" y="3295384"/>
                <a:ext cx="1038684" cy="40578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33366"/>
                    </a:solidFill>
                    <a:effectLst/>
                    <a:uLnTx/>
                    <a:uFillTx/>
                    <a:latin typeface="Times New Roman"/>
                    <a:cs typeface="Times New Roman"/>
                  </a:rPr>
                  <a:t>1.5 </a:t>
                </a:r>
                <a:r>
                  <a:rPr kumimoji="0" lang="en-US" sz="16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333366"/>
                    </a:solidFill>
                    <a:effectLst/>
                    <a:uLnTx/>
                    <a:uFillTx/>
                    <a:latin typeface="Times New Roman"/>
                    <a:cs typeface="Times New Roman"/>
                  </a:rPr>
                  <a:t>GeV</a:t>
                </a:r>
                <a:endPara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66"/>
                  </a:solidFill>
                  <a:effectLst/>
                  <a:uLnTx/>
                  <a:uFillTx/>
                  <a:latin typeface="Times New Roman"/>
                  <a:cs typeface="Times New Roman"/>
                </a:endParaRPr>
              </a:p>
            </p:txBody>
          </p:sp>
          <p:sp>
            <p:nvSpPr>
              <p:cNvPr id="61" name="TextBox 128"/>
              <p:cNvSpPr txBox="1"/>
              <p:nvPr/>
            </p:nvSpPr>
            <p:spPr>
              <a:xfrm>
                <a:off x="2947370" y="3263478"/>
                <a:ext cx="924898" cy="40578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33366"/>
                    </a:solidFill>
                    <a:effectLst/>
                    <a:uLnTx/>
                    <a:uFillTx/>
                    <a:latin typeface="Times New Roman"/>
                    <a:cs typeface="Times New Roman"/>
                  </a:rPr>
                  <a:t>3 </a:t>
                </a:r>
                <a:r>
                  <a:rPr kumimoji="0" lang="en-US" sz="16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333366"/>
                    </a:solidFill>
                    <a:effectLst/>
                    <a:uLnTx/>
                    <a:uFillTx/>
                    <a:latin typeface="Times New Roman"/>
                    <a:cs typeface="Times New Roman"/>
                  </a:rPr>
                  <a:t>GeV</a:t>
                </a:r>
                <a:endPara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66"/>
                  </a:solidFill>
                  <a:effectLst/>
                  <a:uLnTx/>
                  <a:uFillTx/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31" name="Group 70"/>
            <p:cNvGrpSpPr/>
            <p:nvPr/>
          </p:nvGrpSpPr>
          <p:grpSpPr>
            <a:xfrm>
              <a:off x="8510759" y="3712974"/>
              <a:ext cx="542978" cy="280493"/>
              <a:chOff x="8441950" y="4033973"/>
              <a:chExt cx="608383" cy="336193"/>
            </a:xfrm>
          </p:grpSpPr>
          <p:pic>
            <p:nvPicPr>
              <p:cNvPr id="56" name="Picture 11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52055" y="4033973"/>
                <a:ext cx="298278" cy="188552"/>
              </a:xfrm>
              <a:prstGeom prst="rect">
                <a:avLst/>
              </a:prstGeom>
            </p:spPr>
          </p:pic>
          <p:cxnSp>
            <p:nvCxnSpPr>
              <p:cNvPr id="57" name="Straight Arrow Connector 116"/>
              <p:cNvCxnSpPr/>
              <p:nvPr/>
            </p:nvCxnSpPr>
            <p:spPr>
              <a:xfrm flipH="1">
                <a:off x="8441950" y="4128823"/>
                <a:ext cx="362051" cy="241343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388C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cxnSp>
          <p:nvCxnSpPr>
            <p:cNvPr id="32" name="Straight Arrow Connector 102"/>
            <p:cNvCxnSpPr/>
            <p:nvPr/>
          </p:nvCxnSpPr>
          <p:spPr>
            <a:xfrm flipH="1">
              <a:off x="5229809" y="3973950"/>
              <a:ext cx="1676867" cy="16042"/>
            </a:xfrm>
            <a:prstGeom prst="straightConnector1">
              <a:avLst/>
            </a:prstGeom>
            <a:noFill/>
            <a:ln w="25400" cap="flat" cmpd="sng" algn="ctr">
              <a:solidFill>
                <a:srgbClr val="FF388C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grpSp>
          <p:nvGrpSpPr>
            <p:cNvPr id="33" name="Group 73"/>
            <p:cNvGrpSpPr/>
            <p:nvPr/>
          </p:nvGrpSpPr>
          <p:grpSpPr>
            <a:xfrm>
              <a:off x="3299871" y="3535650"/>
              <a:ext cx="5222230" cy="764623"/>
              <a:chOff x="2603371" y="3821440"/>
              <a:chExt cx="5851279" cy="916462"/>
            </a:xfrm>
          </p:grpSpPr>
          <p:grpSp>
            <p:nvGrpSpPr>
              <p:cNvPr id="44" name="Group 90"/>
              <p:cNvGrpSpPr/>
              <p:nvPr/>
            </p:nvGrpSpPr>
            <p:grpSpPr>
              <a:xfrm>
                <a:off x="7648198" y="3821440"/>
                <a:ext cx="793752" cy="144000"/>
                <a:chOff x="6874750" y="3492549"/>
                <a:chExt cx="793752" cy="144000"/>
              </a:xfrm>
            </p:grpSpPr>
            <p:sp>
              <p:nvSpPr>
                <p:cNvPr id="51" name="Rectangle 97"/>
                <p:cNvSpPr/>
                <p:nvPr/>
              </p:nvSpPr>
              <p:spPr>
                <a:xfrm>
                  <a:off x="6874750" y="3492549"/>
                  <a:ext cx="793752" cy="144000"/>
                </a:xfrm>
                <a:prstGeom prst="rect">
                  <a:avLst/>
                </a:prstGeom>
                <a:gradFill rotWithShape="1">
                  <a:gsLst>
                    <a:gs pos="0">
                      <a:srgbClr val="FF388C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FF388C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FF388C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grpSp>
              <p:nvGrpSpPr>
                <p:cNvPr id="52" name="Group 98"/>
                <p:cNvGrpSpPr/>
                <p:nvPr/>
              </p:nvGrpSpPr>
              <p:grpSpPr>
                <a:xfrm>
                  <a:off x="6952592" y="3544536"/>
                  <a:ext cx="638069" cy="40026"/>
                  <a:chOff x="6975534" y="3913440"/>
                  <a:chExt cx="638069" cy="40026"/>
                </a:xfrm>
              </p:grpSpPr>
              <p:pic>
                <p:nvPicPr>
                  <p:cNvPr id="53" name="Picture 29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6975534" y="3914225"/>
                    <a:ext cx="215044" cy="392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4" name="Picture 31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7183514" y="3913440"/>
                    <a:ext cx="215044" cy="392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5" name="Picture 32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7398559" y="3913440"/>
                    <a:ext cx="215044" cy="392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pic>
            <p:nvPicPr>
              <p:cNvPr id="45" name="Picture 9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2603371" y="4549350"/>
                <a:ext cx="298278" cy="188552"/>
              </a:xfrm>
              <a:prstGeom prst="rect">
                <a:avLst/>
              </a:prstGeom>
            </p:spPr>
          </p:pic>
          <p:cxnSp>
            <p:nvCxnSpPr>
              <p:cNvPr id="46" name="Curved Connector 92"/>
              <p:cNvCxnSpPr>
                <a:stCxn id="51" idx="3"/>
                <a:endCxn id="88" idx="3"/>
              </p:cNvCxnSpPr>
              <p:nvPr/>
            </p:nvCxnSpPr>
            <p:spPr>
              <a:xfrm>
                <a:off x="8441950" y="3893440"/>
                <a:ext cx="12700" cy="453424"/>
              </a:xfrm>
              <a:prstGeom prst="curvedConnector3">
                <a:avLst>
                  <a:gd name="adj1" fmla="val 1800000"/>
                </a:avLst>
              </a:prstGeom>
              <a:noFill/>
              <a:ln w="25400" cap="flat" cmpd="sng" algn="ctr">
                <a:solidFill>
                  <a:srgbClr val="CC66FF"/>
                </a:solidFill>
                <a:prstDash val="solid"/>
                <a:headEnd type="none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7" name="Straight Arrow Connector 93"/>
              <p:cNvCxnSpPr>
                <a:stCxn id="76" idx="3"/>
                <a:endCxn id="49" idx="1"/>
              </p:cNvCxnSpPr>
              <p:nvPr/>
            </p:nvCxnSpPr>
            <p:spPr>
              <a:xfrm>
                <a:off x="4762351" y="4346864"/>
                <a:ext cx="779770" cy="11652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388C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8" name="Straight Arrow Connector 94"/>
              <p:cNvCxnSpPr/>
              <p:nvPr/>
            </p:nvCxnSpPr>
            <p:spPr>
              <a:xfrm flipV="1">
                <a:off x="2709018" y="4393075"/>
                <a:ext cx="310921" cy="198165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388C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49" name="Sun 75"/>
              <p:cNvSpPr>
                <a:spLocks noChangeArrowheads="1"/>
              </p:cNvSpPr>
              <p:nvPr/>
            </p:nvSpPr>
            <p:spPr bwMode="auto">
              <a:xfrm>
                <a:off x="5542121" y="4186738"/>
                <a:ext cx="382304" cy="343555"/>
              </a:xfrm>
              <a:prstGeom prst="sun">
                <a:avLst>
                  <a:gd name="adj" fmla="val 25000"/>
                </a:avLst>
              </a:prstGeom>
              <a:solidFill>
                <a:srgbClr val="CC66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333366"/>
                  </a:solidFill>
                  <a:effectLst/>
                  <a:uLnTx/>
                  <a:uFillTx/>
                  <a:latin typeface="Times New Roman" charset="0"/>
                  <a:cs typeface="Times New Roman" charset="0"/>
                </a:endParaRPr>
              </a:p>
            </p:txBody>
          </p:sp>
          <p:cxnSp>
            <p:nvCxnSpPr>
              <p:cNvPr id="50" name="Straight Arrow Connector 96"/>
              <p:cNvCxnSpPr>
                <a:stCxn id="88" idx="1"/>
                <a:endCxn id="49" idx="3"/>
              </p:cNvCxnSpPr>
              <p:nvPr/>
            </p:nvCxnSpPr>
            <p:spPr>
              <a:xfrm flipH="1">
                <a:off x="5924425" y="4346864"/>
                <a:ext cx="720214" cy="11652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CC66FF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34" name="Group 74"/>
            <p:cNvGrpSpPr/>
            <p:nvPr/>
          </p:nvGrpSpPr>
          <p:grpSpPr>
            <a:xfrm>
              <a:off x="5226740" y="2754171"/>
              <a:ext cx="2575600" cy="1239292"/>
              <a:chOff x="4762351" y="1708024"/>
              <a:chExt cx="2885847" cy="1485391"/>
            </a:xfrm>
          </p:grpSpPr>
          <p:grpSp>
            <p:nvGrpSpPr>
              <p:cNvPr id="35" name="Group 81"/>
              <p:cNvGrpSpPr/>
              <p:nvPr/>
            </p:nvGrpSpPr>
            <p:grpSpPr>
              <a:xfrm>
                <a:off x="4762351" y="1708024"/>
                <a:ext cx="2885847" cy="1485391"/>
                <a:chOff x="4762351" y="2884775"/>
                <a:chExt cx="2885847" cy="1485391"/>
              </a:xfrm>
            </p:grpSpPr>
            <p:sp>
              <p:nvSpPr>
                <p:cNvPr id="37" name="Rectangle 83"/>
                <p:cNvSpPr/>
                <p:nvPr/>
              </p:nvSpPr>
              <p:spPr>
                <a:xfrm>
                  <a:off x="7121778" y="3821440"/>
                  <a:ext cx="45719" cy="144000"/>
                </a:xfrm>
                <a:prstGeom prst="rect">
                  <a:avLst/>
                </a:prstGeom>
                <a:solidFill>
                  <a:srgbClr val="CC66FF"/>
                </a:solidFill>
                <a:ln w="9525" cap="flat" cmpd="sng" algn="ctr">
                  <a:solidFill>
                    <a:srgbClr val="FF388C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cxnSp>
              <p:nvCxnSpPr>
                <p:cNvPr id="38" name="Straight Arrow Connector 84"/>
                <p:cNvCxnSpPr>
                  <a:stCxn id="37" idx="3"/>
                  <a:endCxn id="51" idx="1"/>
                </p:cNvCxnSpPr>
                <p:nvPr/>
              </p:nvCxnSpPr>
              <p:spPr>
                <a:xfrm>
                  <a:off x="7167497" y="3893440"/>
                  <a:ext cx="480701" cy="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CC66FF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grpSp>
              <p:nvGrpSpPr>
                <p:cNvPr id="39" name="Group 85"/>
                <p:cNvGrpSpPr/>
                <p:nvPr/>
              </p:nvGrpSpPr>
              <p:grpSpPr>
                <a:xfrm>
                  <a:off x="4762351" y="2884775"/>
                  <a:ext cx="2359427" cy="1485391"/>
                  <a:chOff x="4762351" y="2884775"/>
                  <a:chExt cx="2359427" cy="1485391"/>
                </a:xfrm>
              </p:grpSpPr>
              <p:pic>
                <p:nvPicPr>
                  <p:cNvPr id="40" name="Picture 86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5495512" y="2884775"/>
                    <a:ext cx="475522" cy="356642"/>
                  </a:xfrm>
                  <a:prstGeom prst="rect">
                    <a:avLst/>
                  </a:prstGeom>
                </p:spPr>
              </p:pic>
              <p:cxnSp>
                <p:nvCxnSpPr>
                  <p:cNvPr id="41" name="Straight Arrow Connector 87"/>
                  <p:cNvCxnSpPr/>
                  <p:nvPr/>
                </p:nvCxnSpPr>
                <p:spPr>
                  <a:xfrm flipV="1">
                    <a:off x="4762351" y="4198389"/>
                    <a:ext cx="733161" cy="171777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rgbClr val="FF388C"/>
                    </a:solidFill>
                    <a:prstDash val="solid"/>
                    <a:tailEnd type="arrow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cxnSp>
                <p:nvCxnSpPr>
                  <p:cNvPr id="42" name="Straight Arrow Connector 88"/>
                  <p:cNvCxnSpPr>
                    <a:stCxn id="40" idx="2"/>
                  </p:cNvCxnSpPr>
                  <p:nvPr/>
                </p:nvCxnSpPr>
                <p:spPr>
                  <a:xfrm flipH="1">
                    <a:off x="5495512" y="3241417"/>
                    <a:ext cx="237761" cy="981108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rgbClr val="FF0000"/>
                    </a:solidFill>
                    <a:prstDash val="sysDash"/>
                    <a:tailEnd type="arrow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cxnSp>
                <p:nvCxnSpPr>
                  <p:cNvPr id="43" name="Straight Arrow Connector 89"/>
                  <p:cNvCxnSpPr>
                    <a:endCxn id="37" idx="1"/>
                  </p:cNvCxnSpPr>
                  <p:nvPr/>
                </p:nvCxnSpPr>
                <p:spPr>
                  <a:xfrm flipV="1">
                    <a:off x="5542121" y="3893440"/>
                    <a:ext cx="1579657" cy="293298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rgbClr val="0000FF"/>
                    </a:solidFill>
                    <a:prstDash val="sysDash"/>
                    <a:tailEnd type="arrow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</p:grpSp>
          </p:grpSp>
          <p:sp>
            <p:nvSpPr>
              <p:cNvPr id="36" name="TextBox 82"/>
              <p:cNvSpPr txBox="1"/>
              <p:nvPr/>
            </p:nvSpPr>
            <p:spPr>
              <a:xfrm>
                <a:off x="7165209" y="2316179"/>
                <a:ext cx="412943" cy="405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33366"/>
                    </a:solidFill>
                    <a:effectLst/>
                    <a:uLnTx/>
                    <a:uFillTx/>
                    <a:latin typeface="Times New Roman"/>
                    <a:cs typeface="Times New Roman"/>
                  </a:rPr>
                  <a:t>e</a:t>
                </a:r>
                <a:r>
                  <a:rPr kumimoji="0" lang="en-US" sz="1600" b="0" i="0" u="none" strike="noStrike" kern="0" cap="none" spc="0" normalizeH="0" baseline="30000" noProof="0" dirty="0" smtClean="0">
                    <a:ln>
                      <a:noFill/>
                    </a:ln>
                    <a:solidFill>
                      <a:srgbClr val="333366"/>
                    </a:solidFill>
                    <a:effectLst/>
                    <a:uLnTx/>
                    <a:uFillTx/>
                    <a:latin typeface="Times New Roman"/>
                    <a:cs typeface="Times New Roman"/>
                  </a:rPr>
                  <a:t>+</a:t>
                </a:r>
              </a:p>
            </p:txBody>
          </p:sp>
        </p:grpSp>
      </p:grpSp>
      <p:pic>
        <p:nvPicPr>
          <p:cNvPr id="28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7245" y="1878593"/>
            <a:ext cx="4203913" cy="3299583"/>
          </a:xfrm>
          <a:prstGeom prst="rect">
            <a:avLst/>
          </a:prstGeom>
        </p:spPr>
      </p:pic>
      <p:sp>
        <p:nvSpPr>
          <p:cNvPr id="27" name="TextBox 5"/>
          <p:cNvSpPr txBox="1"/>
          <p:nvPr/>
        </p:nvSpPr>
        <p:spPr>
          <a:xfrm>
            <a:off x="96227" y="1973739"/>
            <a:ext cx="42457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Precision </a:t>
            </a:r>
            <a:r>
              <a:rPr lang="en-US" dirty="0"/>
              <a:t>measurement </a:t>
            </a:r>
            <a:r>
              <a:rPr lang="en-US" dirty="0" smtClean="0"/>
              <a:t>of </a:t>
            </a:r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/>
              <a:t>(g-2</a:t>
            </a:r>
            <a:r>
              <a:rPr lang="en-US" dirty="0" smtClean="0"/>
              <a:t>);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</a:t>
            </a:r>
            <a:r>
              <a:rPr lang="en-US" dirty="0" smtClean="0"/>
              <a:t>recise </a:t>
            </a:r>
            <a:r>
              <a:rPr lang="en-US" dirty="0"/>
              <a:t>measurement of the fine-structure constant </a:t>
            </a:r>
            <a:r>
              <a:rPr lang="en-US" dirty="0" smtClean="0"/>
              <a:t>α</a:t>
            </a:r>
            <a:r>
              <a:rPr lang="en-US" baseline="-25000" dirty="0" smtClean="0"/>
              <a:t>S</a:t>
            </a:r>
            <a:r>
              <a:rPr lang="en-US" dirty="0" smtClean="0"/>
              <a:t>;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</a:t>
            </a:r>
            <a:r>
              <a:rPr lang="en-US" dirty="0" smtClean="0"/>
              <a:t>tudy </a:t>
            </a:r>
            <a:r>
              <a:rPr lang="en-US" dirty="0"/>
              <a:t>of scalar </a:t>
            </a:r>
            <a:r>
              <a:rPr lang="en-US" dirty="0" smtClean="0"/>
              <a:t>resonances;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</a:t>
            </a:r>
            <a:r>
              <a:rPr lang="en-US" dirty="0" smtClean="0"/>
              <a:t>pectroscopy </a:t>
            </a:r>
            <a:r>
              <a:rPr lang="en-US" dirty="0"/>
              <a:t>of </a:t>
            </a:r>
            <a:r>
              <a:rPr lang="en-US" dirty="0" smtClean="0"/>
              <a:t>baryon form factors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4750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The </a:t>
            </a:r>
            <a:r>
              <a:rPr lang="en-US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Frascati</a:t>
            </a:r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</a:t>
            </a:r>
            <a:r>
              <a:rPr lang="en-US" b="1" dirty="0" smtClean="0">
                <a:solidFill>
                  <a:prstClr val="white"/>
                </a:solidFill>
                <a:latin typeface="Symbol" panose="05050102010706020507" pitchFamily="18" charset="2"/>
                <a:cs typeface="Times New Roman"/>
              </a:rPr>
              <a:t>F</a:t>
            </a:r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factory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6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4" y="6508217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24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0" y="883617"/>
            <a:ext cx="54864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roduction </a:t>
            </a:r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 </a:t>
            </a:r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particles </a:t>
            </a:r>
            <a:r>
              <a:rPr lang="en-GB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via the</a:t>
            </a:r>
          </a:p>
          <a:p>
            <a:r>
              <a:rPr lang="en-GB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annihilation </a:t>
            </a:r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electrons and positrons </a:t>
            </a:r>
            <a:endParaRPr lang="en-GB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energy of the </a:t>
            </a:r>
            <a:r>
              <a:rPr lang="en-GB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resonance</a:t>
            </a:r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GB" b="1" dirty="0">
              <a:solidFill>
                <a:prstClr val="black"/>
              </a:solidFill>
              <a:latin typeface="Arial" charset="0"/>
            </a:endParaRPr>
          </a:p>
          <a:p>
            <a:endParaRPr lang="en-GB" b="1" dirty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35" name="Group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310799"/>
              </p:ext>
            </p:extLst>
          </p:nvPr>
        </p:nvGraphicFramePr>
        <p:xfrm>
          <a:off x="73980" y="2060848"/>
          <a:ext cx="4930068" cy="2214896"/>
        </p:xfrm>
        <a:graphic>
          <a:graphicData uri="http://schemas.openxmlformats.org/drawingml/2006/table">
            <a:tbl>
              <a:tblPr/>
              <a:tblGrid>
                <a:gridCol w="1488624"/>
                <a:gridCol w="1603133"/>
                <a:gridCol w="859192"/>
                <a:gridCol w="979119"/>
              </a:tblGrid>
              <a:tr h="64518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90C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DA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90C"/>
                          </a:solidFill>
                          <a:effectLst/>
                          <a:latin typeface="Symbol" charset="0"/>
                          <a:ea typeface="ＭＳ Ｐゴシック" charset="0"/>
                          <a:sym typeface="Symbol" charset="0"/>
                        </a:rPr>
                        <a:t>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90C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 upgrade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90C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SIDDHARTA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90C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Crab Waist  collision scheme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90C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DA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Symbol" charset="0"/>
                          <a:ea typeface="ＭＳ Ｐゴシック" charset="0"/>
                          <a:sym typeface="Symbol" charset="0"/>
                        </a:rPr>
                        <a:t>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3A4BF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KLOE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DA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Symbol" charset="0"/>
                          <a:ea typeface="ＭＳ Ｐゴシック" charset="0"/>
                          <a:sym typeface="Symbol" charset="0"/>
                        </a:rPr>
                        <a:t>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4D44FF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3A4BF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FINUDA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</a:tr>
              <a:tr h="4540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L</a:t>
                      </a:r>
                      <a:r>
                        <a:rPr kumimoji="0" 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peak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  [cm</a:t>
                      </a:r>
                      <a:r>
                        <a:rPr kumimoji="0" 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-2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s</a:t>
                      </a:r>
                      <a:r>
                        <a:rPr kumimoji="0" 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90C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4.53•10</a:t>
                      </a:r>
                      <a:r>
                        <a:rPr kumimoji="0" 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90C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32  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1B8F5A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(5.0•10</a:t>
                      </a:r>
                      <a:r>
                        <a:rPr kumimoji="0" 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1B8F5A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32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1B8F5A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)</a:t>
                      </a:r>
                      <a:endParaRPr kumimoji="0" lang="en-US" sz="1600" b="1" i="0" u="none" strike="noStrike" cap="none" normalizeH="0" baseline="30000">
                        <a:ln>
                          <a:noFill/>
                        </a:ln>
                        <a:solidFill>
                          <a:srgbClr val="FF090C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A4BF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1.5•10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3A4BF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32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3A4BF2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A4BF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1.6 •10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3A4BF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</a:tr>
              <a:tr h="47753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L</a:t>
                      </a:r>
                      <a:r>
                        <a:rPr kumimoji="0" 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∫day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  [pb</a:t>
                      </a:r>
                      <a:r>
                        <a:rPr kumimoji="0" 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90C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14.98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A4BF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9.8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A4BF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9.4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</a:tr>
              <a:tr h="29547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L</a:t>
                      </a:r>
                      <a:r>
                        <a:rPr kumimoji="0" 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∫1 hour  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[pb</a:t>
                      </a:r>
                      <a:r>
                        <a:rPr kumimoji="0" 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90C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1.033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A4BF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0.44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A4BF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</a:tr>
            </a:tbl>
          </a:graphicData>
        </a:graphic>
      </p:graphicFrame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1" t="9427"/>
          <a:stretch/>
        </p:blipFill>
        <p:spPr bwMode="auto">
          <a:xfrm>
            <a:off x="4930068" y="836712"/>
            <a:ext cx="4250444" cy="538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683568" y="4410977"/>
            <a:ext cx="3451937" cy="175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GB" sz="1800" b="1" dirty="0" err="1">
                <a:solidFill>
                  <a:srgbClr val="0000FF"/>
                </a:solidFill>
                <a:latin typeface="Arial" charset="0"/>
              </a:rPr>
              <a:t>Syncrotron</a:t>
            </a:r>
            <a:r>
              <a:rPr lang="en-GB" sz="18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GB" sz="1800" b="1" dirty="0" err="1">
                <a:solidFill>
                  <a:srgbClr val="0000FF"/>
                </a:solidFill>
                <a:latin typeface="Arial" charset="0"/>
              </a:rPr>
              <a:t>ligth</a:t>
            </a:r>
            <a:r>
              <a:rPr lang="en-GB" sz="1800" b="1" dirty="0">
                <a:solidFill>
                  <a:srgbClr val="0000FF"/>
                </a:solidFill>
                <a:latin typeface="Arial" charset="0"/>
              </a:rPr>
              <a:t> from </a:t>
            </a:r>
            <a:r>
              <a:rPr lang="en-GB" sz="1800" b="1" dirty="0" smtClean="0">
                <a:solidFill>
                  <a:srgbClr val="0000FF"/>
                </a:solidFill>
                <a:latin typeface="Arial" charset="0"/>
              </a:rPr>
              <a:t>DA</a:t>
            </a:r>
            <a:r>
              <a:rPr lang="el-GR" sz="1800" b="1" dirty="0" smtClean="0">
                <a:solidFill>
                  <a:srgbClr val="0000FF"/>
                </a:solidFill>
                <a:latin typeface="Arial" charset="0"/>
              </a:rPr>
              <a:t>Φ</a:t>
            </a:r>
            <a:r>
              <a:rPr lang="en-GB" sz="1800" b="1" dirty="0" smtClean="0">
                <a:solidFill>
                  <a:srgbClr val="0000FF"/>
                </a:solidFill>
                <a:latin typeface="Arial" charset="0"/>
              </a:rPr>
              <a:t>NE</a:t>
            </a:r>
            <a:endParaRPr lang="en-GB" sz="1800" b="1" dirty="0">
              <a:solidFill>
                <a:srgbClr val="0000FF"/>
              </a:solidFill>
              <a:latin typeface="Arial" charset="0"/>
            </a:endParaRPr>
          </a:p>
          <a:p>
            <a:pPr defTabSz="457200" eaLnBrk="1" hangingPunct="1"/>
            <a:endParaRPr lang="en-GB" sz="1800" b="1" dirty="0">
              <a:solidFill>
                <a:srgbClr val="0000FF"/>
              </a:solidFill>
              <a:latin typeface="Arial" charset="0"/>
            </a:endParaRPr>
          </a:p>
          <a:p>
            <a:pPr defTabSz="457200" eaLnBrk="1" hangingPunct="1"/>
            <a:endParaRPr lang="en-GB" sz="1800" b="1" dirty="0">
              <a:solidFill>
                <a:srgbClr val="0000FF"/>
              </a:solidFill>
              <a:latin typeface="Arial" charset="0"/>
            </a:endParaRPr>
          </a:p>
          <a:p>
            <a:pPr defTabSz="457200" eaLnBrk="1" hangingPunct="1"/>
            <a:r>
              <a:rPr lang="en-GB" sz="1800" b="1" dirty="0">
                <a:solidFill>
                  <a:srgbClr val="FF0000"/>
                </a:solidFill>
                <a:latin typeface="Arial" charset="0"/>
              </a:rPr>
              <a:t>LNF are part of the European </a:t>
            </a:r>
          </a:p>
          <a:p>
            <a:pPr defTabSz="457200" eaLnBrk="1" hangingPunct="1"/>
            <a:r>
              <a:rPr lang="en-GB" sz="1800" b="1" dirty="0">
                <a:solidFill>
                  <a:srgbClr val="FF0000"/>
                </a:solidFill>
                <a:latin typeface="Arial" charset="0"/>
              </a:rPr>
              <a:t>Infrastructure</a:t>
            </a:r>
          </a:p>
          <a:p>
            <a:pPr defTabSz="457200" eaLnBrk="1" hangingPunct="1"/>
            <a:r>
              <a:rPr lang="en-GB" sz="1800" b="1" dirty="0">
                <a:solidFill>
                  <a:srgbClr val="FF0000"/>
                </a:solidFill>
                <a:latin typeface="Arial" charset="0"/>
              </a:rPr>
              <a:t>for </a:t>
            </a:r>
            <a:r>
              <a:rPr lang="en-GB" sz="1800" b="1" dirty="0" err="1">
                <a:solidFill>
                  <a:srgbClr val="FF0000"/>
                </a:solidFill>
                <a:latin typeface="Arial" charset="0"/>
              </a:rPr>
              <a:t>syncrotron</a:t>
            </a:r>
            <a:r>
              <a:rPr lang="en-GB" sz="1800" b="1" dirty="0">
                <a:solidFill>
                  <a:srgbClr val="FF0000"/>
                </a:solidFill>
                <a:latin typeface="Arial" charset="0"/>
              </a:rPr>
              <a:t> light</a:t>
            </a:r>
          </a:p>
        </p:txBody>
      </p:sp>
      <p:sp>
        <p:nvSpPr>
          <p:cNvPr id="38" name="Line 7"/>
          <p:cNvSpPr>
            <a:spLocks noChangeShapeType="1"/>
          </p:cNvSpPr>
          <p:nvPr/>
        </p:nvSpPr>
        <p:spPr bwMode="auto">
          <a:xfrm>
            <a:off x="3480048" y="4678561"/>
            <a:ext cx="1524000" cy="62264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defRPr/>
            </a:pPr>
            <a:endParaRPr lang="en-US" kern="0" smtClean="0">
              <a:solidFill>
                <a:srgbClr val="333366"/>
              </a:solidFill>
            </a:endParaRP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4067944" y="4954562"/>
            <a:ext cx="1073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i="1" dirty="0">
                <a:solidFill>
                  <a:srgbClr val="C2310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UV   2 - 10 eV</a:t>
            </a:r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3948162" y="5085184"/>
            <a:ext cx="1631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200" b="1" dirty="0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X-ray   900 - 3000 eV</a:t>
            </a:r>
          </a:p>
        </p:txBody>
      </p:sp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3995936" y="5530626"/>
            <a:ext cx="1651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 dirty="0">
                <a:solidFill>
                  <a:srgbClr val="0099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IR    1.24 </a:t>
            </a:r>
            <a:r>
              <a:rPr lang="en-US" sz="1200" i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meV</a:t>
            </a:r>
            <a:r>
              <a:rPr lang="en-US" sz="1200" i="1" dirty="0">
                <a:solidFill>
                  <a:srgbClr val="0099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- 1.24 eV</a:t>
            </a:r>
          </a:p>
        </p:txBody>
      </p:sp>
      <p:sp>
        <p:nvSpPr>
          <p:cNvPr id="42" name="Line 6"/>
          <p:cNvSpPr>
            <a:spLocks noChangeShapeType="1"/>
          </p:cNvSpPr>
          <p:nvPr/>
        </p:nvSpPr>
        <p:spPr bwMode="auto">
          <a:xfrm flipH="1">
            <a:off x="5021560" y="4581128"/>
            <a:ext cx="9906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defRPr/>
            </a:pPr>
            <a:endParaRPr lang="en-US" kern="0" smtClean="0">
              <a:solidFill>
                <a:srgbClr val="33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73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Da</a:t>
            </a:r>
            <a:r>
              <a:rPr lang="en-US" b="1" dirty="0" err="1" smtClean="0">
                <a:solidFill>
                  <a:prstClr val="white"/>
                </a:solidFill>
                <a:latin typeface="Symbol" panose="05050102010706020507" pitchFamily="18" charset="2"/>
                <a:cs typeface="Times New Roman"/>
              </a:rPr>
              <a:t>f</a:t>
            </a:r>
            <a:r>
              <a:rPr lang="en-US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ne</a:t>
            </a:r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Luminosity 2001-2009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8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 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5" y="6508219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25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24" name="Picture 16" descr="peak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 t="14978" r="5571" b="28627"/>
          <a:stretch>
            <a:fillRect/>
          </a:stretch>
        </p:blipFill>
        <p:spPr bwMode="auto">
          <a:xfrm>
            <a:off x="303213" y="836712"/>
            <a:ext cx="8153400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" descr="Screen shot 2012-06-14 at 7.57.5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1" y="1295400"/>
            <a:ext cx="21494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AutoShape 58"/>
          <p:cNvSpPr>
            <a:spLocks noChangeArrowheads="1"/>
          </p:cNvSpPr>
          <p:nvPr/>
        </p:nvSpPr>
        <p:spPr bwMode="auto">
          <a:xfrm rot="10800000" flipV="1">
            <a:off x="7241232" y="2281808"/>
            <a:ext cx="1219200" cy="1219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FC4E"/>
          </a:solidFill>
          <a:ln w="9525">
            <a:solidFill>
              <a:srgbClr val="FFFC4E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altLang="it-IT" sz="1800" smtClean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26" name="Rectangle 59"/>
          <p:cNvSpPr>
            <a:spLocks noChangeArrowheads="1"/>
          </p:cNvSpPr>
          <p:nvPr/>
        </p:nvSpPr>
        <p:spPr bwMode="auto">
          <a:xfrm>
            <a:off x="7452320" y="2977135"/>
            <a:ext cx="1676400" cy="523875"/>
          </a:xfrm>
          <a:prstGeom prst="rect">
            <a:avLst/>
          </a:prstGeom>
          <a:solidFill>
            <a:srgbClr val="FFFC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1400" b="1" i="1" dirty="0" smtClean="0">
                <a:solidFill>
                  <a:srgbClr val="BC11A9"/>
                </a:solidFill>
                <a:latin typeface="Calibri" charset="0"/>
              </a:rPr>
              <a:t>Crab-Waist </a:t>
            </a:r>
            <a:r>
              <a:rPr lang="en-US" altLang="it-IT" sz="1400" b="1" dirty="0" smtClean="0">
                <a:solidFill>
                  <a:srgbClr val="BC11A9"/>
                </a:solidFill>
                <a:latin typeface="Calibri" charset="0"/>
              </a:rPr>
              <a:t>COLLISION SCHEME</a:t>
            </a:r>
            <a:endParaRPr lang="en-US" altLang="it-IT" sz="1400" dirty="0" smtClean="0">
              <a:solidFill>
                <a:srgbClr val="BC11A9"/>
              </a:solidFill>
              <a:latin typeface="Calibri" charset="0"/>
            </a:endParaRP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 rot="-5400000">
            <a:off x="7732713" y="1577534"/>
            <a:ext cx="2089150" cy="461657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0" tIns="45716" rIns="91430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72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t-IT" altLang="it-IT" smtClean="0">
                <a:solidFill>
                  <a:srgbClr val="FF0066"/>
                </a:solidFill>
                <a:latin typeface="Calibri" charset="0"/>
              </a:rPr>
              <a:t>Design Goal</a:t>
            </a:r>
            <a:endParaRPr lang="en-US" altLang="it-IT" smtClean="0">
              <a:solidFill>
                <a:srgbClr val="FF0066"/>
              </a:solidFill>
              <a:latin typeface="Calibri" charset="0"/>
            </a:endParaRPr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8185151" y="1124744"/>
            <a:ext cx="358775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247" y="4509120"/>
            <a:ext cx="2820233" cy="1949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14"/>
          <p:cNvSpPr txBox="1">
            <a:spLocks noChangeArrowheads="1"/>
          </p:cNvSpPr>
          <p:nvPr/>
        </p:nvSpPr>
        <p:spPr bwMode="auto">
          <a:xfrm>
            <a:off x="6660332" y="6011442"/>
            <a:ext cx="20161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1800" b="1" dirty="0" smtClean="0">
                <a:solidFill>
                  <a:srgbClr val="FFFF00"/>
                </a:solidFill>
                <a:latin typeface="Calibri" charset="0"/>
              </a:rPr>
              <a:t>SIDDHARTA</a:t>
            </a:r>
            <a:r>
              <a:rPr lang="en-US" altLang="it-IT" sz="1800" b="1" dirty="0" smtClean="0">
                <a:solidFill>
                  <a:srgbClr val="DB11FF"/>
                </a:solidFill>
                <a:latin typeface="Calibri" charset="0"/>
              </a:rPr>
              <a:t> (</a:t>
            </a:r>
            <a:r>
              <a:rPr lang="en-US" altLang="it-IT" sz="1800" b="1" dirty="0" smtClean="0">
                <a:solidFill>
                  <a:srgbClr val="FFFF00"/>
                </a:solidFill>
                <a:latin typeface="Calibri" charset="0"/>
              </a:rPr>
              <a:t>DEAR</a:t>
            </a:r>
            <a:r>
              <a:rPr lang="en-US" altLang="it-IT" sz="1800" b="1" dirty="0" smtClean="0">
                <a:solidFill>
                  <a:srgbClr val="DB11FF"/>
                </a:solidFill>
                <a:latin typeface="Calibri" charset="0"/>
              </a:rPr>
              <a:t>)</a:t>
            </a:r>
          </a:p>
        </p:txBody>
      </p:sp>
      <p:pic>
        <p:nvPicPr>
          <p:cNvPr id="31" name="Picture 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509120"/>
            <a:ext cx="2580301" cy="1895698"/>
          </a:xfrm>
          <a:prstGeom prst="rect">
            <a:avLst/>
          </a:prstGeom>
          <a:noFill/>
          <a:ln w="9525">
            <a:solidFill>
              <a:sysClr val="window" lastClr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36" y="4509122"/>
            <a:ext cx="2819400" cy="1933575"/>
          </a:xfrm>
          <a:prstGeom prst="rect">
            <a:avLst/>
          </a:prstGeom>
          <a:noFill/>
          <a:ln w="9525">
            <a:solidFill>
              <a:sysClr val="window" lastClr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22"/>
          <p:cNvSpPr>
            <a:spLocks noChangeArrowheads="1"/>
          </p:cNvSpPr>
          <p:nvPr/>
        </p:nvSpPr>
        <p:spPr bwMode="auto">
          <a:xfrm>
            <a:off x="276225" y="4857750"/>
            <a:ext cx="6727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it-IT" sz="1800" b="1" dirty="0">
                <a:solidFill>
                  <a:schemeClr val="bg1"/>
                </a:solidFill>
                <a:latin typeface="Calibri" charset="0"/>
              </a:rPr>
              <a:t>KLOE</a:t>
            </a:r>
            <a:endParaRPr lang="en-US" altLang="it-IT" sz="2800" b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4" name="Rectangle 24"/>
          <p:cNvSpPr>
            <a:spLocks noChangeArrowheads="1"/>
          </p:cNvSpPr>
          <p:nvPr/>
        </p:nvSpPr>
        <p:spPr bwMode="auto">
          <a:xfrm>
            <a:off x="3092897" y="4869160"/>
            <a:ext cx="9342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it-IT" sz="1800" b="1" dirty="0">
                <a:solidFill>
                  <a:schemeClr val="bg1"/>
                </a:solidFill>
                <a:latin typeface="Calibri" charset="0"/>
              </a:rPr>
              <a:t>FINUDA</a:t>
            </a:r>
          </a:p>
        </p:txBody>
      </p:sp>
    </p:spTree>
    <p:extLst>
      <p:ext uri="{BB962C8B-B14F-4D97-AF65-F5344CB8AC3E}">
        <p14:creationId xmlns:p14="http://schemas.microsoft.com/office/powerpoint/2010/main" val="402108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KLOE at DA</a:t>
            </a:r>
            <a:r>
              <a:rPr lang="en-US" b="1" dirty="0" smtClean="0">
                <a:solidFill>
                  <a:prstClr val="white"/>
                </a:solidFill>
                <a:latin typeface="Symbol" panose="05050102010706020507" pitchFamily="18" charset="2"/>
                <a:cs typeface="Times New Roman"/>
              </a:rPr>
              <a:t>F</a:t>
            </a:r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NE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6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4" y="6508217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26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2"/>
          <p:cNvSpPr txBox="1"/>
          <p:nvPr/>
        </p:nvSpPr>
        <p:spPr>
          <a:xfrm>
            <a:off x="418353" y="1045889"/>
            <a:ext cx="833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The experiment has taken data from 2000 to 2006, collecting 2.5 fb</a:t>
            </a:r>
            <a:r>
              <a:rPr lang="en-US" baseline="30000" dirty="0">
                <a:solidFill>
                  <a:prstClr val="black"/>
                </a:solidFill>
              </a:rPr>
              <a:t>-1</a:t>
            </a:r>
            <a:r>
              <a:rPr lang="en-US" dirty="0">
                <a:solidFill>
                  <a:prstClr val="black"/>
                </a:solidFill>
              </a:rPr>
              <a:t> at </a:t>
            </a:r>
            <a:r>
              <a:rPr lang="en-US" dirty="0" smtClean="0">
                <a:solidFill>
                  <a:prstClr val="black"/>
                </a:solidFill>
              </a:rPr>
              <a:t>the </a:t>
            </a:r>
            <a:r>
              <a:rPr lang="en-US" dirty="0" err="1" smtClean="0">
                <a:solidFill>
                  <a:prstClr val="black"/>
                </a:solidFill>
              </a:rPr>
              <a:t>Φ</a:t>
            </a:r>
            <a:r>
              <a:rPr lang="en-US" dirty="0" smtClean="0">
                <a:solidFill>
                  <a:prstClr val="black"/>
                </a:solidFill>
              </a:rPr>
              <a:t> peak</a:t>
            </a:r>
            <a:r>
              <a:rPr lang="en-US" dirty="0">
                <a:solidFill>
                  <a:prstClr val="black"/>
                </a:solidFill>
              </a:rPr>
              <a:t>, plus additional 0.25 fb</a:t>
            </a:r>
            <a:r>
              <a:rPr lang="en-US" baseline="30000" dirty="0">
                <a:solidFill>
                  <a:prstClr val="black"/>
                </a:solidFill>
              </a:rPr>
              <a:t>-1</a:t>
            </a:r>
            <a:r>
              <a:rPr lang="en-US" dirty="0">
                <a:solidFill>
                  <a:prstClr val="black"/>
                </a:solidFill>
              </a:rPr>
              <a:t> at 1000 </a:t>
            </a:r>
            <a:r>
              <a:rPr lang="en-US" dirty="0" smtClean="0">
                <a:solidFill>
                  <a:prstClr val="black"/>
                </a:solidFill>
              </a:rPr>
              <a:t>MeV. 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524000" y="1748119"/>
            <a:ext cx="6247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KLOE is </a:t>
            </a:r>
            <a:r>
              <a:rPr lang="en-US" dirty="0">
                <a:solidFill>
                  <a:prstClr val="black"/>
                </a:solidFill>
              </a:rPr>
              <a:t>m</a:t>
            </a:r>
            <a:r>
              <a:rPr lang="en-US" dirty="0" smtClean="0">
                <a:solidFill>
                  <a:prstClr val="black"/>
                </a:solidFill>
              </a:rPr>
              <a:t>ulti</a:t>
            </a:r>
            <a:r>
              <a:rPr lang="en-US" dirty="0">
                <a:solidFill>
                  <a:prstClr val="black"/>
                </a:solidFill>
              </a:rPr>
              <a:t>-purpose detector optimized for KL physics</a:t>
            </a:r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 rotWithShape="1">
          <a:blip r:embed="rId2"/>
          <a:srcRect t="12005" b="3790"/>
          <a:stretch/>
        </p:blipFill>
        <p:spPr>
          <a:xfrm>
            <a:off x="493058" y="2323733"/>
            <a:ext cx="3438712" cy="2305800"/>
          </a:xfrm>
          <a:prstGeom prst="rect">
            <a:avLst/>
          </a:prstGeom>
          <a:ln w="38100" cmpd="sng">
            <a:solidFill>
              <a:srgbClr val="D2D2D2">
                <a:lumMod val="10000"/>
              </a:srgbClr>
            </a:solidFill>
          </a:ln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905" y="2323733"/>
            <a:ext cx="3456000" cy="2305800"/>
          </a:xfrm>
          <a:prstGeom prst="rect">
            <a:avLst/>
          </a:prstGeom>
        </p:spPr>
      </p:pic>
      <p:sp>
        <p:nvSpPr>
          <p:cNvPr id="18" name="TextBox 4"/>
          <p:cNvSpPr txBox="1"/>
          <p:nvPr/>
        </p:nvSpPr>
        <p:spPr>
          <a:xfrm>
            <a:off x="1419411" y="2174323"/>
            <a:ext cx="1510374" cy="369332"/>
          </a:xfrm>
          <a:prstGeom prst="rect">
            <a:avLst/>
          </a:prstGeom>
          <a:gradFill rotWithShape="1">
            <a:gsLst>
              <a:gs pos="0">
                <a:srgbClr val="9C007F">
                  <a:tint val="100000"/>
                  <a:shade val="100000"/>
                  <a:satMod val="130000"/>
                </a:srgbClr>
              </a:gs>
              <a:gs pos="100000">
                <a:srgbClr val="9C007F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9C007F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kern="0" dirty="0" smtClean="0">
                <a:solidFill>
                  <a:prstClr val="white"/>
                </a:solidFill>
              </a:rPr>
              <a:t>Drift Chamber</a:t>
            </a:r>
          </a:p>
        </p:txBody>
      </p:sp>
      <p:sp>
        <p:nvSpPr>
          <p:cNvPr id="19" name="TextBox 7"/>
          <p:cNvSpPr txBox="1"/>
          <p:nvPr/>
        </p:nvSpPr>
        <p:spPr>
          <a:xfrm>
            <a:off x="6069105" y="2139067"/>
            <a:ext cx="1777162" cy="369332"/>
          </a:xfrm>
          <a:prstGeom prst="rect">
            <a:avLst/>
          </a:prstGeom>
          <a:gradFill rotWithShape="1">
            <a:gsLst>
              <a:gs pos="0">
                <a:srgbClr val="9C007F">
                  <a:tint val="100000"/>
                  <a:shade val="100000"/>
                  <a:satMod val="130000"/>
                </a:srgbClr>
              </a:gs>
              <a:gs pos="100000">
                <a:srgbClr val="9C007F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9C007F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kern="0" dirty="0" smtClean="0">
                <a:solidFill>
                  <a:prstClr val="white"/>
                </a:solidFill>
              </a:rPr>
              <a:t>E.M. Calorimeter</a:t>
            </a:r>
          </a:p>
        </p:txBody>
      </p:sp>
      <p:sp>
        <p:nvSpPr>
          <p:cNvPr id="20" name="TextBox 9"/>
          <p:cNvSpPr txBox="1"/>
          <p:nvPr/>
        </p:nvSpPr>
        <p:spPr>
          <a:xfrm>
            <a:off x="-1" y="4631772"/>
            <a:ext cx="48985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Huge, transparent Drift Chamber</a:t>
            </a:r>
          </a:p>
          <a:p>
            <a:pPr indent="268288"/>
            <a:r>
              <a:rPr lang="en-US" dirty="0">
                <a:solidFill>
                  <a:prstClr val="black"/>
                </a:solidFill>
              </a:rPr>
              <a:t>in </a:t>
            </a:r>
            <a:r>
              <a:rPr lang="en-US">
                <a:solidFill>
                  <a:prstClr val="black"/>
                </a:solidFill>
              </a:rPr>
              <a:t>5.2 </a:t>
            </a:r>
            <a:r>
              <a:rPr lang="en-US" smtClean="0">
                <a:solidFill>
                  <a:prstClr val="black"/>
                </a:solidFill>
              </a:rPr>
              <a:t>k Gauss </a:t>
            </a:r>
            <a:r>
              <a:rPr lang="en-US" dirty="0">
                <a:solidFill>
                  <a:prstClr val="black"/>
                </a:solidFill>
              </a:rPr>
              <a:t>field of a SC </a:t>
            </a:r>
            <a:r>
              <a:rPr lang="en-US" dirty="0" smtClean="0">
                <a:solidFill>
                  <a:prstClr val="black"/>
                </a:solidFill>
              </a:rPr>
              <a:t>coil;</a:t>
            </a:r>
            <a:endParaRPr lang="en-US" dirty="0">
              <a:solidFill>
                <a:prstClr val="black"/>
              </a:solidFill>
            </a:endParaRPr>
          </a:p>
          <a:p>
            <a:pPr indent="268288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Carbon fiber walls, 55000 stereo wires,</a:t>
            </a:r>
          </a:p>
          <a:p>
            <a:pPr indent="268288"/>
            <a:r>
              <a:rPr lang="en-US" dirty="0">
                <a:solidFill>
                  <a:prstClr val="black"/>
                </a:solidFill>
              </a:rPr>
              <a:t>2 m radius, 4 m long, </a:t>
            </a:r>
            <a:r>
              <a:rPr lang="en-US" dirty="0" smtClean="0">
                <a:solidFill>
                  <a:prstClr val="black"/>
                </a:solidFill>
              </a:rPr>
              <a:t>He</a:t>
            </a:r>
            <a:r>
              <a:rPr lang="en-US" dirty="0">
                <a:solidFill>
                  <a:prstClr val="black"/>
                </a:solidFill>
              </a:rPr>
              <a:t>/CO2 gas </a:t>
            </a:r>
            <a:r>
              <a:rPr lang="en-US" dirty="0" smtClean="0">
                <a:solidFill>
                  <a:prstClr val="black"/>
                </a:solidFill>
              </a:rPr>
              <a:t>mixture;</a:t>
            </a:r>
            <a:endParaRPr lang="en-US" dirty="0">
              <a:solidFill>
                <a:prstClr val="black"/>
              </a:solidFill>
            </a:endParaRPr>
          </a:p>
          <a:p>
            <a:pPr indent="268288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Momentum resolution: </a:t>
            </a:r>
            <a:r>
              <a:rPr lang="en-US" b="1" dirty="0" err="1">
                <a:solidFill>
                  <a:prstClr val="black"/>
                </a:solidFill>
              </a:rPr>
              <a:t>σ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prstClr val="black"/>
                </a:solidFill>
              </a:rPr>
              <a:t>pT</a:t>
            </a:r>
            <a:r>
              <a:rPr lang="en-US" dirty="0">
                <a:solidFill>
                  <a:prstClr val="black"/>
                </a:solidFill>
              </a:rPr>
              <a:t>)/</a:t>
            </a:r>
            <a:r>
              <a:rPr lang="en-US" dirty="0" err="1">
                <a:solidFill>
                  <a:prstClr val="black"/>
                </a:solidFill>
              </a:rPr>
              <a:t>pT</a:t>
            </a:r>
            <a:r>
              <a:rPr lang="en-US" dirty="0">
                <a:solidFill>
                  <a:prstClr val="black"/>
                </a:solidFill>
              </a:rPr>
              <a:t> ~ 0.4</a:t>
            </a:r>
            <a:r>
              <a:rPr lang="en-US" dirty="0" smtClean="0">
                <a:solidFill>
                  <a:prstClr val="black"/>
                </a:solidFill>
              </a:rPr>
              <a:t>%.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extBox 10"/>
          <p:cNvSpPr txBox="1"/>
          <p:nvPr/>
        </p:nvSpPr>
        <p:spPr>
          <a:xfrm>
            <a:off x="4572001" y="4631772"/>
            <a:ext cx="4572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>
                <a:solidFill>
                  <a:prstClr val="black"/>
                </a:solidFill>
              </a:rPr>
              <a:t>Pb</a:t>
            </a:r>
            <a:r>
              <a:rPr lang="en-US" dirty="0">
                <a:solidFill>
                  <a:prstClr val="black"/>
                </a:solidFill>
              </a:rPr>
              <a:t>-Scintillating Fiber Calorimeter with </a:t>
            </a:r>
            <a:r>
              <a:rPr lang="en-US" dirty="0" smtClean="0">
                <a:solidFill>
                  <a:prstClr val="black"/>
                </a:solidFill>
              </a:rPr>
              <a:t>excellent timing </a:t>
            </a:r>
            <a:r>
              <a:rPr lang="en-US" dirty="0">
                <a:solidFill>
                  <a:prstClr val="black"/>
                </a:solidFill>
              </a:rPr>
              <a:t>performance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24 barrel modules, 4 m long and C-shaped End</a:t>
            </a:r>
            <a:r>
              <a:rPr lang="en-US" dirty="0" smtClean="0">
                <a:solidFill>
                  <a:prstClr val="black"/>
                </a:solidFill>
              </a:rPr>
              <a:t>-Caps </a:t>
            </a:r>
            <a:r>
              <a:rPr lang="en-US" dirty="0">
                <a:solidFill>
                  <a:prstClr val="black"/>
                </a:solidFill>
              </a:rPr>
              <a:t>for 98% solid angle coverage</a:t>
            </a:r>
          </a:p>
          <a:p>
            <a:pPr marL="285750" indent="-285750">
              <a:buFont typeface="Arial"/>
              <a:buChar char="•"/>
            </a:pPr>
            <a:r>
              <a:rPr lang="el-GR" dirty="0">
                <a:solidFill>
                  <a:prstClr val="black"/>
                </a:solidFill>
              </a:rPr>
              <a:t>Time </a:t>
            </a:r>
            <a:r>
              <a:rPr lang="el-GR" dirty="0" smtClean="0">
                <a:solidFill>
                  <a:prstClr val="black"/>
                </a:solidFill>
              </a:rPr>
              <a:t>res</a:t>
            </a:r>
            <a:r>
              <a:rPr lang="en-US" dirty="0" err="1" smtClean="0">
                <a:solidFill>
                  <a:prstClr val="black"/>
                </a:solidFill>
              </a:rPr>
              <a:t>olution</a:t>
            </a:r>
            <a:r>
              <a:rPr lang="el-GR" dirty="0" smtClean="0">
                <a:solidFill>
                  <a:prstClr val="black"/>
                </a:solidFill>
              </a:rPr>
              <a:t> </a:t>
            </a:r>
            <a:r>
              <a:rPr lang="el-GR" dirty="0">
                <a:solidFill>
                  <a:prstClr val="black"/>
                </a:solidFill>
              </a:rPr>
              <a:t>= 54 ps / </a:t>
            </a:r>
            <a:r>
              <a:rPr lang="el-GR" b="1" dirty="0">
                <a:solidFill>
                  <a:prstClr val="black"/>
                </a:solidFill>
              </a:rPr>
              <a:t>√</a:t>
            </a:r>
            <a:r>
              <a:rPr lang="el-GR" dirty="0">
                <a:solidFill>
                  <a:prstClr val="black"/>
                </a:solidFill>
              </a:rPr>
              <a:t>E(GeV) ⊕ 50 </a:t>
            </a:r>
            <a:r>
              <a:rPr lang="el-GR" dirty="0" smtClean="0">
                <a:solidFill>
                  <a:prstClr val="black"/>
                </a:solidFill>
              </a:rPr>
              <a:t>ps</a:t>
            </a:r>
            <a:r>
              <a:rPr lang="en-US" dirty="0" smtClean="0">
                <a:solidFill>
                  <a:prstClr val="black"/>
                </a:solidFill>
              </a:rPr>
              <a:t>;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Energy resolution </a:t>
            </a:r>
            <a:r>
              <a:rPr lang="en-US" dirty="0">
                <a:solidFill>
                  <a:prstClr val="black"/>
                </a:solidFill>
              </a:rPr>
              <a:t>= 5.7% / </a:t>
            </a:r>
            <a:r>
              <a:rPr lang="en-US" b="1" dirty="0">
                <a:solidFill>
                  <a:prstClr val="black"/>
                </a:solidFill>
              </a:rPr>
              <a:t>√</a:t>
            </a:r>
            <a:r>
              <a:rPr lang="en-US" dirty="0">
                <a:solidFill>
                  <a:prstClr val="black"/>
                </a:solidFill>
              </a:rPr>
              <a:t>E(</a:t>
            </a:r>
            <a:r>
              <a:rPr lang="en-US" dirty="0" err="1">
                <a:solidFill>
                  <a:prstClr val="black"/>
                </a:solidFill>
              </a:rPr>
              <a:t>GeV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7747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Large </a:t>
            </a:r>
            <a:r>
              <a:rPr lang="en-US" b="1" dirty="0">
                <a:solidFill>
                  <a:prstClr val="white"/>
                </a:solidFill>
                <a:latin typeface="Times New Roman"/>
                <a:cs typeface="Times New Roman"/>
              </a:rPr>
              <a:t>C</a:t>
            </a:r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rossing Angle, Small x size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8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 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5" y="6508219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27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33" name="Rectangle 22"/>
          <p:cNvSpPr>
            <a:spLocks noChangeArrowheads="1"/>
          </p:cNvSpPr>
          <p:nvPr/>
        </p:nvSpPr>
        <p:spPr bwMode="auto">
          <a:xfrm>
            <a:off x="276225" y="4857750"/>
            <a:ext cx="6727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it-IT" sz="1800" b="1" dirty="0">
                <a:solidFill>
                  <a:schemeClr val="bg1"/>
                </a:solidFill>
                <a:latin typeface="Calibri" charset="0"/>
              </a:rPr>
              <a:t>KLOE</a:t>
            </a:r>
            <a:endParaRPr lang="en-US" altLang="it-IT" sz="2800" b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4" name="Rectangle 24"/>
          <p:cNvSpPr>
            <a:spLocks noChangeArrowheads="1"/>
          </p:cNvSpPr>
          <p:nvPr/>
        </p:nvSpPr>
        <p:spPr bwMode="auto">
          <a:xfrm>
            <a:off x="3092897" y="4869160"/>
            <a:ext cx="9342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it-IT" sz="1800" b="1" dirty="0">
                <a:solidFill>
                  <a:schemeClr val="bg1"/>
                </a:solidFill>
                <a:latin typeface="Calibri" charset="0"/>
              </a:rPr>
              <a:t>FINUDA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28600" y="882650"/>
            <a:ext cx="1784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b="1" dirty="0">
                <a:solidFill>
                  <a:schemeClr val="tx2"/>
                </a:solidFill>
              </a:rPr>
              <a:t>1) Head-on,</a:t>
            </a:r>
          </a:p>
          <a:p>
            <a:pPr eaLnBrk="1" hangingPunct="1"/>
            <a:r>
              <a:rPr lang="it-IT" b="1" dirty="0">
                <a:solidFill>
                  <a:schemeClr val="tx2"/>
                </a:solidFill>
              </a:rPr>
              <a:t>Short </a:t>
            </a:r>
            <a:r>
              <a:rPr lang="it-IT" b="1" dirty="0" err="1">
                <a:solidFill>
                  <a:schemeClr val="tx2"/>
                </a:solidFill>
              </a:rPr>
              <a:t>bunches</a:t>
            </a:r>
            <a:endParaRPr lang="en-GB" b="1" dirty="0">
              <a:solidFill>
                <a:schemeClr val="tx2"/>
              </a:solidFill>
            </a:endParaRPr>
          </a:p>
        </p:txBody>
      </p:sp>
      <p:grpSp>
        <p:nvGrpSpPr>
          <p:cNvPr id="18" name="Group 16"/>
          <p:cNvGrpSpPr>
            <a:grpSpLocks/>
          </p:cNvGrpSpPr>
          <p:nvPr/>
        </p:nvGrpSpPr>
        <p:grpSpPr bwMode="auto">
          <a:xfrm>
            <a:off x="0" y="990600"/>
            <a:ext cx="8915400" cy="2438400"/>
            <a:chOff x="48" y="480"/>
            <a:chExt cx="5616" cy="1536"/>
          </a:xfrm>
        </p:grpSpPr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1968" y="480"/>
              <a:ext cx="1252" cy="23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3333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Overlap region</a:t>
              </a:r>
              <a:endParaRPr kumimoji="0" lang="en-GB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grpSp>
          <p:nvGrpSpPr>
            <p:cNvPr id="20" name="Group 18"/>
            <p:cNvGrpSpPr>
              <a:grpSpLocks/>
            </p:cNvGrpSpPr>
            <p:nvPr/>
          </p:nvGrpSpPr>
          <p:grpSpPr bwMode="auto">
            <a:xfrm>
              <a:off x="48" y="1008"/>
              <a:ext cx="1152" cy="1008"/>
              <a:chOff x="144" y="912"/>
              <a:chExt cx="1152" cy="1008"/>
            </a:xfrm>
          </p:grpSpPr>
          <p:grpSp>
            <p:nvGrpSpPr>
              <p:cNvPr id="48" name="Group 19"/>
              <p:cNvGrpSpPr>
                <a:grpSpLocks/>
              </p:cNvGrpSpPr>
              <p:nvPr/>
            </p:nvGrpSpPr>
            <p:grpSpPr bwMode="auto">
              <a:xfrm>
                <a:off x="1008" y="1689"/>
                <a:ext cx="288" cy="231"/>
                <a:chOff x="1008" y="1689"/>
                <a:chExt cx="288" cy="231"/>
              </a:xfrm>
            </p:grpSpPr>
            <p:sp>
              <p:nvSpPr>
                <p:cNvPr id="57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1045" y="1689"/>
                  <a:ext cx="251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9900CC"/>
                      </a:solidFill>
                      <a:effectLst/>
                      <a:uLnTx/>
                      <a:uFillTx/>
                      <a:latin typeface="Symbol" pitchFamily="18" charset="2"/>
                      <a:cs typeface="Arial" charset="0"/>
                    </a:rPr>
                    <a:t>s</a:t>
                  </a:r>
                  <a:r>
                    <a:rPr kumimoji="0" lang="it-IT" sz="1800" b="0" i="0" u="none" strike="noStrike" kern="0" cap="none" spc="0" normalizeH="0" baseline="-25000" noProof="0">
                      <a:ln>
                        <a:noFill/>
                      </a:ln>
                      <a:solidFill>
                        <a:srgbClr val="9900CC"/>
                      </a:solidFill>
                      <a:effectLst/>
                      <a:uLnTx/>
                      <a:uFillTx/>
                      <a:latin typeface="Arial" charset="0"/>
                      <a:cs typeface="Arial" charset="0"/>
                    </a:rPr>
                    <a:t>z</a:t>
                  </a:r>
                  <a:endParaRPr kumimoji="0" lang="en-GB" sz="1800" b="0" i="0" u="none" strike="noStrike" kern="0" cap="none" spc="0" normalizeH="0" baseline="-25000" noProof="0">
                    <a:ln>
                      <a:noFill/>
                    </a:ln>
                    <a:solidFill>
                      <a:srgbClr val="9900CC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8" name="Line 21"/>
                <p:cNvSpPr>
                  <a:spLocks noChangeShapeType="1"/>
                </p:cNvSpPr>
                <p:nvPr/>
              </p:nvSpPr>
              <p:spPr bwMode="auto">
                <a:xfrm>
                  <a:off x="1250" y="1843"/>
                  <a:ext cx="46" cy="0"/>
                </a:xfrm>
                <a:prstGeom prst="line">
                  <a:avLst/>
                </a:prstGeom>
                <a:noFill/>
                <a:ln w="9525">
                  <a:solidFill>
                    <a:srgbClr val="9900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33366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1008" y="1843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9900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33366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49" name="Rectangle 23"/>
              <p:cNvSpPr>
                <a:spLocks noChangeArrowheads="1"/>
              </p:cNvSpPr>
              <p:nvPr/>
            </p:nvSpPr>
            <p:spPr bwMode="auto">
              <a:xfrm>
                <a:off x="417" y="913"/>
                <a:ext cx="227" cy="771"/>
              </a:xfrm>
              <a:prstGeom prst="rect">
                <a:avLst/>
              </a:prstGeom>
              <a:solidFill>
                <a:srgbClr val="FF388C"/>
              </a:solidFill>
              <a:ln w="9525">
                <a:solidFill>
                  <a:srgbClr val="9900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33366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Rectangle 24"/>
              <p:cNvSpPr>
                <a:spLocks noChangeArrowheads="1"/>
              </p:cNvSpPr>
              <p:nvPr/>
            </p:nvSpPr>
            <p:spPr bwMode="auto">
              <a:xfrm>
                <a:off x="1051" y="912"/>
                <a:ext cx="227" cy="771"/>
              </a:xfrm>
              <a:prstGeom prst="rect">
                <a:avLst/>
              </a:prstGeom>
              <a:solidFill>
                <a:srgbClr val="FF388C"/>
              </a:solidFill>
              <a:ln w="9525">
                <a:solidFill>
                  <a:srgbClr val="9900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33366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Line 25"/>
              <p:cNvSpPr>
                <a:spLocks noChangeShapeType="1"/>
              </p:cNvSpPr>
              <p:nvPr/>
            </p:nvSpPr>
            <p:spPr bwMode="auto">
              <a:xfrm>
                <a:off x="644" y="1276"/>
                <a:ext cx="90" cy="0"/>
              </a:xfrm>
              <a:prstGeom prst="line">
                <a:avLst/>
              </a:prstGeom>
              <a:noFill/>
              <a:ln w="9525">
                <a:solidFill>
                  <a:srgbClr val="99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33366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Line 26"/>
              <p:cNvSpPr>
                <a:spLocks noChangeShapeType="1"/>
              </p:cNvSpPr>
              <p:nvPr/>
            </p:nvSpPr>
            <p:spPr bwMode="auto">
              <a:xfrm flipH="1">
                <a:off x="961" y="1276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99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33366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Line 27"/>
              <p:cNvSpPr>
                <a:spLocks noChangeShapeType="1"/>
              </p:cNvSpPr>
              <p:nvPr/>
            </p:nvSpPr>
            <p:spPr bwMode="auto">
              <a:xfrm>
                <a:off x="235" y="1366"/>
                <a:ext cx="0" cy="318"/>
              </a:xfrm>
              <a:prstGeom prst="line">
                <a:avLst/>
              </a:prstGeom>
              <a:noFill/>
              <a:ln w="9525">
                <a:solidFill>
                  <a:srgbClr val="99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33366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Line 28"/>
              <p:cNvSpPr>
                <a:spLocks noChangeShapeType="1"/>
              </p:cNvSpPr>
              <p:nvPr/>
            </p:nvSpPr>
            <p:spPr bwMode="auto">
              <a:xfrm flipV="1">
                <a:off x="235" y="913"/>
                <a:ext cx="0" cy="227"/>
              </a:xfrm>
              <a:prstGeom prst="line">
                <a:avLst/>
              </a:prstGeom>
              <a:noFill/>
              <a:ln w="9525">
                <a:solidFill>
                  <a:srgbClr val="99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33366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Rectangle 29"/>
              <p:cNvSpPr>
                <a:spLocks noChangeArrowheads="1"/>
              </p:cNvSpPr>
              <p:nvPr/>
            </p:nvSpPr>
            <p:spPr bwMode="auto">
              <a:xfrm>
                <a:off x="780" y="913"/>
                <a:ext cx="136" cy="771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9900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33366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Text Box 30"/>
              <p:cNvSpPr txBox="1">
                <a:spLocks noChangeArrowheads="1"/>
              </p:cNvSpPr>
              <p:nvPr/>
            </p:nvSpPr>
            <p:spPr bwMode="auto">
              <a:xfrm>
                <a:off x="144" y="1139"/>
                <a:ext cx="25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9900CC"/>
                    </a:solidFill>
                    <a:effectLst/>
                    <a:uLnTx/>
                    <a:uFillTx/>
                    <a:latin typeface="Symbol" pitchFamily="18" charset="2"/>
                    <a:cs typeface="Arial" charset="0"/>
                  </a:rPr>
                  <a:t>s</a:t>
                </a:r>
                <a:r>
                  <a:rPr kumimoji="0" lang="it-IT" sz="1800" b="0" i="0" u="none" strike="noStrike" kern="0" cap="none" spc="0" normalizeH="0" baseline="-25000" noProof="0" dirty="0" err="1">
                    <a:ln>
                      <a:noFill/>
                    </a:ln>
                    <a:solidFill>
                      <a:srgbClr val="9900CC"/>
                    </a:solidFill>
                    <a:effectLst/>
                    <a:uLnTx/>
                    <a:uFillTx/>
                    <a:latin typeface="Arial" charset="0"/>
                    <a:cs typeface="Arial" charset="0"/>
                  </a:rPr>
                  <a:t>x</a:t>
                </a:r>
                <a:endParaRPr kumimoji="0" lang="en-GB" sz="1800" b="0" i="0" u="none" strike="noStrike" kern="0" cap="none" spc="0" normalizeH="0" baseline="-25000" noProof="0" dirty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1" name="Group 31"/>
            <p:cNvGrpSpPr>
              <a:grpSpLocks/>
            </p:cNvGrpSpPr>
            <p:nvPr/>
          </p:nvGrpSpPr>
          <p:grpSpPr bwMode="auto">
            <a:xfrm>
              <a:off x="3781" y="924"/>
              <a:ext cx="1883" cy="1044"/>
              <a:chOff x="0" y="2250"/>
              <a:chExt cx="1883" cy="1044"/>
            </a:xfrm>
          </p:grpSpPr>
          <p:grpSp>
            <p:nvGrpSpPr>
              <p:cNvPr id="35" name="Group 32"/>
              <p:cNvGrpSpPr>
                <a:grpSpLocks/>
              </p:cNvGrpSpPr>
              <p:nvPr/>
            </p:nvGrpSpPr>
            <p:grpSpPr bwMode="auto">
              <a:xfrm>
                <a:off x="0" y="2250"/>
                <a:ext cx="1790" cy="1044"/>
                <a:chOff x="0" y="2250"/>
                <a:chExt cx="1790" cy="1044"/>
              </a:xfrm>
            </p:grpSpPr>
            <p:sp>
              <p:nvSpPr>
                <p:cNvPr id="40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771" y="2386"/>
                  <a:ext cx="91" cy="90"/>
                </a:xfrm>
                <a:prstGeom prst="line">
                  <a:avLst/>
                </a:prstGeom>
                <a:noFill/>
                <a:ln w="9525">
                  <a:solidFill>
                    <a:srgbClr val="9900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33366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" name="Line 34"/>
                <p:cNvSpPr>
                  <a:spLocks noChangeShapeType="1"/>
                </p:cNvSpPr>
                <p:nvPr/>
              </p:nvSpPr>
              <p:spPr bwMode="auto">
                <a:xfrm flipH="1" flipV="1">
                  <a:off x="907" y="2386"/>
                  <a:ext cx="91" cy="90"/>
                </a:xfrm>
                <a:prstGeom prst="line">
                  <a:avLst/>
                </a:prstGeom>
                <a:noFill/>
                <a:ln w="9525">
                  <a:solidFill>
                    <a:srgbClr val="9900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33366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0" y="2749"/>
                  <a:ext cx="182" cy="227"/>
                </a:xfrm>
                <a:prstGeom prst="line">
                  <a:avLst/>
                </a:prstGeom>
                <a:noFill/>
                <a:ln w="9525">
                  <a:solidFill>
                    <a:srgbClr val="9900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33366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318" y="2295"/>
                  <a:ext cx="272" cy="318"/>
                </a:xfrm>
                <a:prstGeom prst="line">
                  <a:avLst/>
                </a:prstGeom>
                <a:noFill/>
                <a:ln w="9525">
                  <a:solidFill>
                    <a:srgbClr val="9900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33366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" name="Rectangle 37"/>
                <p:cNvSpPr>
                  <a:spLocks noChangeArrowheads="1"/>
                </p:cNvSpPr>
                <p:nvPr/>
              </p:nvSpPr>
              <p:spPr bwMode="auto">
                <a:xfrm rot="2556844">
                  <a:off x="817" y="2250"/>
                  <a:ext cx="136" cy="136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9900CC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33366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" name="Rectangle 38"/>
                <p:cNvSpPr>
                  <a:spLocks noChangeArrowheads="1"/>
                </p:cNvSpPr>
                <p:nvPr/>
              </p:nvSpPr>
              <p:spPr bwMode="auto">
                <a:xfrm rot="-2949989">
                  <a:off x="20" y="2749"/>
                  <a:ext cx="908" cy="182"/>
                </a:xfrm>
                <a:prstGeom prst="rect">
                  <a:avLst/>
                </a:prstGeom>
                <a:solidFill>
                  <a:srgbClr val="FF388C"/>
                </a:solidFill>
                <a:ln w="9525">
                  <a:solidFill>
                    <a:srgbClr val="9900CC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33366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" name="Rectangle 39"/>
                <p:cNvSpPr>
                  <a:spLocks noChangeArrowheads="1"/>
                </p:cNvSpPr>
                <p:nvPr/>
              </p:nvSpPr>
              <p:spPr bwMode="auto">
                <a:xfrm rot="2546800">
                  <a:off x="882" y="2704"/>
                  <a:ext cx="908" cy="182"/>
                </a:xfrm>
                <a:prstGeom prst="rect">
                  <a:avLst/>
                </a:prstGeom>
                <a:solidFill>
                  <a:srgbClr val="FF388C"/>
                </a:solidFill>
                <a:ln w="9525">
                  <a:solidFill>
                    <a:srgbClr val="9900CC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33366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63" y="2526"/>
                  <a:ext cx="251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9900CC"/>
                      </a:solidFill>
                      <a:effectLst/>
                      <a:uLnTx/>
                      <a:uFillTx/>
                      <a:latin typeface="Symbol" pitchFamily="18" charset="2"/>
                      <a:cs typeface="Arial" charset="0"/>
                    </a:rPr>
                    <a:t>s</a:t>
                  </a:r>
                  <a:r>
                    <a:rPr kumimoji="0" lang="it-IT" sz="1800" b="1" i="0" u="none" strike="noStrike" kern="0" cap="none" spc="0" normalizeH="0" baseline="-25000" noProof="0">
                      <a:ln>
                        <a:noFill/>
                      </a:ln>
                      <a:solidFill>
                        <a:srgbClr val="9900CC"/>
                      </a:solidFill>
                      <a:effectLst/>
                      <a:uLnTx/>
                      <a:uFillTx/>
                      <a:latin typeface="Arial" charset="0"/>
                      <a:cs typeface="Arial" charset="0"/>
                    </a:rPr>
                    <a:t>z</a:t>
                  </a:r>
                  <a:endParaRPr kumimoji="0" lang="en-GB" sz="1800" b="1" i="0" u="none" strike="noStrike" kern="0" cap="none" spc="0" normalizeH="0" baseline="-25000" noProof="0">
                    <a:ln>
                      <a:noFill/>
                    </a:ln>
                    <a:solidFill>
                      <a:srgbClr val="9900CC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36" name="Group 41"/>
              <p:cNvGrpSpPr>
                <a:grpSpLocks/>
              </p:cNvGrpSpPr>
              <p:nvPr/>
            </p:nvGrpSpPr>
            <p:grpSpPr bwMode="auto">
              <a:xfrm>
                <a:off x="1631" y="3024"/>
                <a:ext cx="252" cy="231"/>
                <a:chOff x="1631" y="3024"/>
                <a:chExt cx="252" cy="231"/>
              </a:xfrm>
            </p:grpSpPr>
            <p:sp>
              <p:nvSpPr>
                <p:cNvPr id="37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1632" y="3024"/>
                  <a:ext cx="251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9900CC"/>
                      </a:solidFill>
                      <a:effectLst/>
                      <a:uLnTx/>
                      <a:uFillTx/>
                      <a:latin typeface="Symbol" pitchFamily="18" charset="2"/>
                      <a:cs typeface="Arial" charset="0"/>
                    </a:rPr>
                    <a:t>s</a:t>
                  </a:r>
                  <a:r>
                    <a:rPr kumimoji="0" lang="it-IT" sz="1800" b="0" i="0" u="none" strike="noStrike" kern="0" cap="none" spc="0" normalizeH="0" baseline="-25000" noProof="0">
                      <a:ln>
                        <a:noFill/>
                      </a:ln>
                      <a:solidFill>
                        <a:srgbClr val="9900CC"/>
                      </a:solidFill>
                      <a:effectLst/>
                      <a:uLnTx/>
                      <a:uFillTx/>
                      <a:latin typeface="Arial" charset="0"/>
                      <a:cs typeface="Arial" charset="0"/>
                    </a:rPr>
                    <a:t>x</a:t>
                  </a:r>
                  <a:endParaRPr kumimoji="0" lang="en-GB" sz="1800" b="0" i="0" u="none" strike="noStrike" kern="0" cap="none" spc="0" normalizeH="0" baseline="-25000" noProof="0">
                    <a:ln>
                      <a:noFill/>
                    </a:ln>
                    <a:solidFill>
                      <a:srgbClr val="9900CC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8" name="Line 43"/>
                <p:cNvSpPr>
                  <a:spLocks noChangeShapeType="1"/>
                </p:cNvSpPr>
                <p:nvPr/>
              </p:nvSpPr>
              <p:spPr bwMode="auto">
                <a:xfrm rot="19568699" flipH="1">
                  <a:off x="1631" y="3216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rgbClr val="9900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33366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" name="Line 44"/>
                <p:cNvSpPr>
                  <a:spLocks noChangeShapeType="1"/>
                </p:cNvSpPr>
                <p:nvPr/>
              </p:nvSpPr>
              <p:spPr bwMode="auto">
                <a:xfrm rot="-3368699">
                  <a:off x="1776" y="3096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rgbClr val="9900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33366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22" name="Line 45"/>
            <p:cNvSpPr>
              <a:spLocks noChangeShapeType="1"/>
            </p:cNvSpPr>
            <p:nvPr/>
          </p:nvSpPr>
          <p:spPr bwMode="auto">
            <a:xfrm flipH="1">
              <a:off x="768" y="672"/>
              <a:ext cx="1200" cy="336"/>
            </a:xfrm>
            <a:prstGeom prst="line">
              <a:avLst/>
            </a:prstGeom>
            <a:noFill/>
            <a:ln w="38100">
              <a:solidFill>
                <a:srgbClr val="99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Line 46"/>
            <p:cNvSpPr>
              <a:spLocks noChangeShapeType="1"/>
            </p:cNvSpPr>
            <p:nvPr/>
          </p:nvSpPr>
          <p:spPr bwMode="auto">
            <a:xfrm>
              <a:off x="3216" y="672"/>
              <a:ext cx="1344" cy="288"/>
            </a:xfrm>
            <a:prstGeom prst="line">
              <a:avLst/>
            </a:prstGeom>
            <a:noFill/>
            <a:ln w="38100">
              <a:solidFill>
                <a:srgbClr val="99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0" name="Text Box 4"/>
          <p:cNvSpPr txBox="1">
            <a:spLocks noChangeArrowheads="1"/>
          </p:cNvSpPr>
          <p:nvPr/>
        </p:nvSpPr>
        <p:spPr bwMode="auto">
          <a:xfrm>
            <a:off x="2133600" y="1828800"/>
            <a:ext cx="3733800" cy="15525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2400" dirty="0">
                <a:solidFill>
                  <a:srgbClr val="0033CC"/>
                </a:solidFill>
              </a:rPr>
              <a:t>(1) and (2) </a:t>
            </a:r>
            <a:r>
              <a:rPr lang="it-IT" sz="2400" dirty="0" err="1">
                <a:solidFill>
                  <a:srgbClr val="0033CC"/>
                </a:solidFill>
              </a:rPr>
              <a:t>have</a:t>
            </a:r>
            <a:r>
              <a:rPr lang="it-IT" sz="2400" dirty="0">
                <a:solidFill>
                  <a:srgbClr val="0033CC"/>
                </a:solidFill>
              </a:rPr>
              <a:t> </a:t>
            </a:r>
            <a:r>
              <a:rPr lang="it-IT" sz="2400" dirty="0" err="1">
                <a:solidFill>
                  <a:srgbClr val="0033CC"/>
                </a:solidFill>
              </a:rPr>
              <a:t>same</a:t>
            </a:r>
            <a:r>
              <a:rPr lang="it-IT" sz="2400" dirty="0">
                <a:solidFill>
                  <a:srgbClr val="0033CC"/>
                </a:solidFill>
              </a:rPr>
              <a:t> </a:t>
            </a:r>
            <a:r>
              <a:rPr lang="it-IT" sz="2400" dirty="0" err="1">
                <a:solidFill>
                  <a:srgbClr val="0033CC"/>
                </a:solidFill>
              </a:rPr>
              <a:t>Luminosity</a:t>
            </a:r>
            <a:r>
              <a:rPr lang="it-IT" sz="2400" dirty="0">
                <a:solidFill>
                  <a:srgbClr val="0033CC"/>
                </a:solidFill>
              </a:rPr>
              <a:t>, </a:t>
            </a:r>
            <a:r>
              <a:rPr lang="it-IT" sz="2400" dirty="0" err="1">
                <a:solidFill>
                  <a:srgbClr val="0033CC"/>
                </a:solidFill>
              </a:rPr>
              <a:t>but</a:t>
            </a:r>
            <a:r>
              <a:rPr lang="it-IT" sz="2400" dirty="0">
                <a:solidFill>
                  <a:srgbClr val="0033CC"/>
                </a:solidFill>
              </a:rPr>
              <a:t> (2) </a:t>
            </a:r>
            <a:r>
              <a:rPr lang="it-IT" sz="2400" dirty="0" err="1">
                <a:solidFill>
                  <a:srgbClr val="0033CC"/>
                </a:solidFill>
              </a:rPr>
              <a:t>has</a:t>
            </a:r>
            <a:r>
              <a:rPr lang="it-IT" sz="2400" dirty="0">
                <a:solidFill>
                  <a:srgbClr val="0033CC"/>
                </a:solidFill>
              </a:rPr>
              <a:t> </a:t>
            </a:r>
            <a:r>
              <a:rPr lang="it-IT" sz="2400" dirty="0" err="1">
                <a:solidFill>
                  <a:srgbClr val="0033CC"/>
                </a:solidFill>
              </a:rPr>
              <a:t>longer</a:t>
            </a:r>
            <a:r>
              <a:rPr lang="it-IT" sz="2400" dirty="0">
                <a:solidFill>
                  <a:srgbClr val="0033CC"/>
                </a:solidFill>
              </a:rPr>
              <a:t> </a:t>
            </a:r>
            <a:r>
              <a:rPr lang="it-IT" sz="2400" dirty="0" err="1">
                <a:solidFill>
                  <a:srgbClr val="0033CC"/>
                </a:solidFill>
              </a:rPr>
              <a:t>bunches</a:t>
            </a:r>
            <a:r>
              <a:rPr lang="it-IT" sz="2400" dirty="0">
                <a:solidFill>
                  <a:srgbClr val="0033CC"/>
                </a:solidFill>
              </a:rPr>
              <a:t> and </a:t>
            </a:r>
            <a:r>
              <a:rPr lang="it-IT" sz="2400" dirty="0" err="1">
                <a:solidFill>
                  <a:srgbClr val="0033CC"/>
                </a:solidFill>
              </a:rPr>
              <a:t>smaller</a:t>
            </a:r>
            <a:r>
              <a:rPr lang="it-IT" sz="2400" dirty="0">
                <a:solidFill>
                  <a:srgbClr val="0033CC"/>
                </a:solidFill>
              </a:rPr>
              <a:t> </a:t>
            </a:r>
            <a:r>
              <a:rPr lang="it-IT" sz="2400" dirty="0" err="1">
                <a:solidFill>
                  <a:srgbClr val="0033CC"/>
                </a:solidFill>
                <a:latin typeface="Symbol" pitchFamily="18" charset="2"/>
              </a:rPr>
              <a:t>s</a:t>
            </a:r>
            <a:r>
              <a:rPr lang="it-IT" sz="2400" baseline="-25000" dirty="0" err="1">
                <a:solidFill>
                  <a:srgbClr val="0033CC"/>
                </a:solidFill>
              </a:rPr>
              <a:t>x</a:t>
            </a:r>
            <a:endParaRPr lang="it-IT" sz="2400" dirty="0">
              <a:solidFill>
                <a:srgbClr val="0033CC"/>
              </a:solidFill>
            </a:endParaRPr>
          </a:p>
        </p:txBody>
      </p:sp>
      <p:sp>
        <p:nvSpPr>
          <p:cNvPr id="61" name="Text Box 6"/>
          <p:cNvSpPr txBox="1">
            <a:spLocks noChangeArrowheads="1"/>
          </p:cNvSpPr>
          <p:nvPr/>
        </p:nvSpPr>
        <p:spPr bwMode="auto">
          <a:xfrm>
            <a:off x="6191250" y="882650"/>
            <a:ext cx="2876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b="1" dirty="0">
                <a:solidFill>
                  <a:schemeClr val="tx2"/>
                </a:solidFill>
              </a:rPr>
              <a:t>2</a:t>
            </a:r>
            <a:r>
              <a:rPr lang="it-IT" b="1" dirty="0" smtClean="0">
                <a:solidFill>
                  <a:schemeClr val="tx2"/>
                </a:solidFill>
              </a:rPr>
              <a:t>) </a:t>
            </a:r>
            <a:r>
              <a:rPr lang="it-IT" b="1" dirty="0">
                <a:solidFill>
                  <a:schemeClr val="tx2"/>
                </a:solidFill>
              </a:rPr>
              <a:t>Large </a:t>
            </a:r>
            <a:r>
              <a:rPr lang="it-IT" b="1" dirty="0" err="1">
                <a:solidFill>
                  <a:schemeClr val="tx2"/>
                </a:solidFill>
              </a:rPr>
              <a:t>crossing</a:t>
            </a:r>
            <a:r>
              <a:rPr lang="it-IT" b="1" dirty="0">
                <a:solidFill>
                  <a:schemeClr val="tx2"/>
                </a:solidFill>
              </a:rPr>
              <a:t> angle, </a:t>
            </a:r>
          </a:p>
          <a:p>
            <a:pPr eaLnBrk="1" hangingPunct="1"/>
            <a:r>
              <a:rPr lang="it-IT" b="1" dirty="0">
                <a:solidFill>
                  <a:schemeClr val="tx2"/>
                </a:solidFill>
              </a:rPr>
              <a:t>long </a:t>
            </a:r>
            <a:r>
              <a:rPr lang="it-IT" b="1" dirty="0" err="1">
                <a:solidFill>
                  <a:schemeClr val="tx2"/>
                </a:solidFill>
              </a:rPr>
              <a:t>bunches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62" name="Rectangle 3"/>
          <p:cNvSpPr txBox="1">
            <a:spLocks noChangeArrowheads="1"/>
          </p:cNvSpPr>
          <p:nvPr/>
        </p:nvSpPr>
        <p:spPr>
          <a:xfrm>
            <a:off x="228600" y="3581400"/>
            <a:ext cx="5791200" cy="838200"/>
          </a:xfrm>
          <a:prstGeom prst="rect">
            <a:avLst/>
          </a:prstGeom>
          <a:solidFill>
            <a:srgbClr val="FFCCFF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Tx/>
              <a:buNone/>
            </a:pPr>
            <a:r>
              <a:rPr lang="it-IT" sz="1800" b="1" dirty="0" smtClean="0">
                <a:solidFill>
                  <a:srgbClr val="0000FF"/>
                </a:solidFill>
              </a:rPr>
              <a:t>Vertical </a:t>
            </a:r>
            <a:r>
              <a:rPr lang="it-IT" sz="1800" b="1" dirty="0" err="1" smtClean="0">
                <a:solidFill>
                  <a:srgbClr val="0000FF"/>
                </a:solidFill>
              </a:rPr>
              <a:t>waist</a:t>
            </a:r>
            <a:r>
              <a:rPr lang="it-IT" sz="1800" b="1" dirty="0" smtClean="0">
                <a:solidFill>
                  <a:srgbClr val="0000FF"/>
                </a:solidFill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</a:rPr>
              <a:t>has</a:t>
            </a:r>
            <a:r>
              <a:rPr lang="it-IT" sz="1800" b="1" dirty="0" smtClean="0">
                <a:solidFill>
                  <a:srgbClr val="0000FF"/>
                </a:solidFill>
              </a:rPr>
              <a:t> to be a </a:t>
            </a:r>
            <a:r>
              <a:rPr lang="it-IT" sz="1800" b="1" dirty="0" err="1" smtClean="0">
                <a:solidFill>
                  <a:srgbClr val="0000FF"/>
                </a:solidFill>
              </a:rPr>
              <a:t>function</a:t>
            </a:r>
            <a:r>
              <a:rPr lang="it-IT" sz="1800" b="1" dirty="0" smtClean="0">
                <a:solidFill>
                  <a:srgbClr val="0000FF"/>
                </a:solidFill>
              </a:rPr>
              <a:t> of x: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it-IT" sz="1800" b="1" dirty="0" smtClean="0">
                <a:solidFill>
                  <a:srgbClr val="009900"/>
                </a:solidFill>
              </a:rPr>
              <a:t> </a:t>
            </a:r>
            <a:r>
              <a:rPr lang="it-IT" sz="1800" b="1" dirty="0" err="1" smtClean="0">
                <a:solidFill>
                  <a:srgbClr val="009900"/>
                </a:solidFill>
              </a:rPr>
              <a:t>Z</a:t>
            </a:r>
            <a:r>
              <a:rPr lang="it-IT" sz="1800" b="1" dirty="0" smtClean="0">
                <a:solidFill>
                  <a:srgbClr val="009900"/>
                </a:solidFill>
              </a:rPr>
              <a:t> = 0 for </a:t>
            </a:r>
            <a:r>
              <a:rPr lang="it-IT" sz="1800" b="1" dirty="0" err="1" smtClean="0">
                <a:solidFill>
                  <a:srgbClr val="009900"/>
                </a:solidFill>
              </a:rPr>
              <a:t>particles</a:t>
            </a:r>
            <a:r>
              <a:rPr lang="it-IT" sz="1800" b="1" dirty="0" smtClean="0">
                <a:solidFill>
                  <a:srgbClr val="009900"/>
                </a:solidFill>
              </a:rPr>
              <a:t> </a:t>
            </a:r>
            <a:r>
              <a:rPr lang="it-IT" sz="1800" b="1" dirty="0" err="1" smtClean="0">
                <a:solidFill>
                  <a:srgbClr val="009900"/>
                </a:solidFill>
              </a:rPr>
              <a:t>at</a:t>
            </a:r>
            <a:r>
              <a:rPr lang="it-IT" sz="1800" b="1" dirty="0" smtClean="0">
                <a:solidFill>
                  <a:srgbClr val="009900"/>
                </a:solidFill>
              </a:rPr>
              <a:t> –</a:t>
            </a:r>
            <a:r>
              <a:rPr lang="it-IT" sz="1800" b="1" dirty="0" err="1" smtClean="0">
                <a:solidFill>
                  <a:srgbClr val="009900"/>
                </a:solidFill>
                <a:latin typeface="Symbol" pitchFamily="18" charset="2"/>
              </a:rPr>
              <a:t>s</a:t>
            </a:r>
            <a:r>
              <a:rPr lang="it-IT" sz="1800" b="1" baseline="-25000" dirty="0" err="1" smtClean="0">
                <a:solidFill>
                  <a:srgbClr val="009900"/>
                </a:solidFill>
              </a:rPr>
              <a:t>x</a:t>
            </a:r>
            <a:r>
              <a:rPr lang="it-IT" sz="1800" b="1" dirty="0" smtClean="0">
                <a:solidFill>
                  <a:srgbClr val="009900"/>
                </a:solidFill>
              </a:rPr>
              <a:t> </a:t>
            </a:r>
            <a:r>
              <a:rPr lang="it-IT" sz="1800" b="1" dirty="0" smtClean="0">
                <a:solidFill>
                  <a:srgbClr val="FF0000"/>
                </a:solidFill>
              </a:rPr>
              <a:t>(- </a:t>
            </a:r>
            <a:r>
              <a:rPr lang="it-IT" sz="1800" b="1" dirty="0" err="1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it-IT" sz="1800" b="1" baseline="-25000" dirty="0" err="1" smtClean="0">
                <a:solidFill>
                  <a:srgbClr val="FF0000"/>
                </a:solidFill>
              </a:rPr>
              <a:t>x</a:t>
            </a:r>
            <a:r>
              <a:rPr lang="it-IT" sz="1800" b="1" dirty="0" smtClean="0">
                <a:solidFill>
                  <a:srgbClr val="FF0000"/>
                </a:solidFill>
              </a:rPr>
              <a:t>/2</a:t>
            </a:r>
            <a:r>
              <a:rPr lang="it-IT" sz="1800" b="1" dirty="0" smtClean="0">
                <a:solidFill>
                  <a:srgbClr val="FF0000"/>
                </a:solidFill>
                <a:latin typeface="Symbol" pitchFamily="18" charset="2"/>
              </a:rPr>
              <a:t>q</a:t>
            </a:r>
            <a:r>
              <a:rPr lang="it-IT" sz="1800" b="1" dirty="0" smtClean="0">
                <a:solidFill>
                  <a:srgbClr val="FF0000"/>
                </a:solidFill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</a:rPr>
              <a:t>at</a:t>
            </a:r>
            <a:r>
              <a:rPr lang="it-IT" sz="1800" b="1" dirty="0" smtClean="0">
                <a:solidFill>
                  <a:srgbClr val="FF0000"/>
                </a:solidFill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</a:rPr>
              <a:t>low</a:t>
            </a:r>
            <a:r>
              <a:rPr lang="it-IT" sz="1800" b="1" dirty="0" smtClean="0">
                <a:solidFill>
                  <a:srgbClr val="FF0000"/>
                </a:solidFill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</a:rPr>
              <a:t>current</a:t>
            </a:r>
            <a:r>
              <a:rPr lang="it-IT" sz="1800" b="1" dirty="0" smtClean="0">
                <a:solidFill>
                  <a:srgbClr val="FF0000"/>
                </a:solidFill>
              </a:rPr>
              <a:t>)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it-IT" sz="1800" b="1" dirty="0" smtClean="0">
                <a:solidFill>
                  <a:srgbClr val="009900"/>
                </a:solidFill>
              </a:rPr>
              <a:t> </a:t>
            </a:r>
            <a:r>
              <a:rPr lang="it-IT" sz="1800" b="1" dirty="0" err="1" smtClean="0">
                <a:solidFill>
                  <a:srgbClr val="009900"/>
                </a:solidFill>
              </a:rPr>
              <a:t>Z</a:t>
            </a:r>
            <a:r>
              <a:rPr lang="it-IT" sz="1800" b="1" dirty="0" smtClean="0">
                <a:solidFill>
                  <a:srgbClr val="009900"/>
                </a:solidFill>
              </a:rPr>
              <a:t> = </a:t>
            </a:r>
            <a:r>
              <a:rPr lang="it-IT" sz="1800" b="1" dirty="0" err="1" smtClean="0">
                <a:solidFill>
                  <a:srgbClr val="009900"/>
                </a:solidFill>
                <a:latin typeface="Symbol" pitchFamily="18" charset="2"/>
              </a:rPr>
              <a:t>s</a:t>
            </a:r>
            <a:r>
              <a:rPr lang="it-IT" sz="1800" b="1" baseline="-25000" dirty="0" err="1" smtClean="0">
                <a:solidFill>
                  <a:srgbClr val="009900"/>
                </a:solidFill>
              </a:rPr>
              <a:t>x</a:t>
            </a:r>
            <a:r>
              <a:rPr lang="it-IT" sz="1800" b="1" dirty="0" smtClean="0">
                <a:solidFill>
                  <a:srgbClr val="009900"/>
                </a:solidFill>
              </a:rPr>
              <a:t>/</a:t>
            </a:r>
            <a:r>
              <a:rPr lang="it-IT" sz="1800" b="1" dirty="0" err="1" smtClean="0">
                <a:solidFill>
                  <a:srgbClr val="009900"/>
                </a:solidFill>
                <a:latin typeface="Symbol" pitchFamily="18" charset="2"/>
              </a:rPr>
              <a:t>q</a:t>
            </a:r>
            <a:r>
              <a:rPr lang="it-IT" sz="1800" b="1" dirty="0" smtClean="0">
                <a:solidFill>
                  <a:srgbClr val="009900"/>
                </a:solidFill>
              </a:rPr>
              <a:t> for </a:t>
            </a:r>
            <a:r>
              <a:rPr lang="it-IT" sz="1800" b="1" dirty="0" err="1" smtClean="0">
                <a:solidFill>
                  <a:srgbClr val="009900"/>
                </a:solidFill>
              </a:rPr>
              <a:t>particles</a:t>
            </a:r>
            <a:r>
              <a:rPr lang="it-IT" sz="1800" b="1" dirty="0" smtClean="0">
                <a:solidFill>
                  <a:srgbClr val="009900"/>
                </a:solidFill>
              </a:rPr>
              <a:t> </a:t>
            </a:r>
            <a:r>
              <a:rPr lang="it-IT" sz="1800" b="1" dirty="0" err="1" smtClean="0">
                <a:solidFill>
                  <a:srgbClr val="009900"/>
                </a:solidFill>
              </a:rPr>
              <a:t>at</a:t>
            </a:r>
            <a:r>
              <a:rPr lang="it-IT" sz="1800" b="1" dirty="0" smtClean="0">
                <a:solidFill>
                  <a:srgbClr val="009900"/>
                </a:solidFill>
              </a:rPr>
              <a:t> + </a:t>
            </a:r>
            <a:r>
              <a:rPr lang="it-IT" sz="1800" b="1" dirty="0" err="1" smtClean="0">
                <a:solidFill>
                  <a:srgbClr val="009900"/>
                </a:solidFill>
                <a:latin typeface="Symbol" pitchFamily="18" charset="2"/>
              </a:rPr>
              <a:t>s</a:t>
            </a:r>
            <a:r>
              <a:rPr lang="it-IT" sz="1800" b="1" baseline="-25000" dirty="0" err="1" smtClean="0">
                <a:solidFill>
                  <a:srgbClr val="009900"/>
                </a:solidFill>
              </a:rPr>
              <a:t>x</a:t>
            </a:r>
            <a:r>
              <a:rPr lang="it-IT" sz="1800" b="1" dirty="0" smtClean="0">
                <a:solidFill>
                  <a:srgbClr val="009900"/>
                </a:solidFill>
              </a:rPr>
              <a:t> </a:t>
            </a:r>
            <a:r>
              <a:rPr lang="it-IT" sz="1800" b="1" dirty="0" smtClean="0">
                <a:solidFill>
                  <a:srgbClr val="FF0000"/>
                </a:solidFill>
              </a:rPr>
              <a:t>(</a:t>
            </a:r>
            <a:r>
              <a:rPr lang="it-IT" sz="1800" b="1" dirty="0" err="1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it-IT" sz="1800" b="1" baseline="-25000" dirty="0" err="1" smtClean="0">
                <a:solidFill>
                  <a:srgbClr val="FF0000"/>
                </a:solidFill>
              </a:rPr>
              <a:t>x</a:t>
            </a:r>
            <a:r>
              <a:rPr lang="it-IT" sz="1800" b="1" dirty="0" smtClean="0">
                <a:solidFill>
                  <a:srgbClr val="FF0000"/>
                </a:solidFill>
              </a:rPr>
              <a:t>/2</a:t>
            </a:r>
            <a:r>
              <a:rPr lang="it-IT" sz="1800" b="1" dirty="0" smtClean="0">
                <a:solidFill>
                  <a:srgbClr val="FF0000"/>
                </a:solidFill>
                <a:latin typeface="Symbol" pitchFamily="18" charset="2"/>
              </a:rPr>
              <a:t>q</a:t>
            </a:r>
            <a:r>
              <a:rPr lang="it-IT" sz="1800" b="1" dirty="0" smtClean="0">
                <a:solidFill>
                  <a:srgbClr val="FF0000"/>
                </a:solidFill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</a:rPr>
              <a:t>at</a:t>
            </a:r>
            <a:r>
              <a:rPr lang="it-IT" sz="1800" b="1" dirty="0" smtClean="0">
                <a:solidFill>
                  <a:srgbClr val="FF0000"/>
                </a:solidFill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</a:rPr>
              <a:t>low</a:t>
            </a:r>
            <a:r>
              <a:rPr lang="it-IT" sz="1800" b="1" dirty="0" smtClean="0">
                <a:solidFill>
                  <a:srgbClr val="FF0000"/>
                </a:solidFill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</a:rPr>
              <a:t>current</a:t>
            </a:r>
            <a:r>
              <a:rPr lang="it-IT" sz="1800" b="1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63" name="Rectangle 50"/>
          <p:cNvSpPr>
            <a:spLocks noChangeArrowheads="1"/>
          </p:cNvSpPr>
          <p:nvPr/>
        </p:nvSpPr>
        <p:spPr bwMode="auto">
          <a:xfrm>
            <a:off x="6172200" y="3518159"/>
            <a:ext cx="2590800" cy="854075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it-IT" sz="2000" dirty="0">
                <a:solidFill>
                  <a:srgbClr val="000066"/>
                </a:solidFill>
              </a:rPr>
              <a:t>Large </a:t>
            </a:r>
            <a:r>
              <a:rPr lang="it-IT" sz="2000" dirty="0" err="1">
                <a:solidFill>
                  <a:srgbClr val="000066"/>
                </a:solidFill>
              </a:rPr>
              <a:t>Piwinski</a:t>
            </a:r>
            <a:r>
              <a:rPr lang="it-IT" sz="2000" dirty="0">
                <a:solidFill>
                  <a:srgbClr val="000066"/>
                </a:solidFill>
              </a:rPr>
              <a:t> angle:</a:t>
            </a:r>
          </a:p>
          <a:p>
            <a:pPr marL="342900" indent="-342900" algn="ctr">
              <a:spcBef>
                <a:spcPct val="50000"/>
              </a:spcBef>
            </a:pPr>
            <a:r>
              <a:rPr lang="it-IT" sz="2000" dirty="0">
                <a:solidFill>
                  <a:srgbClr val="000066"/>
                </a:solidFill>
              </a:rPr>
              <a:t> </a:t>
            </a:r>
            <a:r>
              <a:rPr lang="it-IT" sz="2000" b="1" i="1" dirty="0">
                <a:solidFill>
                  <a:srgbClr val="000066"/>
                </a:solidFill>
                <a:latin typeface="Symbol" pitchFamily="18" charset="2"/>
              </a:rPr>
              <a:t>F</a:t>
            </a:r>
            <a:r>
              <a:rPr lang="it-IT" sz="2000" b="1" i="1" dirty="0">
                <a:solidFill>
                  <a:srgbClr val="000066"/>
                </a:solidFill>
              </a:rPr>
              <a:t> = tg(</a:t>
            </a:r>
            <a:r>
              <a:rPr lang="it-IT" sz="2000" b="1" i="1" dirty="0">
                <a:solidFill>
                  <a:srgbClr val="000066"/>
                </a:solidFill>
                <a:latin typeface="Symbol" pitchFamily="18" charset="2"/>
              </a:rPr>
              <a:t>q)</a:t>
            </a:r>
            <a:r>
              <a:rPr lang="it-IT" sz="2000" b="1" i="1" dirty="0" err="1">
                <a:solidFill>
                  <a:srgbClr val="000066"/>
                </a:solidFill>
                <a:latin typeface="Symbol" pitchFamily="18" charset="2"/>
              </a:rPr>
              <a:t>s</a:t>
            </a:r>
            <a:r>
              <a:rPr lang="it-IT" sz="2000" b="1" i="1" baseline="-25000" dirty="0" err="1">
                <a:solidFill>
                  <a:srgbClr val="000066"/>
                </a:solidFill>
              </a:rPr>
              <a:t>z</a:t>
            </a:r>
            <a:r>
              <a:rPr lang="it-IT" sz="2000" b="1" i="1" dirty="0">
                <a:solidFill>
                  <a:srgbClr val="000066"/>
                </a:solidFill>
              </a:rPr>
              <a:t>/</a:t>
            </a:r>
            <a:r>
              <a:rPr lang="it-IT" sz="2000" b="1" i="1" dirty="0" err="1">
                <a:solidFill>
                  <a:srgbClr val="000066"/>
                </a:solidFill>
                <a:latin typeface="Symbol" pitchFamily="18" charset="2"/>
              </a:rPr>
              <a:t>s</a:t>
            </a:r>
            <a:r>
              <a:rPr lang="it-IT" sz="2000" b="1" i="1" baseline="-25000" dirty="0" err="1">
                <a:solidFill>
                  <a:srgbClr val="000066"/>
                </a:solidFill>
              </a:rPr>
              <a:t>x</a:t>
            </a:r>
            <a:endParaRPr lang="it-IT" sz="2000" b="1" i="1" baseline="-25000" dirty="0">
              <a:solidFill>
                <a:srgbClr val="000066"/>
              </a:solidFill>
            </a:endParaRPr>
          </a:p>
        </p:txBody>
      </p:sp>
      <p:grpSp>
        <p:nvGrpSpPr>
          <p:cNvPr id="64" name="Group 7"/>
          <p:cNvGrpSpPr>
            <a:grpSpLocks/>
          </p:cNvGrpSpPr>
          <p:nvPr/>
        </p:nvGrpSpPr>
        <p:grpSpPr bwMode="auto">
          <a:xfrm>
            <a:off x="0" y="4540623"/>
            <a:ext cx="6424614" cy="1901029"/>
            <a:chOff x="240" y="1254"/>
            <a:chExt cx="5280" cy="1722"/>
          </a:xfrm>
        </p:grpSpPr>
        <p:pic>
          <p:nvPicPr>
            <p:cNvPr id="65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254"/>
              <a:ext cx="5280" cy="17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6" name="Arc 9"/>
            <p:cNvSpPr>
              <a:spLocks/>
            </p:cNvSpPr>
            <p:nvPr/>
          </p:nvSpPr>
          <p:spPr bwMode="auto">
            <a:xfrm flipV="1">
              <a:off x="2832" y="1776"/>
              <a:ext cx="432" cy="288"/>
            </a:xfrm>
            <a:custGeom>
              <a:avLst/>
              <a:gdLst>
                <a:gd name="T0" fmla="*/ 0 w 43200"/>
                <a:gd name="T1" fmla="*/ 0 h 22684"/>
                <a:gd name="T2" fmla="*/ 0 w 43200"/>
                <a:gd name="T3" fmla="*/ 0 h 22684"/>
                <a:gd name="T4" fmla="*/ 0 w 43200"/>
                <a:gd name="T5" fmla="*/ 0 h 22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2684" fill="none" extrusionOk="0">
                  <a:moveTo>
                    <a:pt x="27" y="22683"/>
                  </a:moveTo>
                  <a:cubicBezTo>
                    <a:pt x="9" y="22322"/>
                    <a:pt x="0" y="219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1961"/>
                    <a:pt x="43190" y="22322"/>
                    <a:pt x="43172" y="22682"/>
                  </a:cubicBezTo>
                </a:path>
                <a:path w="43200" h="22684" stroke="0" extrusionOk="0">
                  <a:moveTo>
                    <a:pt x="27" y="22683"/>
                  </a:moveTo>
                  <a:cubicBezTo>
                    <a:pt x="9" y="22322"/>
                    <a:pt x="0" y="219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1961"/>
                    <a:pt x="43190" y="22322"/>
                    <a:pt x="43172" y="22682"/>
                  </a:cubicBezTo>
                  <a:lnTo>
                    <a:pt x="21600" y="21600"/>
                  </a:lnTo>
                  <a:lnTo>
                    <a:pt x="27" y="22683"/>
                  </a:lnTo>
                  <a:close/>
                </a:path>
              </a:pathLst>
            </a:cu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Text Box 10"/>
            <p:cNvSpPr txBox="1">
              <a:spLocks noChangeArrowheads="1"/>
            </p:cNvSpPr>
            <p:nvPr/>
          </p:nvSpPr>
          <p:spPr bwMode="auto">
            <a:xfrm>
              <a:off x="3120" y="2496"/>
              <a:ext cx="430" cy="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0" cap="none" spc="0" normalizeH="0" baseline="0" noProof="0">
                  <a:ln>
                    <a:noFill/>
                  </a:ln>
                  <a:solidFill>
                    <a:srgbClr val="333366"/>
                  </a:solidFill>
                  <a:effectLst/>
                  <a:uLnTx/>
                  <a:uFillTx/>
                  <a:latin typeface="Symbol" pitchFamily="18" charset="2"/>
                  <a:cs typeface="Arial" charset="0"/>
                </a:rPr>
                <a:t></a:t>
              </a:r>
              <a:r>
                <a:rPr kumimoji="0" lang="it-IT" sz="2800" b="1" i="0" u="none" strike="noStrike" kern="0" cap="none" spc="0" normalizeH="0" baseline="-25000" noProof="0">
                  <a:ln>
                    <a:noFill/>
                  </a:ln>
                  <a:solidFill>
                    <a:srgbClr val="333366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Y</a:t>
              </a:r>
              <a:endParaRPr kumimoji="0" lang="en-GB" sz="2800" b="1" i="0" u="none" strike="noStrike" kern="0" cap="none" spc="0" normalizeH="0" baseline="-25000" noProof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68" name="Line 11"/>
            <p:cNvSpPr>
              <a:spLocks noChangeShapeType="1"/>
            </p:cNvSpPr>
            <p:nvPr/>
          </p:nvSpPr>
          <p:spPr bwMode="auto">
            <a:xfrm flipH="1" flipV="1">
              <a:off x="3072" y="2064"/>
              <a:ext cx="240" cy="43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Arc 12"/>
            <p:cNvSpPr>
              <a:spLocks/>
            </p:cNvSpPr>
            <p:nvPr/>
          </p:nvSpPr>
          <p:spPr bwMode="auto">
            <a:xfrm flipV="1">
              <a:off x="2448" y="1851"/>
              <a:ext cx="432" cy="261"/>
            </a:xfrm>
            <a:custGeom>
              <a:avLst/>
              <a:gdLst>
                <a:gd name="T0" fmla="*/ 0 w 43200"/>
                <a:gd name="T1" fmla="*/ 0 h 22684"/>
                <a:gd name="T2" fmla="*/ 0 w 43200"/>
                <a:gd name="T3" fmla="*/ 0 h 22684"/>
                <a:gd name="T4" fmla="*/ 0 w 43200"/>
                <a:gd name="T5" fmla="*/ 0 h 22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2684" fill="none" extrusionOk="0">
                  <a:moveTo>
                    <a:pt x="27" y="22683"/>
                  </a:moveTo>
                  <a:cubicBezTo>
                    <a:pt x="9" y="22322"/>
                    <a:pt x="0" y="219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1961"/>
                    <a:pt x="43190" y="22322"/>
                    <a:pt x="43172" y="22682"/>
                  </a:cubicBezTo>
                </a:path>
                <a:path w="43200" h="22684" stroke="0" extrusionOk="0">
                  <a:moveTo>
                    <a:pt x="27" y="22683"/>
                  </a:moveTo>
                  <a:cubicBezTo>
                    <a:pt x="9" y="22322"/>
                    <a:pt x="0" y="219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1961"/>
                    <a:pt x="43190" y="22322"/>
                    <a:pt x="43172" y="22682"/>
                  </a:cubicBezTo>
                  <a:lnTo>
                    <a:pt x="21600" y="21600"/>
                  </a:lnTo>
                  <a:lnTo>
                    <a:pt x="27" y="22683"/>
                  </a:lnTo>
                  <a:close/>
                </a:path>
              </a:pathLst>
            </a:custGeom>
            <a:noFill/>
            <a:ln w="7620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Arc 13"/>
            <p:cNvSpPr>
              <a:spLocks/>
            </p:cNvSpPr>
            <p:nvPr/>
          </p:nvSpPr>
          <p:spPr bwMode="auto">
            <a:xfrm flipV="1">
              <a:off x="2160" y="1947"/>
              <a:ext cx="432" cy="261"/>
            </a:xfrm>
            <a:custGeom>
              <a:avLst/>
              <a:gdLst>
                <a:gd name="T0" fmla="*/ 0 w 43200"/>
                <a:gd name="T1" fmla="*/ 0 h 22684"/>
                <a:gd name="T2" fmla="*/ 0 w 43200"/>
                <a:gd name="T3" fmla="*/ 0 h 22684"/>
                <a:gd name="T4" fmla="*/ 0 w 43200"/>
                <a:gd name="T5" fmla="*/ 0 h 22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2684" fill="none" extrusionOk="0">
                  <a:moveTo>
                    <a:pt x="27" y="22683"/>
                  </a:moveTo>
                  <a:cubicBezTo>
                    <a:pt x="9" y="22322"/>
                    <a:pt x="0" y="219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1961"/>
                    <a:pt x="43190" y="22322"/>
                    <a:pt x="43172" y="22682"/>
                  </a:cubicBezTo>
                </a:path>
                <a:path w="43200" h="22684" stroke="0" extrusionOk="0">
                  <a:moveTo>
                    <a:pt x="27" y="22683"/>
                  </a:moveTo>
                  <a:cubicBezTo>
                    <a:pt x="9" y="22322"/>
                    <a:pt x="0" y="219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1961"/>
                    <a:pt x="43190" y="22322"/>
                    <a:pt x="43172" y="22682"/>
                  </a:cubicBezTo>
                  <a:lnTo>
                    <a:pt x="21600" y="21600"/>
                  </a:lnTo>
                  <a:lnTo>
                    <a:pt x="27" y="22683"/>
                  </a:lnTo>
                  <a:close/>
                </a:path>
              </a:pathLst>
            </a:custGeom>
            <a:noFill/>
            <a:ln w="76200">
              <a:solidFill>
                <a:srgbClr val="E4005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Line 14"/>
            <p:cNvSpPr>
              <a:spLocks noChangeShapeType="1"/>
            </p:cNvSpPr>
            <p:nvPr/>
          </p:nvSpPr>
          <p:spPr bwMode="auto">
            <a:xfrm flipH="1" flipV="1">
              <a:off x="2784" y="2112"/>
              <a:ext cx="288" cy="384"/>
            </a:xfrm>
            <a:prstGeom prst="line">
              <a:avLst/>
            </a:prstGeom>
            <a:noFill/>
            <a:ln w="57150">
              <a:solidFill>
                <a:srgbClr val="00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Line 15"/>
            <p:cNvSpPr>
              <a:spLocks noChangeShapeType="1"/>
            </p:cNvSpPr>
            <p:nvPr/>
          </p:nvSpPr>
          <p:spPr bwMode="auto">
            <a:xfrm flipH="1" flipV="1">
              <a:off x="2448" y="2256"/>
              <a:ext cx="576" cy="336"/>
            </a:xfrm>
            <a:prstGeom prst="line">
              <a:avLst/>
            </a:prstGeom>
            <a:noFill/>
            <a:ln w="57150">
              <a:solidFill>
                <a:srgbClr val="E4005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4" name="Text Box 48"/>
          <p:cNvSpPr txBox="1">
            <a:spLocks noChangeArrowheads="1"/>
          </p:cNvSpPr>
          <p:nvPr/>
        </p:nvSpPr>
        <p:spPr bwMode="auto">
          <a:xfrm>
            <a:off x="6172200" y="4556126"/>
            <a:ext cx="2971800" cy="19050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y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waist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 can be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moved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along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z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 with a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sextupole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on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both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sides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 of IP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at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proper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phase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  <a:sym typeface="Wingdings" pitchFamily="2" charset="2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  <a:sym typeface="Wingdings" pitchFamily="2" charset="2"/>
              </a:rPr>
              <a:t>	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  <a:sym typeface="Wingdings" pitchFamily="2" charset="2"/>
              </a:rPr>
              <a:t>“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  <a:sym typeface="Wingdings" pitchFamily="2" charset="2"/>
              </a:rPr>
              <a:t>Crab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  <a:sym typeface="Wingdings" pitchFamily="2" charset="2"/>
              </a:rPr>
              <a:t>Waist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  <a:sym typeface="Wingdings" pitchFamily="2" charset="2"/>
              </a:rPr>
              <a:t>”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31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Crab-Waist Scheme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8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 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5" y="6508219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28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33" name="Rectangle 22"/>
          <p:cNvSpPr>
            <a:spLocks noChangeArrowheads="1"/>
          </p:cNvSpPr>
          <p:nvPr/>
        </p:nvSpPr>
        <p:spPr bwMode="auto">
          <a:xfrm>
            <a:off x="276225" y="4857750"/>
            <a:ext cx="6727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it-IT" sz="1800" b="1" dirty="0">
                <a:solidFill>
                  <a:schemeClr val="bg1"/>
                </a:solidFill>
                <a:latin typeface="Calibri" charset="0"/>
              </a:rPr>
              <a:t>KLOE</a:t>
            </a:r>
            <a:endParaRPr lang="en-US" altLang="it-IT" sz="2800" b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4" name="Rectangle 24"/>
          <p:cNvSpPr>
            <a:spLocks noChangeArrowheads="1"/>
          </p:cNvSpPr>
          <p:nvPr/>
        </p:nvSpPr>
        <p:spPr bwMode="auto">
          <a:xfrm>
            <a:off x="3092897" y="4869160"/>
            <a:ext cx="9342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it-IT" sz="1800" b="1" dirty="0">
                <a:solidFill>
                  <a:schemeClr val="bg1"/>
                </a:solidFill>
                <a:latin typeface="Calibri" charset="0"/>
              </a:rPr>
              <a:t>FINUDA</a:t>
            </a:r>
          </a:p>
        </p:txBody>
      </p:sp>
      <p:sp>
        <p:nvSpPr>
          <p:cNvPr id="76" name="Text Box 5"/>
          <p:cNvSpPr txBox="1">
            <a:spLocks noChangeArrowheads="1"/>
          </p:cNvSpPr>
          <p:nvPr/>
        </p:nvSpPr>
        <p:spPr bwMode="auto">
          <a:xfrm>
            <a:off x="457200" y="990600"/>
            <a:ext cx="8140700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b="1" dirty="0" err="1">
                <a:solidFill>
                  <a:schemeClr val="tx2"/>
                </a:solidFill>
                <a:latin typeface="+mn-lt"/>
              </a:rPr>
              <a:t>Crab</a:t>
            </a:r>
            <a:r>
              <a:rPr lang="it-IT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it-IT" b="1" dirty="0" err="1">
                <a:solidFill>
                  <a:schemeClr val="tx2"/>
                </a:solidFill>
                <a:latin typeface="+mn-lt"/>
              </a:rPr>
              <a:t>sextupoles</a:t>
            </a:r>
            <a:r>
              <a:rPr lang="it-IT" b="1" dirty="0">
                <a:solidFill>
                  <a:schemeClr val="tx2"/>
                </a:solidFill>
                <a:latin typeface="+mn-lt"/>
              </a:rPr>
              <a:t> OFF: </a:t>
            </a:r>
            <a:r>
              <a:rPr lang="en-US" altLang="ja-JP" b="1" dirty="0">
                <a:solidFill>
                  <a:schemeClr val="tx2"/>
                </a:solidFill>
                <a:latin typeface="+mn-lt"/>
                <a:ea typeface="ＭＳ Ｐゴシック" charset="-128"/>
              </a:rPr>
              <a:t>Waist line is orthogonal to the axis of other beam</a:t>
            </a:r>
            <a:endParaRPr lang="en-US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77" name="Picture 4" descr="SuperCr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7851775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Text Box 15"/>
          <p:cNvSpPr txBox="1">
            <a:spLocks noChangeArrowheads="1"/>
          </p:cNvSpPr>
          <p:nvPr/>
        </p:nvSpPr>
        <p:spPr bwMode="auto">
          <a:xfrm>
            <a:off x="899592" y="1447800"/>
            <a:ext cx="3232150" cy="522287"/>
          </a:xfrm>
          <a:prstGeom prst="rect">
            <a:avLst/>
          </a:prstGeom>
          <a:solidFill>
            <a:srgbClr val="FFFF99"/>
          </a:solidFill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Arial" charset="0"/>
                <a:cs typeface="Arial" charset="0"/>
              </a:rPr>
              <a:t>Raimondi, Shatilov, Zobov http://arxiv.org/abs/physics/0702033</a:t>
            </a:r>
          </a:p>
        </p:txBody>
      </p:sp>
      <p:sp>
        <p:nvSpPr>
          <p:cNvPr id="79" name="Text Box 6"/>
          <p:cNvSpPr txBox="1">
            <a:spLocks noChangeArrowheads="1"/>
          </p:cNvSpPr>
          <p:nvPr/>
        </p:nvSpPr>
        <p:spPr bwMode="auto">
          <a:xfrm>
            <a:off x="590550" y="5455212"/>
            <a:ext cx="8229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err="1">
                <a:solidFill>
                  <a:schemeClr val="tx2"/>
                </a:solidFill>
                <a:latin typeface="+mn-lt"/>
                <a:cs typeface="+mn-cs"/>
              </a:rPr>
              <a:t>Crab</a:t>
            </a:r>
            <a:r>
              <a:rPr lang="it-IT" b="1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it-IT" b="1" dirty="0" err="1">
                <a:solidFill>
                  <a:schemeClr val="tx2"/>
                </a:solidFill>
                <a:latin typeface="+mn-lt"/>
                <a:cs typeface="+mn-cs"/>
              </a:rPr>
              <a:t>sextupoles</a:t>
            </a:r>
            <a:r>
              <a:rPr lang="it-IT" b="1" dirty="0">
                <a:solidFill>
                  <a:schemeClr val="tx2"/>
                </a:solidFill>
                <a:latin typeface="+mn-lt"/>
                <a:cs typeface="+mn-cs"/>
              </a:rPr>
              <a:t> ON: </a:t>
            </a:r>
            <a:r>
              <a:rPr lang="en-US" altLang="ja-JP" b="1" dirty="0">
                <a:solidFill>
                  <a:schemeClr val="tx2"/>
                </a:solidFill>
                <a:latin typeface="+mn-lt"/>
                <a:ea typeface="ＭＳ Ｐゴシック" pitchFamily="34" charset="-128"/>
                <a:cs typeface="+mn-cs"/>
              </a:rPr>
              <a:t>Waist aligned with path of other beam </a:t>
            </a:r>
          </a:p>
          <a:p>
            <a:pPr marL="1009650" indent="-285750" fontAlgn="auto">
              <a:spcBef>
                <a:spcPts val="0"/>
              </a:spcBef>
              <a:spcAft>
                <a:spcPts val="0"/>
              </a:spcAft>
              <a:buSzPct val="65000"/>
              <a:buBlip>
                <a:blip r:embed="rId3"/>
              </a:buBlip>
              <a:defRPr/>
            </a:pPr>
            <a:r>
              <a:rPr lang="en-US" altLang="ja-JP" b="1" dirty="0">
                <a:solidFill>
                  <a:schemeClr val="tx2"/>
                </a:solidFill>
                <a:latin typeface="+mn-lt"/>
                <a:ea typeface="ＭＳ Ｐゴシック" pitchFamily="34" charset="-128"/>
                <a:cs typeface="+mn-cs"/>
              </a:rPr>
              <a:t>particles at higher ß do not see full field of other </a:t>
            </a:r>
            <a:r>
              <a:rPr lang="en-US" altLang="ja-JP" b="1" dirty="0" smtClean="0">
                <a:solidFill>
                  <a:schemeClr val="tx2"/>
                </a:solidFill>
                <a:latin typeface="+mn-lt"/>
                <a:ea typeface="ＭＳ Ｐゴシック" pitchFamily="34" charset="-128"/>
                <a:cs typeface="+mn-cs"/>
              </a:rPr>
              <a:t>beam</a:t>
            </a:r>
          </a:p>
          <a:p>
            <a:pPr marL="1009650" indent="-285750">
              <a:buSzPct val="65000"/>
              <a:buBlip>
                <a:blip r:embed="rId3"/>
              </a:buBlip>
              <a:defRPr/>
            </a:pPr>
            <a:r>
              <a:rPr lang="en-US" altLang="ja-JP" b="1" dirty="0">
                <a:solidFill>
                  <a:schemeClr val="tx2"/>
                </a:solidFill>
                <a:ea typeface="ＭＳ Ｐゴシック" pitchFamily="34" charset="-128"/>
              </a:rPr>
              <a:t>no excessive beam-beam parameter due to hourglass effect</a:t>
            </a:r>
          </a:p>
          <a:p>
            <a:pPr marL="723900" fontAlgn="auto">
              <a:spcBef>
                <a:spcPts val="0"/>
              </a:spcBef>
              <a:spcAft>
                <a:spcPts val="0"/>
              </a:spcAft>
              <a:buSzPct val="65000"/>
              <a:defRPr/>
            </a:pPr>
            <a:endParaRPr lang="en-US" altLang="ja-JP" b="1" dirty="0">
              <a:solidFill>
                <a:schemeClr val="tx2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75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prstClr val="white"/>
                </a:solidFill>
                <a:latin typeface="Times New Roman"/>
                <a:cs typeface="Times New Roman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september</a:t>
            </a:r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2013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8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 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5" y="6508219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29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Picture 1" descr="460_63bunches_15_9_13.png"/>
          <p:cNvPicPr>
            <a:picLocks noChangeAspect="1"/>
          </p:cNvPicPr>
          <p:nvPr/>
        </p:nvPicPr>
        <p:blipFill>
          <a:blip r:embed="rId2"/>
          <a:srcRect l="1969" t="20014" r="54523" b="38047"/>
          <a:stretch>
            <a:fillRect/>
          </a:stretch>
        </p:blipFill>
        <p:spPr>
          <a:xfrm>
            <a:off x="5608513" y="836712"/>
            <a:ext cx="3355975" cy="2586037"/>
          </a:xfrm>
          <a:prstGeom prst="rect">
            <a:avLst/>
          </a:prstGeom>
          <a:ln>
            <a:solidFill>
              <a:sysClr val="window" lastClr="FFFFFF">
                <a:lumMod val="50000"/>
              </a:sysClr>
            </a:solidFill>
          </a:ln>
        </p:spPr>
      </p:pic>
      <p:sp>
        <p:nvSpPr>
          <p:cNvPr id="11" name="Donut 8"/>
          <p:cNvSpPr>
            <a:spLocks noChangeArrowheads="1"/>
          </p:cNvSpPr>
          <p:nvPr/>
        </p:nvSpPr>
        <p:spPr bwMode="auto">
          <a:xfrm>
            <a:off x="5508104" y="1636985"/>
            <a:ext cx="790575" cy="423863"/>
          </a:xfrm>
          <a:custGeom>
            <a:avLst/>
            <a:gdLst>
              <a:gd name="T0" fmla="*/ 395288 w 790575"/>
              <a:gd name="T1" fmla="*/ 0 h 423863"/>
              <a:gd name="T2" fmla="*/ 115777 w 790575"/>
              <a:gd name="T3" fmla="*/ 62073 h 423863"/>
              <a:gd name="T4" fmla="*/ 0 w 790575"/>
              <a:gd name="T5" fmla="*/ 211932 h 423863"/>
              <a:gd name="T6" fmla="*/ 115777 w 790575"/>
              <a:gd name="T7" fmla="*/ 361790 h 423863"/>
              <a:gd name="T8" fmla="*/ 395288 w 790575"/>
              <a:gd name="T9" fmla="*/ 423863 h 423863"/>
              <a:gd name="T10" fmla="*/ 674798 w 790575"/>
              <a:gd name="T11" fmla="*/ 361790 h 423863"/>
              <a:gd name="T12" fmla="*/ 790575 w 790575"/>
              <a:gd name="T13" fmla="*/ 211932 h 423863"/>
              <a:gd name="T14" fmla="*/ 674798 w 790575"/>
              <a:gd name="T15" fmla="*/ 62073 h 423863"/>
              <a:gd name="T16" fmla="*/ 3 60000 65536"/>
              <a:gd name="T17" fmla="*/ 3 60000 65536"/>
              <a:gd name="T18" fmla="*/ 2 60000 65536"/>
              <a:gd name="T19" fmla="*/ 1 60000 65536"/>
              <a:gd name="T20" fmla="*/ 1 60000 65536"/>
              <a:gd name="T21" fmla="*/ 1 60000 65536"/>
              <a:gd name="T22" fmla="*/ 0 60000 65536"/>
              <a:gd name="T23" fmla="*/ 3 60000 65536"/>
              <a:gd name="T24" fmla="*/ 115777 w 790575"/>
              <a:gd name="T25" fmla="*/ 62073 h 423863"/>
              <a:gd name="T26" fmla="*/ 674798 w 790575"/>
              <a:gd name="T27" fmla="*/ 361790 h 42386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90575" h="423863">
                <a:moveTo>
                  <a:pt x="0" y="211932"/>
                </a:moveTo>
                <a:lnTo>
                  <a:pt x="0" y="211931"/>
                </a:lnTo>
                <a:cubicBezTo>
                  <a:pt x="0" y="94885"/>
                  <a:pt x="176976" y="-1"/>
                  <a:pt x="395288" y="0"/>
                </a:cubicBezTo>
                <a:cubicBezTo>
                  <a:pt x="613599" y="0"/>
                  <a:pt x="790576" y="94885"/>
                  <a:pt x="790576" y="211932"/>
                </a:cubicBezTo>
                <a:cubicBezTo>
                  <a:pt x="790576" y="328978"/>
                  <a:pt x="613599" y="423863"/>
                  <a:pt x="395288" y="423864"/>
                </a:cubicBezTo>
                <a:cubicBezTo>
                  <a:pt x="176976" y="423864"/>
                  <a:pt x="0" y="328978"/>
                  <a:pt x="0" y="211932"/>
                </a:cubicBezTo>
                <a:close/>
                <a:moveTo>
                  <a:pt x="24415" y="211932"/>
                </a:moveTo>
                <a:lnTo>
                  <a:pt x="24415" y="211931"/>
                </a:lnTo>
                <a:cubicBezTo>
                  <a:pt x="24414" y="315494"/>
                  <a:pt x="190460" y="399448"/>
                  <a:pt x="395287" y="399449"/>
                </a:cubicBezTo>
                <a:lnTo>
                  <a:pt x="395288" y="399449"/>
                </a:lnTo>
                <a:cubicBezTo>
                  <a:pt x="600115" y="399448"/>
                  <a:pt x="766161" y="315494"/>
                  <a:pt x="766161" y="211932"/>
                </a:cubicBezTo>
                <a:cubicBezTo>
                  <a:pt x="766161" y="108369"/>
                  <a:pt x="600115" y="24415"/>
                  <a:pt x="395288" y="24415"/>
                </a:cubicBezTo>
                <a:cubicBezTo>
                  <a:pt x="190460" y="24414"/>
                  <a:pt x="24415" y="108369"/>
                  <a:pt x="24415" y="21193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7739727" y="1988840"/>
            <a:ext cx="1080745" cy="523220"/>
          </a:xfrm>
          <a:prstGeom prst="rect">
            <a:avLst/>
          </a:prstGeom>
          <a:solidFill>
            <a:srgbClr val="FBFF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1400" smtClean="0">
                <a:solidFill>
                  <a:srgbClr val="0000FF"/>
                </a:solidFill>
                <a:latin typeface="Calibri" charset="0"/>
              </a:rPr>
              <a:t>I    ~ 460 mA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1400" smtClean="0">
                <a:solidFill>
                  <a:srgbClr val="0000FF"/>
                </a:solidFill>
                <a:latin typeface="Calibri" charset="0"/>
              </a:rPr>
              <a:t>I</a:t>
            </a:r>
            <a:r>
              <a:rPr lang="en-US" altLang="it-IT" sz="1400" baseline="-25000" smtClean="0">
                <a:solidFill>
                  <a:srgbClr val="0000FF"/>
                </a:solidFill>
                <a:latin typeface="Calibri" charset="0"/>
              </a:rPr>
              <a:t>1b</a:t>
            </a:r>
            <a:r>
              <a:rPr lang="en-US" altLang="it-IT" sz="1400" smtClean="0">
                <a:solidFill>
                  <a:srgbClr val="0000FF"/>
                </a:solidFill>
                <a:latin typeface="Calibri" charset="0"/>
              </a:rPr>
              <a:t> ~ 7.3 mA</a:t>
            </a:r>
          </a:p>
        </p:txBody>
      </p:sp>
      <p:sp>
        <p:nvSpPr>
          <p:cNvPr id="13" name="TextBox 7"/>
          <p:cNvSpPr txBox="1"/>
          <p:nvPr/>
        </p:nvSpPr>
        <p:spPr>
          <a:xfrm>
            <a:off x="5354067" y="4001095"/>
            <a:ext cx="3754437" cy="23082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it-IT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Beam current limited by collective effects:</a:t>
            </a:r>
          </a:p>
          <a:p>
            <a:pPr lvl="1" eaLnBrk="1" hangingPunct="1"/>
            <a:r>
              <a:rPr lang="en-US" altLang="it-IT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Transverse beam size grows with the current due to ion trapping</a:t>
            </a:r>
          </a:p>
          <a:p>
            <a:pPr lvl="1" eaLnBrk="1" hangingPunct="1"/>
            <a:r>
              <a:rPr lang="en-US" altLang="it-IT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transverse instabilities appear above   ~ 460 mA. </a:t>
            </a:r>
          </a:p>
          <a:p>
            <a:pPr eaLnBrk="1" hangingPunct="1"/>
            <a:endParaRPr lang="en-US" altLang="it-IT" sz="16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it-IT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Further improvements required:</a:t>
            </a:r>
          </a:p>
          <a:p>
            <a:pPr lvl="1" eaLnBrk="1" hangingPunct="1"/>
            <a:r>
              <a:rPr lang="en-US" altLang="it-IT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recovering optimal vacuum condition</a:t>
            </a:r>
          </a:p>
          <a:p>
            <a:pPr lvl="1" eaLnBrk="1" hangingPunct="1"/>
            <a:r>
              <a:rPr lang="en-US" altLang="it-IT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tuning transverse feedbacks</a:t>
            </a:r>
            <a:endParaRPr lang="en-US" altLang="it-IT" sz="1600" dirty="0">
              <a:latin typeface="Times New Roman" panose="02020603050405020304" pitchFamily="18" charset="0"/>
            </a:endParaRPr>
          </a:p>
        </p:txBody>
      </p:sp>
      <p:pic>
        <p:nvPicPr>
          <p:cNvPr id="19" name="Picture 9" descr="eleI_1200mA_26_9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3722688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1979712" y="5229200"/>
            <a:ext cx="2224088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dirty="0" smtClean="0">
                <a:solidFill>
                  <a:srgbClr val="FF0000"/>
                </a:solidFill>
                <a:latin typeface="Calibri" charset="0"/>
              </a:rPr>
              <a:t>100 bunches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1400" dirty="0" smtClean="0">
                <a:solidFill>
                  <a:srgbClr val="FF0000"/>
                </a:solidFill>
                <a:latin typeface="Calibri" charset="0"/>
              </a:rPr>
              <a:t>September 26</a:t>
            </a:r>
            <a:r>
              <a:rPr lang="en-US" altLang="it-IT" sz="1400" baseline="30000" dirty="0" smtClean="0">
                <a:solidFill>
                  <a:srgbClr val="FF0000"/>
                </a:solidFill>
                <a:latin typeface="Calibri" charset="0"/>
              </a:rPr>
              <a:t>th</a:t>
            </a:r>
            <a:r>
              <a:rPr lang="en-US" altLang="it-IT" sz="1400" dirty="0" smtClean="0">
                <a:solidFill>
                  <a:srgbClr val="FF0000"/>
                </a:solidFill>
                <a:latin typeface="Calibri" charset="0"/>
              </a:rPr>
              <a:t> 2013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" y="836712"/>
            <a:ext cx="5286375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80457"/>
            <a:ext cx="30353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ccia a destra 1"/>
          <p:cNvSpPr/>
          <p:nvPr/>
        </p:nvSpPr>
        <p:spPr>
          <a:xfrm>
            <a:off x="5292080" y="2204864"/>
            <a:ext cx="316433" cy="911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Freccia in giù 2"/>
          <p:cNvSpPr/>
          <p:nvPr/>
        </p:nvSpPr>
        <p:spPr>
          <a:xfrm>
            <a:off x="7164288" y="3448744"/>
            <a:ext cx="122212" cy="55235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reccia a sinistra 3"/>
          <p:cNvSpPr/>
          <p:nvPr/>
        </p:nvSpPr>
        <p:spPr>
          <a:xfrm>
            <a:off x="4355976" y="5013176"/>
            <a:ext cx="936104" cy="14203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677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LNF activities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6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4" y="6508217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3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16" name="Oval 2"/>
          <p:cNvSpPr>
            <a:spLocks noChangeArrowheads="1"/>
          </p:cNvSpPr>
          <p:nvPr/>
        </p:nvSpPr>
        <p:spPr bwMode="auto">
          <a:xfrm>
            <a:off x="2555776" y="2140743"/>
            <a:ext cx="3810000" cy="3592513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DA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Φ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NE</a:t>
            </a:r>
          </a:p>
          <a:p>
            <a:pPr algn="ctr"/>
            <a:endParaRPr lang="en-US" sz="2000" b="1" dirty="0" smtClean="0">
              <a:solidFill>
                <a:srgbClr val="FF0000"/>
              </a:solidFill>
              <a:latin typeface="Arial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KLOE 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  <a:latin typeface="Arial" charset="0"/>
              </a:rPr>
              <a:t>data taking this year</a:t>
            </a:r>
          </a:p>
          <a:p>
            <a:pPr algn="ctr"/>
            <a:endParaRPr lang="en-US" dirty="0" smtClean="0">
              <a:solidFill>
                <a:prstClr val="black"/>
              </a:solidFill>
              <a:latin typeface="Arial" charset="0"/>
            </a:endParaRPr>
          </a:p>
          <a:p>
            <a:pPr algn="ctr"/>
            <a:endParaRPr lang="en-US" dirty="0" smtClean="0">
              <a:solidFill>
                <a:prstClr val="black"/>
              </a:solidFill>
              <a:latin typeface="Arial" charset="0"/>
            </a:endParaRPr>
          </a:p>
          <a:p>
            <a:pPr algn="ctr"/>
            <a:endParaRPr lang="en-US" dirty="0" smtClean="0">
              <a:solidFill>
                <a:prstClr val="black"/>
              </a:solidFill>
              <a:latin typeface="Arial" charset="0"/>
            </a:endParaRPr>
          </a:p>
          <a:p>
            <a:pPr algn="ctr"/>
            <a:endParaRPr lang="en-US" dirty="0" smtClean="0">
              <a:solidFill>
                <a:prstClr val="black"/>
              </a:solidFill>
              <a:latin typeface="Arial" charset="0"/>
            </a:endParaRPr>
          </a:p>
          <a:p>
            <a:pPr algn="ctr"/>
            <a:endParaRPr lang="en-US" dirty="0" smtClean="0">
              <a:solidFill>
                <a:prstClr val="black"/>
              </a:solidFill>
              <a:latin typeface="Arial" charset="0"/>
            </a:endParaRPr>
          </a:p>
          <a:p>
            <a:pPr algn="ctr"/>
            <a:endParaRPr lang="en-US" dirty="0" smtClean="0">
              <a:solidFill>
                <a:prstClr val="black"/>
              </a:solidFill>
              <a:latin typeface="Arial" charset="0"/>
            </a:endParaRPr>
          </a:p>
          <a:p>
            <a:pPr algn="ctr"/>
            <a:endParaRPr lang="en-US" dirty="0" smtClean="0">
              <a:solidFill>
                <a:prstClr val="black"/>
              </a:solidFill>
              <a:latin typeface="Arial" charset="0"/>
            </a:endParaRPr>
          </a:p>
          <a:p>
            <a:pPr algn="ctr"/>
            <a:endParaRPr lang="en-US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843808" y="3373214"/>
            <a:ext cx="3276600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FINUDA </a:t>
            </a:r>
          </a:p>
          <a:p>
            <a:pPr defTabSz="457200" eaLnBrk="1" hangingPunct="1"/>
            <a:r>
              <a:rPr lang="en-US" sz="2000" dirty="0" smtClean="0">
                <a:solidFill>
                  <a:srgbClr val="333366"/>
                </a:solidFill>
                <a:latin typeface="Arial"/>
                <a:cs typeface="Arial"/>
              </a:rPr>
              <a:t>end of data taking in 2007</a:t>
            </a:r>
          </a:p>
          <a:p>
            <a:pPr defTabSz="457200" eaLnBrk="1" hangingPunct="1"/>
            <a:endParaRPr lang="en-US" sz="2000" b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defTabSz="457200" eaLnBrk="1" hangingPunct="1"/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SIDDHARTA </a:t>
            </a:r>
          </a:p>
          <a:p>
            <a:pPr defTabSz="457200" eaLnBrk="1" hangingPunct="1"/>
            <a:r>
              <a:rPr lang="en-US" sz="2000" dirty="0" smtClean="0">
                <a:solidFill>
                  <a:srgbClr val="333366"/>
                </a:solidFill>
                <a:latin typeface="Arial"/>
                <a:cs typeface="Arial"/>
              </a:rPr>
              <a:t>new of data taking in</a:t>
            </a:r>
            <a:r>
              <a:rPr lang="en-US" dirty="0" smtClean="0">
                <a:solidFill>
                  <a:srgbClr val="333366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srgbClr val="333366"/>
                </a:solidFill>
                <a:latin typeface="Arial"/>
                <a:cs typeface="Arial"/>
              </a:rPr>
              <a:t>2015</a:t>
            </a:r>
          </a:p>
          <a:p>
            <a:pPr defTabSz="457200" eaLnBrk="1" hangingPunct="1"/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defTabSz="457200" eaLnBrk="1" hangingPunct="1"/>
            <a:endParaRPr lang="en-US" dirty="0">
              <a:solidFill>
                <a:srgbClr val="333366"/>
              </a:solidFill>
              <a:latin typeface="Arial"/>
              <a:cs typeface="Arial"/>
            </a:endParaRP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2627784" y="692696"/>
            <a:ext cx="1592263" cy="16764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 sz="1400" b="1" dirty="0" err="1">
                <a:solidFill>
                  <a:srgbClr val="FF0000"/>
                </a:solidFill>
                <a:latin typeface="Arial" charset="0"/>
              </a:rPr>
              <a:t>Developments</a:t>
            </a:r>
            <a:endParaRPr lang="it-IT" sz="1400" b="1" dirty="0">
              <a:solidFill>
                <a:srgbClr val="FF0000"/>
              </a:solidFill>
              <a:latin typeface="Arial" charset="0"/>
            </a:endParaRPr>
          </a:p>
          <a:p>
            <a:pPr algn="ctr"/>
            <a:r>
              <a:rPr lang="it-IT" sz="1400" b="1" dirty="0">
                <a:solidFill>
                  <a:srgbClr val="FF0000"/>
                </a:solidFill>
                <a:latin typeface="Arial" charset="0"/>
              </a:rPr>
              <a:t> of </a:t>
            </a:r>
            <a:r>
              <a:rPr lang="it-IT" sz="1400" b="1" dirty="0" smtClean="0">
                <a:solidFill>
                  <a:srgbClr val="FF0000"/>
                </a:solidFill>
                <a:latin typeface="Arial" charset="0"/>
              </a:rPr>
              <a:t>new </a:t>
            </a:r>
            <a:r>
              <a:rPr lang="it-IT" sz="1400" b="1" dirty="0" err="1">
                <a:solidFill>
                  <a:srgbClr val="FF0000"/>
                </a:solidFill>
                <a:latin typeface="Arial" charset="0"/>
              </a:rPr>
              <a:t>accelerator</a:t>
            </a:r>
            <a:endParaRPr lang="it-IT" sz="1400" b="1" dirty="0">
              <a:solidFill>
                <a:srgbClr val="FF0000"/>
              </a:solidFill>
              <a:latin typeface="Arial" charset="0"/>
            </a:endParaRPr>
          </a:p>
          <a:p>
            <a:pPr algn="ctr"/>
            <a:r>
              <a:rPr lang="it-IT" sz="1400" b="1" dirty="0" err="1" smtClean="0">
                <a:solidFill>
                  <a:srgbClr val="FF0000"/>
                </a:solidFill>
                <a:latin typeface="Arial" charset="0"/>
              </a:rPr>
              <a:t>technique</a:t>
            </a:r>
            <a:r>
              <a:rPr lang="it-IT" sz="1400" b="1" dirty="0" smtClean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 algn="ctr"/>
            <a:r>
              <a:rPr lang="it-IT" b="1" dirty="0" smtClean="0">
                <a:solidFill>
                  <a:srgbClr val="FF0000"/>
                </a:solidFill>
                <a:latin typeface="Arial" charset="0"/>
              </a:rPr>
              <a:t>CTF3</a:t>
            </a:r>
            <a:endParaRPr lang="it-IT" b="1" dirty="0">
              <a:solidFill>
                <a:srgbClr val="FF0000"/>
              </a:solidFill>
              <a:latin typeface="Arial" charset="0"/>
            </a:endParaRPr>
          </a:p>
          <a:p>
            <a:pPr algn="ctr"/>
            <a:r>
              <a:rPr lang="it-IT" b="1" dirty="0">
                <a:solidFill>
                  <a:srgbClr val="FF0000"/>
                </a:solidFill>
                <a:latin typeface="Arial" charset="0"/>
              </a:rPr>
              <a:t>CLIC</a:t>
            </a:r>
          </a:p>
        </p:txBody>
      </p:sp>
      <p:sp>
        <p:nvSpPr>
          <p:cNvPr id="23" name="Oval 12"/>
          <p:cNvSpPr>
            <a:spLocks noChangeArrowheads="1"/>
          </p:cNvSpPr>
          <p:nvPr/>
        </p:nvSpPr>
        <p:spPr bwMode="auto">
          <a:xfrm>
            <a:off x="4152503" y="817389"/>
            <a:ext cx="1571625" cy="13874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 sz="1400" b="1">
                <a:solidFill>
                  <a:srgbClr val="FF0000"/>
                </a:solidFill>
                <a:latin typeface="Arial" charset="0"/>
              </a:rPr>
              <a:t>Research and</a:t>
            </a:r>
          </a:p>
          <a:p>
            <a:pPr algn="ctr"/>
            <a:r>
              <a:rPr lang="it-IT" sz="1400" b="1">
                <a:solidFill>
                  <a:srgbClr val="FF0000"/>
                </a:solidFill>
                <a:latin typeface="Arial" charset="0"/>
              </a:rPr>
              <a:t>Developments </a:t>
            </a:r>
          </a:p>
          <a:p>
            <a:pPr algn="ctr"/>
            <a:r>
              <a:rPr lang="it-IT" sz="1400" b="1">
                <a:solidFill>
                  <a:srgbClr val="FF0000"/>
                </a:solidFill>
                <a:latin typeface="Arial" charset="0"/>
              </a:rPr>
              <a:t>of</a:t>
            </a:r>
          </a:p>
          <a:p>
            <a:pPr algn="ctr"/>
            <a:r>
              <a:rPr lang="it-IT" sz="1400" b="1">
                <a:solidFill>
                  <a:srgbClr val="FF0000"/>
                </a:solidFill>
                <a:latin typeface="Arial" charset="0"/>
              </a:rPr>
              <a:t>Detectors</a:t>
            </a:r>
          </a:p>
        </p:txBody>
      </p:sp>
      <p:grpSp>
        <p:nvGrpSpPr>
          <p:cNvPr id="24" name="Group 21"/>
          <p:cNvGrpSpPr/>
          <p:nvPr/>
        </p:nvGrpSpPr>
        <p:grpSpPr>
          <a:xfrm>
            <a:off x="5364832" y="1642120"/>
            <a:ext cx="1295400" cy="1066800"/>
            <a:chOff x="5219700" y="1201738"/>
            <a:chExt cx="1295400" cy="1066800"/>
          </a:xfrm>
        </p:grpSpPr>
        <p:sp>
          <p:nvSpPr>
            <p:cNvPr id="25" name="Oval 10"/>
            <p:cNvSpPr>
              <a:spLocks noChangeArrowheads="1"/>
            </p:cNvSpPr>
            <p:nvPr/>
          </p:nvSpPr>
          <p:spPr bwMode="auto">
            <a:xfrm>
              <a:off x="5257800" y="1201738"/>
              <a:ext cx="1174750" cy="1066800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it-IT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26" name="Text Box 11"/>
            <p:cNvSpPr txBox="1">
              <a:spLocks noChangeArrowheads="1"/>
            </p:cNvSpPr>
            <p:nvPr/>
          </p:nvSpPr>
          <p:spPr bwMode="auto">
            <a:xfrm>
              <a:off x="5219700" y="1414182"/>
              <a:ext cx="12954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400" b="1" dirty="0" smtClean="0">
                  <a:solidFill>
                    <a:srgbClr val="FF0000"/>
                  </a:solidFill>
                  <a:latin typeface="Arial" charset="0"/>
                </a:rPr>
                <a:t>Medical   </a:t>
              </a:r>
              <a:r>
                <a:rPr lang="en-GB" sz="1400" b="1" dirty="0">
                  <a:solidFill>
                    <a:srgbClr val="FF0000"/>
                  </a:solidFill>
                  <a:latin typeface="Arial" charset="0"/>
                </a:rPr>
                <a:t>Application</a:t>
              </a:r>
              <a:endParaRPr lang="it-IT" sz="1400" b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27" name="Oval 5"/>
          <p:cNvSpPr>
            <a:spLocks noChangeArrowheads="1"/>
          </p:cNvSpPr>
          <p:nvPr/>
        </p:nvSpPr>
        <p:spPr bwMode="auto">
          <a:xfrm>
            <a:off x="6093296" y="2438400"/>
            <a:ext cx="1143000" cy="9906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1400" b="1">
                <a:solidFill>
                  <a:srgbClr val="FF0000"/>
                </a:solidFill>
                <a:latin typeface="Arial" charset="0"/>
              </a:rPr>
              <a:t>X-ray </a:t>
            </a:r>
          </a:p>
          <a:p>
            <a:pPr algn="ctr"/>
            <a:r>
              <a:rPr lang="en-GB" sz="1400" b="1">
                <a:solidFill>
                  <a:srgbClr val="FF0000"/>
                </a:solidFill>
                <a:latin typeface="Arial" charset="0"/>
              </a:rPr>
              <a:t>Laboratory</a:t>
            </a:r>
            <a:endParaRPr lang="it-IT" sz="14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8" name="Oval 3"/>
          <p:cNvSpPr>
            <a:spLocks noChangeArrowheads="1"/>
          </p:cNvSpPr>
          <p:nvPr/>
        </p:nvSpPr>
        <p:spPr bwMode="auto">
          <a:xfrm>
            <a:off x="6012160" y="3140968"/>
            <a:ext cx="2447925" cy="313372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t-IT" sz="1300" b="1" dirty="0">
              <a:solidFill>
                <a:srgbClr val="FF0000"/>
              </a:solidFill>
              <a:latin typeface="Arial" charset="0"/>
            </a:endParaRPr>
          </a:p>
          <a:p>
            <a:pPr algn="ctr"/>
            <a:endParaRPr lang="it-IT" sz="1300" b="1" dirty="0">
              <a:solidFill>
                <a:srgbClr val="FF0000"/>
              </a:solidFill>
              <a:latin typeface="Arial" charset="0"/>
            </a:endParaRPr>
          </a:p>
          <a:p>
            <a:pPr algn="ctr"/>
            <a:r>
              <a:rPr lang="it-IT" sz="1300" b="1" dirty="0">
                <a:solidFill>
                  <a:srgbClr val="FF0000"/>
                </a:solidFill>
                <a:latin typeface="Arial" charset="0"/>
              </a:rPr>
              <a:t>ATLAS-</a:t>
            </a:r>
            <a:r>
              <a:rPr lang="it-IT" sz="1300" b="1" dirty="0" smtClean="0">
                <a:solidFill>
                  <a:prstClr val="black"/>
                </a:solidFill>
                <a:latin typeface="Arial" charset="0"/>
              </a:rPr>
              <a:t>CERN</a:t>
            </a:r>
          </a:p>
          <a:p>
            <a:pPr algn="ctr"/>
            <a:r>
              <a:rPr lang="it-IT" sz="1300" b="1" dirty="0" smtClean="0">
                <a:solidFill>
                  <a:srgbClr val="FF0000"/>
                </a:solidFill>
                <a:latin typeface="Arial" charset="0"/>
              </a:rPr>
              <a:t>CMS</a:t>
            </a:r>
            <a:r>
              <a:rPr lang="it-IT" sz="1300" b="1" dirty="0">
                <a:solidFill>
                  <a:srgbClr val="FF0000"/>
                </a:solidFill>
                <a:latin typeface="Arial" charset="0"/>
              </a:rPr>
              <a:t>-</a:t>
            </a:r>
            <a:r>
              <a:rPr lang="it-IT" sz="1300" b="1" dirty="0">
                <a:solidFill>
                  <a:prstClr val="black"/>
                </a:solidFill>
                <a:latin typeface="Arial" charset="0"/>
              </a:rPr>
              <a:t>CERN</a:t>
            </a:r>
          </a:p>
          <a:p>
            <a:pPr algn="ctr"/>
            <a:r>
              <a:rPr lang="it-IT" sz="1300" b="1" dirty="0">
                <a:solidFill>
                  <a:srgbClr val="FF0000"/>
                </a:solidFill>
                <a:latin typeface="Arial" charset="0"/>
              </a:rPr>
              <a:t>LHC-b-</a:t>
            </a:r>
            <a:r>
              <a:rPr lang="it-IT" sz="1300" b="1" dirty="0">
                <a:solidFill>
                  <a:prstClr val="black"/>
                </a:solidFill>
                <a:latin typeface="Arial" charset="0"/>
              </a:rPr>
              <a:t>CERN</a:t>
            </a:r>
          </a:p>
          <a:p>
            <a:pPr algn="ctr"/>
            <a:endParaRPr lang="it-IT" sz="1300" b="1" dirty="0">
              <a:solidFill>
                <a:prstClr val="black"/>
              </a:solidFill>
              <a:latin typeface="Arial" charset="0"/>
            </a:endParaRPr>
          </a:p>
          <a:p>
            <a:pPr algn="ctr"/>
            <a:endParaRPr lang="it-IT" sz="1300" b="1" dirty="0">
              <a:solidFill>
                <a:srgbClr val="FF0000"/>
              </a:solidFill>
              <a:latin typeface="Arial" charset="0"/>
            </a:endParaRPr>
          </a:p>
          <a:p>
            <a:pPr algn="ctr"/>
            <a:endParaRPr lang="it-IT" sz="1300" b="1" dirty="0">
              <a:solidFill>
                <a:srgbClr val="FF0000"/>
              </a:solidFill>
              <a:latin typeface="Arial" charset="0"/>
            </a:endParaRPr>
          </a:p>
          <a:p>
            <a:pPr algn="ctr"/>
            <a:endParaRPr lang="it-IT" sz="1300" b="1" dirty="0">
              <a:solidFill>
                <a:srgbClr val="FF0000"/>
              </a:solidFill>
              <a:latin typeface="Arial" charset="0"/>
            </a:endParaRPr>
          </a:p>
          <a:p>
            <a:pPr algn="ctr"/>
            <a:endParaRPr lang="it-IT" sz="1300" b="1" dirty="0">
              <a:solidFill>
                <a:srgbClr val="FF0000"/>
              </a:solidFill>
              <a:latin typeface="Arial" charset="0"/>
            </a:endParaRPr>
          </a:p>
          <a:p>
            <a:pPr algn="ctr"/>
            <a:endParaRPr lang="it-IT" sz="1300" b="1" dirty="0">
              <a:solidFill>
                <a:srgbClr val="FF0000"/>
              </a:solidFill>
              <a:latin typeface="Arial" charset="0"/>
            </a:endParaRPr>
          </a:p>
          <a:p>
            <a:pPr algn="ctr"/>
            <a:r>
              <a:rPr lang="it-IT" sz="1300" b="1" dirty="0">
                <a:solidFill>
                  <a:srgbClr val="FF0000"/>
                </a:solidFill>
                <a:latin typeface="Arial" charset="0"/>
              </a:rPr>
              <a:t>NA62-</a:t>
            </a:r>
            <a:r>
              <a:rPr lang="it-IT" sz="1300" b="1" dirty="0" smtClean="0">
                <a:solidFill>
                  <a:prstClr val="black"/>
                </a:solidFill>
                <a:latin typeface="Arial" charset="0"/>
              </a:rPr>
              <a:t>CERN</a:t>
            </a:r>
          </a:p>
          <a:p>
            <a:pPr algn="ctr"/>
            <a:endParaRPr lang="it-IT" sz="1300" b="1" dirty="0">
              <a:solidFill>
                <a:prstClr val="black"/>
              </a:solidFill>
              <a:latin typeface="Arial" charset="0"/>
            </a:endParaRPr>
          </a:p>
          <a:p>
            <a:pPr algn="ctr"/>
            <a:r>
              <a:rPr lang="it-IT" sz="1300" b="1" dirty="0" smtClean="0">
                <a:solidFill>
                  <a:srgbClr val="FF0000"/>
                </a:solidFill>
                <a:latin typeface="Arial" charset="0"/>
              </a:rPr>
              <a:t>BES3-</a:t>
            </a:r>
            <a:r>
              <a:rPr lang="it-IT" sz="1300" b="1" dirty="0" smtClean="0">
                <a:solidFill>
                  <a:prstClr val="black"/>
                </a:solidFill>
                <a:latin typeface="Arial" charset="0"/>
              </a:rPr>
              <a:t>BEPC</a:t>
            </a:r>
            <a:endParaRPr lang="it-IT" sz="1300" b="1" dirty="0">
              <a:solidFill>
                <a:prstClr val="black"/>
              </a:solidFill>
              <a:latin typeface="Arial" charset="0"/>
            </a:endParaRPr>
          </a:p>
          <a:p>
            <a:pPr algn="ctr"/>
            <a:r>
              <a:rPr lang="it-IT" sz="1300" b="1" dirty="0">
                <a:solidFill>
                  <a:srgbClr val="FF0000"/>
                </a:solidFill>
                <a:latin typeface="Arial" charset="0"/>
              </a:rPr>
              <a:t>BABAR-</a:t>
            </a:r>
            <a:r>
              <a:rPr lang="it-IT" sz="1300" b="1" dirty="0" smtClean="0">
                <a:solidFill>
                  <a:prstClr val="black"/>
                </a:solidFill>
                <a:latin typeface="Arial" charset="0"/>
              </a:rPr>
              <a:t>SLAC</a:t>
            </a:r>
            <a:endParaRPr lang="it-IT" sz="1300" b="1" dirty="0">
              <a:solidFill>
                <a:prstClr val="black"/>
              </a:solidFill>
              <a:latin typeface="Arial" charset="0"/>
            </a:endParaRPr>
          </a:p>
          <a:p>
            <a:pPr algn="ctr"/>
            <a:r>
              <a:rPr lang="it-IT" sz="1300" b="1" dirty="0" smtClean="0">
                <a:solidFill>
                  <a:srgbClr val="FF0000"/>
                </a:solidFill>
                <a:latin typeface="Arial" charset="0"/>
              </a:rPr>
              <a:t>Belle2</a:t>
            </a:r>
            <a:r>
              <a:rPr lang="it-IT" sz="1300" b="1" dirty="0" smtClean="0">
                <a:solidFill>
                  <a:prstClr val="black"/>
                </a:solidFill>
                <a:latin typeface="Arial" charset="0"/>
              </a:rPr>
              <a:t>-KEKB</a:t>
            </a:r>
            <a:endParaRPr lang="it-IT" sz="1300" b="1" dirty="0">
              <a:solidFill>
                <a:prstClr val="black"/>
              </a:solidFill>
              <a:latin typeface="Arial" charset="0"/>
            </a:endParaRPr>
          </a:p>
          <a:p>
            <a:pPr algn="ctr"/>
            <a:endParaRPr lang="it-IT" sz="13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5062512" y="5323036"/>
            <a:ext cx="1309688" cy="11303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t-IT" sz="1400" b="1">
              <a:solidFill>
                <a:srgbClr val="FF0000"/>
              </a:solidFill>
              <a:latin typeface="Arial" charset="0"/>
            </a:endParaRPr>
          </a:p>
          <a:p>
            <a:pPr algn="ctr"/>
            <a:r>
              <a:rPr lang="it-IT" sz="1400" b="1">
                <a:solidFill>
                  <a:srgbClr val="FF0000"/>
                </a:solidFill>
                <a:latin typeface="Arial" charset="0"/>
              </a:rPr>
              <a:t>Astro-particles</a:t>
            </a:r>
          </a:p>
          <a:p>
            <a:pPr algn="ctr"/>
            <a:r>
              <a:rPr lang="it-IT" sz="1400" b="1">
                <a:solidFill>
                  <a:srgbClr val="FF0000"/>
                </a:solidFill>
                <a:latin typeface="Arial" charset="0"/>
              </a:rPr>
              <a:t>Physics</a:t>
            </a:r>
          </a:p>
        </p:txBody>
      </p:sp>
      <p:sp>
        <p:nvSpPr>
          <p:cNvPr id="30" name="Oval 14"/>
          <p:cNvSpPr>
            <a:spLocks noChangeArrowheads="1"/>
          </p:cNvSpPr>
          <p:nvPr/>
        </p:nvSpPr>
        <p:spPr bwMode="auto">
          <a:xfrm>
            <a:off x="3923928" y="5372819"/>
            <a:ext cx="1081088" cy="115252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 sz="1400" b="1">
                <a:solidFill>
                  <a:srgbClr val="FF0000"/>
                </a:solidFill>
                <a:latin typeface="Arial" charset="0"/>
              </a:rPr>
              <a:t>Physics in </a:t>
            </a:r>
          </a:p>
          <a:p>
            <a:pPr algn="ctr"/>
            <a:r>
              <a:rPr lang="it-IT" sz="1400" b="1">
                <a:solidFill>
                  <a:srgbClr val="FF0000"/>
                </a:solidFill>
                <a:latin typeface="Arial" charset="0"/>
              </a:rPr>
              <a:t>space</a:t>
            </a:r>
          </a:p>
        </p:txBody>
      </p:sp>
      <p:sp>
        <p:nvSpPr>
          <p:cNvPr id="31" name="Oval 16"/>
          <p:cNvSpPr>
            <a:spLocks noChangeArrowheads="1"/>
          </p:cNvSpPr>
          <p:nvPr/>
        </p:nvSpPr>
        <p:spPr bwMode="auto">
          <a:xfrm>
            <a:off x="2484066" y="5084763"/>
            <a:ext cx="1439862" cy="14478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 sz="1400" b="1" dirty="0" err="1">
                <a:solidFill>
                  <a:srgbClr val="FF0000"/>
                </a:solidFill>
                <a:latin typeface="Arial" charset="0"/>
              </a:rPr>
              <a:t>Cryogenic</a:t>
            </a:r>
            <a:endParaRPr lang="it-IT" sz="1400" b="1" dirty="0">
              <a:solidFill>
                <a:srgbClr val="FF0000"/>
              </a:solidFill>
              <a:latin typeface="Arial" charset="0"/>
            </a:endParaRPr>
          </a:p>
          <a:p>
            <a:pPr algn="ctr"/>
            <a:r>
              <a:rPr lang="it-IT" sz="1400" b="1" dirty="0">
                <a:solidFill>
                  <a:srgbClr val="FF0000"/>
                </a:solidFill>
                <a:latin typeface="Arial" charset="0"/>
              </a:rPr>
              <a:t>antenna</a:t>
            </a:r>
          </a:p>
          <a:p>
            <a:pPr algn="ctr"/>
            <a:r>
              <a:rPr lang="it-IT" b="1" dirty="0">
                <a:solidFill>
                  <a:srgbClr val="FF0000"/>
                </a:solidFill>
                <a:latin typeface="Arial" charset="0"/>
              </a:rPr>
              <a:t>NAUTILUS</a:t>
            </a:r>
          </a:p>
        </p:txBody>
      </p:sp>
      <p:sp>
        <p:nvSpPr>
          <p:cNvPr id="32" name="Oval 9"/>
          <p:cNvSpPr>
            <a:spLocks noChangeArrowheads="1"/>
          </p:cNvSpPr>
          <p:nvPr/>
        </p:nvSpPr>
        <p:spPr bwMode="auto">
          <a:xfrm>
            <a:off x="1476971" y="4436715"/>
            <a:ext cx="1366837" cy="1152525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 sz="1400" b="1">
                <a:solidFill>
                  <a:srgbClr val="FF0000"/>
                </a:solidFill>
                <a:latin typeface="Arial" charset="0"/>
              </a:rPr>
              <a:t>High intensity</a:t>
            </a:r>
          </a:p>
          <a:p>
            <a:pPr algn="ctr"/>
            <a:r>
              <a:rPr lang="it-IT" sz="1400" b="1">
                <a:solidFill>
                  <a:srgbClr val="FF0000"/>
                </a:solidFill>
                <a:latin typeface="Arial" charset="0"/>
              </a:rPr>
              <a:t>laser</a:t>
            </a:r>
          </a:p>
          <a:p>
            <a:pPr algn="ctr"/>
            <a:r>
              <a:rPr lang="it-IT" b="1">
                <a:solidFill>
                  <a:srgbClr val="FF0000"/>
                </a:solidFill>
                <a:latin typeface="Arial" charset="0"/>
              </a:rPr>
              <a:t>FLAME</a:t>
            </a:r>
          </a:p>
        </p:txBody>
      </p:sp>
      <p:sp>
        <p:nvSpPr>
          <p:cNvPr id="33" name="Oval 8"/>
          <p:cNvSpPr>
            <a:spLocks noChangeArrowheads="1"/>
          </p:cNvSpPr>
          <p:nvPr/>
        </p:nvSpPr>
        <p:spPr bwMode="auto">
          <a:xfrm>
            <a:off x="1099592" y="3052936"/>
            <a:ext cx="1600200" cy="1600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t-IT" sz="1400" b="1">
              <a:solidFill>
                <a:srgbClr val="FF0000"/>
              </a:solidFill>
              <a:latin typeface="Arial" charset="0"/>
            </a:endParaRPr>
          </a:p>
          <a:p>
            <a:pPr algn="ctr"/>
            <a:r>
              <a:rPr lang="it-IT" sz="1400" b="1">
                <a:solidFill>
                  <a:srgbClr val="FF0000"/>
                </a:solidFill>
                <a:latin typeface="Arial" charset="0"/>
              </a:rPr>
              <a:t>Free Electron</a:t>
            </a:r>
          </a:p>
          <a:p>
            <a:pPr algn="ctr"/>
            <a:r>
              <a:rPr lang="it-IT" sz="1400" b="1">
                <a:solidFill>
                  <a:srgbClr val="FF0000"/>
                </a:solidFill>
                <a:latin typeface="Arial" charset="0"/>
              </a:rPr>
              <a:t>Laser  (FEL)</a:t>
            </a:r>
          </a:p>
          <a:p>
            <a:pPr algn="ctr"/>
            <a:r>
              <a:rPr lang="it-IT" b="1">
                <a:solidFill>
                  <a:srgbClr val="FF0000"/>
                </a:solidFill>
                <a:latin typeface="Arial" charset="0"/>
              </a:rPr>
              <a:t>SPARC</a:t>
            </a:r>
          </a:p>
        </p:txBody>
      </p:sp>
      <p:sp>
        <p:nvSpPr>
          <p:cNvPr id="34" name="Oval 7"/>
          <p:cNvSpPr>
            <a:spLocks noChangeArrowheads="1"/>
          </p:cNvSpPr>
          <p:nvPr/>
        </p:nvSpPr>
        <p:spPr bwMode="auto">
          <a:xfrm>
            <a:off x="1116484" y="2510408"/>
            <a:ext cx="1511300" cy="9906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 sz="1400" b="1" dirty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 algn="ctr"/>
            <a:r>
              <a:rPr lang="it-IT" sz="1400" b="1" dirty="0" err="1">
                <a:solidFill>
                  <a:srgbClr val="FF0000"/>
                </a:solidFill>
                <a:latin typeface="Arial" charset="0"/>
              </a:rPr>
              <a:t>Syncrotron</a:t>
            </a:r>
            <a:endParaRPr lang="it-IT" sz="1400" b="1" dirty="0">
              <a:solidFill>
                <a:srgbClr val="FF0000"/>
              </a:solidFill>
              <a:latin typeface="Arial" charset="0"/>
            </a:endParaRPr>
          </a:p>
          <a:p>
            <a:pPr algn="ctr"/>
            <a:r>
              <a:rPr lang="it-IT" sz="1400" b="1" dirty="0">
                <a:solidFill>
                  <a:srgbClr val="FF0000"/>
                </a:solidFill>
                <a:latin typeface="Arial" charset="0"/>
              </a:rPr>
              <a:t>light</a:t>
            </a:r>
          </a:p>
          <a:p>
            <a:pPr algn="ctr"/>
            <a:r>
              <a:rPr lang="it-IT" b="1" dirty="0" err="1">
                <a:solidFill>
                  <a:srgbClr val="FF0000"/>
                </a:solidFill>
                <a:latin typeface="Arial" charset="0"/>
              </a:rPr>
              <a:t>LdS</a:t>
            </a:r>
            <a:endParaRPr lang="it-IT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" name="Oval 6"/>
          <p:cNvSpPr>
            <a:spLocks noChangeArrowheads="1"/>
          </p:cNvSpPr>
          <p:nvPr/>
        </p:nvSpPr>
        <p:spPr bwMode="auto">
          <a:xfrm>
            <a:off x="1908448" y="1794073"/>
            <a:ext cx="1295400" cy="1058863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 sz="1400" b="1">
                <a:solidFill>
                  <a:srgbClr val="FF0000"/>
                </a:solidFill>
                <a:latin typeface="Arial" charset="0"/>
              </a:rPr>
              <a:t>Hadron</a:t>
            </a:r>
          </a:p>
          <a:p>
            <a:pPr algn="ctr"/>
            <a:r>
              <a:rPr lang="it-IT" sz="1400" b="1">
                <a:solidFill>
                  <a:srgbClr val="FF0000"/>
                </a:solidFill>
                <a:latin typeface="Arial" charset="0"/>
              </a:rPr>
              <a:t>therapy</a:t>
            </a:r>
          </a:p>
          <a:p>
            <a:pPr algn="ctr"/>
            <a:r>
              <a:rPr lang="it-IT" b="1">
                <a:solidFill>
                  <a:srgbClr val="FF0000"/>
                </a:solidFill>
                <a:latin typeface="Arial" charset="0"/>
              </a:rPr>
              <a:t>CNAO</a:t>
            </a:r>
          </a:p>
        </p:txBody>
      </p:sp>
    </p:spTree>
    <p:extLst>
      <p:ext uri="{BB962C8B-B14F-4D97-AF65-F5344CB8AC3E}">
        <p14:creationId xmlns:p14="http://schemas.microsoft.com/office/powerpoint/2010/main" val="322759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From </a:t>
            </a:r>
            <a:r>
              <a:rPr lang="en-US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september</a:t>
            </a:r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up to now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8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 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5" y="6508219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30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3" descr="tt.jpg04 Feb 2014_13_45_38_matricerispos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1" y="1046785"/>
            <a:ext cx="4613275" cy="34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2870351"/>
            <a:ext cx="5070475" cy="35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47676" y="682848"/>
            <a:ext cx="37644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it-IT" sz="1800" dirty="0">
                <a:latin typeface="Calibri" charset="0"/>
              </a:rPr>
              <a:t>Natural coupling of the positron beam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4925838" y="2492897"/>
            <a:ext cx="30391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it-IT" sz="1800" dirty="0">
                <a:latin typeface="Calibri" charset="0"/>
              </a:rPr>
              <a:t>Coupling of the electron beam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755577" y="4869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12" name="Picture 3" descr="http://www.lnf.infn.it/acceleratori/public/trouble/get_file.php?get_url=filemanager/image/20140205/pos1015m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41901"/>
            <a:ext cx="3613150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004048" y="908722"/>
            <a:ext cx="415421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After</a:t>
            </a:r>
            <a:r>
              <a:rPr lang="it-IT" dirty="0" smtClean="0"/>
              <a:t> </a:t>
            </a:r>
            <a:r>
              <a:rPr lang="it-IT" dirty="0" err="1" smtClean="0"/>
              <a:t>much</a:t>
            </a:r>
            <a:r>
              <a:rPr lang="it-IT" dirty="0" smtClean="0"/>
              <a:t> work on collider </a:t>
            </a:r>
            <a:r>
              <a:rPr lang="it-IT" dirty="0" err="1" smtClean="0"/>
              <a:t>consolidation</a:t>
            </a:r>
            <a:endParaRPr lang="it-IT" dirty="0" smtClean="0"/>
          </a:p>
          <a:p>
            <a:r>
              <a:rPr lang="it-IT" dirty="0" err="1" smtClean="0"/>
              <a:t>we</a:t>
            </a:r>
            <a:r>
              <a:rPr lang="it-IT" dirty="0" smtClean="0"/>
              <a:t> are </a:t>
            </a:r>
            <a:r>
              <a:rPr lang="it-IT" dirty="0" err="1" smtClean="0"/>
              <a:t>gettiing</a:t>
            </a:r>
            <a:r>
              <a:rPr lang="it-IT" dirty="0" smtClean="0"/>
              <a:t> </a:t>
            </a:r>
            <a:r>
              <a:rPr lang="it-IT" dirty="0" err="1" smtClean="0"/>
              <a:t>close</a:t>
            </a:r>
            <a:r>
              <a:rPr lang="it-IT" dirty="0" smtClean="0"/>
              <a:t> to the DA</a:t>
            </a:r>
            <a:r>
              <a:rPr lang="it-IT" dirty="0" smtClean="0">
                <a:latin typeface="Symbol" panose="05050102010706020507" pitchFamily="18" charset="2"/>
              </a:rPr>
              <a:t>F</a:t>
            </a:r>
            <a:r>
              <a:rPr lang="it-IT" dirty="0" smtClean="0"/>
              <a:t>NE design</a:t>
            </a:r>
          </a:p>
          <a:p>
            <a:r>
              <a:rPr lang="it-IT" dirty="0" err="1" smtClean="0"/>
              <a:t>parameters</a:t>
            </a:r>
            <a:r>
              <a:rPr lang="it-IT" dirty="0" smtClean="0"/>
              <a:t>.</a:t>
            </a:r>
          </a:p>
          <a:p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could</a:t>
            </a:r>
            <a:r>
              <a:rPr lang="it-IT" dirty="0" smtClean="0"/>
              <a:t> </a:t>
            </a:r>
            <a:r>
              <a:rPr lang="it-IT" dirty="0" err="1" smtClean="0"/>
              <a:t>store</a:t>
            </a:r>
            <a:r>
              <a:rPr lang="it-IT" dirty="0" smtClean="0"/>
              <a:t>: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I+ ~ 1.1 A</a:t>
            </a:r>
          </a:p>
          <a:p>
            <a:r>
              <a:rPr lang="en-US" dirty="0"/>
              <a:t>I- ~ 1.4 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4661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Feb 10</a:t>
            </a:r>
            <a:r>
              <a:rPr lang="en-US" b="1" baseline="30000" dirty="0" smtClean="0">
                <a:solidFill>
                  <a:prstClr val="white"/>
                </a:solidFill>
                <a:latin typeface="Times New Roman"/>
                <a:cs typeface="Times New Roman"/>
              </a:rPr>
              <a:t>th</a:t>
            </a:r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2014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8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 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5" y="6508219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31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55577" y="4869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13" name="Picture 3" descr="3pbDay_80b_9_2_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4" y="754454"/>
            <a:ext cx="5472732" cy="574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5580113" y="1911352"/>
            <a:ext cx="348050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it-IT" sz="1800" dirty="0"/>
              <a:t>Daily integrated luminosity </a:t>
            </a:r>
          </a:p>
          <a:p>
            <a:pPr eaLnBrk="1" hangingPunct="1"/>
            <a:r>
              <a:rPr lang="en-US" altLang="it-IT" sz="1800" dirty="0" smtClean="0"/>
              <a:t>As measured by KLOE.</a:t>
            </a:r>
          </a:p>
          <a:p>
            <a:pPr eaLnBrk="1" hangingPunct="1"/>
            <a:r>
              <a:rPr lang="en-US" altLang="it-IT" sz="1800" dirty="0" smtClean="0"/>
              <a:t>Obtained</a:t>
            </a:r>
            <a:r>
              <a:rPr lang="en-US" altLang="it-IT" sz="1800" dirty="0"/>
              <a:t>:</a:t>
            </a:r>
          </a:p>
          <a:p>
            <a:pPr eaLnBrk="1" hangingPunct="1"/>
            <a:r>
              <a:rPr lang="en-US" altLang="it-IT" sz="1800" dirty="0"/>
              <a:t>A week after restarting collisions</a:t>
            </a:r>
          </a:p>
          <a:p>
            <a:pPr eaLnBrk="1" hangingPunct="1"/>
            <a:r>
              <a:rPr lang="en-US" altLang="it-IT" sz="1800" dirty="0"/>
              <a:t>With Crab-</a:t>
            </a:r>
            <a:r>
              <a:rPr lang="en-US" altLang="it-IT" sz="1800" dirty="0" err="1"/>
              <a:t>Sextupoles</a:t>
            </a:r>
            <a:r>
              <a:rPr lang="en-US" altLang="it-IT" sz="1800" dirty="0"/>
              <a:t> off</a:t>
            </a:r>
          </a:p>
          <a:p>
            <a:pPr eaLnBrk="1" hangingPunct="1"/>
            <a:endParaRPr lang="en-US" altLang="it-IT" sz="1800" dirty="0"/>
          </a:p>
          <a:p>
            <a:pPr eaLnBrk="1" hangingPunct="1"/>
            <a:r>
              <a:rPr lang="en-US" altLang="it-IT" sz="1800" dirty="0"/>
              <a:t>T</a:t>
            </a:r>
            <a:r>
              <a:rPr lang="en-US" altLang="it-IT" sz="1800" dirty="0" smtClean="0"/>
              <a:t>he </a:t>
            </a:r>
            <a:r>
              <a:rPr lang="en-US" altLang="it-IT" sz="1800" dirty="0"/>
              <a:t>uptime </a:t>
            </a:r>
            <a:r>
              <a:rPr lang="en-US" altLang="it-IT" sz="1800" dirty="0" smtClean="0"/>
              <a:t>is close to 100</a:t>
            </a:r>
            <a:r>
              <a:rPr lang="en-US" altLang="it-IT" sz="1800" dirty="0"/>
              <a:t>% </a:t>
            </a:r>
          </a:p>
        </p:txBody>
      </p:sp>
    </p:spTree>
    <p:extLst>
      <p:ext uri="{BB962C8B-B14F-4D97-AF65-F5344CB8AC3E}">
        <p14:creationId xmlns:p14="http://schemas.microsoft.com/office/powerpoint/2010/main" val="15924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Het Status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6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>
                <a:solidFill>
                  <a:prstClr val="white"/>
                </a:solidFill>
                <a:latin typeface="Times New Roman"/>
                <a:cs typeface="Times New Roman"/>
              </a:rPr>
              <a:t> on behalf of LNF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4" y="6508217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32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240349" y="727536"/>
            <a:ext cx="44977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Comic Sans MS"/>
              </a:rPr>
              <a:t>Modification/Improvement of the mechanics of the movement system 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Comic Sans MS"/>
              </a:rPr>
              <a:t>New Detector BOX in order to locate Front End board very close to the PMT essentially to reduce the noise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37" y="2348880"/>
            <a:ext cx="446881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724340"/>
            <a:ext cx="3743325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23" y="3098254"/>
            <a:ext cx="3938587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740" y="6060777"/>
            <a:ext cx="24257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61248"/>
            <a:ext cx="1354137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490243"/>
            <a:ext cx="573087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661248"/>
            <a:ext cx="7620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293096"/>
            <a:ext cx="43338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911501"/>
            <a:ext cx="530225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959623"/>
            <a:ext cx="15113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861048"/>
            <a:ext cx="469900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027" y="5661248"/>
            <a:ext cx="11160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23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Test of the HETs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6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4" y="6508217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33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5" y="741116"/>
            <a:ext cx="3582013" cy="2687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5"/>
          <p:cNvSpPr txBox="1"/>
          <p:nvPr/>
        </p:nvSpPr>
        <p:spPr>
          <a:xfrm>
            <a:off x="3913088" y="1052736"/>
            <a:ext cx="325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Comic Sans MS"/>
              </a:rPr>
              <a:t>Noise without Beam : </a:t>
            </a:r>
          </a:p>
          <a:p>
            <a:pPr defTabSz="457200"/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Comic Sans MS"/>
              </a:rPr>
              <a:t>A threshold of about 20 mV reduce the noise at level of few Hz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291465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928069"/>
            <a:ext cx="3157537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6"/>
          <p:cNvSpPr txBox="1"/>
          <p:nvPr/>
        </p:nvSpPr>
        <p:spPr>
          <a:xfrm>
            <a:off x="3345985" y="3717032"/>
            <a:ext cx="19460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Comic Sans MS"/>
              </a:rPr>
              <a:t>Data with e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Comic Sans MS"/>
              </a:rPr>
              <a:t>-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Comic Sans MS"/>
              </a:rPr>
              <a:t> or e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Comic Sans MS"/>
              </a:rPr>
              <a:t>+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Comic Sans MS"/>
              </a:rPr>
              <a:t> beams on DA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Symbol" charset="2"/>
              </a:rPr>
              <a:t>F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Comic Sans MS"/>
              </a:rPr>
              <a:t>NE :</a:t>
            </a:r>
          </a:p>
          <a:p>
            <a:pPr defTabSz="457200"/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Comic Sans MS"/>
              </a:rPr>
              <a:t>We clearly identify and distinguish contiguous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Comic Sans MS"/>
              </a:rPr>
              <a:t>bunches (2.7 ns) </a:t>
            </a:r>
          </a:p>
        </p:txBody>
      </p:sp>
    </p:spTree>
    <p:extLst>
      <p:ext uri="{BB962C8B-B14F-4D97-AF65-F5344CB8AC3E}">
        <p14:creationId xmlns:p14="http://schemas.microsoft.com/office/powerpoint/2010/main" val="161332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27384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Low Energy Tagger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6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4" y="6508217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34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11" name="Picture 10" descr="20130516_0954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4" y="2204864"/>
            <a:ext cx="4474840" cy="335613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07504" y="1052736"/>
            <a:ext cx="8229600" cy="4525963"/>
          </a:xfrm>
        </p:spPr>
        <p:txBody>
          <a:bodyPr/>
          <a:lstStyle/>
          <a:p>
            <a:r>
              <a:rPr lang="en-US" sz="2000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Integration with QCALT </a:t>
            </a:r>
          </a:p>
          <a:p>
            <a:r>
              <a:rPr lang="en-US" sz="2000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Installation completed in June 2013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3" name="Immagine 9" descr="20130516_09532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80728"/>
            <a:ext cx="4114800" cy="3086100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5868144" y="1907540"/>
            <a:ext cx="1148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333399"/>
                </a:solidFill>
                <a:latin typeface="Times New Roman" charset="0"/>
                <a:ea typeface="ＭＳ Ｐゴシック" charset="0"/>
                <a:cs typeface="Arial" charset="0"/>
              </a:rPr>
              <a:t>W shields</a:t>
            </a:r>
            <a:endParaRPr lang="en-US" b="1" dirty="0">
              <a:solidFill>
                <a:srgbClr val="333399"/>
              </a:solidFill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5" name="CasellaDiTesto 31"/>
          <p:cNvSpPr txBox="1"/>
          <p:nvPr/>
        </p:nvSpPr>
        <p:spPr>
          <a:xfrm>
            <a:off x="7956376" y="2586390"/>
            <a:ext cx="591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 smtClean="0">
                <a:solidFill>
                  <a:srgbClr val="FAFA38"/>
                </a:solidFill>
                <a:latin typeface="Times New Roman" charset="0"/>
                <a:ea typeface="ＭＳ Ｐゴシック" charset="0"/>
                <a:cs typeface="Arial" charset="0"/>
              </a:rPr>
              <a:t>LET</a:t>
            </a:r>
            <a:endParaRPr lang="it-IT" sz="1600" b="1" dirty="0">
              <a:solidFill>
                <a:srgbClr val="FAFA38"/>
              </a:solidFill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6" name="CasellaDiTesto 22"/>
          <p:cNvSpPr txBox="1"/>
          <p:nvPr/>
        </p:nvSpPr>
        <p:spPr>
          <a:xfrm>
            <a:off x="6084168" y="2730406"/>
            <a:ext cx="8917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 smtClean="0">
                <a:solidFill>
                  <a:srgbClr val="FAFA38"/>
                </a:solidFill>
                <a:latin typeface="Times New Roman" charset="0"/>
                <a:ea typeface="ＭＳ Ｐゴシック" charset="0"/>
                <a:cs typeface="Arial" charset="0"/>
              </a:rPr>
              <a:t>QCALT</a:t>
            </a:r>
            <a:endParaRPr lang="it-IT" sz="1600" b="1" dirty="0">
              <a:solidFill>
                <a:srgbClr val="FAFA38"/>
              </a:solidFill>
              <a:latin typeface="Times New Roman" charset="0"/>
              <a:ea typeface="ＭＳ Ｐゴシック" charset="0"/>
              <a:cs typeface="Arial" charset="0"/>
            </a:endParaRPr>
          </a:p>
        </p:txBody>
      </p:sp>
      <p:pic>
        <p:nvPicPr>
          <p:cNvPr id="17" name="Picture 12" descr="20130528_11283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05672" y="3356992"/>
            <a:ext cx="4114800" cy="3086100"/>
          </a:xfrm>
          <a:prstGeom prst="rect">
            <a:avLst/>
          </a:prstGeom>
        </p:spPr>
      </p:pic>
      <p:sp>
        <p:nvSpPr>
          <p:cNvPr id="18" name="TextBox 13"/>
          <p:cNvSpPr txBox="1"/>
          <p:nvPr/>
        </p:nvSpPr>
        <p:spPr>
          <a:xfrm>
            <a:off x="6948264" y="4869160"/>
            <a:ext cx="2262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333399"/>
                </a:solidFill>
                <a:latin typeface="Times New Roman" charset="0"/>
                <a:ea typeface="ＭＳ Ｐゴシック" charset="0"/>
                <a:cs typeface="Arial" charset="0"/>
              </a:rPr>
              <a:t>Window in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333399"/>
                </a:solidFill>
                <a:latin typeface="Times New Roman" charset="0"/>
                <a:ea typeface="ＭＳ Ｐゴシック" charset="0"/>
                <a:cs typeface="Arial" charset="0"/>
              </a:rPr>
              <a:t>beam-pipe support</a:t>
            </a:r>
            <a:endParaRPr lang="en-US" sz="2000" b="1" dirty="0">
              <a:solidFill>
                <a:srgbClr val="333399"/>
              </a:solidFill>
              <a:latin typeface="Times New Roman" charset="0"/>
              <a:ea typeface="ＭＳ Ｐゴシック" charset="0"/>
              <a:cs typeface="Arial" charset="0"/>
            </a:endParaRPr>
          </a:p>
        </p:txBody>
      </p:sp>
      <p:cxnSp>
        <p:nvCxnSpPr>
          <p:cNvPr id="20" name="Straight Arrow Connector 15"/>
          <p:cNvCxnSpPr/>
          <p:nvPr/>
        </p:nvCxnSpPr>
        <p:spPr bwMode="auto">
          <a:xfrm flipH="1" flipV="1">
            <a:off x="5796136" y="4653136"/>
            <a:ext cx="1152128" cy="209927"/>
          </a:xfrm>
          <a:prstGeom prst="straightConnector1">
            <a:avLst/>
          </a:prstGeom>
          <a:noFill/>
          <a:ln w="38100" cap="flat" cmpd="sng" algn="ctr">
            <a:solidFill>
              <a:srgbClr val="FAFA38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58373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Calibration with </a:t>
            </a:r>
            <a:r>
              <a:rPr lang="en-US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cosmics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6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4" y="6508217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35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19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08720"/>
            <a:ext cx="2291080" cy="3200400"/>
          </a:xfrm>
          <a:prstGeom prst="rect">
            <a:avLst/>
          </a:prstGeom>
        </p:spPr>
      </p:pic>
      <p:grpSp>
        <p:nvGrpSpPr>
          <p:cNvPr id="21" name="Group 17"/>
          <p:cNvGrpSpPr/>
          <p:nvPr/>
        </p:nvGrpSpPr>
        <p:grpSpPr>
          <a:xfrm>
            <a:off x="5620761" y="800329"/>
            <a:ext cx="3306439" cy="2917146"/>
            <a:chOff x="107505" y="1529258"/>
            <a:chExt cx="3306439" cy="2917146"/>
          </a:xfrm>
        </p:grpSpPr>
        <p:pic>
          <p:nvPicPr>
            <p:cNvPr id="22" name="Immagin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529258"/>
              <a:ext cx="2946400" cy="2763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8"/>
            <p:cNvSpPr txBox="1"/>
            <p:nvPr/>
          </p:nvSpPr>
          <p:spPr>
            <a:xfrm rot="16200000">
              <a:off x="-130237" y="1794534"/>
              <a:ext cx="844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" charset="0"/>
                </a:rPr>
                <a:t>Z [cm]</a:t>
              </a:r>
            </a:p>
          </p:txBody>
        </p:sp>
        <p:sp>
          <p:nvSpPr>
            <p:cNvPr id="24" name="TextBox 9"/>
            <p:cNvSpPr txBox="1"/>
            <p:nvPr/>
          </p:nvSpPr>
          <p:spPr>
            <a:xfrm>
              <a:off x="1757409" y="4077072"/>
              <a:ext cx="870375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" charset="0"/>
                </a:rPr>
                <a:t>X [cm]</a:t>
              </a:r>
            </a:p>
          </p:txBody>
        </p:sp>
      </p:grpSp>
      <p:sp>
        <p:nvSpPr>
          <p:cNvPr id="25" name="TextBox 15"/>
          <p:cNvSpPr txBox="1"/>
          <p:nvPr/>
        </p:nvSpPr>
        <p:spPr>
          <a:xfrm>
            <a:off x="3347864" y="2204864"/>
            <a:ext cx="27637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333399"/>
                </a:solidFill>
                <a:latin typeface="Times New Roman" charset="0"/>
                <a:ea typeface="ＭＳ Ｐゴシック" charset="0"/>
                <a:cs typeface="Arial" charset="0"/>
              </a:rPr>
              <a:t>track intersection with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333399"/>
                </a:solidFill>
                <a:latin typeface="Times New Roman" charset="0"/>
                <a:ea typeface="ＭＳ Ｐゴシック" charset="0"/>
                <a:cs typeface="Arial" charset="0"/>
              </a:rPr>
              <a:t>the horizontal plane  ⇒ </a:t>
            </a:r>
            <a:endParaRPr lang="en-US" sz="2000" b="1" dirty="0">
              <a:solidFill>
                <a:srgbClr val="333399"/>
              </a:solidFill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26" name="TextBox 18"/>
          <p:cNvSpPr txBox="1"/>
          <p:nvPr/>
        </p:nvSpPr>
        <p:spPr>
          <a:xfrm>
            <a:off x="2483768" y="1196752"/>
            <a:ext cx="2388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333399"/>
                </a:solidFill>
                <a:latin typeface="Times New Roman" charset="0"/>
                <a:ea typeface="ＭＳ Ｐゴシック" charset="0"/>
                <a:cs typeface="Arial" charset="0"/>
              </a:rPr>
              <a:t>Track selection</a:t>
            </a:r>
            <a:r>
              <a:rPr lang="en-US" sz="2000" b="1" dirty="0">
                <a:solidFill>
                  <a:srgbClr val="333399"/>
                </a:solidFill>
                <a:latin typeface="Times New Roman" charset="0"/>
                <a:ea typeface="ＭＳ Ｐゴシック" charset="0"/>
                <a:cs typeface="Arial" charset="0"/>
              </a:rPr>
              <a:t> </a:t>
            </a:r>
            <a:r>
              <a:rPr lang="en-US" sz="2000" b="1" dirty="0" smtClean="0">
                <a:solidFill>
                  <a:srgbClr val="333399"/>
                </a:solidFill>
                <a:latin typeface="Times New Roman" charset="0"/>
                <a:ea typeface="ＭＳ Ｐゴシック" charset="0"/>
                <a:cs typeface="Arial" charset="0"/>
              </a:rPr>
              <a:t>with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333399"/>
                </a:solidFill>
                <a:latin typeface="Times New Roman" charset="0"/>
                <a:ea typeface="ＭＳ Ｐゴシック" charset="0"/>
                <a:cs typeface="Arial" charset="0"/>
              </a:rPr>
              <a:t>EMC</a:t>
            </a:r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688" y="3348143"/>
            <a:ext cx="3068320" cy="3032760"/>
          </a:xfrm>
          <a:prstGeom prst="rect">
            <a:avLst/>
          </a:prstGeom>
        </p:spPr>
      </p:pic>
      <p:pic>
        <p:nvPicPr>
          <p:cNvPr id="28" name="Picture 20" descr="time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32" y="3717475"/>
            <a:ext cx="3137535" cy="2457450"/>
          </a:xfrm>
          <a:prstGeom prst="rect">
            <a:avLst/>
          </a:prstGeom>
        </p:spPr>
      </p:pic>
      <p:sp>
        <p:nvSpPr>
          <p:cNvPr id="29" name="TextBox 21"/>
          <p:cNvSpPr txBox="1"/>
          <p:nvPr/>
        </p:nvSpPr>
        <p:spPr>
          <a:xfrm>
            <a:off x="6314858" y="6093296"/>
            <a:ext cx="2505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TDC spectrum [counts]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" name="TextBox 19"/>
          <p:cNvSpPr txBox="1"/>
          <p:nvPr/>
        </p:nvSpPr>
        <p:spPr>
          <a:xfrm>
            <a:off x="523031" y="4581128"/>
            <a:ext cx="17447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MIP examples</a:t>
            </a:r>
          </a:p>
          <a:p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                ⇒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5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701551"/>
            <a:ext cx="3524250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4489326"/>
            <a:ext cx="4464495" cy="225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160848"/>
            <a:ext cx="4680520" cy="312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5496" y="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QCALT </a:t>
            </a:r>
            <a:r>
              <a:rPr lang="en-US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Installationand</a:t>
            </a:r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tests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6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4" y="6508217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36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36712"/>
            <a:ext cx="3475037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395288" y="4005263"/>
            <a:ext cx="1152525" cy="14351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it-IT" sz="2000" dirty="0">
                <a:solidFill>
                  <a:prstClr val="white"/>
                </a:solidFill>
                <a:latin typeface="Candara" pitchFamily="34" charset="0"/>
              </a:rPr>
              <a:t>LET </a:t>
            </a:r>
            <a:r>
              <a:rPr lang="en-US" altLang="it-IT" sz="2000" dirty="0" smtClean="0">
                <a:solidFill>
                  <a:prstClr val="white"/>
                </a:solidFill>
                <a:latin typeface="Candara" pitchFamily="34" charset="0"/>
              </a:rPr>
              <a:t>housing </a:t>
            </a:r>
            <a:r>
              <a:rPr lang="en-US" altLang="it-IT" sz="2000" dirty="0">
                <a:solidFill>
                  <a:prstClr val="white"/>
                </a:solidFill>
                <a:latin typeface="Candara" pitchFamily="34" charset="0"/>
              </a:rPr>
              <a:t>and </a:t>
            </a:r>
            <a:r>
              <a:rPr lang="en-US" altLang="it-IT" sz="2000" dirty="0" err="1">
                <a:solidFill>
                  <a:prstClr val="white"/>
                </a:solidFill>
                <a:latin typeface="Candara" pitchFamily="34" charset="0"/>
              </a:rPr>
              <a:t>shileding</a:t>
            </a:r>
            <a:endParaRPr lang="en-US" altLang="it-IT" sz="2000" dirty="0">
              <a:solidFill>
                <a:prstClr val="white"/>
              </a:solidFill>
              <a:latin typeface="Candara" pitchFamily="34" charset="0"/>
            </a:endParaRP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5796136" y="1556792"/>
            <a:ext cx="1439863" cy="168592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it-IT" sz="2000" dirty="0">
                <a:solidFill>
                  <a:prstClr val="white"/>
                </a:solidFill>
                <a:latin typeface="Candara" pitchFamily="34" charset="0"/>
              </a:rPr>
              <a:t>Both QCALT installed </a:t>
            </a:r>
          </a:p>
          <a:p>
            <a:pPr algn="ctr" eaLnBrk="1" hangingPunct="1"/>
            <a:r>
              <a:rPr lang="en-US" altLang="it-IT" sz="2000" dirty="0">
                <a:solidFill>
                  <a:prstClr val="white"/>
                </a:solidFill>
                <a:latin typeface="Candara" pitchFamily="34" charset="0"/>
              </a:rPr>
              <a:t>on May 2013</a:t>
            </a:r>
          </a:p>
        </p:txBody>
      </p:sp>
      <p:sp>
        <p:nvSpPr>
          <p:cNvPr id="12" name="Text Box 68"/>
          <p:cNvSpPr txBox="1">
            <a:spLocks noChangeArrowheads="1"/>
          </p:cNvSpPr>
          <p:nvPr/>
        </p:nvSpPr>
        <p:spPr bwMode="auto">
          <a:xfrm>
            <a:off x="6143525" y="4820642"/>
            <a:ext cx="10207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it-IT" sz="1600" dirty="0">
                <a:solidFill>
                  <a:prstClr val="black"/>
                </a:solidFill>
              </a:rPr>
              <a:t>26pe/</a:t>
            </a:r>
            <a:r>
              <a:rPr lang="en-GB" altLang="it-IT" sz="1600" dirty="0" err="1">
                <a:solidFill>
                  <a:prstClr val="black"/>
                </a:solidFill>
              </a:rPr>
              <a:t>mip</a:t>
            </a:r>
            <a:endParaRPr lang="en-GB" altLang="it-IT" sz="1600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441" y="5085184"/>
            <a:ext cx="231775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3"/>
          <p:cNvSpPr txBox="1"/>
          <p:nvPr/>
        </p:nvSpPr>
        <p:spPr>
          <a:xfrm>
            <a:off x="5076056" y="3280335"/>
            <a:ext cx="4237038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750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ps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 time resolution after slewing 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correction LY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26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pe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mip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/tile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Results already satisfying for QCALT requests</a:t>
            </a:r>
          </a:p>
        </p:txBody>
      </p:sp>
    </p:spTree>
    <p:extLst>
      <p:ext uri="{BB962C8B-B14F-4D97-AF65-F5344CB8AC3E}">
        <p14:creationId xmlns:p14="http://schemas.microsoft.com/office/powerpoint/2010/main" val="299925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Ccalt</a:t>
            </a:r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installation and performances (Timing)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6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4" y="6508217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37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74986"/>
            <a:ext cx="4724400" cy="457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/>
          <p:cNvSpPr/>
          <p:nvPr/>
        </p:nvSpPr>
        <p:spPr>
          <a:xfrm>
            <a:off x="296332" y="908720"/>
            <a:ext cx="82691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" dirty="0">
              <a:solidFill>
                <a:prstClr val="black"/>
              </a:solidFill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000" dirty="0">
                <a:solidFill>
                  <a:prstClr val="black"/>
                </a:solidFill>
              </a:rPr>
              <a:t>We determined it at BTF of </a:t>
            </a:r>
            <a:r>
              <a:rPr lang="en-US" sz="2000" dirty="0" err="1">
                <a:solidFill>
                  <a:prstClr val="black"/>
                </a:solidFill>
              </a:rPr>
              <a:t>Frascati</a:t>
            </a:r>
            <a:r>
              <a:rPr lang="en-US" sz="2000" dirty="0">
                <a:solidFill>
                  <a:prstClr val="black"/>
                </a:solidFill>
              </a:rPr>
              <a:t>, with </a:t>
            </a:r>
            <a:r>
              <a:rPr lang="en-US" sz="2000" dirty="0" smtClean="0">
                <a:solidFill>
                  <a:prstClr val="black"/>
                </a:solidFill>
              </a:rPr>
              <a:t>a single crystal (20x20x15 mm</a:t>
            </a:r>
            <a:r>
              <a:rPr lang="en-US" sz="2000" baseline="30000" dirty="0" smtClean="0">
                <a:solidFill>
                  <a:prstClr val="black"/>
                </a:solidFill>
              </a:rPr>
              <a:t>2</a:t>
            </a:r>
            <a:r>
              <a:rPr lang="en-US" sz="2000" dirty="0" smtClean="0">
                <a:solidFill>
                  <a:prstClr val="black"/>
                </a:solidFill>
              </a:rPr>
              <a:t>) read out by a 10x10 mm</a:t>
            </a:r>
            <a:r>
              <a:rPr lang="en-US" sz="2000" baseline="30000" dirty="0" smtClean="0">
                <a:solidFill>
                  <a:prstClr val="black"/>
                </a:solidFill>
              </a:rPr>
              <a:t>2 </a:t>
            </a:r>
            <a:r>
              <a:rPr lang="en-US" sz="2000" dirty="0" smtClean="0">
                <a:solidFill>
                  <a:prstClr val="black"/>
                </a:solidFill>
              </a:rPr>
              <a:t>Hamamatsu APD</a:t>
            </a:r>
            <a:endParaRPr lang="en-US" sz="2000" dirty="0">
              <a:solidFill>
                <a:prstClr val="black"/>
              </a:solidFill>
            </a:endParaRPr>
          </a:p>
        </p:txBody>
      </p:sp>
      <p:grpSp>
        <p:nvGrpSpPr>
          <p:cNvPr id="22" name="Group 572"/>
          <p:cNvGrpSpPr/>
          <p:nvPr/>
        </p:nvGrpSpPr>
        <p:grpSpPr>
          <a:xfrm>
            <a:off x="374939" y="4869160"/>
            <a:ext cx="2925930" cy="1323439"/>
            <a:chOff x="247940" y="5281271"/>
            <a:chExt cx="2925930" cy="1323439"/>
          </a:xfrm>
        </p:grpSpPr>
        <p:sp>
          <p:nvSpPr>
            <p:cNvPr id="23" name="Text Box 5"/>
            <p:cNvSpPr txBox="1">
              <a:spLocks noChangeArrowheads="1"/>
            </p:cNvSpPr>
            <p:nvPr/>
          </p:nvSpPr>
          <p:spPr bwMode="auto">
            <a:xfrm>
              <a:off x="247940" y="5465937"/>
              <a:ext cx="2925930" cy="1138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 sz="1200" dirty="0">
                <a:solidFill>
                  <a:prstClr val="black"/>
                </a:solidFill>
              </a:endParaRPr>
            </a:p>
            <a:p>
              <a:r>
                <a:rPr lang="en-US" dirty="0">
                  <a:solidFill>
                    <a:prstClr val="black"/>
                  </a:solidFill>
                </a:rPr>
                <a:t> </a:t>
              </a:r>
              <a:r>
                <a:rPr lang="en-US" dirty="0" smtClean="0">
                  <a:solidFill>
                    <a:prstClr val="black"/>
                  </a:solidFill>
                </a:rPr>
                <a:t> 250 (</a:t>
              </a:r>
              <a:r>
                <a:rPr lang="en-US" b="1" dirty="0" smtClean="0">
                  <a:solidFill>
                    <a:srgbClr val="0000FF"/>
                  </a:solidFill>
                </a:rPr>
                <a:t>90</a:t>
              </a:r>
              <a:r>
                <a:rPr lang="en-US" b="1" dirty="0" smtClean="0">
                  <a:solidFill>
                    <a:prstClr val="black"/>
                  </a:solidFill>
                </a:rPr>
                <a:t>)</a:t>
              </a:r>
              <a:r>
                <a:rPr lang="en-US" b="1" dirty="0" smtClean="0">
                  <a:solidFill>
                    <a:srgbClr val="0000FF"/>
                  </a:solidFill>
                </a:rPr>
                <a:t> </a:t>
              </a:r>
              <a:r>
                <a:rPr lang="en-US" b="1" dirty="0" err="1" smtClean="0">
                  <a:solidFill>
                    <a:srgbClr val="0000FF"/>
                  </a:solidFill>
                </a:rPr>
                <a:t>ps</a:t>
              </a:r>
              <a:r>
                <a:rPr lang="en-US" dirty="0">
                  <a:solidFill>
                    <a:prstClr val="black"/>
                  </a:solidFill>
                </a:rPr>
                <a:t> </a:t>
              </a:r>
              <a:r>
                <a:rPr lang="en-US" dirty="0">
                  <a:solidFill>
                    <a:prstClr val="black"/>
                  </a:solidFill>
                  <a:sym typeface="Wingdings" pitchFamily="2" charset="2"/>
                </a:rPr>
                <a:t>@</a:t>
              </a:r>
              <a:r>
                <a:rPr lang="en-US" dirty="0" smtClean="0">
                  <a:solidFill>
                    <a:prstClr val="black"/>
                  </a:solidFill>
                  <a:sym typeface="Wingdings" pitchFamily="2" charset="2"/>
                </a:rPr>
                <a:t> </a:t>
              </a:r>
              <a:r>
                <a:rPr lang="en-US" dirty="0">
                  <a:solidFill>
                    <a:prstClr val="black"/>
                  </a:solidFill>
                  <a:sym typeface="Wingdings" pitchFamily="2" charset="2"/>
                </a:rPr>
                <a:t>500 </a:t>
              </a:r>
              <a:r>
                <a:rPr lang="en-US" dirty="0" smtClean="0">
                  <a:solidFill>
                    <a:prstClr val="black"/>
                  </a:solidFill>
                  <a:sym typeface="Wingdings" pitchFamily="2" charset="2"/>
                </a:rPr>
                <a:t>MeV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 290 (</a:t>
              </a:r>
              <a:r>
                <a:rPr lang="en-US" b="1" dirty="0" smtClean="0">
                  <a:solidFill>
                    <a:srgbClr val="0000FF"/>
                  </a:solidFill>
                </a:rPr>
                <a:t>120</a:t>
              </a:r>
              <a:r>
                <a:rPr lang="en-US" b="1" dirty="0" smtClean="0">
                  <a:solidFill>
                    <a:prstClr val="black"/>
                  </a:solidFill>
                </a:rPr>
                <a:t>)</a:t>
              </a:r>
              <a:r>
                <a:rPr lang="en-US" b="1" dirty="0" smtClean="0">
                  <a:solidFill>
                    <a:srgbClr val="0000FF"/>
                  </a:solidFill>
                </a:rPr>
                <a:t> </a:t>
              </a:r>
              <a:r>
                <a:rPr lang="en-US" b="1" dirty="0" err="1" smtClean="0">
                  <a:solidFill>
                    <a:srgbClr val="0000FF"/>
                  </a:solidFill>
                </a:rPr>
                <a:t>ps</a:t>
              </a:r>
              <a:r>
                <a:rPr lang="en-US" dirty="0" smtClean="0">
                  <a:solidFill>
                    <a:prstClr val="black"/>
                  </a:solidFill>
                </a:rPr>
                <a:t> </a:t>
              </a:r>
              <a:r>
                <a:rPr lang="en-US" dirty="0" smtClean="0">
                  <a:solidFill>
                    <a:prstClr val="black"/>
                  </a:solidFill>
                  <a:sym typeface="Wingdings" pitchFamily="2" charset="2"/>
                </a:rPr>
                <a:t>@ 100 MeV</a:t>
              </a:r>
              <a:endParaRPr lang="en-US" dirty="0">
                <a:solidFill>
                  <a:prstClr val="black"/>
                </a:solidFill>
                <a:sym typeface="Wingdings" pitchFamily="2" charset="2"/>
              </a:endParaRPr>
            </a:p>
            <a:p>
              <a:r>
                <a:rPr lang="en-US" sz="2000" dirty="0" smtClean="0">
                  <a:solidFill>
                    <a:prstClr val="black"/>
                  </a:solidFill>
                  <a:sym typeface="Wingdings" pitchFamily="2" charset="2"/>
                </a:rPr>
                <a:t> </a:t>
              </a:r>
              <a:endParaRPr lang="en-US" sz="2000" dirty="0">
                <a:solidFill>
                  <a:prstClr val="black"/>
                </a:solidFill>
                <a:sym typeface="Wingdings" pitchFamily="2" charset="2"/>
              </a:endParaRPr>
            </a:p>
          </p:txBody>
        </p:sp>
        <p:sp>
          <p:nvSpPr>
            <p:cNvPr id="24" name="Rectangle 570"/>
            <p:cNvSpPr/>
            <p:nvPr/>
          </p:nvSpPr>
          <p:spPr>
            <a:xfrm>
              <a:off x="324555" y="5281271"/>
              <a:ext cx="18057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 </a:t>
              </a:r>
              <a:r>
                <a:rPr lang="en-US" b="1" dirty="0" smtClean="0">
                  <a:solidFill>
                    <a:srgbClr val="0000FF"/>
                  </a:solidFill>
                </a:rPr>
                <a:t>Time resolution: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25" name="Picture 5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344" y="4797152"/>
            <a:ext cx="1934211" cy="525488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95" y="1743945"/>
            <a:ext cx="4374714" cy="2909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01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IT final assembly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6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 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4" y="6508217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38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206322"/>
            <a:ext cx="3903112" cy="29275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153" y="1041840"/>
            <a:ext cx="2978986" cy="2659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3154" y="3765122"/>
            <a:ext cx="2978985" cy="22340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3912" y="3127169"/>
            <a:ext cx="2235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The final assembly of the KLOE-2 Inner Tracker, with the insertion of all the triple-CGEMs one into the other took place in March 2013</a:t>
            </a:r>
          </a:p>
        </p:txBody>
      </p:sp>
      <p:pic>
        <p:nvPicPr>
          <p:cNvPr id="14" name="Picture 13" descr="P106049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99" y="1041839"/>
            <a:ext cx="6005112" cy="208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5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IT integration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6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4" y="6508217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39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1" y="800541"/>
            <a:ext cx="4434578" cy="32507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979" y="800541"/>
            <a:ext cx="4436835" cy="32507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1" y="4143930"/>
            <a:ext cx="4434578" cy="22940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6979" y="4141551"/>
            <a:ext cx="4436835" cy="229581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77106" y="3687804"/>
            <a:ext cx="274478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Protection shell installation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60626" y="3683000"/>
            <a:ext cx="2943947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Interaction region movement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53147" y="6080732"/>
            <a:ext cx="3583032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defTabSz="457200"/>
            <a:r>
              <a:rPr lang="en-US" dirty="0" err="1">
                <a:solidFill>
                  <a:prstClr val="black"/>
                </a:solidFill>
                <a:latin typeface="Times New Roman"/>
                <a:cs typeface="Times New Roman"/>
              </a:rPr>
              <a:t>Kapton</a:t>
            </a:r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 protection on the HV boards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548540" y="6080732"/>
            <a:ext cx="1512065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defTabSz="457200"/>
            <a:r>
              <a:rPr lang="nl-NL" dirty="0">
                <a:solidFill>
                  <a:prstClr val="black"/>
                </a:solidFill>
                <a:latin typeface="Times New Roman"/>
                <a:cs typeface="Times New Roman"/>
              </a:rPr>
              <a:t>IR positioning </a:t>
            </a:r>
          </a:p>
        </p:txBody>
      </p:sp>
    </p:spTree>
    <p:extLst>
      <p:ext uri="{BB962C8B-B14F-4D97-AF65-F5344CB8AC3E}">
        <p14:creationId xmlns:p14="http://schemas.microsoft.com/office/powerpoint/2010/main" val="146675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Accelerator Complex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8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 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5" y="6508219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4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2" descr="LNF006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810572"/>
          </a:xfrm>
          <a:prstGeom prst="rect">
            <a:avLst/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5122864" y="1374901"/>
            <a:ext cx="3494087" cy="2270125"/>
          </a:xfrm>
          <a:prstGeom prst="ellipse">
            <a:avLst/>
          </a:prstGeom>
          <a:solidFill>
            <a:sysClr val="window" lastClr="FFFFFF">
              <a:alpha val="0"/>
            </a:sysClr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3200" b="0" i="0" u="none" strike="noStrike" kern="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charset="0"/>
              <a:ea typeface="ＭＳ Ｐゴシック" charset="-128"/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6516216" y="3926384"/>
            <a:ext cx="529056" cy="369332"/>
          </a:xfrm>
          <a:prstGeom prst="rect">
            <a:avLst/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1800" b="1" smtClean="0">
                <a:solidFill>
                  <a:srgbClr val="FFFF00"/>
                </a:solidFill>
                <a:latin typeface="Calibri" charset="0"/>
              </a:rPr>
              <a:t>BTF</a:t>
            </a:r>
          </a:p>
        </p:txBody>
      </p:sp>
      <p:cxnSp>
        <p:nvCxnSpPr>
          <p:cNvPr id="17" name="Connettore 2 16"/>
          <p:cNvCxnSpPr/>
          <p:nvPr/>
        </p:nvCxnSpPr>
        <p:spPr>
          <a:xfrm flipV="1">
            <a:off x="6876257" y="2958333"/>
            <a:ext cx="314325" cy="974725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tailEnd type="arrow"/>
          </a:ln>
          <a:effectLst/>
        </p:spPr>
      </p:cxnSp>
      <p:cxnSp>
        <p:nvCxnSpPr>
          <p:cNvPr id="18" name="Connettore 2 17"/>
          <p:cNvCxnSpPr/>
          <p:nvPr/>
        </p:nvCxnSpPr>
        <p:spPr>
          <a:xfrm rot="5400000" flipH="1" flipV="1">
            <a:off x="5019427" y="2364259"/>
            <a:ext cx="982663" cy="1866900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tailEnd type="arrow"/>
          </a:ln>
          <a:effectLst/>
        </p:spPr>
      </p:cxn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4211961" y="3789041"/>
            <a:ext cx="913455" cy="369332"/>
          </a:xfrm>
          <a:prstGeom prst="rect">
            <a:avLst/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1800" b="1" smtClean="0">
                <a:solidFill>
                  <a:srgbClr val="FFFF00"/>
                </a:solidFill>
                <a:latin typeface="Calibri" charset="0"/>
              </a:rPr>
              <a:t>DAΦNE</a:t>
            </a:r>
            <a:endParaRPr lang="it-IT" altLang="it-IT" sz="1800" b="1" smtClean="0">
              <a:solidFill>
                <a:srgbClr val="FFFF00"/>
              </a:solidFill>
              <a:latin typeface="Calibri" charset="0"/>
            </a:endParaRPr>
          </a:p>
        </p:txBody>
      </p:sp>
      <p:cxnSp>
        <p:nvCxnSpPr>
          <p:cNvPr id="20" name="Connettore 2 19"/>
          <p:cNvCxnSpPr/>
          <p:nvPr/>
        </p:nvCxnSpPr>
        <p:spPr>
          <a:xfrm>
            <a:off x="4572001" y="2142631"/>
            <a:ext cx="1662113" cy="422275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tailEnd type="arrow"/>
          </a:ln>
          <a:effectLst/>
        </p:spPr>
      </p:cxn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851920" y="1772816"/>
            <a:ext cx="1272784" cy="338554"/>
          </a:xfrm>
          <a:prstGeom prst="rect">
            <a:avLst/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1600" b="1" dirty="0" smtClean="0">
                <a:solidFill>
                  <a:srgbClr val="FFFF00"/>
                </a:solidFill>
                <a:latin typeface="Calibri" charset="0"/>
              </a:rPr>
              <a:t>DAΦNE</a:t>
            </a:r>
            <a:r>
              <a:rPr lang="it-IT" altLang="it-IT" sz="1600" b="1" dirty="0" smtClean="0">
                <a:solidFill>
                  <a:srgbClr val="FFFF00"/>
                </a:solidFill>
                <a:latin typeface="Calibri" charset="0"/>
              </a:rPr>
              <a:t>-light</a:t>
            </a: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8028385" y="3710360"/>
            <a:ext cx="754245" cy="369332"/>
          </a:xfrm>
          <a:prstGeom prst="rect">
            <a:avLst/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1800" b="1" dirty="0" smtClean="0">
                <a:solidFill>
                  <a:srgbClr val="FFFF00"/>
                </a:solidFill>
                <a:latin typeface="Calibri" charset="0"/>
              </a:rPr>
              <a:t>LINAC</a:t>
            </a:r>
          </a:p>
        </p:txBody>
      </p:sp>
      <p:cxnSp>
        <p:nvCxnSpPr>
          <p:cNvPr id="23" name="Connettore 2 22"/>
          <p:cNvCxnSpPr/>
          <p:nvPr/>
        </p:nvCxnSpPr>
        <p:spPr>
          <a:xfrm flipH="1" flipV="1">
            <a:off x="7687320" y="2894709"/>
            <a:ext cx="773113" cy="822325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tailEnd type="arrow"/>
          </a:ln>
          <a:effectLst/>
        </p:spPr>
      </p:cxn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211960" y="5291916"/>
            <a:ext cx="841897" cy="369332"/>
          </a:xfrm>
          <a:prstGeom prst="rect">
            <a:avLst/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1800" b="1" dirty="0" smtClean="0">
                <a:solidFill>
                  <a:srgbClr val="FFFF00"/>
                </a:solidFill>
                <a:latin typeface="Calibri" charset="0"/>
              </a:rPr>
              <a:t>FLAME</a:t>
            </a:r>
            <a:endParaRPr lang="it-IT" altLang="it-IT" sz="1800" b="1" dirty="0" smtClean="0">
              <a:solidFill>
                <a:srgbClr val="FFFF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28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Results from first KLOE-2 runs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6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4" y="6508217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40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8" descr="Xstrip_multiplicity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" t="-1" r="9536" b="4717"/>
          <a:stretch/>
        </p:blipFill>
        <p:spPr>
          <a:xfrm>
            <a:off x="302741" y="745064"/>
            <a:ext cx="3974400" cy="2916000"/>
          </a:xfrm>
          <a:prstGeom prst="rect">
            <a:avLst/>
          </a:prstGeom>
        </p:spPr>
      </p:pic>
      <p:pic>
        <p:nvPicPr>
          <p:cNvPr id="10" name="Picture 9" descr="Vstrip_multiplicity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" t="-1" r="9621" b="4714"/>
          <a:stretch/>
        </p:blipFill>
        <p:spPr>
          <a:xfrm>
            <a:off x="4849078" y="745064"/>
            <a:ext cx="3970800" cy="2916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7038" y="3557932"/>
            <a:ext cx="8587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Number of strips hit for event on all the layers for both views</a:t>
            </a:r>
            <a:endParaRPr lang="en-US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842285"/>
              </p:ext>
            </p:extLst>
          </p:nvPr>
        </p:nvGraphicFramePr>
        <p:xfrm>
          <a:off x="1648241" y="3930228"/>
          <a:ext cx="2628900" cy="2443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4450"/>
                <a:gridCol w="1314450"/>
              </a:tblGrid>
              <a:tr h="48877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Efficiency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84500" marR="84500" marT="42250" marB="4225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7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84500" marR="84500" marT="42250" marB="4225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8772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Layer 1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84500" marR="84500" marT="42250" marB="4225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75%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84500" marR="84500" marT="42250" marB="4225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8772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Layer 2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84500" marR="84500" marT="42250" marB="4225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89%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84500" marR="84500" marT="42250" marB="4225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8772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Layer 3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84500" marR="84500" marT="42250" marB="4225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90%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84500" marR="84500" marT="42250" marB="4225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8772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Layer 4</a:t>
                      </a:r>
                      <a:endParaRPr lang="en-US" sz="1700" b="1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84500" marR="84500" marT="42250" marB="4225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57%</a:t>
                      </a:r>
                      <a:endParaRPr lang="en-US" sz="1700" b="1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84500" marR="84500" marT="42250" marB="4225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87480" y="5969000"/>
            <a:ext cx="2727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To be investigated</a:t>
            </a:r>
            <a:endParaRPr 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87480" y="4704928"/>
            <a:ext cx="3477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Cosmic-ray </a:t>
            </a:r>
            <a:r>
              <a:rPr lang="en-US" sz="2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muon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sample selected with EMC info</a:t>
            </a:r>
          </a:p>
          <a:p>
            <a:pPr defTabSz="457200"/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Operational parameters not yet optimized</a:t>
            </a:r>
          </a:p>
        </p:txBody>
      </p:sp>
    </p:spTree>
    <p:extLst>
      <p:ext uri="{BB962C8B-B14F-4D97-AF65-F5344CB8AC3E}">
        <p14:creationId xmlns:p14="http://schemas.microsoft.com/office/powerpoint/2010/main" val="49411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KLOE-2 Physics Program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6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4" y="6508217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41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26" name="TextBox 2"/>
          <p:cNvSpPr txBox="1"/>
          <p:nvPr/>
        </p:nvSpPr>
        <p:spPr>
          <a:xfrm>
            <a:off x="251520" y="1052736"/>
            <a:ext cx="853141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err="1">
                <a:solidFill>
                  <a:srgbClr val="8064A2">
                    <a:lumMod val="60000"/>
                    <a:lumOff val="40000"/>
                  </a:srgbClr>
                </a:solidFill>
              </a:rPr>
              <a:t>Kaon</a:t>
            </a:r>
            <a:r>
              <a:rPr lang="en-US" sz="2400" dirty="0">
                <a:solidFill>
                  <a:srgbClr val="8064A2">
                    <a:lumMod val="60000"/>
                    <a:lumOff val="40000"/>
                  </a:srgbClr>
                </a:solidFill>
              </a:rPr>
              <a:t> Physics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Test </a:t>
            </a:r>
            <a:r>
              <a:rPr lang="en-US" sz="2400" dirty="0">
                <a:solidFill>
                  <a:prstClr val="black"/>
                </a:solidFill>
              </a:rPr>
              <a:t>of CPT (and QM) in correlated </a:t>
            </a:r>
            <a:r>
              <a:rPr lang="en-US" sz="2400" dirty="0" err="1">
                <a:solidFill>
                  <a:prstClr val="black"/>
                </a:solidFill>
              </a:rPr>
              <a:t>kaon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decays and </a:t>
            </a:r>
            <a:r>
              <a:rPr lang="en-US" sz="2400" dirty="0">
                <a:solidFill>
                  <a:prstClr val="black"/>
                </a:solidFill>
              </a:rPr>
              <a:t>test of CPT in KS </a:t>
            </a:r>
            <a:r>
              <a:rPr lang="en-US" sz="2400" dirty="0" err="1">
                <a:solidFill>
                  <a:prstClr val="black"/>
                </a:solidFill>
              </a:rPr>
              <a:t>semileptonic</a:t>
            </a:r>
            <a:r>
              <a:rPr lang="en-US" sz="2400" dirty="0">
                <a:solidFill>
                  <a:prstClr val="black"/>
                </a:solidFill>
              </a:rPr>
              <a:t> decays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Test </a:t>
            </a:r>
            <a:r>
              <a:rPr lang="en-US" sz="2400" dirty="0">
                <a:solidFill>
                  <a:prstClr val="black"/>
                </a:solidFill>
              </a:rPr>
              <a:t>of SM (CKM </a:t>
            </a:r>
            <a:r>
              <a:rPr lang="en-US" sz="2400" dirty="0" err="1">
                <a:solidFill>
                  <a:prstClr val="black"/>
                </a:solidFill>
              </a:rPr>
              <a:t>unitarity</a:t>
            </a:r>
            <a:r>
              <a:rPr lang="en-US" sz="2400" dirty="0">
                <a:solidFill>
                  <a:prstClr val="black"/>
                </a:solidFill>
              </a:rPr>
              <a:t>, lepton universality)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Test </a:t>
            </a:r>
            <a:r>
              <a:rPr lang="en-US" sz="2400" dirty="0">
                <a:solidFill>
                  <a:prstClr val="black"/>
                </a:solidFill>
              </a:rPr>
              <a:t>of </a:t>
            </a:r>
            <a:r>
              <a:rPr lang="en-US" sz="2400" dirty="0" err="1">
                <a:solidFill>
                  <a:prstClr val="black"/>
                </a:solidFill>
              </a:rPr>
              <a:t>χ</a:t>
            </a:r>
            <a:r>
              <a:rPr lang="en-US" sz="2400" baseline="-25000" dirty="0" err="1">
                <a:solidFill>
                  <a:prstClr val="black"/>
                </a:solidFill>
              </a:rPr>
              <a:t>PT</a:t>
            </a:r>
            <a:r>
              <a:rPr lang="en-US" sz="2400" dirty="0">
                <a:solidFill>
                  <a:prstClr val="black"/>
                </a:solidFill>
              </a:rPr>
              <a:t> (K</a:t>
            </a:r>
            <a:r>
              <a:rPr lang="en-US" sz="2400" baseline="-25000" dirty="0">
                <a:solidFill>
                  <a:prstClr val="black"/>
                </a:solidFill>
              </a:rPr>
              <a:t>S</a:t>
            </a:r>
            <a:r>
              <a:rPr lang="en-US" sz="2400" dirty="0">
                <a:solidFill>
                  <a:prstClr val="black"/>
                </a:solidFill>
              </a:rPr>
              <a:t> decays)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D519FF"/>
                </a:solidFill>
              </a:rPr>
              <a:t>Spectroscopy </a:t>
            </a:r>
            <a:r>
              <a:rPr lang="en-US" sz="2400" dirty="0">
                <a:solidFill>
                  <a:srgbClr val="D519FF"/>
                </a:solidFill>
              </a:rPr>
              <a:t>of light mesons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η</a:t>
            </a:r>
            <a:r>
              <a:rPr lang="en-US" sz="2400" dirty="0">
                <a:solidFill>
                  <a:prstClr val="black"/>
                </a:solidFill>
              </a:rPr>
              <a:t>,η’,f</a:t>
            </a:r>
            <a:r>
              <a:rPr lang="en-US" sz="2400" baseline="-25000" dirty="0">
                <a:solidFill>
                  <a:prstClr val="black"/>
                </a:solidFill>
              </a:rPr>
              <a:t>0</a:t>
            </a:r>
            <a:r>
              <a:rPr lang="en-US" sz="2400" dirty="0">
                <a:solidFill>
                  <a:prstClr val="black"/>
                </a:solidFill>
              </a:rPr>
              <a:t>,a</a:t>
            </a:r>
            <a:r>
              <a:rPr lang="en-US" sz="2400" baseline="-25000" dirty="0">
                <a:solidFill>
                  <a:prstClr val="black"/>
                </a:solidFill>
              </a:rPr>
              <a:t>0</a:t>
            </a:r>
            <a:r>
              <a:rPr lang="en-US" sz="2400" dirty="0">
                <a:solidFill>
                  <a:prstClr val="black"/>
                </a:solidFill>
              </a:rPr>
              <a:t>,σ in </a:t>
            </a:r>
            <a:r>
              <a:rPr lang="en-US" sz="2400" dirty="0" err="1">
                <a:solidFill>
                  <a:prstClr val="black"/>
                </a:solidFill>
              </a:rPr>
              <a:t>φ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radiative</a:t>
            </a:r>
            <a:r>
              <a:rPr lang="en-US" sz="2400" dirty="0">
                <a:solidFill>
                  <a:prstClr val="black"/>
                </a:solidFill>
              </a:rPr>
              <a:t> decays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D519FF"/>
                </a:solidFill>
              </a:rPr>
              <a:t>Hadronic </a:t>
            </a:r>
            <a:r>
              <a:rPr lang="en-US" sz="2400" dirty="0">
                <a:solidFill>
                  <a:srgbClr val="D519FF"/>
                </a:solidFill>
              </a:rPr>
              <a:t>cross section from 2m</a:t>
            </a:r>
            <a:r>
              <a:rPr lang="en-US" sz="2400" baseline="-25000" dirty="0">
                <a:solidFill>
                  <a:srgbClr val="D519FF"/>
                </a:solidFill>
              </a:rPr>
              <a:t>π</a:t>
            </a:r>
            <a:r>
              <a:rPr lang="en-US" sz="2400" dirty="0">
                <a:solidFill>
                  <a:srgbClr val="D519FF"/>
                </a:solidFill>
              </a:rPr>
              <a:t> to 2.4 </a:t>
            </a:r>
            <a:r>
              <a:rPr lang="en-US" sz="2400" dirty="0" err="1">
                <a:solidFill>
                  <a:srgbClr val="D519FF"/>
                </a:solidFill>
              </a:rPr>
              <a:t>GeV</a:t>
            </a:r>
            <a:endParaRPr lang="en-US" sz="2400" dirty="0">
              <a:solidFill>
                <a:srgbClr val="D519FF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α</a:t>
            </a:r>
            <a:r>
              <a:rPr lang="en-US" sz="2400" baseline="-25000" dirty="0" err="1" smtClean="0">
                <a:solidFill>
                  <a:prstClr val="black"/>
                </a:solidFill>
              </a:rPr>
              <a:t>em</a:t>
            </a:r>
            <a:r>
              <a:rPr lang="en-US" sz="2400" dirty="0">
                <a:solidFill>
                  <a:prstClr val="black"/>
                </a:solidFill>
              </a:rPr>
              <a:t>(M</a:t>
            </a:r>
            <a:r>
              <a:rPr lang="en-US" sz="2400" baseline="-25000" dirty="0">
                <a:solidFill>
                  <a:prstClr val="black"/>
                </a:solidFill>
              </a:rPr>
              <a:t>Z</a:t>
            </a:r>
            <a:r>
              <a:rPr lang="en-US" sz="2400" dirty="0">
                <a:solidFill>
                  <a:prstClr val="black"/>
                </a:solidFill>
              </a:rPr>
              <a:t>) </a:t>
            </a:r>
            <a:r>
              <a:rPr lang="en-US" sz="2400" dirty="0" smtClean="0">
                <a:solidFill>
                  <a:prstClr val="black"/>
                </a:solidFill>
              </a:rPr>
              <a:t>and </a:t>
            </a:r>
            <a:r>
              <a:rPr lang="en-US" sz="2400" dirty="0">
                <a:solidFill>
                  <a:prstClr val="black"/>
                </a:solidFill>
              </a:rPr>
              <a:t>(g-2)</a:t>
            </a:r>
            <a:r>
              <a:rPr lang="en-US" sz="2400" baseline="-25000" dirty="0">
                <a:solidFill>
                  <a:prstClr val="black"/>
                </a:solidFill>
              </a:rPr>
              <a:t>μ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 smtClean="0">
                <a:solidFill>
                  <a:srgbClr val="D519FF"/>
                </a:solidFill>
              </a:rPr>
              <a:t>γγ</a:t>
            </a:r>
            <a:r>
              <a:rPr lang="en-US" sz="2400" dirty="0" smtClean="0">
                <a:solidFill>
                  <a:srgbClr val="D519FF"/>
                </a:solidFill>
              </a:rPr>
              <a:t> Physics</a:t>
            </a:r>
            <a:endParaRPr lang="en-US" sz="2400" dirty="0">
              <a:solidFill>
                <a:srgbClr val="D519FF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Study </a:t>
            </a:r>
            <a:r>
              <a:rPr lang="en-US" sz="2400" dirty="0">
                <a:solidFill>
                  <a:prstClr val="black"/>
                </a:solidFill>
              </a:rPr>
              <a:t>of Γ(S/</a:t>
            </a:r>
            <a:r>
              <a:rPr lang="en-US" sz="2400" dirty="0" err="1">
                <a:solidFill>
                  <a:prstClr val="black"/>
                </a:solidFill>
              </a:rPr>
              <a:t>PS→γγ</a:t>
            </a:r>
            <a:r>
              <a:rPr lang="en-US" sz="2400" dirty="0">
                <a:solidFill>
                  <a:prstClr val="black"/>
                </a:solidFill>
              </a:rPr>
              <a:t>), test of </a:t>
            </a:r>
            <a:r>
              <a:rPr lang="en-US" sz="2400" dirty="0" err="1">
                <a:solidFill>
                  <a:prstClr val="black"/>
                </a:solidFill>
              </a:rPr>
              <a:t>χ</a:t>
            </a:r>
            <a:r>
              <a:rPr lang="en-US" sz="2400" baseline="-25000" dirty="0" err="1">
                <a:solidFill>
                  <a:prstClr val="black"/>
                </a:solidFill>
              </a:rPr>
              <a:t>PT</a:t>
            </a:r>
            <a:r>
              <a:rPr lang="en-US" sz="2400" dirty="0">
                <a:solidFill>
                  <a:prstClr val="black"/>
                </a:solidFill>
              </a:rPr>
              <a:t>, existence </a:t>
            </a:r>
            <a:r>
              <a:rPr lang="en-US" sz="2400" dirty="0" smtClean="0">
                <a:solidFill>
                  <a:prstClr val="black"/>
                </a:solidFill>
              </a:rPr>
              <a:t>and properties </a:t>
            </a:r>
            <a:r>
              <a:rPr lang="en-US" sz="2400" dirty="0">
                <a:solidFill>
                  <a:prstClr val="black"/>
                </a:solidFill>
              </a:rPr>
              <a:t>of σ </a:t>
            </a:r>
            <a:r>
              <a:rPr lang="en-US" sz="2400" dirty="0" smtClean="0">
                <a:solidFill>
                  <a:prstClr val="black"/>
                </a:solidFill>
              </a:rPr>
              <a:t>meson………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D519FF"/>
                </a:solidFill>
              </a:rPr>
              <a:t>Dark Matter searches</a:t>
            </a:r>
            <a:r>
              <a:rPr lang="en-US" sz="2400" dirty="0" smtClean="0">
                <a:solidFill>
                  <a:prstClr val="black"/>
                </a:solidFill>
              </a:rPr>
              <a:t> (light bosons at </a:t>
            </a:r>
            <a:r>
              <a:rPr lang="en-US" sz="2400" dirty="0" err="1" smtClean="0">
                <a:solidFill>
                  <a:prstClr val="black"/>
                </a:solidFill>
              </a:rPr>
              <a:t>at</a:t>
            </a:r>
            <a:r>
              <a:rPr lang="en-US" sz="2400" dirty="0" smtClean="0">
                <a:solidFill>
                  <a:prstClr val="black"/>
                </a:solidFill>
              </a:rPr>
              <a:t> O(1 </a:t>
            </a:r>
            <a:r>
              <a:rPr lang="en-US" sz="2400" dirty="0" err="1" smtClean="0">
                <a:solidFill>
                  <a:prstClr val="black"/>
                </a:solidFill>
              </a:rPr>
              <a:t>GeV</a:t>
            </a:r>
            <a:r>
              <a:rPr lang="en-US" sz="2400" dirty="0" smtClean="0">
                <a:solidFill>
                  <a:prstClr val="black"/>
                </a:solidFill>
              </a:rPr>
              <a:t>))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84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SIDDHARTA future plans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6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4" y="6508217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42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26" name="TextBox 2"/>
          <p:cNvSpPr txBox="1"/>
          <p:nvPr/>
        </p:nvSpPr>
        <p:spPr>
          <a:xfrm>
            <a:off x="268942" y="1255062"/>
            <a:ext cx="8411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SIDDHARTA Physics program will continue for next years </a:t>
            </a:r>
            <a:r>
              <a:rPr lang="en-US" dirty="0" smtClean="0">
                <a:solidFill>
                  <a:prstClr val="black"/>
                </a:solidFill>
              </a:rPr>
              <a:t>with SIDDHARTA</a:t>
            </a:r>
            <a:r>
              <a:rPr lang="en-US" dirty="0">
                <a:solidFill>
                  <a:prstClr val="black"/>
                </a:solidFill>
              </a:rPr>
              <a:t>-</a:t>
            </a:r>
            <a:r>
              <a:rPr lang="en-US" dirty="0" smtClean="0">
                <a:solidFill>
                  <a:prstClr val="black"/>
                </a:solidFill>
              </a:rPr>
              <a:t>2.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The detector will be placed in the IP2 after the KLOE-2 data taking.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200819" y="1968222"/>
            <a:ext cx="8713787" cy="542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/>
                <a:ea typeface="+mj-ea"/>
                <a:cs typeface="Comic Sans M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indent="268288" algn="l">
              <a:lnSpc>
                <a:spcPct val="90000"/>
              </a:lnSpc>
              <a:buFontTx/>
              <a:buAutoNum type="arabicParenR"/>
            </a:pPr>
            <a:r>
              <a:rPr lang="en-US" sz="2000" b="1" dirty="0" err="1" smtClean="0">
                <a:solidFill>
                  <a:srgbClr val="FF0000"/>
                </a:solidFill>
                <a:latin typeface="Calibri"/>
              </a:rPr>
              <a:t>Kaonic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</a:rPr>
              <a:t> deuterium measurement - 1st measurement</a:t>
            </a:r>
          </a:p>
          <a:p>
            <a:pPr indent="268288" algn="l">
              <a:lnSpc>
                <a:spcPct val="90000"/>
              </a:lnSpc>
              <a:buFontTx/>
              <a:buAutoNum type="arabicParenR"/>
            </a:pPr>
            <a:endParaRPr lang="en-US" sz="2000" b="1" dirty="0" smtClean="0">
              <a:solidFill>
                <a:srgbClr val="FF0000"/>
              </a:solidFill>
              <a:latin typeface="Calibri"/>
            </a:endParaRPr>
          </a:p>
          <a:p>
            <a:pPr indent="268288" algn="l">
              <a:lnSpc>
                <a:spcPct val="90000"/>
              </a:lnSpc>
              <a:buFontTx/>
              <a:buAutoNum type="arabicParenR"/>
            </a:pPr>
            <a:r>
              <a:rPr lang="en-US" sz="2000" b="1" dirty="0" err="1" smtClean="0">
                <a:solidFill>
                  <a:srgbClr val="FF0000"/>
                </a:solidFill>
                <a:latin typeface="Calibri"/>
              </a:rPr>
              <a:t>Kaonic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</a:rPr>
              <a:t> helium transitions to the 1s level </a:t>
            </a:r>
          </a:p>
          <a:p>
            <a:pPr indent="268288" algn="l">
              <a:lnSpc>
                <a:spcPct val="9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Calibri"/>
              </a:rPr>
              <a:t/>
            </a:r>
            <a:br>
              <a:rPr lang="en-US" sz="2000" b="1" dirty="0" smtClean="0">
                <a:solidFill>
                  <a:srgbClr val="FF0000"/>
                </a:solidFill>
                <a:latin typeface="Calibri"/>
              </a:rPr>
            </a:br>
            <a:r>
              <a:rPr lang="en-US" sz="2000" b="1" dirty="0" smtClean="0">
                <a:solidFill>
                  <a:srgbClr val="0000FF"/>
                </a:solidFill>
                <a:latin typeface="Calibri"/>
              </a:rPr>
              <a:t>3) Other  light </a:t>
            </a:r>
            <a:r>
              <a:rPr lang="en-US" sz="2000" b="1" dirty="0" err="1" smtClean="0">
                <a:solidFill>
                  <a:srgbClr val="0000FF"/>
                </a:solidFill>
                <a:latin typeface="Calibri"/>
              </a:rPr>
              <a:t>kaonic</a:t>
            </a:r>
            <a:r>
              <a:rPr lang="en-US" sz="2000" b="1" dirty="0" smtClean="0">
                <a:solidFill>
                  <a:srgbClr val="0000FF"/>
                </a:solidFill>
                <a:latin typeface="Calibri"/>
              </a:rPr>
              <a:t> atoms (KO, KC,…)</a:t>
            </a:r>
            <a:br>
              <a:rPr lang="en-US" sz="2000" b="1" dirty="0" smtClean="0">
                <a:solidFill>
                  <a:srgbClr val="0000FF"/>
                </a:solidFill>
                <a:latin typeface="Calibri"/>
              </a:rPr>
            </a:br>
            <a:r>
              <a:rPr lang="en-US" sz="2000" b="1" dirty="0" smtClean="0">
                <a:solidFill>
                  <a:srgbClr val="0000FF"/>
                </a:solidFill>
                <a:latin typeface="Calibri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Calibri"/>
              </a:rPr>
            </a:br>
            <a:r>
              <a:rPr lang="en-US" sz="2000" b="1" dirty="0" smtClean="0">
                <a:solidFill>
                  <a:srgbClr val="0000FF"/>
                </a:solidFill>
                <a:latin typeface="Calibri"/>
              </a:rPr>
              <a:t>4) Heavier </a:t>
            </a:r>
            <a:r>
              <a:rPr lang="en-US" sz="2000" b="1" dirty="0" err="1" smtClean="0">
                <a:solidFill>
                  <a:srgbClr val="0000FF"/>
                </a:solidFill>
                <a:latin typeface="Calibri"/>
              </a:rPr>
              <a:t>kaonic</a:t>
            </a:r>
            <a:r>
              <a:rPr lang="en-US" sz="2000" b="1" dirty="0" smtClean="0">
                <a:solidFill>
                  <a:srgbClr val="0000FF"/>
                </a:solidFill>
                <a:latin typeface="Calibri"/>
              </a:rPr>
              <a:t> atoms measurement </a:t>
            </a:r>
          </a:p>
          <a:p>
            <a:pPr indent="268288" algn="l">
              <a:lnSpc>
                <a:spcPct val="90000"/>
              </a:lnSpc>
            </a:pPr>
            <a:r>
              <a:rPr lang="en-US" sz="2000" b="1" dirty="0" smtClean="0">
                <a:solidFill>
                  <a:srgbClr val="0000FF"/>
                </a:solidFill>
                <a:latin typeface="Calibri"/>
              </a:rPr>
              <a:t>(Si, </a:t>
            </a:r>
            <a:r>
              <a:rPr lang="en-US" sz="2000" b="1" dirty="0" err="1" smtClean="0">
                <a:solidFill>
                  <a:srgbClr val="0000FF"/>
                </a:solidFill>
                <a:latin typeface="Calibri"/>
              </a:rPr>
              <a:t>Pb</a:t>
            </a:r>
            <a:r>
              <a:rPr lang="en-US" sz="2000" b="1" dirty="0" smtClean="0">
                <a:solidFill>
                  <a:srgbClr val="0000FF"/>
                </a:solidFill>
                <a:latin typeface="Calibri"/>
              </a:rPr>
              <a:t>…)</a:t>
            </a:r>
            <a:br>
              <a:rPr lang="en-US" sz="2000" b="1" dirty="0" smtClean="0">
                <a:solidFill>
                  <a:srgbClr val="0000FF"/>
                </a:solidFill>
                <a:latin typeface="Calibri"/>
              </a:rPr>
            </a:br>
            <a:r>
              <a:rPr lang="en-US" sz="2000" b="1" dirty="0" smtClean="0">
                <a:solidFill>
                  <a:srgbClr val="0000FF"/>
                </a:solidFill>
                <a:latin typeface="Calibri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Calibri"/>
              </a:rPr>
            </a:br>
            <a:r>
              <a:rPr lang="en-US" sz="2000" b="1" dirty="0" smtClean="0">
                <a:solidFill>
                  <a:srgbClr val="0000FF"/>
                </a:solidFill>
                <a:latin typeface="Calibri"/>
              </a:rPr>
              <a:t>5) </a:t>
            </a:r>
            <a:r>
              <a:rPr lang="en-US" sz="2000" b="1" dirty="0" err="1" smtClean="0">
                <a:solidFill>
                  <a:srgbClr val="0000FF"/>
                </a:solidFill>
                <a:latin typeface="Calibri"/>
              </a:rPr>
              <a:t>Kaon</a:t>
            </a:r>
            <a:r>
              <a:rPr lang="en-US" sz="2000" b="1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Calibri"/>
              </a:rPr>
              <a:t>radiative</a:t>
            </a:r>
            <a:r>
              <a:rPr lang="en-US" sz="2000" b="1" dirty="0" smtClean="0">
                <a:solidFill>
                  <a:srgbClr val="0000FF"/>
                </a:solidFill>
                <a:latin typeface="Calibri"/>
              </a:rPr>
              <a:t> capture – </a:t>
            </a:r>
            <a:r>
              <a:rPr lang="en-US" sz="2000" b="1" dirty="0" err="1" smtClean="0">
                <a:solidFill>
                  <a:srgbClr val="0000FF"/>
                </a:solidFill>
                <a:latin typeface="Calibri"/>
              </a:rPr>
              <a:t>Λ</a:t>
            </a:r>
            <a:r>
              <a:rPr lang="en-US" sz="2000" b="1" dirty="0" smtClean="0">
                <a:solidFill>
                  <a:srgbClr val="0000FF"/>
                </a:solidFill>
                <a:latin typeface="Calibri"/>
              </a:rPr>
              <a:t>(1405) study</a:t>
            </a:r>
            <a:br>
              <a:rPr lang="en-US" sz="2000" b="1" dirty="0" smtClean="0">
                <a:solidFill>
                  <a:srgbClr val="0000FF"/>
                </a:solidFill>
                <a:latin typeface="Calibri"/>
              </a:rPr>
            </a:br>
            <a:r>
              <a:rPr lang="en-US" sz="2000" b="1" dirty="0" smtClean="0">
                <a:solidFill>
                  <a:srgbClr val="0000FF"/>
                </a:solidFill>
                <a:latin typeface="Calibri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Calibri"/>
              </a:rPr>
            </a:br>
            <a:r>
              <a:rPr lang="en-US" sz="2000" b="1" dirty="0" smtClean="0">
                <a:solidFill>
                  <a:srgbClr val="33CC33"/>
                </a:solidFill>
                <a:latin typeface="Calibri"/>
              </a:rPr>
              <a:t>6) Investigate the possibility of the measurement of other</a:t>
            </a:r>
            <a:br>
              <a:rPr lang="en-US" sz="2000" b="1" dirty="0" smtClean="0">
                <a:solidFill>
                  <a:srgbClr val="33CC33"/>
                </a:solidFill>
                <a:latin typeface="Calibri"/>
              </a:rPr>
            </a:br>
            <a:r>
              <a:rPr lang="en-US" sz="2000" b="1" dirty="0" smtClean="0">
                <a:solidFill>
                  <a:srgbClr val="33CC33"/>
                </a:solidFill>
                <a:latin typeface="Calibri"/>
              </a:rPr>
              <a:t>    types of hadronic exotic atoms (</a:t>
            </a:r>
            <a:r>
              <a:rPr lang="en-US" sz="2000" b="1" dirty="0" err="1" smtClean="0">
                <a:solidFill>
                  <a:srgbClr val="33CC33"/>
                </a:solidFill>
                <a:latin typeface="Calibri"/>
              </a:rPr>
              <a:t>sigmonic</a:t>
            </a:r>
            <a:r>
              <a:rPr lang="en-US" sz="2000" b="1" dirty="0" smtClean="0">
                <a:solidFill>
                  <a:srgbClr val="33CC33"/>
                </a:solidFill>
                <a:latin typeface="Calibri"/>
              </a:rPr>
              <a:t> hydrogen?)</a:t>
            </a:r>
            <a:br>
              <a:rPr lang="en-US" sz="2000" b="1" dirty="0" smtClean="0">
                <a:solidFill>
                  <a:srgbClr val="33CC33"/>
                </a:solidFill>
                <a:latin typeface="Calibri"/>
              </a:rPr>
            </a:br>
            <a:r>
              <a:rPr lang="en-US" sz="2000" b="1" dirty="0" smtClean="0">
                <a:solidFill>
                  <a:srgbClr val="33CC33"/>
                </a:solidFill>
                <a:latin typeface="Calibri"/>
              </a:rPr>
              <a:t/>
            </a:r>
            <a:br>
              <a:rPr lang="en-US" sz="2000" b="1" dirty="0" smtClean="0">
                <a:solidFill>
                  <a:srgbClr val="33CC33"/>
                </a:solidFill>
                <a:latin typeface="Calibri"/>
              </a:rPr>
            </a:br>
            <a:r>
              <a:rPr lang="en-US" sz="2000" b="1" dirty="0" smtClean="0">
                <a:solidFill>
                  <a:srgbClr val="33CC33"/>
                </a:solidFill>
                <a:latin typeface="Calibri"/>
              </a:rPr>
              <a:t>7) </a:t>
            </a:r>
            <a:r>
              <a:rPr lang="en-US" sz="2000" b="1" dirty="0" err="1" smtClean="0">
                <a:solidFill>
                  <a:srgbClr val="33CC33"/>
                </a:solidFill>
                <a:latin typeface="Calibri"/>
              </a:rPr>
              <a:t>Kaon</a:t>
            </a:r>
            <a:r>
              <a:rPr lang="en-US" sz="2000" b="1" dirty="0" smtClean="0">
                <a:solidFill>
                  <a:srgbClr val="33CC33"/>
                </a:solidFill>
                <a:latin typeface="Calibri"/>
              </a:rPr>
              <a:t> mass precision measurement at the level of  &lt;10 </a:t>
            </a:r>
            <a:r>
              <a:rPr lang="en-US" sz="2000" b="1" dirty="0" err="1" smtClean="0">
                <a:solidFill>
                  <a:srgbClr val="33CC33"/>
                </a:solidFill>
                <a:latin typeface="Calibri"/>
              </a:rPr>
              <a:t>keV</a:t>
            </a:r>
            <a:r>
              <a:rPr lang="en-US" sz="2000" b="1" dirty="0" smtClean="0">
                <a:solidFill>
                  <a:srgbClr val="33CC33"/>
                </a:solidFill>
                <a:latin typeface="Calibri"/>
              </a:rPr>
              <a:t> </a:t>
            </a:r>
            <a:br>
              <a:rPr lang="en-US" sz="2000" b="1" dirty="0" smtClean="0">
                <a:solidFill>
                  <a:srgbClr val="33CC33"/>
                </a:solidFill>
                <a:latin typeface="Calibri"/>
              </a:rPr>
            </a:br>
            <a:r>
              <a:rPr lang="en-US" sz="2000" b="1" dirty="0" smtClean="0">
                <a:solidFill>
                  <a:srgbClr val="0000FF"/>
                </a:solidFill>
                <a:latin typeface="Calibri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Calibri"/>
              </a:rPr>
            </a:br>
            <a:r>
              <a:rPr lang="en-US" sz="2000" b="1" dirty="0" smtClean="0">
                <a:solidFill>
                  <a:srgbClr val="0000FF"/>
                </a:solidFill>
                <a:latin typeface="Calibri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Calibri"/>
              </a:rPr>
            </a:br>
            <a:r>
              <a:rPr lang="en-US" sz="2000" b="1" dirty="0" smtClean="0">
                <a:solidFill>
                  <a:srgbClr val="0000FF"/>
                </a:solidFill>
                <a:latin typeface="Calibri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Calibri"/>
              </a:rPr>
            </a:br>
            <a:endParaRPr lang="it-IT" sz="2000" b="1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453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Conclusions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6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4" y="6508217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43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39552" y="1628800"/>
            <a:ext cx="77048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DAΦNE accelerator scientific life is almost at the end</a:t>
            </a:r>
            <a:r>
              <a:rPr lang="en-US" sz="24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LNF is exploring new exciting possibilities  and can evolve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into a multi-disciplinary laboratory.</a:t>
            </a:r>
          </a:p>
          <a:p>
            <a:endParaRPr lang="en-US" sz="2400" dirty="0"/>
          </a:p>
          <a:p>
            <a:r>
              <a:rPr lang="en-US" sz="2400" dirty="0" smtClean="0"/>
              <a:t>SPARC, IRIDE and space science together with the particle physics (a traditional activity at LNF) science will play an important role in the years to come.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687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A better view of the BTF Complex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8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 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5" y="6508219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5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6" y="1182690"/>
            <a:ext cx="8285163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9"/>
          <p:cNvSpPr/>
          <p:nvPr/>
        </p:nvSpPr>
        <p:spPr>
          <a:xfrm rot="1968371">
            <a:off x="4256198" y="1791707"/>
            <a:ext cx="840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D5EDF4"/>
                </a:solidFill>
                <a:latin typeface="Impact"/>
                <a:cs typeface="Impact"/>
              </a:rPr>
              <a:t>DR hall</a:t>
            </a:r>
            <a:endParaRPr lang="en-US" dirty="0">
              <a:solidFill>
                <a:srgbClr val="D5EDF4"/>
              </a:solidFill>
              <a:latin typeface="Impact"/>
              <a:cs typeface="Impact"/>
            </a:endParaRPr>
          </a:p>
        </p:txBody>
      </p:sp>
      <p:sp>
        <p:nvSpPr>
          <p:cNvPr id="10" name="Rectangle 8"/>
          <p:cNvSpPr/>
          <p:nvPr/>
        </p:nvSpPr>
        <p:spPr>
          <a:xfrm>
            <a:off x="4815704" y="2686541"/>
            <a:ext cx="5501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Impact"/>
                <a:cs typeface="Impact"/>
              </a:rPr>
              <a:t>BTF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Impact"/>
                <a:cs typeface="Impact"/>
              </a:rPr>
              <a:t>hall</a:t>
            </a:r>
            <a:endParaRPr lang="en-US" dirty="0">
              <a:solidFill>
                <a:prstClr val="white"/>
              </a:solidFill>
              <a:latin typeface="Impact"/>
              <a:cs typeface="Impact"/>
            </a:endParaRPr>
          </a:p>
        </p:txBody>
      </p:sp>
      <p:sp>
        <p:nvSpPr>
          <p:cNvPr id="11" name="Rectangle 11"/>
          <p:cNvSpPr/>
          <p:nvPr/>
        </p:nvSpPr>
        <p:spPr>
          <a:xfrm>
            <a:off x="4082394" y="2472251"/>
            <a:ext cx="7793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Impact"/>
                <a:cs typeface="Impact"/>
              </a:rPr>
              <a:t>DR </a:t>
            </a:r>
          </a:p>
          <a:p>
            <a:r>
              <a:rPr lang="en-US" dirty="0" smtClean="0">
                <a:solidFill>
                  <a:schemeClr val="bg2"/>
                </a:solidFill>
                <a:latin typeface="Impact"/>
                <a:cs typeface="Impact"/>
              </a:rPr>
              <a:t>power</a:t>
            </a:r>
            <a:endParaRPr lang="en-US" dirty="0">
              <a:solidFill>
                <a:schemeClr val="bg2"/>
              </a:solidFill>
              <a:latin typeface="Impact"/>
              <a:cs typeface="Impact"/>
            </a:endParaRPr>
          </a:p>
        </p:txBody>
      </p:sp>
      <p:sp>
        <p:nvSpPr>
          <p:cNvPr id="12" name="Rectangle 7"/>
          <p:cNvSpPr/>
          <p:nvPr/>
        </p:nvSpPr>
        <p:spPr>
          <a:xfrm>
            <a:off x="4070550" y="4131640"/>
            <a:ext cx="14109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Impact"/>
                <a:cs typeface="Impact"/>
              </a:rPr>
              <a:t>BTF </a:t>
            </a:r>
          </a:p>
          <a:p>
            <a:r>
              <a:rPr lang="en-US" dirty="0" smtClean="0">
                <a:solidFill>
                  <a:schemeClr val="bg1"/>
                </a:solidFill>
                <a:latin typeface="Impact"/>
                <a:cs typeface="Impact"/>
              </a:rPr>
              <a:t>control room</a:t>
            </a:r>
            <a:endParaRPr lang="en-US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15" name="Rectangle 15"/>
          <p:cNvSpPr/>
          <p:nvPr/>
        </p:nvSpPr>
        <p:spPr>
          <a:xfrm>
            <a:off x="1650500" y="3170070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Impact"/>
                <a:cs typeface="Impact"/>
              </a:rPr>
              <a:t>Nuclear Physics</a:t>
            </a:r>
          </a:p>
          <a:p>
            <a:r>
              <a:rPr lang="en-US" dirty="0" smtClean="0">
                <a:solidFill>
                  <a:schemeClr val="bg2"/>
                </a:solidFill>
                <a:latin typeface="Impact"/>
                <a:cs typeface="Impact"/>
              </a:rPr>
              <a:t>building</a:t>
            </a:r>
          </a:p>
        </p:txBody>
      </p:sp>
      <p:sp>
        <p:nvSpPr>
          <p:cNvPr id="16" name="Rectangle 12"/>
          <p:cNvSpPr/>
          <p:nvPr/>
        </p:nvSpPr>
        <p:spPr>
          <a:xfrm rot="1341965">
            <a:off x="5426793" y="1853749"/>
            <a:ext cx="1319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D5EDF4"/>
                </a:solidFill>
                <a:latin typeface="Impact"/>
                <a:cs typeface="Impact"/>
              </a:rPr>
              <a:t>DR pumping</a:t>
            </a:r>
            <a:endParaRPr lang="en-US" dirty="0">
              <a:solidFill>
                <a:srgbClr val="D5EDF4"/>
              </a:solidFill>
              <a:latin typeface="Impact"/>
              <a:cs typeface="Impact"/>
            </a:endParaRPr>
          </a:p>
        </p:txBody>
      </p:sp>
      <p:sp>
        <p:nvSpPr>
          <p:cNvPr id="17" name="Rectangle 14"/>
          <p:cNvSpPr/>
          <p:nvPr/>
        </p:nvSpPr>
        <p:spPr>
          <a:xfrm rot="1278695">
            <a:off x="6190016" y="1599740"/>
            <a:ext cx="615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D5EDF4"/>
                </a:solidFill>
                <a:latin typeface="Impact"/>
                <a:cs typeface="Impact"/>
              </a:rPr>
              <a:t>KLOE</a:t>
            </a:r>
            <a:endParaRPr lang="en-US" dirty="0">
              <a:solidFill>
                <a:srgbClr val="D5EDF4"/>
              </a:solidFill>
              <a:latin typeface="Impact"/>
              <a:cs typeface="Impact"/>
            </a:endParaRPr>
          </a:p>
        </p:txBody>
      </p:sp>
      <p:sp>
        <p:nvSpPr>
          <p:cNvPr id="18" name="Rectangle 10"/>
          <p:cNvSpPr/>
          <p:nvPr/>
        </p:nvSpPr>
        <p:spPr>
          <a:xfrm rot="1469093">
            <a:off x="7165753" y="2760522"/>
            <a:ext cx="1144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D5EDF4"/>
                </a:solidFill>
                <a:latin typeface="Impact"/>
                <a:cs typeface="Impact"/>
              </a:rPr>
              <a:t>DAFNE hall</a:t>
            </a:r>
            <a:endParaRPr lang="en-US" dirty="0">
              <a:solidFill>
                <a:srgbClr val="D5EDF4"/>
              </a:solidFill>
              <a:latin typeface="Impact"/>
              <a:cs typeface="Impact"/>
            </a:endParaRPr>
          </a:p>
        </p:txBody>
      </p:sp>
      <p:sp>
        <p:nvSpPr>
          <p:cNvPr id="19" name="Rectangle 2"/>
          <p:cNvSpPr/>
          <p:nvPr/>
        </p:nvSpPr>
        <p:spPr>
          <a:xfrm rot="4971238">
            <a:off x="5394617" y="4745176"/>
            <a:ext cx="1378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D5EDF4"/>
                </a:solidFill>
                <a:latin typeface="Impact"/>
                <a:cs typeface="Impact"/>
              </a:rPr>
              <a:t>Linac</a:t>
            </a:r>
            <a:r>
              <a:rPr lang="en-US" dirty="0" smtClean="0">
                <a:solidFill>
                  <a:srgbClr val="D5EDF4"/>
                </a:solidFill>
                <a:latin typeface="Impact"/>
                <a:cs typeface="Impact"/>
              </a:rPr>
              <a:t> tunnel </a:t>
            </a:r>
          </a:p>
        </p:txBody>
      </p:sp>
      <p:sp>
        <p:nvSpPr>
          <p:cNvPr id="20" name="Rectangle 6"/>
          <p:cNvSpPr/>
          <p:nvPr/>
        </p:nvSpPr>
        <p:spPr>
          <a:xfrm rot="4562972">
            <a:off x="6616739" y="4696337"/>
            <a:ext cx="1309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D5EDF4"/>
                </a:solidFill>
                <a:latin typeface="Impact"/>
                <a:cs typeface="Impact"/>
              </a:rPr>
              <a:t>Modulators </a:t>
            </a:r>
          </a:p>
          <a:p>
            <a:r>
              <a:rPr lang="en-US" dirty="0" smtClean="0">
                <a:solidFill>
                  <a:srgbClr val="D5EDF4"/>
                </a:solidFill>
                <a:latin typeface="Impact"/>
                <a:cs typeface="Impact"/>
              </a:rPr>
              <a:t>hall</a:t>
            </a:r>
            <a:endParaRPr lang="en-US" dirty="0">
              <a:solidFill>
                <a:srgbClr val="D5EDF4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425532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BTF Diagnostics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8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 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5" y="6508219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6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169825" y="1236095"/>
            <a:ext cx="3238304" cy="3909004"/>
            <a:chOff x="169824" y="1236095"/>
            <a:chExt cx="3238304" cy="390900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9825" y="1255712"/>
              <a:ext cx="1562199" cy="1684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 l="37665" t="35458" b="7672"/>
            <a:stretch>
              <a:fillRect/>
            </a:stretch>
          </p:blipFill>
          <p:spPr bwMode="auto">
            <a:xfrm>
              <a:off x="169824" y="3731145"/>
              <a:ext cx="1914185" cy="1413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 descr="Image0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84"/>
            <a:stretch/>
          </p:blipFill>
          <p:spPr bwMode="auto">
            <a:xfrm>
              <a:off x="1807228" y="1236095"/>
              <a:ext cx="1600900" cy="23958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5"/>
          <a:srcRect l="5357" b="10393"/>
          <a:stretch>
            <a:fillRect/>
          </a:stretch>
        </p:blipFill>
        <p:spPr bwMode="auto">
          <a:xfrm>
            <a:off x="187886" y="5172501"/>
            <a:ext cx="2481513" cy="147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uppo 14"/>
          <p:cNvGrpSpPr/>
          <p:nvPr/>
        </p:nvGrpSpPr>
        <p:grpSpPr>
          <a:xfrm>
            <a:off x="7110414" y="908720"/>
            <a:ext cx="1728787" cy="5448300"/>
            <a:chOff x="7110413" y="1246150"/>
            <a:chExt cx="1728787" cy="5448300"/>
          </a:xfrm>
        </p:grpSpPr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261225" y="1246150"/>
              <a:ext cx="1500188" cy="116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Content Placeholder 4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249" t="51752" r="52605" b="5464"/>
            <a:stretch>
              <a:fillRect/>
            </a:stretch>
          </p:blipFill>
          <p:spPr bwMode="auto">
            <a:xfrm>
              <a:off x="7110413" y="3736937"/>
              <a:ext cx="1728787" cy="16287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515" t="13873" r="8458" b="14024"/>
            <a:stretch>
              <a:fillRect/>
            </a:stretch>
          </p:blipFill>
          <p:spPr bwMode="auto">
            <a:xfrm>
              <a:off x="7386605" y="5454612"/>
              <a:ext cx="1444625" cy="12398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5" descr="pastedGraphic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250113" y="2473287"/>
              <a:ext cx="1511300" cy="1112838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3615948" y="1297958"/>
            <a:ext cx="4572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/>
            <a:r>
              <a:rPr lang="it-IT" dirty="0">
                <a:solidFill>
                  <a:srgbClr val="09213B"/>
                </a:solidFill>
                <a:latin typeface="Times New Roman" panose="02020603050405020304" pitchFamily="18" charset="0"/>
              </a:rPr>
              <a:t>High </a:t>
            </a:r>
            <a:r>
              <a:rPr lang="it-IT" dirty="0" err="1" smtClean="0">
                <a:solidFill>
                  <a:srgbClr val="09213B"/>
                </a:solidFill>
                <a:latin typeface="Times New Roman" panose="02020603050405020304" pitchFamily="18" charset="0"/>
              </a:rPr>
              <a:t>intensity</a:t>
            </a:r>
            <a:endParaRPr lang="it-IT" dirty="0" smtClean="0">
              <a:solidFill>
                <a:srgbClr val="09213B"/>
              </a:solidFill>
              <a:latin typeface="Times New Roman" panose="02020603050405020304" pitchFamily="18" charset="0"/>
            </a:endParaRPr>
          </a:p>
          <a:p>
            <a:pPr defTabSz="914400"/>
            <a:endParaRPr lang="it-IT" dirty="0">
              <a:solidFill>
                <a:srgbClr val="3491BA"/>
              </a:solidFill>
              <a:latin typeface="Times New Roman" panose="02020603050405020304" pitchFamily="18" charset="0"/>
            </a:endParaRPr>
          </a:p>
          <a:p>
            <a:pPr defTabSz="914400">
              <a:buFontTx/>
              <a:buChar char="•"/>
            </a:pPr>
            <a:r>
              <a:rPr lang="it-IT" dirty="0">
                <a:solidFill>
                  <a:srgbClr val="3491BA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3491BA"/>
                </a:solidFill>
                <a:latin typeface="Times New Roman" panose="02020603050405020304" pitchFamily="18" charset="0"/>
              </a:rPr>
              <a:t>Integrating</a:t>
            </a:r>
            <a:r>
              <a:rPr lang="it-IT" dirty="0">
                <a:solidFill>
                  <a:srgbClr val="3491BA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3491BA"/>
                </a:solidFill>
                <a:latin typeface="Times New Roman" panose="02020603050405020304" pitchFamily="18" charset="0"/>
              </a:rPr>
              <a:t>current</a:t>
            </a:r>
            <a:r>
              <a:rPr lang="it-IT" dirty="0">
                <a:solidFill>
                  <a:srgbClr val="3491BA"/>
                </a:solidFill>
                <a:latin typeface="Times New Roman" panose="02020603050405020304" pitchFamily="18" charset="0"/>
              </a:rPr>
              <a:t> </a:t>
            </a:r>
            <a:r>
              <a:rPr lang="it-IT" dirty="0" smtClean="0">
                <a:solidFill>
                  <a:srgbClr val="3491BA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 smtClean="0">
                <a:solidFill>
                  <a:srgbClr val="3491BA"/>
                </a:solidFill>
                <a:latin typeface="Times New Roman" panose="02020603050405020304" pitchFamily="18" charset="0"/>
              </a:rPr>
              <a:t>toroid</a:t>
            </a:r>
            <a:endParaRPr lang="it-IT" dirty="0" smtClean="0">
              <a:solidFill>
                <a:srgbClr val="3491BA"/>
              </a:solidFill>
              <a:latin typeface="Times New Roman" panose="02020603050405020304" pitchFamily="18" charset="0"/>
            </a:endParaRPr>
          </a:p>
          <a:p>
            <a:pPr defTabSz="914400">
              <a:buFontTx/>
              <a:buChar char="•"/>
            </a:pPr>
            <a:endParaRPr lang="it-IT" dirty="0">
              <a:solidFill>
                <a:srgbClr val="3491BA"/>
              </a:solidFill>
              <a:latin typeface="Times New Roman" panose="02020603050405020304" pitchFamily="18" charset="0"/>
            </a:endParaRPr>
          </a:p>
          <a:p>
            <a:pPr defTabSz="914400">
              <a:buFontTx/>
              <a:buChar char="•"/>
            </a:pPr>
            <a:r>
              <a:rPr lang="it-IT" dirty="0">
                <a:solidFill>
                  <a:srgbClr val="3491BA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3491BA"/>
                </a:solidFill>
                <a:latin typeface="Times New Roman" panose="02020603050405020304" pitchFamily="18" charset="0"/>
              </a:rPr>
              <a:t>Fluorescence</a:t>
            </a:r>
            <a:r>
              <a:rPr lang="it-IT" dirty="0">
                <a:solidFill>
                  <a:srgbClr val="3491BA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3491BA"/>
                </a:solidFill>
                <a:latin typeface="Times New Roman" panose="02020603050405020304" pitchFamily="18" charset="0"/>
              </a:rPr>
              <a:t>flag</a:t>
            </a:r>
            <a:endParaRPr lang="it-IT" dirty="0">
              <a:solidFill>
                <a:srgbClr val="3491BA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3615949" y="3470450"/>
            <a:ext cx="394017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/>
            <a:r>
              <a:rPr lang="it-IT" dirty="0">
                <a:solidFill>
                  <a:schemeClr val="tx2"/>
                </a:solidFill>
                <a:latin typeface="Times New Roman" panose="02020603050405020304" pitchFamily="18" charset="0"/>
              </a:rPr>
              <a:t>Medium-</a:t>
            </a:r>
            <a:r>
              <a:rPr lang="it-IT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low</a:t>
            </a:r>
            <a:r>
              <a:rPr lang="it-IT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 smtClean="0">
                <a:solidFill>
                  <a:schemeClr val="tx2"/>
                </a:solidFill>
                <a:latin typeface="Times New Roman" panose="02020603050405020304" pitchFamily="18" charset="0"/>
              </a:rPr>
              <a:t>intensity</a:t>
            </a:r>
            <a:endParaRPr lang="it-IT" dirty="0" smtClean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defTabSz="914400"/>
            <a:endParaRPr lang="it-IT" dirty="0">
              <a:solidFill>
                <a:srgbClr val="2365B4"/>
              </a:solidFill>
              <a:latin typeface="Times New Roman" panose="02020603050405020304" pitchFamily="18" charset="0"/>
            </a:endParaRPr>
          </a:p>
          <a:p>
            <a:pPr defTabSz="914400">
              <a:buFontTx/>
              <a:buChar char="•"/>
            </a:pPr>
            <a:r>
              <a:rPr lang="it-IT" dirty="0">
                <a:solidFill>
                  <a:srgbClr val="2365B4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Scintillating</a:t>
            </a:r>
            <a:r>
              <a:rPr lang="it-IT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fibers</a:t>
            </a:r>
            <a:r>
              <a:rPr lang="it-IT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hodoscope</a:t>
            </a:r>
            <a:endParaRPr lang="it-IT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defTabSz="914400"/>
            <a:endParaRPr lang="it-IT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defTabSz="914400">
              <a:buFontTx/>
              <a:buChar char="•"/>
            </a:pPr>
            <a:r>
              <a:rPr lang="it-IT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Silicon</a:t>
            </a:r>
            <a:r>
              <a:rPr lang="it-IT" dirty="0">
                <a:solidFill>
                  <a:schemeClr val="accent1"/>
                </a:solidFill>
                <a:latin typeface="Times New Roman" panose="02020603050405020304" pitchFamily="18" charset="0"/>
              </a:rPr>
              <a:t> micro-strip detectors  (</a:t>
            </a:r>
            <a:r>
              <a:rPr lang="it-IT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currently</a:t>
            </a:r>
            <a:r>
              <a:rPr lang="it-IT" dirty="0">
                <a:solidFill>
                  <a:schemeClr val="accent1"/>
                </a:solidFill>
                <a:latin typeface="Times New Roman" panose="02020603050405020304" pitchFamily="18" charset="0"/>
              </a:rPr>
              <a:t> under </a:t>
            </a:r>
            <a:r>
              <a:rPr lang="it-IT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maintenance</a:t>
            </a:r>
            <a:r>
              <a:rPr lang="it-IT" dirty="0">
                <a:solidFill>
                  <a:schemeClr val="accent1"/>
                </a:solidFill>
                <a:latin typeface="Times New Roman" panose="02020603050405020304" pitchFamily="18" charset="0"/>
              </a:rPr>
              <a:t>]</a:t>
            </a:r>
          </a:p>
          <a:p>
            <a:pPr defTabSz="914400">
              <a:buFontTx/>
              <a:buChar char="•"/>
            </a:pPr>
            <a:endParaRPr lang="it-IT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defTabSz="914400">
              <a:buFontTx/>
              <a:buChar char="•"/>
            </a:pPr>
            <a:r>
              <a:rPr lang="it-IT" dirty="0">
                <a:solidFill>
                  <a:srgbClr val="09213B"/>
                </a:solidFill>
                <a:latin typeface="Times New Roman" panose="02020603050405020304" pitchFamily="18" charset="0"/>
              </a:rPr>
              <a:t> GEM Time-</a:t>
            </a:r>
            <a:r>
              <a:rPr lang="it-IT" dirty="0" err="1">
                <a:solidFill>
                  <a:srgbClr val="09213B"/>
                </a:solidFill>
                <a:latin typeface="Times New Roman" panose="02020603050405020304" pitchFamily="18" charset="0"/>
              </a:rPr>
              <a:t>projection</a:t>
            </a:r>
            <a:r>
              <a:rPr lang="it-IT" dirty="0">
                <a:solidFill>
                  <a:srgbClr val="09213B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9213B"/>
                </a:solidFill>
                <a:latin typeface="Times New Roman" panose="02020603050405020304" pitchFamily="18" charset="0"/>
              </a:rPr>
              <a:t>chambers</a:t>
            </a:r>
            <a:endParaRPr lang="en-US" dirty="0">
              <a:solidFill>
                <a:srgbClr val="09213B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55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Photon tagging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8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 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5" y="6508219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7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023398"/>
            <a:ext cx="1517650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320" y="2707111"/>
            <a:ext cx="350520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uppo 9"/>
          <p:cNvGrpSpPr/>
          <p:nvPr/>
        </p:nvGrpSpPr>
        <p:grpSpPr>
          <a:xfrm>
            <a:off x="1358734" y="1832281"/>
            <a:ext cx="3743596" cy="3251099"/>
            <a:chOff x="1358733" y="1249465"/>
            <a:chExt cx="3743596" cy="3251099"/>
          </a:xfrm>
        </p:grpSpPr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2703725" y="3466294"/>
              <a:ext cx="251040" cy="251041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 flipV="1">
              <a:off x="3027985" y="3267554"/>
              <a:ext cx="0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V="1">
              <a:off x="3027985" y="3204793"/>
              <a:ext cx="62760" cy="62760"/>
            </a:xfrm>
            <a:prstGeom prst="line">
              <a:avLst/>
            </a:prstGeom>
            <a:noFill/>
            <a:ln w="28575">
              <a:solidFill>
                <a:srgbClr val="C00000">
                  <a:lumMod val="40000"/>
                  <a:lumOff val="6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3095975" y="3121113"/>
              <a:ext cx="62760" cy="62760"/>
            </a:xfrm>
            <a:prstGeom prst="line">
              <a:avLst/>
            </a:prstGeom>
            <a:noFill/>
            <a:ln w="28575">
              <a:solidFill>
                <a:srgbClr val="C00000">
                  <a:lumMod val="40000"/>
                  <a:lumOff val="6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3163965" y="3037433"/>
              <a:ext cx="62760" cy="62760"/>
            </a:xfrm>
            <a:prstGeom prst="line">
              <a:avLst/>
            </a:prstGeom>
            <a:noFill/>
            <a:ln w="28575">
              <a:solidFill>
                <a:srgbClr val="C00000">
                  <a:lumMod val="40000"/>
                  <a:lumOff val="6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 flipV="1">
              <a:off x="3231955" y="2943293"/>
              <a:ext cx="62760" cy="62760"/>
            </a:xfrm>
            <a:prstGeom prst="line">
              <a:avLst/>
            </a:prstGeom>
            <a:noFill/>
            <a:ln w="28575">
              <a:solidFill>
                <a:srgbClr val="C00000">
                  <a:lumMod val="40000"/>
                  <a:lumOff val="6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 flipV="1">
              <a:off x="3331855" y="2849153"/>
              <a:ext cx="62760" cy="62760"/>
            </a:xfrm>
            <a:prstGeom prst="line">
              <a:avLst/>
            </a:prstGeom>
            <a:noFill/>
            <a:ln w="28575">
              <a:solidFill>
                <a:srgbClr val="C00000">
                  <a:lumMod val="40000"/>
                  <a:lumOff val="6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8" name="Line 13"/>
            <p:cNvSpPr>
              <a:spLocks noChangeShapeType="1"/>
            </p:cNvSpPr>
            <p:nvPr/>
          </p:nvSpPr>
          <p:spPr bwMode="auto">
            <a:xfrm flipV="1">
              <a:off x="3341785" y="2755012"/>
              <a:ext cx="62760" cy="62760"/>
            </a:xfrm>
            <a:prstGeom prst="line">
              <a:avLst/>
            </a:prstGeom>
            <a:noFill/>
            <a:ln w="28575">
              <a:solidFill>
                <a:srgbClr val="C00000">
                  <a:lumMod val="40000"/>
                  <a:lumOff val="6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auto">
            <a:xfrm flipV="1">
              <a:off x="3383625" y="2660872"/>
              <a:ext cx="62760" cy="6276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V="1">
              <a:off x="3425465" y="2566732"/>
              <a:ext cx="62760" cy="6276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 flipV="1">
              <a:off x="3462075" y="2472592"/>
              <a:ext cx="62760" cy="6276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2" name="Line 17"/>
            <p:cNvSpPr>
              <a:spLocks noChangeShapeType="1"/>
            </p:cNvSpPr>
            <p:nvPr/>
          </p:nvSpPr>
          <p:spPr bwMode="auto">
            <a:xfrm flipV="1">
              <a:off x="3488225" y="2373222"/>
              <a:ext cx="62760" cy="62760"/>
            </a:xfrm>
            <a:prstGeom prst="line">
              <a:avLst/>
            </a:prstGeom>
            <a:noFill/>
            <a:ln w="28575">
              <a:solidFill>
                <a:srgbClr val="C00000">
                  <a:lumMod val="40000"/>
                  <a:lumOff val="6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3" name="Line 18"/>
            <p:cNvSpPr>
              <a:spLocks noChangeShapeType="1"/>
            </p:cNvSpPr>
            <p:nvPr/>
          </p:nvSpPr>
          <p:spPr bwMode="auto">
            <a:xfrm flipV="1">
              <a:off x="3514375" y="2273851"/>
              <a:ext cx="62760" cy="62760"/>
            </a:xfrm>
            <a:prstGeom prst="line">
              <a:avLst/>
            </a:prstGeom>
            <a:noFill/>
            <a:ln w="28575">
              <a:solidFill>
                <a:srgbClr val="C00000">
                  <a:lumMod val="40000"/>
                  <a:lumOff val="6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 flipV="1">
              <a:off x="3535295" y="2174481"/>
              <a:ext cx="62760" cy="62760"/>
            </a:xfrm>
            <a:prstGeom prst="line">
              <a:avLst/>
            </a:prstGeom>
            <a:noFill/>
            <a:ln w="28575">
              <a:solidFill>
                <a:srgbClr val="C00000">
                  <a:lumMod val="40000"/>
                  <a:lumOff val="6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5" name="Line 20"/>
            <p:cNvSpPr>
              <a:spLocks noChangeShapeType="1"/>
            </p:cNvSpPr>
            <p:nvPr/>
          </p:nvSpPr>
          <p:spPr bwMode="auto">
            <a:xfrm flipV="1">
              <a:off x="3540525" y="2075111"/>
              <a:ext cx="62760" cy="62760"/>
            </a:xfrm>
            <a:prstGeom prst="line">
              <a:avLst/>
            </a:prstGeom>
            <a:noFill/>
            <a:ln w="28575">
              <a:solidFill>
                <a:srgbClr val="C00000">
                  <a:lumMod val="40000"/>
                  <a:lumOff val="6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6" name="Line 21"/>
            <p:cNvSpPr>
              <a:spLocks noChangeShapeType="1"/>
            </p:cNvSpPr>
            <p:nvPr/>
          </p:nvSpPr>
          <p:spPr bwMode="auto">
            <a:xfrm flipV="1">
              <a:off x="3545755" y="1975741"/>
              <a:ext cx="62760" cy="62760"/>
            </a:xfrm>
            <a:prstGeom prst="line">
              <a:avLst/>
            </a:prstGeom>
            <a:noFill/>
            <a:ln w="28575">
              <a:solidFill>
                <a:srgbClr val="C00000">
                  <a:lumMod val="40000"/>
                  <a:lumOff val="6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7" name="Line 22"/>
            <p:cNvSpPr>
              <a:spLocks noChangeShapeType="1"/>
            </p:cNvSpPr>
            <p:nvPr/>
          </p:nvSpPr>
          <p:spPr bwMode="auto">
            <a:xfrm flipV="1">
              <a:off x="3550985" y="1876371"/>
              <a:ext cx="62760" cy="62760"/>
            </a:xfrm>
            <a:prstGeom prst="line">
              <a:avLst/>
            </a:prstGeom>
            <a:noFill/>
            <a:ln w="28575">
              <a:solidFill>
                <a:srgbClr val="C00000">
                  <a:lumMod val="40000"/>
                  <a:lumOff val="6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8" name="Line 23"/>
            <p:cNvSpPr>
              <a:spLocks noChangeShapeType="1"/>
            </p:cNvSpPr>
            <p:nvPr/>
          </p:nvSpPr>
          <p:spPr bwMode="auto">
            <a:xfrm flipV="1">
              <a:off x="3556215" y="1777000"/>
              <a:ext cx="62760" cy="62760"/>
            </a:xfrm>
            <a:prstGeom prst="line">
              <a:avLst/>
            </a:prstGeom>
            <a:noFill/>
            <a:ln w="28575">
              <a:solidFill>
                <a:srgbClr val="C00000">
                  <a:lumMod val="40000"/>
                  <a:lumOff val="6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9" name="Line 25"/>
            <p:cNvSpPr>
              <a:spLocks noChangeShapeType="1"/>
            </p:cNvSpPr>
            <p:nvPr/>
          </p:nvSpPr>
          <p:spPr bwMode="auto">
            <a:xfrm flipV="1">
              <a:off x="2839705" y="1839759"/>
              <a:ext cx="1732372" cy="1729142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prstDash val="sys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0" name="Text Box 27"/>
            <p:cNvSpPr txBox="1">
              <a:spLocks noChangeArrowheads="1"/>
            </p:cNvSpPr>
            <p:nvPr/>
          </p:nvSpPr>
          <p:spPr bwMode="auto">
            <a:xfrm>
              <a:off x="3512135" y="3404755"/>
              <a:ext cx="114646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dipole magnet</a:t>
              </a:r>
            </a:p>
          </p:txBody>
        </p:sp>
        <p:sp>
          <p:nvSpPr>
            <p:cNvPr id="31" name="Text Box 28"/>
            <p:cNvSpPr txBox="1">
              <a:spLocks noChangeArrowheads="1"/>
            </p:cNvSpPr>
            <p:nvPr/>
          </p:nvSpPr>
          <p:spPr bwMode="auto">
            <a:xfrm rot="2828792">
              <a:off x="1682327" y="2918060"/>
              <a:ext cx="119776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silicon tagging </a:t>
              </a:r>
            </a:p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target</a:t>
              </a:r>
            </a:p>
          </p:txBody>
        </p:sp>
        <p:sp>
          <p:nvSpPr>
            <p:cNvPr id="32" name="Text Box 29"/>
            <p:cNvSpPr txBox="1">
              <a:spLocks noChangeArrowheads="1"/>
            </p:cNvSpPr>
            <p:nvPr/>
          </p:nvSpPr>
          <p:spPr bwMode="auto">
            <a:xfrm rot="18314859">
              <a:off x="2359263" y="2587063"/>
              <a:ext cx="1284326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 charset="0"/>
                </a:rPr>
                <a:t>silicon detectors</a:t>
              </a:r>
            </a:p>
          </p:txBody>
        </p:sp>
        <p:sp>
          <p:nvSpPr>
            <p:cNvPr id="33" name="Text Box 31"/>
            <p:cNvSpPr txBox="1">
              <a:spLocks noChangeArrowheads="1"/>
            </p:cNvSpPr>
            <p:nvPr/>
          </p:nvSpPr>
          <p:spPr bwMode="auto">
            <a:xfrm rot="2823121">
              <a:off x="2631698" y="3899438"/>
              <a:ext cx="92525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Be window</a:t>
              </a:r>
            </a:p>
          </p:txBody>
        </p:sp>
        <p:sp>
          <p:nvSpPr>
            <p:cNvPr id="34" name="TextBox 30"/>
            <p:cNvSpPr txBox="1"/>
            <p:nvPr/>
          </p:nvSpPr>
          <p:spPr>
            <a:xfrm rot="2731401">
              <a:off x="4281592" y="1639315"/>
              <a:ext cx="121058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B400"/>
                  </a:solidFill>
                  <a:effectLst/>
                  <a:uLnTx/>
                  <a:uFillTx/>
                  <a:latin typeface="Arial" charset="0"/>
                </a:rPr>
                <a:t>Bremsstrahlung </a:t>
              </a:r>
            </a:p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B400"/>
                  </a:solidFill>
                  <a:effectLst/>
                  <a:uLnTx/>
                  <a:uFillTx/>
                  <a:latin typeface="Arial" charset="0"/>
                </a:rPr>
                <a:t>photon</a:t>
              </a:r>
            </a:p>
          </p:txBody>
        </p:sp>
        <p:sp>
          <p:nvSpPr>
            <p:cNvPr id="35" name="Freeform 35"/>
            <p:cNvSpPr/>
            <p:nvPr/>
          </p:nvSpPr>
          <p:spPr>
            <a:xfrm>
              <a:off x="2873375" y="2077947"/>
              <a:ext cx="610335" cy="1465308"/>
            </a:xfrm>
            <a:custGeom>
              <a:avLst/>
              <a:gdLst>
                <a:gd name="connsiteX0" fmla="*/ 0 w 802062"/>
                <a:gd name="connsiteY0" fmla="*/ 1587500 h 1587500"/>
                <a:gd name="connsiteX1" fmla="*/ 533400 w 802062"/>
                <a:gd name="connsiteY1" fmla="*/ 1028700 h 1587500"/>
                <a:gd name="connsiteX2" fmla="*/ 787400 w 802062"/>
                <a:gd name="connsiteY2" fmla="*/ 419100 h 1587500"/>
                <a:gd name="connsiteX3" fmla="*/ 749300 w 802062"/>
                <a:gd name="connsiteY3" fmla="*/ 0 h 1587500"/>
                <a:gd name="connsiteX0" fmla="*/ 0 w 824948"/>
                <a:gd name="connsiteY0" fmla="*/ 1587500 h 1587500"/>
                <a:gd name="connsiteX1" fmla="*/ 222250 w 824948"/>
                <a:gd name="connsiteY1" fmla="*/ 1371600 h 1587500"/>
                <a:gd name="connsiteX2" fmla="*/ 787400 w 824948"/>
                <a:gd name="connsiteY2" fmla="*/ 419100 h 1587500"/>
                <a:gd name="connsiteX3" fmla="*/ 749300 w 824948"/>
                <a:gd name="connsiteY3" fmla="*/ 0 h 1587500"/>
                <a:gd name="connsiteX0" fmla="*/ 0 w 824948"/>
                <a:gd name="connsiteY0" fmla="*/ 1587500 h 1587500"/>
                <a:gd name="connsiteX1" fmla="*/ 222250 w 824948"/>
                <a:gd name="connsiteY1" fmla="*/ 1371600 h 1587500"/>
                <a:gd name="connsiteX2" fmla="*/ 787400 w 824948"/>
                <a:gd name="connsiteY2" fmla="*/ 419100 h 1587500"/>
                <a:gd name="connsiteX3" fmla="*/ 749300 w 824948"/>
                <a:gd name="connsiteY3" fmla="*/ 0 h 1587500"/>
                <a:gd name="connsiteX0" fmla="*/ 0 w 802062"/>
                <a:gd name="connsiteY0" fmla="*/ 1587500 h 1587500"/>
                <a:gd name="connsiteX1" fmla="*/ 222250 w 802062"/>
                <a:gd name="connsiteY1" fmla="*/ 1371600 h 1587500"/>
                <a:gd name="connsiteX2" fmla="*/ 533400 w 802062"/>
                <a:gd name="connsiteY2" fmla="*/ 977900 h 1587500"/>
                <a:gd name="connsiteX3" fmla="*/ 787400 w 802062"/>
                <a:gd name="connsiteY3" fmla="*/ 419100 h 1587500"/>
                <a:gd name="connsiteX4" fmla="*/ 749300 w 802062"/>
                <a:gd name="connsiteY4" fmla="*/ 0 h 1587500"/>
                <a:gd name="connsiteX0" fmla="*/ 0 w 762058"/>
                <a:gd name="connsiteY0" fmla="*/ 1587500 h 1587500"/>
                <a:gd name="connsiteX1" fmla="*/ 222250 w 762058"/>
                <a:gd name="connsiteY1" fmla="*/ 1371600 h 1587500"/>
                <a:gd name="connsiteX2" fmla="*/ 533400 w 762058"/>
                <a:gd name="connsiteY2" fmla="*/ 977900 h 1587500"/>
                <a:gd name="connsiteX3" fmla="*/ 698500 w 762058"/>
                <a:gd name="connsiteY3" fmla="*/ 603250 h 1587500"/>
                <a:gd name="connsiteX4" fmla="*/ 749300 w 762058"/>
                <a:gd name="connsiteY4" fmla="*/ 0 h 1587500"/>
                <a:gd name="connsiteX0" fmla="*/ 0 w 735948"/>
                <a:gd name="connsiteY0" fmla="*/ 1352550 h 1352550"/>
                <a:gd name="connsiteX1" fmla="*/ 222250 w 735948"/>
                <a:gd name="connsiteY1" fmla="*/ 1136650 h 1352550"/>
                <a:gd name="connsiteX2" fmla="*/ 533400 w 735948"/>
                <a:gd name="connsiteY2" fmla="*/ 742950 h 1352550"/>
                <a:gd name="connsiteX3" fmla="*/ 698500 w 735948"/>
                <a:gd name="connsiteY3" fmla="*/ 368300 h 1352550"/>
                <a:gd name="connsiteX4" fmla="*/ 717550 w 735948"/>
                <a:gd name="connsiteY4" fmla="*/ 0 h 1352550"/>
                <a:gd name="connsiteX0" fmla="*/ 0 w 735948"/>
                <a:gd name="connsiteY0" fmla="*/ 1352550 h 1352550"/>
                <a:gd name="connsiteX1" fmla="*/ 222250 w 735948"/>
                <a:gd name="connsiteY1" fmla="*/ 1136650 h 1352550"/>
                <a:gd name="connsiteX2" fmla="*/ 533400 w 735948"/>
                <a:gd name="connsiteY2" fmla="*/ 671107 h 1352550"/>
                <a:gd name="connsiteX3" fmla="*/ 698500 w 735948"/>
                <a:gd name="connsiteY3" fmla="*/ 368300 h 1352550"/>
                <a:gd name="connsiteX4" fmla="*/ 717550 w 735948"/>
                <a:gd name="connsiteY4" fmla="*/ 0 h 1352550"/>
                <a:gd name="connsiteX0" fmla="*/ 0 w 735948"/>
                <a:gd name="connsiteY0" fmla="*/ 1352550 h 1352550"/>
                <a:gd name="connsiteX1" fmla="*/ 222250 w 735948"/>
                <a:gd name="connsiteY1" fmla="*/ 1136650 h 1352550"/>
                <a:gd name="connsiteX2" fmla="*/ 533400 w 735948"/>
                <a:gd name="connsiteY2" fmla="*/ 671107 h 1352550"/>
                <a:gd name="connsiteX3" fmla="*/ 698500 w 735948"/>
                <a:gd name="connsiteY3" fmla="*/ 246166 h 1352550"/>
                <a:gd name="connsiteX4" fmla="*/ 717550 w 735948"/>
                <a:gd name="connsiteY4" fmla="*/ 0 h 1352550"/>
                <a:gd name="connsiteX0" fmla="*/ 0 w 740750"/>
                <a:gd name="connsiteY0" fmla="*/ 1431577 h 1431577"/>
                <a:gd name="connsiteX1" fmla="*/ 222250 w 740750"/>
                <a:gd name="connsiteY1" fmla="*/ 1215677 h 1431577"/>
                <a:gd name="connsiteX2" fmla="*/ 533400 w 740750"/>
                <a:gd name="connsiteY2" fmla="*/ 750134 h 1431577"/>
                <a:gd name="connsiteX3" fmla="*/ 698500 w 740750"/>
                <a:gd name="connsiteY3" fmla="*/ 325193 h 1431577"/>
                <a:gd name="connsiteX4" fmla="*/ 723785 w 740750"/>
                <a:gd name="connsiteY4" fmla="*/ 0 h 1431577"/>
                <a:gd name="connsiteX0" fmla="*/ 0 w 724161"/>
                <a:gd name="connsiteY0" fmla="*/ 1431577 h 1431577"/>
                <a:gd name="connsiteX1" fmla="*/ 222250 w 724161"/>
                <a:gd name="connsiteY1" fmla="*/ 1215677 h 1431577"/>
                <a:gd name="connsiteX2" fmla="*/ 533400 w 724161"/>
                <a:gd name="connsiteY2" fmla="*/ 750134 h 1431577"/>
                <a:gd name="connsiteX3" fmla="*/ 698500 w 724161"/>
                <a:gd name="connsiteY3" fmla="*/ 325193 h 1431577"/>
                <a:gd name="connsiteX4" fmla="*/ 723785 w 724161"/>
                <a:gd name="connsiteY4" fmla="*/ 0 h 1431577"/>
                <a:gd name="connsiteX0" fmla="*/ 0 w 723785"/>
                <a:gd name="connsiteY0" fmla="*/ 1431577 h 1431577"/>
                <a:gd name="connsiteX1" fmla="*/ 222250 w 723785"/>
                <a:gd name="connsiteY1" fmla="*/ 1215677 h 1431577"/>
                <a:gd name="connsiteX2" fmla="*/ 533400 w 723785"/>
                <a:gd name="connsiteY2" fmla="*/ 750134 h 1431577"/>
                <a:gd name="connsiteX3" fmla="*/ 723785 w 723785"/>
                <a:gd name="connsiteY3" fmla="*/ 0 h 1431577"/>
                <a:gd name="connsiteX0" fmla="*/ 0 w 711315"/>
                <a:gd name="connsiteY0" fmla="*/ 1302259 h 1302259"/>
                <a:gd name="connsiteX1" fmla="*/ 222250 w 711315"/>
                <a:gd name="connsiteY1" fmla="*/ 1086359 h 1302259"/>
                <a:gd name="connsiteX2" fmla="*/ 533400 w 711315"/>
                <a:gd name="connsiteY2" fmla="*/ 620816 h 1302259"/>
                <a:gd name="connsiteX3" fmla="*/ 711315 w 711315"/>
                <a:gd name="connsiteY3" fmla="*/ 0 h 1302259"/>
                <a:gd name="connsiteX0" fmla="*/ 0 w 711315"/>
                <a:gd name="connsiteY0" fmla="*/ 1302259 h 1302259"/>
                <a:gd name="connsiteX1" fmla="*/ 222250 w 711315"/>
                <a:gd name="connsiteY1" fmla="*/ 1086359 h 1302259"/>
                <a:gd name="connsiteX2" fmla="*/ 520930 w 711315"/>
                <a:gd name="connsiteY2" fmla="*/ 628001 h 1302259"/>
                <a:gd name="connsiteX3" fmla="*/ 711315 w 711315"/>
                <a:gd name="connsiteY3" fmla="*/ 0 h 1302259"/>
                <a:gd name="connsiteX0" fmla="*/ 0 w 711315"/>
                <a:gd name="connsiteY0" fmla="*/ 1302259 h 1302259"/>
                <a:gd name="connsiteX1" fmla="*/ 240955 w 711315"/>
                <a:gd name="connsiteY1" fmla="*/ 1043253 h 1302259"/>
                <a:gd name="connsiteX2" fmla="*/ 520930 w 711315"/>
                <a:gd name="connsiteY2" fmla="*/ 628001 h 1302259"/>
                <a:gd name="connsiteX3" fmla="*/ 711315 w 711315"/>
                <a:gd name="connsiteY3" fmla="*/ 0 h 1302259"/>
                <a:gd name="connsiteX0" fmla="*/ 0 w 711315"/>
                <a:gd name="connsiteY0" fmla="*/ 1302259 h 1302259"/>
                <a:gd name="connsiteX1" fmla="*/ 240955 w 711315"/>
                <a:gd name="connsiteY1" fmla="*/ 1043253 h 1302259"/>
                <a:gd name="connsiteX2" fmla="*/ 520930 w 711315"/>
                <a:gd name="connsiteY2" fmla="*/ 628001 h 1302259"/>
                <a:gd name="connsiteX3" fmla="*/ 711315 w 711315"/>
                <a:gd name="connsiteY3" fmla="*/ 0 h 1302259"/>
                <a:gd name="connsiteX0" fmla="*/ 0 w 655199"/>
                <a:gd name="connsiteY0" fmla="*/ 1611184 h 1611184"/>
                <a:gd name="connsiteX1" fmla="*/ 240955 w 655199"/>
                <a:gd name="connsiteY1" fmla="*/ 1352178 h 1611184"/>
                <a:gd name="connsiteX2" fmla="*/ 520930 w 655199"/>
                <a:gd name="connsiteY2" fmla="*/ 936926 h 1611184"/>
                <a:gd name="connsiteX3" fmla="*/ 655199 w 655199"/>
                <a:gd name="connsiteY3" fmla="*/ 0 h 1611184"/>
                <a:gd name="connsiteX0" fmla="*/ 0 w 718864"/>
                <a:gd name="connsiteY0" fmla="*/ 1611184 h 1611184"/>
                <a:gd name="connsiteX1" fmla="*/ 240955 w 718864"/>
                <a:gd name="connsiteY1" fmla="*/ 1352178 h 1611184"/>
                <a:gd name="connsiteX2" fmla="*/ 520930 w 718864"/>
                <a:gd name="connsiteY2" fmla="*/ 936926 h 1611184"/>
                <a:gd name="connsiteX3" fmla="*/ 655199 w 718864"/>
                <a:gd name="connsiteY3" fmla="*/ 0 h 1611184"/>
                <a:gd name="connsiteX0" fmla="*/ 0 w 664756"/>
                <a:gd name="connsiteY0" fmla="*/ 1711764 h 1711764"/>
                <a:gd name="connsiteX1" fmla="*/ 240955 w 664756"/>
                <a:gd name="connsiteY1" fmla="*/ 1452758 h 1711764"/>
                <a:gd name="connsiteX2" fmla="*/ 520930 w 664756"/>
                <a:gd name="connsiteY2" fmla="*/ 1037506 h 1711764"/>
                <a:gd name="connsiteX3" fmla="*/ 586613 w 664756"/>
                <a:gd name="connsiteY3" fmla="*/ 0 h 171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4756" h="1711764">
                  <a:moveTo>
                    <a:pt x="0" y="1711764"/>
                  </a:moveTo>
                  <a:cubicBezTo>
                    <a:pt x="201083" y="1529730"/>
                    <a:pt x="241423" y="1450185"/>
                    <a:pt x="240955" y="1452758"/>
                  </a:cubicBezTo>
                  <a:cubicBezTo>
                    <a:pt x="240487" y="1455331"/>
                    <a:pt x="437341" y="1240119"/>
                    <a:pt x="520930" y="1037506"/>
                  </a:cubicBezTo>
                  <a:cubicBezTo>
                    <a:pt x="604519" y="834893"/>
                    <a:pt x="758942" y="220937"/>
                    <a:pt x="586613" y="0"/>
                  </a:cubicBezTo>
                </a:path>
              </a:pathLst>
            </a:custGeom>
            <a:noFill/>
            <a:ln w="19050" cap="flat" cmpd="sng" algn="ctr">
              <a:solidFill>
                <a:srgbClr val="660066"/>
              </a:solidFill>
              <a:prstDash val="solid"/>
              <a:headEnd type="none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s Gothic MT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 rot="18922998">
              <a:off x="1358733" y="3961426"/>
              <a:ext cx="129715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Arial" charset="0"/>
                </a:rPr>
                <a:t>Incoming electron</a:t>
              </a:r>
            </a:p>
          </p:txBody>
        </p:sp>
      </p:grp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151" y="1581199"/>
            <a:ext cx="3177227" cy="407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38" name="Straight Arrow Connector 32"/>
          <p:cNvCxnSpPr/>
          <p:nvPr/>
        </p:nvCxnSpPr>
        <p:spPr>
          <a:xfrm flipV="1">
            <a:off x="938060" y="4270187"/>
            <a:ext cx="1836890" cy="1823111"/>
          </a:xfrm>
          <a:prstGeom prst="straightConnector1">
            <a:avLst/>
          </a:prstGeom>
          <a:noFill/>
          <a:ln w="28575" cap="flat" cmpd="sng" algn="ctr">
            <a:solidFill>
              <a:srgbClr val="660066"/>
            </a:solidFill>
            <a:prstDash val="solid"/>
            <a:tailEnd type="arrow"/>
          </a:ln>
          <a:effectLst/>
        </p:spPr>
      </p:cxnSp>
      <p:sp>
        <p:nvSpPr>
          <p:cNvPr id="39" name="TextBox 41"/>
          <p:cNvSpPr txBox="1"/>
          <p:nvPr/>
        </p:nvSpPr>
        <p:spPr>
          <a:xfrm>
            <a:off x="1815957" y="5313982"/>
            <a:ext cx="7167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accent1"/>
                </a:solidFill>
                <a:latin typeface="Times New Roman" panose="02020603050405020304" pitchFamily="18" charset="0"/>
                <a:cs typeface="Impact"/>
              </a:rPr>
              <a:t>Designed and built in close collaboration with the </a:t>
            </a:r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Impact"/>
              </a:rPr>
              <a:t>AGILE collaboration</a:t>
            </a:r>
            <a:r>
              <a:rPr lang="en-US" dirty="0" smtClean="0">
                <a:solidFill>
                  <a:schemeClr val="accent1"/>
                </a:solidFill>
                <a:latin typeface="Times New Roman" panose="02020603050405020304" pitchFamily="18" charset="0"/>
                <a:cs typeface="Impact"/>
              </a:rPr>
              <a:t> with the main </a:t>
            </a:r>
            <a:r>
              <a:rPr lang="en-US" smtClean="0">
                <a:solidFill>
                  <a:schemeClr val="accent1"/>
                </a:solidFill>
                <a:latin typeface="Times New Roman" panose="02020603050405020304" pitchFamily="18" charset="0"/>
                <a:cs typeface="Impact"/>
              </a:rPr>
              <a:t>purpose </a:t>
            </a:r>
            <a:r>
              <a:rPr lang="en-US" smtClean="0">
                <a:solidFill>
                  <a:schemeClr val="accent1"/>
                </a:solidFill>
                <a:latin typeface="Times New Roman" panose="02020603050405020304" pitchFamily="18" charset="0"/>
                <a:cs typeface="Impact"/>
              </a:rPr>
              <a:t>of </a:t>
            </a:r>
            <a:r>
              <a:rPr lang="en-US" dirty="0" smtClean="0">
                <a:solidFill>
                  <a:schemeClr val="accent1"/>
                </a:solidFill>
                <a:latin typeface="Times New Roman" panose="02020603050405020304" pitchFamily="18" charset="0"/>
                <a:cs typeface="Impact"/>
              </a:rPr>
              <a:t>the AGILE scientific payload calibration: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Impact"/>
              </a:rPr>
              <a:t>Silicon trackers + calorimeter</a:t>
            </a:r>
            <a:endParaRPr lang="en-US" sz="1600" dirty="0">
              <a:solidFill>
                <a:schemeClr val="tx2"/>
              </a:solidFill>
              <a:latin typeface="Times New Roman" panose="02020603050405020304" pitchFamily="18" charset="0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81300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And…Neutron source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8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 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5" y="6508219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8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12" y="1123413"/>
            <a:ext cx="2938406" cy="314082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764" y="1387229"/>
            <a:ext cx="160972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2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559341"/>
              </p:ext>
            </p:extLst>
          </p:nvPr>
        </p:nvGraphicFramePr>
        <p:xfrm>
          <a:off x="7277500" y="4157367"/>
          <a:ext cx="1607731" cy="1524000"/>
        </p:xfrm>
        <a:graphic>
          <a:graphicData uri="http://schemas.openxmlformats.org/drawingml/2006/table">
            <a:tbl>
              <a:tblPr firstRow="1" bandRow="1"/>
              <a:tblGrid>
                <a:gridCol w="592977"/>
                <a:gridCol w="1014754"/>
              </a:tblGrid>
              <a:tr h="3761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News Gothic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News Gothic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News Gothic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News Gothic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News Gothic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News Gothic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News Gothic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News Gothic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News Gothic MT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400" dirty="0" smtClean="0">
                          <a:latin typeface="Impact"/>
                          <a:cs typeface="Impact"/>
                        </a:rPr>
                        <a:t>d </a:t>
                      </a:r>
                    </a:p>
                    <a:p>
                      <a:r>
                        <a:rPr lang="en-US" sz="1400" dirty="0" smtClean="0">
                          <a:latin typeface="Impact"/>
                          <a:cs typeface="Impact"/>
                        </a:rPr>
                        <a:t>(m)</a:t>
                      </a:r>
                      <a:endParaRPr lang="en-US" sz="1400" b="0" dirty="0">
                        <a:latin typeface="Impact"/>
                        <a:cs typeface="Impact"/>
                      </a:endParaRPr>
                    </a:p>
                  </a:txBody>
                  <a:tcPr>
                    <a:lnL w="12700" cmpd="sng">
                      <a:solidFill>
                        <a:srgbClr val="E2751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E2751D"/>
                      </a:solidFill>
                    </a:lnT>
                    <a:lnB w="12700" cmpd="sng">
                      <a:solidFill>
                        <a:srgbClr val="E2751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751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News Gothic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News Gothic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News Gothic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News Gothic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News Gothic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News Gothic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News Gothic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News Gothic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News Gothic MT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400" dirty="0" smtClean="0">
                          <a:latin typeface="Impact"/>
                          <a:cs typeface="Impact"/>
                        </a:rPr>
                        <a:t>×10</a:t>
                      </a:r>
                      <a:r>
                        <a:rPr lang="en-US" sz="1400" baseline="30000" dirty="0" smtClean="0">
                          <a:latin typeface="Impact"/>
                          <a:cs typeface="Impact"/>
                        </a:rPr>
                        <a:t>-5</a:t>
                      </a:r>
                    </a:p>
                    <a:p>
                      <a:r>
                        <a:rPr lang="en-US" sz="1400" baseline="0" dirty="0" smtClean="0">
                          <a:latin typeface="Impact"/>
                          <a:cs typeface="Impact"/>
                        </a:rPr>
                        <a:t>n/cm</a:t>
                      </a:r>
                      <a:r>
                        <a:rPr lang="en-US" sz="1400" baseline="30000" dirty="0" smtClean="0">
                          <a:latin typeface="Impact"/>
                          <a:cs typeface="Impact"/>
                        </a:rPr>
                        <a:t>2</a:t>
                      </a:r>
                      <a:r>
                        <a:rPr lang="en-US" sz="1400" baseline="0" dirty="0" smtClean="0">
                          <a:latin typeface="Impact"/>
                          <a:cs typeface="Impact"/>
                        </a:rPr>
                        <a:t>/</a:t>
                      </a:r>
                      <a:r>
                        <a:rPr lang="en-US" sz="1400" baseline="0" dirty="0" err="1" smtClean="0">
                          <a:latin typeface="Impact"/>
                          <a:cs typeface="Impact"/>
                        </a:rPr>
                        <a:t>pr</a:t>
                      </a:r>
                      <a:endParaRPr lang="en-US" sz="1400" b="0" baseline="0" dirty="0">
                        <a:solidFill>
                          <a:schemeClr val="bg1"/>
                        </a:solidFill>
                        <a:latin typeface="Impact"/>
                        <a:cs typeface="Impact"/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rgbClr val="E2751D"/>
                      </a:solidFill>
                    </a:lnR>
                    <a:lnT w="12700" cmpd="sng">
                      <a:solidFill>
                        <a:srgbClr val="E2751D"/>
                      </a:solidFill>
                    </a:lnT>
                    <a:lnB w="12700" cmpd="sng">
                      <a:solidFill>
                        <a:srgbClr val="E2751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751D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Impact"/>
                          <a:cs typeface="Impact"/>
                        </a:rPr>
                        <a:t>0.5</a:t>
                      </a:r>
                      <a:endParaRPr lang="en-US" sz="1600" dirty="0">
                        <a:latin typeface="Impact"/>
                        <a:cs typeface="Impact"/>
                      </a:endParaRPr>
                    </a:p>
                  </a:txBody>
                  <a:tcPr>
                    <a:lnL w="12700" cmpd="sng">
                      <a:solidFill>
                        <a:srgbClr val="E2751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E2751D"/>
                      </a:solidFill>
                    </a:lnT>
                    <a:lnB w="12700" cmpd="sng">
                      <a:solidFill>
                        <a:srgbClr val="E2751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75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Impact"/>
                          <a:cs typeface="Impact"/>
                        </a:rPr>
                        <a:t>63</a:t>
                      </a:r>
                      <a:endParaRPr lang="en-US" sz="1600" dirty="0">
                        <a:latin typeface="Impact"/>
                        <a:cs typeface="Impact"/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rgbClr val="E2751D"/>
                      </a:solidFill>
                    </a:lnR>
                    <a:lnT w="12700" cmpd="sng">
                      <a:solidFill>
                        <a:srgbClr val="E2751D"/>
                      </a:solidFill>
                    </a:lnT>
                    <a:lnB w="12700" cmpd="sng">
                      <a:solidFill>
                        <a:srgbClr val="E2751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751D">
                        <a:tint val="2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Impact"/>
                          <a:cs typeface="Impact"/>
                        </a:rPr>
                        <a:t>1 </a:t>
                      </a:r>
                      <a:endParaRPr lang="en-US" sz="1600" dirty="0" smtClean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latin typeface="Impact"/>
                        <a:cs typeface="Impact"/>
                      </a:endParaRPr>
                    </a:p>
                  </a:txBody>
                  <a:tcPr>
                    <a:lnL w="12700" cmpd="sng">
                      <a:solidFill>
                        <a:srgbClr val="E2751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E2751D"/>
                      </a:solidFill>
                    </a:lnT>
                    <a:lnB w="12700" cmpd="sng">
                      <a:solidFill>
                        <a:srgbClr val="E2751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Impact"/>
                          <a:cs typeface="Impact"/>
                        </a:rPr>
                        <a:t>5.7</a:t>
                      </a:r>
                      <a:endParaRPr lang="en-US" sz="1600" dirty="0">
                        <a:latin typeface="Impact"/>
                        <a:cs typeface="Impact"/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rgbClr val="E2751D"/>
                      </a:solidFill>
                    </a:lnR>
                    <a:lnT w="12700" cmpd="sng">
                      <a:solidFill>
                        <a:srgbClr val="E2751D"/>
                      </a:solidFill>
                    </a:lnT>
                    <a:lnB w="12700" cmpd="sng">
                      <a:solidFill>
                        <a:srgbClr val="E2751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26919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Impact"/>
                          <a:cs typeface="Impact"/>
                        </a:rPr>
                        <a:t>1.5 </a:t>
                      </a:r>
                      <a:endParaRPr lang="en-US" sz="1600" dirty="0" smtClean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latin typeface="Impact"/>
                        <a:cs typeface="Impact"/>
                      </a:endParaRPr>
                    </a:p>
                  </a:txBody>
                  <a:tcPr>
                    <a:lnL w="12700" cmpd="sng">
                      <a:solidFill>
                        <a:srgbClr val="E2751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E2751D"/>
                      </a:solidFill>
                    </a:lnT>
                    <a:lnB w="12700" cmpd="sng">
                      <a:solidFill>
                        <a:srgbClr val="E2751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75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News Gothic MT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Impact"/>
                          <a:cs typeface="Impact"/>
                        </a:rPr>
                        <a:t>1</a:t>
                      </a:r>
                      <a:endParaRPr lang="en-US" sz="1600" dirty="0">
                        <a:latin typeface="Impact"/>
                        <a:cs typeface="Impact"/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rgbClr val="E2751D"/>
                      </a:solidFill>
                    </a:lnR>
                    <a:lnT w="12700" cmpd="sng">
                      <a:solidFill>
                        <a:srgbClr val="E2751D"/>
                      </a:solidFill>
                    </a:lnT>
                    <a:lnB w="12700" cmpd="sng">
                      <a:solidFill>
                        <a:srgbClr val="E2751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751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3" name="TextBox 6"/>
          <p:cNvSpPr txBox="1"/>
          <p:nvPr/>
        </p:nvSpPr>
        <p:spPr>
          <a:xfrm>
            <a:off x="3282449" y="1955896"/>
            <a:ext cx="44086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F8DE2"/>
                </a:solidFill>
                <a:latin typeface="Times New Roman" panose="02020603050405020304" pitchFamily="18" charset="0"/>
                <a:cs typeface="Impact"/>
              </a:rPr>
              <a:t>At 1.5 m distance:</a:t>
            </a:r>
          </a:p>
          <a:p>
            <a:r>
              <a:rPr lang="en-US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Impact"/>
              </a:rPr>
              <a:t>Total</a:t>
            </a:r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Impact"/>
              </a:rPr>
              <a:t> neutron flux: </a:t>
            </a:r>
            <a:r>
              <a:rPr lang="en-US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Impact"/>
              </a:rPr>
              <a:t>8×10</a:t>
            </a:r>
            <a:r>
              <a:rPr lang="en-US" baseline="300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Impact"/>
              </a:rPr>
              <a:t>-7 </a:t>
            </a:r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Impact"/>
              </a:rPr>
              <a:t>n/cm</a:t>
            </a:r>
            <a:r>
              <a:rPr lang="en-US" baseline="30000" dirty="0" smtClean="0">
                <a:solidFill>
                  <a:schemeClr val="tx2"/>
                </a:solidFill>
                <a:latin typeface="Times New Roman" panose="02020603050405020304" pitchFamily="18" charset="0"/>
                <a:cs typeface="Impact"/>
              </a:rPr>
              <a:t>2</a:t>
            </a:r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Impact"/>
              </a:rPr>
              <a:t>/</a:t>
            </a:r>
            <a:r>
              <a:rPr lang="en-US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Impact"/>
              </a:rPr>
              <a:t>pr</a:t>
            </a:r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Impact"/>
              </a:rPr>
              <a:t> ±3% </a:t>
            </a:r>
          </a:p>
          <a:p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Impact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Impact"/>
              </a:rPr>
              <a:t>Flux = </a:t>
            </a:r>
            <a:r>
              <a:rPr lang="en-US" dirty="0" smtClean="0">
                <a:solidFill>
                  <a:srgbClr val="3F8DE2"/>
                </a:solidFill>
                <a:latin typeface="Times New Roman" panose="02020603050405020304" pitchFamily="18" charset="0"/>
                <a:cs typeface="Impact"/>
              </a:rPr>
              <a:t>4.5×10</a:t>
            </a:r>
            <a:r>
              <a:rPr lang="en-US" baseline="30000" dirty="0" smtClean="0">
                <a:solidFill>
                  <a:srgbClr val="3F8DE2"/>
                </a:solidFill>
                <a:latin typeface="Times New Roman" panose="02020603050405020304" pitchFamily="18" charset="0"/>
                <a:cs typeface="Impact"/>
              </a:rPr>
              <a:t>5</a:t>
            </a:r>
            <a:r>
              <a:rPr lang="en-US" dirty="0" smtClean="0">
                <a:solidFill>
                  <a:srgbClr val="3F8DE2"/>
                </a:solidFill>
                <a:latin typeface="Times New Roman" panose="02020603050405020304" pitchFamily="18" charset="0"/>
                <a:cs typeface="Impact"/>
              </a:rPr>
              <a:t> n/cm</a:t>
            </a:r>
            <a:r>
              <a:rPr lang="en-US" baseline="30000" dirty="0" smtClean="0">
                <a:solidFill>
                  <a:srgbClr val="3F8DE2"/>
                </a:solidFill>
                <a:latin typeface="Times New Roman" panose="02020603050405020304" pitchFamily="18" charset="0"/>
                <a:cs typeface="Impact"/>
              </a:rPr>
              <a:t>2</a:t>
            </a:r>
            <a:r>
              <a:rPr lang="en-US" dirty="0" smtClean="0">
                <a:solidFill>
                  <a:srgbClr val="3F8DE2"/>
                </a:solidFill>
                <a:latin typeface="Times New Roman" panose="02020603050405020304" pitchFamily="18" charset="0"/>
                <a:cs typeface="Impact"/>
              </a:rPr>
              <a:t>/s</a:t>
            </a:r>
          </a:p>
          <a:p>
            <a:r>
              <a:rPr lang="en-US" dirty="0" err="1" smtClean="0">
                <a:solidFill>
                  <a:srgbClr val="09213B"/>
                </a:solidFill>
                <a:latin typeface="Times New Roman" panose="02020603050405020304" pitchFamily="18" charset="0"/>
                <a:cs typeface="Impact"/>
              </a:rPr>
              <a:t>Equivalente</a:t>
            </a:r>
            <a:r>
              <a:rPr lang="en-US" dirty="0" smtClean="0">
                <a:solidFill>
                  <a:srgbClr val="09213B"/>
                </a:solidFill>
                <a:latin typeface="Times New Roman" panose="02020603050405020304" pitchFamily="18" charset="0"/>
                <a:cs typeface="Impact"/>
              </a:rPr>
              <a:t> dose = </a:t>
            </a:r>
            <a:r>
              <a:rPr lang="en-US" dirty="0" smtClean="0">
                <a:solidFill>
                  <a:srgbClr val="3F8DE2"/>
                </a:solidFill>
                <a:latin typeface="Times New Roman" panose="02020603050405020304" pitchFamily="18" charset="0"/>
                <a:cs typeface="Impact"/>
              </a:rPr>
              <a:t>45 </a:t>
            </a:r>
            <a:r>
              <a:rPr lang="en-US" dirty="0" err="1" smtClean="0">
                <a:solidFill>
                  <a:srgbClr val="3F8DE2"/>
                </a:solidFill>
                <a:latin typeface="Times New Roman" panose="02020603050405020304" pitchFamily="18" charset="0"/>
                <a:cs typeface="Impact"/>
              </a:rPr>
              <a:t>mSv</a:t>
            </a:r>
            <a:r>
              <a:rPr lang="en-US" dirty="0" smtClean="0">
                <a:solidFill>
                  <a:srgbClr val="3F8DE2"/>
                </a:solidFill>
                <a:latin typeface="Times New Roman" panose="02020603050405020304" pitchFamily="18" charset="0"/>
                <a:cs typeface="Impact"/>
              </a:rPr>
              <a:t>/h</a:t>
            </a:r>
          </a:p>
          <a:p>
            <a:endParaRPr lang="en-US" dirty="0" smtClean="0">
              <a:solidFill>
                <a:srgbClr val="3F8DE2"/>
              </a:solidFill>
              <a:latin typeface="Impact"/>
              <a:cs typeface="Impact"/>
            </a:endParaRPr>
          </a:p>
          <a:p>
            <a:endParaRPr lang="en-US" dirty="0">
              <a:solidFill>
                <a:srgbClr val="3F8DE2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25900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3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In the future.. New </a:t>
            </a:r>
            <a:r>
              <a:rPr lang="en-US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btf</a:t>
            </a:r>
            <a:r>
              <a:rPr lang="en-US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lines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508218"/>
            <a:ext cx="8683262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Branchini</a:t>
            </a:r>
            <a:r>
              <a:rPr lang="en-US" sz="2000" b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on behalf of LNF </a:t>
            </a:r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265" y="6508219"/>
            <a:ext cx="460737" cy="365125"/>
          </a:xfrm>
          <a:gradFill flip="none" rotWithShape="1">
            <a:gsLst>
              <a:gs pos="0">
                <a:srgbClr val="FFFF00"/>
              </a:gs>
              <a:gs pos="100000">
                <a:srgbClr val="3366FF"/>
              </a:gs>
            </a:gsLst>
            <a:lin ang="5400000" scaled="0"/>
            <a:tileRect/>
          </a:gradFill>
        </p:spPr>
        <p:txBody>
          <a:bodyPr/>
          <a:lstStyle/>
          <a:p>
            <a:fld id="{3C72878D-52C2-D049-8946-220804314099}" type="slidenum">
              <a:rPr lang="en-US" sz="2000" b="1" smtClean="0">
                <a:solidFill>
                  <a:prstClr val="white"/>
                </a:solidFill>
                <a:latin typeface="Times New Roman"/>
                <a:cs typeface="Times New Roman"/>
              </a:rPr>
              <a:pPr/>
              <a:t>9</a:t>
            </a:fld>
            <a:endParaRPr lang="en-US" sz="2000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5" r="10293" b="4582"/>
          <a:stretch/>
        </p:blipFill>
        <p:spPr bwMode="auto">
          <a:xfrm>
            <a:off x="4120152" y="2348880"/>
            <a:ext cx="5045552" cy="3829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9"/>
          <p:cNvSpPr txBox="1"/>
          <p:nvPr/>
        </p:nvSpPr>
        <p:spPr>
          <a:xfrm>
            <a:off x="1" y="1169465"/>
            <a:ext cx="468987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 defTabSz="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000" dirty="0" smtClean="0">
                <a:solidFill>
                  <a:srgbClr val="244A58"/>
                </a:solidFill>
                <a:latin typeface="Times New Roman" panose="02020603050405020304" pitchFamily="18" charset="0"/>
                <a:cs typeface="Impact"/>
              </a:rPr>
              <a:t>Keep using 0</a:t>
            </a:r>
            <a:r>
              <a:rPr lang="en-US" sz="2000" dirty="0">
                <a:solidFill>
                  <a:srgbClr val="244A58"/>
                </a:solidFill>
                <a:latin typeface="Times New Roman" panose="02020603050405020304" pitchFamily="18" charset="0"/>
                <a:cs typeface="Impact"/>
              </a:rPr>
              <a:t>° </a:t>
            </a:r>
            <a:r>
              <a:rPr lang="en-US" sz="2000" dirty="0" smtClean="0">
                <a:solidFill>
                  <a:srgbClr val="244A58"/>
                </a:solidFill>
                <a:latin typeface="Times New Roman" panose="02020603050405020304" pitchFamily="18" charset="0"/>
                <a:cs typeface="Impact"/>
              </a:rPr>
              <a:t>line for ‘standard’ testing</a:t>
            </a:r>
          </a:p>
          <a:p>
            <a:pPr marL="342900" lvl="1" indent="-342900" defTabSz="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000" dirty="0" smtClean="0">
                <a:solidFill>
                  <a:srgbClr val="244A58"/>
                </a:solidFill>
                <a:latin typeface="Times New Roman" panose="02020603050405020304" pitchFamily="18" charset="0"/>
                <a:cs typeface="Impact"/>
              </a:rPr>
              <a:t>Use 45° line to drive beam to a new “target area”</a:t>
            </a:r>
          </a:p>
          <a:p>
            <a:pPr marL="800100" lvl="2" indent="-342900" defTabSz="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dirty="0" smtClean="0">
                <a:solidFill>
                  <a:srgbClr val="2C7C9F"/>
                </a:solidFill>
                <a:latin typeface="Times New Roman" panose="02020603050405020304" pitchFamily="18" charset="0"/>
                <a:cs typeface="Impact"/>
              </a:rPr>
              <a:t>This allows to have a target station dedicated to neutron production and</a:t>
            </a:r>
          </a:p>
          <a:p>
            <a:pPr marL="800100" lvl="2" indent="-342900" defTabSz="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dirty="0" smtClean="0">
                <a:solidFill>
                  <a:srgbClr val="2C7C9F"/>
                </a:solidFill>
                <a:latin typeface="Times New Roman" panose="02020603050405020304" pitchFamily="18" charset="0"/>
                <a:cs typeface="Impact"/>
              </a:rPr>
              <a:t>A space for neutron experiments</a:t>
            </a:r>
          </a:p>
          <a:p>
            <a:pPr marL="342900" lvl="1" indent="-342900" defTabSz="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000" dirty="0" smtClean="0">
                <a:solidFill>
                  <a:srgbClr val="244A58"/>
                </a:solidFill>
                <a:latin typeface="Times New Roman" panose="02020603050405020304" pitchFamily="18" charset="0"/>
                <a:cs typeface="Impact"/>
              </a:rPr>
              <a:t>Add 90° to build a “low energy” line</a:t>
            </a:r>
          </a:p>
          <a:p>
            <a:pPr marL="800100" lvl="2" indent="-342900" defTabSz="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dirty="0" smtClean="0">
                <a:solidFill>
                  <a:srgbClr val="2C7C9F"/>
                </a:solidFill>
                <a:latin typeface="Times New Roman" panose="02020603050405020304" pitchFamily="18" charset="0"/>
                <a:cs typeface="Impact"/>
              </a:rPr>
              <a:t>This allows to use the </a:t>
            </a:r>
            <a:r>
              <a:rPr lang="en-US" dirty="0" err="1" smtClean="0">
                <a:solidFill>
                  <a:srgbClr val="2C7C9F"/>
                </a:solidFill>
                <a:latin typeface="Times New Roman" panose="02020603050405020304" pitchFamily="18" charset="0"/>
                <a:cs typeface="Impact"/>
              </a:rPr>
              <a:t>Linac</a:t>
            </a:r>
            <a:r>
              <a:rPr lang="en-US" dirty="0" smtClean="0">
                <a:solidFill>
                  <a:srgbClr val="2C7C9F"/>
                </a:solidFill>
                <a:latin typeface="Times New Roman" panose="02020603050405020304" pitchFamily="18" charset="0"/>
                <a:cs typeface="Impact"/>
              </a:rPr>
              <a:t> groundwork and tunnel as additional shielding</a:t>
            </a:r>
          </a:p>
        </p:txBody>
      </p:sp>
    </p:spTree>
    <p:extLst>
      <p:ext uri="{BB962C8B-B14F-4D97-AF65-F5344CB8AC3E}">
        <p14:creationId xmlns:p14="http://schemas.microsoft.com/office/powerpoint/2010/main" val="251026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AF27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CF7C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merican Typewriter"/>
        <a:ea typeface="ヒラギノ明朝 Pro W3"/>
        <a:cs typeface="ヒラギノ明朝 Pro W3"/>
      </a:majorFont>
      <a:minorFont>
        <a:latin typeface="American Typewriter"/>
        <a:ea typeface="ヒラギノ明朝 Pro W3"/>
        <a:cs typeface="ヒラギノ明朝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 W3" charset="0"/>
            <a:cs typeface="ヒラギノ明朝 Pro W3" charset="0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 W3" charset="0"/>
            <a:cs typeface="ヒラギノ明朝 Pro W3" charset="0"/>
            <a:sym typeface="American Typewriter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2804</Words>
  <Application>Microsoft Office PowerPoint</Application>
  <PresentationFormat>Presentazione su schermo (4:3)</PresentationFormat>
  <Paragraphs>582</Paragraphs>
  <Slides>43</Slides>
  <Notes>3</Notes>
  <HiddenSlides>0</HiddenSlides>
  <MMClips>1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7" baseType="lpstr">
      <vt:lpstr>Office Theme</vt:lpstr>
      <vt:lpstr>1_Office Theme</vt:lpstr>
      <vt:lpstr>2_Title &amp; Bullets</vt:lpstr>
      <vt:lpstr>Equation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e-γ, γ-γ Collider options </vt:lpstr>
      <vt:lpstr>e+ e- Linear Collider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paolo</dc:creator>
  <cp:lastModifiedBy>paolo</cp:lastModifiedBy>
  <cp:revision>56</cp:revision>
  <dcterms:created xsi:type="dcterms:W3CDTF">2014-02-13T11:19:43Z</dcterms:created>
  <dcterms:modified xsi:type="dcterms:W3CDTF">2014-02-23T07:48:54Z</dcterms:modified>
</cp:coreProperties>
</file>