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slides/slide4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vml" ContentType="application/vnd.openxmlformats-officedocument.vmlDrawing"/>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5"/>
  </p:notesMasterIdLst>
  <p:sldIdLst>
    <p:sldId id="256" r:id="rId2"/>
    <p:sldId id="294" r:id="rId3"/>
    <p:sldId id="304" r:id="rId4"/>
    <p:sldId id="302" r:id="rId5"/>
    <p:sldId id="301" r:id="rId6"/>
    <p:sldId id="303" r:id="rId7"/>
    <p:sldId id="257" r:id="rId8"/>
    <p:sldId id="261" r:id="rId9"/>
    <p:sldId id="262" r:id="rId10"/>
    <p:sldId id="295" r:id="rId11"/>
    <p:sldId id="264" r:id="rId12"/>
    <p:sldId id="265" r:id="rId13"/>
    <p:sldId id="267" r:id="rId14"/>
    <p:sldId id="266" r:id="rId15"/>
    <p:sldId id="268" r:id="rId16"/>
    <p:sldId id="308" r:id="rId17"/>
    <p:sldId id="299" r:id="rId18"/>
    <p:sldId id="271" r:id="rId19"/>
    <p:sldId id="272" r:id="rId20"/>
    <p:sldId id="273" r:id="rId21"/>
    <p:sldId id="275" r:id="rId22"/>
    <p:sldId id="277" r:id="rId23"/>
    <p:sldId id="276" r:id="rId24"/>
    <p:sldId id="278" r:id="rId25"/>
    <p:sldId id="281" r:id="rId26"/>
    <p:sldId id="280" r:id="rId27"/>
    <p:sldId id="283" r:id="rId28"/>
    <p:sldId id="287" r:id="rId29"/>
    <p:sldId id="306" r:id="rId30"/>
    <p:sldId id="309" r:id="rId31"/>
    <p:sldId id="297" r:id="rId32"/>
    <p:sldId id="310" r:id="rId33"/>
    <p:sldId id="298" r:id="rId34"/>
    <p:sldId id="300" r:id="rId35"/>
    <p:sldId id="307" r:id="rId36"/>
    <p:sldId id="288" r:id="rId37"/>
    <p:sldId id="289" r:id="rId38"/>
    <p:sldId id="290" r:id="rId39"/>
    <p:sldId id="284" r:id="rId40"/>
    <p:sldId id="285" r:id="rId41"/>
    <p:sldId id="286" r:id="rId42"/>
    <p:sldId id="291" r:id="rId43"/>
    <p:sldId id="293" r:id="rId44"/>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19" d="100"/>
          <a:sy n="119" d="100"/>
        </p:scale>
        <p:origin x="-1404" y="-42"/>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8.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8.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52DD95D-38AF-41C3-B51D-D4F859B75018}" type="datetimeFigureOut">
              <a:rPr lang="ru-RU" smtClean="0"/>
              <a:pPr/>
              <a:t>21.02.2014</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92BDB3F-BC6A-4F23-8AF0-5A450008076D}" type="slidenum">
              <a:rPr lang="ru-RU" smtClean="0"/>
              <a:pPr/>
              <a:t>‹#›</a:t>
            </a:fld>
            <a:endParaRPr lang="ru-RU"/>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61B9A264-B32A-4DC6-A1C1-ECB153E4D801}" type="datetime1">
              <a:rPr lang="ru-RU" smtClean="0"/>
              <a:pPr/>
              <a:t>21.02.2014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DC778479-381B-4255-88C6-67342345673B}" type="slidenum">
              <a:rPr lang="ru-RU" smtClean="0"/>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82C1B07F-D785-4EF0-A896-8DEBFBBB111F}" type="datetime1">
              <a:rPr lang="ru-RU" smtClean="0"/>
              <a:pPr/>
              <a:t>21.02.2014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DC778479-381B-4255-88C6-67342345673B}"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FF93BBA-EB58-4FF7-96D3-EFDF42266C5E}" type="datetime1">
              <a:rPr lang="ru-RU" smtClean="0"/>
              <a:pPr/>
              <a:t>21.02.2014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DC778479-381B-4255-88C6-67342345673B}"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AA501D25-78B2-42E3-BA7D-A5DDE9434E86}" type="datetime1">
              <a:rPr lang="ru-RU" smtClean="0"/>
              <a:pPr/>
              <a:t>21.02.2014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DC778479-381B-4255-88C6-67342345673B}"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ECF5D31B-8B7E-4814-9A86-6B5FF44EB5A1}" type="datetime1">
              <a:rPr lang="ru-RU" smtClean="0"/>
              <a:pPr/>
              <a:t>21.02.2014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DC778479-381B-4255-88C6-67342345673B}" type="slidenum">
              <a:rPr lang="ru-RU" smtClean="0"/>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7FD62E42-1AF4-4C9F-BB10-901D9C0D6787}" type="datetime1">
              <a:rPr lang="ru-RU" smtClean="0"/>
              <a:pPr/>
              <a:t>21.02.2014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DC778479-381B-4255-88C6-67342345673B}"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74C67E71-CDAA-4C51-8D82-2045A4FB8CD0}" type="datetime1">
              <a:rPr lang="ru-RU" smtClean="0"/>
              <a:pPr/>
              <a:t>21.02.2014</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DC778479-381B-4255-88C6-67342345673B}" type="slidenum">
              <a:rPr lang="ru-RU" smtClean="0"/>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8C019B13-B3C4-4C5E-9F1B-8960299B344B}" type="datetime1">
              <a:rPr lang="ru-RU" smtClean="0"/>
              <a:pPr/>
              <a:t>21.02.2014</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DC778479-381B-4255-88C6-67342345673B}"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CAADA4ED-C572-4138-A70E-ACF6A1725F8F}" type="datetime1">
              <a:rPr lang="ru-RU" smtClean="0"/>
              <a:pPr/>
              <a:t>21.02.2014</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DC778479-381B-4255-88C6-67342345673B}"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29DA6549-A98E-41A2-ABFC-FAC30C02973D}" type="datetime1">
              <a:rPr lang="ru-RU" smtClean="0"/>
              <a:pPr/>
              <a:t>21.02.2014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DC778479-381B-4255-88C6-67342345673B}"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ED017C16-A88C-400B-93F0-93B156C16989}" type="datetime1">
              <a:rPr lang="ru-RU" smtClean="0"/>
              <a:pPr/>
              <a:t>21.02.2014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DC778479-381B-4255-88C6-67342345673B}" type="slidenum">
              <a:rPr lang="ru-RU" smtClean="0"/>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E11B9CC-7A28-4AC2-BF7A-0E55F10C5D95}" type="datetime1">
              <a:rPr lang="ru-RU" smtClean="0"/>
              <a:pPr/>
              <a:t>21.02.2014</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C778479-381B-4255-88C6-67342345673B}"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5.wmf"/><Relationship Id="rId2" Type="http://schemas.openxmlformats.org/officeDocument/2006/relationships/image" Target="../media/image34.jpeg"/><Relationship Id="rId1" Type="http://schemas.openxmlformats.org/officeDocument/2006/relationships/slideLayout" Target="../slideLayouts/slideLayout7.xml"/><Relationship Id="rId5" Type="http://schemas.openxmlformats.org/officeDocument/2006/relationships/image" Target="../media/image37.jpeg"/><Relationship Id="rId4" Type="http://schemas.openxmlformats.org/officeDocument/2006/relationships/image" Target="../media/image36.png"/></Relationships>
</file>

<file path=ppt/slides/_rels/slide23.xml.rels><?xml version="1.0" encoding="UTF-8" standalone="yes"?>
<Relationships xmlns="http://schemas.openxmlformats.org/package/2006/relationships"><Relationship Id="rId8" Type="http://schemas.openxmlformats.org/officeDocument/2006/relationships/oleObject" Target="../embeddings/oleObject3.bin"/><Relationship Id="rId3" Type="http://schemas.openxmlformats.org/officeDocument/2006/relationships/image" Target="../media/image39.wmf"/><Relationship Id="rId7" Type="http://schemas.openxmlformats.org/officeDocument/2006/relationships/image" Target="../media/image41.wmf"/><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40.wmf"/><Relationship Id="rId10" Type="http://schemas.openxmlformats.org/officeDocument/2006/relationships/image" Target="../media/image43.jpeg"/><Relationship Id="rId4" Type="http://schemas.openxmlformats.org/officeDocument/2006/relationships/oleObject" Target="../embeddings/oleObject1.bin"/><Relationship Id="rId9" Type="http://schemas.openxmlformats.org/officeDocument/2006/relationships/image" Target="../media/image42.jpeg"/></Relationships>
</file>

<file path=ppt/slides/_rels/slide2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slideLayout" Target="../slideLayouts/slideLayout7.xml"/><Relationship Id="rId1" Type="http://schemas.openxmlformats.org/officeDocument/2006/relationships/vmlDrawing" Target="../drawings/vmlDrawing2.vml"/><Relationship Id="rId5" Type="http://schemas.openxmlformats.org/officeDocument/2006/relationships/image" Target="../media/image45.jpeg"/><Relationship Id="rId4" Type="http://schemas.openxmlformats.org/officeDocument/2006/relationships/oleObject" Target="../embeddings/oleObject4.bin"/></Relationships>
</file>

<file path=ppt/slides/_rels/slide2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9.jpeg"/><Relationship Id="rId7" Type="http://schemas.openxmlformats.org/officeDocument/2006/relationships/image" Target="../media/image53.jpeg"/><Relationship Id="rId2" Type="http://schemas.openxmlformats.org/officeDocument/2006/relationships/image" Target="../media/image48.jpeg"/><Relationship Id="rId1" Type="http://schemas.openxmlformats.org/officeDocument/2006/relationships/slideLayout" Target="../slideLayouts/slideLayout7.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jpeg"/></Relationships>
</file>

<file path=ppt/slides/_rels/slide27.xml.rels><?xml version="1.0" encoding="UTF-8" standalone="yes"?>
<Relationships xmlns="http://schemas.openxmlformats.org/package/2006/relationships"><Relationship Id="rId8" Type="http://schemas.openxmlformats.org/officeDocument/2006/relationships/image" Target="../media/image60.jpeg"/><Relationship Id="rId13" Type="http://schemas.openxmlformats.org/officeDocument/2006/relationships/image" Target="../media/image65.jpeg"/><Relationship Id="rId3" Type="http://schemas.openxmlformats.org/officeDocument/2006/relationships/image" Target="../media/image55.jpeg"/><Relationship Id="rId7" Type="http://schemas.openxmlformats.org/officeDocument/2006/relationships/image" Target="../media/image59.jpeg"/><Relationship Id="rId12" Type="http://schemas.openxmlformats.org/officeDocument/2006/relationships/image" Target="../media/image64.jpeg"/><Relationship Id="rId2" Type="http://schemas.openxmlformats.org/officeDocument/2006/relationships/image" Target="../media/image54.jpeg"/><Relationship Id="rId1" Type="http://schemas.openxmlformats.org/officeDocument/2006/relationships/slideLayout" Target="../slideLayouts/slideLayout7.xml"/><Relationship Id="rId6" Type="http://schemas.openxmlformats.org/officeDocument/2006/relationships/image" Target="../media/image58.jpeg"/><Relationship Id="rId11" Type="http://schemas.openxmlformats.org/officeDocument/2006/relationships/image" Target="../media/image63.jpeg"/><Relationship Id="rId5" Type="http://schemas.openxmlformats.org/officeDocument/2006/relationships/image" Target="../media/image57.jpeg"/><Relationship Id="rId10" Type="http://schemas.openxmlformats.org/officeDocument/2006/relationships/image" Target="../media/image62.jpeg"/><Relationship Id="rId4" Type="http://schemas.openxmlformats.org/officeDocument/2006/relationships/image" Target="../media/image56.jpeg"/><Relationship Id="rId9" Type="http://schemas.openxmlformats.org/officeDocument/2006/relationships/image" Target="../media/image61.jpeg"/></Relationships>
</file>

<file path=ppt/slides/_rels/slide28.xml.rels><?xml version="1.0" encoding="UTF-8" standalone="yes"?>
<Relationships xmlns="http://schemas.openxmlformats.org/package/2006/relationships"><Relationship Id="rId3" Type="http://schemas.openxmlformats.org/officeDocument/2006/relationships/image" Target="../media/image67.png"/><Relationship Id="rId7" Type="http://schemas.openxmlformats.org/officeDocument/2006/relationships/image" Target="../media/image71.png"/><Relationship Id="rId2" Type="http://schemas.openxmlformats.org/officeDocument/2006/relationships/image" Target="../media/image66.png"/><Relationship Id="rId1" Type="http://schemas.openxmlformats.org/officeDocument/2006/relationships/slideLayout" Target="../slideLayouts/slideLayout7.xml"/><Relationship Id="rId6" Type="http://schemas.openxmlformats.org/officeDocument/2006/relationships/image" Target="../media/image70.wmf"/><Relationship Id="rId5" Type="http://schemas.openxmlformats.org/officeDocument/2006/relationships/image" Target="../media/image69.wmf"/><Relationship Id="rId4" Type="http://schemas.openxmlformats.org/officeDocument/2006/relationships/image" Target="../media/image68.wmf"/></Relationships>
</file>

<file path=ppt/slides/_rels/slide29.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78.wmf"/><Relationship Id="rId2" Type="http://schemas.openxmlformats.org/officeDocument/2006/relationships/image" Target="../media/image77.wmf"/><Relationship Id="rId1" Type="http://schemas.openxmlformats.org/officeDocument/2006/relationships/slideLayout" Target="../slideLayouts/slideLayout7.xml"/><Relationship Id="rId5" Type="http://schemas.openxmlformats.org/officeDocument/2006/relationships/image" Target="../media/image80.wmf"/><Relationship Id="rId4" Type="http://schemas.openxmlformats.org/officeDocument/2006/relationships/image" Target="../media/image79.png"/></Relationships>
</file>

<file path=ppt/slides/_rels/slide37.xml.rels><?xml version="1.0" encoding="UTF-8" standalone="yes"?>
<Relationships xmlns="http://schemas.openxmlformats.org/package/2006/relationships"><Relationship Id="rId8" Type="http://schemas.openxmlformats.org/officeDocument/2006/relationships/image" Target="../media/image86.jpeg"/><Relationship Id="rId3" Type="http://schemas.openxmlformats.org/officeDocument/2006/relationships/image" Target="../media/image82.wmf"/><Relationship Id="rId7" Type="http://schemas.openxmlformats.org/officeDocument/2006/relationships/image" Target="../media/image79.png"/><Relationship Id="rId2" Type="http://schemas.openxmlformats.org/officeDocument/2006/relationships/image" Target="../media/image81.wmf"/><Relationship Id="rId1" Type="http://schemas.openxmlformats.org/officeDocument/2006/relationships/slideLayout" Target="../slideLayouts/slideLayout7.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wmf"/></Relationships>
</file>

<file path=ppt/slides/_rels/slide38.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89.wmf"/><Relationship Id="rId2" Type="http://schemas.openxmlformats.org/officeDocument/2006/relationships/image" Target="../media/image88.jpeg"/><Relationship Id="rId1" Type="http://schemas.openxmlformats.org/officeDocument/2006/relationships/slideLayout" Target="../slideLayouts/slideLayout7.xml"/><Relationship Id="rId4" Type="http://schemas.openxmlformats.org/officeDocument/2006/relationships/image" Target="../media/image90.jpe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jpeg"/><Relationship Id="rId1" Type="http://schemas.openxmlformats.org/officeDocument/2006/relationships/slideLayout" Target="../slideLayouts/slideLayout7.xml"/><Relationship Id="rId5" Type="http://schemas.openxmlformats.org/officeDocument/2006/relationships/image" Target="../media/image96.emf"/><Relationship Id="rId4" Type="http://schemas.openxmlformats.org/officeDocument/2006/relationships/image" Target="../media/image95.jpeg"/></Relationships>
</file>

<file path=ppt/slides/_rels/slide42.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wmf"/><Relationship Id="rId1" Type="http://schemas.openxmlformats.org/officeDocument/2006/relationships/slideLayout" Target="../slideLayouts/slideLayout7.xml"/><Relationship Id="rId4" Type="http://schemas.openxmlformats.org/officeDocument/2006/relationships/image" Target="../media/image99.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403648" y="1196752"/>
            <a:ext cx="6970626" cy="461665"/>
          </a:xfrm>
          <a:prstGeom prst="rect">
            <a:avLst/>
          </a:prstGeom>
          <a:solidFill>
            <a:schemeClr val="tx2">
              <a:lumMod val="60000"/>
              <a:lumOff val="40000"/>
            </a:schemeClr>
          </a:solidFill>
        </p:spPr>
        <p:txBody>
          <a:bodyPr wrap="none" rtlCol="0">
            <a:spAutoFit/>
          </a:bodyPr>
          <a:lstStyle/>
          <a:p>
            <a:r>
              <a:rPr lang="en-US" sz="2400" dirty="0" smtClean="0">
                <a:solidFill>
                  <a:schemeClr val="bg1"/>
                </a:solidFill>
              </a:rPr>
              <a:t>The Multi-Purpose Detector for JINR heavy ion collider</a:t>
            </a:r>
            <a:endParaRPr lang="ru-RU" sz="2400" dirty="0">
              <a:solidFill>
                <a:schemeClr val="bg1"/>
              </a:solidFill>
            </a:endParaRPr>
          </a:p>
        </p:txBody>
      </p:sp>
      <p:sp>
        <p:nvSpPr>
          <p:cNvPr id="5" name="TextBox 4"/>
          <p:cNvSpPr txBox="1"/>
          <p:nvPr/>
        </p:nvSpPr>
        <p:spPr>
          <a:xfrm>
            <a:off x="3203848" y="2348880"/>
            <a:ext cx="1555298" cy="400110"/>
          </a:xfrm>
          <a:prstGeom prst="rect">
            <a:avLst/>
          </a:prstGeom>
          <a:noFill/>
        </p:spPr>
        <p:txBody>
          <a:bodyPr wrap="none" rtlCol="0">
            <a:spAutoFit/>
          </a:bodyPr>
          <a:lstStyle/>
          <a:p>
            <a:r>
              <a:rPr lang="en-US" sz="2000" b="1" dirty="0" err="1" smtClean="0">
                <a:solidFill>
                  <a:srgbClr val="0070C0"/>
                </a:solidFill>
              </a:rPr>
              <a:t>Stepan</a:t>
            </a:r>
            <a:r>
              <a:rPr lang="en-US" sz="2000" b="1" dirty="0" smtClean="0">
                <a:solidFill>
                  <a:srgbClr val="0070C0"/>
                </a:solidFill>
              </a:rPr>
              <a:t> </a:t>
            </a:r>
            <a:r>
              <a:rPr lang="en-US" sz="2000" b="1" dirty="0" err="1" smtClean="0">
                <a:solidFill>
                  <a:srgbClr val="0070C0"/>
                </a:solidFill>
              </a:rPr>
              <a:t>Razin</a:t>
            </a:r>
            <a:endParaRPr lang="ru-RU" sz="2000" b="1" dirty="0">
              <a:solidFill>
                <a:srgbClr val="0070C0"/>
              </a:solidFill>
            </a:endParaRPr>
          </a:p>
        </p:txBody>
      </p:sp>
      <p:sp>
        <p:nvSpPr>
          <p:cNvPr id="6" name="TextBox 5"/>
          <p:cNvSpPr txBox="1"/>
          <p:nvPr/>
        </p:nvSpPr>
        <p:spPr>
          <a:xfrm>
            <a:off x="1979712" y="3140968"/>
            <a:ext cx="4298613" cy="369332"/>
          </a:xfrm>
          <a:prstGeom prst="rect">
            <a:avLst/>
          </a:prstGeom>
          <a:noFill/>
        </p:spPr>
        <p:txBody>
          <a:bodyPr wrap="none" rtlCol="0">
            <a:spAutoFit/>
          </a:bodyPr>
          <a:lstStyle/>
          <a:p>
            <a:r>
              <a:rPr lang="en-US" dirty="0" smtClean="0">
                <a:solidFill>
                  <a:srgbClr val="0070C0"/>
                </a:solidFill>
              </a:rPr>
              <a:t>on behalf of the MPD Collaboration at NICA</a:t>
            </a:r>
            <a:endParaRPr lang="ru-RU" dirty="0">
              <a:solidFill>
                <a:srgbClr val="0070C0"/>
              </a:solidFill>
            </a:endParaRPr>
          </a:p>
        </p:txBody>
      </p:sp>
      <p:sp>
        <p:nvSpPr>
          <p:cNvPr id="7" name="TextBox 6"/>
          <p:cNvSpPr txBox="1"/>
          <p:nvPr/>
        </p:nvSpPr>
        <p:spPr>
          <a:xfrm>
            <a:off x="3995936" y="6093296"/>
            <a:ext cx="3512757" cy="369332"/>
          </a:xfrm>
          <a:prstGeom prst="rect">
            <a:avLst/>
          </a:prstGeom>
          <a:noFill/>
        </p:spPr>
        <p:txBody>
          <a:bodyPr wrap="none" rtlCol="0">
            <a:spAutoFit/>
          </a:bodyPr>
          <a:lstStyle/>
          <a:p>
            <a:r>
              <a:rPr lang="en-US" dirty="0" smtClean="0"/>
              <a:t>INSTR14 Novosibirsk </a:t>
            </a:r>
            <a:r>
              <a:rPr lang="en-US" dirty="0"/>
              <a:t>F</a:t>
            </a:r>
            <a:r>
              <a:rPr lang="en-US" dirty="0" smtClean="0"/>
              <a:t>ebruary 2014</a:t>
            </a:r>
            <a:endParaRPr lang="ru-RU" dirty="0"/>
          </a:p>
        </p:txBody>
      </p:sp>
      <p:sp>
        <p:nvSpPr>
          <p:cNvPr id="8" name="Номер слайда 7"/>
          <p:cNvSpPr>
            <a:spLocks noGrp="1"/>
          </p:cNvSpPr>
          <p:nvPr>
            <p:ph type="sldNum" sz="quarter" idx="12"/>
          </p:nvPr>
        </p:nvSpPr>
        <p:spPr/>
        <p:txBody>
          <a:bodyPr/>
          <a:lstStyle/>
          <a:p>
            <a:fld id="{DC778479-381B-4255-88C6-67342345673B}" type="slidenum">
              <a:rPr lang="ru-RU" smtClean="0"/>
              <a:pPr/>
              <a:t>1</a:t>
            </a:fld>
            <a:endParaRPr lang="ru-RU"/>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843808" y="548680"/>
            <a:ext cx="2490041" cy="461665"/>
          </a:xfrm>
          <a:prstGeom prst="rect">
            <a:avLst/>
          </a:prstGeom>
          <a:solidFill>
            <a:srgbClr val="00B0F0"/>
          </a:solidFill>
        </p:spPr>
        <p:txBody>
          <a:bodyPr wrap="none" rtlCol="0">
            <a:spAutoFit/>
          </a:bodyPr>
          <a:lstStyle/>
          <a:p>
            <a:r>
              <a:rPr lang="en-US" sz="2400" dirty="0" smtClean="0">
                <a:solidFill>
                  <a:schemeClr val="bg1"/>
                </a:solidFill>
              </a:rPr>
              <a:t>Detector overview</a:t>
            </a:r>
            <a:endParaRPr lang="ru-RU" sz="2400" dirty="0">
              <a:solidFill>
                <a:schemeClr val="bg1"/>
              </a:solidFill>
            </a:endParaRPr>
          </a:p>
        </p:txBody>
      </p:sp>
      <p:sp>
        <p:nvSpPr>
          <p:cNvPr id="4" name="TextBox 3"/>
          <p:cNvSpPr txBox="1"/>
          <p:nvPr/>
        </p:nvSpPr>
        <p:spPr>
          <a:xfrm>
            <a:off x="611560" y="1340768"/>
            <a:ext cx="7791428" cy="2031325"/>
          </a:xfrm>
          <a:prstGeom prst="rect">
            <a:avLst/>
          </a:prstGeom>
          <a:noFill/>
        </p:spPr>
        <p:txBody>
          <a:bodyPr wrap="none" rtlCol="0">
            <a:spAutoFit/>
          </a:bodyPr>
          <a:lstStyle/>
          <a:p>
            <a:r>
              <a:rPr lang="en-US" dirty="0" smtClean="0"/>
              <a:t>              </a:t>
            </a:r>
            <a:r>
              <a:rPr lang="en-US" u="sng" dirty="0" smtClean="0"/>
              <a:t>Major physics point for the conceptual design:</a:t>
            </a:r>
          </a:p>
          <a:p>
            <a:pPr>
              <a:buFontTx/>
              <a:buChar char="-"/>
            </a:pPr>
            <a:r>
              <a:rPr lang="en-US" dirty="0" smtClean="0"/>
              <a:t> </a:t>
            </a:r>
            <a:r>
              <a:rPr lang="en-US" dirty="0" err="1" smtClean="0"/>
              <a:t>deconfinement</a:t>
            </a:r>
            <a:r>
              <a:rPr lang="en-US" dirty="0" smtClean="0"/>
              <a:t> phase transition: </a:t>
            </a:r>
            <a:r>
              <a:rPr lang="en-US" dirty="0" smtClean="0">
                <a:solidFill>
                  <a:srgbClr val="FF0000"/>
                </a:solidFill>
              </a:rPr>
              <a:t>measurements of </a:t>
            </a:r>
            <a:r>
              <a:rPr lang="en-US" dirty="0" err="1" smtClean="0">
                <a:solidFill>
                  <a:srgbClr val="FF0000"/>
                </a:solidFill>
              </a:rPr>
              <a:t>hadron</a:t>
            </a:r>
            <a:r>
              <a:rPr lang="en-US" dirty="0" smtClean="0">
                <a:solidFill>
                  <a:srgbClr val="FF0000"/>
                </a:solidFill>
              </a:rPr>
              <a:t> yields including</a:t>
            </a:r>
          </a:p>
          <a:p>
            <a:r>
              <a:rPr lang="en-US" dirty="0" smtClean="0">
                <a:solidFill>
                  <a:srgbClr val="FF0000"/>
                </a:solidFill>
              </a:rPr>
              <a:t>  multi-strange </a:t>
            </a:r>
            <a:r>
              <a:rPr lang="en-US" dirty="0" err="1" smtClean="0">
                <a:solidFill>
                  <a:srgbClr val="FF0000"/>
                </a:solidFill>
              </a:rPr>
              <a:t>barions</a:t>
            </a:r>
            <a:endParaRPr lang="en-US" dirty="0" smtClean="0">
              <a:solidFill>
                <a:srgbClr val="FF0000"/>
              </a:solidFill>
            </a:endParaRPr>
          </a:p>
          <a:p>
            <a:pPr>
              <a:buFontTx/>
              <a:buChar char="-"/>
            </a:pPr>
            <a:r>
              <a:rPr lang="en-US" dirty="0" smtClean="0"/>
              <a:t> fluctuation and correlation patterns in the vicinity of the QCD critical end-point:</a:t>
            </a:r>
          </a:p>
          <a:p>
            <a:r>
              <a:rPr lang="en-US" dirty="0" smtClean="0">
                <a:solidFill>
                  <a:srgbClr val="FF0000"/>
                </a:solidFill>
              </a:rPr>
              <a:t>  solid angle coverage close to 4</a:t>
            </a:r>
            <a:r>
              <a:rPr lang="el-GR" dirty="0" smtClean="0">
                <a:solidFill>
                  <a:srgbClr val="FF0000"/>
                </a:solidFill>
              </a:rPr>
              <a:t>π</a:t>
            </a:r>
            <a:r>
              <a:rPr lang="en-US" dirty="0" smtClean="0">
                <a:solidFill>
                  <a:srgbClr val="FF0000"/>
                </a:solidFill>
              </a:rPr>
              <a:t>, high level of particle identification</a:t>
            </a:r>
          </a:p>
          <a:p>
            <a:r>
              <a:rPr lang="en-US" dirty="0" smtClean="0"/>
              <a:t>- in-medium modification of </a:t>
            </a:r>
            <a:r>
              <a:rPr lang="en-US" dirty="0" err="1" smtClean="0"/>
              <a:t>hadron</a:t>
            </a:r>
            <a:r>
              <a:rPr lang="en-US" dirty="0" smtClean="0"/>
              <a:t> properties: </a:t>
            </a:r>
            <a:r>
              <a:rPr lang="en-US" dirty="0" smtClean="0">
                <a:solidFill>
                  <a:srgbClr val="FF0000"/>
                </a:solidFill>
              </a:rPr>
              <a:t>measurements of the </a:t>
            </a:r>
            <a:r>
              <a:rPr lang="en-US" dirty="0" err="1" smtClean="0">
                <a:solidFill>
                  <a:srgbClr val="FF0000"/>
                </a:solidFill>
              </a:rPr>
              <a:t>dielectrons</a:t>
            </a:r>
            <a:endParaRPr lang="en-US" dirty="0" smtClean="0">
              <a:solidFill>
                <a:srgbClr val="FF0000"/>
              </a:solidFill>
            </a:endParaRPr>
          </a:p>
          <a:p>
            <a:r>
              <a:rPr lang="en-US" dirty="0" smtClean="0">
                <a:solidFill>
                  <a:srgbClr val="FF0000"/>
                </a:solidFill>
              </a:rPr>
              <a:t>  invariant mass spectra up to 1 </a:t>
            </a:r>
            <a:r>
              <a:rPr lang="en-US" dirty="0" err="1" smtClean="0">
                <a:solidFill>
                  <a:srgbClr val="FF0000"/>
                </a:solidFill>
              </a:rPr>
              <a:t>GeV</a:t>
            </a:r>
            <a:r>
              <a:rPr lang="en-US" dirty="0" smtClean="0">
                <a:solidFill>
                  <a:srgbClr val="FF0000"/>
                </a:solidFill>
              </a:rPr>
              <a:t>/c2  </a:t>
            </a:r>
            <a:endParaRPr lang="ru-RU" dirty="0">
              <a:solidFill>
                <a:srgbClr val="FF0000"/>
              </a:solidFill>
            </a:endParaRPr>
          </a:p>
        </p:txBody>
      </p:sp>
      <p:sp>
        <p:nvSpPr>
          <p:cNvPr id="5" name="TextBox 4"/>
          <p:cNvSpPr txBox="1"/>
          <p:nvPr/>
        </p:nvSpPr>
        <p:spPr>
          <a:xfrm>
            <a:off x="539552" y="3717032"/>
            <a:ext cx="8295476" cy="1754326"/>
          </a:xfrm>
          <a:prstGeom prst="rect">
            <a:avLst/>
          </a:prstGeom>
          <a:solidFill>
            <a:srgbClr val="00B0F0"/>
          </a:solidFill>
        </p:spPr>
        <p:txBody>
          <a:bodyPr wrap="none" rtlCol="0">
            <a:spAutoFit/>
          </a:bodyPr>
          <a:lstStyle/>
          <a:p>
            <a:r>
              <a:rPr lang="en-US" dirty="0" smtClean="0">
                <a:solidFill>
                  <a:schemeClr val="bg1"/>
                </a:solidFill>
              </a:rPr>
              <a:t>The MPD is designed as a 4</a:t>
            </a:r>
            <a:r>
              <a:rPr lang="el-GR" dirty="0" smtClean="0">
                <a:solidFill>
                  <a:schemeClr val="bg1"/>
                </a:solidFill>
              </a:rPr>
              <a:t>π</a:t>
            </a:r>
            <a:r>
              <a:rPr lang="en-US" dirty="0" smtClean="0">
                <a:solidFill>
                  <a:schemeClr val="bg1"/>
                </a:solidFill>
              </a:rPr>
              <a:t> spectrometer capable of detecting of charged hadrons, </a:t>
            </a:r>
          </a:p>
          <a:p>
            <a:r>
              <a:rPr lang="en-US" dirty="0" smtClean="0">
                <a:solidFill>
                  <a:schemeClr val="bg1"/>
                </a:solidFill>
              </a:rPr>
              <a:t>electrons and photons in heavy-ion collisions in the energy range of the NICA collider.</a:t>
            </a:r>
          </a:p>
          <a:p>
            <a:r>
              <a:rPr lang="en-US" dirty="0" smtClean="0">
                <a:solidFill>
                  <a:schemeClr val="bg1"/>
                </a:solidFill>
              </a:rPr>
              <a:t>The detector will compromise 3D tracking system and high-performance particle </a:t>
            </a:r>
          </a:p>
          <a:p>
            <a:r>
              <a:rPr lang="en-US" dirty="0" smtClean="0">
                <a:solidFill>
                  <a:schemeClr val="bg1"/>
                </a:solidFill>
              </a:rPr>
              <a:t>identification system based on the time-of-flight (TOF) measurements and </a:t>
            </a:r>
            <a:r>
              <a:rPr lang="en-US" dirty="0" err="1" smtClean="0">
                <a:solidFill>
                  <a:schemeClr val="bg1"/>
                </a:solidFill>
              </a:rPr>
              <a:t>calorimetry</a:t>
            </a:r>
            <a:r>
              <a:rPr lang="en-US" dirty="0" smtClean="0">
                <a:solidFill>
                  <a:schemeClr val="bg1"/>
                </a:solidFill>
              </a:rPr>
              <a:t>.</a:t>
            </a:r>
          </a:p>
          <a:p>
            <a:r>
              <a:rPr lang="en-US" dirty="0" smtClean="0">
                <a:solidFill>
                  <a:schemeClr val="bg1"/>
                </a:solidFill>
              </a:rPr>
              <a:t>At the design luminosity the event rate in the MPD interaction region is about 7 kHz;</a:t>
            </a:r>
          </a:p>
          <a:p>
            <a:r>
              <a:rPr lang="en-US" dirty="0" smtClean="0">
                <a:solidFill>
                  <a:schemeClr val="bg1"/>
                </a:solidFill>
              </a:rPr>
              <a:t>total charge particle multiplicity exceeds 1000 in the most central </a:t>
            </a:r>
            <a:r>
              <a:rPr lang="en-US" dirty="0" err="1" smtClean="0">
                <a:solidFill>
                  <a:schemeClr val="bg1"/>
                </a:solidFill>
              </a:rPr>
              <a:t>AuAu</a:t>
            </a:r>
            <a:r>
              <a:rPr lang="en-US" dirty="0" smtClean="0">
                <a:solidFill>
                  <a:schemeClr val="bg1"/>
                </a:solidFill>
              </a:rPr>
              <a:t> collisions.</a:t>
            </a:r>
            <a:endParaRPr lang="ru-RU" dirty="0">
              <a:solidFill>
                <a:schemeClr val="bg1"/>
              </a:solidFill>
            </a:endParaRPr>
          </a:p>
        </p:txBody>
      </p:sp>
      <p:sp>
        <p:nvSpPr>
          <p:cNvPr id="6" name="TextBox 5"/>
          <p:cNvSpPr txBox="1"/>
          <p:nvPr/>
        </p:nvSpPr>
        <p:spPr>
          <a:xfrm>
            <a:off x="5220072" y="6381328"/>
            <a:ext cx="2776273" cy="307777"/>
          </a:xfrm>
          <a:prstGeom prst="rect">
            <a:avLst/>
          </a:prstGeom>
          <a:noFill/>
        </p:spPr>
        <p:txBody>
          <a:bodyPr wrap="none" rtlCol="0">
            <a:spAutoFit/>
          </a:bodyPr>
          <a:lstStyle/>
          <a:p>
            <a:r>
              <a:rPr lang="en-US" sz="1400" dirty="0" smtClean="0"/>
              <a:t>INSTR14 Novosibirsk </a:t>
            </a:r>
            <a:r>
              <a:rPr lang="en-US" sz="1400" dirty="0"/>
              <a:t>F</a:t>
            </a:r>
            <a:r>
              <a:rPr lang="en-US" sz="1400" dirty="0" smtClean="0"/>
              <a:t>ebruary 2014</a:t>
            </a:r>
            <a:endParaRPr lang="ru-RU" sz="1400" dirty="0"/>
          </a:p>
        </p:txBody>
      </p:sp>
      <p:sp>
        <p:nvSpPr>
          <p:cNvPr id="7" name="Номер слайда 6"/>
          <p:cNvSpPr>
            <a:spLocks noGrp="1"/>
          </p:cNvSpPr>
          <p:nvPr>
            <p:ph type="sldNum" sz="quarter" idx="12"/>
          </p:nvPr>
        </p:nvSpPr>
        <p:spPr/>
        <p:txBody>
          <a:bodyPr/>
          <a:lstStyle/>
          <a:p>
            <a:fld id="{DC778479-381B-4255-88C6-67342345673B}" type="slidenum">
              <a:rPr lang="ru-RU" smtClean="0"/>
              <a:pPr/>
              <a:t>10</a:t>
            </a:fld>
            <a:endParaRPr lang="ru-RU"/>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3"/>
          <p:cNvSpPr txBox="1">
            <a:spLocks noChangeArrowheads="1"/>
          </p:cNvSpPr>
          <p:nvPr/>
        </p:nvSpPr>
        <p:spPr bwMode="auto">
          <a:xfrm>
            <a:off x="5364163" y="620713"/>
            <a:ext cx="3671887" cy="3171825"/>
          </a:xfrm>
          <a:prstGeom prst="rect">
            <a:avLst/>
          </a:prstGeom>
          <a:noFill/>
          <a:ln w="38160">
            <a:noFill/>
            <a:miter lim="800000"/>
            <a:headEnd/>
            <a:tailEnd/>
          </a:ln>
        </p:spPr>
        <p:txBody>
          <a:bodyPr lIns="90000" tIns="46800" rIns="90000" bIns="46800">
            <a:spAutoFit/>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sz="2000" b="1"/>
          </a:p>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2000" b="1">
                <a:solidFill>
                  <a:srgbClr val="FF0000"/>
                </a:solidFill>
              </a:rPr>
              <a:t>Magnet:  </a:t>
            </a:r>
            <a:r>
              <a:rPr lang="en-US" sz="2000" i="1"/>
              <a:t>0.</a:t>
            </a:r>
            <a:r>
              <a:rPr lang="ru-RU" sz="2000" i="1"/>
              <a:t>6</a:t>
            </a:r>
            <a:r>
              <a:rPr lang="en-US" sz="2000" i="1"/>
              <a:t> T SC solenoid</a:t>
            </a:r>
          </a:p>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sz="2000" b="1"/>
          </a:p>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2000" b="1">
                <a:solidFill>
                  <a:srgbClr val="FF0000"/>
                </a:solidFill>
              </a:rPr>
              <a:t>Basic tracking</a:t>
            </a:r>
            <a:r>
              <a:rPr lang="en-US" sz="2000" b="1">
                <a:solidFill>
                  <a:srgbClr val="FFFF00"/>
                </a:solidFill>
              </a:rPr>
              <a:t>:  </a:t>
            </a:r>
            <a:r>
              <a:rPr lang="en-US" sz="2000" b="1"/>
              <a:t>TPC</a:t>
            </a:r>
          </a:p>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sz="2000" b="1"/>
          </a:p>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2000" b="1">
                <a:solidFill>
                  <a:srgbClr val="FF0000"/>
                </a:solidFill>
              </a:rPr>
              <a:t>ParticleID:</a:t>
            </a:r>
            <a:r>
              <a:rPr lang="en-US" sz="2000" b="1">
                <a:solidFill>
                  <a:srgbClr val="FFFF00"/>
                </a:solidFill>
              </a:rPr>
              <a:t>  </a:t>
            </a:r>
            <a:r>
              <a:rPr lang="en-US" sz="2000" b="1"/>
              <a:t>TOF, ECAL, TPC</a:t>
            </a:r>
          </a:p>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sz="2000" b="1"/>
          </a:p>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2000" b="1">
                <a:solidFill>
                  <a:srgbClr val="FF0000"/>
                </a:solidFill>
              </a:rPr>
              <a:t>T0, Triggering</a:t>
            </a:r>
            <a:r>
              <a:rPr lang="en-US" sz="2000" b="1">
                <a:solidFill>
                  <a:srgbClr val="FFFF00"/>
                </a:solidFill>
              </a:rPr>
              <a:t>: </a:t>
            </a:r>
            <a:r>
              <a:rPr lang="en-US" sz="2000" b="1"/>
              <a:t>FFD</a:t>
            </a:r>
          </a:p>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sz="2000" b="1"/>
          </a:p>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2000" b="1">
                <a:solidFill>
                  <a:srgbClr val="FF0000"/>
                </a:solidFill>
              </a:rPr>
              <a:t>Centrality, Event plane:  </a:t>
            </a:r>
            <a:r>
              <a:rPr lang="en-US" sz="2000" b="1"/>
              <a:t>ZDC</a:t>
            </a:r>
          </a:p>
        </p:txBody>
      </p:sp>
      <p:sp>
        <p:nvSpPr>
          <p:cNvPr id="3" name="Text Box 4"/>
          <p:cNvSpPr txBox="1">
            <a:spLocks noChangeArrowheads="1"/>
          </p:cNvSpPr>
          <p:nvPr/>
        </p:nvSpPr>
        <p:spPr bwMode="auto">
          <a:xfrm>
            <a:off x="76200" y="4859338"/>
            <a:ext cx="9017000" cy="1411287"/>
          </a:xfrm>
          <a:prstGeom prst="rect">
            <a:avLst/>
          </a:prstGeom>
          <a:noFill/>
          <a:ln w="9525">
            <a:noFill/>
            <a:round/>
            <a:headEnd/>
            <a:tailEnd/>
          </a:ln>
        </p:spPr>
        <p:txBody>
          <a:bodyPr wrap="none" lIns="90000" tIns="46800" rIns="90000" bIns="46800">
            <a:spAutoFit/>
          </a:bodyPr>
          <a:lstStyle/>
          <a:p>
            <a:pPr>
              <a:lnSpc>
                <a:spcPct val="12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b="1">
                <a:solidFill>
                  <a:srgbClr val="FFFFFF"/>
                </a:solidFill>
              </a:rPr>
              <a:t>                             MPD required features:</a:t>
            </a:r>
            <a:endParaRPr lang="en-US">
              <a:solidFill>
                <a:srgbClr val="FFFFFF"/>
              </a:solidFill>
            </a:endParaRPr>
          </a:p>
          <a:p>
            <a:pPr>
              <a:lnSpc>
                <a:spcPct val="120000"/>
              </a:lnSpc>
              <a:buClr>
                <a:srgbClr val="0000CC"/>
              </a:buClr>
              <a:buSzPct val="70000"/>
              <a:buFont typeface="Wingdings" pitchFamily="2" charset="2"/>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i="1">
                <a:solidFill>
                  <a:srgbClr val="FFFFFF"/>
                </a:solidFill>
              </a:rPr>
              <a:t> </a:t>
            </a:r>
            <a:r>
              <a:rPr lang="en-US" sz="2000" i="1">
                <a:solidFill>
                  <a:srgbClr val="FF0000"/>
                </a:solidFill>
              </a:rPr>
              <a:t>hermetic and homogenous acceptance (2</a:t>
            </a:r>
            <a:r>
              <a:rPr lang="en-US" sz="2000" i="1">
                <a:solidFill>
                  <a:srgbClr val="FF0000"/>
                </a:solidFill>
                <a:latin typeface="Symbol" pitchFamily="18" charset="2"/>
              </a:rPr>
              <a:t></a:t>
            </a:r>
            <a:r>
              <a:rPr lang="en-US" sz="2000" i="1">
                <a:solidFill>
                  <a:srgbClr val="FF0000"/>
                </a:solidFill>
              </a:rPr>
              <a:t>in azimuth), low material budget,</a:t>
            </a:r>
          </a:p>
          <a:p>
            <a:pPr>
              <a:buClr>
                <a:srgbClr val="0000CC"/>
              </a:buClr>
              <a:buSzPct val="70000"/>
              <a:buFont typeface="Wingdings" pitchFamily="2" charset="2"/>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2000" i="1">
                <a:solidFill>
                  <a:srgbClr val="FF0000"/>
                </a:solidFill>
              </a:rPr>
              <a:t> good tracking performance and powerful PID (hadrons, e, </a:t>
            </a:r>
            <a:r>
              <a:rPr lang="en-US" sz="2000" i="1">
                <a:solidFill>
                  <a:srgbClr val="FF0000"/>
                </a:solidFill>
                <a:latin typeface="Symbol" pitchFamily="18" charset="2"/>
              </a:rPr>
              <a:t></a:t>
            </a:r>
            <a:r>
              <a:rPr lang="en-US" sz="2000" i="1">
                <a:solidFill>
                  <a:srgbClr val="FF0000"/>
                </a:solidFill>
              </a:rPr>
              <a:t>),</a:t>
            </a:r>
          </a:p>
          <a:p>
            <a:pPr>
              <a:buClr>
                <a:srgbClr val="0000CC"/>
              </a:buClr>
              <a:buSzPct val="70000"/>
              <a:buFont typeface="Wingdings" pitchFamily="2" charset="2"/>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2000" i="1">
                <a:solidFill>
                  <a:srgbClr val="FF0000"/>
                </a:solidFill>
              </a:rPr>
              <a:t> high event rate capability and detailed event characterization</a:t>
            </a:r>
          </a:p>
        </p:txBody>
      </p:sp>
      <p:sp>
        <p:nvSpPr>
          <p:cNvPr id="4" name="Text Box 7"/>
          <p:cNvSpPr txBox="1">
            <a:spLocks noChangeArrowheads="1"/>
          </p:cNvSpPr>
          <p:nvPr/>
        </p:nvSpPr>
        <p:spPr bwMode="auto">
          <a:xfrm>
            <a:off x="2413000" y="4581525"/>
            <a:ext cx="530225" cy="306388"/>
          </a:xfrm>
          <a:prstGeom prst="rect">
            <a:avLst/>
          </a:prstGeom>
          <a:solidFill>
            <a:srgbClr val="F2F2F2"/>
          </a:solidFill>
          <a:ln w="9525">
            <a:noFill/>
            <a:round/>
            <a:headEnd/>
            <a:tailEnd/>
          </a:ln>
        </p:spPr>
        <p:txBody>
          <a:bodyPr wrap="none" lIns="90000" tIns="46800" rIns="90000" bIns="46800">
            <a:spAutoFit/>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1400" b="1">
                <a:solidFill>
                  <a:srgbClr val="000000"/>
                </a:solidFill>
              </a:rPr>
              <a:t>FFD</a:t>
            </a:r>
          </a:p>
        </p:txBody>
      </p:sp>
      <p:sp>
        <p:nvSpPr>
          <p:cNvPr id="5" name="Прямоугольник 4"/>
          <p:cNvSpPr/>
          <p:nvPr/>
        </p:nvSpPr>
        <p:spPr>
          <a:xfrm>
            <a:off x="0" y="2060575"/>
            <a:ext cx="827088" cy="292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solidFill>
                <a:srgbClr val="FFFFFF"/>
              </a:solidFill>
              <a:ea typeface="ＭＳ Ｐゴシック" charset="-128"/>
              <a:cs typeface="Arial" pitchFamily="34" charset="0"/>
            </a:endParaRPr>
          </a:p>
        </p:txBody>
      </p:sp>
      <p:sp>
        <p:nvSpPr>
          <p:cNvPr id="6" name="Прямоугольник 16"/>
          <p:cNvSpPr>
            <a:spLocks noChangeArrowheads="1"/>
          </p:cNvSpPr>
          <p:nvPr/>
        </p:nvSpPr>
        <p:spPr bwMode="auto">
          <a:xfrm>
            <a:off x="0" y="76200"/>
            <a:ext cx="9144000" cy="369888"/>
          </a:xfrm>
          <a:prstGeom prst="rect">
            <a:avLst/>
          </a:prstGeom>
          <a:noFill/>
          <a:ln w="9525">
            <a:noFill/>
            <a:miter lim="800000"/>
            <a:headEnd/>
            <a:tailEnd/>
          </a:ln>
        </p:spPr>
        <p:txBody>
          <a:bodyPr>
            <a:spAutoFit/>
          </a:bodyPr>
          <a:lstStyle/>
          <a:p>
            <a:pPr algn="ctr"/>
            <a:r>
              <a:rPr lang="en-US" b="1"/>
              <a:t>Start up configuration of the </a:t>
            </a:r>
            <a:r>
              <a:rPr lang="en-US" b="1">
                <a:solidFill>
                  <a:srgbClr val="FF0000"/>
                </a:solidFill>
              </a:rPr>
              <a:t>M</a:t>
            </a:r>
            <a:r>
              <a:rPr lang="en-US" b="1"/>
              <a:t>ulti</a:t>
            </a:r>
            <a:r>
              <a:rPr lang="en-US" b="1">
                <a:solidFill>
                  <a:srgbClr val="FF0000"/>
                </a:solidFill>
              </a:rPr>
              <a:t>P</a:t>
            </a:r>
            <a:r>
              <a:rPr lang="en-US" b="1"/>
              <a:t>urpose </a:t>
            </a:r>
            <a:r>
              <a:rPr lang="en-US" b="1">
                <a:solidFill>
                  <a:srgbClr val="FF0000"/>
                </a:solidFill>
              </a:rPr>
              <a:t>D</a:t>
            </a:r>
            <a:r>
              <a:rPr lang="en-US" b="1"/>
              <a:t>etector (</a:t>
            </a:r>
            <a:r>
              <a:rPr lang="en-US" b="1">
                <a:solidFill>
                  <a:srgbClr val="FF0000"/>
                </a:solidFill>
              </a:rPr>
              <a:t>MPD</a:t>
            </a:r>
            <a:r>
              <a:rPr lang="en-US" b="1"/>
              <a:t>)</a:t>
            </a:r>
            <a:endParaRPr lang="ru-RU" b="1"/>
          </a:p>
        </p:txBody>
      </p:sp>
      <p:pic>
        <p:nvPicPr>
          <p:cNvPr id="8" name="Picture 3"/>
          <p:cNvPicPr>
            <a:picLocks noChangeAspect="1" noChangeArrowheads="1"/>
          </p:cNvPicPr>
          <p:nvPr/>
        </p:nvPicPr>
        <p:blipFill>
          <a:blip r:embed="rId2" cstate="print"/>
          <a:srcRect/>
          <a:stretch>
            <a:fillRect/>
          </a:stretch>
        </p:blipFill>
        <p:spPr bwMode="auto">
          <a:xfrm>
            <a:off x="6350" y="636588"/>
            <a:ext cx="5429250" cy="4632325"/>
          </a:xfrm>
          <a:prstGeom prst="rect">
            <a:avLst/>
          </a:prstGeom>
          <a:noFill/>
          <a:ln w="9525">
            <a:noFill/>
            <a:miter lim="800000"/>
            <a:headEnd/>
            <a:tailEnd/>
          </a:ln>
        </p:spPr>
      </p:pic>
      <p:sp>
        <p:nvSpPr>
          <p:cNvPr id="9" name="TextBox 8"/>
          <p:cNvSpPr txBox="1"/>
          <p:nvPr/>
        </p:nvSpPr>
        <p:spPr>
          <a:xfrm>
            <a:off x="5004048" y="6453336"/>
            <a:ext cx="2776273" cy="307777"/>
          </a:xfrm>
          <a:prstGeom prst="rect">
            <a:avLst/>
          </a:prstGeom>
          <a:noFill/>
        </p:spPr>
        <p:txBody>
          <a:bodyPr wrap="none" rtlCol="0">
            <a:spAutoFit/>
          </a:bodyPr>
          <a:lstStyle/>
          <a:p>
            <a:r>
              <a:rPr lang="en-US" sz="1400" dirty="0" smtClean="0"/>
              <a:t>INSTR14 Novosibirsk </a:t>
            </a:r>
            <a:r>
              <a:rPr lang="en-US" sz="1400" dirty="0"/>
              <a:t>F</a:t>
            </a:r>
            <a:r>
              <a:rPr lang="en-US" sz="1400" dirty="0" smtClean="0"/>
              <a:t>ebruary 2014</a:t>
            </a:r>
            <a:endParaRPr lang="ru-RU" sz="1400" dirty="0"/>
          </a:p>
        </p:txBody>
      </p:sp>
      <p:sp>
        <p:nvSpPr>
          <p:cNvPr id="10" name="Номер слайда 9"/>
          <p:cNvSpPr>
            <a:spLocks noGrp="1"/>
          </p:cNvSpPr>
          <p:nvPr>
            <p:ph type="sldNum" sz="quarter" idx="12"/>
          </p:nvPr>
        </p:nvSpPr>
        <p:spPr/>
        <p:txBody>
          <a:bodyPr/>
          <a:lstStyle/>
          <a:p>
            <a:fld id="{DC778479-381B-4255-88C6-67342345673B}" type="slidenum">
              <a:rPr lang="ru-RU" smtClean="0"/>
              <a:pPr/>
              <a:t>11</a:t>
            </a:fld>
            <a:endParaRPr lang="ru-RU"/>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srcRect/>
          <a:stretch>
            <a:fillRect/>
          </a:stretch>
        </p:blipFill>
        <p:spPr bwMode="auto">
          <a:xfrm>
            <a:off x="571500" y="623888"/>
            <a:ext cx="8001000" cy="5610225"/>
          </a:xfrm>
          <a:prstGeom prst="rect">
            <a:avLst/>
          </a:prstGeom>
          <a:noFill/>
          <a:ln w="9525">
            <a:noFill/>
            <a:miter lim="800000"/>
            <a:headEnd/>
            <a:tailEnd/>
          </a:ln>
        </p:spPr>
      </p:pic>
      <p:sp>
        <p:nvSpPr>
          <p:cNvPr id="4" name="TextBox 3"/>
          <p:cNvSpPr txBox="1"/>
          <p:nvPr/>
        </p:nvSpPr>
        <p:spPr>
          <a:xfrm>
            <a:off x="5004048" y="6453336"/>
            <a:ext cx="2776273" cy="307777"/>
          </a:xfrm>
          <a:prstGeom prst="rect">
            <a:avLst/>
          </a:prstGeom>
          <a:noFill/>
        </p:spPr>
        <p:txBody>
          <a:bodyPr wrap="none" rtlCol="0">
            <a:spAutoFit/>
          </a:bodyPr>
          <a:lstStyle/>
          <a:p>
            <a:r>
              <a:rPr lang="en-US" sz="1400" dirty="0" smtClean="0"/>
              <a:t>INSTR14 Novosibirsk </a:t>
            </a:r>
            <a:r>
              <a:rPr lang="en-US" sz="1400" dirty="0"/>
              <a:t>F</a:t>
            </a:r>
            <a:r>
              <a:rPr lang="en-US" sz="1400" dirty="0" smtClean="0"/>
              <a:t>ebruary 2014</a:t>
            </a:r>
            <a:endParaRPr lang="ru-RU" sz="1400" dirty="0"/>
          </a:p>
        </p:txBody>
      </p:sp>
      <p:sp>
        <p:nvSpPr>
          <p:cNvPr id="5" name="Номер слайда 4"/>
          <p:cNvSpPr>
            <a:spLocks noGrp="1"/>
          </p:cNvSpPr>
          <p:nvPr>
            <p:ph type="sldNum" sz="quarter" idx="12"/>
          </p:nvPr>
        </p:nvSpPr>
        <p:spPr/>
        <p:txBody>
          <a:bodyPr/>
          <a:lstStyle/>
          <a:p>
            <a:fld id="{DC778479-381B-4255-88C6-67342345673B}" type="slidenum">
              <a:rPr lang="ru-RU" smtClean="0"/>
              <a:pPr/>
              <a:t>12</a:t>
            </a:fld>
            <a:endParaRPr lang="ru-RU"/>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Группа 27"/>
          <p:cNvGrpSpPr>
            <a:grpSpLocks/>
          </p:cNvGrpSpPr>
          <p:nvPr/>
        </p:nvGrpSpPr>
        <p:grpSpPr bwMode="auto">
          <a:xfrm>
            <a:off x="467544" y="2996952"/>
            <a:ext cx="3209925" cy="3352800"/>
            <a:chOff x="5867400" y="3124200"/>
            <a:chExt cx="3209731" cy="3352800"/>
          </a:xfrm>
        </p:grpSpPr>
        <p:pic>
          <p:nvPicPr>
            <p:cNvPr id="5" name="Picture 4" descr="mpd_coverage"/>
            <p:cNvPicPr>
              <a:picLocks noChangeAspect="1" noChangeArrowheads="1"/>
            </p:cNvPicPr>
            <p:nvPr/>
          </p:nvPicPr>
          <p:blipFill>
            <a:blip r:embed="rId2" cstate="print"/>
            <a:srcRect l="3140" t="2338" r="1256" b="10912"/>
            <a:stretch>
              <a:fillRect/>
            </a:stretch>
          </p:blipFill>
          <p:spPr bwMode="auto">
            <a:xfrm>
              <a:off x="5867400" y="3200400"/>
              <a:ext cx="3209731" cy="3276600"/>
            </a:xfrm>
            <a:prstGeom prst="rect">
              <a:avLst/>
            </a:prstGeom>
            <a:noFill/>
            <a:ln w="28575">
              <a:solidFill>
                <a:schemeClr val="bg2"/>
              </a:solidFill>
              <a:miter lim="800000"/>
              <a:headEnd/>
              <a:tailEnd/>
            </a:ln>
          </p:spPr>
        </p:pic>
        <p:sp>
          <p:nvSpPr>
            <p:cNvPr id="6" name="TextBox 9"/>
            <p:cNvSpPr txBox="1">
              <a:spLocks noChangeArrowheads="1"/>
            </p:cNvSpPr>
            <p:nvPr/>
          </p:nvSpPr>
          <p:spPr bwMode="auto">
            <a:xfrm>
              <a:off x="6934200" y="3124200"/>
              <a:ext cx="914400" cy="276999"/>
            </a:xfrm>
            <a:prstGeom prst="rect">
              <a:avLst/>
            </a:prstGeom>
            <a:solidFill>
              <a:schemeClr val="tx1"/>
            </a:solidFill>
            <a:ln w="9525">
              <a:noFill/>
              <a:miter lim="800000"/>
              <a:headEnd/>
              <a:tailEnd/>
            </a:ln>
          </p:spPr>
          <p:txBody>
            <a:bodyPr>
              <a:spAutoFit/>
            </a:bodyPr>
            <a:lstStyle/>
            <a:p>
              <a:r>
                <a:rPr lang="en-US">
                  <a:solidFill>
                    <a:schemeClr val="bg2"/>
                  </a:solidFill>
                </a:rPr>
                <a:t>√s=9GeV</a:t>
              </a:r>
              <a:endParaRPr lang="ru-RU">
                <a:solidFill>
                  <a:schemeClr val="bg2"/>
                </a:solidFill>
              </a:endParaRPr>
            </a:p>
          </p:txBody>
        </p:sp>
        <p:sp>
          <p:nvSpPr>
            <p:cNvPr id="7" name="TextBox 11"/>
            <p:cNvSpPr txBox="1">
              <a:spLocks noChangeArrowheads="1"/>
            </p:cNvSpPr>
            <p:nvPr/>
          </p:nvSpPr>
          <p:spPr bwMode="auto">
            <a:xfrm>
              <a:off x="7924800" y="3124200"/>
              <a:ext cx="914400" cy="276999"/>
            </a:xfrm>
            <a:prstGeom prst="rect">
              <a:avLst/>
            </a:prstGeom>
            <a:solidFill>
              <a:schemeClr val="tx1"/>
            </a:solidFill>
            <a:ln w="9525">
              <a:noFill/>
              <a:miter lim="800000"/>
              <a:headEnd/>
              <a:tailEnd/>
            </a:ln>
          </p:spPr>
          <p:txBody>
            <a:bodyPr>
              <a:spAutoFit/>
            </a:bodyPr>
            <a:lstStyle/>
            <a:p>
              <a:r>
                <a:rPr lang="en-US">
                  <a:solidFill>
                    <a:schemeClr val="bg2"/>
                  </a:solidFill>
                </a:rPr>
                <a:t>√s=3GeV</a:t>
              </a:r>
              <a:endParaRPr lang="ru-RU">
                <a:solidFill>
                  <a:schemeClr val="bg2"/>
                </a:solidFill>
              </a:endParaRPr>
            </a:p>
          </p:txBody>
        </p:sp>
        <p:cxnSp>
          <p:nvCxnSpPr>
            <p:cNvPr id="8" name="Прямая со стрелкой 7"/>
            <p:cNvCxnSpPr/>
            <p:nvPr/>
          </p:nvCxnSpPr>
          <p:spPr>
            <a:xfrm rot="5400000">
              <a:off x="6705542" y="3429007"/>
              <a:ext cx="228600" cy="228586"/>
            </a:xfrm>
            <a:prstGeom prst="straightConnector1">
              <a:avLst/>
            </a:prstGeom>
            <a:ln w="19050" cap="rnd">
              <a:solidFill>
                <a:schemeClr val="accent2">
                  <a:lumMod val="25000"/>
                </a:schemeClr>
              </a:solidFill>
              <a:miter lim="800000"/>
              <a:tailEnd type="arrow"/>
            </a:ln>
          </p:spPr>
          <p:style>
            <a:lnRef idx="1">
              <a:schemeClr val="accent1"/>
            </a:lnRef>
            <a:fillRef idx="0">
              <a:schemeClr val="accent1"/>
            </a:fillRef>
            <a:effectRef idx="0">
              <a:schemeClr val="accent1"/>
            </a:effectRef>
            <a:fontRef idx="minor">
              <a:schemeClr val="tx1"/>
            </a:fontRef>
          </p:style>
        </p:cxnSp>
        <p:cxnSp>
          <p:nvCxnSpPr>
            <p:cNvPr id="9" name="Прямая со стрелкой 8"/>
            <p:cNvCxnSpPr/>
            <p:nvPr/>
          </p:nvCxnSpPr>
          <p:spPr>
            <a:xfrm rot="5400000">
              <a:off x="8077057" y="3505205"/>
              <a:ext cx="304800" cy="152391"/>
            </a:xfrm>
            <a:prstGeom prst="straightConnector1">
              <a:avLst/>
            </a:prstGeom>
            <a:ln w="19050" cap="rnd">
              <a:solidFill>
                <a:schemeClr val="accent2">
                  <a:lumMod val="25000"/>
                </a:schemeClr>
              </a:solidFill>
              <a:miter lim="800000"/>
              <a:tailEnd type="arrow"/>
            </a:ln>
          </p:spPr>
          <p:style>
            <a:lnRef idx="1">
              <a:schemeClr val="accent1"/>
            </a:lnRef>
            <a:fillRef idx="0">
              <a:schemeClr val="accent1"/>
            </a:fillRef>
            <a:effectRef idx="0">
              <a:schemeClr val="accent1"/>
            </a:effectRef>
            <a:fontRef idx="minor">
              <a:schemeClr val="tx1"/>
            </a:fontRef>
          </p:style>
        </p:cxnSp>
      </p:grpSp>
      <p:sp>
        <p:nvSpPr>
          <p:cNvPr id="10" name="TextBox 9"/>
          <p:cNvSpPr txBox="1"/>
          <p:nvPr/>
        </p:nvSpPr>
        <p:spPr>
          <a:xfrm>
            <a:off x="323528" y="260648"/>
            <a:ext cx="3203848" cy="2554545"/>
          </a:xfrm>
          <a:prstGeom prst="rect">
            <a:avLst/>
          </a:prstGeom>
          <a:solidFill>
            <a:schemeClr val="accent1"/>
          </a:solidFill>
        </p:spPr>
        <p:txBody>
          <a:bodyPr wrap="square" rtlCol="0">
            <a:spAutoFit/>
          </a:bodyPr>
          <a:lstStyle/>
          <a:p>
            <a:r>
              <a:rPr lang="en-US" sz="1600" b="1" dirty="0" smtClean="0">
                <a:solidFill>
                  <a:schemeClr val="bg1"/>
                </a:solidFill>
              </a:rPr>
              <a:t>The scientific program of the MPD includes the following topics:</a:t>
            </a:r>
          </a:p>
          <a:p>
            <a:r>
              <a:rPr lang="en-US" sz="1600" b="1" dirty="0" smtClean="0">
                <a:solidFill>
                  <a:schemeClr val="bg1"/>
                </a:solidFill>
              </a:rPr>
              <a:t>&gt; Particle yields and spectra ( </a:t>
            </a:r>
            <a:r>
              <a:rPr lang="el-GR" sz="1600" b="1" dirty="0" smtClean="0">
                <a:solidFill>
                  <a:schemeClr val="bg1"/>
                </a:solidFill>
              </a:rPr>
              <a:t>π</a:t>
            </a:r>
            <a:r>
              <a:rPr lang="en-US" sz="1600" b="1" dirty="0" smtClean="0">
                <a:solidFill>
                  <a:schemeClr val="bg1"/>
                </a:solidFill>
              </a:rPr>
              <a:t>, K,     p, clusters, </a:t>
            </a:r>
            <a:r>
              <a:rPr lang="el-GR" sz="1600" b="1" dirty="0" smtClean="0">
                <a:solidFill>
                  <a:schemeClr val="bg1"/>
                </a:solidFill>
              </a:rPr>
              <a:t>Λ</a:t>
            </a:r>
            <a:r>
              <a:rPr lang="en-US" sz="1600" b="1" dirty="0" smtClean="0">
                <a:solidFill>
                  <a:schemeClr val="bg1"/>
                </a:solidFill>
              </a:rPr>
              <a:t>, </a:t>
            </a:r>
            <a:r>
              <a:rPr lang="el-GR" sz="1600" b="1" dirty="0" smtClean="0">
                <a:solidFill>
                  <a:schemeClr val="bg1"/>
                </a:solidFill>
              </a:rPr>
              <a:t>Ω</a:t>
            </a:r>
            <a:r>
              <a:rPr lang="en-US" sz="1600" b="1" dirty="0" smtClean="0">
                <a:solidFill>
                  <a:schemeClr val="bg1"/>
                </a:solidFill>
              </a:rPr>
              <a:t> )</a:t>
            </a:r>
          </a:p>
          <a:p>
            <a:r>
              <a:rPr lang="en-US" sz="1600" b="1" dirty="0" smtClean="0">
                <a:solidFill>
                  <a:schemeClr val="bg1"/>
                </a:solidFill>
              </a:rPr>
              <a:t>&gt; Event-by event fluctuation</a:t>
            </a:r>
          </a:p>
          <a:p>
            <a:r>
              <a:rPr lang="en-US" sz="1600" b="1" dirty="0" smtClean="0">
                <a:solidFill>
                  <a:schemeClr val="bg1"/>
                </a:solidFill>
              </a:rPr>
              <a:t>&gt; </a:t>
            </a:r>
            <a:r>
              <a:rPr lang="en-US" sz="1600" b="1" dirty="0" err="1" smtClean="0">
                <a:solidFill>
                  <a:schemeClr val="bg1"/>
                </a:solidFill>
              </a:rPr>
              <a:t>Femtoscopy</a:t>
            </a:r>
            <a:r>
              <a:rPr lang="en-US" sz="1600" b="1" dirty="0" smtClean="0">
                <a:solidFill>
                  <a:schemeClr val="bg1"/>
                </a:solidFill>
              </a:rPr>
              <a:t> with </a:t>
            </a:r>
            <a:r>
              <a:rPr lang="el-GR" sz="1600" b="1" dirty="0" smtClean="0">
                <a:solidFill>
                  <a:schemeClr val="bg1"/>
                </a:solidFill>
              </a:rPr>
              <a:t>π</a:t>
            </a:r>
            <a:r>
              <a:rPr lang="en-US" sz="1600" b="1" dirty="0" smtClean="0">
                <a:solidFill>
                  <a:schemeClr val="bg1"/>
                </a:solidFill>
              </a:rPr>
              <a:t>, K, p,</a:t>
            </a:r>
            <a:r>
              <a:rPr lang="el-GR" sz="1600" b="1" dirty="0" smtClean="0">
                <a:solidFill>
                  <a:schemeClr val="bg1"/>
                </a:solidFill>
              </a:rPr>
              <a:t> Λ</a:t>
            </a:r>
            <a:endParaRPr lang="en-US" sz="1600" b="1" dirty="0" smtClean="0">
              <a:solidFill>
                <a:schemeClr val="bg1"/>
              </a:solidFill>
            </a:endParaRPr>
          </a:p>
          <a:p>
            <a:r>
              <a:rPr lang="en-US" sz="1600" b="1" dirty="0" smtClean="0">
                <a:solidFill>
                  <a:schemeClr val="bg1"/>
                </a:solidFill>
              </a:rPr>
              <a:t>&gt; Collective flow of identified </a:t>
            </a:r>
            <a:r>
              <a:rPr lang="en-US" sz="1600" b="1" dirty="0" err="1" smtClean="0">
                <a:solidFill>
                  <a:schemeClr val="bg1"/>
                </a:solidFill>
              </a:rPr>
              <a:t>hadron</a:t>
            </a:r>
            <a:r>
              <a:rPr lang="en-US" sz="1600" b="1" dirty="0" smtClean="0">
                <a:solidFill>
                  <a:schemeClr val="bg1"/>
                </a:solidFill>
              </a:rPr>
              <a:t> species</a:t>
            </a:r>
          </a:p>
          <a:p>
            <a:r>
              <a:rPr lang="en-US" sz="1600" b="1" dirty="0" smtClean="0">
                <a:solidFill>
                  <a:schemeClr val="bg1"/>
                </a:solidFill>
              </a:rPr>
              <a:t>&gt; In-medium modification of vector mesons</a:t>
            </a:r>
            <a:endParaRPr lang="ru-RU" sz="1600" b="1" dirty="0">
              <a:solidFill>
                <a:schemeClr val="bg1"/>
              </a:solidFill>
            </a:endParaRPr>
          </a:p>
        </p:txBody>
      </p:sp>
      <p:pic>
        <p:nvPicPr>
          <p:cNvPr id="11" name="Picture 3"/>
          <p:cNvPicPr>
            <a:picLocks noChangeAspect="1" noChangeArrowheads="1"/>
          </p:cNvPicPr>
          <p:nvPr/>
        </p:nvPicPr>
        <p:blipFill>
          <a:blip r:embed="rId3" cstate="print"/>
          <a:srcRect/>
          <a:stretch>
            <a:fillRect/>
          </a:stretch>
        </p:blipFill>
        <p:spPr bwMode="auto">
          <a:xfrm>
            <a:off x="3851920" y="4365104"/>
            <a:ext cx="5118756" cy="1944216"/>
          </a:xfrm>
          <a:prstGeom prst="rect">
            <a:avLst/>
          </a:prstGeom>
          <a:noFill/>
          <a:ln w="9525">
            <a:noFill/>
            <a:miter lim="800000"/>
            <a:headEnd/>
            <a:tailEnd/>
          </a:ln>
        </p:spPr>
      </p:pic>
      <p:sp>
        <p:nvSpPr>
          <p:cNvPr id="13" name="TextBox 12"/>
          <p:cNvSpPr txBox="1"/>
          <p:nvPr/>
        </p:nvSpPr>
        <p:spPr>
          <a:xfrm>
            <a:off x="5004048" y="6453336"/>
            <a:ext cx="2776273" cy="307777"/>
          </a:xfrm>
          <a:prstGeom prst="rect">
            <a:avLst/>
          </a:prstGeom>
          <a:noFill/>
        </p:spPr>
        <p:txBody>
          <a:bodyPr wrap="none" rtlCol="0">
            <a:spAutoFit/>
          </a:bodyPr>
          <a:lstStyle/>
          <a:p>
            <a:r>
              <a:rPr lang="en-US" sz="1400" dirty="0" smtClean="0"/>
              <a:t>INSTR14 Novosibirsk </a:t>
            </a:r>
            <a:r>
              <a:rPr lang="en-US" sz="1400" dirty="0"/>
              <a:t>F</a:t>
            </a:r>
            <a:r>
              <a:rPr lang="en-US" sz="1400" dirty="0" smtClean="0"/>
              <a:t>ebruary 2014</a:t>
            </a:r>
            <a:endParaRPr lang="ru-RU" sz="1400" dirty="0"/>
          </a:p>
        </p:txBody>
      </p:sp>
      <p:sp>
        <p:nvSpPr>
          <p:cNvPr id="14" name="Номер слайда 13"/>
          <p:cNvSpPr>
            <a:spLocks noGrp="1"/>
          </p:cNvSpPr>
          <p:nvPr>
            <p:ph type="sldNum" sz="quarter" idx="12"/>
          </p:nvPr>
        </p:nvSpPr>
        <p:spPr/>
        <p:txBody>
          <a:bodyPr/>
          <a:lstStyle/>
          <a:p>
            <a:fld id="{DC778479-381B-4255-88C6-67342345673B}" type="slidenum">
              <a:rPr lang="ru-RU" smtClean="0"/>
              <a:pPr/>
              <a:t>13</a:t>
            </a:fld>
            <a:endParaRPr lang="ru-RU"/>
          </a:p>
        </p:txBody>
      </p:sp>
      <p:pic>
        <p:nvPicPr>
          <p:cNvPr id="15" name="Picture 3"/>
          <p:cNvPicPr>
            <a:picLocks noChangeAspect="1" noChangeArrowheads="1"/>
          </p:cNvPicPr>
          <p:nvPr/>
        </p:nvPicPr>
        <p:blipFill>
          <a:blip r:embed="rId4" cstate="print"/>
          <a:srcRect/>
          <a:stretch>
            <a:fillRect/>
          </a:stretch>
        </p:blipFill>
        <p:spPr bwMode="auto">
          <a:xfrm>
            <a:off x="4139952" y="548680"/>
            <a:ext cx="4181946" cy="356810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7"/>
          <p:cNvSpPr txBox="1">
            <a:spLocks noChangeArrowheads="1"/>
          </p:cNvSpPr>
          <p:nvPr/>
        </p:nvSpPr>
        <p:spPr bwMode="auto">
          <a:xfrm>
            <a:off x="1447800" y="1295400"/>
            <a:ext cx="3200400" cy="400050"/>
          </a:xfrm>
          <a:prstGeom prst="rect">
            <a:avLst/>
          </a:prstGeom>
          <a:noFill/>
          <a:ln w="9525">
            <a:noFill/>
            <a:miter lim="800000"/>
            <a:headEnd/>
            <a:tailEnd/>
          </a:ln>
        </p:spPr>
        <p:txBody>
          <a:bodyPr>
            <a:spAutoFit/>
          </a:bodyPr>
          <a:lstStyle/>
          <a:p>
            <a:r>
              <a:rPr lang="en-US" sz="2000" b="1"/>
              <a:t>Correction coil  </a:t>
            </a:r>
            <a:r>
              <a:rPr lang="en-US" sz="2000"/>
              <a:t>(</a:t>
            </a:r>
            <a:r>
              <a:rPr lang="en-US" sz="2000" i="1"/>
              <a:t>warm</a:t>
            </a:r>
            <a:r>
              <a:rPr lang="en-US" sz="2000"/>
              <a:t>)</a:t>
            </a:r>
            <a:r>
              <a:rPr lang="en-US" sz="2000" b="1"/>
              <a:t> </a:t>
            </a:r>
          </a:p>
        </p:txBody>
      </p:sp>
      <p:sp>
        <p:nvSpPr>
          <p:cNvPr id="3" name="TextBox 4"/>
          <p:cNvSpPr txBox="1">
            <a:spLocks noChangeArrowheads="1"/>
          </p:cNvSpPr>
          <p:nvPr/>
        </p:nvSpPr>
        <p:spPr bwMode="auto">
          <a:xfrm>
            <a:off x="609600" y="838200"/>
            <a:ext cx="2303463" cy="461963"/>
          </a:xfrm>
          <a:prstGeom prst="rect">
            <a:avLst/>
          </a:prstGeom>
          <a:noFill/>
          <a:ln w="9525">
            <a:noFill/>
            <a:miter lim="800000"/>
            <a:headEnd/>
            <a:tailEnd/>
          </a:ln>
        </p:spPr>
        <p:txBody>
          <a:bodyPr>
            <a:spAutoFit/>
          </a:bodyPr>
          <a:lstStyle/>
          <a:p>
            <a:pPr algn="ctr"/>
            <a:r>
              <a:rPr lang="en-US"/>
              <a:t>B</a:t>
            </a:r>
            <a:r>
              <a:rPr lang="en-US" baseline="-25000"/>
              <a:t>0</a:t>
            </a:r>
            <a:r>
              <a:rPr lang="en-US"/>
              <a:t>=0.66 T</a:t>
            </a:r>
            <a:endParaRPr lang="ru-RU"/>
          </a:p>
        </p:txBody>
      </p:sp>
      <p:sp>
        <p:nvSpPr>
          <p:cNvPr id="5" name="TextBox 7"/>
          <p:cNvSpPr txBox="1">
            <a:spLocks noChangeArrowheads="1"/>
          </p:cNvSpPr>
          <p:nvPr/>
        </p:nvSpPr>
        <p:spPr bwMode="auto">
          <a:xfrm>
            <a:off x="609600" y="0"/>
            <a:ext cx="8194675" cy="646331"/>
          </a:xfrm>
          <a:prstGeom prst="rect">
            <a:avLst/>
          </a:prstGeom>
          <a:noFill/>
          <a:ln w="9525">
            <a:noFill/>
            <a:miter lim="800000"/>
            <a:headEnd/>
            <a:tailEnd/>
          </a:ln>
        </p:spPr>
        <p:txBody>
          <a:bodyPr>
            <a:spAutoFit/>
          </a:bodyPr>
          <a:lstStyle/>
          <a:p>
            <a:r>
              <a:rPr lang="en-US" b="1" dirty="0"/>
              <a:t>MPD Superconducting solenoid:  </a:t>
            </a:r>
            <a:r>
              <a:rPr lang="en-US" b="1" dirty="0">
                <a:solidFill>
                  <a:srgbClr val="FF0000"/>
                </a:solidFill>
              </a:rPr>
              <a:t>challenging project</a:t>
            </a:r>
          </a:p>
          <a:p>
            <a:pPr algn="r"/>
            <a:r>
              <a:rPr lang="en-US" i="1" dirty="0"/>
              <a:t>- to reach high level </a:t>
            </a:r>
            <a:r>
              <a:rPr lang="en-US" i="1" dirty="0">
                <a:solidFill>
                  <a:srgbClr val="FF0000"/>
                </a:solidFill>
              </a:rPr>
              <a:t>(~ 10</a:t>
            </a:r>
            <a:r>
              <a:rPr lang="en-US" i="1" baseline="30000" dirty="0">
                <a:solidFill>
                  <a:srgbClr val="FF0000"/>
                </a:solidFill>
              </a:rPr>
              <a:t>-4</a:t>
            </a:r>
            <a:r>
              <a:rPr lang="en-US" i="1" dirty="0"/>
              <a:t>) of magnetic field homogeneity  </a:t>
            </a:r>
          </a:p>
        </p:txBody>
      </p:sp>
      <p:pic>
        <p:nvPicPr>
          <p:cNvPr id="6" name="Picture 2"/>
          <p:cNvPicPr>
            <a:picLocks noChangeAspect="1" noChangeArrowheads="1"/>
          </p:cNvPicPr>
          <p:nvPr/>
        </p:nvPicPr>
        <p:blipFill>
          <a:blip r:embed="rId2" cstate="print"/>
          <a:srcRect/>
          <a:stretch>
            <a:fillRect/>
          </a:stretch>
        </p:blipFill>
        <p:spPr bwMode="auto">
          <a:xfrm>
            <a:off x="152400" y="1905000"/>
            <a:ext cx="5167313" cy="4246563"/>
          </a:xfrm>
          <a:prstGeom prst="rect">
            <a:avLst/>
          </a:prstGeom>
          <a:noFill/>
          <a:ln w="9525">
            <a:noFill/>
            <a:miter lim="800000"/>
            <a:headEnd/>
            <a:tailEnd/>
          </a:ln>
        </p:spPr>
      </p:pic>
      <p:sp>
        <p:nvSpPr>
          <p:cNvPr id="7" name="TextBox 11"/>
          <p:cNvSpPr txBox="1">
            <a:spLocks noChangeArrowheads="1"/>
          </p:cNvSpPr>
          <p:nvPr/>
        </p:nvSpPr>
        <p:spPr bwMode="auto">
          <a:xfrm>
            <a:off x="4648200" y="1066800"/>
            <a:ext cx="4267200" cy="2554288"/>
          </a:xfrm>
          <a:prstGeom prst="rect">
            <a:avLst/>
          </a:prstGeom>
          <a:solidFill>
            <a:srgbClr val="CCFFCC"/>
          </a:solidFill>
          <a:ln w="9525">
            <a:noFill/>
            <a:miter lim="800000"/>
            <a:headEnd/>
            <a:tailEnd/>
          </a:ln>
        </p:spPr>
        <p:txBody>
          <a:bodyPr>
            <a:spAutoFit/>
          </a:bodyPr>
          <a:lstStyle/>
          <a:p>
            <a:r>
              <a:rPr lang="en-US" sz="2000">
                <a:solidFill>
                  <a:srgbClr val="0C1167"/>
                </a:solidFill>
              </a:rPr>
              <a:t>The design – close to completion;</a:t>
            </a:r>
          </a:p>
          <a:p>
            <a:r>
              <a:rPr lang="en-US" sz="2000">
                <a:solidFill>
                  <a:srgbClr val="0C1167"/>
                </a:solidFill>
              </a:rPr>
              <a:t>Survey for contractors:</a:t>
            </a:r>
          </a:p>
          <a:p>
            <a:pPr algn="r"/>
            <a:r>
              <a:rPr lang="en-US" sz="2000" i="1">
                <a:solidFill>
                  <a:srgbClr val="474FEB"/>
                </a:solidFill>
              </a:rPr>
              <a:t>the cold coil / cryostat; </a:t>
            </a:r>
          </a:p>
          <a:p>
            <a:pPr algn="r"/>
            <a:r>
              <a:rPr lang="en-US" sz="2000" i="1">
                <a:solidFill>
                  <a:srgbClr val="474FEB"/>
                </a:solidFill>
              </a:rPr>
              <a:t>cryo infrastructure;</a:t>
            </a:r>
          </a:p>
          <a:p>
            <a:pPr algn="r"/>
            <a:r>
              <a:rPr lang="en-US" sz="2000" i="1">
                <a:solidFill>
                  <a:srgbClr val="474FEB"/>
                </a:solidFill>
              </a:rPr>
              <a:t>engineering infrastructure:</a:t>
            </a:r>
          </a:p>
          <a:p>
            <a:pPr algn="r"/>
            <a:r>
              <a:rPr lang="en-US" sz="2000" i="1">
                <a:solidFill>
                  <a:srgbClr val="474FEB"/>
                </a:solidFill>
              </a:rPr>
              <a:t>the yoke;</a:t>
            </a:r>
          </a:p>
          <a:p>
            <a:pPr algn="r"/>
            <a:r>
              <a:rPr lang="en-US" sz="2000" i="1">
                <a:solidFill>
                  <a:srgbClr val="474FEB"/>
                </a:solidFill>
              </a:rPr>
              <a:t>the warm coil </a:t>
            </a:r>
          </a:p>
          <a:p>
            <a:pPr algn="r"/>
            <a:r>
              <a:rPr lang="en-US" sz="2000" i="1">
                <a:solidFill>
                  <a:srgbClr val="474FEB"/>
                </a:solidFill>
              </a:rPr>
              <a:t>PS etc.</a:t>
            </a:r>
            <a:r>
              <a:rPr lang="en-US" sz="2000">
                <a:solidFill>
                  <a:srgbClr val="0C1167"/>
                </a:solidFill>
              </a:rPr>
              <a:t>	</a:t>
            </a:r>
            <a:endParaRPr lang="en-US" sz="2000">
              <a:solidFill>
                <a:srgbClr val="1333D2"/>
              </a:solidFill>
            </a:endParaRPr>
          </a:p>
        </p:txBody>
      </p:sp>
      <p:cxnSp>
        <p:nvCxnSpPr>
          <p:cNvPr id="8" name="Straight Arrow Connector 12"/>
          <p:cNvCxnSpPr>
            <a:cxnSpLocks noChangeShapeType="1"/>
          </p:cNvCxnSpPr>
          <p:nvPr/>
        </p:nvCxnSpPr>
        <p:spPr bwMode="auto">
          <a:xfrm rot="5400000">
            <a:off x="3314700" y="2247900"/>
            <a:ext cx="1676400" cy="228600"/>
          </a:xfrm>
          <a:prstGeom prst="straightConnector1">
            <a:avLst/>
          </a:prstGeom>
          <a:noFill/>
          <a:ln w="57150">
            <a:solidFill>
              <a:srgbClr val="FF0000"/>
            </a:solidFill>
            <a:round/>
            <a:headEnd/>
            <a:tailEnd type="arrow" w="med" len="med"/>
          </a:ln>
          <a:effectLst>
            <a:outerShdw dist="20000" dir="5400000" rotWithShape="0">
              <a:srgbClr val="808080">
                <a:alpha val="37999"/>
              </a:srgbClr>
            </a:outerShdw>
          </a:effectLst>
        </p:spPr>
      </p:cxnSp>
      <p:pic>
        <p:nvPicPr>
          <p:cNvPr id="9" name="Picture 2"/>
          <p:cNvPicPr>
            <a:picLocks noChangeAspect="1" noChangeArrowheads="1"/>
          </p:cNvPicPr>
          <p:nvPr/>
        </p:nvPicPr>
        <p:blipFill>
          <a:blip r:embed="rId3" cstate="print"/>
          <a:srcRect l="-1598" t="44313" r="-2"/>
          <a:stretch>
            <a:fillRect/>
          </a:stretch>
        </p:blipFill>
        <p:spPr bwMode="auto">
          <a:xfrm>
            <a:off x="5105400" y="3810000"/>
            <a:ext cx="3886200" cy="2127250"/>
          </a:xfrm>
          <a:prstGeom prst="rect">
            <a:avLst/>
          </a:prstGeom>
          <a:noFill/>
          <a:ln w="9525">
            <a:noFill/>
            <a:miter lim="800000"/>
            <a:headEnd/>
            <a:tailEnd/>
          </a:ln>
        </p:spPr>
      </p:pic>
      <p:sp>
        <p:nvSpPr>
          <p:cNvPr id="10" name="TextBox 7"/>
          <p:cNvSpPr txBox="1">
            <a:spLocks noChangeArrowheads="1"/>
          </p:cNvSpPr>
          <p:nvPr/>
        </p:nvSpPr>
        <p:spPr bwMode="auto">
          <a:xfrm>
            <a:off x="5257800" y="5943600"/>
            <a:ext cx="3657600" cy="369888"/>
          </a:xfrm>
          <a:prstGeom prst="rect">
            <a:avLst/>
          </a:prstGeom>
          <a:noFill/>
          <a:ln w="9525">
            <a:noFill/>
            <a:miter lim="800000"/>
            <a:headEnd/>
            <a:tailEnd/>
          </a:ln>
        </p:spPr>
        <p:txBody>
          <a:bodyPr>
            <a:spAutoFit/>
          </a:bodyPr>
          <a:lstStyle/>
          <a:p>
            <a:r>
              <a:rPr lang="en-US" i="1"/>
              <a:t> simulated map of magnetic field  </a:t>
            </a:r>
            <a:endParaRPr lang="en-US" sz="2000" b="1"/>
          </a:p>
        </p:txBody>
      </p:sp>
      <p:cxnSp>
        <p:nvCxnSpPr>
          <p:cNvPr id="11" name="Straight Arrow Connector 15"/>
          <p:cNvCxnSpPr>
            <a:cxnSpLocks noChangeShapeType="1"/>
          </p:cNvCxnSpPr>
          <p:nvPr/>
        </p:nvCxnSpPr>
        <p:spPr bwMode="auto">
          <a:xfrm>
            <a:off x="6400800" y="5791200"/>
            <a:ext cx="1371600" cy="1588"/>
          </a:xfrm>
          <a:prstGeom prst="straightConnector1">
            <a:avLst/>
          </a:prstGeom>
          <a:noFill/>
          <a:ln w="38100">
            <a:solidFill>
              <a:srgbClr val="FF0000"/>
            </a:solidFill>
            <a:round/>
            <a:headEnd type="arrow" w="med" len="med"/>
            <a:tailEnd type="arrow" w="med" len="med"/>
          </a:ln>
        </p:spPr>
      </p:cxnSp>
      <p:sp>
        <p:nvSpPr>
          <p:cNvPr id="12" name="TextBox 16"/>
          <p:cNvSpPr txBox="1">
            <a:spLocks noChangeArrowheads="1"/>
          </p:cNvSpPr>
          <p:nvPr/>
        </p:nvSpPr>
        <p:spPr bwMode="auto">
          <a:xfrm>
            <a:off x="5029200" y="5562600"/>
            <a:ext cx="1358900" cy="338138"/>
          </a:xfrm>
          <a:prstGeom prst="rect">
            <a:avLst/>
          </a:prstGeom>
          <a:noFill/>
          <a:ln w="9525">
            <a:noFill/>
            <a:miter lim="800000"/>
            <a:headEnd/>
            <a:tailEnd/>
          </a:ln>
        </p:spPr>
        <p:txBody>
          <a:bodyPr wrap="none">
            <a:spAutoFit/>
          </a:bodyPr>
          <a:lstStyle/>
          <a:p>
            <a:r>
              <a:rPr lang="en-US" sz="1600">
                <a:solidFill>
                  <a:srgbClr val="FF0000"/>
                </a:solidFill>
              </a:rPr>
              <a:t>TPC position</a:t>
            </a:r>
          </a:p>
        </p:txBody>
      </p:sp>
      <p:sp>
        <p:nvSpPr>
          <p:cNvPr id="13" name="TextBox 16"/>
          <p:cNvSpPr txBox="1">
            <a:spLocks noChangeArrowheads="1"/>
          </p:cNvSpPr>
          <p:nvPr/>
        </p:nvSpPr>
        <p:spPr bwMode="auto">
          <a:xfrm>
            <a:off x="533400" y="6019800"/>
            <a:ext cx="4419600" cy="400050"/>
          </a:xfrm>
          <a:prstGeom prst="rect">
            <a:avLst/>
          </a:prstGeom>
          <a:solidFill>
            <a:srgbClr val="CCFFCC"/>
          </a:solidFill>
          <a:ln w="9525">
            <a:noFill/>
            <a:miter lim="800000"/>
            <a:headEnd/>
            <a:tailEnd/>
          </a:ln>
        </p:spPr>
        <p:txBody>
          <a:bodyPr>
            <a:spAutoFit/>
          </a:bodyPr>
          <a:lstStyle/>
          <a:p>
            <a:r>
              <a:rPr lang="en-US" sz="2000">
                <a:solidFill>
                  <a:srgbClr val="0C1167"/>
                </a:solidFill>
              </a:rPr>
              <a:t>Design by “Neva-Magnet” (</a:t>
            </a:r>
            <a:r>
              <a:rPr lang="en-US" sz="2000" b="1" i="1">
                <a:solidFill>
                  <a:srgbClr val="FF0000"/>
                </a:solidFill>
              </a:rPr>
              <a:t>Russia</a:t>
            </a:r>
            <a:r>
              <a:rPr lang="en-US" sz="2000" b="1" i="1">
                <a:solidFill>
                  <a:srgbClr val="0C1167"/>
                </a:solidFill>
              </a:rPr>
              <a:t>)</a:t>
            </a:r>
            <a:r>
              <a:rPr lang="en-US" sz="2000" b="1">
                <a:solidFill>
                  <a:srgbClr val="474FEB"/>
                </a:solidFill>
              </a:rPr>
              <a:t> </a:t>
            </a:r>
            <a:endParaRPr lang="en-US" sz="2000">
              <a:solidFill>
                <a:srgbClr val="1333D2"/>
              </a:solidFill>
            </a:endParaRPr>
          </a:p>
        </p:txBody>
      </p:sp>
      <p:sp>
        <p:nvSpPr>
          <p:cNvPr id="15" name="TextBox 14"/>
          <p:cNvSpPr txBox="1"/>
          <p:nvPr/>
        </p:nvSpPr>
        <p:spPr>
          <a:xfrm>
            <a:off x="4644008" y="6453336"/>
            <a:ext cx="2776273" cy="307777"/>
          </a:xfrm>
          <a:prstGeom prst="rect">
            <a:avLst/>
          </a:prstGeom>
          <a:noFill/>
        </p:spPr>
        <p:txBody>
          <a:bodyPr wrap="none" rtlCol="0">
            <a:spAutoFit/>
          </a:bodyPr>
          <a:lstStyle/>
          <a:p>
            <a:r>
              <a:rPr lang="en-US" sz="1400" dirty="0" smtClean="0"/>
              <a:t>INSTR14 Novosibirsk </a:t>
            </a:r>
            <a:r>
              <a:rPr lang="en-US" sz="1400" dirty="0"/>
              <a:t>F</a:t>
            </a:r>
            <a:r>
              <a:rPr lang="en-US" sz="1400" dirty="0" smtClean="0"/>
              <a:t>ebruary 2014</a:t>
            </a:r>
            <a:endParaRPr lang="ru-RU" sz="1400" dirty="0"/>
          </a:p>
        </p:txBody>
      </p:sp>
      <p:sp>
        <p:nvSpPr>
          <p:cNvPr id="16" name="Номер слайда 15"/>
          <p:cNvSpPr>
            <a:spLocks noGrp="1"/>
          </p:cNvSpPr>
          <p:nvPr>
            <p:ph type="sldNum" sz="quarter" idx="12"/>
          </p:nvPr>
        </p:nvSpPr>
        <p:spPr/>
        <p:txBody>
          <a:bodyPr/>
          <a:lstStyle/>
          <a:p>
            <a:fld id="{DC778479-381B-4255-88C6-67342345673B}" type="slidenum">
              <a:rPr lang="ru-RU" smtClean="0"/>
              <a:pPr/>
              <a:t>14</a:t>
            </a:fld>
            <a:endParaRPr lang="ru-RU"/>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5"/>
          <p:cNvSpPr txBox="1">
            <a:spLocks noChangeArrowheads="1"/>
          </p:cNvSpPr>
          <p:nvPr/>
        </p:nvSpPr>
        <p:spPr bwMode="auto">
          <a:xfrm>
            <a:off x="1475656" y="188640"/>
            <a:ext cx="5256584" cy="523220"/>
          </a:xfrm>
          <a:prstGeom prst="rect">
            <a:avLst/>
          </a:prstGeom>
          <a:solidFill>
            <a:srgbClr val="0070C0"/>
          </a:solidFill>
          <a:ln w="9525">
            <a:solidFill>
              <a:srgbClr val="0070C0"/>
            </a:solidFill>
            <a:miter lim="800000"/>
            <a:headEnd/>
            <a:tailEnd/>
          </a:ln>
          <a:effectLst/>
        </p:spPr>
        <p:txBody>
          <a:bodyPr wrap="square">
            <a:spAutoFit/>
          </a:bodyPr>
          <a:lstStyle/>
          <a:p>
            <a:r>
              <a:rPr lang="en-US" sz="2800" dirty="0">
                <a:solidFill>
                  <a:schemeClr val="bg1"/>
                </a:solidFill>
              </a:rPr>
              <a:t>Basic parameters of the MPD TPC:</a:t>
            </a:r>
            <a:endParaRPr lang="ru-RU" sz="2800" dirty="0">
              <a:solidFill>
                <a:schemeClr val="bg1"/>
              </a:solidFill>
            </a:endParaRPr>
          </a:p>
        </p:txBody>
      </p:sp>
      <p:sp>
        <p:nvSpPr>
          <p:cNvPr id="4" name="Text Box 4"/>
          <p:cNvSpPr txBox="1">
            <a:spLocks noChangeArrowheads="1"/>
          </p:cNvSpPr>
          <p:nvPr/>
        </p:nvSpPr>
        <p:spPr bwMode="auto">
          <a:xfrm>
            <a:off x="107504" y="1052736"/>
            <a:ext cx="4333238" cy="3970318"/>
          </a:xfrm>
          <a:prstGeom prst="rect">
            <a:avLst/>
          </a:prstGeom>
          <a:noFill/>
          <a:ln w="9525">
            <a:solidFill>
              <a:schemeClr val="tx2">
                <a:lumMod val="40000"/>
                <a:lumOff val="60000"/>
              </a:schemeClr>
            </a:solidFill>
            <a:miter lim="800000"/>
            <a:headEnd/>
            <a:tailEnd/>
          </a:ln>
          <a:effectLst/>
        </p:spPr>
        <p:txBody>
          <a:bodyPr wrap="none">
            <a:spAutoFit/>
          </a:bodyPr>
          <a:lstStyle/>
          <a:p>
            <a:r>
              <a:rPr lang="en-US" dirty="0">
                <a:solidFill>
                  <a:schemeClr val="hlink"/>
                </a:solidFill>
                <a:latin typeface="Times New Roman" pitchFamily="18" charset="0"/>
              </a:rPr>
              <a:t>TPC length – </a:t>
            </a:r>
            <a:r>
              <a:rPr lang="en-US" dirty="0" smtClean="0">
                <a:solidFill>
                  <a:srgbClr val="663300"/>
                </a:solidFill>
                <a:latin typeface="Times New Roman" pitchFamily="18" charset="0"/>
              </a:rPr>
              <a:t>340cm</a:t>
            </a:r>
            <a:endParaRPr lang="en-US" dirty="0">
              <a:solidFill>
                <a:srgbClr val="663300"/>
              </a:solidFill>
              <a:latin typeface="Times New Roman" pitchFamily="18" charset="0"/>
            </a:endParaRPr>
          </a:p>
          <a:p>
            <a:r>
              <a:rPr lang="en-US" dirty="0">
                <a:solidFill>
                  <a:schemeClr val="hlink"/>
                </a:solidFill>
                <a:latin typeface="Times New Roman" pitchFamily="18" charset="0"/>
              </a:rPr>
              <a:t>Outer radius – </a:t>
            </a:r>
            <a:r>
              <a:rPr lang="en-US" dirty="0" smtClean="0">
                <a:solidFill>
                  <a:srgbClr val="663300"/>
                </a:solidFill>
                <a:latin typeface="Times New Roman" pitchFamily="18" charset="0"/>
              </a:rPr>
              <a:t>140cm</a:t>
            </a:r>
            <a:endParaRPr lang="en-US" dirty="0" smtClean="0">
              <a:solidFill>
                <a:schemeClr val="accent2"/>
              </a:solidFill>
              <a:latin typeface="Times New Roman" pitchFamily="18" charset="0"/>
            </a:endParaRPr>
          </a:p>
          <a:p>
            <a:r>
              <a:rPr lang="en-US" dirty="0" smtClean="0">
                <a:solidFill>
                  <a:schemeClr val="hlink"/>
                </a:solidFill>
                <a:latin typeface="Times New Roman" pitchFamily="18" charset="0"/>
              </a:rPr>
              <a:t>Drift volume outer radius – </a:t>
            </a:r>
            <a:r>
              <a:rPr lang="en-US" dirty="0" smtClean="0">
                <a:solidFill>
                  <a:schemeClr val="bg2">
                    <a:lumMod val="25000"/>
                  </a:schemeClr>
                </a:solidFill>
                <a:latin typeface="Times New Roman" pitchFamily="18" charset="0"/>
              </a:rPr>
              <a:t>133</a:t>
            </a:r>
            <a:r>
              <a:rPr lang="en-US" dirty="0" smtClean="0">
                <a:solidFill>
                  <a:srgbClr val="663300"/>
                </a:solidFill>
                <a:latin typeface="Times New Roman" pitchFamily="18" charset="0"/>
              </a:rPr>
              <a:t>cm</a:t>
            </a:r>
            <a:endParaRPr lang="en-US" dirty="0">
              <a:solidFill>
                <a:srgbClr val="663300"/>
              </a:solidFill>
              <a:latin typeface="Times New Roman" pitchFamily="18" charset="0"/>
            </a:endParaRPr>
          </a:p>
          <a:p>
            <a:r>
              <a:rPr lang="en-US" dirty="0">
                <a:solidFill>
                  <a:schemeClr val="hlink"/>
                </a:solidFill>
                <a:latin typeface="Times New Roman" pitchFamily="18" charset="0"/>
              </a:rPr>
              <a:t>Inner radius – </a:t>
            </a:r>
            <a:r>
              <a:rPr lang="en-US" dirty="0">
                <a:solidFill>
                  <a:srgbClr val="663300"/>
                </a:solidFill>
                <a:latin typeface="Times New Roman" pitchFamily="18" charset="0"/>
              </a:rPr>
              <a:t>27cm,</a:t>
            </a:r>
            <a:r>
              <a:rPr lang="en-US" dirty="0">
                <a:solidFill>
                  <a:schemeClr val="hlink"/>
                </a:solidFill>
                <a:latin typeface="Times New Roman" pitchFamily="18" charset="0"/>
              </a:rPr>
              <a:t> </a:t>
            </a:r>
            <a:endParaRPr lang="en-US" dirty="0" smtClean="0">
              <a:solidFill>
                <a:schemeClr val="hlink"/>
              </a:solidFill>
              <a:latin typeface="Times New Roman" pitchFamily="18" charset="0"/>
            </a:endParaRPr>
          </a:p>
          <a:p>
            <a:r>
              <a:rPr lang="en-US" dirty="0" smtClean="0">
                <a:solidFill>
                  <a:schemeClr val="hlink"/>
                </a:solidFill>
                <a:latin typeface="Times New Roman" pitchFamily="18" charset="0"/>
              </a:rPr>
              <a:t>Drift volume inner radius </a:t>
            </a:r>
            <a:r>
              <a:rPr lang="en-US" dirty="0">
                <a:solidFill>
                  <a:schemeClr val="hlink"/>
                </a:solidFill>
                <a:latin typeface="Times New Roman" pitchFamily="18" charset="0"/>
              </a:rPr>
              <a:t>– </a:t>
            </a:r>
            <a:r>
              <a:rPr lang="en-US" dirty="0" smtClean="0">
                <a:solidFill>
                  <a:srgbClr val="663300"/>
                </a:solidFill>
                <a:latin typeface="Times New Roman" pitchFamily="18" charset="0"/>
              </a:rPr>
              <a:t>34</a:t>
            </a:r>
            <a:r>
              <a:rPr lang="en-US" dirty="0" smtClean="0">
                <a:solidFill>
                  <a:srgbClr val="663300"/>
                </a:solidFill>
                <a:latin typeface="Times New Roman" pitchFamily="18" charset="0"/>
              </a:rPr>
              <a:t>cm</a:t>
            </a:r>
            <a:endParaRPr lang="en-US" dirty="0">
              <a:solidFill>
                <a:srgbClr val="663300"/>
              </a:solidFill>
              <a:latin typeface="Times New Roman" pitchFamily="18" charset="0"/>
            </a:endParaRPr>
          </a:p>
          <a:p>
            <a:r>
              <a:rPr lang="en-US" dirty="0">
                <a:solidFill>
                  <a:schemeClr val="hlink"/>
                </a:solidFill>
                <a:latin typeface="Times New Roman" pitchFamily="18" charset="0"/>
              </a:rPr>
              <a:t>Length of drift volume – </a:t>
            </a:r>
            <a:r>
              <a:rPr lang="en-US" dirty="0" smtClean="0">
                <a:solidFill>
                  <a:srgbClr val="663300"/>
                </a:solidFill>
                <a:latin typeface="Times New Roman" pitchFamily="18" charset="0"/>
              </a:rPr>
              <a:t>170cm</a:t>
            </a:r>
            <a:endParaRPr lang="en-US" dirty="0">
              <a:solidFill>
                <a:srgbClr val="663300"/>
              </a:solidFill>
              <a:latin typeface="Times New Roman" pitchFamily="18" charset="0"/>
            </a:endParaRPr>
          </a:p>
          <a:p>
            <a:r>
              <a:rPr lang="en-US" dirty="0">
                <a:solidFill>
                  <a:schemeClr val="hlink"/>
                </a:solidFill>
                <a:latin typeface="Times New Roman" pitchFamily="18" charset="0"/>
              </a:rPr>
              <a:t>Electric field strength – </a:t>
            </a:r>
            <a:r>
              <a:rPr lang="en-US" dirty="0">
                <a:solidFill>
                  <a:srgbClr val="663300"/>
                </a:solidFill>
                <a:latin typeface="Times New Roman" pitchFamily="18" charset="0"/>
              </a:rPr>
              <a:t>140V/cm</a:t>
            </a:r>
          </a:p>
          <a:p>
            <a:r>
              <a:rPr lang="en-US" dirty="0">
                <a:solidFill>
                  <a:schemeClr val="hlink"/>
                </a:solidFill>
                <a:latin typeface="Times New Roman" pitchFamily="18" charset="0"/>
              </a:rPr>
              <a:t>Magnetic field strength – </a:t>
            </a:r>
            <a:r>
              <a:rPr lang="en-US" dirty="0">
                <a:solidFill>
                  <a:srgbClr val="663300"/>
                </a:solidFill>
                <a:latin typeface="Times New Roman" pitchFamily="18" charset="0"/>
              </a:rPr>
              <a:t>0.5 Tesla</a:t>
            </a:r>
          </a:p>
          <a:p>
            <a:r>
              <a:rPr lang="en-US" dirty="0">
                <a:solidFill>
                  <a:schemeClr val="hlink"/>
                </a:solidFill>
                <a:latin typeface="Times New Roman" pitchFamily="18" charset="0"/>
              </a:rPr>
              <a:t>Drift gas – </a:t>
            </a:r>
            <a:r>
              <a:rPr lang="en-US" dirty="0">
                <a:solidFill>
                  <a:srgbClr val="663300"/>
                </a:solidFill>
                <a:latin typeface="Times New Roman" pitchFamily="18" charset="0"/>
              </a:rPr>
              <a:t>90% Argon + 10% Methane</a:t>
            </a:r>
          </a:p>
          <a:p>
            <a:endParaRPr lang="en-US" dirty="0">
              <a:solidFill>
                <a:srgbClr val="663300"/>
              </a:solidFill>
              <a:latin typeface="Times New Roman" pitchFamily="18" charset="0"/>
            </a:endParaRPr>
          </a:p>
          <a:p>
            <a:r>
              <a:rPr lang="en-US" dirty="0" smtClean="0">
                <a:solidFill>
                  <a:schemeClr val="hlink"/>
                </a:solidFill>
                <a:latin typeface="Times New Roman" pitchFamily="18" charset="0"/>
              </a:rPr>
              <a:t>Readout: 2x12 sectors (MPWC cathode pads</a:t>
            </a:r>
            <a:endParaRPr lang="en-US" dirty="0">
              <a:solidFill>
                <a:schemeClr val="hlink"/>
              </a:solidFill>
              <a:latin typeface="Times New Roman" pitchFamily="18" charset="0"/>
            </a:endParaRPr>
          </a:p>
          <a:p>
            <a:r>
              <a:rPr lang="en-US" dirty="0">
                <a:solidFill>
                  <a:schemeClr val="hlink"/>
                </a:solidFill>
                <a:latin typeface="Times New Roman" pitchFamily="18" charset="0"/>
              </a:rPr>
              <a:t>Number of pads </a:t>
            </a:r>
            <a:r>
              <a:rPr lang="en-US" dirty="0" smtClean="0">
                <a:solidFill>
                  <a:schemeClr val="hlink"/>
                </a:solidFill>
                <a:latin typeface="Times New Roman" pitchFamily="18" charset="0"/>
              </a:rPr>
              <a:t>~ </a:t>
            </a:r>
            <a:r>
              <a:rPr lang="en-US" dirty="0" smtClean="0">
                <a:solidFill>
                  <a:srgbClr val="663300"/>
                </a:solidFill>
                <a:latin typeface="Times New Roman" pitchFamily="18" charset="0"/>
              </a:rPr>
              <a:t>100000</a:t>
            </a:r>
            <a:endParaRPr lang="en-US" dirty="0">
              <a:solidFill>
                <a:srgbClr val="663300"/>
              </a:solidFill>
              <a:latin typeface="Times New Roman" pitchFamily="18" charset="0"/>
            </a:endParaRPr>
          </a:p>
          <a:p>
            <a:r>
              <a:rPr lang="en-US" dirty="0">
                <a:solidFill>
                  <a:schemeClr val="hlink"/>
                </a:solidFill>
                <a:latin typeface="Times New Roman" pitchFamily="18" charset="0"/>
              </a:rPr>
              <a:t>Pad size – </a:t>
            </a:r>
            <a:r>
              <a:rPr lang="en-US" dirty="0">
                <a:solidFill>
                  <a:srgbClr val="663300"/>
                </a:solidFill>
                <a:latin typeface="Times New Roman" pitchFamily="18" charset="0"/>
              </a:rPr>
              <a:t> </a:t>
            </a:r>
            <a:r>
              <a:rPr lang="en-US" dirty="0" smtClean="0">
                <a:solidFill>
                  <a:srgbClr val="663300"/>
                </a:solidFill>
                <a:latin typeface="Times New Roman" pitchFamily="18" charset="0"/>
              </a:rPr>
              <a:t>5x12mm, 5x18mm </a:t>
            </a:r>
            <a:endParaRPr lang="en-US" dirty="0">
              <a:solidFill>
                <a:srgbClr val="663300"/>
              </a:solidFill>
              <a:latin typeface="Times New Roman" pitchFamily="18" charset="0"/>
            </a:endParaRPr>
          </a:p>
          <a:p>
            <a:endParaRPr lang="en-US" dirty="0">
              <a:solidFill>
                <a:schemeClr val="hlink"/>
              </a:solidFill>
              <a:latin typeface="Times New Roman" pitchFamily="18" charset="0"/>
            </a:endParaRPr>
          </a:p>
        </p:txBody>
      </p:sp>
      <p:sp>
        <p:nvSpPr>
          <p:cNvPr id="5" name="Номер слайда 8"/>
          <p:cNvSpPr>
            <a:spLocks noGrp="1"/>
          </p:cNvSpPr>
          <p:nvPr>
            <p:ph type="sldNum" sz="quarter" idx="12"/>
          </p:nvPr>
        </p:nvSpPr>
        <p:spPr>
          <a:xfrm>
            <a:off x="6553200" y="6356350"/>
            <a:ext cx="2133600" cy="365125"/>
          </a:xfrm>
        </p:spPr>
        <p:txBody>
          <a:bodyPr/>
          <a:lstStyle/>
          <a:p>
            <a:fld id="{3FAF2A5E-E13C-43B7-B223-8950CAF11444}" type="slidenum">
              <a:rPr lang="ru-RU" smtClean="0"/>
              <a:pPr/>
              <a:t>15</a:t>
            </a:fld>
            <a:endParaRPr lang="ru-RU"/>
          </a:p>
        </p:txBody>
      </p:sp>
      <p:pic>
        <p:nvPicPr>
          <p:cNvPr id="7169" name="Picture 1"/>
          <p:cNvPicPr>
            <a:picLocks noChangeAspect="1" noChangeArrowheads="1"/>
          </p:cNvPicPr>
          <p:nvPr/>
        </p:nvPicPr>
        <p:blipFill>
          <a:blip r:embed="rId2" cstate="print"/>
          <a:srcRect/>
          <a:stretch>
            <a:fillRect/>
          </a:stretch>
        </p:blipFill>
        <p:spPr bwMode="auto">
          <a:xfrm>
            <a:off x="4932040" y="908720"/>
            <a:ext cx="3456384" cy="5089201"/>
          </a:xfrm>
          <a:prstGeom prst="rect">
            <a:avLst/>
          </a:prstGeom>
          <a:noFill/>
          <a:ln w="9525">
            <a:noFill/>
            <a:miter lim="800000"/>
            <a:headEnd/>
            <a:tailEnd/>
          </a:ln>
        </p:spPr>
      </p:pic>
      <p:sp>
        <p:nvSpPr>
          <p:cNvPr id="18" name="TextBox 17"/>
          <p:cNvSpPr txBox="1"/>
          <p:nvPr/>
        </p:nvSpPr>
        <p:spPr>
          <a:xfrm>
            <a:off x="4644008" y="6453336"/>
            <a:ext cx="2776273" cy="307777"/>
          </a:xfrm>
          <a:prstGeom prst="rect">
            <a:avLst/>
          </a:prstGeom>
          <a:noFill/>
        </p:spPr>
        <p:txBody>
          <a:bodyPr wrap="none" rtlCol="0">
            <a:spAutoFit/>
          </a:bodyPr>
          <a:lstStyle/>
          <a:p>
            <a:r>
              <a:rPr lang="en-US" sz="1400" dirty="0" smtClean="0"/>
              <a:t>INSTR14 Novosibirsk </a:t>
            </a:r>
            <a:r>
              <a:rPr lang="en-US" sz="1400" dirty="0"/>
              <a:t>F</a:t>
            </a:r>
            <a:r>
              <a:rPr lang="en-US" sz="1400" dirty="0" smtClean="0"/>
              <a:t>ebruary 2014</a:t>
            </a:r>
            <a:endParaRPr lang="ru-RU" sz="1400"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DC778479-381B-4255-88C6-67342345673B}" type="slidenum">
              <a:rPr lang="ru-RU" smtClean="0"/>
              <a:pPr/>
              <a:t>16</a:t>
            </a:fld>
            <a:endParaRPr lang="ru-RU"/>
          </a:p>
        </p:txBody>
      </p:sp>
      <p:sp>
        <p:nvSpPr>
          <p:cNvPr id="9" name="Text Box 7"/>
          <p:cNvSpPr txBox="1">
            <a:spLocks noChangeArrowheads="1"/>
          </p:cNvSpPr>
          <p:nvPr/>
        </p:nvSpPr>
        <p:spPr bwMode="auto">
          <a:xfrm>
            <a:off x="683568" y="4365104"/>
            <a:ext cx="3442674" cy="307777"/>
          </a:xfrm>
          <a:prstGeom prst="rect">
            <a:avLst/>
          </a:prstGeom>
          <a:noFill/>
          <a:ln w="9525">
            <a:noFill/>
            <a:miter lim="800000"/>
            <a:headEnd/>
            <a:tailEnd/>
          </a:ln>
          <a:effectLst/>
        </p:spPr>
        <p:txBody>
          <a:bodyPr wrap="none">
            <a:spAutoFit/>
          </a:bodyPr>
          <a:lstStyle/>
          <a:p>
            <a:r>
              <a:rPr lang="en-US" sz="1400" b="1" dirty="0"/>
              <a:t>The energy loss distribution in the MPD TPC</a:t>
            </a:r>
            <a:endParaRPr lang="ru-RU" sz="1400" b="1" dirty="0"/>
          </a:p>
        </p:txBody>
      </p:sp>
      <p:grpSp>
        <p:nvGrpSpPr>
          <p:cNvPr id="11" name="Группа 10"/>
          <p:cNvGrpSpPr/>
          <p:nvPr/>
        </p:nvGrpSpPr>
        <p:grpSpPr>
          <a:xfrm>
            <a:off x="4427984" y="1628800"/>
            <a:ext cx="3570587" cy="2310731"/>
            <a:chOff x="323528" y="1052736"/>
            <a:chExt cx="3570587" cy="2310731"/>
          </a:xfrm>
        </p:grpSpPr>
        <p:pic>
          <p:nvPicPr>
            <p:cNvPr id="12" name="Рисунок 11" descr="Rigidity_histo_BOX.png"/>
            <p:cNvPicPr>
              <a:picLocks noChangeAspect="1"/>
            </p:cNvPicPr>
            <p:nvPr/>
          </p:nvPicPr>
          <p:blipFill>
            <a:blip r:embed="rId2" cstate="print"/>
            <a:stretch>
              <a:fillRect/>
            </a:stretch>
          </p:blipFill>
          <p:spPr>
            <a:xfrm>
              <a:off x="323528" y="1052736"/>
              <a:ext cx="3570587" cy="2310731"/>
            </a:xfrm>
            <a:prstGeom prst="rect">
              <a:avLst/>
            </a:prstGeom>
          </p:spPr>
        </p:pic>
        <p:sp>
          <p:nvSpPr>
            <p:cNvPr id="13" name="TextBox 12"/>
            <p:cNvSpPr txBox="1"/>
            <p:nvPr/>
          </p:nvSpPr>
          <p:spPr>
            <a:xfrm>
              <a:off x="899592" y="2132856"/>
              <a:ext cx="263214" cy="246221"/>
            </a:xfrm>
            <a:prstGeom prst="rect">
              <a:avLst/>
            </a:prstGeom>
            <a:noFill/>
          </p:spPr>
          <p:txBody>
            <a:bodyPr wrap="square" rtlCol="0">
              <a:spAutoFit/>
            </a:bodyPr>
            <a:lstStyle/>
            <a:p>
              <a:r>
                <a:rPr lang="en-US" sz="1000" dirty="0" smtClean="0"/>
                <a:t>D</a:t>
              </a:r>
              <a:endParaRPr lang="ru-RU" sz="1000" dirty="0"/>
            </a:p>
          </p:txBody>
        </p:sp>
        <p:sp>
          <p:nvSpPr>
            <p:cNvPr id="14" name="TextBox 13"/>
            <p:cNvSpPr txBox="1"/>
            <p:nvPr/>
          </p:nvSpPr>
          <p:spPr>
            <a:xfrm>
              <a:off x="899592" y="1844824"/>
              <a:ext cx="330540" cy="246221"/>
            </a:xfrm>
            <a:prstGeom prst="rect">
              <a:avLst/>
            </a:prstGeom>
            <a:noFill/>
          </p:spPr>
          <p:txBody>
            <a:bodyPr wrap="none" rtlCol="0">
              <a:spAutoFit/>
            </a:bodyPr>
            <a:lstStyle/>
            <a:p>
              <a:r>
                <a:rPr lang="en-US" sz="1000" dirty="0" smtClean="0"/>
                <a:t>H3</a:t>
              </a:r>
              <a:endParaRPr lang="ru-RU" sz="1000" dirty="0"/>
            </a:p>
          </p:txBody>
        </p:sp>
        <p:sp>
          <p:nvSpPr>
            <p:cNvPr id="15" name="TextBox 14"/>
            <p:cNvSpPr txBox="1"/>
            <p:nvPr/>
          </p:nvSpPr>
          <p:spPr>
            <a:xfrm>
              <a:off x="827584" y="1340768"/>
              <a:ext cx="394660" cy="246221"/>
            </a:xfrm>
            <a:prstGeom prst="rect">
              <a:avLst/>
            </a:prstGeom>
            <a:noFill/>
          </p:spPr>
          <p:txBody>
            <a:bodyPr wrap="none" rtlCol="0">
              <a:spAutoFit/>
            </a:bodyPr>
            <a:lstStyle/>
            <a:p>
              <a:r>
                <a:rPr lang="en-US" sz="1000" dirty="0" smtClean="0"/>
                <a:t>He3</a:t>
              </a:r>
              <a:endParaRPr lang="ru-RU" sz="1000" dirty="0"/>
            </a:p>
          </p:txBody>
        </p:sp>
        <p:sp>
          <p:nvSpPr>
            <p:cNvPr id="16" name="TextBox 15"/>
            <p:cNvSpPr txBox="1"/>
            <p:nvPr/>
          </p:nvSpPr>
          <p:spPr>
            <a:xfrm>
              <a:off x="1403648" y="1412776"/>
              <a:ext cx="394660" cy="246221"/>
            </a:xfrm>
            <a:prstGeom prst="rect">
              <a:avLst/>
            </a:prstGeom>
            <a:noFill/>
          </p:spPr>
          <p:txBody>
            <a:bodyPr wrap="none" rtlCol="0">
              <a:spAutoFit/>
            </a:bodyPr>
            <a:lstStyle/>
            <a:p>
              <a:r>
                <a:rPr lang="en-US" sz="1000" dirty="0" smtClean="0"/>
                <a:t>He4</a:t>
              </a:r>
              <a:endParaRPr lang="ru-RU" sz="1000" dirty="0"/>
            </a:p>
          </p:txBody>
        </p:sp>
        <p:sp>
          <p:nvSpPr>
            <p:cNvPr id="17" name="TextBox 16"/>
            <p:cNvSpPr txBox="1"/>
            <p:nvPr/>
          </p:nvSpPr>
          <p:spPr>
            <a:xfrm>
              <a:off x="755576" y="2636912"/>
              <a:ext cx="250390" cy="246221"/>
            </a:xfrm>
            <a:prstGeom prst="rect">
              <a:avLst/>
            </a:prstGeom>
            <a:noFill/>
          </p:spPr>
          <p:txBody>
            <a:bodyPr wrap="none" rtlCol="0">
              <a:spAutoFit/>
            </a:bodyPr>
            <a:lstStyle/>
            <a:p>
              <a:r>
                <a:rPr lang="en-US" sz="1000" dirty="0" smtClean="0"/>
                <a:t>P</a:t>
              </a:r>
              <a:endParaRPr lang="ru-RU" sz="1000" dirty="0"/>
            </a:p>
          </p:txBody>
        </p:sp>
      </p:grpSp>
      <p:grpSp>
        <p:nvGrpSpPr>
          <p:cNvPr id="18" name="Группа 17"/>
          <p:cNvGrpSpPr/>
          <p:nvPr/>
        </p:nvGrpSpPr>
        <p:grpSpPr>
          <a:xfrm>
            <a:off x="683568" y="1412776"/>
            <a:ext cx="3384376" cy="2884621"/>
            <a:chOff x="179512" y="1268760"/>
            <a:chExt cx="6440488" cy="4180765"/>
          </a:xfrm>
        </p:grpSpPr>
        <p:pic>
          <p:nvPicPr>
            <p:cNvPr id="19" name="Picture 2"/>
            <p:cNvPicPr>
              <a:picLocks noChangeAspect="1" noChangeArrowheads="1"/>
            </p:cNvPicPr>
            <p:nvPr/>
          </p:nvPicPr>
          <p:blipFill>
            <a:blip r:embed="rId3" cstate="print"/>
            <a:srcRect/>
            <a:stretch>
              <a:fillRect/>
            </a:stretch>
          </p:blipFill>
          <p:spPr bwMode="auto">
            <a:xfrm>
              <a:off x="179512" y="1268760"/>
              <a:ext cx="6440488" cy="4180765"/>
            </a:xfrm>
            <a:prstGeom prst="rect">
              <a:avLst/>
            </a:prstGeom>
            <a:noFill/>
            <a:ln w="9525">
              <a:noFill/>
              <a:miter lim="800000"/>
              <a:headEnd/>
              <a:tailEnd/>
            </a:ln>
          </p:spPr>
        </p:pic>
        <p:sp>
          <p:nvSpPr>
            <p:cNvPr id="20" name="TextBox 19"/>
            <p:cNvSpPr txBox="1"/>
            <p:nvPr/>
          </p:nvSpPr>
          <p:spPr>
            <a:xfrm>
              <a:off x="3779912" y="2348880"/>
              <a:ext cx="280846" cy="307777"/>
            </a:xfrm>
            <a:prstGeom prst="rect">
              <a:avLst/>
            </a:prstGeom>
            <a:noFill/>
          </p:spPr>
          <p:txBody>
            <a:bodyPr wrap="none" rtlCol="0">
              <a:spAutoFit/>
            </a:bodyPr>
            <a:lstStyle/>
            <a:p>
              <a:r>
                <a:rPr lang="en-US" sz="1400" b="1" dirty="0" smtClean="0"/>
                <a:t>P</a:t>
              </a:r>
              <a:endParaRPr lang="ru-RU" sz="1400" b="1" dirty="0"/>
            </a:p>
          </p:txBody>
        </p:sp>
        <p:sp>
          <p:nvSpPr>
            <p:cNvPr id="21" name="TextBox 20"/>
            <p:cNvSpPr txBox="1"/>
            <p:nvPr/>
          </p:nvSpPr>
          <p:spPr>
            <a:xfrm>
              <a:off x="3563888" y="3212976"/>
              <a:ext cx="282450" cy="307777"/>
            </a:xfrm>
            <a:prstGeom prst="rect">
              <a:avLst/>
            </a:prstGeom>
            <a:noFill/>
          </p:spPr>
          <p:txBody>
            <a:bodyPr wrap="none" rtlCol="0">
              <a:spAutoFit/>
            </a:bodyPr>
            <a:lstStyle/>
            <a:p>
              <a:r>
                <a:rPr lang="en-US" sz="1400" b="1" dirty="0" smtClean="0"/>
                <a:t>K</a:t>
              </a:r>
              <a:endParaRPr lang="ru-RU" sz="1400" b="1" dirty="0"/>
            </a:p>
          </p:txBody>
        </p:sp>
        <p:sp>
          <p:nvSpPr>
            <p:cNvPr id="22" name="TextBox 21"/>
            <p:cNvSpPr txBox="1"/>
            <p:nvPr/>
          </p:nvSpPr>
          <p:spPr>
            <a:xfrm>
              <a:off x="3275856" y="3933056"/>
              <a:ext cx="317716" cy="369332"/>
            </a:xfrm>
            <a:prstGeom prst="rect">
              <a:avLst/>
            </a:prstGeom>
            <a:noFill/>
          </p:spPr>
          <p:txBody>
            <a:bodyPr wrap="none" rtlCol="0">
              <a:spAutoFit/>
            </a:bodyPr>
            <a:lstStyle/>
            <a:p>
              <a:r>
                <a:rPr lang="el-GR" b="1" dirty="0" smtClean="0"/>
                <a:t>π</a:t>
              </a:r>
              <a:endParaRPr lang="ru-RU" b="1" dirty="0"/>
            </a:p>
          </p:txBody>
        </p:sp>
        <p:sp>
          <p:nvSpPr>
            <p:cNvPr id="23" name="TextBox 22"/>
            <p:cNvSpPr txBox="1"/>
            <p:nvPr/>
          </p:nvSpPr>
          <p:spPr>
            <a:xfrm>
              <a:off x="3563888" y="4221088"/>
              <a:ext cx="300082" cy="369332"/>
            </a:xfrm>
            <a:prstGeom prst="rect">
              <a:avLst/>
            </a:prstGeom>
            <a:noFill/>
          </p:spPr>
          <p:txBody>
            <a:bodyPr wrap="none" rtlCol="0">
              <a:spAutoFit/>
            </a:bodyPr>
            <a:lstStyle/>
            <a:p>
              <a:r>
                <a:rPr lang="en-US" b="1" dirty="0" smtClean="0"/>
                <a:t>e</a:t>
              </a:r>
              <a:endParaRPr lang="ru-RU" b="1" dirty="0"/>
            </a:p>
          </p:txBody>
        </p:sp>
      </p:grpSp>
      <p:sp>
        <p:nvSpPr>
          <p:cNvPr id="24" name="Text Box 5"/>
          <p:cNvSpPr txBox="1">
            <a:spLocks noChangeArrowheads="1"/>
          </p:cNvSpPr>
          <p:nvPr/>
        </p:nvSpPr>
        <p:spPr bwMode="auto">
          <a:xfrm>
            <a:off x="971600" y="4797152"/>
            <a:ext cx="2474011" cy="1323439"/>
          </a:xfrm>
          <a:prstGeom prst="rect">
            <a:avLst/>
          </a:prstGeom>
          <a:solidFill>
            <a:schemeClr val="accent1"/>
          </a:solidFill>
          <a:ln w="25400">
            <a:solidFill>
              <a:srgbClr val="008080"/>
            </a:solidFill>
            <a:miter lim="800000"/>
            <a:headEnd/>
            <a:tailEnd/>
          </a:ln>
        </p:spPr>
        <p:txBody>
          <a:bodyPr wrap="none">
            <a:spAutoFit/>
          </a:bodyPr>
          <a:lstStyle/>
          <a:p>
            <a:r>
              <a:rPr lang="en-US" sz="1600" b="1" dirty="0">
                <a:solidFill>
                  <a:srgbClr val="FF0000"/>
                </a:solidFill>
              </a:rPr>
              <a:t>PID:</a:t>
            </a:r>
            <a:r>
              <a:rPr lang="en-US" sz="1600" b="1" dirty="0"/>
              <a:t> </a:t>
            </a:r>
            <a:r>
              <a:rPr lang="en-US" sz="1600" b="1" dirty="0">
                <a:solidFill>
                  <a:schemeClr val="bg2"/>
                </a:solidFill>
              </a:rPr>
              <a:t>Ionization loss (</a:t>
            </a:r>
            <a:r>
              <a:rPr lang="en-US" sz="1600" b="1" dirty="0" err="1">
                <a:solidFill>
                  <a:schemeClr val="bg2"/>
                </a:solidFill>
              </a:rPr>
              <a:t>dE</a:t>
            </a:r>
            <a:r>
              <a:rPr lang="en-US" sz="1600" b="1" dirty="0">
                <a:solidFill>
                  <a:schemeClr val="bg2"/>
                </a:solidFill>
              </a:rPr>
              <a:t>/</a:t>
            </a:r>
            <a:r>
              <a:rPr lang="en-US" sz="1600" b="1" dirty="0" err="1">
                <a:solidFill>
                  <a:schemeClr val="bg2"/>
                </a:solidFill>
              </a:rPr>
              <a:t>dx</a:t>
            </a:r>
            <a:r>
              <a:rPr lang="en-US" sz="1600" b="1" dirty="0">
                <a:solidFill>
                  <a:schemeClr val="bg2"/>
                </a:solidFill>
              </a:rPr>
              <a:t>)</a:t>
            </a:r>
          </a:p>
          <a:p>
            <a:r>
              <a:rPr lang="en-US" sz="1600" b="1" dirty="0">
                <a:solidFill>
                  <a:srgbClr val="FF0000"/>
                </a:solidFill>
              </a:rPr>
              <a:t>Separation:</a:t>
            </a:r>
            <a:r>
              <a:rPr lang="en-US" sz="1600" b="1" dirty="0"/>
              <a:t> </a:t>
            </a:r>
          </a:p>
          <a:p>
            <a:r>
              <a:rPr lang="en-US" sz="1600" b="1" dirty="0">
                <a:solidFill>
                  <a:schemeClr val="accent2"/>
                </a:solidFill>
              </a:rPr>
              <a:t>       </a:t>
            </a:r>
            <a:r>
              <a:rPr lang="en-US" sz="1600" b="1" dirty="0">
                <a:solidFill>
                  <a:schemeClr val="bg2"/>
                </a:solidFill>
              </a:rPr>
              <a:t>e/h – 1.3..3 </a:t>
            </a:r>
            <a:r>
              <a:rPr lang="en-US" sz="1600" b="1" dirty="0" err="1">
                <a:solidFill>
                  <a:schemeClr val="bg2"/>
                </a:solidFill>
              </a:rPr>
              <a:t>GeV</a:t>
            </a:r>
            <a:r>
              <a:rPr lang="en-US" sz="1600" b="1" dirty="0">
                <a:solidFill>
                  <a:schemeClr val="bg2"/>
                </a:solidFill>
              </a:rPr>
              <a:t>/c</a:t>
            </a:r>
          </a:p>
          <a:p>
            <a:r>
              <a:rPr lang="en-US" sz="1600" b="1" dirty="0">
                <a:solidFill>
                  <a:schemeClr val="bg2"/>
                </a:solidFill>
              </a:rPr>
              <a:t>        </a:t>
            </a:r>
            <a:r>
              <a:rPr lang="el-GR" sz="1600" b="1" dirty="0" smtClean="0">
                <a:solidFill>
                  <a:schemeClr val="bg2"/>
                </a:solidFill>
              </a:rPr>
              <a:t>π</a:t>
            </a:r>
            <a:r>
              <a:rPr lang="en-US" sz="1600" b="1" dirty="0" smtClean="0">
                <a:solidFill>
                  <a:schemeClr val="bg2"/>
                </a:solidFill>
              </a:rPr>
              <a:t>/K </a:t>
            </a:r>
            <a:r>
              <a:rPr lang="en-US" sz="1600" b="1" dirty="0">
                <a:solidFill>
                  <a:schemeClr val="bg2"/>
                </a:solidFill>
              </a:rPr>
              <a:t>–  0.1..0.6 </a:t>
            </a:r>
            <a:r>
              <a:rPr lang="en-US" sz="1600" b="1" dirty="0" err="1">
                <a:solidFill>
                  <a:schemeClr val="bg2"/>
                </a:solidFill>
              </a:rPr>
              <a:t>GeV</a:t>
            </a:r>
            <a:r>
              <a:rPr lang="en-US" sz="1600" b="1" dirty="0">
                <a:solidFill>
                  <a:schemeClr val="bg2"/>
                </a:solidFill>
              </a:rPr>
              <a:t>/c</a:t>
            </a:r>
          </a:p>
          <a:p>
            <a:r>
              <a:rPr lang="en-US" sz="1600" b="1" dirty="0">
                <a:solidFill>
                  <a:schemeClr val="bg2"/>
                </a:solidFill>
              </a:rPr>
              <a:t>       K/p – 0.1..1.2 </a:t>
            </a:r>
            <a:r>
              <a:rPr lang="en-US" sz="1600" b="1" dirty="0" err="1">
                <a:solidFill>
                  <a:schemeClr val="bg2"/>
                </a:solidFill>
              </a:rPr>
              <a:t>GeV</a:t>
            </a:r>
            <a:r>
              <a:rPr lang="en-US" sz="1600" b="1" dirty="0">
                <a:solidFill>
                  <a:schemeClr val="bg2"/>
                </a:solidFill>
              </a:rPr>
              <a:t>/c</a:t>
            </a:r>
            <a:endParaRPr lang="ru-RU" sz="1800" dirty="0">
              <a:solidFill>
                <a:schemeClr val="bg2"/>
              </a:solidFill>
            </a:endParaRPr>
          </a:p>
        </p:txBody>
      </p:sp>
      <p:sp>
        <p:nvSpPr>
          <p:cNvPr id="25" name="TextBox 24"/>
          <p:cNvSpPr txBox="1"/>
          <p:nvPr/>
        </p:nvSpPr>
        <p:spPr>
          <a:xfrm>
            <a:off x="4716016" y="4149080"/>
            <a:ext cx="4110677" cy="646331"/>
          </a:xfrm>
          <a:prstGeom prst="rect">
            <a:avLst/>
          </a:prstGeom>
          <a:noFill/>
        </p:spPr>
        <p:txBody>
          <a:bodyPr wrap="none" rtlCol="0">
            <a:spAutoFit/>
          </a:bodyPr>
          <a:lstStyle/>
          <a:p>
            <a:r>
              <a:rPr lang="en-US" b="1" dirty="0" smtClean="0"/>
              <a:t>TPC FEE input full scale amplifier ~ </a:t>
            </a:r>
            <a:r>
              <a:rPr lang="en-US" b="1" dirty="0" smtClean="0"/>
              <a:t>200 </a:t>
            </a:r>
            <a:r>
              <a:rPr lang="en-US" b="1" dirty="0" err="1" smtClean="0"/>
              <a:t>fC</a:t>
            </a:r>
            <a:endParaRPr lang="en-US" b="1" dirty="0" smtClean="0"/>
          </a:p>
          <a:p>
            <a:r>
              <a:rPr lang="en-US" b="1" dirty="0" smtClean="0"/>
              <a:t>It is  ~ 30-40 MIP energy loss</a:t>
            </a:r>
            <a:endParaRPr lang="ru-RU" b="1" dirty="0"/>
          </a:p>
        </p:txBody>
      </p:sp>
      <p:sp>
        <p:nvSpPr>
          <p:cNvPr id="26" name="TextBox 25"/>
          <p:cNvSpPr txBox="1"/>
          <p:nvPr/>
        </p:nvSpPr>
        <p:spPr>
          <a:xfrm>
            <a:off x="5148064" y="4941168"/>
            <a:ext cx="3095399" cy="646331"/>
          </a:xfrm>
          <a:prstGeom prst="rect">
            <a:avLst/>
          </a:prstGeom>
          <a:noFill/>
        </p:spPr>
        <p:txBody>
          <a:bodyPr wrap="none" rtlCol="0">
            <a:spAutoFit/>
          </a:bodyPr>
          <a:lstStyle/>
          <a:p>
            <a:r>
              <a:rPr lang="en-US" b="1" dirty="0" smtClean="0"/>
              <a:t>QGSM  </a:t>
            </a:r>
            <a:r>
              <a:rPr lang="en-US" b="1" dirty="0" err="1" smtClean="0"/>
              <a:t>Au+Au</a:t>
            </a:r>
            <a:r>
              <a:rPr lang="en-US" b="1" dirty="0" smtClean="0"/>
              <a:t> central collision</a:t>
            </a:r>
          </a:p>
          <a:p>
            <a:r>
              <a:rPr lang="en-US" b="1" dirty="0" smtClean="0"/>
              <a:t>          9 </a:t>
            </a:r>
            <a:r>
              <a:rPr lang="en-US" b="1" dirty="0" err="1" smtClean="0"/>
              <a:t>GeV</a:t>
            </a:r>
            <a:r>
              <a:rPr lang="en-US" b="1" dirty="0" smtClean="0"/>
              <a:t>,  b=1fm</a:t>
            </a:r>
            <a:endParaRPr lang="ru-RU" b="1" dirty="0"/>
          </a:p>
        </p:txBody>
      </p:sp>
      <p:sp>
        <p:nvSpPr>
          <p:cNvPr id="27" name="Text Box 5"/>
          <p:cNvSpPr txBox="1">
            <a:spLocks noChangeArrowheads="1"/>
          </p:cNvSpPr>
          <p:nvPr/>
        </p:nvSpPr>
        <p:spPr bwMode="auto">
          <a:xfrm>
            <a:off x="2555776" y="188640"/>
            <a:ext cx="3600400" cy="461665"/>
          </a:xfrm>
          <a:prstGeom prst="rect">
            <a:avLst/>
          </a:prstGeom>
          <a:solidFill>
            <a:srgbClr val="0070C0"/>
          </a:solidFill>
          <a:ln w="9525">
            <a:noFill/>
            <a:miter lim="800000"/>
            <a:headEnd/>
            <a:tailEnd/>
          </a:ln>
          <a:effectLst/>
        </p:spPr>
        <p:txBody>
          <a:bodyPr wrap="square">
            <a:spAutoFit/>
          </a:bodyPr>
          <a:lstStyle/>
          <a:p>
            <a:pPr algn="ctr"/>
            <a:r>
              <a:rPr lang="en-US" sz="2000">
                <a:solidFill>
                  <a:schemeClr val="bg1"/>
                </a:solidFill>
              </a:rPr>
              <a:t>  </a:t>
            </a:r>
            <a:r>
              <a:rPr lang="en-US" sz="2400" b="1">
                <a:solidFill>
                  <a:schemeClr val="bg1"/>
                </a:solidFill>
              </a:rPr>
              <a:t>ENERGY LOSS</a:t>
            </a:r>
            <a:endParaRPr lang="ru-RU" sz="2400" b="1">
              <a:solidFill>
                <a:schemeClr val="bg1"/>
              </a:solidFill>
            </a:endParaRPr>
          </a:p>
        </p:txBody>
      </p:sp>
      <p:sp>
        <p:nvSpPr>
          <p:cNvPr id="28" name="TextBox 27"/>
          <p:cNvSpPr txBox="1"/>
          <p:nvPr/>
        </p:nvSpPr>
        <p:spPr>
          <a:xfrm>
            <a:off x="4644008" y="6453336"/>
            <a:ext cx="2776273" cy="307777"/>
          </a:xfrm>
          <a:prstGeom prst="rect">
            <a:avLst/>
          </a:prstGeom>
          <a:noFill/>
        </p:spPr>
        <p:txBody>
          <a:bodyPr wrap="none" rtlCol="0">
            <a:spAutoFit/>
          </a:bodyPr>
          <a:lstStyle/>
          <a:p>
            <a:r>
              <a:rPr lang="en-US" sz="1400" dirty="0" smtClean="0"/>
              <a:t>INSTR14 Novosibirsk </a:t>
            </a:r>
            <a:r>
              <a:rPr lang="en-US" sz="1400" dirty="0"/>
              <a:t>F</a:t>
            </a:r>
            <a:r>
              <a:rPr lang="en-US" sz="1400" dirty="0" smtClean="0"/>
              <a:t>ebruary 2014</a:t>
            </a:r>
            <a:endParaRPr lang="ru-RU" sz="1400"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DC778479-381B-4255-88C6-67342345673B}" type="slidenum">
              <a:rPr lang="ru-RU" smtClean="0"/>
              <a:pPr/>
              <a:t>17</a:t>
            </a:fld>
            <a:endParaRPr lang="ru-RU"/>
          </a:p>
        </p:txBody>
      </p:sp>
      <p:sp>
        <p:nvSpPr>
          <p:cNvPr id="3" name="TextBox 2"/>
          <p:cNvSpPr txBox="1"/>
          <p:nvPr/>
        </p:nvSpPr>
        <p:spPr>
          <a:xfrm>
            <a:off x="2483768" y="692696"/>
            <a:ext cx="2960682" cy="461665"/>
          </a:xfrm>
          <a:prstGeom prst="rect">
            <a:avLst/>
          </a:prstGeom>
          <a:solidFill>
            <a:srgbClr val="0070C0"/>
          </a:solidFill>
        </p:spPr>
        <p:txBody>
          <a:bodyPr wrap="none" rtlCol="0">
            <a:spAutoFit/>
          </a:bodyPr>
          <a:lstStyle/>
          <a:p>
            <a:r>
              <a:rPr lang="en-US" sz="2400" b="1" dirty="0" smtClean="0">
                <a:solidFill>
                  <a:schemeClr val="bg1"/>
                </a:solidFill>
              </a:rPr>
              <a:t>Time-of-Flight System</a:t>
            </a:r>
            <a:endParaRPr lang="ru-RU" sz="2400" b="1" dirty="0">
              <a:solidFill>
                <a:schemeClr val="bg1"/>
              </a:solidFill>
            </a:endParaRPr>
          </a:p>
        </p:txBody>
      </p:sp>
      <p:sp>
        <p:nvSpPr>
          <p:cNvPr id="4" name="TextBox 3"/>
          <p:cNvSpPr txBox="1"/>
          <p:nvPr/>
        </p:nvSpPr>
        <p:spPr>
          <a:xfrm>
            <a:off x="971600" y="2132856"/>
            <a:ext cx="7051930" cy="2308324"/>
          </a:xfrm>
          <a:prstGeom prst="rect">
            <a:avLst/>
          </a:prstGeom>
          <a:noFill/>
        </p:spPr>
        <p:txBody>
          <a:bodyPr wrap="none" rtlCol="0">
            <a:spAutoFit/>
          </a:bodyPr>
          <a:lstStyle/>
          <a:p>
            <a:r>
              <a:rPr lang="en-US" dirty="0" smtClean="0"/>
              <a:t>The TOF system is intended to perform particle identification</a:t>
            </a:r>
          </a:p>
          <a:p>
            <a:r>
              <a:rPr lang="en-US" dirty="0" smtClean="0"/>
              <a:t>w</a:t>
            </a:r>
            <a:r>
              <a:rPr lang="en-US" dirty="0" smtClean="0"/>
              <a:t>ith total </a:t>
            </a:r>
            <a:r>
              <a:rPr lang="en-US" dirty="0" err="1" smtClean="0"/>
              <a:t>momenta</a:t>
            </a:r>
            <a:r>
              <a:rPr lang="en-US" dirty="0" smtClean="0"/>
              <a:t> up to 2 </a:t>
            </a:r>
            <a:r>
              <a:rPr lang="en-US" dirty="0" err="1" smtClean="0"/>
              <a:t>GeV</a:t>
            </a:r>
            <a:r>
              <a:rPr lang="en-US" dirty="0" smtClean="0"/>
              <a:t>/c. The system includes the barrel part</a:t>
            </a:r>
          </a:p>
          <a:p>
            <a:r>
              <a:rPr lang="en-US" dirty="0" smtClean="0"/>
              <a:t>a</a:t>
            </a:r>
            <a:r>
              <a:rPr lang="en-US" dirty="0" smtClean="0"/>
              <a:t>nd two </a:t>
            </a:r>
            <a:r>
              <a:rPr lang="en-US" dirty="0" err="1" smtClean="0"/>
              <a:t>endcaps</a:t>
            </a:r>
            <a:r>
              <a:rPr lang="en-US" dirty="0" smtClean="0"/>
              <a:t> and covers the </a:t>
            </a:r>
            <a:r>
              <a:rPr lang="en-US" dirty="0" err="1" smtClean="0"/>
              <a:t>pseudorapidiry</a:t>
            </a:r>
            <a:r>
              <a:rPr lang="en-US" dirty="0" smtClean="0"/>
              <a:t> │</a:t>
            </a:r>
            <a:r>
              <a:rPr lang="el-GR" dirty="0" smtClean="0"/>
              <a:t>η│</a:t>
            </a:r>
            <a:r>
              <a:rPr lang="en-US" dirty="0" smtClean="0"/>
              <a:t>&lt; 2. The TOF is based</a:t>
            </a:r>
          </a:p>
          <a:p>
            <a:r>
              <a:rPr lang="en-US" dirty="0" smtClean="0"/>
              <a:t>o</a:t>
            </a:r>
            <a:r>
              <a:rPr lang="en-US" dirty="0" smtClean="0"/>
              <a:t>n </a:t>
            </a:r>
            <a:r>
              <a:rPr lang="en-US" dirty="0" err="1" smtClean="0"/>
              <a:t>Multigap</a:t>
            </a:r>
            <a:r>
              <a:rPr lang="en-US" dirty="0" smtClean="0"/>
              <a:t> Resistive Plate Chambers with high timing properties and</a:t>
            </a:r>
          </a:p>
          <a:p>
            <a:r>
              <a:rPr lang="en-US" dirty="0" smtClean="0"/>
              <a:t>e</a:t>
            </a:r>
            <a:r>
              <a:rPr lang="en-US" dirty="0" smtClean="0"/>
              <a:t>fficiency in high particle fluxes. The 2.5-m diameter barrel of TOF has</a:t>
            </a:r>
          </a:p>
          <a:p>
            <a:r>
              <a:rPr lang="en-US" dirty="0" smtClean="0"/>
              <a:t>length of 500cm and covers the </a:t>
            </a:r>
            <a:r>
              <a:rPr lang="en-US" dirty="0" err="1" smtClean="0"/>
              <a:t>pseudorapidity</a:t>
            </a:r>
            <a:r>
              <a:rPr lang="en-US" dirty="0" smtClean="0"/>
              <a:t> </a:t>
            </a:r>
            <a:r>
              <a:rPr lang="en-US" dirty="0" smtClean="0"/>
              <a:t>│</a:t>
            </a:r>
            <a:r>
              <a:rPr lang="el-GR" dirty="0" smtClean="0"/>
              <a:t>η</a:t>
            </a:r>
            <a:r>
              <a:rPr lang="el-GR" dirty="0" smtClean="0"/>
              <a:t>│</a:t>
            </a:r>
            <a:r>
              <a:rPr lang="en-US" dirty="0" smtClean="0"/>
              <a:t>&lt;1.4. </a:t>
            </a:r>
          </a:p>
          <a:p>
            <a:r>
              <a:rPr lang="en-US" dirty="0" smtClean="0"/>
              <a:t>All MRPC are assembled in 12 </a:t>
            </a:r>
            <a:r>
              <a:rPr lang="en-US" dirty="0" err="1" smtClean="0"/>
              <a:t>azimuthal</a:t>
            </a:r>
            <a:r>
              <a:rPr lang="en-US" dirty="0" smtClean="0"/>
              <a:t> modules providing the overall</a:t>
            </a:r>
          </a:p>
          <a:p>
            <a:r>
              <a:rPr lang="en-US" dirty="0" smtClean="0"/>
              <a:t>Geometric efficiency of about 95%.</a:t>
            </a:r>
            <a:endParaRPr lang="ru-RU" dirty="0"/>
          </a:p>
        </p:txBody>
      </p:sp>
      <p:sp>
        <p:nvSpPr>
          <p:cNvPr id="5" name="TextBox 4"/>
          <p:cNvSpPr txBox="1"/>
          <p:nvPr/>
        </p:nvSpPr>
        <p:spPr>
          <a:xfrm>
            <a:off x="4644008" y="6453336"/>
            <a:ext cx="2776273" cy="307777"/>
          </a:xfrm>
          <a:prstGeom prst="rect">
            <a:avLst/>
          </a:prstGeom>
          <a:noFill/>
        </p:spPr>
        <p:txBody>
          <a:bodyPr wrap="none" rtlCol="0">
            <a:spAutoFit/>
          </a:bodyPr>
          <a:lstStyle/>
          <a:p>
            <a:r>
              <a:rPr lang="en-US" sz="1400" dirty="0" smtClean="0"/>
              <a:t>INSTR14 Novosibirsk </a:t>
            </a:r>
            <a:r>
              <a:rPr lang="en-US" sz="1400" dirty="0"/>
              <a:t>F</a:t>
            </a:r>
            <a:r>
              <a:rPr lang="en-US" sz="1400" dirty="0" smtClean="0"/>
              <a:t>ebruary 2014</a:t>
            </a:r>
            <a:endParaRPr lang="ru-RU" sz="1400" dirty="0"/>
          </a:p>
        </p:txBody>
      </p:sp>
      <p:sp>
        <p:nvSpPr>
          <p:cNvPr id="6" name="TextBox 5"/>
          <p:cNvSpPr txBox="1"/>
          <p:nvPr/>
        </p:nvSpPr>
        <p:spPr>
          <a:xfrm>
            <a:off x="971600" y="4725144"/>
            <a:ext cx="7442358" cy="369332"/>
          </a:xfrm>
          <a:prstGeom prst="rect">
            <a:avLst/>
          </a:prstGeom>
          <a:noFill/>
        </p:spPr>
        <p:txBody>
          <a:bodyPr wrap="none" rtlCol="0">
            <a:spAutoFit/>
          </a:bodyPr>
          <a:lstStyle/>
          <a:p>
            <a:r>
              <a:rPr lang="en-US" dirty="0" smtClean="0"/>
              <a:t>The Fast Forward Detector (FFD) will provide TOF system with the start signal.</a:t>
            </a:r>
            <a:endParaRPr lang="ru-RU"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babkin\NIKA-MPD\ToF_RPC\beamtest2013_03\SRPC_widths\dsrpc_wid_0cm_15_5kV.gif"/>
          <p:cNvPicPr>
            <a:picLocks noChangeAspect="1" noChangeArrowheads="1"/>
          </p:cNvPicPr>
          <p:nvPr/>
        </p:nvPicPr>
        <p:blipFill>
          <a:blip r:embed="rId2" cstate="print"/>
          <a:srcRect/>
          <a:stretch>
            <a:fillRect/>
          </a:stretch>
        </p:blipFill>
        <p:spPr bwMode="auto">
          <a:xfrm>
            <a:off x="107950" y="4005263"/>
            <a:ext cx="2295525" cy="1836737"/>
          </a:xfrm>
          <a:prstGeom prst="rect">
            <a:avLst/>
          </a:prstGeom>
          <a:noFill/>
          <a:ln w="9525">
            <a:noFill/>
            <a:miter lim="800000"/>
            <a:headEnd/>
            <a:tailEnd/>
          </a:ln>
        </p:spPr>
      </p:pic>
      <p:pic>
        <p:nvPicPr>
          <p:cNvPr id="3" name="Picture 3" descr="D:\babkin\NIKA-MPD\ToF_RPC\beamtest2013_03\SRPC_widths\dsrpc_wid_7cm_15_5kV.gif"/>
          <p:cNvPicPr>
            <a:picLocks noChangeAspect="1" noChangeArrowheads="1"/>
          </p:cNvPicPr>
          <p:nvPr/>
        </p:nvPicPr>
        <p:blipFill>
          <a:blip r:embed="rId3" cstate="print"/>
          <a:srcRect/>
          <a:stretch>
            <a:fillRect/>
          </a:stretch>
        </p:blipFill>
        <p:spPr bwMode="auto">
          <a:xfrm>
            <a:off x="2339975" y="4005263"/>
            <a:ext cx="2287588" cy="1843087"/>
          </a:xfrm>
          <a:prstGeom prst="rect">
            <a:avLst/>
          </a:prstGeom>
          <a:noFill/>
          <a:ln w="9525">
            <a:noFill/>
            <a:miter lim="800000"/>
            <a:headEnd/>
            <a:tailEnd/>
          </a:ln>
        </p:spPr>
      </p:pic>
      <p:pic>
        <p:nvPicPr>
          <p:cNvPr id="4" name="Picture 4" descr="D:\babkin\NIKA-MPD\ToF_RPC\beamtest2013_03\SRPC_widths\dsrpc_wid_14cm_15_5kV.gif"/>
          <p:cNvPicPr>
            <a:picLocks noChangeAspect="1" noChangeArrowheads="1"/>
          </p:cNvPicPr>
          <p:nvPr/>
        </p:nvPicPr>
        <p:blipFill>
          <a:blip r:embed="rId4" cstate="print"/>
          <a:srcRect/>
          <a:stretch>
            <a:fillRect/>
          </a:stretch>
        </p:blipFill>
        <p:spPr bwMode="auto">
          <a:xfrm>
            <a:off x="4572000" y="4005263"/>
            <a:ext cx="2295525" cy="1839912"/>
          </a:xfrm>
          <a:prstGeom prst="rect">
            <a:avLst/>
          </a:prstGeom>
          <a:noFill/>
          <a:ln w="9525">
            <a:noFill/>
            <a:miter lim="800000"/>
            <a:headEnd/>
            <a:tailEnd/>
          </a:ln>
        </p:spPr>
      </p:pic>
      <p:pic>
        <p:nvPicPr>
          <p:cNvPr id="5" name="Picture 5" descr="D:\babkin\NIKA-MPD\ToF_RPC\beamtest2013_03\SRPC_widths\dsrpc_wid_21cm_15_5kV.gif"/>
          <p:cNvPicPr>
            <a:picLocks noChangeAspect="1" noChangeArrowheads="1"/>
          </p:cNvPicPr>
          <p:nvPr/>
        </p:nvPicPr>
        <p:blipFill>
          <a:blip r:embed="rId5" cstate="print"/>
          <a:srcRect/>
          <a:stretch>
            <a:fillRect/>
          </a:stretch>
        </p:blipFill>
        <p:spPr bwMode="auto">
          <a:xfrm>
            <a:off x="6845300" y="4005263"/>
            <a:ext cx="2298700" cy="1844675"/>
          </a:xfrm>
          <a:prstGeom prst="rect">
            <a:avLst/>
          </a:prstGeom>
          <a:noFill/>
          <a:ln w="9525">
            <a:noFill/>
            <a:miter lim="800000"/>
            <a:headEnd/>
            <a:tailEnd/>
          </a:ln>
        </p:spPr>
      </p:pic>
      <p:sp>
        <p:nvSpPr>
          <p:cNvPr id="6" name="TextBox 7"/>
          <p:cNvSpPr txBox="1">
            <a:spLocks noChangeArrowheads="1"/>
          </p:cNvSpPr>
          <p:nvPr/>
        </p:nvSpPr>
        <p:spPr bwMode="auto">
          <a:xfrm>
            <a:off x="323528" y="5949280"/>
            <a:ext cx="8640763" cy="584200"/>
          </a:xfrm>
          <a:prstGeom prst="rect">
            <a:avLst/>
          </a:prstGeom>
          <a:noFill/>
          <a:ln w="9525">
            <a:noFill/>
            <a:miter lim="800000"/>
            <a:headEnd/>
            <a:tailEnd/>
          </a:ln>
        </p:spPr>
        <p:txBody>
          <a:bodyPr>
            <a:spAutoFit/>
          </a:bodyPr>
          <a:lstStyle/>
          <a:p>
            <a:pPr indent="355600" algn="just"/>
            <a:r>
              <a:rPr lang="en-US" sz="1600" dirty="0"/>
              <a:t>Width spectra for </a:t>
            </a:r>
            <a:r>
              <a:rPr lang="en-US" sz="1600" b="1" dirty="0"/>
              <a:t>double stack </a:t>
            </a:r>
            <a:r>
              <a:rPr lang="en-US" sz="1600" dirty="0"/>
              <a:t>MRPC with </a:t>
            </a:r>
            <a:r>
              <a:rPr lang="en-US" sz="1600" b="1" dirty="0"/>
              <a:t>5 mm</a:t>
            </a:r>
            <a:r>
              <a:rPr lang="en-US" sz="1600" dirty="0"/>
              <a:t> strip readout (over double parallel twisted pair). The chamber moved perpendicular to the beam on four positions 0 , +7, + 14 and +21 cm.</a:t>
            </a:r>
            <a:endParaRPr lang="ru-RU" sz="1600" dirty="0"/>
          </a:p>
        </p:txBody>
      </p:sp>
      <p:graphicFrame>
        <p:nvGraphicFramePr>
          <p:cNvPr id="7" name="Таблица 6"/>
          <p:cNvGraphicFramePr>
            <a:graphicFrameLocks noGrp="1"/>
          </p:cNvGraphicFramePr>
          <p:nvPr/>
        </p:nvGraphicFramePr>
        <p:xfrm>
          <a:off x="5543550" y="981075"/>
          <a:ext cx="3600400" cy="2773680"/>
        </p:xfrm>
        <a:graphic>
          <a:graphicData uri="http://schemas.openxmlformats.org/drawingml/2006/table">
            <a:tbl>
              <a:tblPr firstRow="1" bandRow="1">
                <a:tableStyleId>{5940675A-B579-460E-94D1-54222C63F5DA}</a:tableStyleId>
              </a:tblPr>
              <a:tblGrid>
                <a:gridCol w="2520280"/>
                <a:gridCol w="1080120"/>
              </a:tblGrid>
              <a:tr h="155897">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dirty="0" smtClean="0">
                          <a:solidFill>
                            <a:schemeClr val="tx1"/>
                          </a:solidFill>
                          <a:latin typeface="Times New Roman" pitchFamily="18" charset="0"/>
                          <a:cs typeface="Times New Roman" pitchFamily="18" charset="0"/>
                        </a:rPr>
                        <a:t>Double stack prototype characteristics</a:t>
                      </a:r>
                      <a:r>
                        <a:rPr lang="ru-RU" sz="1400" b="1" baseline="0" dirty="0" smtClean="0">
                          <a:solidFill>
                            <a:schemeClr val="tx1"/>
                          </a:solidFill>
                          <a:latin typeface="Times New Roman" pitchFamily="18" charset="0"/>
                          <a:cs typeface="Times New Roman" pitchFamily="18" charset="0"/>
                        </a:rPr>
                        <a:t>:</a:t>
                      </a:r>
                      <a:endParaRPr lang="ru-RU" sz="1400" b="1" baseline="0" dirty="0" smtClean="0">
                        <a:latin typeface="Times New Roman" pitchFamily="18" charset="0"/>
                        <a:cs typeface="Times New Roman" pitchFamily="18"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hMerge="1">
                  <a:txBody>
                    <a:bodyPr/>
                    <a:lstStyle/>
                    <a:p>
                      <a:endParaRPr lang="ru-RU" sz="1000" b="1"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r>
              <a:tr h="155897">
                <a:tc>
                  <a:txBody>
                    <a:bodyPr/>
                    <a:lstStyle/>
                    <a:p>
                      <a:r>
                        <a:rPr lang="en-US" sz="1200" b="1" dirty="0" smtClean="0">
                          <a:latin typeface="Times New Roman" pitchFamily="18" charset="0"/>
                          <a:cs typeface="Times New Roman" pitchFamily="18" charset="0"/>
                        </a:rPr>
                        <a:t>Overall</a:t>
                      </a:r>
                      <a:r>
                        <a:rPr lang="en-US" sz="1200" b="1" baseline="0" dirty="0" smtClean="0">
                          <a:latin typeface="Times New Roman" pitchFamily="18" charset="0"/>
                          <a:cs typeface="Times New Roman" pitchFamily="18" charset="0"/>
                        </a:rPr>
                        <a:t> dimensions</a:t>
                      </a:r>
                      <a:endParaRPr lang="ru-RU" sz="1200" b="1" dirty="0">
                        <a:latin typeface="Times New Roman" pitchFamily="18" charset="0"/>
                        <a:cs typeface="Times New Roman" pitchFamily="18"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ru-RU" sz="1200" b="1" dirty="0" smtClean="0">
                          <a:latin typeface="Times New Roman" pitchFamily="18" charset="0"/>
                          <a:cs typeface="Times New Roman" pitchFamily="18" charset="0"/>
                        </a:rPr>
                        <a:t>700х400</a:t>
                      </a:r>
                      <a:r>
                        <a:rPr lang="ru-RU" sz="1200" b="1" baseline="0" dirty="0" smtClean="0">
                          <a:latin typeface="Times New Roman" pitchFamily="18" charset="0"/>
                          <a:cs typeface="Times New Roman" pitchFamily="18" charset="0"/>
                        </a:rPr>
                        <a:t> </a:t>
                      </a:r>
                      <a:r>
                        <a:rPr lang="en-US" sz="1200" b="1" baseline="0" dirty="0" smtClean="0">
                          <a:latin typeface="Times New Roman" pitchFamily="18" charset="0"/>
                          <a:cs typeface="Times New Roman" pitchFamily="18" charset="0"/>
                        </a:rPr>
                        <a:t>mm</a:t>
                      </a:r>
                      <a:endParaRPr lang="ru-RU" sz="1200" b="1" dirty="0">
                        <a:latin typeface="Times New Roman" pitchFamily="18" charset="0"/>
                        <a:cs typeface="Times New Roman" pitchFamily="18"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r>
              <a:tr h="155897">
                <a:tc>
                  <a:txBody>
                    <a:bodyPr/>
                    <a:lstStyle/>
                    <a:p>
                      <a:r>
                        <a:rPr lang="en-US" sz="1200" b="1" dirty="0" smtClean="0">
                          <a:latin typeface="Times New Roman" pitchFamily="18" charset="0"/>
                          <a:cs typeface="Times New Roman" pitchFamily="18" charset="0"/>
                        </a:rPr>
                        <a:t>Active surface</a:t>
                      </a:r>
                      <a:endParaRPr lang="ru-RU" sz="1200" b="1" dirty="0">
                        <a:latin typeface="Times New Roman" pitchFamily="18" charset="0"/>
                        <a:cs typeface="Times New Roman" pitchFamily="18"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ru-RU" sz="1200" b="1" dirty="0" smtClean="0">
                          <a:latin typeface="Times New Roman" pitchFamily="18" charset="0"/>
                          <a:cs typeface="Times New Roman" pitchFamily="18" charset="0"/>
                        </a:rPr>
                        <a:t>600х</a:t>
                      </a:r>
                      <a:r>
                        <a:rPr lang="en-US" sz="1200" b="1" dirty="0" smtClean="0">
                          <a:latin typeface="Times New Roman" pitchFamily="18" charset="0"/>
                          <a:cs typeface="Times New Roman" pitchFamily="18" charset="0"/>
                        </a:rPr>
                        <a:t>300</a:t>
                      </a:r>
                      <a:r>
                        <a:rPr lang="ru-RU" sz="1200" b="1" baseline="0" dirty="0" smtClean="0">
                          <a:latin typeface="Times New Roman" pitchFamily="18" charset="0"/>
                          <a:cs typeface="Times New Roman" pitchFamily="18" charset="0"/>
                        </a:rPr>
                        <a:t> </a:t>
                      </a:r>
                      <a:r>
                        <a:rPr lang="en-US" sz="1200" b="1" baseline="0" dirty="0" smtClean="0">
                          <a:latin typeface="Times New Roman" pitchFamily="18" charset="0"/>
                          <a:cs typeface="Times New Roman" pitchFamily="18" charset="0"/>
                        </a:rPr>
                        <a:t>mm</a:t>
                      </a:r>
                      <a:endParaRPr lang="ru-RU" sz="1200" b="1" dirty="0">
                        <a:latin typeface="Times New Roman" pitchFamily="18" charset="0"/>
                        <a:cs typeface="Times New Roman" pitchFamily="18"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r>
              <a:tr h="155897">
                <a:tc>
                  <a:txBody>
                    <a:bodyPr/>
                    <a:lstStyle/>
                    <a:p>
                      <a:r>
                        <a:rPr lang="en-US" sz="1200" b="1" dirty="0" smtClean="0">
                          <a:latin typeface="Times New Roman" pitchFamily="18" charset="0"/>
                          <a:cs typeface="Times New Roman" pitchFamily="18" charset="0"/>
                        </a:rPr>
                        <a:t>Channels number</a:t>
                      </a:r>
                      <a:endParaRPr lang="ru-RU" sz="1200" b="1" dirty="0">
                        <a:latin typeface="Times New Roman" pitchFamily="18" charset="0"/>
                        <a:cs typeface="Times New Roman" pitchFamily="18"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ru-RU" sz="1200" b="1" dirty="0" smtClean="0">
                          <a:latin typeface="Times New Roman" pitchFamily="18" charset="0"/>
                          <a:cs typeface="Times New Roman" pitchFamily="18" charset="0"/>
                        </a:rPr>
                        <a:t>48</a:t>
                      </a:r>
                      <a:endParaRPr lang="ru-RU" sz="1200" b="1" dirty="0">
                        <a:latin typeface="Times New Roman" pitchFamily="18" charset="0"/>
                        <a:cs typeface="Times New Roman" pitchFamily="18"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r>
              <a:tr h="204862">
                <a:tc>
                  <a:txBody>
                    <a:bodyPr/>
                    <a:lstStyle/>
                    <a:p>
                      <a:r>
                        <a:rPr lang="en-US" sz="1200" b="1" dirty="0" smtClean="0">
                          <a:latin typeface="Times New Roman" pitchFamily="18" charset="0"/>
                          <a:cs typeface="Times New Roman" pitchFamily="18" charset="0"/>
                        </a:rPr>
                        <a:t>Strip</a:t>
                      </a:r>
                      <a:r>
                        <a:rPr lang="en-US" sz="1200" b="1" baseline="0" dirty="0" smtClean="0">
                          <a:latin typeface="Times New Roman" pitchFamily="18" charset="0"/>
                          <a:cs typeface="Times New Roman" pitchFamily="18" charset="0"/>
                        </a:rPr>
                        <a:t> dimensions</a:t>
                      </a:r>
                      <a:endParaRPr lang="ru-RU" sz="1200" b="1" dirty="0">
                        <a:latin typeface="Times New Roman" pitchFamily="18" charset="0"/>
                        <a:cs typeface="Times New Roman" pitchFamily="18"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sz="1200" b="1" dirty="0" smtClean="0">
                          <a:latin typeface="Times New Roman" pitchFamily="18" charset="0"/>
                          <a:cs typeface="Times New Roman" pitchFamily="18" charset="0"/>
                        </a:rPr>
                        <a:t>600</a:t>
                      </a:r>
                      <a:r>
                        <a:rPr lang="ru-RU" sz="1200" b="1" dirty="0" err="1" smtClean="0">
                          <a:latin typeface="Times New Roman" pitchFamily="18" charset="0"/>
                          <a:cs typeface="Times New Roman" pitchFamily="18" charset="0"/>
                        </a:rPr>
                        <a:t>х</a:t>
                      </a:r>
                      <a:r>
                        <a:rPr lang="en-US" sz="1200" b="1" dirty="0" smtClean="0">
                          <a:latin typeface="Times New Roman" pitchFamily="18" charset="0"/>
                          <a:cs typeface="Times New Roman" pitchFamily="18" charset="0"/>
                        </a:rPr>
                        <a:t>5</a:t>
                      </a:r>
                      <a:r>
                        <a:rPr lang="ru-RU" sz="1200" b="1" baseline="0" dirty="0" smtClean="0">
                          <a:latin typeface="Times New Roman" pitchFamily="18" charset="0"/>
                          <a:cs typeface="Times New Roman" pitchFamily="18" charset="0"/>
                        </a:rPr>
                        <a:t> </a:t>
                      </a:r>
                      <a:r>
                        <a:rPr lang="en-US" sz="1200" b="1" baseline="0" dirty="0" smtClean="0">
                          <a:latin typeface="Times New Roman" pitchFamily="18" charset="0"/>
                          <a:cs typeface="Times New Roman" pitchFamily="18" charset="0"/>
                        </a:rPr>
                        <a:t>mm</a:t>
                      </a:r>
                      <a:endParaRPr lang="ru-RU" sz="1200" b="1" dirty="0">
                        <a:latin typeface="Times New Roman" pitchFamily="18" charset="0"/>
                        <a:cs typeface="Times New Roman" pitchFamily="18"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r>
              <a:tr h="155897">
                <a:tc>
                  <a:txBody>
                    <a:bodyPr/>
                    <a:lstStyle/>
                    <a:p>
                      <a:r>
                        <a:rPr lang="en-US" sz="1200" b="1" dirty="0" smtClean="0">
                          <a:latin typeface="Times New Roman" pitchFamily="18" charset="0"/>
                          <a:cs typeface="Times New Roman" pitchFamily="18" charset="0"/>
                        </a:rPr>
                        <a:t>Thickness of glass </a:t>
                      </a:r>
                      <a:r>
                        <a:rPr lang="ru-RU" sz="1200" b="1" dirty="0" smtClean="0">
                          <a:latin typeface="Times New Roman" pitchFamily="18" charset="0"/>
                          <a:cs typeface="Times New Roman" pitchFamily="18" charset="0"/>
                        </a:rPr>
                        <a:t>(</a:t>
                      </a:r>
                      <a:r>
                        <a:rPr lang="en-US" sz="1200" b="1" dirty="0" smtClean="0">
                          <a:latin typeface="Times New Roman" pitchFamily="18" charset="0"/>
                          <a:cs typeface="Times New Roman" pitchFamily="18" charset="0"/>
                        </a:rPr>
                        <a:t>inner</a:t>
                      </a:r>
                      <a:r>
                        <a:rPr lang="ru-RU" sz="1200" b="1" dirty="0" smtClean="0">
                          <a:latin typeface="Times New Roman" pitchFamily="18" charset="0"/>
                          <a:cs typeface="Times New Roman" pitchFamily="18" charset="0"/>
                        </a:rPr>
                        <a:t>, </a:t>
                      </a:r>
                      <a:r>
                        <a:rPr lang="en-US" sz="1200" b="1" dirty="0" smtClean="0">
                          <a:latin typeface="Times New Roman" pitchFamily="18" charset="0"/>
                          <a:cs typeface="Times New Roman" pitchFamily="18" charset="0"/>
                        </a:rPr>
                        <a:t>outer)</a:t>
                      </a:r>
                      <a:endParaRPr lang="ru-RU" sz="1200" b="1" dirty="0">
                        <a:latin typeface="Times New Roman" pitchFamily="18" charset="0"/>
                        <a:cs typeface="Times New Roman" pitchFamily="18"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ru-RU" sz="1200" b="1" baseline="0" dirty="0" smtClean="0">
                          <a:latin typeface="Times New Roman" pitchFamily="18" charset="0"/>
                          <a:cs typeface="Times New Roman" pitchFamily="18" charset="0"/>
                        </a:rPr>
                        <a:t>550</a:t>
                      </a:r>
                      <a:r>
                        <a:rPr lang="en-US" sz="1200" b="1" baseline="0" dirty="0" smtClean="0">
                          <a:latin typeface="Times New Roman" pitchFamily="18" charset="0"/>
                          <a:cs typeface="Times New Roman" pitchFamily="18" charset="0"/>
                        </a:rPr>
                        <a:t>, 700</a:t>
                      </a:r>
                      <a:r>
                        <a:rPr lang="ru-RU" sz="1200" b="1" baseline="0" dirty="0" smtClean="0">
                          <a:latin typeface="Times New Roman" pitchFamily="18" charset="0"/>
                          <a:cs typeface="Times New Roman" pitchFamily="18" charset="0"/>
                        </a:rPr>
                        <a:t> µ</a:t>
                      </a:r>
                      <a:r>
                        <a:rPr lang="en-US" sz="1200" b="1" baseline="0" dirty="0" smtClean="0">
                          <a:latin typeface="Times New Roman" pitchFamily="18" charset="0"/>
                          <a:cs typeface="Times New Roman" pitchFamily="18" charset="0"/>
                        </a:rPr>
                        <a:t>m</a:t>
                      </a:r>
                      <a:endParaRPr lang="ru-RU" sz="1200" b="1" dirty="0">
                        <a:latin typeface="Times New Roman" pitchFamily="18" charset="0"/>
                        <a:cs typeface="Times New Roman" pitchFamily="18"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r>
              <a:tr h="155897">
                <a:tc>
                  <a:txBody>
                    <a:bodyPr/>
                    <a:lstStyle/>
                    <a:p>
                      <a:r>
                        <a:rPr lang="en-US" sz="1200" b="1" baseline="0" dirty="0" smtClean="0">
                          <a:latin typeface="Times New Roman" pitchFamily="18" charset="0"/>
                          <a:cs typeface="Times New Roman" pitchFamily="18" charset="0"/>
                        </a:rPr>
                        <a:t>Gaps number </a:t>
                      </a:r>
                      <a:r>
                        <a:rPr lang="ru-RU" sz="1200" b="1" baseline="0" dirty="0" smtClean="0">
                          <a:latin typeface="Times New Roman" pitchFamily="18" charset="0"/>
                          <a:cs typeface="Times New Roman" pitchFamily="18" charset="0"/>
                        </a:rPr>
                        <a:t>(</a:t>
                      </a:r>
                      <a:r>
                        <a:rPr lang="en-US" sz="1200" b="1" baseline="0" dirty="0" smtClean="0">
                          <a:latin typeface="Times New Roman" pitchFamily="18" charset="0"/>
                          <a:cs typeface="Times New Roman" pitchFamily="18" charset="0"/>
                        </a:rPr>
                        <a:t>2</a:t>
                      </a:r>
                      <a:r>
                        <a:rPr lang="ru-RU" sz="1200" b="1" baseline="0" dirty="0" smtClean="0">
                          <a:latin typeface="Times New Roman" pitchFamily="18" charset="0"/>
                          <a:cs typeface="Times New Roman" pitchFamily="18" charset="0"/>
                        </a:rPr>
                        <a:t> </a:t>
                      </a:r>
                      <a:r>
                        <a:rPr lang="en-US" sz="1200" b="1" baseline="0" dirty="0" smtClean="0">
                          <a:latin typeface="Times New Roman" pitchFamily="18" charset="0"/>
                          <a:cs typeface="Times New Roman" pitchFamily="18" charset="0"/>
                        </a:rPr>
                        <a:t>stack</a:t>
                      </a:r>
                      <a:r>
                        <a:rPr lang="ru-RU" sz="1200" b="1" baseline="0" dirty="0" smtClean="0">
                          <a:latin typeface="Times New Roman" pitchFamily="18" charset="0"/>
                          <a:cs typeface="Times New Roman" pitchFamily="18" charset="0"/>
                        </a:rPr>
                        <a:t>)</a:t>
                      </a:r>
                      <a:endParaRPr lang="ru-RU" sz="1200" b="1" dirty="0">
                        <a:latin typeface="Times New Roman" pitchFamily="18" charset="0"/>
                        <a:cs typeface="Times New Roman" pitchFamily="18"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ru-RU" sz="1200" b="1" dirty="0" smtClean="0">
                          <a:latin typeface="Times New Roman" pitchFamily="18" charset="0"/>
                          <a:cs typeface="Times New Roman" pitchFamily="18" charset="0"/>
                        </a:rPr>
                        <a:t>6</a:t>
                      </a:r>
                      <a:r>
                        <a:rPr lang="en-US" sz="1200" b="1" dirty="0" smtClean="0">
                          <a:latin typeface="Times New Roman" pitchFamily="18" charset="0"/>
                          <a:cs typeface="Times New Roman" pitchFamily="18" charset="0"/>
                        </a:rPr>
                        <a:t>x2</a:t>
                      </a:r>
                      <a:r>
                        <a:rPr lang="en-US" sz="1200" b="1" baseline="0" dirty="0" smtClean="0">
                          <a:latin typeface="Times New Roman" pitchFamily="18" charset="0"/>
                          <a:cs typeface="Times New Roman" pitchFamily="18" charset="0"/>
                        </a:rPr>
                        <a:t> = 12</a:t>
                      </a:r>
                      <a:endParaRPr lang="ru-RU" sz="1200" b="1" dirty="0">
                        <a:latin typeface="Times New Roman" pitchFamily="18" charset="0"/>
                        <a:cs typeface="Times New Roman" pitchFamily="18"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r>
              <a:tr h="155897">
                <a:tc>
                  <a:txBody>
                    <a:bodyPr/>
                    <a:lstStyle/>
                    <a:p>
                      <a:r>
                        <a:rPr lang="en-US" sz="1200" b="1" dirty="0" smtClean="0">
                          <a:latin typeface="Times New Roman" pitchFamily="18" charset="0"/>
                          <a:cs typeface="Times New Roman" pitchFamily="18" charset="0"/>
                        </a:rPr>
                        <a:t>Gap width</a:t>
                      </a:r>
                      <a:endParaRPr lang="ru-RU" sz="1200" b="1" dirty="0" smtClean="0">
                        <a:latin typeface="Times New Roman" pitchFamily="18" charset="0"/>
                        <a:cs typeface="Times New Roman" pitchFamily="18"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ru-RU" sz="1200" b="1" dirty="0" smtClean="0">
                          <a:latin typeface="Times New Roman" pitchFamily="18" charset="0"/>
                          <a:cs typeface="Times New Roman" pitchFamily="18" charset="0"/>
                        </a:rPr>
                        <a:t>2</a:t>
                      </a:r>
                      <a:r>
                        <a:rPr lang="en-US" sz="1200" b="1" dirty="0" smtClean="0">
                          <a:latin typeface="Times New Roman" pitchFamily="18" charset="0"/>
                          <a:cs typeface="Times New Roman" pitchFamily="18" charset="0"/>
                        </a:rPr>
                        <a:t>3</a:t>
                      </a:r>
                      <a:r>
                        <a:rPr lang="ru-RU" sz="1200" b="1" dirty="0" smtClean="0">
                          <a:latin typeface="Times New Roman" pitchFamily="18" charset="0"/>
                          <a:cs typeface="Times New Roman" pitchFamily="18" charset="0"/>
                        </a:rPr>
                        <a:t>0</a:t>
                      </a:r>
                      <a:r>
                        <a:rPr lang="ru-RU" sz="1200" b="1" baseline="0" dirty="0" smtClean="0">
                          <a:latin typeface="Times New Roman" pitchFamily="18" charset="0"/>
                          <a:cs typeface="Times New Roman" pitchFamily="18" charset="0"/>
                        </a:rPr>
                        <a:t> µ</a:t>
                      </a:r>
                      <a:r>
                        <a:rPr lang="en-US" sz="1200" b="1" baseline="0" dirty="0" smtClean="0">
                          <a:latin typeface="Times New Roman" pitchFamily="18" charset="0"/>
                          <a:cs typeface="Times New Roman" pitchFamily="18" charset="0"/>
                        </a:rPr>
                        <a:t>m</a:t>
                      </a:r>
                      <a:endParaRPr lang="en-US" sz="1200" b="1" dirty="0" smtClean="0">
                        <a:latin typeface="Times New Roman" pitchFamily="18" charset="0"/>
                        <a:cs typeface="Times New Roman" pitchFamily="18"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r>
              <a:tr h="155897">
                <a:tc>
                  <a:txBody>
                    <a:bodyPr/>
                    <a:lstStyle/>
                    <a:p>
                      <a:endParaRPr lang="ru-RU" sz="1200" b="1" dirty="0" smtClean="0">
                        <a:latin typeface="Times New Roman" pitchFamily="18" charset="0"/>
                        <a:cs typeface="Times New Roman" pitchFamily="18"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US" sz="1200" b="1" baseline="-25000" dirty="0" smtClean="0">
                        <a:latin typeface="Times New Roman" pitchFamily="18" charset="0"/>
                        <a:cs typeface="Times New Roman" pitchFamily="18"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r>
              <a:tr h="155897">
                <a:tc>
                  <a:txBody>
                    <a:bodyPr/>
                    <a:lstStyle/>
                    <a:p>
                      <a:endParaRPr lang="ru-RU" sz="1200" b="1" dirty="0" smtClean="0">
                        <a:latin typeface="Times New Roman" pitchFamily="18" charset="0"/>
                        <a:cs typeface="Times New Roman" pitchFamily="18"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US" sz="1200" b="1" dirty="0" smtClean="0">
                        <a:latin typeface="Times New Roman" pitchFamily="18" charset="0"/>
                        <a:cs typeface="Times New Roman" pitchFamily="18"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r>
            </a:tbl>
          </a:graphicData>
        </a:graphic>
      </p:graphicFrame>
      <p:sp>
        <p:nvSpPr>
          <p:cNvPr id="8" name="TextBox 10"/>
          <p:cNvSpPr txBox="1">
            <a:spLocks noChangeArrowheads="1"/>
          </p:cNvSpPr>
          <p:nvPr/>
        </p:nvSpPr>
        <p:spPr bwMode="auto">
          <a:xfrm>
            <a:off x="1763713" y="115888"/>
            <a:ext cx="5703887" cy="461962"/>
          </a:xfrm>
          <a:prstGeom prst="rect">
            <a:avLst/>
          </a:prstGeom>
          <a:noFill/>
          <a:ln w="9525">
            <a:noFill/>
            <a:miter lim="800000"/>
            <a:headEnd/>
            <a:tailEnd/>
          </a:ln>
        </p:spPr>
        <p:txBody>
          <a:bodyPr wrap="none">
            <a:spAutoFit/>
          </a:bodyPr>
          <a:lstStyle/>
          <a:p>
            <a:r>
              <a:rPr lang="en-US" sz="2400"/>
              <a:t>Double stack MRPC with 5 mm strip readout</a:t>
            </a:r>
            <a:endParaRPr lang="ru-RU" sz="2400"/>
          </a:p>
        </p:txBody>
      </p:sp>
      <p:pic>
        <p:nvPicPr>
          <p:cNvPr id="9" name="Picture 4" descr="D:\babkin\NIKA-MPD\ToF_RPC\beamtest2013_03\SRPC_widths\dsrpc.png"/>
          <p:cNvPicPr>
            <a:picLocks noChangeAspect="1" noChangeArrowheads="1"/>
          </p:cNvPicPr>
          <p:nvPr/>
        </p:nvPicPr>
        <p:blipFill>
          <a:blip r:embed="rId6" cstate="print"/>
          <a:srcRect/>
          <a:stretch>
            <a:fillRect/>
          </a:stretch>
        </p:blipFill>
        <p:spPr bwMode="auto">
          <a:xfrm>
            <a:off x="179388" y="549275"/>
            <a:ext cx="5430837" cy="3486150"/>
          </a:xfrm>
          <a:prstGeom prst="rect">
            <a:avLst/>
          </a:prstGeom>
          <a:noFill/>
          <a:ln w="9525">
            <a:noFill/>
            <a:miter lim="800000"/>
            <a:headEnd/>
            <a:tailEnd/>
          </a:ln>
        </p:spPr>
      </p:pic>
      <p:sp>
        <p:nvSpPr>
          <p:cNvPr id="10" name="TextBox 9"/>
          <p:cNvSpPr txBox="1"/>
          <p:nvPr/>
        </p:nvSpPr>
        <p:spPr>
          <a:xfrm>
            <a:off x="6156176" y="6550223"/>
            <a:ext cx="2776273" cy="307777"/>
          </a:xfrm>
          <a:prstGeom prst="rect">
            <a:avLst/>
          </a:prstGeom>
          <a:noFill/>
        </p:spPr>
        <p:txBody>
          <a:bodyPr wrap="none" rtlCol="0">
            <a:spAutoFit/>
          </a:bodyPr>
          <a:lstStyle/>
          <a:p>
            <a:r>
              <a:rPr lang="en-US" sz="1400" dirty="0" smtClean="0"/>
              <a:t>INSTR14 Novosibirsk </a:t>
            </a:r>
            <a:r>
              <a:rPr lang="en-US" sz="1400" dirty="0"/>
              <a:t>F</a:t>
            </a:r>
            <a:r>
              <a:rPr lang="en-US" sz="1400" dirty="0" smtClean="0"/>
              <a:t>ebruary 2014</a:t>
            </a:r>
            <a:endParaRPr lang="ru-RU" sz="1400" dirty="0"/>
          </a:p>
        </p:txBody>
      </p:sp>
      <p:sp>
        <p:nvSpPr>
          <p:cNvPr id="11" name="Номер слайда 10"/>
          <p:cNvSpPr>
            <a:spLocks noGrp="1"/>
          </p:cNvSpPr>
          <p:nvPr>
            <p:ph type="sldNum" sz="quarter" idx="12"/>
          </p:nvPr>
        </p:nvSpPr>
        <p:spPr/>
        <p:txBody>
          <a:bodyPr/>
          <a:lstStyle/>
          <a:p>
            <a:fld id="{DC778479-381B-4255-88C6-67342345673B}" type="slidenum">
              <a:rPr lang="ru-RU" smtClean="0"/>
              <a:pPr/>
              <a:t>18</a:t>
            </a:fld>
            <a:endParaRPr lang="ru-RU"/>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a:spLocks noChangeArrowheads="1"/>
          </p:cNvSpPr>
          <p:nvPr/>
        </p:nvSpPr>
        <p:spPr bwMode="auto">
          <a:xfrm>
            <a:off x="1062038" y="-4763"/>
            <a:ext cx="7181850" cy="554038"/>
          </a:xfrm>
          <a:prstGeom prst="rect">
            <a:avLst/>
          </a:prstGeom>
          <a:noFill/>
          <a:ln w="9525">
            <a:noFill/>
            <a:miter lim="800000"/>
            <a:headEnd/>
            <a:tailEnd/>
          </a:ln>
        </p:spPr>
        <p:txBody>
          <a:bodyPr wrap="none">
            <a:spAutoFit/>
          </a:bodyPr>
          <a:lstStyle/>
          <a:p>
            <a:r>
              <a:rPr lang="en-US" sz="3000" b="1">
                <a:solidFill>
                  <a:schemeClr val="bg1"/>
                </a:solidFill>
                <a:latin typeface="Calibri" pitchFamily="34" charset="0"/>
              </a:rPr>
              <a:t>MPD Time-Of-Flight (TOF). Progress in 2013 </a:t>
            </a:r>
            <a:endParaRPr lang="ru-RU" sz="3000" b="1">
              <a:solidFill>
                <a:schemeClr val="bg1"/>
              </a:solidFill>
              <a:latin typeface="Calibri" pitchFamily="34" charset="0"/>
            </a:endParaRPr>
          </a:p>
        </p:txBody>
      </p:sp>
      <p:sp>
        <p:nvSpPr>
          <p:cNvPr id="3" name="TextBox 13"/>
          <p:cNvSpPr txBox="1">
            <a:spLocks noChangeArrowheads="1"/>
          </p:cNvSpPr>
          <p:nvPr/>
        </p:nvSpPr>
        <p:spPr bwMode="auto">
          <a:xfrm>
            <a:off x="1403350" y="466725"/>
            <a:ext cx="6438900" cy="369888"/>
          </a:xfrm>
          <a:prstGeom prst="rect">
            <a:avLst/>
          </a:prstGeom>
          <a:noFill/>
          <a:ln w="9525">
            <a:noFill/>
            <a:miter lim="800000"/>
            <a:headEnd/>
            <a:tailEnd/>
          </a:ln>
        </p:spPr>
        <p:txBody>
          <a:bodyPr wrap="none">
            <a:spAutoFit/>
          </a:bodyPr>
          <a:lstStyle/>
          <a:p>
            <a:r>
              <a:rPr lang="en-US" b="1">
                <a:solidFill>
                  <a:schemeClr val="bg1"/>
                </a:solidFill>
                <a:latin typeface="Calibri" pitchFamily="34" charset="0"/>
              </a:rPr>
              <a:t>JINR + Hefei,Beijing(China). Team leader - V. Golovatyuk (VBLHEP)</a:t>
            </a:r>
            <a:endParaRPr lang="ru-RU" b="1">
              <a:solidFill>
                <a:schemeClr val="bg1"/>
              </a:solidFill>
              <a:latin typeface="Calibri" pitchFamily="34" charset="0"/>
            </a:endParaRPr>
          </a:p>
        </p:txBody>
      </p:sp>
      <p:pic>
        <p:nvPicPr>
          <p:cNvPr id="4" name="Picture 3" descr="F:\2013-04_OMUS\20130319_195647.jpg"/>
          <p:cNvPicPr>
            <a:picLocks noChangeArrowheads="1"/>
          </p:cNvPicPr>
          <p:nvPr/>
        </p:nvPicPr>
        <p:blipFill>
          <a:blip r:embed="rId2" cstate="print"/>
          <a:srcRect/>
          <a:stretch>
            <a:fillRect/>
          </a:stretch>
        </p:blipFill>
        <p:spPr bwMode="auto">
          <a:xfrm>
            <a:off x="34925" y="836613"/>
            <a:ext cx="4321175" cy="2592387"/>
          </a:xfrm>
          <a:prstGeom prst="rect">
            <a:avLst/>
          </a:prstGeom>
          <a:noFill/>
          <a:ln w="9525">
            <a:noFill/>
            <a:miter lim="800000"/>
            <a:headEnd/>
            <a:tailEnd/>
          </a:ln>
        </p:spPr>
      </p:pic>
      <p:pic>
        <p:nvPicPr>
          <p:cNvPr id="5" name="Picture 2" descr="F:\2013-04_OMUS\20130312_194956.jpg"/>
          <p:cNvPicPr>
            <a:picLocks noChangeArrowheads="1"/>
          </p:cNvPicPr>
          <p:nvPr/>
        </p:nvPicPr>
        <p:blipFill>
          <a:blip r:embed="rId3" cstate="print"/>
          <a:srcRect l="1051" t="27989" b="6068"/>
          <a:stretch>
            <a:fillRect/>
          </a:stretch>
        </p:blipFill>
        <p:spPr bwMode="auto">
          <a:xfrm>
            <a:off x="34925" y="3429000"/>
            <a:ext cx="6119813" cy="3060700"/>
          </a:xfrm>
          <a:prstGeom prst="rect">
            <a:avLst/>
          </a:prstGeom>
          <a:noFill/>
          <a:ln w="9525">
            <a:noFill/>
            <a:miter lim="800000"/>
            <a:headEnd/>
            <a:tailEnd/>
          </a:ln>
        </p:spPr>
      </p:pic>
      <p:sp>
        <p:nvSpPr>
          <p:cNvPr id="6" name="TextBox 15"/>
          <p:cNvSpPr txBox="1">
            <a:spLocks noChangeArrowheads="1"/>
          </p:cNvSpPr>
          <p:nvPr/>
        </p:nvSpPr>
        <p:spPr bwMode="auto">
          <a:xfrm>
            <a:off x="4500563" y="915988"/>
            <a:ext cx="4535487" cy="2584450"/>
          </a:xfrm>
          <a:prstGeom prst="rect">
            <a:avLst/>
          </a:prstGeom>
          <a:solidFill>
            <a:schemeClr val="bg1"/>
          </a:solidFill>
          <a:ln w="9525">
            <a:noFill/>
            <a:miter lim="800000"/>
            <a:headEnd/>
            <a:tailEnd/>
          </a:ln>
        </p:spPr>
        <p:txBody>
          <a:bodyPr>
            <a:spAutoFit/>
          </a:bodyPr>
          <a:lstStyle/>
          <a:p>
            <a:pPr algn="ctr"/>
            <a:r>
              <a:rPr lang="en-US" b="1" u="sng">
                <a:latin typeface="Calibri" pitchFamily="34" charset="0"/>
              </a:rPr>
              <a:t>Main goals in 2013:</a:t>
            </a:r>
          </a:p>
          <a:p>
            <a:pPr algn="ctr"/>
            <a:endParaRPr lang="en-US" b="1" u="sng">
              <a:latin typeface="Calibri" pitchFamily="34" charset="0"/>
            </a:endParaRPr>
          </a:p>
          <a:p>
            <a:pPr>
              <a:buFont typeface="Wingdings" pitchFamily="2" charset="2"/>
              <a:buChar char="§"/>
            </a:pPr>
            <a:r>
              <a:rPr lang="en-US">
                <a:latin typeface="Calibri" pitchFamily="34" charset="0"/>
              </a:rPr>
              <a:t> Optimization of the TOF geometry and</a:t>
            </a:r>
          </a:p>
          <a:p>
            <a:r>
              <a:rPr lang="en-US">
                <a:latin typeface="Calibri" pitchFamily="34" charset="0"/>
              </a:rPr>
              <a:t>    read-out scheme</a:t>
            </a:r>
          </a:p>
          <a:p>
            <a:pPr>
              <a:buFont typeface="Wingdings" pitchFamily="2" charset="2"/>
              <a:buChar char="§"/>
            </a:pPr>
            <a:r>
              <a:rPr lang="en-US">
                <a:latin typeface="Calibri" pitchFamily="34" charset="0"/>
              </a:rPr>
              <a:t> Technological development aimed in</a:t>
            </a:r>
          </a:p>
          <a:p>
            <a:r>
              <a:rPr lang="en-US">
                <a:latin typeface="Calibri" pitchFamily="34" charset="0"/>
              </a:rPr>
              <a:t>   achieving better mRPC performances</a:t>
            </a:r>
          </a:p>
          <a:p>
            <a:pPr>
              <a:buFont typeface="Wingdings" pitchFamily="2" charset="2"/>
              <a:buChar char="§"/>
            </a:pPr>
            <a:r>
              <a:rPr lang="en-US">
                <a:latin typeface="Calibri" pitchFamily="34" charset="0"/>
              </a:rPr>
              <a:t> Experimental study of rate capability for</a:t>
            </a:r>
          </a:p>
          <a:p>
            <a:r>
              <a:rPr lang="en-US">
                <a:latin typeface="Calibri" pitchFamily="34" charset="0"/>
              </a:rPr>
              <a:t>   several prototypes of TOF modules</a:t>
            </a:r>
          </a:p>
          <a:p>
            <a:pPr>
              <a:buFont typeface="Wingdings" pitchFamily="2" charset="2"/>
              <a:buChar char="§"/>
            </a:pPr>
            <a:r>
              <a:rPr lang="en-US">
                <a:latin typeface="Calibri" pitchFamily="34" charset="0"/>
              </a:rPr>
              <a:t> TOF TDR finalizing (draft is ready)  </a:t>
            </a:r>
            <a:endParaRPr lang="ru-RU">
              <a:latin typeface="Calibri" pitchFamily="34" charset="0"/>
            </a:endParaRPr>
          </a:p>
        </p:txBody>
      </p:sp>
      <p:sp>
        <p:nvSpPr>
          <p:cNvPr id="7" name="Выноска со стрелкой вверх 6"/>
          <p:cNvSpPr/>
          <p:nvPr/>
        </p:nvSpPr>
        <p:spPr>
          <a:xfrm>
            <a:off x="71438" y="2708275"/>
            <a:ext cx="4105275" cy="504825"/>
          </a:xfrm>
          <a:prstGeom prst="upArrowCallou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b="1" dirty="0">
                <a:solidFill>
                  <a:schemeClr val="tx1"/>
                </a:solidFill>
              </a:rPr>
              <a:t>A full-scale double-stack </a:t>
            </a:r>
            <a:r>
              <a:rPr lang="en-US" b="1" dirty="0" err="1">
                <a:solidFill>
                  <a:schemeClr val="tx1"/>
                </a:solidFill>
              </a:rPr>
              <a:t>mRPC</a:t>
            </a:r>
            <a:r>
              <a:rPr lang="en-US" b="1" dirty="0">
                <a:solidFill>
                  <a:schemeClr val="tx1"/>
                </a:solidFill>
              </a:rPr>
              <a:t> prototype</a:t>
            </a:r>
            <a:endParaRPr lang="ru-RU" b="1" dirty="0">
              <a:solidFill>
                <a:schemeClr val="tx1"/>
              </a:solidFill>
            </a:endParaRPr>
          </a:p>
        </p:txBody>
      </p:sp>
      <p:sp>
        <p:nvSpPr>
          <p:cNvPr id="8" name="Выноска со стрелкой влево 7"/>
          <p:cNvSpPr/>
          <p:nvPr/>
        </p:nvSpPr>
        <p:spPr>
          <a:xfrm>
            <a:off x="4572000" y="5084763"/>
            <a:ext cx="3671888" cy="865187"/>
          </a:xfrm>
          <a:prstGeom prst="leftArrowCallou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solidFill>
                  <a:schemeClr val="tx1"/>
                </a:solidFill>
              </a:rPr>
              <a:t>Experimental setup</a:t>
            </a:r>
          </a:p>
          <a:p>
            <a:pPr algn="ctr" fontAlgn="auto">
              <a:spcBef>
                <a:spcPts val="0"/>
              </a:spcBef>
              <a:spcAft>
                <a:spcPts val="0"/>
              </a:spcAft>
              <a:defRPr/>
            </a:pPr>
            <a:r>
              <a:rPr lang="en-US" b="1" dirty="0">
                <a:solidFill>
                  <a:schemeClr val="tx1"/>
                </a:solidFill>
              </a:rPr>
              <a:t> for </a:t>
            </a:r>
            <a:r>
              <a:rPr lang="en-US" b="1" dirty="0" err="1">
                <a:solidFill>
                  <a:schemeClr val="tx1"/>
                </a:solidFill>
              </a:rPr>
              <a:t>mRPC</a:t>
            </a:r>
            <a:r>
              <a:rPr lang="en-US" b="1" dirty="0">
                <a:solidFill>
                  <a:schemeClr val="tx1"/>
                </a:solidFill>
              </a:rPr>
              <a:t> tests</a:t>
            </a:r>
          </a:p>
          <a:p>
            <a:pPr algn="ctr" fontAlgn="auto">
              <a:spcBef>
                <a:spcPts val="0"/>
              </a:spcBef>
              <a:spcAft>
                <a:spcPts val="0"/>
              </a:spcAft>
              <a:defRPr/>
            </a:pPr>
            <a:r>
              <a:rPr lang="en-US" b="1" dirty="0">
                <a:solidFill>
                  <a:schemeClr val="tx1"/>
                </a:solidFill>
              </a:rPr>
              <a:t>(March’13, Nuclotron)</a:t>
            </a:r>
            <a:r>
              <a:rPr lang="en-US" b="1" dirty="0"/>
              <a:t>)</a:t>
            </a:r>
            <a:endParaRPr lang="ru-RU" b="1" dirty="0"/>
          </a:p>
        </p:txBody>
      </p:sp>
      <p:cxnSp>
        <p:nvCxnSpPr>
          <p:cNvPr id="9" name="Прямая соединительная линия 8"/>
          <p:cNvCxnSpPr/>
          <p:nvPr/>
        </p:nvCxnSpPr>
        <p:spPr>
          <a:xfrm>
            <a:off x="36513" y="6453188"/>
            <a:ext cx="9070975" cy="0"/>
          </a:xfrm>
          <a:prstGeom prst="line">
            <a:avLst/>
          </a:prstGeom>
          <a:ln w="2222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3707904" y="6550223"/>
            <a:ext cx="2776273" cy="307777"/>
          </a:xfrm>
          <a:prstGeom prst="rect">
            <a:avLst/>
          </a:prstGeom>
          <a:noFill/>
        </p:spPr>
        <p:txBody>
          <a:bodyPr wrap="none" rtlCol="0">
            <a:spAutoFit/>
          </a:bodyPr>
          <a:lstStyle/>
          <a:p>
            <a:r>
              <a:rPr lang="en-US" sz="1400" dirty="0" smtClean="0"/>
              <a:t>INSTR14 Novosibirsk </a:t>
            </a:r>
            <a:r>
              <a:rPr lang="en-US" sz="1400" dirty="0"/>
              <a:t>F</a:t>
            </a:r>
            <a:r>
              <a:rPr lang="en-US" sz="1400" dirty="0" smtClean="0"/>
              <a:t>ebruary 2014</a:t>
            </a:r>
            <a:endParaRPr lang="ru-RU" sz="1400" dirty="0"/>
          </a:p>
        </p:txBody>
      </p:sp>
      <p:sp>
        <p:nvSpPr>
          <p:cNvPr id="12" name="Номер слайда 11"/>
          <p:cNvSpPr>
            <a:spLocks noGrp="1"/>
          </p:cNvSpPr>
          <p:nvPr>
            <p:ph type="sldNum" sz="quarter" idx="12"/>
          </p:nvPr>
        </p:nvSpPr>
        <p:spPr/>
        <p:txBody>
          <a:bodyPr/>
          <a:lstStyle/>
          <a:p>
            <a:fld id="{DC778479-381B-4255-88C6-67342345673B}" type="slidenum">
              <a:rPr lang="ru-RU" smtClean="0"/>
              <a:pPr/>
              <a:t>19</a:t>
            </a:fld>
            <a:endParaRPr lang="ru-RU"/>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51520" y="1988840"/>
            <a:ext cx="8604448" cy="2862322"/>
          </a:xfrm>
          <a:prstGeom prst="rect">
            <a:avLst/>
          </a:prstGeom>
          <a:noFill/>
        </p:spPr>
        <p:txBody>
          <a:bodyPr wrap="square" rtlCol="0">
            <a:spAutoFit/>
          </a:bodyPr>
          <a:lstStyle/>
          <a:p>
            <a:r>
              <a:rPr lang="en-US" sz="2000" dirty="0" smtClean="0"/>
              <a:t>A new scientific program on heavy-ion physics is under realization at JINR</a:t>
            </a:r>
          </a:p>
          <a:p>
            <a:r>
              <a:rPr lang="en-US" sz="2000" dirty="0" smtClean="0"/>
              <a:t> ( </a:t>
            </a:r>
            <a:r>
              <a:rPr lang="en-US" sz="2000" dirty="0" err="1" smtClean="0"/>
              <a:t>Dudna</a:t>
            </a:r>
            <a:r>
              <a:rPr lang="en-US" sz="2000" dirty="0" smtClean="0"/>
              <a:t>).</a:t>
            </a:r>
          </a:p>
          <a:p>
            <a:r>
              <a:rPr lang="en-US" sz="2000" dirty="0" smtClean="0"/>
              <a:t>It is devoted to study of in-medium properties of hadrons and nuclear matter equation of state including a search for signals of </a:t>
            </a:r>
            <a:r>
              <a:rPr lang="en-US" sz="2000" dirty="0" err="1" smtClean="0"/>
              <a:t>deconfinement</a:t>
            </a:r>
            <a:r>
              <a:rPr lang="en-US" sz="2000" dirty="0" smtClean="0"/>
              <a:t> phase</a:t>
            </a:r>
          </a:p>
          <a:p>
            <a:r>
              <a:rPr lang="en-US" sz="2000" dirty="0" smtClean="0"/>
              <a:t> transition and critical end-point. Comprehensive exploration of the QCD diagram will be performed by a careful energy and system-size scan with ion species ranging from protons to                    over </a:t>
            </a:r>
            <a:r>
              <a:rPr lang="en-US" sz="2000" dirty="0" err="1" smtClean="0"/>
              <a:t>c.m</a:t>
            </a:r>
            <a:r>
              <a:rPr lang="en-US" sz="2000" dirty="0" smtClean="0"/>
              <a:t>. energy range </a:t>
            </a:r>
            <a:r>
              <a:rPr lang="en-GB" sz="2000" dirty="0" smtClean="0">
                <a:solidFill>
                  <a:srgbClr val="333333"/>
                </a:solidFill>
                <a:cs typeface="Arial" pitchFamily="34" charset="0"/>
              </a:rPr>
              <a:t>√</a:t>
            </a:r>
            <a:r>
              <a:rPr lang="en-GB" sz="2000" dirty="0" err="1" smtClean="0">
                <a:solidFill>
                  <a:srgbClr val="333333"/>
                </a:solidFill>
                <a:cs typeface="Arial" pitchFamily="34" charset="0"/>
              </a:rPr>
              <a:t>s</a:t>
            </a:r>
            <a:r>
              <a:rPr lang="en-GB" sz="2000" baseline="-30000" dirty="0" err="1" smtClean="0">
                <a:solidFill>
                  <a:srgbClr val="333333"/>
                </a:solidFill>
                <a:cs typeface="Arial" pitchFamily="34" charset="0"/>
              </a:rPr>
              <a:t>NN</a:t>
            </a:r>
            <a:r>
              <a:rPr lang="en-GB" sz="2000" dirty="0" smtClean="0">
                <a:solidFill>
                  <a:srgbClr val="333333"/>
                </a:solidFill>
                <a:cs typeface="Arial" pitchFamily="34" charset="0"/>
              </a:rPr>
              <a:t> = 4 - 11 </a:t>
            </a:r>
            <a:r>
              <a:rPr lang="en-GB" sz="2000" dirty="0" err="1" smtClean="0">
                <a:solidFill>
                  <a:srgbClr val="333333"/>
                </a:solidFill>
                <a:cs typeface="Arial" pitchFamily="34" charset="0"/>
              </a:rPr>
              <a:t>GeV</a:t>
            </a:r>
            <a:r>
              <a:rPr lang="en-GB" sz="2000" dirty="0" smtClean="0">
                <a:solidFill>
                  <a:srgbClr val="333333"/>
                </a:solidFill>
                <a:cs typeface="Arial" pitchFamily="34" charset="0"/>
              </a:rPr>
              <a:t>. </a:t>
            </a:r>
          </a:p>
          <a:p>
            <a:r>
              <a:rPr lang="en-GB" sz="2000" dirty="0" smtClean="0">
                <a:solidFill>
                  <a:srgbClr val="FF0000"/>
                </a:solidFill>
                <a:cs typeface="Arial" pitchFamily="34" charset="0"/>
              </a:rPr>
              <a:t>The future </a:t>
            </a:r>
            <a:r>
              <a:rPr lang="en-GB" sz="2000" dirty="0" err="1" smtClean="0">
                <a:solidFill>
                  <a:srgbClr val="FF0000"/>
                </a:solidFill>
                <a:cs typeface="Arial" pitchFamily="34" charset="0"/>
              </a:rPr>
              <a:t>Nuclotron</a:t>
            </a:r>
            <a:r>
              <a:rPr lang="en-GB" sz="2000" dirty="0" smtClean="0">
                <a:solidFill>
                  <a:srgbClr val="FF0000"/>
                </a:solidFill>
                <a:cs typeface="Arial" pitchFamily="34" charset="0"/>
              </a:rPr>
              <a:t>-based heavy Ion Collider </a:t>
            </a:r>
            <a:r>
              <a:rPr lang="en-GB" sz="2000" dirty="0" err="1" smtClean="0">
                <a:solidFill>
                  <a:srgbClr val="FF0000"/>
                </a:solidFill>
                <a:cs typeface="Arial" pitchFamily="34" charset="0"/>
              </a:rPr>
              <a:t>fAcility</a:t>
            </a:r>
            <a:r>
              <a:rPr lang="en-GB" sz="2000" dirty="0" smtClean="0">
                <a:solidFill>
                  <a:srgbClr val="FF0000"/>
                </a:solidFill>
                <a:cs typeface="Arial" pitchFamily="34" charset="0"/>
              </a:rPr>
              <a:t> ( NICA ) </a:t>
            </a:r>
          </a:p>
          <a:p>
            <a:r>
              <a:rPr lang="en-GB" sz="2000" dirty="0" smtClean="0">
                <a:solidFill>
                  <a:srgbClr val="FF0000"/>
                </a:solidFill>
                <a:cs typeface="Arial" pitchFamily="34" charset="0"/>
              </a:rPr>
              <a:t>will operate at luminosity of                  ions up to </a:t>
            </a:r>
            <a:r>
              <a:rPr lang="en-GB" sz="2000" dirty="0" smtClean="0">
                <a:solidFill>
                  <a:srgbClr val="FF0000"/>
                </a:solidFill>
                <a:latin typeface="+mj-lt"/>
                <a:cs typeface="Arial" pitchFamily="34" charset="0"/>
              </a:rPr>
              <a:t>10</a:t>
            </a:r>
            <a:r>
              <a:rPr lang="en-GB" sz="2000" baseline="30000" dirty="0" smtClean="0">
                <a:solidFill>
                  <a:srgbClr val="FF0000"/>
                </a:solidFill>
                <a:latin typeface="+mj-lt"/>
                <a:cs typeface="Arial" pitchFamily="34" charset="0"/>
              </a:rPr>
              <a:t>27</a:t>
            </a:r>
            <a:r>
              <a:rPr lang="en-GB" sz="2000" dirty="0" smtClean="0">
                <a:solidFill>
                  <a:srgbClr val="FF0000"/>
                </a:solidFill>
                <a:latin typeface="+mj-lt"/>
                <a:cs typeface="Arial" pitchFamily="34" charset="0"/>
              </a:rPr>
              <a:t> cm</a:t>
            </a:r>
            <a:r>
              <a:rPr lang="en-GB" sz="2000" baseline="30000" dirty="0" smtClean="0">
                <a:solidFill>
                  <a:srgbClr val="FF0000"/>
                </a:solidFill>
                <a:latin typeface="+mj-lt"/>
                <a:cs typeface="Arial" pitchFamily="34" charset="0"/>
              </a:rPr>
              <a:t>-2</a:t>
            </a:r>
            <a:r>
              <a:rPr lang="en-GB" sz="2000" dirty="0" smtClean="0">
                <a:solidFill>
                  <a:srgbClr val="FF0000"/>
                </a:solidFill>
                <a:latin typeface="+mj-lt"/>
                <a:cs typeface="Arial" pitchFamily="34" charset="0"/>
              </a:rPr>
              <a:t>s</a:t>
            </a:r>
            <a:r>
              <a:rPr lang="en-GB" sz="2000" baseline="30000" dirty="0" smtClean="0">
                <a:solidFill>
                  <a:srgbClr val="FF0000"/>
                </a:solidFill>
                <a:latin typeface="+mj-lt"/>
                <a:cs typeface="Arial" pitchFamily="34" charset="0"/>
              </a:rPr>
              <a:t>-1</a:t>
            </a:r>
            <a:r>
              <a:rPr lang="en-GB" sz="2000" dirty="0" smtClean="0">
                <a:solidFill>
                  <a:srgbClr val="FF0000"/>
                </a:solidFill>
                <a:latin typeface="+mj-lt"/>
                <a:cs typeface="Arial" pitchFamily="34" charset="0"/>
              </a:rPr>
              <a:t> .</a:t>
            </a:r>
            <a:endParaRPr lang="ru-RU" sz="2000" dirty="0">
              <a:solidFill>
                <a:srgbClr val="FF0000"/>
              </a:solidFill>
              <a:latin typeface="+mj-lt"/>
            </a:endParaRPr>
          </a:p>
        </p:txBody>
      </p:sp>
      <p:sp>
        <p:nvSpPr>
          <p:cNvPr id="4" name="TextBox 3"/>
          <p:cNvSpPr txBox="1"/>
          <p:nvPr/>
        </p:nvSpPr>
        <p:spPr>
          <a:xfrm>
            <a:off x="971600" y="548680"/>
            <a:ext cx="5904656" cy="584775"/>
          </a:xfrm>
          <a:prstGeom prst="rect">
            <a:avLst/>
          </a:prstGeom>
          <a:solidFill>
            <a:srgbClr val="0070C0"/>
          </a:solidFill>
        </p:spPr>
        <p:txBody>
          <a:bodyPr wrap="square" rtlCol="0">
            <a:spAutoFit/>
          </a:bodyPr>
          <a:lstStyle/>
          <a:p>
            <a:r>
              <a:rPr lang="en-US" sz="3200" dirty="0" smtClean="0">
                <a:solidFill>
                  <a:schemeClr val="bg1"/>
                </a:solidFill>
              </a:rPr>
              <a:t>           Heavy ion physics at JINR</a:t>
            </a:r>
            <a:endParaRPr lang="ru-RU" sz="3200" dirty="0">
              <a:solidFill>
                <a:schemeClr val="bg1"/>
              </a:solidFill>
            </a:endParaRPr>
          </a:p>
        </p:txBody>
      </p:sp>
      <p:sp>
        <p:nvSpPr>
          <p:cNvPr id="5" name="TextBox 4"/>
          <p:cNvSpPr txBox="1"/>
          <p:nvPr/>
        </p:nvSpPr>
        <p:spPr>
          <a:xfrm>
            <a:off x="3995936" y="6093296"/>
            <a:ext cx="3512757" cy="369332"/>
          </a:xfrm>
          <a:prstGeom prst="rect">
            <a:avLst/>
          </a:prstGeom>
          <a:noFill/>
        </p:spPr>
        <p:txBody>
          <a:bodyPr wrap="none" rtlCol="0">
            <a:spAutoFit/>
          </a:bodyPr>
          <a:lstStyle/>
          <a:p>
            <a:r>
              <a:rPr lang="en-US" dirty="0" smtClean="0"/>
              <a:t>INSTR14 Novosibirsk </a:t>
            </a:r>
            <a:r>
              <a:rPr lang="en-US" dirty="0"/>
              <a:t>F</a:t>
            </a:r>
            <a:r>
              <a:rPr lang="en-US" dirty="0" smtClean="0"/>
              <a:t>ebruary 2014</a:t>
            </a:r>
            <a:endParaRPr lang="ru-RU" dirty="0"/>
          </a:p>
        </p:txBody>
      </p:sp>
      <p:sp>
        <p:nvSpPr>
          <p:cNvPr id="6" name="Номер слайда 5"/>
          <p:cNvSpPr>
            <a:spLocks noGrp="1"/>
          </p:cNvSpPr>
          <p:nvPr>
            <p:ph type="sldNum" sz="quarter" idx="12"/>
          </p:nvPr>
        </p:nvSpPr>
        <p:spPr/>
        <p:txBody>
          <a:bodyPr/>
          <a:lstStyle/>
          <a:p>
            <a:fld id="{DC778479-381B-4255-88C6-67342345673B}" type="slidenum">
              <a:rPr lang="ru-RU" smtClean="0"/>
              <a:pPr/>
              <a:t>2</a:t>
            </a:fld>
            <a:endParaRPr lang="ru-RU"/>
          </a:p>
        </p:txBody>
      </p:sp>
      <p:sp>
        <p:nvSpPr>
          <p:cNvPr id="7" name="Прямоугольник 6"/>
          <p:cNvSpPr/>
          <p:nvPr/>
        </p:nvSpPr>
        <p:spPr>
          <a:xfrm>
            <a:off x="3347864" y="4437112"/>
            <a:ext cx="917238" cy="369332"/>
          </a:xfrm>
          <a:prstGeom prst="rect">
            <a:avLst/>
          </a:prstGeom>
        </p:spPr>
        <p:txBody>
          <a:bodyPr wrap="none">
            <a:spAutoFit/>
          </a:bodyPr>
          <a:lstStyle/>
          <a:p>
            <a:pPr algn="r"/>
            <a:r>
              <a:rPr lang="en-US" baseline="30000" dirty="0" smtClean="0">
                <a:solidFill>
                  <a:srgbClr val="FF0000"/>
                </a:solidFill>
              </a:rPr>
              <a:t>197</a:t>
            </a:r>
            <a:r>
              <a:rPr lang="en-US" dirty="0" smtClean="0">
                <a:solidFill>
                  <a:srgbClr val="FF0000"/>
                </a:solidFill>
              </a:rPr>
              <a:t>Au</a:t>
            </a:r>
            <a:r>
              <a:rPr lang="en-US" baseline="30000" dirty="0" smtClean="0">
                <a:solidFill>
                  <a:srgbClr val="FF0000"/>
                </a:solidFill>
              </a:rPr>
              <a:t>79+</a:t>
            </a:r>
            <a:endParaRPr lang="ru-RU" dirty="0">
              <a:solidFill>
                <a:srgbClr val="FF0000"/>
              </a:solidFill>
            </a:endParaRPr>
          </a:p>
        </p:txBody>
      </p:sp>
      <p:sp>
        <p:nvSpPr>
          <p:cNvPr id="9" name="Прямоугольник 8"/>
          <p:cNvSpPr/>
          <p:nvPr/>
        </p:nvSpPr>
        <p:spPr>
          <a:xfrm>
            <a:off x="2915816" y="3861048"/>
            <a:ext cx="917238" cy="369332"/>
          </a:xfrm>
          <a:prstGeom prst="rect">
            <a:avLst/>
          </a:prstGeom>
        </p:spPr>
        <p:txBody>
          <a:bodyPr wrap="none">
            <a:spAutoFit/>
          </a:bodyPr>
          <a:lstStyle/>
          <a:p>
            <a:pPr algn="r"/>
            <a:r>
              <a:rPr lang="en-US" baseline="30000" dirty="0" smtClean="0"/>
              <a:t>197</a:t>
            </a:r>
            <a:r>
              <a:rPr lang="en-US" dirty="0" smtClean="0"/>
              <a:t>Au</a:t>
            </a:r>
            <a:r>
              <a:rPr lang="en-US" baseline="30000" dirty="0" smtClean="0"/>
              <a:t>79+</a:t>
            </a:r>
            <a:endParaRPr lang="ru-RU"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5"/>
          <p:cNvSpPr txBox="1">
            <a:spLocks noChangeArrowheads="1"/>
          </p:cNvSpPr>
          <p:nvPr/>
        </p:nvSpPr>
        <p:spPr bwMode="auto">
          <a:xfrm>
            <a:off x="468313" y="-36513"/>
            <a:ext cx="8710612" cy="585788"/>
          </a:xfrm>
          <a:prstGeom prst="rect">
            <a:avLst/>
          </a:prstGeom>
          <a:noFill/>
          <a:ln w="9525">
            <a:noFill/>
            <a:miter lim="800000"/>
            <a:headEnd/>
            <a:tailEnd/>
          </a:ln>
        </p:spPr>
        <p:txBody>
          <a:bodyPr wrap="none">
            <a:spAutoFit/>
          </a:bodyPr>
          <a:lstStyle/>
          <a:p>
            <a:r>
              <a:rPr lang="en-US" sz="3100" b="1">
                <a:solidFill>
                  <a:schemeClr val="bg1"/>
                </a:solidFill>
                <a:latin typeface="Calibri" pitchFamily="34" charset="0"/>
              </a:rPr>
              <a:t>TOF mRPC.  Beam tests at Nuclotron (March 2013)</a:t>
            </a:r>
            <a:endParaRPr lang="ru-RU" sz="3100" b="1">
              <a:solidFill>
                <a:schemeClr val="bg1"/>
              </a:solidFill>
              <a:latin typeface="Calibri" pitchFamily="34" charset="0"/>
            </a:endParaRPr>
          </a:p>
        </p:txBody>
      </p:sp>
      <p:pic>
        <p:nvPicPr>
          <p:cNvPr id="3" name="Picture 2" descr="F:\2013-04_OMUS\DS_eff.gif"/>
          <p:cNvPicPr>
            <a:picLocks noChangeAspect="1" noChangeArrowheads="1"/>
          </p:cNvPicPr>
          <p:nvPr/>
        </p:nvPicPr>
        <p:blipFill>
          <a:blip r:embed="rId2" cstate="print"/>
          <a:srcRect/>
          <a:stretch>
            <a:fillRect/>
          </a:stretch>
        </p:blipFill>
        <p:spPr bwMode="auto">
          <a:xfrm>
            <a:off x="179388" y="620713"/>
            <a:ext cx="3998912" cy="2808287"/>
          </a:xfrm>
          <a:prstGeom prst="rect">
            <a:avLst/>
          </a:prstGeom>
          <a:noFill/>
          <a:ln w="9525">
            <a:noFill/>
            <a:miter lim="800000"/>
            <a:headEnd/>
            <a:tailEnd/>
          </a:ln>
        </p:spPr>
      </p:pic>
      <p:pic>
        <p:nvPicPr>
          <p:cNvPr id="4" name="Picture 3" descr="F:\2013-04_OMUS\DS_tres.gif"/>
          <p:cNvPicPr>
            <a:picLocks noChangeAspect="1" noChangeArrowheads="1"/>
          </p:cNvPicPr>
          <p:nvPr/>
        </p:nvPicPr>
        <p:blipFill>
          <a:blip r:embed="rId3" cstate="print"/>
          <a:srcRect/>
          <a:stretch>
            <a:fillRect/>
          </a:stretch>
        </p:blipFill>
        <p:spPr bwMode="auto">
          <a:xfrm>
            <a:off x="4716463" y="585788"/>
            <a:ext cx="4049712" cy="2843212"/>
          </a:xfrm>
          <a:prstGeom prst="rect">
            <a:avLst/>
          </a:prstGeom>
          <a:noFill/>
          <a:ln w="9525">
            <a:noFill/>
            <a:miter lim="800000"/>
            <a:headEnd/>
            <a:tailEnd/>
          </a:ln>
        </p:spPr>
      </p:pic>
      <p:pic>
        <p:nvPicPr>
          <p:cNvPr id="5" name="Picture 3" descr="D:\babkin\conference\2012-11_LOC_ICSSNO_MEPHI\publication_YadPh&amp;Eng\DS_eff.gif"/>
          <p:cNvPicPr>
            <a:picLocks noChangeAspect="1" noChangeArrowheads="1"/>
          </p:cNvPicPr>
          <p:nvPr/>
        </p:nvPicPr>
        <p:blipFill>
          <a:blip r:embed="rId4" cstate="print"/>
          <a:srcRect/>
          <a:stretch>
            <a:fillRect/>
          </a:stretch>
        </p:blipFill>
        <p:spPr bwMode="auto">
          <a:xfrm>
            <a:off x="179388" y="3573463"/>
            <a:ext cx="3998912" cy="2808287"/>
          </a:xfrm>
          <a:prstGeom prst="rect">
            <a:avLst/>
          </a:prstGeom>
          <a:noFill/>
          <a:ln w="9525">
            <a:noFill/>
            <a:miter lim="800000"/>
            <a:headEnd/>
            <a:tailEnd/>
          </a:ln>
        </p:spPr>
      </p:pic>
      <p:sp>
        <p:nvSpPr>
          <p:cNvPr id="6" name="TextBox 20"/>
          <p:cNvSpPr txBox="1">
            <a:spLocks noChangeArrowheads="1"/>
          </p:cNvSpPr>
          <p:nvPr/>
        </p:nvSpPr>
        <p:spPr bwMode="auto">
          <a:xfrm>
            <a:off x="4284663" y="4100513"/>
            <a:ext cx="4852987" cy="1200150"/>
          </a:xfrm>
          <a:prstGeom prst="rect">
            <a:avLst/>
          </a:prstGeom>
          <a:solidFill>
            <a:schemeClr val="bg1"/>
          </a:solidFill>
          <a:ln w="9525">
            <a:noFill/>
            <a:miter lim="800000"/>
            <a:headEnd/>
            <a:tailEnd/>
          </a:ln>
        </p:spPr>
        <p:txBody>
          <a:bodyPr wrap="none">
            <a:spAutoFit/>
          </a:bodyPr>
          <a:lstStyle/>
          <a:p>
            <a:pPr>
              <a:buFont typeface="Wingdings" pitchFamily="2" charset="2"/>
              <a:buChar char="§"/>
            </a:pPr>
            <a:r>
              <a:rPr lang="en-US">
                <a:latin typeface="Calibri" pitchFamily="34" charset="0"/>
              </a:rPr>
              <a:t> Timing resolution </a:t>
            </a:r>
            <a:r>
              <a:rPr lang="en-US">
                <a:latin typeface="Symbol" pitchFamily="18" charset="2"/>
              </a:rPr>
              <a:t>s</a:t>
            </a:r>
            <a:r>
              <a:rPr lang="en-US">
                <a:latin typeface="Calibri" pitchFamily="34" charset="0"/>
              </a:rPr>
              <a:t> &lt; 70 ps achieved for a </a:t>
            </a:r>
          </a:p>
          <a:p>
            <a:r>
              <a:rPr lang="en-US">
                <a:latin typeface="Calibri" pitchFamily="34" charset="0"/>
              </a:rPr>
              <a:t>   double-stack mRPC module</a:t>
            </a:r>
          </a:p>
          <a:p>
            <a:pPr>
              <a:buFont typeface="Wingdings" pitchFamily="2" charset="2"/>
              <a:buChar char="§"/>
            </a:pPr>
            <a:r>
              <a:rPr lang="en-US">
                <a:latin typeface="Calibri" pitchFamily="34" charset="0"/>
              </a:rPr>
              <a:t> The resolution does not depend on coordinate</a:t>
            </a:r>
          </a:p>
          <a:p>
            <a:pPr>
              <a:buFont typeface="Wingdings" pitchFamily="2" charset="2"/>
              <a:buChar char="§"/>
            </a:pPr>
            <a:r>
              <a:rPr lang="en-US">
                <a:latin typeface="Calibri" pitchFamily="34" charset="0"/>
              </a:rPr>
              <a:t> Results of the beam tests will be published soon</a:t>
            </a:r>
          </a:p>
        </p:txBody>
      </p:sp>
      <p:sp>
        <p:nvSpPr>
          <p:cNvPr id="7" name="Выноска со стрелкой влево 6"/>
          <p:cNvSpPr/>
          <p:nvPr/>
        </p:nvSpPr>
        <p:spPr>
          <a:xfrm>
            <a:off x="1331913" y="1844675"/>
            <a:ext cx="2447925" cy="792163"/>
          </a:xfrm>
          <a:prstGeom prst="leftArrowCallou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700" b="1" dirty="0">
                <a:solidFill>
                  <a:schemeClr val="tx1"/>
                </a:solidFill>
              </a:rPr>
              <a:t>Efficiency of a double-stack</a:t>
            </a:r>
          </a:p>
          <a:p>
            <a:pPr algn="ctr" fontAlgn="auto">
              <a:spcBef>
                <a:spcPts val="0"/>
              </a:spcBef>
              <a:spcAft>
                <a:spcPts val="0"/>
              </a:spcAft>
              <a:defRPr/>
            </a:pPr>
            <a:r>
              <a:rPr lang="en-US" sz="1700" b="1" dirty="0">
                <a:solidFill>
                  <a:schemeClr val="tx1"/>
                </a:solidFill>
              </a:rPr>
              <a:t> </a:t>
            </a:r>
            <a:r>
              <a:rPr lang="en-US" sz="1700" b="1" dirty="0" err="1">
                <a:solidFill>
                  <a:schemeClr val="tx1"/>
                </a:solidFill>
              </a:rPr>
              <a:t>mRPC</a:t>
            </a:r>
            <a:r>
              <a:rPr lang="en-US" sz="1700" b="1" dirty="0">
                <a:solidFill>
                  <a:schemeClr val="tx1"/>
                </a:solidFill>
              </a:rPr>
              <a:t> module</a:t>
            </a:r>
            <a:endParaRPr lang="ru-RU" sz="1700" b="1" dirty="0">
              <a:solidFill>
                <a:schemeClr val="tx1"/>
              </a:solidFill>
            </a:endParaRPr>
          </a:p>
        </p:txBody>
      </p:sp>
      <p:sp>
        <p:nvSpPr>
          <p:cNvPr id="8" name="Выноска со стрелкой влево 7"/>
          <p:cNvSpPr/>
          <p:nvPr/>
        </p:nvSpPr>
        <p:spPr>
          <a:xfrm>
            <a:off x="5867400" y="981075"/>
            <a:ext cx="2449513" cy="576263"/>
          </a:xfrm>
          <a:prstGeom prst="leftArrowCallou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700" b="1" dirty="0">
                <a:solidFill>
                  <a:schemeClr val="tx1"/>
                </a:solidFill>
              </a:rPr>
              <a:t>Time resolution of a </a:t>
            </a:r>
            <a:r>
              <a:rPr lang="en-US" sz="1700" b="1" dirty="0" err="1">
                <a:solidFill>
                  <a:schemeClr val="tx1"/>
                </a:solidFill>
              </a:rPr>
              <a:t>mRPC</a:t>
            </a:r>
            <a:endParaRPr lang="ru-RU" sz="1700" b="1" dirty="0">
              <a:solidFill>
                <a:schemeClr val="tx1"/>
              </a:solidFill>
            </a:endParaRPr>
          </a:p>
        </p:txBody>
      </p:sp>
      <p:sp>
        <p:nvSpPr>
          <p:cNvPr id="9" name="Выноска со стрелкой вниз 8"/>
          <p:cNvSpPr/>
          <p:nvPr/>
        </p:nvSpPr>
        <p:spPr>
          <a:xfrm>
            <a:off x="1223963" y="3716338"/>
            <a:ext cx="1979612" cy="865187"/>
          </a:xfrm>
          <a:prstGeom prst="downArrowCallou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err="1">
                <a:solidFill>
                  <a:schemeClr val="tx1"/>
                </a:solidFill>
              </a:rPr>
              <a:t>mRPC</a:t>
            </a:r>
            <a:r>
              <a:rPr lang="en-US" b="1" dirty="0">
                <a:solidFill>
                  <a:schemeClr val="tx1"/>
                </a:solidFill>
              </a:rPr>
              <a:t>  resolution</a:t>
            </a:r>
          </a:p>
          <a:p>
            <a:pPr algn="ctr" fontAlgn="auto">
              <a:spcBef>
                <a:spcPts val="0"/>
              </a:spcBef>
              <a:spcAft>
                <a:spcPts val="0"/>
              </a:spcAft>
              <a:defRPr/>
            </a:pPr>
            <a:r>
              <a:rPr lang="en-US" b="1" dirty="0">
                <a:solidFill>
                  <a:schemeClr val="tx1"/>
                </a:solidFill>
              </a:rPr>
              <a:t> along strip length</a:t>
            </a:r>
            <a:endParaRPr lang="ru-RU" b="1" dirty="0">
              <a:solidFill>
                <a:schemeClr val="tx1"/>
              </a:solidFill>
            </a:endParaRPr>
          </a:p>
        </p:txBody>
      </p:sp>
      <p:cxnSp>
        <p:nvCxnSpPr>
          <p:cNvPr id="10" name="Прямая соединительная линия 9"/>
          <p:cNvCxnSpPr/>
          <p:nvPr/>
        </p:nvCxnSpPr>
        <p:spPr>
          <a:xfrm>
            <a:off x="36513" y="6453188"/>
            <a:ext cx="9070975"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5220072" y="6309320"/>
            <a:ext cx="2776273" cy="307777"/>
          </a:xfrm>
          <a:prstGeom prst="rect">
            <a:avLst/>
          </a:prstGeom>
          <a:noFill/>
        </p:spPr>
        <p:txBody>
          <a:bodyPr wrap="none" rtlCol="0">
            <a:spAutoFit/>
          </a:bodyPr>
          <a:lstStyle/>
          <a:p>
            <a:r>
              <a:rPr lang="en-US" sz="1400" dirty="0" smtClean="0"/>
              <a:t>INSTR14 Novosibirsk </a:t>
            </a:r>
            <a:r>
              <a:rPr lang="en-US" sz="1400" dirty="0"/>
              <a:t>F</a:t>
            </a:r>
            <a:r>
              <a:rPr lang="en-US" sz="1400" dirty="0" smtClean="0"/>
              <a:t>ebruary 2014</a:t>
            </a:r>
            <a:endParaRPr lang="ru-RU" sz="1400" dirty="0"/>
          </a:p>
        </p:txBody>
      </p:sp>
      <p:sp>
        <p:nvSpPr>
          <p:cNvPr id="13" name="Номер слайда 12"/>
          <p:cNvSpPr>
            <a:spLocks noGrp="1"/>
          </p:cNvSpPr>
          <p:nvPr>
            <p:ph type="sldNum" sz="quarter" idx="12"/>
          </p:nvPr>
        </p:nvSpPr>
        <p:spPr/>
        <p:txBody>
          <a:bodyPr/>
          <a:lstStyle/>
          <a:p>
            <a:fld id="{DC778479-381B-4255-88C6-67342345673B}" type="slidenum">
              <a:rPr lang="ru-RU" smtClean="0"/>
              <a:pPr/>
              <a:t>20</a:t>
            </a:fld>
            <a:endParaRPr lang="ru-RU"/>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24"/>
          <p:cNvSpPr txBox="1">
            <a:spLocks noChangeArrowheads="1"/>
          </p:cNvSpPr>
          <p:nvPr/>
        </p:nvSpPr>
        <p:spPr bwMode="auto">
          <a:xfrm>
            <a:off x="1043608" y="1052736"/>
            <a:ext cx="6840760" cy="369332"/>
          </a:xfrm>
          <a:prstGeom prst="rect">
            <a:avLst/>
          </a:prstGeom>
          <a:solidFill>
            <a:srgbClr val="CCFFCC"/>
          </a:solidFill>
          <a:ln w="9525">
            <a:noFill/>
            <a:miter lim="800000"/>
            <a:headEnd/>
            <a:tailEnd/>
          </a:ln>
          <a:effectLst/>
        </p:spPr>
        <p:txBody>
          <a:bodyPr wrap="square">
            <a:spAutoFit/>
          </a:bodyPr>
          <a:lstStyle/>
          <a:p>
            <a:r>
              <a:rPr lang="en-US" b="1" dirty="0">
                <a:solidFill>
                  <a:srgbClr val="FF0000"/>
                </a:solidFill>
              </a:rPr>
              <a:t>FFD</a:t>
            </a:r>
            <a:r>
              <a:rPr lang="en-US" dirty="0">
                <a:solidFill>
                  <a:srgbClr val="FF0000"/>
                </a:solidFill>
              </a:rPr>
              <a:t> – two-arm </a:t>
            </a:r>
            <a:r>
              <a:rPr lang="en-US" dirty="0" err="1">
                <a:solidFill>
                  <a:srgbClr val="FF0000"/>
                </a:solidFill>
              </a:rPr>
              <a:t>picosecond</a:t>
            </a:r>
            <a:r>
              <a:rPr lang="en-US" dirty="0">
                <a:solidFill>
                  <a:srgbClr val="FF0000"/>
                </a:solidFill>
              </a:rPr>
              <a:t> Cherenkov detector </a:t>
            </a:r>
            <a:r>
              <a:rPr lang="en-US" dirty="0" smtClean="0">
                <a:solidFill>
                  <a:srgbClr val="FF0000"/>
                </a:solidFill>
              </a:rPr>
              <a:t> </a:t>
            </a:r>
            <a:r>
              <a:rPr lang="en-US" dirty="0">
                <a:solidFill>
                  <a:srgbClr val="FF0000"/>
                </a:solidFill>
              </a:rPr>
              <a:t>of high-energy photons</a:t>
            </a:r>
            <a:endParaRPr lang="ru-RU" dirty="0">
              <a:solidFill>
                <a:srgbClr val="FF0000"/>
              </a:solidFill>
            </a:endParaRPr>
          </a:p>
        </p:txBody>
      </p:sp>
      <p:pic>
        <p:nvPicPr>
          <p:cNvPr id="4" name="Picture 25" descr="FFD position 1"/>
          <p:cNvPicPr>
            <a:picLocks noChangeAspect="1" noChangeArrowheads="1"/>
          </p:cNvPicPr>
          <p:nvPr/>
        </p:nvPicPr>
        <p:blipFill>
          <a:blip r:embed="rId2" cstate="print">
            <a:lum bright="-12000" contrast="24000"/>
          </a:blip>
          <a:srcRect r="11729"/>
          <a:stretch>
            <a:fillRect/>
          </a:stretch>
        </p:blipFill>
        <p:spPr bwMode="auto">
          <a:xfrm>
            <a:off x="179512" y="2204864"/>
            <a:ext cx="5635625" cy="990600"/>
          </a:xfrm>
          <a:prstGeom prst="rect">
            <a:avLst/>
          </a:prstGeom>
          <a:noFill/>
          <a:ln w="9525">
            <a:noFill/>
            <a:miter lim="800000"/>
            <a:headEnd/>
            <a:tailEnd/>
          </a:ln>
        </p:spPr>
      </p:pic>
      <p:pic>
        <p:nvPicPr>
          <p:cNvPr id="5" name="Picture 26" descr="sborka3"/>
          <p:cNvPicPr>
            <a:picLocks noChangeAspect="1" noChangeArrowheads="1"/>
          </p:cNvPicPr>
          <p:nvPr/>
        </p:nvPicPr>
        <p:blipFill>
          <a:blip r:embed="rId3" cstate="print"/>
          <a:srcRect l="20345" t="9525" r="20345" b="9525"/>
          <a:stretch>
            <a:fillRect/>
          </a:stretch>
        </p:blipFill>
        <p:spPr bwMode="auto">
          <a:xfrm>
            <a:off x="6444208" y="1916832"/>
            <a:ext cx="1670050" cy="1352550"/>
          </a:xfrm>
          <a:prstGeom prst="rect">
            <a:avLst/>
          </a:prstGeom>
          <a:noFill/>
          <a:ln w="9525">
            <a:noFill/>
            <a:miter lim="800000"/>
            <a:headEnd/>
            <a:tailEnd/>
          </a:ln>
        </p:spPr>
      </p:pic>
      <p:sp>
        <p:nvSpPr>
          <p:cNvPr id="6" name="Rectangle 11"/>
          <p:cNvSpPr>
            <a:spLocks noChangeArrowheads="1"/>
          </p:cNvSpPr>
          <p:nvPr/>
        </p:nvSpPr>
        <p:spPr bwMode="auto">
          <a:xfrm>
            <a:off x="3328988" y="1843088"/>
            <a:ext cx="1162050" cy="274637"/>
          </a:xfrm>
          <a:prstGeom prst="rect">
            <a:avLst/>
          </a:prstGeom>
          <a:noFill/>
          <a:ln w="9525">
            <a:noFill/>
            <a:miter lim="800000"/>
            <a:headEnd/>
            <a:tailEnd/>
          </a:ln>
          <a:effectLst/>
        </p:spPr>
        <p:txBody>
          <a:bodyPr wrap="none" anchor="ctr">
            <a:spAutoFit/>
          </a:bodyPr>
          <a:lstStyle/>
          <a:p>
            <a:r>
              <a:rPr lang="en-US" altLang="ja-JP" sz="1200">
                <a:solidFill>
                  <a:srgbClr val="0033CC"/>
                </a:solidFill>
                <a:latin typeface="Arial" pitchFamily="34" charset="0"/>
                <a:ea typeface="MS PGothic" pitchFamily="34" charset="-128"/>
              </a:rPr>
              <a:t>2.3 &lt; |</a:t>
            </a:r>
            <a:r>
              <a:rPr lang="en-US" altLang="ja-JP" sz="1200" i="1">
                <a:solidFill>
                  <a:srgbClr val="0033CC"/>
                </a:solidFill>
                <a:latin typeface="Arial" pitchFamily="34" charset="0"/>
                <a:ea typeface="MS PGothic" pitchFamily="34" charset="-128"/>
              </a:rPr>
              <a:t>η </a:t>
            </a:r>
            <a:r>
              <a:rPr lang="en-US" altLang="ja-JP" sz="1200">
                <a:solidFill>
                  <a:srgbClr val="0033CC"/>
                </a:solidFill>
                <a:latin typeface="Arial" pitchFamily="34" charset="0"/>
                <a:ea typeface="MS PGothic" pitchFamily="34" charset="-128"/>
              </a:rPr>
              <a:t>|</a:t>
            </a:r>
            <a:r>
              <a:rPr lang="en-US" altLang="ja-JP" sz="1200" i="1">
                <a:solidFill>
                  <a:srgbClr val="0033CC"/>
                </a:solidFill>
                <a:latin typeface="Arial" pitchFamily="34" charset="0"/>
                <a:ea typeface="MS PGothic" pitchFamily="34" charset="-128"/>
              </a:rPr>
              <a:t> </a:t>
            </a:r>
            <a:r>
              <a:rPr lang="en-US" altLang="ja-JP" sz="1200">
                <a:solidFill>
                  <a:srgbClr val="0033CC"/>
                </a:solidFill>
                <a:latin typeface="Arial" pitchFamily="34" charset="0"/>
                <a:ea typeface="MS PGothic" pitchFamily="34" charset="-128"/>
              </a:rPr>
              <a:t>&lt;3.1</a:t>
            </a:r>
            <a:r>
              <a:rPr lang="ru-RU" altLang="ja-JP" sz="1200">
                <a:solidFill>
                  <a:srgbClr val="0033CC"/>
                </a:solidFill>
                <a:latin typeface="Arial" pitchFamily="34" charset="0"/>
              </a:rPr>
              <a:t> </a:t>
            </a:r>
          </a:p>
        </p:txBody>
      </p:sp>
      <p:sp>
        <p:nvSpPr>
          <p:cNvPr id="7" name="Text Box 27"/>
          <p:cNvSpPr txBox="1">
            <a:spLocks noChangeArrowheads="1"/>
          </p:cNvSpPr>
          <p:nvPr/>
        </p:nvSpPr>
        <p:spPr bwMode="auto">
          <a:xfrm>
            <a:off x="2627784" y="3356992"/>
            <a:ext cx="3106738" cy="687388"/>
          </a:xfrm>
          <a:prstGeom prst="rect">
            <a:avLst/>
          </a:prstGeom>
          <a:noFill/>
          <a:ln w="9525">
            <a:noFill/>
            <a:miter lim="800000"/>
            <a:headEnd/>
            <a:tailEnd/>
          </a:ln>
          <a:effectLst/>
        </p:spPr>
        <p:txBody>
          <a:bodyPr wrap="none">
            <a:spAutoFit/>
          </a:bodyPr>
          <a:lstStyle/>
          <a:p>
            <a:r>
              <a:rPr lang="en-US" sz="1300" dirty="0">
                <a:solidFill>
                  <a:schemeClr val="accent2"/>
                </a:solidFill>
              </a:rPr>
              <a:t>Each array consists of 12 modules based on </a:t>
            </a:r>
          </a:p>
          <a:p>
            <a:r>
              <a:rPr lang="en-US" sz="1300" dirty="0">
                <a:solidFill>
                  <a:schemeClr val="accent2"/>
                </a:solidFill>
              </a:rPr>
              <a:t>MCP-PMT XP85012 (</a:t>
            </a:r>
            <a:r>
              <a:rPr lang="en-US" sz="1300" dirty="0" err="1">
                <a:solidFill>
                  <a:schemeClr val="accent2"/>
                </a:solidFill>
              </a:rPr>
              <a:t>Photonis</a:t>
            </a:r>
            <a:r>
              <a:rPr lang="en-US" sz="1300" dirty="0">
                <a:solidFill>
                  <a:schemeClr val="accent2"/>
                </a:solidFill>
              </a:rPr>
              <a:t>) and it has </a:t>
            </a:r>
          </a:p>
          <a:p>
            <a:r>
              <a:rPr lang="en-US" sz="1300" dirty="0">
                <a:solidFill>
                  <a:schemeClr val="accent2"/>
                </a:solidFill>
              </a:rPr>
              <a:t>granularity of 48 independent channels</a:t>
            </a:r>
            <a:endParaRPr lang="ru-RU" sz="1300" dirty="0">
              <a:solidFill>
                <a:schemeClr val="accent2"/>
              </a:solidFill>
            </a:endParaRPr>
          </a:p>
        </p:txBody>
      </p:sp>
      <p:sp>
        <p:nvSpPr>
          <p:cNvPr id="8" name="Rectangle 29"/>
          <p:cNvSpPr>
            <a:spLocks noChangeArrowheads="1"/>
          </p:cNvSpPr>
          <p:nvPr/>
        </p:nvSpPr>
        <p:spPr bwMode="auto">
          <a:xfrm>
            <a:off x="1187450" y="4149725"/>
            <a:ext cx="2593975" cy="290513"/>
          </a:xfrm>
          <a:prstGeom prst="rect">
            <a:avLst/>
          </a:prstGeom>
          <a:noFill/>
          <a:ln w="9525">
            <a:noFill/>
            <a:miter lim="800000"/>
            <a:headEnd/>
            <a:tailEnd/>
          </a:ln>
          <a:effectLst/>
        </p:spPr>
        <p:txBody>
          <a:bodyPr>
            <a:spAutoFit/>
          </a:bodyPr>
          <a:lstStyle/>
          <a:p>
            <a:r>
              <a:rPr lang="en-US" sz="1300" b="1">
                <a:solidFill>
                  <a:srgbClr val="FF0000"/>
                </a:solidFill>
              </a:rPr>
              <a:t>Problem with ps-timing</a:t>
            </a:r>
            <a:endParaRPr lang="ru-RU" sz="1300" b="1">
              <a:solidFill>
                <a:srgbClr val="FF0000"/>
              </a:solidFill>
            </a:endParaRPr>
          </a:p>
        </p:txBody>
      </p:sp>
      <p:sp>
        <p:nvSpPr>
          <p:cNvPr id="9" name="Rectangle 30"/>
          <p:cNvSpPr>
            <a:spLocks noChangeArrowheads="1"/>
          </p:cNvSpPr>
          <p:nvPr/>
        </p:nvSpPr>
        <p:spPr bwMode="auto">
          <a:xfrm>
            <a:off x="898525" y="4471988"/>
            <a:ext cx="3313113" cy="488950"/>
          </a:xfrm>
          <a:prstGeom prst="rect">
            <a:avLst/>
          </a:prstGeom>
          <a:noFill/>
          <a:ln w="9525">
            <a:noFill/>
            <a:miter lim="800000"/>
            <a:headEnd/>
            <a:tailEnd/>
          </a:ln>
          <a:effectLst/>
        </p:spPr>
        <p:txBody>
          <a:bodyPr>
            <a:spAutoFit/>
          </a:bodyPr>
          <a:lstStyle/>
          <a:p>
            <a:r>
              <a:rPr lang="en-US" altLang="ja-JP" sz="1300">
                <a:ea typeface="MS PGothic" pitchFamily="34" charset="-128"/>
              </a:rPr>
              <a:t>Charged particle velocities </a:t>
            </a:r>
            <a:r>
              <a:rPr lang="el-GR" altLang="ja-JP" sz="1300" i="1"/>
              <a:t>β</a:t>
            </a:r>
            <a:r>
              <a:rPr lang="en-US" altLang="ja-JP" sz="1300">
                <a:ea typeface="MS PGothic" pitchFamily="34" charset="-128"/>
              </a:rPr>
              <a:t> &lt; 1 due to </a:t>
            </a:r>
          </a:p>
          <a:p>
            <a:r>
              <a:rPr lang="en-US" altLang="ja-JP" sz="1300">
                <a:ea typeface="MS PGothic" pitchFamily="34" charset="-128"/>
              </a:rPr>
              <a:t>relatively low energies of NICA</a:t>
            </a:r>
          </a:p>
        </p:txBody>
      </p:sp>
      <p:sp>
        <p:nvSpPr>
          <p:cNvPr id="10" name="Rectangle 31"/>
          <p:cNvSpPr>
            <a:spLocks noChangeArrowheads="1"/>
          </p:cNvSpPr>
          <p:nvPr/>
        </p:nvSpPr>
        <p:spPr bwMode="auto">
          <a:xfrm>
            <a:off x="1403350" y="4941888"/>
            <a:ext cx="1101725" cy="290512"/>
          </a:xfrm>
          <a:prstGeom prst="rect">
            <a:avLst/>
          </a:prstGeom>
          <a:noFill/>
          <a:ln w="9525">
            <a:noFill/>
            <a:miter lim="800000"/>
            <a:headEnd/>
            <a:tailEnd/>
          </a:ln>
          <a:effectLst/>
        </p:spPr>
        <p:txBody>
          <a:bodyPr>
            <a:spAutoFit/>
          </a:bodyPr>
          <a:lstStyle/>
          <a:p>
            <a:r>
              <a:rPr lang="en-US" sz="1300" b="1">
                <a:solidFill>
                  <a:srgbClr val="FF0000"/>
                </a:solidFill>
              </a:rPr>
              <a:t>Solution</a:t>
            </a:r>
            <a:endParaRPr lang="ru-RU" sz="1300" b="1">
              <a:solidFill>
                <a:srgbClr val="FF0000"/>
              </a:solidFill>
            </a:endParaRPr>
          </a:p>
        </p:txBody>
      </p:sp>
      <p:sp>
        <p:nvSpPr>
          <p:cNvPr id="11" name="Rectangle 32"/>
          <p:cNvSpPr>
            <a:spLocks noChangeArrowheads="1"/>
          </p:cNvSpPr>
          <p:nvPr/>
        </p:nvSpPr>
        <p:spPr bwMode="auto">
          <a:xfrm>
            <a:off x="900113" y="5230813"/>
            <a:ext cx="3529012" cy="687387"/>
          </a:xfrm>
          <a:prstGeom prst="rect">
            <a:avLst/>
          </a:prstGeom>
          <a:noFill/>
          <a:ln w="9525">
            <a:noFill/>
            <a:miter lim="800000"/>
            <a:headEnd/>
            <a:tailEnd/>
          </a:ln>
          <a:effectLst/>
        </p:spPr>
        <p:txBody>
          <a:bodyPr>
            <a:spAutoFit/>
          </a:bodyPr>
          <a:lstStyle/>
          <a:p>
            <a:r>
              <a:rPr lang="en-US" altLang="ja-JP" sz="1300">
                <a:ea typeface="MS PGothic" pitchFamily="34" charset="-128"/>
              </a:rPr>
              <a:t>Concept of FFD is based on registration of  </a:t>
            </a:r>
          </a:p>
          <a:p>
            <a:r>
              <a:rPr lang="en-US" altLang="ja-JP" sz="1300">
                <a:ea typeface="MS PGothic" pitchFamily="34" charset="-128"/>
              </a:rPr>
              <a:t>high-energy photons from neutral pion decays </a:t>
            </a:r>
          </a:p>
          <a:p>
            <a:r>
              <a:rPr lang="en-US" altLang="ja-JP" sz="1300">
                <a:ea typeface="MS PGothic" pitchFamily="34" charset="-128"/>
              </a:rPr>
              <a:t>and it helps to reach the best time resolution</a:t>
            </a:r>
          </a:p>
        </p:txBody>
      </p:sp>
      <p:sp>
        <p:nvSpPr>
          <p:cNvPr id="12" name="Rectangle 34"/>
          <p:cNvSpPr>
            <a:spLocks noChangeArrowheads="1"/>
          </p:cNvSpPr>
          <p:nvPr/>
        </p:nvSpPr>
        <p:spPr bwMode="auto">
          <a:xfrm>
            <a:off x="5149850" y="4292600"/>
            <a:ext cx="3133725" cy="304800"/>
          </a:xfrm>
          <a:prstGeom prst="rect">
            <a:avLst/>
          </a:prstGeom>
          <a:noFill/>
          <a:ln w="9525">
            <a:noFill/>
            <a:miter lim="800000"/>
            <a:headEnd/>
            <a:tailEnd/>
          </a:ln>
          <a:effectLst/>
        </p:spPr>
        <p:txBody>
          <a:bodyPr wrap="none" anchor="ctr">
            <a:spAutoFit/>
          </a:bodyPr>
          <a:lstStyle/>
          <a:p>
            <a:r>
              <a:rPr lang="en-US" altLang="ja-JP" sz="1400" u="sng">
                <a:ea typeface="MS PGothic" pitchFamily="34" charset="-128"/>
              </a:rPr>
              <a:t>Similar fast detectors at RHIC and LHC: </a:t>
            </a:r>
          </a:p>
        </p:txBody>
      </p:sp>
      <p:sp>
        <p:nvSpPr>
          <p:cNvPr id="13" name="Rectangle 35"/>
          <p:cNvSpPr>
            <a:spLocks noChangeArrowheads="1"/>
          </p:cNvSpPr>
          <p:nvPr/>
        </p:nvSpPr>
        <p:spPr bwMode="auto">
          <a:xfrm>
            <a:off x="5076825" y="4579938"/>
            <a:ext cx="3556000" cy="822325"/>
          </a:xfrm>
          <a:prstGeom prst="rect">
            <a:avLst/>
          </a:prstGeom>
          <a:noFill/>
          <a:ln w="9525">
            <a:noFill/>
            <a:miter lim="800000"/>
            <a:headEnd/>
            <a:tailEnd/>
          </a:ln>
          <a:effectLst/>
        </p:spPr>
        <p:txBody>
          <a:bodyPr wrap="none" anchor="ctr">
            <a:spAutoFit/>
          </a:bodyPr>
          <a:lstStyle/>
          <a:p>
            <a:r>
              <a:rPr lang="en-US" altLang="ja-JP" sz="1200">
                <a:ea typeface="MS PGothic" pitchFamily="34" charset="-128"/>
              </a:rPr>
              <a:t>PHENIX </a:t>
            </a:r>
            <a:r>
              <a:rPr lang="ru-RU" altLang="ja-JP" sz="1200"/>
              <a:t> </a:t>
            </a:r>
            <a:r>
              <a:rPr lang="en-US" altLang="ja-JP" sz="1200">
                <a:ea typeface="MS PGothic" pitchFamily="34" charset="-128"/>
              </a:rPr>
              <a:t>     BBC Cherenkov quartz counters   52 ps*</a:t>
            </a:r>
          </a:p>
          <a:p>
            <a:r>
              <a:rPr lang="en-US" altLang="ja-JP" sz="1200">
                <a:ea typeface="MS PGothic" pitchFamily="34" charset="-128"/>
              </a:rPr>
              <a:t>PHOBOS</a:t>
            </a:r>
            <a:r>
              <a:rPr lang="ru-RU" altLang="ja-JP" sz="1200"/>
              <a:t> </a:t>
            </a:r>
            <a:r>
              <a:rPr lang="en-US" altLang="ja-JP" sz="1200">
                <a:ea typeface="MS PGothic" pitchFamily="34" charset="-128"/>
              </a:rPr>
              <a:t>    Time-zero Cherenkov detectors</a:t>
            </a:r>
            <a:r>
              <a:rPr lang="ru-RU" altLang="ja-JP" sz="1200"/>
              <a:t> </a:t>
            </a:r>
            <a:r>
              <a:rPr lang="en-US" altLang="ja-JP" sz="1200">
                <a:ea typeface="MS PGothic" pitchFamily="34" charset="-128"/>
              </a:rPr>
              <a:t>    60 ps*</a:t>
            </a:r>
            <a:r>
              <a:rPr lang="ru-RU" altLang="ja-JP" sz="1200"/>
              <a:t> </a:t>
            </a:r>
            <a:endParaRPr lang="en-US" altLang="ja-JP" sz="1200">
              <a:ea typeface="MS PGothic" pitchFamily="34" charset="-128"/>
            </a:endParaRPr>
          </a:p>
          <a:p>
            <a:r>
              <a:rPr lang="en-US" altLang="ja-JP" sz="1200">
                <a:ea typeface="MS PGothic" pitchFamily="34" charset="-128"/>
              </a:rPr>
              <a:t>STAR</a:t>
            </a:r>
            <a:r>
              <a:rPr lang="ru-RU" altLang="ja-JP" sz="1200"/>
              <a:t> </a:t>
            </a:r>
            <a:r>
              <a:rPr lang="en-US" altLang="ja-JP" sz="1200">
                <a:ea typeface="MS PGothic" pitchFamily="34" charset="-128"/>
              </a:rPr>
              <a:t>          Start detector upVPD</a:t>
            </a:r>
            <a:r>
              <a:rPr lang="ru-RU" altLang="ja-JP" sz="1200"/>
              <a:t> </a:t>
            </a:r>
            <a:r>
              <a:rPr lang="en-US" altLang="ja-JP" sz="1200">
                <a:ea typeface="MS PGothic" pitchFamily="34" charset="-128"/>
              </a:rPr>
              <a:t>                    80 ps*</a:t>
            </a:r>
          </a:p>
          <a:p>
            <a:r>
              <a:rPr lang="en-US" altLang="ja-JP" sz="1200">
                <a:ea typeface="MS PGothic" pitchFamily="34" charset="-128"/>
              </a:rPr>
              <a:t>ALICE          T0 Cherenkov detector                 ~30 ps*</a:t>
            </a:r>
            <a:endParaRPr lang="ru-RU" altLang="ja-JP" sz="1200"/>
          </a:p>
        </p:txBody>
      </p:sp>
      <p:sp>
        <p:nvSpPr>
          <p:cNvPr id="14" name="Rectangle 36"/>
          <p:cNvSpPr>
            <a:spLocks noChangeArrowheads="1"/>
          </p:cNvSpPr>
          <p:nvPr/>
        </p:nvSpPr>
        <p:spPr bwMode="auto">
          <a:xfrm>
            <a:off x="6592888" y="5410200"/>
            <a:ext cx="1854200" cy="244475"/>
          </a:xfrm>
          <a:prstGeom prst="rect">
            <a:avLst/>
          </a:prstGeom>
          <a:noFill/>
          <a:ln w="9525">
            <a:noFill/>
            <a:miter lim="800000"/>
            <a:headEnd/>
            <a:tailEnd/>
          </a:ln>
          <a:effectLst/>
        </p:spPr>
        <p:txBody>
          <a:bodyPr wrap="none">
            <a:spAutoFit/>
          </a:bodyPr>
          <a:lstStyle/>
          <a:p>
            <a:r>
              <a:rPr lang="en-US" altLang="ja-JP" sz="1000">
                <a:ea typeface="MS PGothic" pitchFamily="34" charset="-128"/>
              </a:rPr>
              <a:t>* single detector  time resolution</a:t>
            </a:r>
            <a:endParaRPr lang="ru-RU" sz="1000"/>
          </a:p>
        </p:txBody>
      </p:sp>
      <p:sp>
        <p:nvSpPr>
          <p:cNvPr id="15" name="Line 37"/>
          <p:cNvSpPr>
            <a:spLocks noChangeShapeType="1"/>
          </p:cNvSpPr>
          <p:nvPr/>
        </p:nvSpPr>
        <p:spPr bwMode="auto">
          <a:xfrm>
            <a:off x="5149850" y="5445125"/>
            <a:ext cx="3455988" cy="0"/>
          </a:xfrm>
          <a:prstGeom prst="line">
            <a:avLst/>
          </a:prstGeom>
          <a:noFill/>
          <a:ln w="12700">
            <a:solidFill>
              <a:schemeClr val="tx1"/>
            </a:solidFill>
            <a:round/>
            <a:headEnd/>
            <a:tailEnd/>
          </a:ln>
          <a:effectLst/>
        </p:spPr>
        <p:txBody>
          <a:bodyPr/>
          <a:lstStyle/>
          <a:p>
            <a:endParaRPr lang="ru-RU"/>
          </a:p>
        </p:txBody>
      </p:sp>
      <p:sp>
        <p:nvSpPr>
          <p:cNvPr id="17" name="TextBox 16"/>
          <p:cNvSpPr txBox="1"/>
          <p:nvPr/>
        </p:nvSpPr>
        <p:spPr>
          <a:xfrm>
            <a:off x="5292080" y="6309320"/>
            <a:ext cx="2776273" cy="307777"/>
          </a:xfrm>
          <a:prstGeom prst="rect">
            <a:avLst/>
          </a:prstGeom>
          <a:noFill/>
        </p:spPr>
        <p:txBody>
          <a:bodyPr wrap="none" rtlCol="0">
            <a:spAutoFit/>
          </a:bodyPr>
          <a:lstStyle/>
          <a:p>
            <a:r>
              <a:rPr lang="en-US" sz="1400" dirty="0" smtClean="0"/>
              <a:t>INSTR14 Novosibirsk </a:t>
            </a:r>
            <a:r>
              <a:rPr lang="en-US" sz="1400" dirty="0"/>
              <a:t>F</a:t>
            </a:r>
            <a:r>
              <a:rPr lang="en-US" sz="1400" dirty="0" smtClean="0"/>
              <a:t>ebruary 2014</a:t>
            </a:r>
            <a:endParaRPr lang="ru-RU" sz="1400" dirty="0"/>
          </a:p>
        </p:txBody>
      </p:sp>
      <p:sp>
        <p:nvSpPr>
          <p:cNvPr id="18" name="Номер слайда 17"/>
          <p:cNvSpPr>
            <a:spLocks noGrp="1"/>
          </p:cNvSpPr>
          <p:nvPr>
            <p:ph type="sldNum" sz="quarter" idx="12"/>
          </p:nvPr>
        </p:nvSpPr>
        <p:spPr/>
        <p:txBody>
          <a:bodyPr/>
          <a:lstStyle/>
          <a:p>
            <a:fld id="{DC778479-381B-4255-88C6-67342345673B}" type="slidenum">
              <a:rPr lang="ru-RU" smtClean="0"/>
              <a:pPr/>
              <a:t>21</a:t>
            </a:fld>
            <a:endParaRPr lang="ru-RU"/>
          </a:p>
        </p:txBody>
      </p:sp>
      <p:sp>
        <p:nvSpPr>
          <p:cNvPr id="19" name="Rectangle 19"/>
          <p:cNvSpPr>
            <a:spLocks noChangeArrowheads="1"/>
          </p:cNvSpPr>
          <p:nvPr/>
        </p:nvSpPr>
        <p:spPr bwMode="auto">
          <a:xfrm>
            <a:off x="2627241" y="317267"/>
            <a:ext cx="3083986" cy="400110"/>
          </a:xfrm>
          <a:prstGeom prst="rect">
            <a:avLst/>
          </a:prstGeom>
          <a:solidFill>
            <a:srgbClr val="0070C0"/>
          </a:solidFill>
          <a:ln w="9525">
            <a:noFill/>
            <a:miter lim="800000"/>
            <a:headEnd/>
            <a:tailEnd/>
          </a:ln>
          <a:effectLst/>
        </p:spPr>
        <p:txBody>
          <a:bodyPr wrap="none" anchor="ctr">
            <a:spAutoFit/>
          </a:bodyPr>
          <a:lstStyle/>
          <a:p>
            <a:pPr algn="ctr"/>
            <a:r>
              <a:rPr lang="en-US" sz="2000" b="1" dirty="0" smtClean="0">
                <a:solidFill>
                  <a:schemeClr val="bg1"/>
                </a:solidFill>
              </a:rPr>
              <a:t>FAST </a:t>
            </a:r>
            <a:r>
              <a:rPr lang="en-US" sz="2000" b="1" dirty="0">
                <a:solidFill>
                  <a:schemeClr val="bg1"/>
                </a:solidFill>
              </a:rPr>
              <a:t>FORWARD DETECTOR </a:t>
            </a:r>
            <a:endParaRPr lang="ru-RU" sz="2000" b="1" dirty="0">
              <a:solidFill>
                <a:schemeClr val="bg1"/>
              </a:solidFill>
            </a:endParaRPr>
          </a:p>
        </p:txBody>
      </p:sp>
      <p:sp>
        <p:nvSpPr>
          <p:cNvPr id="21" name="TextBox 20"/>
          <p:cNvSpPr txBox="1"/>
          <p:nvPr/>
        </p:nvSpPr>
        <p:spPr>
          <a:xfrm>
            <a:off x="6372200" y="3645024"/>
            <a:ext cx="1859420" cy="523220"/>
          </a:xfrm>
          <a:prstGeom prst="rect">
            <a:avLst/>
          </a:prstGeom>
          <a:noFill/>
        </p:spPr>
        <p:txBody>
          <a:bodyPr wrap="none" rtlCol="0">
            <a:spAutoFit/>
          </a:bodyPr>
          <a:lstStyle/>
          <a:p>
            <a:r>
              <a:rPr lang="en-US" sz="1400" dirty="0" smtClean="0"/>
              <a:t>Granulated Cherenkov </a:t>
            </a:r>
          </a:p>
          <a:p>
            <a:r>
              <a:rPr lang="en-US" sz="1400" dirty="0" smtClean="0"/>
              <a:t> </a:t>
            </a:r>
            <a:r>
              <a:rPr lang="en-US" sz="1400" dirty="0" smtClean="0"/>
              <a:t>         counters</a:t>
            </a:r>
            <a:endParaRPr lang="ru-RU" sz="1400" dirty="0"/>
          </a:p>
        </p:txBody>
      </p:sp>
      <p:sp>
        <p:nvSpPr>
          <p:cNvPr id="22" name="Стрелка вправо 21"/>
          <p:cNvSpPr/>
          <p:nvPr/>
        </p:nvSpPr>
        <p:spPr>
          <a:xfrm rot="16200000">
            <a:off x="7164288" y="3429000"/>
            <a:ext cx="288032" cy="14401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5"/>
          <p:cNvSpPr>
            <a:spLocks noChangeArrowheads="1"/>
          </p:cNvSpPr>
          <p:nvPr/>
        </p:nvSpPr>
        <p:spPr bwMode="auto">
          <a:xfrm>
            <a:off x="4162425" y="1484313"/>
            <a:ext cx="2857500" cy="366712"/>
          </a:xfrm>
          <a:prstGeom prst="rect">
            <a:avLst/>
          </a:prstGeom>
          <a:noFill/>
          <a:ln w="9525">
            <a:noFill/>
            <a:miter lim="800000"/>
            <a:headEnd/>
            <a:tailEnd/>
          </a:ln>
          <a:effectLst/>
        </p:spPr>
        <p:txBody>
          <a:bodyPr wrap="none">
            <a:spAutoFit/>
          </a:bodyPr>
          <a:lstStyle/>
          <a:p>
            <a:pPr>
              <a:lnSpc>
                <a:spcPct val="150000"/>
              </a:lnSpc>
            </a:pPr>
            <a:r>
              <a:rPr lang="en-US" altLang="ja-JP" sz="1200" b="1">
                <a:solidFill>
                  <a:srgbClr val="0033CC"/>
                </a:solidFill>
                <a:ea typeface="MS PGothic" pitchFamily="34" charset="-128"/>
              </a:rPr>
              <a:t>Planacon MCP-PMT XP85012</a:t>
            </a:r>
            <a:r>
              <a:rPr lang="en-US" altLang="ja-JP" sz="1200">
                <a:solidFill>
                  <a:srgbClr val="0033CC"/>
                </a:solidFill>
                <a:ea typeface="MS PGothic" pitchFamily="34" charset="-128"/>
              </a:rPr>
              <a:t> (Photonis)</a:t>
            </a:r>
          </a:p>
        </p:txBody>
      </p:sp>
      <p:sp>
        <p:nvSpPr>
          <p:cNvPr id="3" name="Rectangle 6"/>
          <p:cNvSpPr>
            <a:spLocks noChangeArrowheads="1"/>
          </p:cNvSpPr>
          <p:nvPr/>
        </p:nvSpPr>
        <p:spPr bwMode="auto">
          <a:xfrm>
            <a:off x="3568700" y="1843088"/>
            <a:ext cx="2803525" cy="1187450"/>
          </a:xfrm>
          <a:prstGeom prst="rect">
            <a:avLst/>
          </a:prstGeom>
          <a:noFill/>
          <a:ln w="9525">
            <a:noFill/>
            <a:miter lim="800000"/>
            <a:headEnd/>
            <a:tailEnd/>
          </a:ln>
          <a:effectLst/>
        </p:spPr>
        <p:txBody>
          <a:bodyPr wrap="none" anchor="ctr">
            <a:spAutoFit/>
          </a:bodyPr>
          <a:lstStyle/>
          <a:p>
            <a:pPr>
              <a:buFontTx/>
              <a:buChar char="•"/>
            </a:pPr>
            <a:r>
              <a:rPr lang="en-US" altLang="ja-JP" sz="1200">
                <a:ea typeface="MS PGothic" pitchFamily="34" charset="-128"/>
              </a:rPr>
              <a:t> Photocathode of 53 </a:t>
            </a:r>
            <a:r>
              <a:rPr lang="en-US" altLang="ja-JP" sz="1200">
                <a:ea typeface="MS PGothic" pitchFamily="34" charset="-128"/>
                <a:cs typeface="Times New Roman" pitchFamily="18" charset="0"/>
              </a:rPr>
              <a:t>×</a:t>
            </a:r>
            <a:r>
              <a:rPr lang="en-US" altLang="ja-JP" sz="1200">
                <a:ea typeface="MS PGothic" pitchFamily="34" charset="-128"/>
              </a:rPr>
              <a:t> 53 mm occupies </a:t>
            </a:r>
          </a:p>
          <a:p>
            <a:r>
              <a:rPr lang="en-US" altLang="ja-JP" sz="1200">
                <a:ea typeface="MS PGothic" pitchFamily="34" charset="-128"/>
              </a:rPr>
              <a:t>  81% of front surface </a:t>
            </a:r>
          </a:p>
          <a:p>
            <a:pPr>
              <a:buFontTx/>
              <a:buChar char="•"/>
            </a:pPr>
            <a:r>
              <a:rPr lang="en-US" altLang="ja-JP" sz="1200">
                <a:ea typeface="MS PGothic" pitchFamily="34" charset="-128"/>
              </a:rPr>
              <a:t> Sensitive in visible and ultraviolet region</a:t>
            </a:r>
          </a:p>
          <a:p>
            <a:pPr>
              <a:buFontTx/>
              <a:buChar char="•"/>
            </a:pPr>
            <a:r>
              <a:rPr lang="en-US" altLang="ja-JP" sz="1200">
                <a:ea typeface="MS PGothic" pitchFamily="34" charset="-128"/>
              </a:rPr>
              <a:t> 8 × 8 multianode topology</a:t>
            </a:r>
            <a:r>
              <a:rPr lang="ru-RU" altLang="ja-JP" sz="1200"/>
              <a:t> </a:t>
            </a:r>
            <a:endParaRPr lang="en-US" altLang="ja-JP" sz="1200">
              <a:ea typeface="MS PGothic" pitchFamily="34" charset="-128"/>
            </a:endParaRPr>
          </a:p>
          <a:p>
            <a:pPr>
              <a:buFontTx/>
              <a:buChar char="•"/>
            </a:pPr>
            <a:r>
              <a:rPr lang="en-US" altLang="ja-JP" sz="1200">
                <a:ea typeface="MS PGothic" pitchFamily="34" charset="-128"/>
              </a:rPr>
              <a:t> Chevron assembly of two MCPs (25-μm)</a:t>
            </a:r>
          </a:p>
          <a:p>
            <a:endParaRPr lang="ru-RU" altLang="ja-JP" sz="1200"/>
          </a:p>
        </p:txBody>
      </p:sp>
      <p:sp>
        <p:nvSpPr>
          <p:cNvPr id="4" name="Text Box 7"/>
          <p:cNvSpPr txBox="1">
            <a:spLocks noChangeArrowheads="1"/>
          </p:cNvSpPr>
          <p:nvPr/>
        </p:nvSpPr>
        <p:spPr bwMode="auto">
          <a:xfrm>
            <a:off x="6372225" y="1916113"/>
            <a:ext cx="2447925" cy="1035050"/>
          </a:xfrm>
          <a:prstGeom prst="rect">
            <a:avLst/>
          </a:prstGeom>
          <a:noFill/>
          <a:ln w="9525">
            <a:noFill/>
            <a:miter lim="800000"/>
            <a:headEnd/>
            <a:tailEnd/>
          </a:ln>
          <a:effectLst/>
        </p:spPr>
        <p:txBody>
          <a:bodyPr wrap="none">
            <a:spAutoFit/>
          </a:bodyPr>
          <a:lstStyle/>
          <a:p>
            <a:pPr>
              <a:buFontTx/>
              <a:buChar char="•"/>
            </a:pPr>
            <a:r>
              <a:rPr lang="en-US" altLang="ja-JP" sz="1200">
                <a:ea typeface="MS PGothic" pitchFamily="34" charset="-128"/>
              </a:rPr>
              <a:t> Typical gain factor of ~10  – 10</a:t>
            </a:r>
          </a:p>
          <a:p>
            <a:pPr>
              <a:buFontTx/>
              <a:buChar char="•"/>
            </a:pPr>
            <a:r>
              <a:rPr lang="en-US" altLang="ja-JP" sz="1200">
                <a:ea typeface="MS PGothic" pitchFamily="34" charset="-128"/>
              </a:rPr>
              <a:t>  Rise time 0.6 ns </a:t>
            </a:r>
          </a:p>
          <a:p>
            <a:pPr>
              <a:buFontTx/>
              <a:buChar char="•"/>
            </a:pPr>
            <a:r>
              <a:rPr lang="en-US" altLang="ja-JP" sz="1200">
                <a:ea typeface="MS PGothic" pitchFamily="34" charset="-128"/>
              </a:rPr>
              <a:t>  Transit time spread  </a:t>
            </a:r>
            <a:r>
              <a:rPr lang="en-US" altLang="ja-JP" sz="1400" i="1">
                <a:ea typeface="MS PGothic" pitchFamily="34" charset="-128"/>
              </a:rPr>
              <a:t>σ</a:t>
            </a:r>
            <a:r>
              <a:rPr lang="en-US" altLang="ja-JP" sz="800">
                <a:ea typeface="MS PGothic" pitchFamily="34" charset="-128"/>
              </a:rPr>
              <a:t>TTS </a:t>
            </a:r>
            <a:r>
              <a:rPr lang="en-US" altLang="ja-JP" sz="1200">
                <a:ea typeface="MS PGothic" pitchFamily="34" charset="-128"/>
              </a:rPr>
              <a:t>~ 37 ps</a:t>
            </a:r>
            <a:r>
              <a:rPr lang="ru-RU" altLang="ja-JP" sz="1200"/>
              <a:t>   </a:t>
            </a:r>
            <a:endParaRPr lang="en-US" altLang="ja-JP" sz="1200">
              <a:ea typeface="MS PGothic" pitchFamily="34" charset="-128"/>
            </a:endParaRPr>
          </a:p>
          <a:p>
            <a:pPr>
              <a:buFontTx/>
              <a:buChar char="•"/>
            </a:pPr>
            <a:r>
              <a:rPr lang="en-US" altLang="ja-JP" sz="1200">
                <a:ea typeface="MS PGothic" pitchFamily="34" charset="-128"/>
              </a:rPr>
              <a:t>  High immunity to magnetic field</a:t>
            </a:r>
            <a:r>
              <a:rPr lang="ru-RU" altLang="ja-JP" sz="1200"/>
              <a:t> </a:t>
            </a:r>
          </a:p>
          <a:p>
            <a:endParaRPr lang="ru-RU" sz="1200"/>
          </a:p>
        </p:txBody>
      </p:sp>
      <p:sp>
        <p:nvSpPr>
          <p:cNvPr id="5" name="Text Box 8"/>
          <p:cNvSpPr txBox="1">
            <a:spLocks noChangeArrowheads="1"/>
          </p:cNvSpPr>
          <p:nvPr/>
        </p:nvSpPr>
        <p:spPr bwMode="auto">
          <a:xfrm>
            <a:off x="8094663" y="1916113"/>
            <a:ext cx="222250" cy="184150"/>
          </a:xfrm>
          <a:prstGeom prst="rect">
            <a:avLst/>
          </a:prstGeom>
          <a:noFill/>
          <a:ln w="9525">
            <a:noFill/>
            <a:miter lim="800000"/>
            <a:headEnd/>
            <a:tailEnd/>
          </a:ln>
          <a:effectLst/>
        </p:spPr>
        <p:txBody>
          <a:bodyPr wrap="none">
            <a:spAutoFit/>
          </a:bodyPr>
          <a:lstStyle/>
          <a:p>
            <a:r>
              <a:rPr lang="en-US" sz="600"/>
              <a:t>5</a:t>
            </a:r>
            <a:endParaRPr lang="ru-RU" sz="600"/>
          </a:p>
        </p:txBody>
      </p:sp>
      <p:sp>
        <p:nvSpPr>
          <p:cNvPr id="6" name="Text Box 9"/>
          <p:cNvSpPr txBox="1">
            <a:spLocks noChangeArrowheads="1"/>
          </p:cNvSpPr>
          <p:nvPr/>
        </p:nvSpPr>
        <p:spPr bwMode="auto">
          <a:xfrm>
            <a:off x="8434388" y="1916113"/>
            <a:ext cx="241300" cy="184150"/>
          </a:xfrm>
          <a:prstGeom prst="rect">
            <a:avLst/>
          </a:prstGeom>
          <a:noFill/>
          <a:ln w="9525">
            <a:noFill/>
            <a:miter lim="800000"/>
            <a:headEnd/>
            <a:tailEnd/>
          </a:ln>
          <a:effectLst/>
        </p:spPr>
        <p:txBody>
          <a:bodyPr wrap="none">
            <a:spAutoFit/>
          </a:bodyPr>
          <a:lstStyle/>
          <a:p>
            <a:r>
              <a:rPr lang="en-US" sz="600"/>
              <a:t> 6</a:t>
            </a:r>
            <a:endParaRPr lang="ru-RU" sz="600"/>
          </a:p>
        </p:txBody>
      </p:sp>
      <p:sp>
        <p:nvSpPr>
          <p:cNvPr id="7" name="Rectangle 10"/>
          <p:cNvSpPr>
            <a:spLocks noChangeArrowheads="1"/>
          </p:cNvSpPr>
          <p:nvPr/>
        </p:nvSpPr>
        <p:spPr bwMode="auto">
          <a:xfrm>
            <a:off x="755650" y="1555750"/>
            <a:ext cx="7991475" cy="1585913"/>
          </a:xfrm>
          <a:prstGeom prst="rect">
            <a:avLst/>
          </a:prstGeom>
          <a:noFill/>
          <a:ln w="19050">
            <a:solidFill>
              <a:srgbClr val="FF99FF"/>
            </a:solidFill>
            <a:miter lim="800000"/>
            <a:headEnd/>
            <a:tailEnd/>
          </a:ln>
          <a:effectLst/>
        </p:spPr>
        <p:txBody>
          <a:bodyPr wrap="none" anchor="ctr"/>
          <a:lstStyle/>
          <a:p>
            <a:endParaRPr lang="ru-RU"/>
          </a:p>
        </p:txBody>
      </p:sp>
      <p:pic>
        <p:nvPicPr>
          <p:cNvPr id="8" name="Picture 11" descr="module design"/>
          <p:cNvPicPr>
            <a:picLocks noChangeAspect="1" noChangeArrowheads="1"/>
          </p:cNvPicPr>
          <p:nvPr/>
        </p:nvPicPr>
        <p:blipFill>
          <a:blip r:embed="rId2" cstate="print">
            <a:lum bright="-24000" contrast="66000"/>
          </a:blip>
          <a:srcRect t="12976"/>
          <a:stretch>
            <a:fillRect/>
          </a:stretch>
        </p:blipFill>
        <p:spPr bwMode="auto">
          <a:xfrm>
            <a:off x="1606550" y="3644900"/>
            <a:ext cx="2343150" cy="2446338"/>
          </a:xfrm>
          <a:prstGeom prst="rect">
            <a:avLst/>
          </a:prstGeom>
          <a:noFill/>
        </p:spPr>
      </p:pic>
      <p:sp>
        <p:nvSpPr>
          <p:cNvPr id="9" name="Rectangle 13"/>
          <p:cNvSpPr>
            <a:spLocks noChangeArrowheads="1"/>
          </p:cNvSpPr>
          <p:nvPr/>
        </p:nvSpPr>
        <p:spPr bwMode="auto">
          <a:xfrm>
            <a:off x="827088" y="836613"/>
            <a:ext cx="7775575" cy="495300"/>
          </a:xfrm>
          <a:prstGeom prst="rect">
            <a:avLst/>
          </a:prstGeom>
          <a:noFill/>
          <a:ln w="9525">
            <a:noFill/>
            <a:miter lim="800000"/>
            <a:headEnd/>
            <a:tailEnd/>
          </a:ln>
          <a:effectLst/>
        </p:spPr>
        <p:txBody>
          <a:bodyPr anchor="ctr">
            <a:spAutoFit/>
          </a:bodyPr>
          <a:lstStyle/>
          <a:p>
            <a:pPr>
              <a:lnSpc>
                <a:spcPct val="110000"/>
              </a:lnSpc>
            </a:pPr>
            <a:r>
              <a:rPr lang="en-US" altLang="ja-JP" sz="1200">
                <a:ea typeface="MS PGothic" pitchFamily="34" charset="-128"/>
              </a:rPr>
              <a:t>The high-energy photons are registered by their conversion to electrons inside a lead plate (1.5–2 </a:t>
            </a:r>
            <a:r>
              <a:rPr lang="en-US" altLang="ja-JP" sz="1200" i="1">
                <a:ea typeface="MS PGothic" pitchFamily="34" charset="-128"/>
              </a:rPr>
              <a:t>X</a:t>
            </a:r>
            <a:r>
              <a:rPr lang="en-US" altLang="ja-JP" sz="800">
                <a:ea typeface="MS PGothic" pitchFamily="34" charset="-128"/>
              </a:rPr>
              <a:t>0</a:t>
            </a:r>
            <a:r>
              <a:rPr lang="en-US" altLang="ja-JP" sz="1200">
                <a:ea typeface="MS PGothic" pitchFamily="34" charset="-128"/>
              </a:rPr>
              <a:t>).</a:t>
            </a:r>
            <a:r>
              <a:rPr lang="ru-RU" altLang="ja-JP" sz="1200"/>
              <a:t> </a:t>
            </a:r>
            <a:endParaRPr lang="en-US" altLang="ja-JP" sz="1200">
              <a:ea typeface="MS PGothic" pitchFamily="34" charset="-128"/>
            </a:endParaRPr>
          </a:p>
          <a:p>
            <a:pPr>
              <a:lnSpc>
                <a:spcPct val="110000"/>
              </a:lnSpc>
            </a:pPr>
            <a:r>
              <a:rPr lang="en-US" altLang="ja-JP" sz="1200">
                <a:ea typeface="MS PGothic" pitchFamily="34" charset="-128"/>
              </a:rPr>
              <a:t>The Cherenkov light, produced by the electrons in quartz radiator, is detected by MCP-PMT XP85012/A1-Q (Photonis).</a:t>
            </a:r>
          </a:p>
        </p:txBody>
      </p:sp>
      <p:sp>
        <p:nvSpPr>
          <p:cNvPr id="10" name="Text Box 14"/>
          <p:cNvSpPr txBox="1">
            <a:spLocks noChangeArrowheads="1"/>
          </p:cNvSpPr>
          <p:nvPr/>
        </p:nvSpPr>
        <p:spPr bwMode="auto">
          <a:xfrm>
            <a:off x="2916238" y="398463"/>
            <a:ext cx="3223831" cy="369332"/>
          </a:xfrm>
          <a:prstGeom prst="rect">
            <a:avLst/>
          </a:prstGeom>
          <a:solidFill>
            <a:srgbClr val="0070C0"/>
          </a:solidFill>
          <a:ln w="9525">
            <a:noFill/>
            <a:miter lim="800000"/>
            <a:headEnd/>
            <a:tailEnd/>
          </a:ln>
          <a:effectLst/>
        </p:spPr>
        <p:txBody>
          <a:bodyPr wrap="none">
            <a:spAutoFit/>
          </a:bodyPr>
          <a:lstStyle/>
          <a:p>
            <a:r>
              <a:rPr lang="en-US" dirty="0">
                <a:solidFill>
                  <a:schemeClr val="bg1"/>
                </a:solidFill>
              </a:rPr>
              <a:t>Detection of Cherenkov photons</a:t>
            </a:r>
            <a:endParaRPr lang="ru-RU" dirty="0">
              <a:solidFill>
                <a:schemeClr val="bg1"/>
              </a:solidFill>
            </a:endParaRPr>
          </a:p>
        </p:txBody>
      </p:sp>
      <p:pic>
        <p:nvPicPr>
          <p:cNvPr id="11" name="Picture 15"/>
          <p:cNvPicPr>
            <a:picLocks noChangeAspect="1" noChangeArrowheads="1"/>
          </p:cNvPicPr>
          <p:nvPr/>
        </p:nvPicPr>
        <p:blipFill>
          <a:blip r:embed="rId3" cstate="print"/>
          <a:srcRect/>
          <a:stretch>
            <a:fillRect/>
          </a:stretch>
        </p:blipFill>
        <p:spPr bwMode="auto">
          <a:xfrm>
            <a:off x="938213" y="1628775"/>
            <a:ext cx="2481262" cy="1393825"/>
          </a:xfrm>
          <a:prstGeom prst="rect">
            <a:avLst/>
          </a:prstGeom>
          <a:noFill/>
          <a:ln w="9525">
            <a:noFill/>
            <a:miter lim="800000"/>
            <a:headEnd/>
            <a:tailEnd/>
          </a:ln>
          <a:effectLst/>
        </p:spPr>
      </p:pic>
      <p:pic>
        <p:nvPicPr>
          <p:cNvPr id="12" name="Picture 16"/>
          <p:cNvPicPr>
            <a:picLocks noChangeAspect="1" noChangeArrowheads="1"/>
          </p:cNvPicPr>
          <p:nvPr/>
        </p:nvPicPr>
        <p:blipFill>
          <a:blip r:embed="rId4" cstate="print"/>
          <a:srcRect/>
          <a:stretch>
            <a:fillRect/>
          </a:stretch>
        </p:blipFill>
        <p:spPr bwMode="auto">
          <a:xfrm>
            <a:off x="971550" y="2565400"/>
            <a:ext cx="857250" cy="414338"/>
          </a:xfrm>
          <a:prstGeom prst="rect">
            <a:avLst/>
          </a:prstGeom>
          <a:noFill/>
          <a:ln w="9525">
            <a:noFill/>
            <a:miter lim="800000"/>
            <a:headEnd/>
            <a:tailEnd/>
          </a:ln>
          <a:effectLst/>
        </p:spPr>
      </p:pic>
      <p:sp>
        <p:nvSpPr>
          <p:cNvPr id="13" name="Text Box 20"/>
          <p:cNvSpPr txBox="1">
            <a:spLocks noChangeArrowheads="1"/>
          </p:cNvSpPr>
          <p:nvPr/>
        </p:nvSpPr>
        <p:spPr bwMode="auto">
          <a:xfrm>
            <a:off x="1889125" y="3370263"/>
            <a:ext cx="1001713" cy="274637"/>
          </a:xfrm>
          <a:prstGeom prst="rect">
            <a:avLst/>
          </a:prstGeom>
          <a:noFill/>
          <a:ln w="9525">
            <a:noFill/>
            <a:miter lim="800000"/>
            <a:headEnd/>
            <a:tailEnd/>
          </a:ln>
          <a:effectLst/>
        </p:spPr>
        <p:txBody>
          <a:bodyPr wrap="none">
            <a:spAutoFit/>
          </a:bodyPr>
          <a:lstStyle/>
          <a:p>
            <a:r>
              <a:rPr lang="en-US" sz="1200" b="1"/>
              <a:t>FFD module</a:t>
            </a:r>
            <a:endParaRPr lang="ru-RU" sz="1200" b="1"/>
          </a:p>
        </p:txBody>
      </p:sp>
      <p:pic>
        <p:nvPicPr>
          <p:cNvPr id="14" name="Picture 54" descr="Сборка35-52"/>
          <p:cNvPicPr>
            <a:picLocks noChangeAspect="1" noChangeArrowheads="1"/>
          </p:cNvPicPr>
          <p:nvPr/>
        </p:nvPicPr>
        <p:blipFill>
          <a:blip r:embed="rId5" cstate="print"/>
          <a:srcRect l="6781" r="12433"/>
          <a:stretch>
            <a:fillRect/>
          </a:stretch>
        </p:blipFill>
        <p:spPr bwMode="auto">
          <a:xfrm>
            <a:off x="4211638" y="3213100"/>
            <a:ext cx="3513137" cy="2581275"/>
          </a:xfrm>
          <a:prstGeom prst="rect">
            <a:avLst/>
          </a:prstGeom>
          <a:noFill/>
        </p:spPr>
      </p:pic>
      <p:sp>
        <p:nvSpPr>
          <p:cNvPr id="15" name="Line 55"/>
          <p:cNvSpPr>
            <a:spLocks noChangeShapeType="1"/>
          </p:cNvSpPr>
          <p:nvPr/>
        </p:nvSpPr>
        <p:spPr bwMode="auto">
          <a:xfrm>
            <a:off x="4932363" y="3932238"/>
            <a:ext cx="1008062" cy="504825"/>
          </a:xfrm>
          <a:prstGeom prst="line">
            <a:avLst/>
          </a:prstGeom>
          <a:noFill/>
          <a:ln w="28575">
            <a:solidFill>
              <a:srgbClr val="FF0000"/>
            </a:solidFill>
            <a:round/>
            <a:headEnd/>
            <a:tailEnd type="triangle" w="med" len="med"/>
          </a:ln>
          <a:effectLst/>
        </p:spPr>
        <p:txBody>
          <a:bodyPr/>
          <a:lstStyle/>
          <a:p>
            <a:endParaRPr lang="ru-RU"/>
          </a:p>
        </p:txBody>
      </p:sp>
      <p:sp>
        <p:nvSpPr>
          <p:cNvPr id="16" name="Line 56"/>
          <p:cNvSpPr>
            <a:spLocks noChangeShapeType="1"/>
          </p:cNvSpPr>
          <p:nvPr/>
        </p:nvSpPr>
        <p:spPr bwMode="auto">
          <a:xfrm flipH="1" flipV="1">
            <a:off x="5940425" y="4437063"/>
            <a:ext cx="431800" cy="214312"/>
          </a:xfrm>
          <a:prstGeom prst="line">
            <a:avLst/>
          </a:prstGeom>
          <a:noFill/>
          <a:ln w="28575">
            <a:solidFill>
              <a:srgbClr val="FF0000"/>
            </a:solidFill>
            <a:round/>
            <a:headEnd/>
            <a:tailEnd type="triangle" w="med" len="med"/>
          </a:ln>
          <a:effectLst/>
        </p:spPr>
        <p:txBody>
          <a:bodyPr/>
          <a:lstStyle/>
          <a:p>
            <a:endParaRPr lang="ru-RU"/>
          </a:p>
        </p:txBody>
      </p:sp>
      <p:sp>
        <p:nvSpPr>
          <p:cNvPr id="17" name="Text Box 57"/>
          <p:cNvSpPr txBox="1">
            <a:spLocks noChangeArrowheads="1"/>
          </p:cNvSpPr>
          <p:nvPr/>
        </p:nvSpPr>
        <p:spPr bwMode="auto">
          <a:xfrm>
            <a:off x="5724525" y="3860800"/>
            <a:ext cx="569913" cy="457200"/>
          </a:xfrm>
          <a:prstGeom prst="rect">
            <a:avLst/>
          </a:prstGeom>
          <a:noFill/>
          <a:ln w="9525">
            <a:noFill/>
            <a:miter lim="800000"/>
            <a:headEnd/>
            <a:tailEnd/>
          </a:ln>
        </p:spPr>
        <p:txBody>
          <a:bodyPr/>
          <a:lstStyle/>
          <a:p>
            <a:r>
              <a:rPr lang="en-US" sz="900">
                <a:latin typeface="Arial" pitchFamily="34" charset="0"/>
                <a:ea typeface="MS Mincho" pitchFamily="49" charset="-128"/>
              </a:rPr>
              <a:t> Beam</a:t>
            </a:r>
            <a:endParaRPr lang="ru-RU" sz="600">
              <a:latin typeface="Arial" pitchFamily="34" charset="0"/>
            </a:endParaRPr>
          </a:p>
          <a:p>
            <a:pPr eaLnBrk="0" hangingPunct="0"/>
            <a:r>
              <a:rPr lang="en-US" sz="900">
                <a:latin typeface="Arial" pitchFamily="34" charset="0"/>
                <a:ea typeface="MS Mincho" pitchFamily="49" charset="-128"/>
              </a:rPr>
              <a:t>  pipe</a:t>
            </a:r>
            <a:endParaRPr lang="en-US">
              <a:latin typeface="Arial" pitchFamily="34" charset="0"/>
            </a:endParaRPr>
          </a:p>
        </p:txBody>
      </p:sp>
      <p:sp>
        <p:nvSpPr>
          <p:cNvPr id="18" name="Text Box 58"/>
          <p:cNvSpPr txBox="1">
            <a:spLocks noChangeArrowheads="1"/>
          </p:cNvSpPr>
          <p:nvPr/>
        </p:nvSpPr>
        <p:spPr bwMode="auto">
          <a:xfrm>
            <a:off x="4500563" y="4508500"/>
            <a:ext cx="628650" cy="366713"/>
          </a:xfrm>
          <a:prstGeom prst="rect">
            <a:avLst/>
          </a:prstGeom>
          <a:noFill/>
          <a:ln w="9525">
            <a:noFill/>
            <a:miter lim="800000"/>
            <a:headEnd/>
            <a:tailEnd/>
          </a:ln>
          <a:effectLst/>
        </p:spPr>
        <p:txBody>
          <a:bodyPr wrap="none">
            <a:spAutoFit/>
          </a:bodyPr>
          <a:lstStyle/>
          <a:p>
            <a:r>
              <a:rPr lang="en-US" b="1"/>
              <a:t>FFD</a:t>
            </a:r>
            <a:endParaRPr lang="ru-RU" b="1"/>
          </a:p>
        </p:txBody>
      </p:sp>
      <p:sp>
        <p:nvSpPr>
          <p:cNvPr id="19" name="Text Box 59"/>
          <p:cNvSpPr txBox="1">
            <a:spLocks noChangeArrowheads="1"/>
          </p:cNvSpPr>
          <p:nvPr/>
        </p:nvSpPr>
        <p:spPr bwMode="auto">
          <a:xfrm>
            <a:off x="4954588" y="4632325"/>
            <a:ext cx="285750" cy="274638"/>
          </a:xfrm>
          <a:prstGeom prst="rect">
            <a:avLst/>
          </a:prstGeom>
          <a:noFill/>
          <a:ln w="9525">
            <a:noFill/>
            <a:miter lim="800000"/>
            <a:headEnd/>
            <a:tailEnd/>
          </a:ln>
          <a:effectLst/>
        </p:spPr>
        <p:txBody>
          <a:bodyPr wrap="none">
            <a:spAutoFit/>
          </a:bodyPr>
          <a:lstStyle/>
          <a:p>
            <a:r>
              <a:rPr lang="en-US" sz="1200" b="1"/>
              <a:t>L</a:t>
            </a:r>
            <a:endParaRPr lang="ru-RU" sz="1200" b="1"/>
          </a:p>
        </p:txBody>
      </p:sp>
      <p:sp>
        <p:nvSpPr>
          <p:cNvPr id="20" name="Text Box 60"/>
          <p:cNvSpPr txBox="1">
            <a:spLocks noChangeArrowheads="1"/>
          </p:cNvSpPr>
          <p:nvPr/>
        </p:nvSpPr>
        <p:spPr bwMode="auto">
          <a:xfrm>
            <a:off x="5842000" y="5322888"/>
            <a:ext cx="628650" cy="366712"/>
          </a:xfrm>
          <a:prstGeom prst="rect">
            <a:avLst/>
          </a:prstGeom>
          <a:noFill/>
          <a:ln w="9525">
            <a:noFill/>
            <a:miter lim="800000"/>
            <a:headEnd/>
            <a:tailEnd/>
          </a:ln>
          <a:effectLst/>
        </p:spPr>
        <p:txBody>
          <a:bodyPr wrap="none">
            <a:spAutoFit/>
          </a:bodyPr>
          <a:lstStyle/>
          <a:p>
            <a:r>
              <a:rPr lang="en-US" b="1"/>
              <a:t>FFD</a:t>
            </a:r>
            <a:endParaRPr lang="ru-RU" b="1"/>
          </a:p>
        </p:txBody>
      </p:sp>
      <p:sp>
        <p:nvSpPr>
          <p:cNvPr id="21" name="Text Box 61"/>
          <p:cNvSpPr txBox="1">
            <a:spLocks noChangeArrowheads="1"/>
          </p:cNvSpPr>
          <p:nvPr/>
        </p:nvSpPr>
        <p:spPr bwMode="auto">
          <a:xfrm>
            <a:off x="6294438" y="5445125"/>
            <a:ext cx="293687" cy="274638"/>
          </a:xfrm>
          <a:prstGeom prst="rect">
            <a:avLst/>
          </a:prstGeom>
          <a:noFill/>
          <a:ln w="9525">
            <a:noFill/>
            <a:miter lim="800000"/>
            <a:headEnd/>
            <a:tailEnd/>
          </a:ln>
          <a:effectLst/>
        </p:spPr>
        <p:txBody>
          <a:bodyPr wrap="none">
            <a:spAutoFit/>
          </a:bodyPr>
          <a:lstStyle/>
          <a:p>
            <a:r>
              <a:rPr lang="en-US" sz="1200" b="1"/>
              <a:t>R</a:t>
            </a:r>
            <a:endParaRPr lang="ru-RU" sz="1200" b="1"/>
          </a:p>
        </p:txBody>
      </p:sp>
      <p:sp>
        <p:nvSpPr>
          <p:cNvPr id="22" name="Rectangle 62"/>
          <p:cNvSpPr>
            <a:spLocks noChangeArrowheads="1"/>
          </p:cNvSpPr>
          <p:nvPr/>
        </p:nvSpPr>
        <p:spPr bwMode="auto">
          <a:xfrm>
            <a:off x="4859338" y="5862638"/>
            <a:ext cx="2486025" cy="304800"/>
          </a:xfrm>
          <a:prstGeom prst="rect">
            <a:avLst/>
          </a:prstGeom>
          <a:noFill/>
          <a:ln w="9525">
            <a:noFill/>
            <a:miter lim="800000"/>
            <a:headEnd/>
            <a:tailEnd/>
          </a:ln>
          <a:effectLst/>
        </p:spPr>
        <p:txBody>
          <a:bodyPr wrap="none" anchor="ctr">
            <a:spAutoFit/>
          </a:bodyPr>
          <a:lstStyle/>
          <a:p>
            <a:r>
              <a:rPr lang="en-US" altLang="ja-JP" sz="1400">
                <a:ea typeface="MS PGothic" pitchFamily="34" charset="-128"/>
              </a:rPr>
              <a:t>Two FFD arrays and beam pipe</a:t>
            </a:r>
            <a:r>
              <a:rPr lang="ru-RU" altLang="ja-JP" sz="1400"/>
              <a:t> </a:t>
            </a:r>
          </a:p>
        </p:txBody>
      </p:sp>
      <p:sp>
        <p:nvSpPr>
          <p:cNvPr id="23" name="TextBox 22"/>
          <p:cNvSpPr txBox="1"/>
          <p:nvPr/>
        </p:nvSpPr>
        <p:spPr>
          <a:xfrm>
            <a:off x="5076056" y="6453336"/>
            <a:ext cx="2776273" cy="307777"/>
          </a:xfrm>
          <a:prstGeom prst="rect">
            <a:avLst/>
          </a:prstGeom>
          <a:noFill/>
        </p:spPr>
        <p:txBody>
          <a:bodyPr wrap="none" rtlCol="0">
            <a:spAutoFit/>
          </a:bodyPr>
          <a:lstStyle/>
          <a:p>
            <a:r>
              <a:rPr lang="en-US" sz="1400" dirty="0" smtClean="0"/>
              <a:t>INSTR14 Novosibirsk </a:t>
            </a:r>
            <a:r>
              <a:rPr lang="en-US" sz="1400" dirty="0"/>
              <a:t>F</a:t>
            </a:r>
            <a:r>
              <a:rPr lang="en-US" sz="1400" dirty="0" smtClean="0"/>
              <a:t>ebruary 2014</a:t>
            </a:r>
            <a:endParaRPr lang="ru-RU" sz="1400" dirty="0"/>
          </a:p>
        </p:txBody>
      </p:sp>
      <p:sp>
        <p:nvSpPr>
          <p:cNvPr id="24" name="Номер слайда 23"/>
          <p:cNvSpPr>
            <a:spLocks noGrp="1"/>
          </p:cNvSpPr>
          <p:nvPr>
            <p:ph type="sldNum" sz="quarter" idx="12"/>
          </p:nvPr>
        </p:nvSpPr>
        <p:spPr/>
        <p:txBody>
          <a:bodyPr/>
          <a:lstStyle/>
          <a:p>
            <a:fld id="{DC778479-381B-4255-88C6-67342345673B}" type="slidenum">
              <a:rPr lang="ru-RU" smtClean="0"/>
              <a:pPr/>
              <a:t>22</a:t>
            </a:fld>
            <a:endParaRPr lang="ru-RU"/>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
          <p:cNvSpPr>
            <a:spLocks noChangeArrowheads="1"/>
          </p:cNvSpPr>
          <p:nvPr/>
        </p:nvSpPr>
        <p:spPr bwMode="auto">
          <a:xfrm>
            <a:off x="3430588" y="233363"/>
            <a:ext cx="2298700" cy="336550"/>
          </a:xfrm>
          <a:prstGeom prst="rect">
            <a:avLst/>
          </a:prstGeom>
          <a:solidFill>
            <a:srgbClr val="0070C0"/>
          </a:solidFill>
          <a:ln w="9525">
            <a:noFill/>
            <a:miter lim="800000"/>
            <a:headEnd/>
            <a:tailEnd/>
          </a:ln>
          <a:effectLst/>
        </p:spPr>
        <p:txBody>
          <a:bodyPr wrap="none" anchor="ctr">
            <a:spAutoFit/>
          </a:bodyPr>
          <a:lstStyle/>
          <a:p>
            <a:pPr algn="ctr"/>
            <a:r>
              <a:rPr lang="en-US" sz="1600" b="1" dirty="0">
                <a:solidFill>
                  <a:schemeClr val="bg1"/>
                </a:solidFill>
                <a:latin typeface="Times New Roman" pitchFamily="18" charset="0"/>
              </a:rPr>
              <a:t>Monte Carlo Simulation</a:t>
            </a:r>
          </a:p>
        </p:txBody>
      </p:sp>
      <p:sp>
        <p:nvSpPr>
          <p:cNvPr id="3" name="Rectangle 8"/>
          <p:cNvSpPr>
            <a:spLocks noChangeArrowheads="1"/>
          </p:cNvSpPr>
          <p:nvPr/>
        </p:nvSpPr>
        <p:spPr bwMode="auto">
          <a:xfrm>
            <a:off x="323850" y="620713"/>
            <a:ext cx="8569325" cy="274637"/>
          </a:xfrm>
          <a:prstGeom prst="rect">
            <a:avLst/>
          </a:prstGeom>
          <a:noFill/>
          <a:ln w="9525">
            <a:noFill/>
            <a:miter lim="800000"/>
            <a:headEnd/>
            <a:tailEnd/>
          </a:ln>
          <a:effectLst/>
        </p:spPr>
        <p:txBody>
          <a:bodyPr anchor="ctr">
            <a:spAutoFit/>
          </a:bodyPr>
          <a:lstStyle/>
          <a:p>
            <a:r>
              <a:rPr lang="en-US" altLang="ja-JP" sz="1200">
                <a:latin typeface="Times New Roman" pitchFamily="18" charset="0"/>
                <a:ea typeface="MS PGothic" pitchFamily="34" charset="-128"/>
              </a:rPr>
              <a:t>The UrQMD NICA plus GEANT3 code was applied for Monte Carlo simulation of Au + Au collisions for study of FFD performance.</a:t>
            </a:r>
            <a:r>
              <a:rPr lang="ru-RU" altLang="ja-JP" sz="1200">
                <a:latin typeface="Times New Roman" pitchFamily="18" charset="0"/>
              </a:rPr>
              <a:t> </a:t>
            </a:r>
          </a:p>
        </p:txBody>
      </p:sp>
      <p:pic>
        <p:nvPicPr>
          <p:cNvPr id="4" name="Picture 9" descr="fds_fig3"/>
          <p:cNvPicPr>
            <a:picLocks noChangeAspect="1" noChangeArrowheads="1"/>
          </p:cNvPicPr>
          <p:nvPr/>
        </p:nvPicPr>
        <p:blipFill>
          <a:blip r:embed="rId3" cstate="print"/>
          <a:srcRect/>
          <a:stretch>
            <a:fillRect/>
          </a:stretch>
        </p:blipFill>
        <p:spPr bwMode="auto">
          <a:xfrm>
            <a:off x="490538" y="1046163"/>
            <a:ext cx="3044825" cy="2066925"/>
          </a:xfrm>
          <a:prstGeom prst="rect">
            <a:avLst/>
          </a:prstGeom>
          <a:noFill/>
          <a:ln w="9525">
            <a:noFill/>
            <a:miter lim="800000"/>
            <a:headEnd/>
            <a:tailEnd/>
          </a:ln>
        </p:spPr>
      </p:pic>
      <p:graphicFrame>
        <p:nvGraphicFramePr>
          <p:cNvPr id="5" name="Object 10"/>
          <p:cNvGraphicFramePr>
            <a:graphicFrameLocks noChangeAspect="1"/>
          </p:cNvGraphicFramePr>
          <p:nvPr/>
        </p:nvGraphicFramePr>
        <p:xfrm>
          <a:off x="2195513" y="1582738"/>
          <a:ext cx="333375" cy="233362"/>
        </p:xfrm>
        <a:graphic>
          <a:graphicData uri="http://schemas.openxmlformats.org/presentationml/2006/ole">
            <p:oleObj spid="_x0000_s2050" name="Формула" r:id="rId4" imgW="380835" imgH="266584" progId="Equation.3">
              <p:embed/>
            </p:oleObj>
          </a:graphicData>
        </a:graphic>
      </p:graphicFrame>
      <p:sp>
        <p:nvSpPr>
          <p:cNvPr id="6" name="Rectangle 11"/>
          <p:cNvSpPr>
            <a:spLocks noChangeArrowheads="1"/>
          </p:cNvSpPr>
          <p:nvPr/>
        </p:nvSpPr>
        <p:spPr bwMode="auto">
          <a:xfrm>
            <a:off x="2435225" y="1557338"/>
            <a:ext cx="655638" cy="244475"/>
          </a:xfrm>
          <a:prstGeom prst="rect">
            <a:avLst/>
          </a:prstGeom>
          <a:noFill/>
          <a:ln w="9525">
            <a:noFill/>
            <a:miter lim="800000"/>
            <a:headEnd/>
            <a:tailEnd/>
          </a:ln>
          <a:effectLst/>
        </p:spPr>
        <p:txBody>
          <a:bodyPr wrap="none" anchor="ctr">
            <a:spAutoFit/>
          </a:bodyPr>
          <a:lstStyle/>
          <a:p>
            <a:r>
              <a:rPr lang="en-US" altLang="ja-JP" sz="1000">
                <a:latin typeface="Times New Roman" pitchFamily="18" charset="0"/>
                <a:ea typeface="MS Mincho" pitchFamily="49" charset="-128"/>
              </a:rPr>
              <a:t>= 5 GeV</a:t>
            </a:r>
            <a:r>
              <a:rPr lang="ru-RU" altLang="ja-JP" sz="1000">
                <a:latin typeface="Times New Roman" pitchFamily="18" charset="0"/>
              </a:rPr>
              <a:t> </a:t>
            </a:r>
          </a:p>
        </p:txBody>
      </p:sp>
      <p:sp>
        <p:nvSpPr>
          <p:cNvPr id="7" name="Rectangle 12"/>
          <p:cNvSpPr>
            <a:spLocks noChangeArrowheads="1"/>
          </p:cNvSpPr>
          <p:nvPr/>
        </p:nvSpPr>
        <p:spPr bwMode="auto">
          <a:xfrm>
            <a:off x="2219325" y="1357313"/>
            <a:ext cx="717550" cy="274637"/>
          </a:xfrm>
          <a:prstGeom prst="rect">
            <a:avLst/>
          </a:prstGeom>
          <a:noFill/>
          <a:ln w="9525">
            <a:noFill/>
            <a:miter lim="800000"/>
            <a:headEnd/>
            <a:tailEnd/>
          </a:ln>
          <a:effectLst/>
        </p:spPr>
        <p:txBody>
          <a:bodyPr wrap="none">
            <a:spAutoFit/>
          </a:bodyPr>
          <a:lstStyle/>
          <a:p>
            <a:r>
              <a:rPr lang="en-US" altLang="ja-JP" sz="1200">
                <a:latin typeface="Times New Roman" pitchFamily="18" charset="0"/>
                <a:ea typeface="MS PGothic" pitchFamily="34" charset="-128"/>
              </a:rPr>
              <a:t>Au + Au</a:t>
            </a:r>
            <a:endParaRPr lang="ru-RU" sz="1200">
              <a:latin typeface="Times New Roman" pitchFamily="18" charset="0"/>
            </a:endParaRPr>
          </a:p>
        </p:txBody>
      </p:sp>
      <p:pic>
        <p:nvPicPr>
          <p:cNvPr id="8" name="Picture 13" descr="fds_fig5-1"/>
          <p:cNvPicPr>
            <a:picLocks noChangeAspect="1" noChangeArrowheads="1"/>
          </p:cNvPicPr>
          <p:nvPr/>
        </p:nvPicPr>
        <p:blipFill>
          <a:blip r:embed="rId5" cstate="print"/>
          <a:srcRect r="4999"/>
          <a:stretch>
            <a:fillRect/>
          </a:stretch>
        </p:blipFill>
        <p:spPr bwMode="auto">
          <a:xfrm>
            <a:off x="3341688" y="1025525"/>
            <a:ext cx="2886075" cy="2057400"/>
          </a:xfrm>
          <a:prstGeom prst="rect">
            <a:avLst/>
          </a:prstGeom>
          <a:noFill/>
          <a:ln w="9525">
            <a:noFill/>
            <a:miter lim="800000"/>
            <a:headEnd/>
            <a:tailEnd/>
          </a:ln>
        </p:spPr>
      </p:pic>
      <p:sp>
        <p:nvSpPr>
          <p:cNvPr id="9" name="Rectangle 14"/>
          <p:cNvSpPr>
            <a:spLocks noChangeArrowheads="1"/>
          </p:cNvSpPr>
          <p:nvPr/>
        </p:nvSpPr>
        <p:spPr bwMode="auto">
          <a:xfrm>
            <a:off x="4887913" y="1231900"/>
            <a:ext cx="1196975" cy="533400"/>
          </a:xfrm>
          <a:prstGeom prst="rect">
            <a:avLst/>
          </a:prstGeom>
          <a:noFill/>
          <a:ln w="9525">
            <a:noFill/>
            <a:miter lim="800000"/>
            <a:headEnd/>
            <a:tailEnd/>
          </a:ln>
          <a:effectLst/>
        </p:spPr>
        <p:txBody>
          <a:bodyPr wrap="none" anchor="ctr">
            <a:spAutoFit/>
          </a:bodyPr>
          <a:lstStyle/>
          <a:p>
            <a:r>
              <a:rPr lang="en-US" altLang="ja-JP" sz="1000">
                <a:latin typeface="Times New Roman" pitchFamily="18" charset="0"/>
                <a:ea typeface="MS PGothic" pitchFamily="34" charset="-128"/>
              </a:rPr>
              <a:t>Photon multiplicity </a:t>
            </a:r>
          </a:p>
          <a:p>
            <a:r>
              <a:rPr lang="en-US" altLang="ja-JP" sz="1000">
                <a:latin typeface="Times New Roman" pitchFamily="18" charset="0"/>
                <a:ea typeface="MS PGothic" pitchFamily="34" charset="-128"/>
              </a:rPr>
              <a:t>    for FFD array</a:t>
            </a:r>
          </a:p>
          <a:p>
            <a:r>
              <a:rPr lang="en-US" altLang="ja-JP" sz="900">
                <a:latin typeface="Times New Roman" pitchFamily="18" charset="0"/>
                <a:ea typeface="MS PGothic" pitchFamily="34" charset="-128"/>
              </a:rPr>
              <a:t>   </a:t>
            </a:r>
            <a:endParaRPr lang="ru-RU" altLang="ja-JP" sz="900">
              <a:latin typeface="Times New Roman" pitchFamily="18" charset="0"/>
            </a:endParaRPr>
          </a:p>
        </p:txBody>
      </p:sp>
      <p:sp>
        <p:nvSpPr>
          <p:cNvPr id="10" name="Rectangle 15"/>
          <p:cNvSpPr>
            <a:spLocks noChangeArrowheads="1"/>
          </p:cNvSpPr>
          <p:nvPr/>
        </p:nvSpPr>
        <p:spPr bwMode="auto">
          <a:xfrm>
            <a:off x="712788" y="3113088"/>
            <a:ext cx="2609850" cy="244475"/>
          </a:xfrm>
          <a:prstGeom prst="rect">
            <a:avLst/>
          </a:prstGeom>
          <a:noFill/>
          <a:ln w="9525">
            <a:noFill/>
            <a:miter lim="800000"/>
            <a:headEnd/>
            <a:tailEnd/>
          </a:ln>
          <a:effectLst/>
        </p:spPr>
        <p:txBody>
          <a:bodyPr wrap="none" anchor="ctr">
            <a:spAutoFit/>
          </a:bodyPr>
          <a:lstStyle/>
          <a:p>
            <a:r>
              <a:rPr lang="en-US" altLang="ja-JP" sz="1000">
                <a:latin typeface="Times New Roman" pitchFamily="18" charset="0"/>
                <a:ea typeface="MS Mincho" pitchFamily="49" charset="-128"/>
              </a:rPr>
              <a:t>Energy spectrum of photons in FFD acceptance</a:t>
            </a:r>
            <a:endParaRPr lang="en-US" altLang="ja-JP" sz="1000">
              <a:latin typeface="Times New Roman" pitchFamily="18" charset="0"/>
              <a:ea typeface="MS PGothic" pitchFamily="34" charset="-128"/>
            </a:endParaRPr>
          </a:p>
        </p:txBody>
      </p:sp>
      <p:sp>
        <p:nvSpPr>
          <p:cNvPr id="11" name="Text Box 16"/>
          <p:cNvSpPr txBox="1">
            <a:spLocks noChangeArrowheads="1"/>
          </p:cNvSpPr>
          <p:nvPr/>
        </p:nvSpPr>
        <p:spPr bwMode="auto">
          <a:xfrm>
            <a:off x="3597275" y="3041650"/>
            <a:ext cx="2574925" cy="549275"/>
          </a:xfrm>
          <a:prstGeom prst="rect">
            <a:avLst/>
          </a:prstGeom>
          <a:noFill/>
          <a:ln w="9525">
            <a:noFill/>
            <a:miter lim="800000"/>
            <a:headEnd/>
            <a:tailEnd/>
          </a:ln>
          <a:effectLst/>
        </p:spPr>
        <p:txBody>
          <a:bodyPr wrap="none">
            <a:spAutoFit/>
          </a:bodyPr>
          <a:lstStyle/>
          <a:p>
            <a:r>
              <a:rPr lang="en-US" sz="1000">
                <a:latin typeface="Times New Roman" pitchFamily="18" charset="0"/>
              </a:rPr>
              <a:t>Distributions of photons </a:t>
            </a:r>
            <a:r>
              <a:rPr lang="en-US" altLang="ja-JP" sz="1000">
                <a:latin typeface="Times New Roman" pitchFamily="18" charset="0"/>
                <a:ea typeface="MS PGothic" pitchFamily="34" charset="-128"/>
              </a:rPr>
              <a:t>in FFD acceptance</a:t>
            </a:r>
            <a:r>
              <a:rPr lang="en-US" sz="1000">
                <a:latin typeface="Times New Roman" pitchFamily="18" charset="0"/>
              </a:rPr>
              <a:t> as </a:t>
            </a:r>
          </a:p>
          <a:p>
            <a:r>
              <a:rPr lang="en-US" sz="1000">
                <a:latin typeface="Times New Roman" pitchFamily="18" charset="0"/>
              </a:rPr>
              <a:t>function of impact parameter for Au+Au at </a:t>
            </a:r>
          </a:p>
          <a:p>
            <a:r>
              <a:rPr lang="en-US" sz="1000">
                <a:latin typeface="Times New Roman" pitchFamily="18" charset="0"/>
              </a:rPr>
              <a:t>energy            = 9 GeV    </a:t>
            </a:r>
            <a:endParaRPr lang="ru-RU" sz="1000">
              <a:latin typeface="Times New Roman" pitchFamily="18" charset="0"/>
            </a:endParaRPr>
          </a:p>
        </p:txBody>
      </p:sp>
      <p:graphicFrame>
        <p:nvGraphicFramePr>
          <p:cNvPr id="12" name="Object 17"/>
          <p:cNvGraphicFramePr>
            <a:graphicFrameLocks noChangeAspect="1"/>
          </p:cNvGraphicFramePr>
          <p:nvPr/>
        </p:nvGraphicFramePr>
        <p:xfrm>
          <a:off x="4067175" y="3357563"/>
          <a:ext cx="307975" cy="215900"/>
        </p:xfrm>
        <a:graphic>
          <a:graphicData uri="http://schemas.openxmlformats.org/presentationml/2006/ole">
            <p:oleObj spid="_x0000_s2051" name="Формула" r:id="rId6" imgW="380835" imgH="266584" progId="Equation.3">
              <p:embed/>
            </p:oleObj>
          </a:graphicData>
        </a:graphic>
      </p:graphicFrame>
      <p:pic>
        <p:nvPicPr>
          <p:cNvPr id="13" name="Picture 18" descr="FD1_Eff_30pe"/>
          <p:cNvPicPr>
            <a:picLocks noChangeAspect="1" noChangeArrowheads="1"/>
          </p:cNvPicPr>
          <p:nvPr/>
        </p:nvPicPr>
        <p:blipFill>
          <a:blip r:embed="rId7" cstate="print"/>
          <a:srcRect t="5957"/>
          <a:stretch>
            <a:fillRect/>
          </a:stretch>
        </p:blipFill>
        <p:spPr bwMode="auto">
          <a:xfrm>
            <a:off x="6372225" y="947738"/>
            <a:ext cx="2447925" cy="2151062"/>
          </a:xfrm>
          <a:prstGeom prst="rect">
            <a:avLst/>
          </a:prstGeom>
          <a:noFill/>
          <a:ln w="9525">
            <a:noFill/>
            <a:miter lim="800000"/>
            <a:headEnd/>
            <a:tailEnd/>
          </a:ln>
        </p:spPr>
      </p:pic>
      <p:sp>
        <p:nvSpPr>
          <p:cNvPr id="14" name="Rectangle 19"/>
          <p:cNvSpPr>
            <a:spLocks noChangeArrowheads="1"/>
          </p:cNvSpPr>
          <p:nvPr/>
        </p:nvSpPr>
        <p:spPr bwMode="auto">
          <a:xfrm>
            <a:off x="6227763" y="3041650"/>
            <a:ext cx="2538412" cy="396875"/>
          </a:xfrm>
          <a:prstGeom prst="rect">
            <a:avLst/>
          </a:prstGeom>
          <a:noFill/>
          <a:ln w="9525">
            <a:noFill/>
            <a:miter lim="800000"/>
            <a:headEnd/>
            <a:tailEnd/>
          </a:ln>
          <a:effectLst/>
        </p:spPr>
        <p:txBody>
          <a:bodyPr wrap="none" anchor="ctr">
            <a:spAutoFit/>
          </a:bodyPr>
          <a:lstStyle/>
          <a:p>
            <a:r>
              <a:rPr lang="en-US" altLang="ja-JP" sz="1000">
                <a:latin typeface="Times New Roman" pitchFamily="18" charset="0"/>
                <a:ea typeface="MS PGothic" pitchFamily="34" charset="-128"/>
              </a:rPr>
              <a:t>Efficiency of FFD array with bias of  30 pe as</a:t>
            </a:r>
          </a:p>
          <a:p>
            <a:r>
              <a:rPr lang="en-US" altLang="ja-JP" sz="1000">
                <a:latin typeface="Times New Roman" pitchFamily="18" charset="0"/>
                <a:ea typeface="MS PGothic" pitchFamily="34" charset="-128"/>
              </a:rPr>
              <a:t>function of impact parameter at four different </a:t>
            </a:r>
            <a:endParaRPr lang="ru-RU" altLang="ja-JP" sz="1000">
              <a:latin typeface="Times New Roman" pitchFamily="18" charset="0"/>
              <a:ea typeface="MS PGothic" pitchFamily="34" charset="-128"/>
            </a:endParaRPr>
          </a:p>
        </p:txBody>
      </p:sp>
      <p:sp>
        <p:nvSpPr>
          <p:cNvPr id="15" name="Rectangle 20"/>
          <p:cNvSpPr>
            <a:spLocks noChangeArrowheads="1"/>
          </p:cNvSpPr>
          <p:nvPr/>
        </p:nvSpPr>
        <p:spPr bwMode="auto">
          <a:xfrm>
            <a:off x="6273800" y="3328988"/>
            <a:ext cx="641350" cy="244475"/>
          </a:xfrm>
          <a:prstGeom prst="rect">
            <a:avLst/>
          </a:prstGeom>
          <a:noFill/>
          <a:ln w="9525">
            <a:noFill/>
            <a:miter lim="800000"/>
            <a:headEnd/>
            <a:tailEnd/>
          </a:ln>
          <a:effectLst/>
        </p:spPr>
        <p:txBody>
          <a:bodyPr wrap="none" anchor="ctr">
            <a:spAutoFit/>
          </a:bodyPr>
          <a:lstStyle/>
          <a:p>
            <a:r>
              <a:rPr lang="en-US" altLang="ja-JP" sz="1000">
                <a:latin typeface="Times New Roman" pitchFamily="18" charset="0"/>
                <a:ea typeface="MS Mincho" pitchFamily="49" charset="-128"/>
              </a:rPr>
              <a:t>energies </a:t>
            </a:r>
            <a:endParaRPr lang="en-US" altLang="ja-JP" sz="1000">
              <a:latin typeface="Times New Roman" pitchFamily="18" charset="0"/>
              <a:ea typeface="MS PGothic" pitchFamily="34" charset="-128"/>
            </a:endParaRPr>
          </a:p>
        </p:txBody>
      </p:sp>
      <p:graphicFrame>
        <p:nvGraphicFramePr>
          <p:cNvPr id="16" name="Object 21"/>
          <p:cNvGraphicFramePr>
            <a:graphicFrameLocks noChangeAspect="1"/>
          </p:cNvGraphicFramePr>
          <p:nvPr/>
        </p:nvGraphicFramePr>
        <p:xfrm>
          <a:off x="6850063" y="3371850"/>
          <a:ext cx="288925" cy="201613"/>
        </p:xfrm>
        <a:graphic>
          <a:graphicData uri="http://schemas.openxmlformats.org/presentationml/2006/ole">
            <p:oleObj spid="_x0000_s2052" name="Формула" r:id="rId8" imgW="380835" imgH="266584" progId="Equation.3">
              <p:embed/>
            </p:oleObj>
          </a:graphicData>
        </a:graphic>
      </p:graphicFrame>
      <p:sp>
        <p:nvSpPr>
          <p:cNvPr id="17" name="Rectangle 22"/>
          <p:cNvSpPr>
            <a:spLocks noChangeArrowheads="1"/>
          </p:cNvSpPr>
          <p:nvPr/>
        </p:nvSpPr>
        <p:spPr bwMode="auto">
          <a:xfrm>
            <a:off x="7065963" y="3328988"/>
            <a:ext cx="1316037" cy="244475"/>
          </a:xfrm>
          <a:prstGeom prst="rect">
            <a:avLst/>
          </a:prstGeom>
          <a:noFill/>
          <a:ln w="9525">
            <a:noFill/>
            <a:miter lim="800000"/>
            <a:headEnd/>
            <a:tailEnd/>
          </a:ln>
          <a:effectLst/>
        </p:spPr>
        <p:txBody>
          <a:bodyPr wrap="none" anchor="ctr">
            <a:spAutoFit/>
          </a:bodyPr>
          <a:lstStyle/>
          <a:p>
            <a:r>
              <a:rPr lang="en-US" altLang="ja-JP" sz="1000">
                <a:latin typeface="Times New Roman" pitchFamily="18" charset="0"/>
                <a:ea typeface="MS Mincho" pitchFamily="49" charset="-128"/>
              </a:rPr>
              <a:t>= 5, 7, 9, and 11 GeV</a:t>
            </a:r>
            <a:r>
              <a:rPr lang="ru-RU" altLang="ja-JP" sz="1000">
                <a:latin typeface="Times New Roman" pitchFamily="18" charset="0"/>
              </a:rPr>
              <a:t> </a:t>
            </a:r>
          </a:p>
        </p:txBody>
      </p:sp>
      <p:sp>
        <p:nvSpPr>
          <p:cNvPr id="18" name="Rectangle 23"/>
          <p:cNvSpPr>
            <a:spLocks noChangeArrowheads="1"/>
          </p:cNvSpPr>
          <p:nvPr/>
        </p:nvSpPr>
        <p:spPr bwMode="auto">
          <a:xfrm>
            <a:off x="3605213" y="3740150"/>
            <a:ext cx="2171700" cy="336550"/>
          </a:xfrm>
          <a:prstGeom prst="rect">
            <a:avLst/>
          </a:prstGeom>
          <a:solidFill>
            <a:srgbClr val="0070C0"/>
          </a:solidFill>
          <a:ln w="9525">
            <a:noFill/>
            <a:miter lim="800000"/>
            <a:headEnd/>
            <a:tailEnd/>
          </a:ln>
          <a:effectLst/>
        </p:spPr>
        <p:txBody>
          <a:bodyPr wrap="none" anchor="ctr">
            <a:spAutoFit/>
          </a:bodyPr>
          <a:lstStyle/>
          <a:p>
            <a:pPr algn="ctr"/>
            <a:r>
              <a:rPr lang="en-US" sz="1600" b="1" dirty="0">
                <a:solidFill>
                  <a:schemeClr val="bg1"/>
                </a:solidFill>
                <a:latin typeface="Times New Roman" pitchFamily="18" charset="0"/>
              </a:rPr>
              <a:t>FFD module prototype</a:t>
            </a:r>
          </a:p>
        </p:txBody>
      </p:sp>
      <p:sp>
        <p:nvSpPr>
          <p:cNvPr id="19" name="Text Box 25"/>
          <p:cNvSpPr txBox="1">
            <a:spLocks noChangeArrowheads="1"/>
          </p:cNvSpPr>
          <p:nvPr/>
        </p:nvSpPr>
        <p:spPr bwMode="auto">
          <a:xfrm>
            <a:off x="323850" y="4248150"/>
            <a:ext cx="3887788" cy="2100263"/>
          </a:xfrm>
          <a:prstGeom prst="rect">
            <a:avLst/>
          </a:prstGeom>
          <a:noFill/>
          <a:ln w="9525">
            <a:noFill/>
            <a:miter lim="800000"/>
            <a:headEnd/>
            <a:tailEnd/>
          </a:ln>
          <a:effectLst/>
        </p:spPr>
        <p:txBody>
          <a:bodyPr>
            <a:spAutoFit/>
          </a:bodyPr>
          <a:lstStyle/>
          <a:p>
            <a:r>
              <a:rPr lang="en-US" sz="1200">
                <a:latin typeface="Times New Roman" pitchFamily="18" charset="0"/>
              </a:rPr>
              <a:t>The module contains of aluminum housing, Pb converter with thickness of  7-10 mm,  Cherenkov radiator with         </a:t>
            </a:r>
          </a:p>
          <a:p>
            <a:r>
              <a:rPr lang="en-US" sz="1200">
                <a:latin typeface="Times New Roman" pitchFamily="18" charset="0"/>
              </a:rPr>
              <a:t> 4 quartz bars (bar </a:t>
            </a:r>
            <a:r>
              <a:rPr lang="en-US" altLang="ja-JP" sz="1200">
                <a:latin typeface="Times New Roman" pitchFamily="18" charset="0"/>
                <a:ea typeface="MS PGothic" pitchFamily="34" charset="-128"/>
              </a:rPr>
              <a:t>dimensions 29.5 </a:t>
            </a:r>
            <a:r>
              <a:rPr lang="en-US" altLang="ja-JP" sz="1000">
                <a:latin typeface="Times New Roman" pitchFamily="18" charset="0"/>
                <a:ea typeface="MS PGothic" pitchFamily="34" charset="-128"/>
              </a:rPr>
              <a:t>×</a:t>
            </a:r>
            <a:r>
              <a:rPr lang="en-US" altLang="ja-JP" sz="1200">
                <a:latin typeface="Times New Roman" pitchFamily="18" charset="0"/>
                <a:ea typeface="MS PGothic" pitchFamily="34" charset="-128"/>
              </a:rPr>
              <a:t> 29.5 </a:t>
            </a:r>
            <a:r>
              <a:rPr lang="en-US" altLang="ja-JP" sz="1000">
                <a:ea typeface="MS PGothic" pitchFamily="34" charset="-128"/>
                <a:cs typeface="Arial" pitchFamily="34" charset="0"/>
              </a:rPr>
              <a:t>× </a:t>
            </a:r>
            <a:r>
              <a:rPr lang="en-US" altLang="ja-JP" sz="1200">
                <a:latin typeface="Times New Roman" pitchFamily="18" charset="0"/>
                <a:ea typeface="MS PGothic" pitchFamily="34" charset="-128"/>
                <a:cs typeface="Arial" pitchFamily="34" charset="0"/>
              </a:rPr>
              <a:t>15 </a:t>
            </a:r>
            <a:r>
              <a:rPr lang="en-US" altLang="ja-JP" sz="1200">
                <a:latin typeface="Times New Roman" pitchFamily="18" charset="0"/>
                <a:ea typeface="MS PGothic" pitchFamily="34" charset="-128"/>
              </a:rPr>
              <a:t>mm), </a:t>
            </a:r>
          </a:p>
          <a:p>
            <a:r>
              <a:rPr lang="en-US" altLang="ja-JP" sz="1200">
                <a:latin typeface="Times New Roman" pitchFamily="18" charset="0"/>
                <a:ea typeface="MS PGothic" pitchFamily="34" charset="-128"/>
              </a:rPr>
              <a:t>MCP-PMT XP85012, FEE board,</a:t>
            </a:r>
            <a:r>
              <a:rPr lang="ru-RU" altLang="ja-JP" sz="1200">
                <a:latin typeface="Times New Roman" pitchFamily="18" charset="0"/>
              </a:rPr>
              <a:t> </a:t>
            </a:r>
            <a:r>
              <a:rPr lang="en-US" altLang="ja-JP" sz="1200">
                <a:latin typeface="Times New Roman" pitchFamily="18" charset="0"/>
                <a:ea typeface="MS PGothic" pitchFamily="34" charset="-128"/>
              </a:rPr>
              <a:t>and HV divider. </a:t>
            </a:r>
          </a:p>
          <a:p>
            <a:r>
              <a:rPr lang="en-US" altLang="ja-JP" sz="1200">
                <a:latin typeface="Times New Roman" pitchFamily="18" charset="0"/>
                <a:ea typeface="MS PGothic" pitchFamily="34" charset="-128"/>
              </a:rPr>
              <a:t>The anode pads of XP85012 are joined into 2 </a:t>
            </a:r>
            <a:r>
              <a:rPr lang="en-US" altLang="ja-JP" sz="1000">
                <a:latin typeface="Times New Roman" pitchFamily="18" charset="0"/>
                <a:ea typeface="MS PGothic" pitchFamily="34" charset="-128"/>
              </a:rPr>
              <a:t>× </a:t>
            </a:r>
            <a:r>
              <a:rPr lang="en-US" altLang="ja-JP" sz="1200">
                <a:latin typeface="Times New Roman" pitchFamily="18" charset="0"/>
                <a:ea typeface="MS PGothic" pitchFamily="34" charset="-128"/>
              </a:rPr>
              <a:t>2 cells. </a:t>
            </a:r>
          </a:p>
          <a:p>
            <a:r>
              <a:rPr lang="en-US" altLang="ja-JP" sz="1200">
                <a:latin typeface="Times New Roman" pitchFamily="18" charset="0"/>
                <a:ea typeface="MS PGothic" pitchFamily="34" charset="-128"/>
              </a:rPr>
              <a:t>The module FEE has 4 channels processing pulses from anode pads and single channel for pulse from MCPs output. Each the chain consists of amplifier, shaper, and discriminator and it produces output analog and LVDS signals.</a:t>
            </a:r>
            <a:endParaRPr lang="ru-RU" sz="1200">
              <a:latin typeface="Times New Roman" pitchFamily="18" charset="0"/>
            </a:endParaRPr>
          </a:p>
          <a:p>
            <a:r>
              <a:rPr lang="en-US" altLang="ja-JP" sz="1200">
                <a:latin typeface="Times New Roman" pitchFamily="18" charset="0"/>
                <a:ea typeface="MS PGothic" pitchFamily="34" charset="-128"/>
              </a:rPr>
              <a:t> </a:t>
            </a:r>
            <a:endParaRPr lang="ru-RU" sz="1200">
              <a:latin typeface="Times New Roman" pitchFamily="18" charset="0"/>
              <a:ea typeface="MS PGothic" pitchFamily="34" charset="-128"/>
            </a:endParaRPr>
          </a:p>
        </p:txBody>
      </p:sp>
      <p:pic>
        <p:nvPicPr>
          <p:cNvPr id="20" name="Picture 26" descr="IMG_3a"/>
          <p:cNvPicPr>
            <a:picLocks noChangeAspect="1" noChangeArrowheads="1"/>
          </p:cNvPicPr>
          <p:nvPr/>
        </p:nvPicPr>
        <p:blipFill>
          <a:blip r:embed="rId9" cstate="print">
            <a:lum contrast="18000"/>
          </a:blip>
          <a:srcRect/>
          <a:stretch>
            <a:fillRect/>
          </a:stretch>
        </p:blipFill>
        <p:spPr bwMode="auto">
          <a:xfrm>
            <a:off x="7137400" y="4292600"/>
            <a:ext cx="1755775" cy="1628775"/>
          </a:xfrm>
          <a:prstGeom prst="rect">
            <a:avLst/>
          </a:prstGeom>
          <a:noFill/>
          <a:ln w="9525">
            <a:noFill/>
            <a:miter lim="800000"/>
            <a:headEnd/>
            <a:tailEnd/>
          </a:ln>
        </p:spPr>
      </p:pic>
      <p:sp>
        <p:nvSpPr>
          <p:cNvPr id="21" name="Rectangle 27"/>
          <p:cNvSpPr>
            <a:spLocks noChangeArrowheads="1"/>
          </p:cNvSpPr>
          <p:nvPr/>
        </p:nvSpPr>
        <p:spPr bwMode="auto">
          <a:xfrm>
            <a:off x="7408863" y="5992813"/>
            <a:ext cx="1304925" cy="244475"/>
          </a:xfrm>
          <a:prstGeom prst="rect">
            <a:avLst/>
          </a:prstGeom>
          <a:noFill/>
          <a:ln w="9525">
            <a:noFill/>
            <a:miter lim="800000"/>
            <a:headEnd/>
            <a:tailEnd/>
          </a:ln>
          <a:effectLst/>
        </p:spPr>
        <p:txBody>
          <a:bodyPr wrap="none" anchor="ctr">
            <a:spAutoFit/>
          </a:bodyPr>
          <a:lstStyle/>
          <a:p>
            <a:r>
              <a:rPr lang="en-US" sz="1000">
                <a:latin typeface="Times New Roman" pitchFamily="18" charset="0"/>
              </a:rPr>
              <a:t>A view of FEE board </a:t>
            </a:r>
            <a:endParaRPr lang="ru-RU" sz="1000"/>
          </a:p>
        </p:txBody>
      </p:sp>
      <p:pic>
        <p:nvPicPr>
          <p:cNvPr id="22" name="Picture 28" descr="module-2012"/>
          <p:cNvPicPr>
            <a:picLocks noChangeAspect="1" noChangeArrowheads="1"/>
          </p:cNvPicPr>
          <p:nvPr/>
        </p:nvPicPr>
        <p:blipFill>
          <a:blip r:embed="rId10" cstate="print">
            <a:lum bright="-6000" contrast="30000"/>
          </a:blip>
          <a:srcRect r="13126"/>
          <a:stretch>
            <a:fillRect/>
          </a:stretch>
        </p:blipFill>
        <p:spPr bwMode="auto">
          <a:xfrm>
            <a:off x="4067175" y="4217988"/>
            <a:ext cx="3025775" cy="1766887"/>
          </a:xfrm>
          <a:prstGeom prst="rect">
            <a:avLst/>
          </a:prstGeom>
          <a:noFill/>
          <a:ln w="9525">
            <a:noFill/>
            <a:miter lim="800000"/>
            <a:headEnd/>
            <a:tailEnd/>
          </a:ln>
        </p:spPr>
      </p:pic>
      <p:sp>
        <p:nvSpPr>
          <p:cNvPr id="23" name="Rectangle 29"/>
          <p:cNvSpPr>
            <a:spLocks noChangeArrowheads="1"/>
          </p:cNvSpPr>
          <p:nvPr/>
        </p:nvSpPr>
        <p:spPr bwMode="auto">
          <a:xfrm>
            <a:off x="4960938" y="5992813"/>
            <a:ext cx="1401762" cy="244475"/>
          </a:xfrm>
          <a:prstGeom prst="rect">
            <a:avLst/>
          </a:prstGeom>
          <a:noFill/>
          <a:ln w="9525">
            <a:noFill/>
            <a:miter lim="800000"/>
            <a:headEnd/>
            <a:tailEnd/>
          </a:ln>
          <a:effectLst/>
        </p:spPr>
        <p:txBody>
          <a:bodyPr wrap="none" anchor="ctr">
            <a:spAutoFit/>
          </a:bodyPr>
          <a:lstStyle/>
          <a:p>
            <a:r>
              <a:rPr lang="en-US" altLang="ja-JP" sz="1000">
                <a:latin typeface="Times New Roman" pitchFamily="18" charset="0"/>
                <a:ea typeface="MS PGothic" pitchFamily="34" charset="-128"/>
              </a:rPr>
              <a:t>A view of FFD module</a:t>
            </a:r>
            <a:r>
              <a:rPr lang="ru-RU" altLang="ja-JP" sz="1000">
                <a:latin typeface="Times New Roman" pitchFamily="18" charset="0"/>
              </a:rPr>
              <a:t> </a:t>
            </a:r>
          </a:p>
        </p:txBody>
      </p:sp>
      <p:sp>
        <p:nvSpPr>
          <p:cNvPr id="24" name="Rectangle 33"/>
          <p:cNvSpPr>
            <a:spLocks noChangeArrowheads="1"/>
          </p:cNvSpPr>
          <p:nvPr/>
        </p:nvSpPr>
        <p:spPr bwMode="auto">
          <a:xfrm>
            <a:off x="6732588" y="2133600"/>
            <a:ext cx="1166812" cy="244475"/>
          </a:xfrm>
          <a:prstGeom prst="rect">
            <a:avLst/>
          </a:prstGeom>
          <a:noFill/>
          <a:ln w="9525">
            <a:noFill/>
            <a:miter lim="800000"/>
            <a:headEnd/>
            <a:tailEnd/>
          </a:ln>
          <a:effectLst/>
        </p:spPr>
        <p:txBody>
          <a:bodyPr wrap="none">
            <a:spAutoFit/>
          </a:bodyPr>
          <a:lstStyle/>
          <a:p>
            <a:r>
              <a:rPr lang="en-US" altLang="ja-JP" sz="1000">
                <a:latin typeface="Times New Roman" pitchFamily="18" charset="0"/>
                <a:ea typeface="MS PGothic" pitchFamily="34" charset="-128"/>
              </a:rPr>
              <a:t>7-mm Pb converter</a:t>
            </a:r>
            <a:endParaRPr lang="ru-RU" sz="1000">
              <a:latin typeface="Times New Roman" pitchFamily="18" charset="0"/>
            </a:endParaRPr>
          </a:p>
        </p:txBody>
      </p:sp>
      <p:sp>
        <p:nvSpPr>
          <p:cNvPr id="25" name="TextBox 24"/>
          <p:cNvSpPr txBox="1"/>
          <p:nvPr/>
        </p:nvSpPr>
        <p:spPr>
          <a:xfrm>
            <a:off x="4932040" y="6381328"/>
            <a:ext cx="2776273" cy="307777"/>
          </a:xfrm>
          <a:prstGeom prst="rect">
            <a:avLst/>
          </a:prstGeom>
          <a:noFill/>
        </p:spPr>
        <p:txBody>
          <a:bodyPr wrap="none" rtlCol="0">
            <a:spAutoFit/>
          </a:bodyPr>
          <a:lstStyle/>
          <a:p>
            <a:r>
              <a:rPr lang="en-US" sz="1400" dirty="0" smtClean="0"/>
              <a:t>INSTR14 Novosibirsk </a:t>
            </a:r>
            <a:r>
              <a:rPr lang="en-US" sz="1400" dirty="0"/>
              <a:t>F</a:t>
            </a:r>
            <a:r>
              <a:rPr lang="en-US" sz="1400" dirty="0" smtClean="0"/>
              <a:t>ebruary 2014</a:t>
            </a:r>
            <a:endParaRPr lang="ru-RU" sz="1400" dirty="0"/>
          </a:p>
        </p:txBody>
      </p:sp>
      <p:sp>
        <p:nvSpPr>
          <p:cNvPr id="26" name="Номер слайда 25"/>
          <p:cNvSpPr>
            <a:spLocks noGrp="1"/>
          </p:cNvSpPr>
          <p:nvPr>
            <p:ph type="sldNum" sz="quarter" idx="12"/>
          </p:nvPr>
        </p:nvSpPr>
        <p:spPr/>
        <p:txBody>
          <a:bodyPr/>
          <a:lstStyle/>
          <a:p>
            <a:fld id="{DC778479-381B-4255-88C6-67342345673B}" type="slidenum">
              <a:rPr lang="ru-RU" smtClean="0"/>
              <a:pPr/>
              <a:t>23</a:t>
            </a:fld>
            <a:endParaRPr lang="ru-RU"/>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3"/>
          <p:cNvSpPr>
            <a:spLocks noChangeArrowheads="1"/>
          </p:cNvSpPr>
          <p:nvPr/>
        </p:nvSpPr>
        <p:spPr bwMode="auto">
          <a:xfrm>
            <a:off x="971550" y="3716338"/>
            <a:ext cx="7488238" cy="457200"/>
          </a:xfrm>
          <a:prstGeom prst="rect">
            <a:avLst/>
          </a:prstGeom>
          <a:solidFill>
            <a:srgbClr val="FFFFCC"/>
          </a:solidFill>
          <a:ln w="9525">
            <a:noFill/>
            <a:miter lim="800000"/>
            <a:headEnd/>
            <a:tailEnd/>
          </a:ln>
          <a:effectLst/>
        </p:spPr>
        <p:txBody>
          <a:bodyPr anchor="ctr">
            <a:spAutoFit/>
          </a:bodyPr>
          <a:lstStyle/>
          <a:p>
            <a:r>
              <a:rPr lang="en-US" sz="1200" b="1">
                <a:solidFill>
                  <a:srgbClr val="0000FF"/>
                </a:solidFill>
              </a:rPr>
              <a:t>The time resolution </a:t>
            </a:r>
            <a:r>
              <a:rPr lang="en-US" sz="1200" b="1" i="1">
                <a:solidFill>
                  <a:srgbClr val="0000FF"/>
                </a:solidFill>
              </a:rPr>
              <a:t>σ</a:t>
            </a:r>
            <a:r>
              <a:rPr lang="en-US" sz="800" b="1" i="1">
                <a:solidFill>
                  <a:srgbClr val="0000FF"/>
                </a:solidFill>
              </a:rPr>
              <a:t>  </a:t>
            </a:r>
            <a:r>
              <a:rPr lang="en-US" sz="800" b="1">
                <a:solidFill>
                  <a:srgbClr val="0000FF"/>
                </a:solidFill>
              </a:rPr>
              <a:t> </a:t>
            </a:r>
            <a:r>
              <a:rPr lang="en-US" sz="1200" b="1">
                <a:solidFill>
                  <a:srgbClr val="0000FF"/>
                </a:solidFill>
              </a:rPr>
              <a:t>≈ 30 ps has been obtained for single channel in experimental tests with FFD prototypes. Better results are expected with new FEE in the nearest future. </a:t>
            </a:r>
          </a:p>
        </p:txBody>
      </p:sp>
      <p:sp>
        <p:nvSpPr>
          <p:cNvPr id="3" name="Rectangle 5"/>
          <p:cNvSpPr>
            <a:spLocks noChangeArrowheads="1"/>
          </p:cNvSpPr>
          <p:nvPr/>
        </p:nvSpPr>
        <p:spPr bwMode="auto">
          <a:xfrm>
            <a:off x="2378943" y="274916"/>
            <a:ext cx="4154343" cy="369332"/>
          </a:xfrm>
          <a:prstGeom prst="rect">
            <a:avLst/>
          </a:prstGeom>
          <a:solidFill>
            <a:srgbClr val="0070C0"/>
          </a:solidFill>
          <a:ln w="9525">
            <a:noFill/>
            <a:miter lim="800000"/>
            <a:headEnd/>
            <a:tailEnd/>
          </a:ln>
          <a:effectLst/>
        </p:spPr>
        <p:txBody>
          <a:bodyPr wrap="none" anchor="ctr">
            <a:spAutoFit/>
          </a:bodyPr>
          <a:lstStyle/>
          <a:p>
            <a:pPr algn="ctr"/>
            <a:r>
              <a:rPr lang="en-US" dirty="0">
                <a:solidFill>
                  <a:schemeClr val="bg1"/>
                </a:solidFill>
              </a:rPr>
              <a:t>TOF measurements with two </a:t>
            </a:r>
            <a:r>
              <a:rPr lang="en-US" dirty="0" smtClean="0">
                <a:solidFill>
                  <a:schemeClr val="bg1"/>
                </a:solidFill>
              </a:rPr>
              <a:t>FFD modules</a:t>
            </a:r>
            <a:endParaRPr lang="en-US" dirty="0">
              <a:solidFill>
                <a:schemeClr val="bg1"/>
              </a:solidFill>
            </a:endParaRPr>
          </a:p>
        </p:txBody>
      </p:sp>
      <p:pic>
        <p:nvPicPr>
          <p:cNvPr id="4" name="Picture 11" descr="run48"/>
          <p:cNvPicPr>
            <a:picLocks noChangeAspect="1" noChangeArrowheads="1"/>
          </p:cNvPicPr>
          <p:nvPr/>
        </p:nvPicPr>
        <p:blipFill>
          <a:blip r:embed="rId3" cstate="print">
            <a:lum bright="-42000" contrast="72000"/>
          </a:blip>
          <a:srcRect l="5228" t="7443" r="5228" b="6203"/>
          <a:stretch>
            <a:fillRect/>
          </a:stretch>
        </p:blipFill>
        <p:spPr bwMode="auto">
          <a:xfrm>
            <a:off x="900113" y="836613"/>
            <a:ext cx="3600450" cy="2449512"/>
          </a:xfrm>
          <a:prstGeom prst="rect">
            <a:avLst/>
          </a:prstGeom>
          <a:noFill/>
          <a:ln w="9525">
            <a:noFill/>
            <a:miter lim="800000"/>
            <a:headEnd/>
            <a:tailEnd/>
          </a:ln>
        </p:spPr>
      </p:pic>
      <p:sp>
        <p:nvSpPr>
          <p:cNvPr id="5" name="Rectangle 12"/>
          <p:cNvSpPr>
            <a:spLocks noChangeArrowheads="1"/>
          </p:cNvSpPr>
          <p:nvPr/>
        </p:nvSpPr>
        <p:spPr bwMode="auto">
          <a:xfrm>
            <a:off x="1471613" y="3328988"/>
            <a:ext cx="2813050" cy="244475"/>
          </a:xfrm>
          <a:prstGeom prst="rect">
            <a:avLst/>
          </a:prstGeom>
          <a:noFill/>
          <a:ln w="9525">
            <a:noFill/>
            <a:miter lim="800000"/>
            <a:headEnd/>
            <a:tailEnd/>
          </a:ln>
          <a:effectLst/>
        </p:spPr>
        <p:txBody>
          <a:bodyPr wrap="none" anchor="ctr">
            <a:spAutoFit/>
          </a:bodyPr>
          <a:lstStyle/>
          <a:p>
            <a:r>
              <a:rPr lang="en-US" altLang="ja-JP" sz="1000">
                <a:ea typeface="MS PGothic" pitchFamily="34" charset="-128"/>
              </a:rPr>
              <a:t>TOF distributions without and with </a:t>
            </a:r>
            <a:r>
              <a:rPr lang="en-US" altLang="ja-JP" sz="1000" i="1">
                <a:ea typeface="MS PGothic" pitchFamily="34" charset="-128"/>
              </a:rPr>
              <a:t>t - A</a:t>
            </a:r>
            <a:r>
              <a:rPr lang="en-US" altLang="ja-JP" sz="1000">
                <a:ea typeface="MS PGothic" pitchFamily="34" charset="-128"/>
              </a:rPr>
              <a:t> correction</a:t>
            </a:r>
            <a:r>
              <a:rPr lang="ru-RU" altLang="ja-JP" sz="1000"/>
              <a:t> </a:t>
            </a:r>
          </a:p>
        </p:txBody>
      </p:sp>
      <p:sp>
        <p:nvSpPr>
          <p:cNvPr id="6" name="Text Box 14"/>
          <p:cNvSpPr txBox="1">
            <a:spLocks noChangeArrowheads="1"/>
          </p:cNvSpPr>
          <p:nvPr/>
        </p:nvSpPr>
        <p:spPr bwMode="auto">
          <a:xfrm>
            <a:off x="2051050" y="4365625"/>
            <a:ext cx="4973638" cy="304800"/>
          </a:xfrm>
          <a:prstGeom prst="rect">
            <a:avLst/>
          </a:prstGeom>
          <a:noFill/>
          <a:ln w="9525">
            <a:noFill/>
            <a:miter lim="800000"/>
            <a:headEnd/>
            <a:tailEnd/>
          </a:ln>
          <a:effectLst/>
        </p:spPr>
        <p:txBody>
          <a:bodyPr wrap="none">
            <a:spAutoFit/>
          </a:bodyPr>
          <a:lstStyle/>
          <a:p>
            <a:r>
              <a:rPr lang="en-US" sz="1400" b="1">
                <a:solidFill>
                  <a:srgbClr val="FF0000"/>
                </a:solidFill>
              </a:rPr>
              <a:t>Expected time resolution of start signal for TOF measurements</a:t>
            </a:r>
            <a:endParaRPr lang="ru-RU" sz="1400" b="1">
              <a:solidFill>
                <a:srgbClr val="FF0000"/>
              </a:solidFill>
            </a:endParaRPr>
          </a:p>
        </p:txBody>
      </p:sp>
      <p:sp>
        <p:nvSpPr>
          <p:cNvPr id="7" name="Text Box 15"/>
          <p:cNvSpPr txBox="1">
            <a:spLocks noChangeArrowheads="1"/>
          </p:cNvSpPr>
          <p:nvPr/>
        </p:nvSpPr>
        <p:spPr bwMode="auto">
          <a:xfrm>
            <a:off x="684213" y="4654550"/>
            <a:ext cx="8051800" cy="457200"/>
          </a:xfrm>
          <a:prstGeom prst="rect">
            <a:avLst/>
          </a:prstGeom>
          <a:noFill/>
          <a:ln w="9525">
            <a:noFill/>
            <a:miter lim="800000"/>
            <a:headEnd/>
            <a:tailEnd/>
          </a:ln>
          <a:effectLst/>
        </p:spPr>
        <p:txBody>
          <a:bodyPr wrap="none">
            <a:spAutoFit/>
          </a:bodyPr>
          <a:lstStyle/>
          <a:p>
            <a:r>
              <a:rPr lang="en-US" sz="1200"/>
              <a:t>The time resolution of start signal depends on a number of independent channels of FFD arrays detecting photons in each event. </a:t>
            </a:r>
          </a:p>
          <a:p>
            <a:r>
              <a:rPr lang="en-US" sz="1200"/>
              <a:t>For example, the FFD with 10-mm Pb converter for Au + Au collisions at             = 9 GeV will provide the time resolution</a:t>
            </a:r>
            <a:endParaRPr lang="ru-RU" sz="1200"/>
          </a:p>
        </p:txBody>
      </p:sp>
      <p:graphicFrame>
        <p:nvGraphicFramePr>
          <p:cNvPr id="8" name="Object 16"/>
          <p:cNvGraphicFramePr>
            <a:graphicFrameLocks noChangeAspect="1"/>
          </p:cNvGraphicFramePr>
          <p:nvPr/>
        </p:nvGraphicFramePr>
        <p:xfrm>
          <a:off x="5364163" y="4870450"/>
          <a:ext cx="381000" cy="266700"/>
        </p:xfrm>
        <a:graphic>
          <a:graphicData uri="http://schemas.openxmlformats.org/presentationml/2006/ole">
            <p:oleObj spid="_x0000_s3074" name="Формула" r:id="rId4" imgW="380835" imgH="266584" progId="Equation.3">
              <p:embed/>
            </p:oleObj>
          </a:graphicData>
        </a:graphic>
      </p:graphicFrame>
      <p:sp>
        <p:nvSpPr>
          <p:cNvPr id="9" name="Text Box 17"/>
          <p:cNvSpPr txBox="1">
            <a:spLocks noChangeArrowheads="1"/>
          </p:cNvSpPr>
          <p:nvPr/>
        </p:nvSpPr>
        <p:spPr bwMode="auto">
          <a:xfrm>
            <a:off x="2490788" y="5157788"/>
            <a:ext cx="4435475" cy="730250"/>
          </a:xfrm>
          <a:prstGeom prst="rect">
            <a:avLst/>
          </a:prstGeom>
          <a:noFill/>
          <a:ln w="9525">
            <a:noFill/>
            <a:miter lim="800000"/>
            <a:headEnd/>
            <a:tailEnd/>
          </a:ln>
          <a:effectLst/>
        </p:spPr>
        <p:txBody>
          <a:bodyPr wrap="none">
            <a:spAutoFit/>
          </a:bodyPr>
          <a:lstStyle/>
          <a:p>
            <a:r>
              <a:rPr lang="en-US" sz="1200"/>
              <a:t>Central collisions (</a:t>
            </a:r>
            <a:r>
              <a:rPr lang="en-US" sz="1200" i="1"/>
              <a:t>b</a:t>
            </a:r>
            <a:r>
              <a:rPr lang="en-US" sz="1200"/>
              <a:t> = 2 fm)             &lt; N</a:t>
            </a:r>
            <a:r>
              <a:rPr lang="en-US" sz="800"/>
              <a:t>ph </a:t>
            </a:r>
            <a:r>
              <a:rPr lang="en-US" sz="1200"/>
              <a:t>&gt; </a:t>
            </a:r>
            <a:r>
              <a:rPr lang="en-US" sz="1200">
                <a:cs typeface="Times New Roman" pitchFamily="18" charset="0"/>
              </a:rPr>
              <a:t>≈ 28         &lt; </a:t>
            </a:r>
            <a:r>
              <a:rPr lang="el-GR" sz="1400">
                <a:cs typeface="Times New Roman" pitchFamily="18" charset="0"/>
              </a:rPr>
              <a:t>σ</a:t>
            </a:r>
            <a:r>
              <a:rPr lang="en-US" sz="1400">
                <a:cs typeface="Times New Roman" pitchFamily="18" charset="0"/>
              </a:rPr>
              <a:t>  </a:t>
            </a:r>
            <a:r>
              <a:rPr lang="en-US" sz="1200">
                <a:cs typeface="Times New Roman" pitchFamily="18" charset="0"/>
              </a:rPr>
              <a:t>&gt; </a:t>
            </a:r>
            <a:r>
              <a:rPr lang="en-US" sz="1200"/>
              <a:t>≈ 5.7 ps</a:t>
            </a:r>
          </a:p>
          <a:p>
            <a:r>
              <a:rPr lang="en-US" sz="1200"/>
              <a:t>Semi-central collisions (</a:t>
            </a:r>
            <a:r>
              <a:rPr lang="en-US" sz="1200" i="1"/>
              <a:t>b </a:t>
            </a:r>
            <a:r>
              <a:rPr lang="en-US" sz="1200"/>
              <a:t>= 7 fm)    &lt; N</a:t>
            </a:r>
            <a:r>
              <a:rPr lang="en-US" sz="800"/>
              <a:t>ph</a:t>
            </a:r>
            <a:r>
              <a:rPr lang="en-US" sz="1200"/>
              <a:t> &gt; ≈ 14         &lt; </a:t>
            </a:r>
            <a:r>
              <a:rPr lang="el-GR" sz="1400"/>
              <a:t>σ</a:t>
            </a:r>
            <a:r>
              <a:rPr lang="en-US" sz="1400"/>
              <a:t> </a:t>
            </a:r>
            <a:r>
              <a:rPr lang="en-US" sz="1200"/>
              <a:t> &gt; ≈ 8 ps</a:t>
            </a:r>
          </a:p>
          <a:p>
            <a:r>
              <a:rPr lang="en-US" sz="1200"/>
              <a:t>Peripheral collisions (</a:t>
            </a:r>
            <a:r>
              <a:rPr lang="en-US" sz="1200" i="1"/>
              <a:t>b</a:t>
            </a:r>
            <a:r>
              <a:rPr lang="en-US" sz="1200"/>
              <a:t> = 11 fm)      &lt; N</a:t>
            </a:r>
            <a:r>
              <a:rPr lang="en-US" sz="800"/>
              <a:t>ph</a:t>
            </a:r>
            <a:r>
              <a:rPr lang="en-US" sz="1200"/>
              <a:t> &gt; </a:t>
            </a:r>
            <a:r>
              <a:rPr lang="en-US" sz="1200">
                <a:cs typeface="Times New Roman" pitchFamily="18" charset="0"/>
              </a:rPr>
              <a:t>≈ 3.5        &lt; </a:t>
            </a:r>
            <a:r>
              <a:rPr lang="el-GR" sz="1400">
                <a:cs typeface="Times New Roman" pitchFamily="18" charset="0"/>
              </a:rPr>
              <a:t>σ</a:t>
            </a:r>
            <a:r>
              <a:rPr lang="en-US" sz="1400">
                <a:cs typeface="Times New Roman" pitchFamily="18" charset="0"/>
              </a:rPr>
              <a:t>  </a:t>
            </a:r>
            <a:r>
              <a:rPr lang="en-US" sz="1200">
                <a:cs typeface="Times New Roman" pitchFamily="18" charset="0"/>
              </a:rPr>
              <a:t>&gt; ≈ 16 ps</a:t>
            </a:r>
          </a:p>
        </p:txBody>
      </p:sp>
      <p:sp>
        <p:nvSpPr>
          <p:cNvPr id="11" name="Text Box 20"/>
          <p:cNvSpPr txBox="1">
            <a:spLocks noChangeArrowheads="1"/>
          </p:cNvSpPr>
          <p:nvPr/>
        </p:nvSpPr>
        <p:spPr bwMode="auto">
          <a:xfrm>
            <a:off x="6065838" y="5262563"/>
            <a:ext cx="234950" cy="184150"/>
          </a:xfrm>
          <a:prstGeom prst="rect">
            <a:avLst/>
          </a:prstGeom>
          <a:noFill/>
          <a:ln w="9525">
            <a:noFill/>
            <a:miter lim="800000"/>
            <a:headEnd/>
            <a:tailEnd/>
          </a:ln>
          <a:effectLst/>
        </p:spPr>
        <p:txBody>
          <a:bodyPr>
            <a:spAutoFit/>
          </a:bodyPr>
          <a:lstStyle/>
          <a:p>
            <a:r>
              <a:rPr lang="en-US" sz="600"/>
              <a:t>t</a:t>
            </a:r>
            <a:endParaRPr lang="ru-RU" sz="600"/>
          </a:p>
        </p:txBody>
      </p:sp>
      <p:sp>
        <p:nvSpPr>
          <p:cNvPr id="12" name="Text Box 21"/>
          <p:cNvSpPr txBox="1">
            <a:spLocks noChangeArrowheads="1"/>
          </p:cNvSpPr>
          <p:nvPr/>
        </p:nvSpPr>
        <p:spPr bwMode="auto">
          <a:xfrm>
            <a:off x="6065838" y="5478463"/>
            <a:ext cx="234950" cy="184150"/>
          </a:xfrm>
          <a:prstGeom prst="rect">
            <a:avLst/>
          </a:prstGeom>
          <a:noFill/>
          <a:ln w="9525">
            <a:noFill/>
            <a:miter lim="800000"/>
            <a:headEnd/>
            <a:tailEnd/>
          </a:ln>
          <a:effectLst/>
        </p:spPr>
        <p:txBody>
          <a:bodyPr>
            <a:spAutoFit/>
          </a:bodyPr>
          <a:lstStyle/>
          <a:p>
            <a:r>
              <a:rPr lang="en-US" sz="600"/>
              <a:t>t</a:t>
            </a:r>
            <a:endParaRPr lang="ru-RU" sz="600"/>
          </a:p>
        </p:txBody>
      </p:sp>
      <p:sp>
        <p:nvSpPr>
          <p:cNvPr id="13" name="Text Box 22"/>
          <p:cNvSpPr txBox="1">
            <a:spLocks noChangeArrowheads="1"/>
          </p:cNvSpPr>
          <p:nvPr/>
        </p:nvSpPr>
        <p:spPr bwMode="auto">
          <a:xfrm>
            <a:off x="6065838" y="5694363"/>
            <a:ext cx="234950" cy="184150"/>
          </a:xfrm>
          <a:prstGeom prst="rect">
            <a:avLst/>
          </a:prstGeom>
          <a:noFill/>
          <a:ln w="9525">
            <a:noFill/>
            <a:miter lim="800000"/>
            <a:headEnd/>
            <a:tailEnd/>
          </a:ln>
          <a:effectLst/>
        </p:spPr>
        <p:txBody>
          <a:bodyPr>
            <a:spAutoFit/>
          </a:bodyPr>
          <a:lstStyle/>
          <a:p>
            <a:r>
              <a:rPr lang="en-US" sz="600"/>
              <a:t>t</a:t>
            </a:r>
            <a:endParaRPr lang="ru-RU" sz="600"/>
          </a:p>
        </p:txBody>
      </p:sp>
      <p:pic>
        <p:nvPicPr>
          <p:cNvPr id="14" name="Picture 23" descr="FFD test 2011 RI"/>
          <p:cNvPicPr>
            <a:picLocks noChangeAspect="1" noChangeArrowheads="1"/>
          </p:cNvPicPr>
          <p:nvPr/>
        </p:nvPicPr>
        <p:blipFill>
          <a:blip r:embed="rId5" cstate="print">
            <a:lum bright="-24000" contrast="42000"/>
          </a:blip>
          <a:srcRect l="7158" t="7640" r="7158"/>
          <a:stretch>
            <a:fillRect/>
          </a:stretch>
        </p:blipFill>
        <p:spPr bwMode="auto">
          <a:xfrm>
            <a:off x="4787900" y="854075"/>
            <a:ext cx="3455988" cy="2617788"/>
          </a:xfrm>
          <a:prstGeom prst="rect">
            <a:avLst/>
          </a:prstGeom>
          <a:noFill/>
          <a:ln w="9525">
            <a:noFill/>
            <a:miter lim="800000"/>
            <a:headEnd/>
            <a:tailEnd/>
          </a:ln>
        </p:spPr>
      </p:pic>
      <p:sp>
        <p:nvSpPr>
          <p:cNvPr id="15" name="Rectangle 24"/>
          <p:cNvSpPr>
            <a:spLocks noChangeArrowheads="1"/>
          </p:cNvSpPr>
          <p:nvPr/>
        </p:nvSpPr>
        <p:spPr bwMode="auto">
          <a:xfrm>
            <a:off x="6804025" y="922338"/>
            <a:ext cx="1173163" cy="274637"/>
          </a:xfrm>
          <a:prstGeom prst="rect">
            <a:avLst/>
          </a:prstGeom>
          <a:noFill/>
          <a:ln w="9525">
            <a:noFill/>
            <a:miter lim="800000"/>
            <a:headEnd/>
            <a:tailEnd/>
          </a:ln>
          <a:effectLst/>
        </p:spPr>
        <p:txBody>
          <a:bodyPr wrap="none" anchor="ctr">
            <a:spAutoFit/>
          </a:bodyPr>
          <a:lstStyle/>
          <a:p>
            <a:r>
              <a:rPr lang="en-US" altLang="ja-JP" sz="1200" b="1">
                <a:solidFill>
                  <a:schemeClr val="accent2"/>
                </a:solidFill>
                <a:ea typeface="MS PGothic" pitchFamily="34" charset="-128"/>
              </a:rPr>
              <a:t>Cosmic muons</a:t>
            </a:r>
            <a:r>
              <a:rPr lang="ru-RU" altLang="ja-JP" sz="1200" b="1">
                <a:solidFill>
                  <a:schemeClr val="accent2"/>
                </a:solidFill>
              </a:rPr>
              <a:t> </a:t>
            </a:r>
          </a:p>
        </p:txBody>
      </p:sp>
      <p:sp>
        <p:nvSpPr>
          <p:cNvPr id="16" name="Text Box 25"/>
          <p:cNvSpPr txBox="1">
            <a:spLocks noChangeArrowheads="1"/>
          </p:cNvSpPr>
          <p:nvPr/>
        </p:nvSpPr>
        <p:spPr bwMode="auto">
          <a:xfrm>
            <a:off x="5219700" y="3357563"/>
            <a:ext cx="2886075" cy="244475"/>
          </a:xfrm>
          <a:prstGeom prst="rect">
            <a:avLst/>
          </a:prstGeom>
          <a:noFill/>
          <a:ln w="9525">
            <a:noFill/>
            <a:miter lim="800000"/>
            <a:headEnd/>
            <a:tailEnd/>
          </a:ln>
          <a:effectLst/>
        </p:spPr>
        <p:txBody>
          <a:bodyPr wrap="none">
            <a:spAutoFit/>
          </a:bodyPr>
          <a:lstStyle/>
          <a:p>
            <a:r>
              <a:rPr lang="en-US" sz="1000"/>
              <a:t>TOF results for three different pairs of FFD channels</a:t>
            </a:r>
            <a:endParaRPr lang="ru-RU" sz="1000"/>
          </a:p>
        </p:txBody>
      </p:sp>
      <p:sp>
        <p:nvSpPr>
          <p:cNvPr id="17" name="Text Box 26"/>
          <p:cNvSpPr txBox="1">
            <a:spLocks noChangeArrowheads="1"/>
          </p:cNvSpPr>
          <p:nvPr/>
        </p:nvSpPr>
        <p:spPr bwMode="auto">
          <a:xfrm>
            <a:off x="2987675" y="922338"/>
            <a:ext cx="1144588" cy="274637"/>
          </a:xfrm>
          <a:prstGeom prst="rect">
            <a:avLst/>
          </a:prstGeom>
          <a:noFill/>
          <a:ln w="9525">
            <a:noFill/>
            <a:miter lim="800000"/>
            <a:headEnd/>
            <a:tailEnd/>
          </a:ln>
          <a:effectLst/>
        </p:spPr>
        <p:txBody>
          <a:bodyPr wrap="none">
            <a:spAutoFit/>
          </a:bodyPr>
          <a:lstStyle/>
          <a:p>
            <a:r>
              <a:rPr lang="en-US" sz="1200" b="1">
                <a:solidFill>
                  <a:schemeClr val="accent2"/>
                </a:solidFill>
              </a:rPr>
              <a:t>2-GeV protons</a:t>
            </a:r>
            <a:endParaRPr lang="ru-RU" sz="1200" b="1">
              <a:solidFill>
                <a:schemeClr val="accent2"/>
              </a:solidFill>
            </a:endParaRPr>
          </a:p>
        </p:txBody>
      </p:sp>
      <p:sp>
        <p:nvSpPr>
          <p:cNvPr id="18" name="Text Box 27"/>
          <p:cNvSpPr txBox="1">
            <a:spLocks noChangeArrowheads="1"/>
          </p:cNvSpPr>
          <p:nvPr/>
        </p:nvSpPr>
        <p:spPr bwMode="auto">
          <a:xfrm>
            <a:off x="2339975" y="3821113"/>
            <a:ext cx="379413" cy="184150"/>
          </a:xfrm>
          <a:prstGeom prst="rect">
            <a:avLst/>
          </a:prstGeom>
          <a:noFill/>
          <a:ln w="9525">
            <a:noFill/>
            <a:miter lim="800000"/>
            <a:headEnd/>
            <a:tailEnd/>
          </a:ln>
          <a:effectLst/>
        </p:spPr>
        <p:txBody>
          <a:bodyPr>
            <a:spAutoFit/>
          </a:bodyPr>
          <a:lstStyle/>
          <a:p>
            <a:r>
              <a:rPr lang="en-US" sz="600" b="1">
                <a:solidFill>
                  <a:srgbClr val="0033CC"/>
                </a:solidFill>
              </a:rPr>
              <a:t>  t</a:t>
            </a:r>
            <a:endParaRPr lang="ru-RU" sz="600" b="1">
              <a:solidFill>
                <a:srgbClr val="0033CC"/>
              </a:solidFill>
            </a:endParaRPr>
          </a:p>
        </p:txBody>
      </p:sp>
      <p:sp>
        <p:nvSpPr>
          <p:cNvPr id="19" name="TextBox 18"/>
          <p:cNvSpPr txBox="1"/>
          <p:nvPr/>
        </p:nvSpPr>
        <p:spPr>
          <a:xfrm>
            <a:off x="5652120" y="6309320"/>
            <a:ext cx="2776273" cy="307777"/>
          </a:xfrm>
          <a:prstGeom prst="rect">
            <a:avLst/>
          </a:prstGeom>
          <a:noFill/>
        </p:spPr>
        <p:txBody>
          <a:bodyPr wrap="none" rtlCol="0">
            <a:spAutoFit/>
          </a:bodyPr>
          <a:lstStyle/>
          <a:p>
            <a:r>
              <a:rPr lang="en-US" sz="1400" dirty="0" smtClean="0"/>
              <a:t>INSTR14 Novosibirsk </a:t>
            </a:r>
            <a:r>
              <a:rPr lang="en-US" sz="1400" dirty="0"/>
              <a:t>F</a:t>
            </a:r>
            <a:r>
              <a:rPr lang="en-US" sz="1400" dirty="0" smtClean="0"/>
              <a:t>ebruary 2014</a:t>
            </a:r>
            <a:endParaRPr lang="ru-RU" sz="1400" dirty="0"/>
          </a:p>
        </p:txBody>
      </p:sp>
      <p:sp>
        <p:nvSpPr>
          <p:cNvPr id="20" name="Номер слайда 19"/>
          <p:cNvSpPr>
            <a:spLocks noGrp="1"/>
          </p:cNvSpPr>
          <p:nvPr>
            <p:ph type="sldNum" sz="quarter" idx="12"/>
          </p:nvPr>
        </p:nvSpPr>
        <p:spPr/>
        <p:txBody>
          <a:bodyPr/>
          <a:lstStyle/>
          <a:p>
            <a:fld id="{DC778479-381B-4255-88C6-67342345673B}" type="slidenum">
              <a:rPr lang="ru-RU" smtClean="0"/>
              <a:pPr/>
              <a:t>24</a:t>
            </a:fld>
            <a:endParaRPr lang="ru-RU"/>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Изображение 6" descr="ECAL_parameters.JPG"/>
          <p:cNvPicPr>
            <a:picLocks/>
          </p:cNvPicPr>
          <p:nvPr/>
        </p:nvPicPr>
        <p:blipFill>
          <a:blip r:embed="rId2" cstate="print"/>
          <a:srcRect/>
          <a:stretch>
            <a:fillRect/>
          </a:stretch>
        </p:blipFill>
        <p:spPr bwMode="auto">
          <a:xfrm>
            <a:off x="4643438" y="3249613"/>
            <a:ext cx="4478337" cy="2987675"/>
          </a:xfrm>
          <a:prstGeom prst="rect">
            <a:avLst/>
          </a:prstGeom>
          <a:noFill/>
          <a:ln w="9525">
            <a:noFill/>
            <a:miter lim="800000"/>
            <a:headEnd/>
            <a:tailEnd/>
          </a:ln>
        </p:spPr>
      </p:pic>
      <p:pic>
        <p:nvPicPr>
          <p:cNvPr id="3" name="Picture 2" descr="C:\Documents and Settings\Администратор\Рабочий стол\ИСМАРТ 2012\Fig.1.jpg"/>
          <p:cNvPicPr>
            <a:picLocks noChangeArrowheads="1"/>
          </p:cNvPicPr>
          <p:nvPr/>
        </p:nvPicPr>
        <p:blipFill>
          <a:blip r:embed="rId3" cstate="print"/>
          <a:srcRect l="1601" t="9315" b="11298"/>
          <a:stretch>
            <a:fillRect/>
          </a:stretch>
        </p:blipFill>
        <p:spPr bwMode="auto">
          <a:xfrm>
            <a:off x="55563" y="3284538"/>
            <a:ext cx="4516437" cy="2987675"/>
          </a:xfrm>
          <a:prstGeom prst="rect">
            <a:avLst/>
          </a:prstGeom>
          <a:noFill/>
          <a:ln w="9525">
            <a:noFill/>
            <a:miter lim="800000"/>
            <a:headEnd/>
            <a:tailEnd/>
          </a:ln>
        </p:spPr>
      </p:pic>
      <p:sp>
        <p:nvSpPr>
          <p:cNvPr id="4" name="TextBox 7"/>
          <p:cNvSpPr txBox="1">
            <a:spLocks noChangeArrowheads="1"/>
          </p:cNvSpPr>
          <p:nvPr/>
        </p:nvSpPr>
        <p:spPr bwMode="auto">
          <a:xfrm>
            <a:off x="1475656" y="0"/>
            <a:ext cx="6696744" cy="523220"/>
          </a:xfrm>
          <a:prstGeom prst="rect">
            <a:avLst/>
          </a:prstGeom>
          <a:solidFill>
            <a:srgbClr val="0070C0"/>
          </a:solidFill>
          <a:ln w="9525">
            <a:noFill/>
            <a:miter lim="800000"/>
            <a:headEnd/>
            <a:tailEnd/>
          </a:ln>
        </p:spPr>
        <p:txBody>
          <a:bodyPr wrap="square">
            <a:spAutoFit/>
          </a:bodyPr>
          <a:lstStyle/>
          <a:p>
            <a:r>
              <a:rPr lang="en-US" sz="2800" b="1" dirty="0" smtClean="0">
                <a:solidFill>
                  <a:schemeClr val="bg1"/>
                </a:solidFill>
                <a:cs typeface="Arial" charset="0"/>
              </a:rPr>
              <a:t>                   </a:t>
            </a:r>
            <a:r>
              <a:rPr lang="en-US" sz="2800" dirty="0" smtClean="0">
                <a:solidFill>
                  <a:schemeClr val="bg1"/>
                </a:solidFill>
                <a:cs typeface="Arial" charset="0"/>
              </a:rPr>
              <a:t>Electromagnetic Calorimeter</a:t>
            </a:r>
            <a:endParaRPr lang="ru-RU" sz="2800" dirty="0">
              <a:solidFill>
                <a:schemeClr val="bg1"/>
              </a:solidFill>
              <a:cs typeface="Arial" charset="0"/>
            </a:endParaRPr>
          </a:p>
        </p:txBody>
      </p:sp>
      <p:sp>
        <p:nvSpPr>
          <p:cNvPr id="6" name="TextBox 11"/>
          <p:cNvSpPr txBox="1">
            <a:spLocks noChangeArrowheads="1"/>
          </p:cNvSpPr>
          <p:nvPr/>
        </p:nvSpPr>
        <p:spPr bwMode="auto">
          <a:xfrm>
            <a:off x="525598" y="2492375"/>
            <a:ext cx="7227620" cy="600164"/>
          </a:xfrm>
          <a:prstGeom prst="rect">
            <a:avLst/>
          </a:prstGeom>
          <a:noFill/>
          <a:ln w="9525">
            <a:noFill/>
            <a:miter lim="800000"/>
            <a:headEnd/>
            <a:tailEnd/>
          </a:ln>
        </p:spPr>
        <p:txBody>
          <a:bodyPr wrap="none">
            <a:spAutoFit/>
          </a:bodyPr>
          <a:lstStyle/>
          <a:p>
            <a:pPr algn="ctr"/>
            <a:r>
              <a:rPr lang="en-US" sz="1700" b="1" dirty="0">
                <a:cs typeface="Arial" charset="0"/>
              </a:rPr>
              <a:t>Chosen </a:t>
            </a:r>
            <a:r>
              <a:rPr lang="en-US" sz="1700" b="1" dirty="0" smtClean="0">
                <a:cs typeface="Arial" charset="0"/>
              </a:rPr>
              <a:t>EMC </a:t>
            </a:r>
            <a:r>
              <a:rPr lang="en-US" sz="1700" b="1" dirty="0">
                <a:cs typeface="Arial" charset="0"/>
              </a:rPr>
              <a:t>technology  (fulfills most of the requirements):</a:t>
            </a:r>
          </a:p>
          <a:p>
            <a:pPr algn="ctr"/>
            <a:r>
              <a:rPr lang="en-US" sz="1600" b="1" dirty="0">
                <a:solidFill>
                  <a:srgbClr val="4333D9"/>
                </a:solidFill>
                <a:cs typeface="Arial" charset="0"/>
              </a:rPr>
              <a:t> </a:t>
            </a:r>
            <a:r>
              <a:rPr lang="en-US" sz="1600" b="1" dirty="0" err="1" smtClean="0">
                <a:solidFill>
                  <a:srgbClr val="4333D9"/>
                </a:solidFill>
                <a:cs typeface="Arial" charset="0"/>
              </a:rPr>
              <a:t>Shashlyk</a:t>
            </a:r>
            <a:r>
              <a:rPr lang="en-US" sz="1600" b="1" dirty="0" smtClean="0">
                <a:solidFill>
                  <a:srgbClr val="4333D9"/>
                </a:solidFill>
                <a:cs typeface="Arial" charset="0"/>
              </a:rPr>
              <a:t>-type sampling </a:t>
            </a:r>
            <a:r>
              <a:rPr lang="en-US" sz="1600" b="1" dirty="0" err="1">
                <a:solidFill>
                  <a:srgbClr val="4333D9"/>
                </a:solidFill>
                <a:cs typeface="Arial" charset="0"/>
              </a:rPr>
              <a:t>Pb-Scint</a:t>
            </a:r>
            <a:r>
              <a:rPr lang="en-US" sz="1600" b="1" dirty="0">
                <a:solidFill>
                  <a:srgbClr val="4333D9"/>
                </a:solidFill>
                <a:cs typeface="Arial" charset="0"/>
              </a:rPr>
              <a:t>. calorimeter with WLS fibers and MAPD read-out </a:t>
            </a:r>
            <a:endParaRPr lang="ru-RU" sz="1600" b="1" dirty="0">
              <a:solidFill>
                <a:srgbClr val="4333D9"/>
              </a:solidFill>
              <a:cs typeface="Arial" charset="0"/>
            </a:endParaRPr>
          </a:p>
        </p:txBody>
      </p:sp>
      <p:cxnSp>
        <p:nvCxnSpPr>
          <p:cNvPr id="7" name="Прямая соединительная линия 6"/>
          <p:cNvCxnSpPr/>
          <p:nvPr/>
        </p:nvCxnSpPr>
        <p:spPr>
          <a:xfrm>
            <a:off x="36513" y="6453188"/>
            <a:ext cx="9070975" cy="0"/>
          </a:xfrm>
          <a:prstGeom prst="line">
            <a:avLst/>
          </a:prstGeom>
          <a:ln w="2222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5652120" y="6550223"/>
            <a:ext cx="2776273" cy="307777"/>
          </a:xfrm>
          <a:prstGeom prst="rect">
            <a:avLst/>
          </a:prstGeom>
          <a:noFill/>
        </p:spPr>
        <p:txBody>
          <a:bodyPr wrap="none" rtlCol="0">
            <a:spAutoFit/>
          </a:bodyPr>
          <a:lstStyle/>
          <a:p>
            <a:r>
              <a:rPr lang="en-US" sz="1400" dirty="0" smtClean="0"/>
              <a:t>INSTR14 Novosibirsk </a:t>
            </a:r>
            <a:r>
              <a:rPr lang="en-US" sz="1400" dirty="0"/>
              <a:t>F</a:t>
            </a:r>
            <a:r>
              <a:rPr lang="en-US" sz="1400" dirty="0" smtClean="0"/>
              <a:t>ebruary 2014</a:t>
            </a:r>
            <a:endParaRPr lang="ru-RU" sz="1400" dirty="0"/>
          </a:p>
        </p:txBody>
      </p:sp>
      <p:sp>
        <p:nvSpPr>
          <p:cNvPr id="9" name="Номер слайда 8"/>
          <p:cNvSpPr>
            <a:spLocks noGrp="1"/>
          </p:cNvSpPr>
          <p:nvPr>
            <p:ph type="sldNum" sz="quarter" idx="12"/>
          </p:nvPr>
        </p:nvSpPr>
        <p:spPr/>
        <p:txBody>
          <a:bodyPr/>
          <a:lstStyle/>
          <a:p>
            <a:fld id="{DC778479-381B-4255-88C6-67342345673B}" type="slidenum">
              <a:rPr lang="ru-RU" smtClean="0"/>
              <a:pPr/>
              <a:t>25</a:t>
            </a:fld>
            <a:endParaRPr lang="ru-RU" dirty="0"/>
          </a:p>
        </p:txBody>
      </p:sp>
      <p:sp>
        <p:nvSpPr>
          <p:cNvPr id="10" name="TextBox 9"/>
          <p:cNvSpPr txBox="1"/>
          <p:nvPr/>
        </p:nvSpPr>
        <p:spPr>
          <a:xfrm>
            <a:off x="0" y="764704"/>
            <a:ext cx="5837239" cy="1323439"/>
          </a:xfrm>
          <a:prstGeom prst="rect">
            <a:avLst/>
          </a:prstGeom>
          <a:noFill/>
        </p:spPr>
        <p:txBody>
          <a:bodyPr wrap="none" rtlCol="0">
            <a:spAutoFit/>
          </a:bodyPr>
          <a:lstStyle/>
          <a:p>
            <a:r>
              <a:rPr lang="en-US" sz="1600" dirty="0" smtClean="0"/>
              <a:t>The main </a:t>
            </a:r>
            <a:r>
              <a:rPr lang="en-US" sz="1600" dirty="0" smtClean="0"/>
              <a:t>goal</a:t>
            </a:r>
            <a:r>
              <a:rPr lang="en-US" sz="1600" dirty="0" smtClean="0"/>
              <a:t> </a:t>
            </a:r>
            <a:r>
              <a:rPr lang="en-US" sz="1600" dirty="0" smtClean="0"/>
              <a:t>of EMC is to identify electrons, photons</a:t>
            </a:r>
          </a:p>
          <a:p>
            <a:r>
              <a:rPr lang="en-US" sz="1600" dirty="0" smtClean="0"/>
              <a:t>and neutral hadrons and measure their energy and position. </a:t>
            </a:r>
          </a:p>
          <a:p>
            <a:r>
              <a:rPr lang="en-US" sz="1600" dirty="0" smtClean="0"/>
              <a:t>High multiplicity environment of heavy ion collisions implies a fine</a:t>
            </a:r>
          </a:p>
          <a:p>
            <a:r>
              <a:rPr lang="en-US" sz="1600" dirty="0" smtClean="0"/>
              <a:t>calorimeter segmentation (the transverse size of the cell should be</a:t>
            </a:r>
          </a:p>
          <a:p>
            <a:r>
              <a:rPr lang="en-US" sz="1600" dirty="0" smtClean="0"/>
              <a:t>of the order of the Moliere radius and cell occupancy nor more 5%).</a:t>
            </a:r>
            <a:endParaRPr lang="ru-RU" sz="1600" dirty="0"/>
          </a:p>
        </p:txBody>
      </p:sp>
      <p:sp>
        <p:nvSpPr>
          <p:cNvPr id="11" name="TextBox 10"/>
          <p:cNvSpPr txBox="1"/>
          <p:nvPr/>
        </p:nvSpPr>
        <p:spPr>
          <a:xfrm>
            <a:off x="5724128" y="764704"/>
            <a:ext cx="2895729" cy="1323439"/>
          </a:xfrm>
          <a:prstGeom prst="rect">
            <a:avLst/>
          </a:prstGeom>
          <a:solidFill>
            <a:srgbClr val="0070C0"/>
          </a:solidFill>
        </p:spPr>
        <p:txBody>
          <a:bodyPr wrap="none" rtlCol="0">
            <a:spAutoFit/>
          </a:bodyPr>
          <a:lstStyle/>
          <a:p>
            <a:r>
              <a:rPr lang="en-US" sz="1600" dirty="0" smtClean="0">
                <a:solidFill>
                  <a:schemeClr val="bg1"/>
                </a:solidFill>
              </a:rPr>
              <a:t>Requirements:                        </a:t>
            </a:r>
          </a:p>
          <a:p>
            <a:r>
              <a:rPr lang="en-US" sz="1600" dirty="0" smtClean="0">
                <a:solidFill>
                  <a:schemeClr val="bg1"/>
                </a:solidFill>
              </a:rPr>
              <a:t>-high granularity, minimum dead</a:t>
            </a:r>
          </a:p>
          <a:p>
            <a:r>
              <a:rPr lang="en-US" sz="1600" dirty="0" smtClean="0">
                <a:solidFill>
                  <a:schemeClr val="bg1"/>
                </a:solidFill>
              </a:rPr>
              <a:t>space</a:t>
            </a:r>
          </a:p>
          <a:p>
            <a:r>
              <a:rPr lang="en-US" sz="1600" dirty="0" smtClean="0">
                <a:solidFill>
                  <a:schemeClr val="bg1"/>
                </a:solidFill>
              </a:rPr>
              <a:t>-sufficient energy resolution</a:t>
            </a:r>
          </a:p>
          <a:p>
            <a:r>
              <a:rPr lang="en-US" sz="1600" dirty="0" smtClean="0">
                <a:solidFill>
                  <a:schemeClr val="bg1"/>
                </a:solidFill>
              </a:rPr>
              <a:t>-low cost, flexible production</a:t>
            </a:r>
            <a:endParaRPr lang="ru-RU" sz="1600" dirty="0">
              <a:solidFill>
                <a:schemeClr val="bg1"/>
              </a:solidFill>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Изображение 5"/>
          <p:cNvPicPr>
            <a:picLocks noChangeAspect="1"/>
          </p:cNvPicPr>
          <p:nvPr/>
        </p:nvPicPr>
        <p:blipFill rotWithShape="1">
          <a:blip r:embed="rId2" cstate="print">
            <a:extLst>
              <a:ext uri="{28A0092B-C50C-407E-A947-70E740481C1C}">
                <a14:useLocalDpi xmlns="" xmlns:a14="http://schemas.microsoft.com/office/drawing/2010/main" val="0"/>
              </a:ext>
            </a:extLst>
          </a:blip>
          <a:srcRect t="4130" r="7414"/>
          <a:stretch/>
        </p:blipFill>
        <p:spPr>
          <a:xfrm>
            <a:off x="4083099" y="4546599"/>
            <a:ext cx="2934723" cy="2084325"/>
          </a:xfrm>
          <a:prstGeom prst="rect">
            <a:avLst/>
          </a:prstGeom>
        </p:spPr>
      </p:pic>
      <p:sp>
        <p:nvSpPr>
          <p:cNvPr id="3" name="Название 1"/>
          <p:cNvSpPr txBox="1">
            <a:spLocks/>
          </p:cNvSpPr>
          <p:nvPr/>
        </p:nvSpPr>
        <p:spPr>
          <a:xfrm>
            <a:off x="284163" y="630382"/>
            <a:ext cx="8574087" cy="967840"/>
          </a:xfrm>
          <a:prstGeom prst="rect">
            <a:avLst/>
          </a:prstGeom>
        </p:spPr>
        <p:txBody>
          <a:bodyP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smtClean="0">
                <a:ln>
                  <a:noFill/>
                </a:ln>
                <a:solidFill>
                  <a:schemeClr val="tx1"/>
                </a:solidFill>
                <a:effectLst/>
                <a:uLnTx/>
                <a:uFillTx/>
                <a:latin typeface="+mj-lt"/>
                <a:ea typeface="+mj-ea"/>
                <a:cs typeface="+mj-cs"/>
              </a:rPr>
              <a:t>EMC geometry simulation</a:t>
            </a:r>
            <a:br>
              <a:rPr kumimoji="0" lang="en-US" sz="3200" b="0" i="0" u="none" strike="noStrike" kern="1200" cap="none" spc="0" normalizeH="0" baseline="0" noProof="0" dirty="0" smtClean="0">
                <a:ln>
                  <a:noFill/>
                </a:ln>
                <a:solidFill>
                  <a:schemeClr val="tx1"/>
                </a:solidFill>
                <a:effectLst/>
                <a:uLnTx/>
                <a:uFillTx/>
                <a:latin typeface="+mj-lt"/>
                <a:ea typeface="+mj-ea"/>
                <a:cs typeface="+mj-cs"/>
              </a:rPr>
            </a:br>
            <a:endParaRPr kumimoji="0" lang="ru-RU" sz="1600" b="0" i="0" u="none" strike="noStrike" kern="1200" cap="none" spc="0" normalizeH="0" baseline="0" noProof="0" dirty="0">
              <a:ln>
                <a:noFill/>
              </a:ln>
              <a:solidFill>
                <a:schemeClr val="tx1"/>
              </a:solidFill>
              <a:effectLst/>
              <a:uLnTx/>
              <a:uFillTx/>
              <a:latin typeface="+mj-lt"/>
              <a:ea typeface="+mj-ea"/>
              <a:cs typeface="+mj-cs"/>
            </a:endParaRPr>
          </a:p>
        </p:txBody>
      </p:sp>
      <p:pic>
        <p:nvPicPr>
          <p:cNvPr id="4" name="Изображение 3" descr="ECAL_barrel_geometry.JPG"/>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1" y="2204796"/>
            <a:ext cx="4289778" cy="1562871"/>
          </a:xfrm>
          <a:prstGeom prst="rect">
            <a:avLst/>
          </a:prstGeom>
        </p:spPr>
      </p:pic>
      <p:sp>
        <p:nvSpPr>
          <p:cNvPr id="6" name="TextBox 5"/>
          <p:cNvSpPr txBox="1"/>
          <p:nvPr/>
        </p:nvSpPr>
        <p:spPr>
          <a:xfrm>
            <a:off x="284163" y="1834959"/>
            <a:ext cx="1745715" cy="369332"/>
          </a:xfrm>
          <a:prstGeom prst="rect">
            <a:avLst/>
          </a:prstGeom>
          <a:noFill/>
        </p:spPr>
        <p:txBody>
          <a:bodyPr wrap="none" rtlCol="0">
            <a:spAutoFit/>
          </a:bodyPr>
          <a:lstStyle/>
          <a:p>
            <a:r>
              <a:rPr lang="en-US" dirty="0" smtClean="0"/>
              <a:t>Rectangular (V1)</a:t>
            </a:r>
            <a:endParaRPr lang="ru-RU" dirty="0"/>
          </a:p>
        </p:txBody>
      </p:sp>
      <p:sp>
        <p:nvSpPr>
          <p:cNvPr id="7" name="TextBox 6"/>
          <p:cNvSpPr txBox="1"/>
          <p:nvPr/>
        </p:nvSpPr>
        <p:spPr>
          <a:xfrm>
            <a:off x="2568222" y="1834959"/>
            <a:ext cx="1325528" cy="369332"/>
          </a:xfrm>
          <a:prstGeom prst="rect">
            <a:avLst/>
          </a:prstGeom>
          <a:noFill/>
        </p:spPr>
        <p:txBody>
          <a:bodyPr wrap="none" rtlCol="0">
            <a:spAutoFit/>
          </a:bodyPr>
          <a:lstStyle/>
          <a:p>
            <a:r>
              <a:rPr lang="en-US" dirty="0" err="1" smtClean="0"/>
              <a:t>Trapeziform</a:t>
            </a:r>
            <a:endParaRPr lang="ru-RU" dirty="0"/>
          </a:p>
        </p:txBody>
      </p:sp>
      <p:sp>
        <p:nvSpPr>
          <p:cNvPr id="8" name="TextBox 7"/>
          <p:cNvSpPr txBox="1"/>
          <p:nvPr/>
        </p:nvSpPr>
        <p:spPr>
          <a:xfrm>
            <a:off x="1403125" y="3414889"/>
            <a:ext cx="1263875" cy="369332"/>
          </a:xfrm>
          <a:prstGeom prst="rect">
            <a:avLst/>
          </a:prstGeom>
          <a:noFill/>
        </p:spPr>
        <p:txBody>
          <a:bodyPr wrap="none" rtlCol="0">
            <a:spAutoFit/>
          </a:bodyPr>
          <a:lstStyle/>
          <a:p>
            <a:r>
              <a:rPr lang="en-US" dirty="0" smtClean="0"/>
              <a:t>ECAL barrel</a:t>
            </a:r>
            <a:endParaRPr lang="ru-RU" dirty="0"/>
          </a:p>
        </p:txBody>
      </p:sp>
      <p:grpSp>
        <p:nvGrpSpPr>
          <p:cNvPr id="9" name="Группа 8"/>
          <p:cNvGrpSpPr/>
          <p:nvPr/>
        </p:nvGrpSpPr>
        <p:grpSpPr>
          <a:xfrm>
            <a:off x="4784186" y="2204291"/>
            <a:ext cx="4148663" cy="991105"/>
            <a:chOff x="4778028" y="2203786"/>
            <a:chExt cx="4148663" cy="991105"/>
          </a:xfrm>
        </p:grpSpPr>
        <p:pic>
          <p:nvPicPr>
            <p:cNvPr id="10" name="Изображение 9" descr="Full-Trapeze_ECAL.JPG"/>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6831191" y="2203786"/>
              <a:ext cx="2095500" cy="990600"/>
            </a:xfrm>
            <a:prstGeom prst="rect">
              <a:avLst/>
            </a:prstGeom>
          </p:spPr>
        </p:pic>
        <p:pic>
          <p:nvPicPr>
            <p:cNvPr id="11" name="Изображение 10" descr="Semi-Trapeze_ECAL.JPG"/>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4778028" y="2203786"/>
              <a:ext cx="2012243" cy="991105"/>
            </a:xfrm>
            <a:prstGeom prst="rect">
              <a:avLst/>
            </a:prstGeom>
          </p:spPr>
        </p:pic>
      </p:grpSp>
      <p:sp>
        <p:nvSpPr>
          <p:cNvPr id="12" name="TextBox 11"/>
          <p:cNvSpPr txBox="1"/>
          <p:nvPr/>
        </p:nvSpPr>
        <p:spPr>
          <a:xfrm>
            <a:off x="4715849" y="1835464"/>
            <a:ext cx="2080580" cy="369332"/>
          </a:xfrm>
          <a:prstGeom prst="rect">
            <a:avLst/>
          </a:prstGeom>
          <a:noFill/>
        </p:spPr>
        <p:txBody>
          <a:bodyPr wrap="none" rtlCol="0">
            <a:spAutoFit/>
          </a:bodyPr>
          <a:lstStyle/>
          <a:p>
            <a:r>
              <a:rPr lang="en-US" dirty="0" smtClean="0"/>
              <a:t>Semi-Trapezoid (V3)</a:t>
            </a:r>
            <a:endParaRPr lang="ru-RU" dirty="0"/>
          </a:p>
        </p:txBody>
      </p:sp>
      <p:sp>
        <p:nvSpPr>
          <p:cNvPr id="13" name="TextBox 12"/>
          <p:cNvSpPr txBox="1"/>
          <p:nvPr/>
        </p:nvSpPr>
        <p:spPr>
          <a:xfrm>
            <a:off x="7126111" y="1834959"/>
            <a:ext cx="1551627" cy="369332"/>
          </a:xfrm>
          <a:prstGeom prst="rect">
            <a:avLst/>
          </a:prstGeom>
          <a:noFill/>
        </p:spPr>
        <p:txBody>
          <a:bodyPr wrap="none" rtlCol="0">
            <a:spAutoFit/>
          </a:bodyPr>
          <a:lstStyle/>
          <a:p>
            <a:r>
              <a:rPr lang="en-US" dirty="0" smtClean="0"/>
              <a:t>Trapezoid (V4)</a:t>
            </a:r>
            <a:endParaRPr lang="ru-RU" dirty="0"/>
          </a:p>
        </p:txBody>
      </p:sp>
      <p:pic>
        <p:nvPicPr>
          <p:cNvPr id="14" name="Изображение 16"/>
          <p:cNvPicPr>
            <a:picLocks noChangeAspect="1"/>
          </p:cNvPicPr>
          <p:nvPr/>
        </p:nvPicPr>
        <p:blipFill rotWithShape="1">
          <a:blip r:embed="rId6" cstate="print">
            <a:extLst>
              <a:ext uri="{28A0092B-C50C-407E-A947-70E740481C1C}">
                <a14:useLocalDpi xmlns="" xmlns:a14="http://schemas.microsoft.com/office/drawing/2010/main" val="0"/>
              </a:ext>
            </a:extLst>
          </a:blip>
          <a:srcRect l="3668" r="5937" b="7017"/>
          <a:stretch/>
        </p:blipFill>
        <p:spPr>
          <a:xfrm>
            <a:off x="0" y="4038600"/>
            <a:ext cx="4083099" cy="2362200"/>
          </a:xfrm>
          <a:prstGeom prst="rect">
            <a:avLst/>
          </a:prstGeom>
        </p:spPr>
      </p:pic>
      <p:sp>
        <p:nvSpPr>
          <p:cNvPr id="15" name="TextBox 14"/>
          <p:cNvSpPr txBox="1"/>
          <p:nvPr/>
        </p:nvSpPr>
        <p:spPr>
          <a:xfrm>
            <a:off x="4153566" y="3009371"/>
            <a:ext cx="4152893" cy="1200329"/>
          </a:xfrm>
          <a:prstGeom prst="rect">
            <a:avLst/>
          </a:prstGeom>
          <a:noFill/>
        </p:spPr>
        <p:txBody>
          <a:bodyPr wrap="square" rtlCol="0">
            <a:spAutoFit/>
          </a:bodyPr>
          <a:lstStyle/>
          <a:p>
            <a:pPr marL="285750" indent="-285750">
              <a:buFont typeface="Wingdings" charset="2"/>
              <a:buChar char="Ø"/>
            </a:pPr>
            <a:r>
              <a:rPr lang="en-US" dirty="0" smtClean="0"/>
              <a:t>Gaps affect on the energy resolution</a:t>
            </a:r>
          </a:p>
          <a:p>
            <a:pPr marL="285750" indent="-285750">
              <a:buFont typeface="Wingdings" charset="2"/>
              <a:buChar char="Ø"/>
            </a:pPr>
            <a:r>
              <a:rPr lang="en-US" dirty="0" smtClean="0"/>
              <a:t>Semi or full trapezoid shape  - is not significant!</a:t>
            </a:r>
          </a:p>
          <a:p>
            <a:pPr marL="285750" indent="-285750">
              <a:buFont typeface="Wingdings" charset="2"/>
              <a:buChar char="Ø"/>
            </a:pPr>
            <a:r>
              <a:rPr lang="en-US" dirty="0" smtClean="0">
                <a:solidFill>
                  <a:srgbClr val="0000FF"/>
                </a:solidFill>
              </a:rPr>
              <a:t>ISMA can product trapezoidal modules!</a:t>
            </a:r>
          </a:p>
        </p:txBody>
      </p:sp>
      <p:pic>
        <p:nvPicPr>
          <p:cNvPr id="16" name="Изображение 11" descr="Фото0170.jpg"/>
          <p:cNvPicPr>
            <a:picLocks noChangeAspect="1"/>
          </p:cNvPicPr>
          <p:nvPr/>
        </p:nvPicPr>
        <p:blipFill>
          <a:blip r:embed="rId7" cstate="print">
            <a:extLst>
              <a:ext uri="{28A0092B-C50C-407E-A947-70E740481C1C}">
                <a14:useLocalDpi xmlns="" xmlns:a14="http://schemas.microsoft.com/office/drawing/2010/main" val="0"/>
              </a:ext>
            </a:extLst>
          </a:blip>
          <a:stretch>
            <a:fillRect/>
          </a:stretch>
        </p:blipFill>
        <p:spPr>
          <a:xfrm>
            <a:off x="7126111" y="4181300"/>
            <a:ext cx="1940850" cy="2587800"/>
          </a:xfrm>
          <a:prstGeom prst="rect">
            <a:avLst/>
          </a:prstGeom>
        </p:spPr>
      </p:pic>
      <p:sp>
        <p:nvSpPr>
          <p:cNvPr id="17" name="TextBox 16"/>
          <p:cNvSpPr txBox="1"/>
          <p:nvPr/>
        </p:nvSpPr>
        <p:spPr>
          <a:xfrm>
            <a:off x="1806475" y="6400800"/>
            <a:ext cx="761747" cy="307777"/>
          </a:xfrm>
          <a:prstGeom prst="rect">
            <a:avLst/>
          </a:prstGeom>
          <a:noFill/>
        </p:spPr>
        <p:txBody>
          <a:bodyPr wrap="none" rtlCol="0">
            <a:spAutoFit/>
          </a:bodyPr>
          <a:lstStyle/>
          <a:p>
            <a:r>
              <a:rPr lang="en-US" sz="1400" dirty="0" err="1" smtClean="0"/>
              <a:t>Geant</a:t>
            </a:r>
            <a:r>
              <a:rPr lang="en-US" sz="1400" dirty="0" smtClean="0"/>
              <a:t> 3</a:t>
            </a:r>
            <a:endParaRPr lang="ru-RU" sz="1400" dirty="0"/>
          </a:p>
        </p:txBody>
      </p:sp>
      <p:sp>
        <p:nvSpPr>
          <p:cNvPr id="18" name="TextBox 17"/>
          <p:cNvSpPr txBox="1"/>
          <p:nvPr/>
        </p:nvSpPr>
        <p:spPr>
          <a:xfrm>
            <a:off x="5324375" y="4238822"/>
            <a:ext cx="761747" cy="307777"/>
          </a:xfrm>
          <a:prstGeom prst="rect">
            <a:avLst/>
          </a:prstGeom>
          <a:noFill/>
        </p:spPr>
        <p:txBody>
          <a:bodyPr wrap="none" rtlCol="0">
            <a:spAutoFit/>
          </a:bodyPr>
          <a:lstStyle/>
          <a:p>
            <a:r>
              <a:rPr lang="en-US" sz="1400" dirty="0" err="1" smtClean="0"/>
              <a:t>Geant</a:t>
            </a:r>
            <a:r>
              <a:rPr lang="en-US" sz="1400" dirty="0" smtClean="0"/>
              <a:t> 4</a:t>
            </a:r>
            <a:endParaRPr lang="ru-RU" sz="1400" dirty="0"/>
          </a:p>
        </p:txBody>
      </p:sp>
      <p:sp>
        <p:nvSpPr>
          <p:cNvPr id="19" name="TextBox 18"/>
          <p:cNvSpPr txBox="1"/>
          <p:nvPr/>
        </p:nvSpPr>
        <p:spPr>
          <a:xfrm>
            <a:off x="5724128" y="260648"/>
            <a:ext cx="2776273" cy="307777"/>
          </a:xfrm>
          <a:prstGeom prst="rect">
            <a:avLst/>
          </a:prstGeom>
          <a:noFill/>
        </p:spPr>
        <p:txBody>
          <a:bodyPr wrap="none" rtlCol="0">
            <a:spAutoFit/>
          </a:bodyPr>
          <a:lstStyle/>
          <a:p>
            <a:r>
              <a:rPr lang="en-US" sz="1400" dirty="0" smtClean="0"/>
              <a:t>INSTR14 Novosibirsk </a:t>
            </a:r>
            <a:r>
              <a:rPr lang="en-US" sz="1400" dirty="0"/>
              <a:t>F</a:t>
            </a:r>
            <a:r>
              <a:rPr lang="en-US" sz="1400" dirty="0" smtClean="0"/>
              <a:t>ebruary 2014</a:t>
            </a:r>
            <a:endParaRPr lang="ru-RU" sz="1400" dirty="0"/>
          </a:p>
        </p:txBody>
      </p:sp>
      <p:sp>
        <p:nvSpPr>
          <p:cNvPr id="20" name="Номер слайда 19"/>
          <p:cNvSpPr>
            <a:spLocks noGrp="1"/>
          </p:cNvSpPr>
          <p:nvPr>
            <p:ph type="sldNum" sz="quarter" idx="12"/>
          </p:nvPr>
        </p:nvSpPr>
        <p:spPr/>
        <p:txBody>
          <a:bodyPr/>
          <a:lstStyle/>
          <a:p>
            <a:fld id="{DC778479-381B-4255-88C6-67342345673B}" type="slidenum">
              <a:rPr lang="ru-RU" smtClean="0"/>
              <a:pPr/>
              <a:t>26</a:t>
            </a:fld>
            <a:endParaRPr lang="ru-RU"/>
          </a:p>
        </p:txBody>
      </p:sp>
      <p:sp>
        <p:nvSpPr>
          <p:cNvPr id="21" name="TextBox 20"/>
          <p:cNvSpPr txBox="1"/>
          <p:nvPr/>
        </p:nvSpPr>
        <p:spPr>
          <a:xfrm>
            <a:off x="3347864" y="6550223"/>
            <a:ext cx="2776273" cy="307777"/>
          </a:xfrm>
          <a:prstGeom prst="rect">
            <a:avLst/>
          </a:prstGeom>
          <a:noFill/>
        </p:spPr>
        <p:txBody>
          <a:bodyPr wrap="none" rtlCol="0">
            <a:spAutoFit/>
          </a:bodyPr>
          <a:lstStyle/>
          <a:p>
            <a:r>
              <a:rPr lang="en-US" sz="1400" dirty="0" smtClean="0"/>
              <a:t>INSTR14 Novosibirsk </a:t>
            </a:r>
            <a:r>
              <a:rPr lang="en-US" sz="1400" dirty="0"/>
              <a:t>F</a:t>
            </a:r>
            <a:r>
              <a:rPr lang="en-US" sz="1400" dirty="0" smtClean="0"/>
              <a:t>ebruary 2014</a:t>
            </a:r>
            <a:endParaRPr lang="ru-RU" sz="1400"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Documents and Settings\Администратор\Рабочий стол\ИСМАРТ 2012\Диканёвка\Изображение 049.jpg"/>
          <p:cNvPicPr>
            <a:picLocks noChangeAspect="1" noChangeArrowheads="1"/>
          </p:cNvPicPr>
          <p:nvPr/>
        </p:nvPicPr>
        <p:blipFill>
          <a:blip r:embed="rId2" cstate="print"/>
          <a:srcRect/>
          <a:stretch>
            <a:fillRect/>
          </a:stretch>
        </p:blipFill>
        <p:spPr bwMode="auto">
          <a:xfrm>
            <a:off x="230188" y="1055688"/>
            <a:ext cx="1625600" cy="1219200"/>
          </a:xfrm>
          <a:prstGeom prst="rect">
            <a:avLst/>
          </a:prstGeom>
          <a:noFill/>
          <a:ln w="9525">
            <a:noFill/>
            <a:miter lim="800000"/>
            <a:headEnd/>
            <a:tailEnd/>
          </a:ln>
        </p:spPr>
      </p:pic>
      <p:pic>
        <p:nvPicPr>
          <p:cNvPr id="3" name="Picture 2" descr="C:\Documents and Settings\Администратор\Рабочий стол\ИСМАРТ 2012\Диканёвка\Изображение 178.jpg"/>
          <p:cNvPicPr>
            <a:picLocks noChangeArrowheads="1"/>
          </p:cNvPicPr>
          <p:nvPr/>
        </p:nvPicPr>
        <p:blipFill>
          <a:blip r:embed="rId3" cstate="print"/>
          <a:srcRect/>
          <a:stretch>
            <a:fillRect/>
          </a:stretch>
        </p:blipFill>
        <p:spPr bwMode="auto">
          <a:xfrm>
            <a:off x="2000250" y="954088"/>
            <a:ext cx="1187450" cy="1474787"/>
          </a:xfrm>
          <a:prstGeom prst="rect">
            <a:avLst/>
          </a:prstGeom>
          <a:noFill/>
          <a:ln w="9525">
            <a:noFill/>
            <a:miter lim="800000"/>
            <a:headEnd/>
            <a:tailEnd/>
          </a:ln>
        </p:spPr>
      </p:pic>
      <p:pic>
        <p:nvPicPr>
          <p:cNvPr id="4" name="Picture 3" descr="C:\Documents and Settings\Администратор\Рабочий стол\ИСМАРТ 2012\Диканёвка\Изображение 060.jpg"/>
          <p:cNvPicPr>
            <a:picLocks noChangeArrowheads="1"/>
          </p:cNvPicPr>
          <p:nvPr/>
        </p:nvPicPr>
        <p:blipFill>
          <a:blip r:embed="rId4" cstate="print"/>
          <a:srcRect l="2779" r="2074"/>
          <a:stretch>
            <a:fillRect/>
          </a:stretch>
        </p:blipFill>
        <p:spPr bwMode="auto">
          <a:xfrm>
            <a:off x="2051050" y="2501900"/>
            <a:ext cx="1081088" cy="1511300"/>
          </a:xfrm>
          <a:prstGeom prst="rect">
            <a:avLst/>
          </a:prstGeom>
          <a:noFill/>
          <a:ln w="9525">
            <a:noFill/>
            <a:miter lim="800000"/>
            <a:headEnd/>
            <a:tailEnd/>
          </a:ln>
        </p:spPr>
      </p:pic>
      <p:sp>
        <p:nvSpPr>
          <p:cNvPr id="5" name="Прямоугольник 14"/>
          <p:cNvSpPr>
            <a:spLocks noChangeArrowheads="1"/>
          </p:cNvSpPr>
          <p:nvPr/>
        </p:nvSpPr>
        <p:spPr bwMode="auto">
          <a:xfrm>
            <a:off x="323850" y="692150"/>
            <a:ext cx="1444625" cy="400050"/>
          </a:xfrm>
          <a:prstGeom prst="rect">
            <a:avLst/>
          </a:prstGeom>
          <a:noFill/>
          <a:ln w="9525">
            <a:noFill/>
            <a:miter lim="800000"/>
            <a:headEnd/>
            <a:tailEnd/>
          </a:ln>
        </p:spPr>
        <p:txBody>
          <a:bodyPr wrap="none">
            <a:spAutoFit/>
          </a:bodyPr>
          <a:lstStyle/>
          <a:p>
            <a:pPr algn="ctr"/>
            <a:r>
              <a:rPr lang="en-US" sz="1000" b="1">
                <a:cs typeface="Arial" charset="0"/>
              </a:rPr>
              <a:t>Injection-molding of </a:t>
            </a:r>
          </a:p>
          <a:p>
            <a:pPr algn="ctr"/>
            <a:r>
              <a:rPr lang="en-US" sz="1000" b="1">
                <a:cs typeface="Arial" charset="0"/>
              </a:rPr>
              <a:t>scintillation plates</a:t>
            </a:r>
            <a:endParaRPr lang="ru-RU" sz="1000" b="1">
              <a:cs typeface="Arial" charset="0"/>
            </a:endParaRPr>
          </a:p>
        </p:txBody>
      </p:sp>
      <p:sp>
        <p:nvSpPr>
          <p:cNvPr id="6" name="Прямоугольник 15"/>
          <p:cNvSpPr>
            <a:spLocks noChangeArrowheads="1"/>
          </p:cNvSpPr>
          <p:nvPr/>
        </p:nvSpPr>
        <p:spPr bwMode="auto">
          <a:xfrm>
            <a:off x="1855788" y="709613"/>
            <a:ext cx="1708150" cy="246062"/>
          </a:xfrm>
          <a:prstGeom prst="rect">
            <a:avLst/>
          </a:prstGeom>
          <a:noFill/>
          <a:ln w="9525">
            <a:noFill/>
            <a:miter lim="800000"/>
            <a:headEnd/>
            <a:tailEnd/>
          </a:ln>
        </p:spPr>
        <p:txBody>
          <a:bodyPr>
            <a:spAutoFit/>
          </a:bodyPr>
          <a:lstStyle/>
          <a:p>
            <a:r>
              <a:rPr lang="en-US" sz="1000" b="1">
                <a:cs typeface="Arial" charset="0"/>
              </a:rPr>
              <a:t>Painting of scintillators </a:t>
            </a:r>
            <a:endParaRPr lang="ru-RU" sz="1000" b="1">
              <a:cs typeface="Arial" charset="0"/>
            </a:endParaRPr>
          </a:p>
        </p:txBody>
      </p:sp>
      <p:sp>
        <p:nvSpPr>
          <p:cNvPr id="7" name="Прямоугольник 16"/>
          <p:cNvSpPr>
            <a:spLocks noChangeArrowheads="1"/>
          </p:cNvSpPr>
          <p:nvPr/>
        </p:nvSpPr>
        <p:spPr bwMode="auto">
          <a:xfrm>
            <a:off x="1938338" y="3997325"/>
            <a:ext cx="1130300" cy="400050"/>
          </a:xfrm>
          <a:prstGeom prst="rect">
            <a:avLst/>
          </a:prstGeom>
          <a:noFill/>
          <a:ln w="9525">
            <a:noFill/>
            <a:miter lim="800000"/>
            <a:headEnd/>
            <a:tailEnd/>
          </a:ln>
        </p:spPr>
        <p:txBody>
          <a:bodyPr>
            <a:spAutoFit/>
          </a:bodyPr>
          <a:lstStyle/>
          <a:p>
            <a:r>
              <a:rPr lang="en-US" sz="1000" b="1">
                <a:cs typeface="Arial" charset="0"/>
              </a:rPr>
              <a:t>Assembling of ECAL modules</a:t>
            </a:r>
            <a:endParaRPr lang="ru-RU" sz="1000" b="1">
              <a:cs typeface="Arial" charset="0"/>
            </a:endParaRPr>
          </a:p>
        </p:txBody>
      </p:sp>
      <p:sp>
        <p:nvSpPr>
          <p:cNvPr id="8" name="Прямоугольник 7"/>
          <p:cNvSpPr/>
          <p:nvPr/>
        </p:nvSpPr>
        <p:spPr>
          <a:xfrm>
            <a:off x="3492500" y="1055688"/>
            <a:ext cx="5575300" cy="3324225"/>
          </a:xfrm>
          <a:prstGeom prst="rect">
            <a:avLst/>
          </a:prstGeom>
          <a:solidFill>
            <a:schemeClr val="accent1">
              <a:lumMod val="20000"/>
              <a:lumOff val="80000"/>
            </a:schemeClr>
          </a:solidFill>
        </p:spPr>
        <p:txBody>
          <a:bodyPr>
            <a:spAutoFit/>
          </a:bodyPr>
          <a:lstStyle/>
          <a:p>
            <a:pPr marL="285750" indent="-285750" fontAlgn="auto">
              <a:spcBef>
                <a:spcPts val="0"/>
              </a:spcBef>
              <a:spcAft>
                <a:spcPts val="0"/>
              </a:spcAft>
              <a:buFont typeface="Wingdings" pitchFamily="2" charset="2"/>
              <a:buChar char="§"/>
              <a:defRPr/>
            </a:pPr>
            <a:r>
              <a:rPr lang="en-US" sz="1400" b="1" dirty="0">
                <a:latin typeface="Arial" pitchFamily="34" charset="0"/>
                <a:cs typeface="Arial" pitchFamily="34" charset="0"/>
              </a:rPr>
              <a:t>Manufacturing  facility  has been established by JINR and Institute for Scintillation Materials (Kharkov, Ukraine)</a:t>
            </a:r>
          </a:p>
          <a:p>
            <a:pPr marL="285750" indent="-285750" fontAlgn="auto">
              <a:spcBef>
                <a:spcPts val="0"/>
              </a:spcBef>
              <a:spcAft>
                <a:spcPts val="0"/>
              </a:spcAft>
              <a:buFont typeface="Wingdings" pitchFamily="2" charset="2"/>
              <a:buChar char="§"/>
              <a:defRPr/>
            </a:pPr>
            <a:endParaRPr lang="en-US" sz="1400" b="1" dirty="0">
              <a:latin typeface="Arial" pitchFamily="34" charset="0"/>
              <a:cs typeface="Arial" pitchFamily="34" charset="0"/>
            </a:endParaRPr>
          </a:p>
          <a:p>
            <a:pPr marL="285750" indent="-285750" fontAlgn="auto">
              <a:spcBef>
                <a:spcPts val="0"/>
              </a:spcBef>
              <a:spcAft>
                <a:spcPts val="0"/>
              </a:spcAft>
              <a:buFont typeface="Wingdings" pitchFamily="2" charset="2"/>
              <a:buChar char="§"/>
              <a:defRPr/>
            </a:pPr>
            <a:r>
              <a:rPr lang="en-US" sz="1400" b="1" dirty="0">
                <a:latin typeface="Arial" pitchFamily="34" charset="0"/>
                <a:cs typeface="Arial" pitchFamily="34" charset="0"/>
              </a:rPr>
              <a:t>Technology  for production of trapezoidal </a:t>
            </a:r>
            <a:r>
              <a:rPr lang="en-US" sz="1400" b="1" dirty="0" smtClean="0">
                <a:latin typeface="Arial" pitchFamily="34" charset="0"/>
                <a:cs typeface="Arial" pitchFamily="34" charset="0"/>
              </a:rPr>
              <a:t>EMC </a:t>
            </a:r>
            <a:r>
              <a:rPr lang="en-US" sz="1400" b="1" dirty="0">
                <a:latin typeface="Arial" pitchFamily="34" charset="0"/>
                <a:cs typeface="Arial" pitchFamily="34" charset="0"/>
              </a:rPr>
              <a:t>modules</a:t>
            </a:r>
          </a:p>
          <a:p>
            <a:pPr fontAlgn="auto">
              <a:spcBef>
                <a:spcPts val="0"/>
              </a:spcBef>
              <a:spcAft>
                <a:spcPts val="0"/>
              </a:spcAft>
              <a:defRPr/>
            </a:pPr>
            <a:r>
              <a:rPr lang="en-US" sz="1400" b="1" dirty="0">
                <a:latin typeface="Arial" pitchFamily="34" charset="0"/>
                <a:cs typeface="Arial" pitchFamily="34" charset="0"/>
              </a:rPr>
              <a:t>      has been proven</a:t>
            </a:r>
          </a:p>
          <a:p>
            <a:pPr marL="285750" indent="-285750" fontAlgn="auto">
              <a:spcBef>
                <a:spcPts val="0"/>
              </a:spcBef>
              <a:spcAft>
                <a:spcPts val="0"/>
              </a:spcAft>
              <a:buFont typeface="Wingdings" pitchFamily="2" charset="2"/>
              <a:buChar char="§"/>
              <a:defRPr/>
            </a:pPr>
            <a:endParaRPr lang="en-US" sz="1400" b="1" dirty="0">
              <a:latin typeface="Arial" pitchFamily="34" charset="0"/>
              <a:cs typeface="Arial" pitchFamily="34" charset="0"/>
            </a:endParaRPr>
          </a:p>
          <a:p>
            <a:pPr marL="285750" indent="-285750" fontAlgn="auto">
              <a:spcBef>
                <a:spcPts val="0"/>
              </a:spcBef>
              <a:spcAft>
                <a:spcPts val="0"/>
              </a:spcAft>
              <a:buFont typeface="Wingdings" pitchFamily="2" charset="2"/>
              <a:buChar char="§"/>
              <a:defRPr/>
            </a:pPr>
            <a:r>
              <a:rPr lang="en-US" sz="1400" b="1" dirty="0">
                <a:latin typeface="Arial" pitchFamily="34" charset="0"/>
                <a:cs typeface="Arial" pitchFamily="34" charset="0"/>
              </a:rPr>
              <a:t>Certification procedure for MAPD wafers was developed</a:t>
            </a:r>
          </a:p>
          <a:p>
            <a:pPr fontAlgn="auto">
              <a:spcBef>
                <a:spcPts val="0"/>
              </a:spcBef>
              <a:spcAft>
                <a:spcPts val="0"/>
              </a:spcAft>
              <a:defRPr/>
            </a:pPr>
            <a:r>
              <a:rPr lang="en-US" sz="1400" b="1" dirty="0">
                <a:latin typeface="Arial" pitchFamily="34" charset="0"/>
                <a:cs typeface="Arial" pitchFamily="34" charset="0"/>
              </a:rPr>
              <a:t>  </a:t>
            </a:r>
          </a:p>
          <a:p>
            <a:pPr marL="285750" indent="-285750" fontAlgn="auto">
              <a:spcBef>
                <a:spcPts val="0"/>
              </a:spcBef>
              <a:spcAft>
                <a:spcPts val="0"/>
              </a:spcAft>
              <a:buFont typeface="Wingdings" pitchFamily="2" charset="2"/>
              <a:buChar char="§"/>
              <a:defRPr/>
            </a:pPr>
            <a:r>
              <a:rPr lang="en-US" sz="1400" b="1" dirty="0">
                <a:latin typeface="Arial" pitchFamily="34" charset="0"/>
                <a:cs typeface="Arial" pitchFamily="34" charset="0"/>
              </a:rPr>
              <a:t>Production of photo-detector units was organized</a:t>
            </a:r>
          </a:p>
          <a:p>
            <a:pPr marL="285750" indent="-285750" fontAlgn="auto">
              <a:spcBef>
                <a:spcPts val="0"/>
              </a:spcBef>
              <a:spcAft>
                <a:spcPts val="0"/>
              </a:spcAft>
              <a:buFont typeface="Wingdings" pitchFamily="2" charset="2"/>
              <a:buChar char="§"/>
              <a:defRPr/>
            </a:pPr>
            <a:endParaRPr lang="en-US" sz="1400" b="1" dirty="0">
              <a:latin typeface="Arial" pitchFamily="34" charset="0"/>
              <a:cs typeface="Arial" pitchFamily="34" charset="0"/>
            </a:endParaRPr>
          </a:p>
          <a:p>
            <a:pPr marL="285750" indent="-285750" fontAlgn="auto">
              <a:spcBef>
                <a:spcPts val="0"/>
              </a:spcBef>
              <a:spcAft>
                <a:spcPts val="0"/>
              </a:spcAft>
              <a:buFont typeface="Wingdings" pitchFamily="2" charset="2"/>
              <a:buChar char="§"/>
              <a:defRPr/>
            </a:pPr>
            <a:r>
              <a:rPr lang="en-US" sz="1400" b="1" dirty="0">
                <a:latin typeface="Arial" pitchFamily="34" charset="0"/>
                <a:cs typeface="Arial" pitchFamily="34" charset="0"/>
              </a:rPr>
              <a:t>Feasibility of mass production of </a:t>
            </a:r>
            <a:r>
              <a:rPr lang="en-US" sz="1400" b="1" dirty="0" smtClean="0">
                <a:latin typeface="Arial" pitchFamily="34" charset="0"/>
                <a:cs typeface="Arial" pitchFamily="34" charset="0"/>
              </a:rPr>
              <a:t>EMC </a:t>
            </a:r>
            <a:r>
              <a:rPr lang="en-US" sz="1400" b="1" dirty="0">
                <a:latin typeface="Arial" pitchFamily="34" charset="0"/>
                <a:cs typeface="Arial" pitchFamily="34" charset="0"/>
              </a:rPr>
              <a:t>modules was investigated</a:t>
            </a:r>
          </a:p>
          <a:p>
            <a:pPr fontAlgn="auto">
              <a:spcBef>
                <a:spcPts val="0"/>
              </a:spcBef>
              <a:spcAft>
                <a:spcPts val="0"/>
              </a:spcAft>
              <a:defRPr/>
            </a:pPr>
            <a:r>
              <a:rPr lang="en-US" sz="1400" b="1" dirty="0">
                <a:latin typeface="Arial" pitchFamily="34" charset="0"/>
                <a:cs typeface="Arial" pitchFamily="34" charset="0"/>
              </a:rPr>
              <a:t>  </a:t>
            </a:r>
          </a:p>
          <a:p>
            <a:pPr marL="285750" indent="-285750" fontAlgn="auto">
              <a:spcBef>
                <a:spcPts val="0"/>
              </a:spcBef>
              <a:spcAft>
                <a:spcPts val="0"/>
              </a:spcAft>
              <a:buFont typeface="Wingdings" pitchFamily="2" charset="2"/>
              <a:buChar char="§"/>
              <a:defRPr/>
            </a:pPr>
            <a:r>
              <a:rPr lang="en-US" sz="1400" b="1" dirty="0">
                <a:latin typeface="Arial" pitchFamily="34" charset="0"/>
                <a:cs typeface="Arial" pitchFamily="34" charset="0"/>
              </a:rPr>
              <a:t>First study of </a:t>
            </a:r>
            <a:r>
              <a:rPr lang="en-US" sz="1400" b="1" dirty="0" smtClean="0">
                <a:latin typeface="Arial" pitchFamily="34" charset="0"/>
                <a:cs typeface="Arial" pitchFamily="34" charset="0"/>
              </a:rPr>
              <a:t>EMC </a:t>
            </a:r>
            <a:r>
              <a:rPr lang="en-US" sz="1400" b="1" dirty="0">
                <a:latin typeface="Arial" pitchFamily="34" charset="0"/>
                <a:cs typeface="Arial" pitchFamily="34" charset="0"/>
              </a:rPr>
              <a:t>performance with particle beams and</a:t>
            </a:r>
          </a:p>
          <a:p>
            <a:pPr fontAlgn="auto">
              <a:spcBef>
                <a:spcPts val="0"/>
              </a:spcBef>
              <a:spcAft>
                <a:spcPts val="0"/>
              </a:spcAft>
              <a:defRPr/>
            </a:pPr>
            <a:r>
              <a:rPr lang="en-US" sz="1400" b="1" dirty="0">
                <a:latin typeface="Arial" pitchFamily="34" charset="0"/>
                <a:cs typeface="Arial" pitchFamily="34" charset="0"/>
              </a:rPr>
              <a:t>      cosmic rays was performed</a:t>
            </a:r>
          </a:p>
        </p:txBody>
      </p:sp>
      <p:pic>
        <p:nvPicPr>
          <p:cNvPr id="9" name="Picture 2" descr="G:\IMGP4549.JPG"/>
          <p:cNvPicPr>
            <a:picLocks noChangeArrowheads="1"/>
          </p:cNvPicPr>
          <p:nvPr/>
        </p:nvPicPr>
        <p:blipFill>
          <a:blip r:embed="rId5" cstate="print"/>
          <a:srcRect/>
          <a:stretch>
            <a:fillRect/>
          </a:stretch>
        </p:blipFill>
        <p:spPr bwMode="auto">
          <a:xfrm>
            <a:off x="1422400" y="4545013"/>
            <a:ext cx="1333500" cy="1152525"/>
          </a:xfrm>
          <a:prstGeom prst="rect">
            <a:avLst/>
          </a:prstGeom>
          <a:noFill/>
          <a:ln w="9525">
            <a:noFill/>
            <a:miter lim="800000"/>
            <a:headEnd/>
            <a:tailEnd/>
          </a:ln>
        </p:spPr>
      </p:pic>
      <p:pic>
        <p:nvPicPr>
          <p:cNvPr id="10" name="Picture 3" descr="G:\IMGP4547.JPG"/>
          <p:cNvPicPr>
            <a:picLocks noChangeArrowheads="1"/>
          </p:cNvPicPr>
          <p:nvPr/>
        </p:nvPicPr>
        <p:blipFill>
          <a:blip r:embed="rId6" cstate="print"/>
          <a:srcRect l="8525"/>
          <a:stretch>
            <a:fillRect/>
          </a:stretch>
        </p:blipFill>
        <p:spPr bwMode="auto">
          <a:xfrm>
            <a:off x="52388" y="4581525"/>
            <a:ext cx="1295400" cy="1116013"/>
          </a:xfrm>
          <a:prstGeom prst="rect">
            <a:avLst/>
          </a:prstGeom>
          <a:noFill/>
          <a:ln w="9525">
            <a:noFill/>
            <a:miter lim="800000"/>
            <a:headEnd/>
            <a:tailEnd/>
          </a:ln>
        </p:spPr>
      </p:pic>
      <p:sp>
        <p:nvSpPr>
          <p:cNvPr id="11" name="Прямоугольник 22"/>
          <p:cNvSpPr>
            <a:spLocks noChangeArrowheads="1"/>
          </p:cNvSpPr>
          <p:nvPr/>
        </p:nvSpPr>
        <p:spPr bwMode="auto">
          <a:xfrm>
            <a:off x="-4763" y="5732463"/>
            <a:ext cx="1336676" cy="247650"/>
          </a:xfrm>
          <a:prstGeom prst="rect">
            <a:avLst/>
          </a:prstGeom>
          <a:noFill/>
          <a:ln w="9525">
            <a:noFill/>
            <a:miter lim="800000"/>
            <a:headEnd/>
            <a:tailEnd/>
          </a:ln>
        </p:spPr>
        <p:txBody>
          <a:bodyPr>
            <a:spAutoFit/>
          </a:bodyPr>
          <a:lstStyle/>
          <a:p>
            <a:r>
              <a:rPr lang="en-US" sz="1000" b="1">
                <a:cs typeface="Arial" charset="0"/>
              </a:rPr>
              <a:t>Wafer of MAPD-3N </a:t>
            </a:r>
            <a:endParaRPr lang="ru-RU" sz="1000" b="1">
              <a:cs typeface="Arial" charset="0"/>
            </a:endParaRPr>
          </a:p>
        </p:txBody>
      </p:sp>
      <p:pic>
        <p:nvPicPr>
          <p:cNvPr id="12" name="Изображение 11" descr="Фото0170.jpg"/>
          <p:cNvPicPr>
            <a:picLocks/>
          </p:cNvPicPr>
          <p:nvPr/>
        </p:nvPicPr>
        <p:blipFill>
          <a:blip r:embed="rId7" cstate="print"/>
          <a:srcRect l="11340" t="5135" r="6644" b="6725"/>
          <a:stretch>
            <a:fillRect/>
          </a:stretch>
        </p:blipFill>
        <p:spPr bwMode="auto">
          <a:xfrm>
            <a:off x="204788" y="2355850"/>
            <a:ext cx="1368425" cy="1763713"/>
          </a:xfrm>
          <a:prstGeom prst="rect">
            <a:avLst/>
          </a:prstGeom>
          <a:noFill/>
          <a:ln w="9525">
            <a:noFill/>
            <a:miter lim="800000"/>
            <a:headEnd/>
            <a:tailEnd/>
          </a:ln>
        </p:spPr>
      </p:pic>
      <p:sp>
        <p:nvSpPr>
          <p:cNvPr id="13" name="TextBox 4"/>
          <p:cNvSpPr txBox="1">
            <a:spLocks noChangeArrowheads="1"/>
          </p:cNvSpPr>
          <p:nvPr/>
        </p:nvSpPr>
        <p:spPr bwMode="auto">
          <a:xfrm>
            <a:off x="1692275" y="115888"/>
            <a:ext cx="4784725" cy="493712"/>
          </a:xfrm>
          <a:prstGeom prst="rect">
            <a:avLst/>
          </a:prstGeom>
          <a:noFill/>
          <a:ln w="9525">
            <a:noFill/>
            <a:miter lim="800000"/>
            <a:headEnd/>
            <a:tailEnd/>
          </a:ln>
        </p:spPr>
        <p:txBody>
          <a:bodyPr wrap="none">
            <a:spAutoFit/>
          </a:bodyPr>
          <a:lstStyle/>
          <a:p>
            <a:r>
              <a:rPr lang="en-US" sz="2600" b="1">
                <a:cs typeface="Arial" charset="0"/>
              </a:rPr>
              <a:t>MPD ECAL. Progress in 2013</a:t>
            </a:r>
            <a:endParaRPr lang="ru-RU" sz="2600" b="1">
              <a:cs typeface="Arial" charset="0"/>
            </a:endParaRPr>
          </a:p>
        </p:txBody>
      </p:sp>
      <p:sp>
        <p:nvSpPr>
          <p:cNvPr id="14" name="Прямоугольник 29"/>
          <p:cNvSpPr>
            <a:spLocks noChangeArrowheads="1"/>
          </p:cNvSpPr>
          <p:nvPr/>
        </p:nvSpPr>
        <p:spPr bwMode="auto">
          <a:xfrm>
            <a:off x="1258888" y="5775325"/>
            <a:ext cx="1500187" cy="246063"/>
          </a:xfrm>
          <a:prstGeom prst="rect">
            <a:avLst/>
          </a:prstGeom>
          <a:noFill/>
          <a:ln w="9525">
            <a:noFill/>
            <a:miter lim="800000"/>
            <a:headEnd/>
            <a:tailEnd/>
          </a:ln>
        </p:spPr>
        <p:txBody>
          <a:bodyPr>
            <a:spAutoFit/>
          </a:bodyPr>
          <a:lstStyle/>
          <a:p>
            <a:r>
              <a:rPr lang="en-US" sz="1000" b="1">
                <a:cs typeface="Arial" charset="0"/>
              </a:rPr>
              <a:t>Setup for wafer tests</a:t>
            </a:r>
            <a:endParaRPr lang="ru-RU" sz="1000" b="1">
              <a:cs typeface="Arial" charset="0"/>
            </a:endParaRPr>
          </a:p>
        </p:txBody>
      </p:sp>
      <p:pic>
        <p:nvPicPr>
          <p:cNvPr id="15" name="Рисунок 3" descr="c5.jpg"/>
          <p:cNvPicPr>
            <a:picLocks noChangeAspect="1"/>
          </p:cNvPicPr>
          <p:nvPr/>
        </p:nvPicPr>
        <p:blipFill>
          <a:blip r:embed="rId8" cstate="print"/>
          <a:srcRect l="25465" r="26070" b="2298"/>
          <a:stretch>
            <a:fillRect/>
          </a:stretch>
        </p:blipFill>
        <p:spPr bwMode="auto">
          <a:xfrm>
            <a:off x="2987675" y="5373688"/>
            <a:ext cx="868363" cy="971550"/>
          </a:xfrm>
          <a:prstGeom prst="rect">
            <a:avLst/>
          </a:prstGeom>
          <a:noFill/>
          <a:ln w="9525">
            <a:noFill/>
            <a:miter lim="800000"/>
            <a:headEnd/>
            <a:tailEnd/>
          </a:ln>
        </p:spPr>
      </p:pic>
      <p:pic>
        <p:nvPicPr>
          <p:cNvPr id="16" name="Рисунок 3" descr="c8.jpg"/>
          <p:cNvPicPr>
            <a:picLocks noChangeAspect="1"/>
          </p:cNvPicPr>
          <p:nvPr/>
        </p:nvPicPr>
        <p:blipFill>
          <a:blip r:embed="rId9" cstate="print"/>
          <a:srcRect l="18605" r="29889" b="1532"/>
          <a:stretch>
            <a:fillRect/>
          </a:stretch>
        </p:blipFill>
        <p:spPr bwMode="auto">
          <a:xfrm>
            <a:off x="3924300" y="5373688"/>
            <a:ext cx="882650" cy="935037"/>
          </a:xfrm>
          <a:prstGeom prst="rect">
            <a:avLst/>
          </a:prstGeom>
          <a:noFill/>
          <a:ln w="9525">
            <a:noFill/>
            <a:miter lim="800000"/>
            <a:headEnd/>
            <a:tailEnd/>
          </a:ln>
        </p:spPr>
      </p:pic>
      <p:pic>
        <p:nvPicPr>
          <p:cNvPr id="17" name="Рисунок 3" descr="c9.jpg"/>
          <p:cNvPicPr>
            <a:picLocks noChangeAspect="1"/>
          </p:cNvPicPr>
          <p:nvPr/>
        </p:nvPicPr>
        <p:blipFill>
          <a:blip r:embed="rId10" cstate="print"/>
          <a:srcRect l="16301" r="7877" b="6563"/>
          <a:stretch>
            <a:fillRect/>
          </a:stretch>
        </p:blipFill>
        <p:spPr bwMode="auto">
          <a:xfrm>
            <a:off x="4859338" y="5373688"/>
            <a:ext cx="911225" cy="900112"/>
          </a:xfrm>
          <a:prstGeom prst="rect">
            <a:avLst/>
          </a:prstGeom>
          <a:noFill/>
          <a:ln w="9525">
            <a:noFill/>
            <a:miter lim="800000"/>
            <a:headEnd/>
            <a:tailEnd/>
          </a:ln>
        </p:spPr>
      </p:pic>
      <p:pic>
        <p:nvPicPr>
          <p:cNvPr id="18" name="Рисунок 3" descr="c14.jpg"/>
          <p:cNvPicPr>
            <a:picLocks noChangeAspect="1"/>
          </p:cNvPicPr>
          <p:nvPr/>
        </p:nvPicPr>
        <p:blipFill>
          <a:blip r:embed="rId11" cstate="print"/>
          <a:srcRect l="16199" r="18936" b="4816"/>
          <a:stretch>
            <a:fillRect/>
          </a:stretch>
        </p:blipFill>
        <p:spPr bwMode="auto">
          <a:xfrm>
            <a:off x="5795963" y="5373688"/>
            <a:ext cx="1104900" cy="900112"/>
          </a:xfrm>
          <a:prstGeom prst="rect">
            <a:avLst/>
          </a:prstGeom>
          <a:noFill/>
          <a:ln w="9525">
            <a:noFill/>
            <a:miter lim="800000"/>
            <a:headEnd/>
            <a:tailEnd/>
          </a:ln>
        </p:spPr>
      </p:pic>
      <p:pic>
        <p:nvPicPr>
          <p:cNvPr id="19" name="Рисунок 3" descr="c16.jpg"/>
          <p:cNvPicPr>
            <a:picLocks noChangeAspect="1"/>
          </p:cNvPicPr>
          <p:nvPr/>
        </p:nvPicPr>
        <p:blipFill>
          <a:blip r:embed="rId12" cstate="print"/>
          <a:srcRect l="9273" r="5219" b="6224"/>
          <a:stretch>
            <a:fillRect/>
          </a:stretch>
        </p:blipFill>
        <p:spPr bwMode="auto">
          <a:xfrm>
            <a:off x="6937375" y="5373688"/>
            <a:ext cx="1090613" cy="935037"/>
          </a:xfrm>
          <a:prstGeom prst="rect">
            <a:avLst/>
          </a:prstGeom>
          <a:noFill/>
          <a:ln w="9525">
            <a:noFill/>
            <a:miter lim="800000"/>
            <a:headEnd/>
            <a:tailEnd/>
          </a:ln>
        </p:spPr>
      </p:pic>
      <p:pic>
        <p:nvPicPr>
          <p:cNvPr id="20" name="Рисунок 5" descr="c19.jpg"/>
          <p:cNvPicPr>
            <a:picLocks noChangeAspect="1"/>
          </p:cNvPicPr>
          <p:nvPr/>
        </p:nvPicPr>
        <p:blipFill>
          <a:blip r:embed="rId13" cstate="print"/>
          <a:srcRect l="11766" t="4597" r="4547" b="5685"/>
          <a:stretch>
            <a:fillRect/>
          </a:stretch>
        </p:blipFill>
        <p:spPr bwMode="auto">
          <a:xfrm>
            <a:off x="8062913" y="5373688"/>
            <a:ext cx="1046162" cy="900112"/>
          </a:xfrm>
          <a:prstGeom prst="rect">
            <a:avLst/>
          </a:prstGeom>
          <a:noFill/>
          <a:ln w="9525">
            <a:noFill/>
            <a:miter lim="800000"/>
            <a:headEnd/>
            <a:tailEnd/>
          </a:ln>
        </p:spPr>
      </p:pic>
      <p:sp>
        <p:nvSpPr>
          <p:cNvPr id="23" name="TextBox 13"/>
          <p:cNvSpPr txBox="1">
            <a:spLocks noChangeArrowheads="1"/>
          </p:cNvSpPr>
          <p:nvPr/>
        </p:nvSpPr>
        <p:spPr bwMode="auto">
          <a:xfrm>
            <a:off x="247650" y="4119563"/>
            <a:ext cx="1371600" cy="246062"/>
          </a:xfrm>
          <a:prstGeom prst="rect">
            <a:avLst/>
          </a:prstGeom>
          <a:noFill/>
          <a:ln w="9525">
            <a:noFill/>
            <a:miter lim="800000"/>
            <a:headEnd/>
            <a:tailEnd/>
          </a:ln>
        </p:spPr>
        <p:txBody>
          <a:bodyPr wrap="none">
            <a:spAutoFit/>
          </a:bodyPr>
          <a:lstStyle/>
          <a:p>
            <a:r>
              <a:rPr lang="en-US" sz="1000" b="1">
                <a:cs typeface="Arial" charset="0"/>
              </a:rPr>
              <a:t>A trapezoidal ECAL</a:t>
            </a:r>
            <a:endParaRPr lang="ru-RU" sz="1000" b="1">
              <a:cs typeface="Arial" charset="0"/>
            </a:endParaRPr>
          </a:p>
        </p:txBody>
      </p:sp>
      <p:sp>
        <p:nvSpPr>
          <p:cNvPr id="24" name="TextBox 38"/>
          <p:cNvSpPr txBox="1">
            <a:spLocks noChangeArrowheads="1"/>
          </p:cNvSpPr>
          <p:nvPr/>
        </p:nvSpPr>
        <p:spPr bwMode="auto">
          <a:xfrm>
            <a:off x="3995738" y="4799013"/>
            <a:ext cx="3420616" cy="369332"/>
          </a:xfrm>
          <a:prstGeom prst="rect">
            <a:avLst/>
          </a:prstGeom>
          <a:noFill/>
          <a:ln w="9525">
            <a:noFill/>
            <a:miter lim="800000"/>
            <a:headEnd/>
            <a:tailEnd/>
          </a:ln>
        </p:spPr>
        <p:txBody>
          <a:bodyPr wrap="none">
            <a:spAutoFit/>
          </a:bodyPr>
          <a:lstStyle/>
          <a:p>
            <a:r>
              <a:rPr lang="en-US" b="1" dirty="0">
                <a:cs typeface="Arial" charset="0"/>
              </a:rPr>
              <a:t>MPD </a:t>
            </a:r>
            <a:r>
              <a:rPr lang="en-US" b="1" dirty="0" smtClean="0">
                <a:cs typeface="Arial" charset="0"/>
              </a:rPr>
              <a:t>EMC </a:t>
            </a:r>
            <a:r>
              <a:rPr lang="en-US" b="1" dirty="0">
                <a:cs typeface="Arial" charset="0"/>
              </a:rPr>
              <a:t>assembling (schematic)</a:t>
            </a:r>
            <a:endParaRPr lang="ru-RU" b="1" dirty="0">
              <a:cs typeface="Arial" charset="0"/>
            </a:endParaRPr>
          </a:p>
        </p:txBody>
      </p:sp>
      <p:sp>
        <p:nvSpPr>
          <p:cNvPr id="25" name="Прямоугольник 24"/>
          <p:cNvSpPr/>
          <p:nvPr/>
        </p:nvSpPr>
        <p:spPr>
          <a:xfrm>
            <a:off x="2916238" y="4787900"/>
            <a:ext cx="6227762" cy="165576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
        <p:nvSpPr>
          <p:cNvPr id="26" name="TextBox 25"/>
          <p:cNvSpPr txBox="1"/>
          <p:nvPr/>
        </p:nvSpPr>
        <p:spPr>
          <a:xfrm>
            <a:off x="6012160" y="188640"/>
            <a:ext cx="2776273" cy="307777"/>
          </a:xfrm>
          <a:prstGeom prst="rect">
            <a:avLst/>
          </a:prstGeom>
          <a:noFill/>
        </p:spPr>
        <p:txBody>
          <a:bodyPr wrap="none" rtlCol="0">
            <a:spAutoFit/>
          </a:bodyPr>
          <a:lstStyle/>
          <a:p>
            <a:r>
              <a:rPr lang="en-US" sz="1400" dirty="0" smtClean="0"/>
              <a:t>INSTR14 Novosibirsk </a:t>
            </a:r>
            <a:r>
              <a:rPr lang="en-US" sz="1400" dirty="0"/>
              <a:t>F</a:t>
            </a:r>
            <a:r>
              <a:rPr lang="en-US" sz="1400" dirty="0" smtClean="0"/>
              <a:t>ebruary 2014</a:t>
            </a:r>
            <a:endParaRPr lang="ru-RU" sz="1400" dirty="0"/>
          </a:p>
        </p:txBody>
      </p:sp>
      <p:sp>
        <p:nvSpPr>
          <p:cNvPr id="27" name="Номер слайда 26"/>
          <p:cNvSpPr>
            <a:spLocks noGrp="1"/>
          </p:cNvSpPr>
          <p:nvPr>
            <p:ph type="sldNum" sz="quarter" idx="12"/>
          </p:nvPr>
        </p:nvSpPr>
        <p:spPr/>
        <p:txBody>
          <a:bodyPr/>
          <a:lstStyle/>
          <a:p>
            <a:fld id="{DC778479-381B-4255-88C6-67342345673B}" type="slidenum">
              <a:rPr lang="ru-RU" smtClean="0"/>
              <a:pPr/>
              <a:t>27</a:t>
            </a:fld>
            <a:endParaRPr lang="ru-RU"/>
          </a:p>
        </p:txBody>
      </p:sp>
      <p:sp>
        <p:nvSpPr>
          <p:cNvPr id="28" name="TextBox 27"/>
          <p:cNvSpPr txBox="1"/>
          <p:nvPr/>
        </p:nvSpPr>
        <p:spPr>
          <a:xfrm>
            <a:off x="5364088" y="6550223"/>
            <a:ext cx="2776273" cy="307777"/>
          </a:xfrm>
          <a:prstGeom prst="rect">
            <a:avLst/>
          </a:prstGeom>
          <a:noFill/>
        </p:spPr>
        <p:txBody>
          <a:bodyPr wrap="none" rtlCol="0">
            <a:spAutoFit/>
          </a:bodyPr>
          <a:lstStyle/>
          <a:p>
            <a:r>
              <a:rPr lang="en-US" sz="1400" dirty="0" smtClean="0"/>
              <a:t>INSTR14 Novosibirsk </a:t>
            </a:r>
            <a:r>
              <a:rPr lang="en-US" sz="1400" dirty="0"/>
              <a:t>F</a:t>
            </a:r>
            <a:r>
              <a:rPr lang="en-US" sz="1400" dirty="0" smtClean="0"/>
              <a:t>ebruary 2014</a:t>
            </a:r>
            <a:endParaRPr lang="ru-RU" sz="1400"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2214563"/>
            <a:ext cx="9144000" cy="0"/>
          </a:xfrm>
          <a:prstGeom prst="rect">
            <a:avLst/>
          </a:prstGeom>
          <a:noFill/>
          <a:ln w="9525">
            <a:noFill/>
            <a:miter lim="800000"/>
            <a:headEnd/>
            <a:tailEnd/>
          </a:ln>
        </p:spPr>
        <p:txBody>
          <a:bodyPr wrap="none" anchor="ctr">
            <a:spAutoFit/>
          </a:bodyPr>
          <a:lstStyle/>
          <a:p>
            <a:endParaRPr lang="ru-RU">
              <a:ea typeface="MS PGothic" pitchFamily="34" charset="-128"/>
              <a:cs typeface="Arial" pitchFamily="34" charset="0"/>
            </a:endParaRPr>
          </a:p>
        </p:txBody>
      </p:sp>
      <p:sp>
        <p:nvSpPr>
          <p:cNvPr id="5" name="Rectangle 3"/>
          <p:cNvSpPr>
            <a:spLocks noChangeArrowheads="1"/>
          </p:cNvSpPr>
          <p:nvPr/>
        </p:nvSpPr>
        <p:spPr bwMode="auto">
          <a:xfrm>
            <a:off x="0" y="4643438"/>
            <a:ext cx="9144000" cy="0"/>
          </a:xfrm>
          <a:prstGeom prst="rect">
            <a:avLst/>
          </a:prstGeom>
          <a:noFill/>
          <a:ln w="9525">
            <a:noFill/>
            <a:miter lim="800000"/>
            <a:headEnd/>
            <a:tailEnd/>
          </a:ln>
        </p:spPr>
        <p:txBody>
          <a:bodyPr wrap="none" anchor="ctr">
            <a:spAutoFit/>
          </a:bodyPr>
          <a:lstStyle/>
          <a:p>
            <a:endParaRPr lang="ru-RU">
              <a:ea typeface="MS PGothic" pitchFamily="34" charset="-128"/>
              <a:cs typeface="Arial" pitchFamily="34" charset="0"/>
            </a:endParaRPr>
          </a:p>
        </p:txBody>
      </p:sp>
      <p:sp>
        <p:nvSpPr>
          <p:cNvPr id="6" name="Text Box 4"/>
          <p:cNvSpPr txBox="1">
            <a:spLocks noChangeArrowheads="1"/>
          </p:cNvSpPr>
          <p:nvPr/>
        </p:nvSpPr>
        <p:spPr bwMode="auto">
          <a:xfrm>
            <a:off x="2286000" y="0"/>
            <a:ext cx="4735784" cy="523220"/>
          </a:xfrm>
          <a:prstGeom prst="rect">
            <a:avLst/>
          </a:prstGeom>
          <a:solidFill>
            <a:srgbClr val="0070C0"/>
          </a:solidFill>
          <a:ln w="9525">
            <a:noFill/>
            <a:miter lim="800000"/>
            <a:headEnd/>
            <a:tailEnd/>
          </a:ln>
        </p:spPr>
        <p:txBody>
          <a:bodyPr wrap="none">
            <a:spAutoFit/>
          </a:bodyPr>
          <a:lstStyle/>
          <a:p>
            <a:r>
              <a:rPr lang="en-US" sz="2800" dirty="0">
                <a:solidFill>
                  <a:schemeClr val="bg1"/>
                </a:solidFill>
                <a:ea typeface="MS PGothic" pitchFamily="34" charset="-128"/>
              </a:rPr>
              <a:t>Zero Degree Calorimeter (ZDC)</a:t>
            </a:r>
            <a:endParaRPr lang="ru-RU" sz="2800" dirty="0">
              <a:solidFill>
                <a:schemeClr val="bg1"/>
              </a:solidFill>
              <a:ea typeface="MS PGothic" pitchFamily="34" charset="-128"/>
            </a:endParaRPr>
          </a:p>
        </p:txBody>
      </p:sp>
      <p:grpSp>
        <p:nvGrpSpPr>
          <p:cNvPr id="7" name="Group 5"/>
          <p:cNvGrpSpPr>
            <a:grpSpLocks/>
          </p:cNvGrpSpPr>
          <p:nvPr/>
        </p:nvGrpSpPr>
        <p:grpSpPr bwMode="auto">
          <a:xfrm>
            <a:off x="152400" y="533400"/>
            <a:ext cx="6805613" cy="982663"/>
            <a:chOff x="113" y="362"/>
            <a:chExt cx="4287" cy="619"/>
          </a:xfrm>
        </p:grpSpPr>
        <p:sp>
          <p:nvSpPr>
            <p:cNvPr id="8" name="Text Box 6"/>
            <p:cNvSpPr txBox="1">
              <a:spLocks noChangeArrowheads="1"/>
            </p:cNvSpPr>
            <p:nvPr/>
          </p:nvSpPr>
          <p:spPr bwMode="auto">
            <a:xfrm>
              <a:off x="1519" y="362"/>
              <a:ext cx="2881" cy="368"/>
            </a:xfrm>
            <a:prstGeom prst="rect">
              <a:avLst/>
            </a:prstGeom>
            <a:noFill/>
            <a:ln w="9525">
              <a:noFill/>
              <a:miter lim="800000"/>
              <a:headEnd/>
              <a:tailEnd/>
            </a:ln>
          </p:spPr>
          <p:txBody>
            <a:bodyPr wrap="none">
              <a:spAutoFit/>
            </a:bodyPr>
            <a:lstStyle/>
            <a:p>
              <a:pPr>
                <a:buFont typeface="Arial" pitchFamily="34" charset="0"/>
                <a:buChar char="•"/>
              </a:pPr>
              <a:r>
                <a:rPr lang="en-US" sz="1400" b="1">
                  <a:ea typeface="MS PGothic" pitchFamily="34" charset="-128"/>
                </a:rPr>
                <a:t> measures the energy deposited by spectators. </a:t>
              </a:r>
            </a:p>
            <a:p>
              <a:pPr>
                <a:buFont typeface="Arial" pitchFamily="34" charset="0"/>
                <a:buChar char="•"/>
              </a:pPr>
              <a:r>
                <a:rPr lang="en-US" sz="1400" b="1">
                  <a:ea typeface="MS PGothic" pitchFamily="34" charset="-128"/>
                </a:rPr>
                <a:t> event centrality determination (offline b-selection</a:t>
              </a:r>
              <a:r>
                <a:rPr lang="en-US" b="1">
                  <a:ea typeface="MS PGothic" pitchFamily="34" charset="-128"/>
                </a:rPr>
                <a:t>)</a:t>
              </a:r>
              <a:endParaRPr lang="ru-RU" b="1">
                <a:ea typeface="MS PGothic" pitchFamily="34" charset="-128"/>
              </a:endParaRPr>
            </a:p>
          </p:txBody>
        </p:sp>
        <p:pic>
          <p:nvPicPr>
            <p:cNvPr id="9" name="Picture 7"/>
            <p:cNvPicPr preferRelativeResize="0">
              <a:picLocks noChangeAspect="1" noChangeArrowheads="1"/>
            </p:cNvPicPr>
            <p:nvPr/>
          </p:nvPicPr>
          <p:blipFill>
            <a:blip r:embed="rId2" cstate="print"/>
            <a:srcRect/>
            <a:stretch>
              <a:fillRect/>
            </a:stretch>
          </p:blipFill>
          <p:spPr bwMode="auto">
            <a:xfrm>
              <a:off x="113" y="392"/>
              <a:ext cx="1217" cy="589"/>
            </a:xfrm>
            <a:prstGeom prst="rect">
              <a:avLst/>
            </a:prstGeom>
            <a:noFill/>
            <a:ln w="9525">
              <a:noFill/>
              <a:miter lim="800000"/>
              <a:headEnd/>
              <a:tailEnd/>
            </a:ln>
          </p:spPr>
        </p:pic>
      </p:grpSp>
      <p:sp>
        <p:nvSpPr>
          <p:cNvPr id="10" name="Text Box 8"/>
          <p:cNvSpPr txBox="1">
            <a:spLocks noChangeArrowheads="1"/>
          </p:cNvSpPr>
          <p:nvPr/>
        </p:nvSpPr>
        <p:spPr bwMode="auto">
          <a:xfrm>
            <a:off x="0" y="1628775"/>
            <a:ext cx="9031288" cy="1171575"/>
          </a:xfrm>
          <a:prstGeom prst="rect">
            <a:avLst/>
          </a:prstGeom>
          <a:solidFill>
            <a:srgbClr val="99CCFF">
              <a:alpha val="92155"/>
            </a:srgbClr>
          </a:solidFill>
          <a:ln w="28575">
            <a:solidFill>
              <a:srgbClr val="FF0000"/>
            </a:solidFill>
            <a:miter lim="800000"/>
            <a:headEnd/>
            <a:tailEnd/>
          </a:ln>
        </p:spPr>
        <p:txBody>
          <a:bodyPr wrap="none">
            <a:spAutoFit/>
          </a:bodyPr>
          <a:lstStyle/>
          <a:p>
            <a:r>
              <a:rPr lang="en-US" sz="1700" b="1">
                <a:solidFill>
                  <a:srgbClr val="FF0000"/>
                </a:solidFill>
                <a:ea typeface="MS PGothic" pitchFamily="34" charset="-128"/>
              </a:rPr>
              <a:t>             Requirements:</a:t>
            </a:r>
          </a:p>
          <a:p>
            <a:pPr>
              <a:buFontTx/>
              <a:buBlip>
                <a:blip r:embed="rId3"/>
              </a:buBlip>
            </a:pPr>
            <a:r>
              <a:rPr lang="en-US" sz="1700" b="1">
                <a:ea typeface="MS PGothic" pitchFamily="34" charset="-128"/>
              </a:rPr>
              <a:t> transverse dimensions determined by the spectator spot size (</a:t>
            </a:r>
            <a:r>
              <a:rPr lang="en-US" sz="1700" b="1">
                <a:ea typeface="MS PGothic" pitchFamily="34" charset="-128"/>
                <a:sym typeface="Wingdings" pitchFamily="2" charset="2"/>
              </a:rPr>
              <a:t>~ 40 cm at </a:t>
            </a:r>
            <a:r>
              <a:rPr lang="de-DE" sz="1700" b="1">
                <a:ea typeface="MS PGothic" pitchFamily="34" charset="-128"/>
              </a:rPr>
              <a:t>√s=9 GeV)</a:t>
            </a:r>
          </a:p>
          <a:p>
            <a:pPr>
              <a:buFontTx/>
              <a:buBlip>
                <a:blip r:embed="rId3"/>
              </a:buBlip>
            </a:pPr>
            <a:r>
              <a:rPr lang="de-DE" sz="1700" b="1">
                <a:ea typeface="MS PGothic" pitchFamily="34" charset="-128"/>
              </a:rPr>
              <a:t> measure of assymetry in athimuthal distribution </a:t>
            </a:r>
            <a:r>
              <a:rPr lang="de-DE" sz="1700" b="1">
                <a:ea typeface="MS PGothic" pitchFamily="34" charset="-128"/>
                <a:sym typeface="Wingdings" pitchFamily="2" charset="2"/>
              </a:rPr>
              <a:t> fine </a:t>
            </a:r>
            <a:r>
              <a:rPr lang="en-US" sz="1700" b="1">
                <a:latin typeface="Symbol" pitchFamily="18" charset="2"/>
                <a:ea typeface="MS PGothic" pitchFamily="34" charset="-128"/>
                <a:sym typeface="Wingdings" pitchFamily="2" charset="2"/>
              </a:rPr>
              <a:t>f</a:t>
            </a:r>
            <a:r>
              <a:rPr lang="en-US" sz="1700" b="1">
                <a:ea typeface="MS PGothic" pitchFamily="34" charset="-128"/>
                <a:sym typeface="Wingdings" pitchFamily="2" charset="2"/>
              </a:rPr>
              <a:t>-segmentation</a:t>
            </a:r>
          </a:p>
          <a:p>
            <a:pPr>
              <a:buFontTx/>
              <a:buBlip>
                <a:blip r:embed="rId3"/>
              </a:buBlip>
            </a:pPr>
            <a:r>
              <a:rPr lang="en-US" sz="1700" b="1">
                <a:ea typeface="MS PGothic" pitchFamily="34" charset="-128"/>
                <a:sym typeface="Wingdings" pitchFamily="2" charset="2"/>
              </a:rPr>
              <a:t> energy resolution &lt; 60%/ </a:t>
            </a:r>
            <a:r>
              <a:rPr lang="de-DE" b="1">
                <a:ea typeface="MS PGothic" pitchFamily="34" charset="-128"/>
              </a:rPr>
              <a:t>√E</a:t>
            </a:r>
            <a:r>
              <a:rPr lang="de-DE">
                <a:ea typeface="MS PGothic" pitchFamily="34" charset="-128"/>
              </a:rPr>
              <a:t> </a:t>
            </a:r>
            <a:endParaRPr lang="ru-RU">
              <a:ea typeface="MS PGothic" pitchFamily="34" charset="-128"/>
            </a:endParaRPr>
          </a:p>
        </p:txBody>
      </p:sp>
      <p:grpSp>
        <p:nvGrpSpPr>
          <p:cNvPr id="11" name="Group 11"/>
          <p:cNvGrpSpPr>
            <a:grpSpLocks/>
          </p:cNvGrpSpPr>
          <p:nvPr/>
        </p:nvGrpSpPr>
        <p:grpSpPr bwMode="auto">
          <a:xfrm>
            <a:off x="0" y="2852738"/>
            <a:ext cx="8650288" cy="3446462"/>
            <a:chOff x="0" y="1797"/>
            <a:chExt cx="5449" cy="2171"/>
          </a:xfrm>
        </p:grpSpPr>
        <p:grpSp>
          <p:nvGrpSpPr>
            <p:cNvPr id="12" name="Group 12"/>
            <p:cNvGrpSpPr>
              <a:grpSpLocks/>
            </p:cNvGrpSpPr>
            <p:nvPr/>
          </p:nvGrpSpPr>
          <p:grpSpPr bwMode="auto">
            <a:xfrm>
              <a:off x="0" y="1797"/>
              <a:ext cx="5449" cy="2171"/>
              <a:chOff x="9" y="1803"/>
              <a:chExt cx="5449" cy="2171"/>
            </a:xfrm>
          </p:grpSpPr>
          <p:sp>
            <p:nvSpPr>
              <p:cNvPr id="15" name="Text Box 13"/>
              <p:cNvSpPr txBox="1">
                <a:spLocks noChangeArrowheads="1"/>
              </p:cNvSpPr>
              <p:nvPr/>
            </p:nvSpPr>
            <p:spPr bwMode="auto">
              <a:xfrm>
                <a:off x="1610" y="3051"/>
                <a:ext cx="2861" cy="923"/>
              </a:xfrm>
              <a:prstGeom prst="rect">
                <a:avLst/>
              </a:prstGeom>
              <a:noFill/>
              <a:ln w="9525">
                <a:noFill/>
                <a:miter lim="800000"/>
                <a:headEnd/>
                <a:tailEnd/>
              </a:ln>
            </p:spPr>
            <p:txBody>
              <a:bodyPr wrap="none">
                <a:spAutoFit/>
              </a:bodyPr>
              <a:lstStyle/>
              <a:p>
                <a:pPr>
                  <a:buFont typeface="Wingdings" pitchFamily="2" charset="2"/>
                  <a:buChar char="§"/>
                </a:pPr>
                <a:r>
                  <a:rPr lang="en-US" b="1">
                    <a:solidFill>
                      <a:schemeClr val="tx2"/>
                    </a:solidFill>
                    <a:ea typeface="MS PGothic" pitchFamily="34" charset="-128"/>
                  </a:rPr>
                  <a:t> Pb(16mm)+Scint.(4mm) sandwich</a:t>
                </a:r>
              </a:p>
              <a:p>
                <a:pPr>
                  <a:buFont typeface="Wingdings" pitchFamily="2" charset="2"/>
                  <a:buChar char="§"/>
                </a:pPr>
                <a:r>
                  <a:rPr lang="en-US" b="1">
                    <a:solidFill>
                      <a:schemeClr val="tx2"/>
                    </a:solidFill>
                    <a:ea typeface="MS PGothic" pitchFamily="34" charset="-128"/>
                  </a:rPr>
                  <a:t> 60 layers of lead-scintillator (1.2 m, 6</a:t>
                </a:r>
                <a:r>
                  <a:rPr lang="en-US" b="1">
                    <a:solidFill>
                      <a:schemeClr val="tx2"/>
                    </a:solidFill>
                    <a:latin typeface="Symbol" pitchFamily="18" charset="2"/>
                    <a:ea typeface="MS PGothic" pitchFamily="34" charset="-128"/>
                  </a:rPr>
                  <a:t>l)</a:t>
                </a:r>
              </a:p>
              <a:p>
                <a:pPr>
                  <a:buFont typeface="Wingdings" pitchFamily="2" charset="2"/>
                  <a:buChar char="§"/>
                </a:pPr>
                <a:r>
                  <a:rPr lang="en-US" b="1">
                    <a:solidFill>
                      <a:schemeClr val="tx2"/>
                    </a:solidFill>
                    <a:ea typeface="MS PGothic" pitchFamily="34" charset="-128"/>
                  </a:rPr>
                  <a:t> 1 mm WLS fibers + micropixel APD</a:t>
                </a:r>
              </a:p>
              <a:p>
                <a:pPr>
                  <a:buFont typeface="Wingdings" pitchFamily="2" charset="2"/>
                  <a:buChar char="§"/>
                </a:pPr>
                <a:r>
                  <a:rPr lang="en-US" b="1">
                    <a:solidFill>
                      <a:schemeClr val="tx2"/>
                    </a:solidFill>
                    <a:ea typeface="MS PGothic" pitchFamily="34" charset="-128"/>
                  </a:rPr>
                  <a:t> produced by INR, Troitsk, Russia</a:t>
                </a:r>
              </a:p>
              <a:p>
                <a:pPr>
                  <a:buFont typeface="Wingdings" pitchFamily="2" charset="2"/>
                  <a:buChar char="§"/>
                </a:pPr>
                <a:r>
                  <a:rPr lang="en-US" b="1">
                    <a:solidFill>
                      <a:schemeClr val="tx2"/>
                    </a:solidFill>
                    <a:ea typeface="MS PGothic" pitchFamily="34" charset="-128"/>
                  </a:rPr>
                  <a:t> similar to ZDCs for NA61 and CBM</a:t>
                </a:r>
                <a:endParaRPr lang="ru-RU">
                  <a:solidFill>
                    <a:schemeClr val="tx2"/>
                  </a:solidFill>
                  <a:ea typeface="MS PGothic" pitchFamily="34" charset="-128"/>
                </a:endParaRPr>
              </a:p>
            </p:txBody>
          </p:sp>
          <p:grpSp>
            <p:nvGrpSpPr>
              <p:cNvPr id="16" name="Group 14"/>
              <p:cNvGrpSpPr>
                <a:grpSpLocks/>
              </p:cNvGrpSpPr>
              <p:nvPr/>
            </p:nvGrpSpPr>
            <p:grpSpPr bwMode="auto">
              <a:xfrm>
                <a:off x="9" y="1803"/>
                <a:ext cx="5449" cy="1400"/>
                <a:chOff x="9" y="1803"/>
                <a:chExt cx="5449" cy="1400"/>
              </a:xfrm>
            </p:grpSpPr>
            <p:pic>
              <p:nvPicPr>
                <p:cNvPr id="17" name="Picture 15"/>
                <p:cNvPicPr>
                  <a:picLocks noChangeAspect="1" noChangeArrowheads="1"/>
                </p:cNvPicPr>
                <p:nvPr/>
              </p:nvPicPr>
              <p:blipFill>
                <a:blip r:embed="rId4" cstate="print"/>
                <a:srcRect l="3731" t="7420"/>
                <a:stretch>
                  <a:fillRect/>
                </a:stretch>
              </p:blipFill>
              <p:spPr bwMode="auto">
                <a:xfrm>
                  <a:off x="1610" y="1979"/>
                  <a:ext cx="934" cy="903"/>
                </a:xfrm>
                <a:prstGeom prst="rect">
                  <a:avLst/>
                </a:prstGeom>
                <a:noFill/>
                <a:ln w="9525">
                  <a:noFill/>
                  <a:miter lim="800000"/>
                  <a:headEnd/>
                  <a:tailEnd/>
                </a:ln>
              </p:spPr>
            </p:pic>
            <p:pic>
              <p:nvPicPr>
                <p:cNvPr id="18" name="Picture 16"/>
                <p:cNvPicPr>
                  <a:picLocks noChangeAspect="1" noChangeArrowheads="1"/>
                </p:cNvPicPr>
                <p:nvPr/>
              </p:nvPicPr>
              <p:blipFill>
                <a:blip r:embed="rId5" cstate="print"/>
                <a:srcRect l="1945" t="4039" r="1945"/>
                <a:stretch>
                  <a:fillRect/>
                </a:stretch>
              </p:blipFill>
              <p:spPr bwMode="auto">
                <a:xfrm>
                  <a:off x="3016" y="1918"/>
                  <a:ext cx="2013" cy="968"/>
                </a:xfrm>
                <a:prstGeom prst="rect">
                  <a:avLst/>
                </a:prstGeom>
                <a:noFill/>
                <a:ln w="9525">
                  <a:noFill/>
                  <a:miter lim="800000"/>
                  <a:headEnd/>
                  <a:tailEnd/>
                </a:ln>
              </p:spPr>
            </p:pic>
            <p:pic>
              <p:nvPicPr>
                <p:cNvPr id="19" name="Picture 17"/>
                <p:cNvPicPr>
                  <a:picLocks noChangeAspect="1" noChangeArrowheads="1"/>
                </p:cNvPicPr>
                <p:nvPr/>
              </p:nvPicPr>
              <p:blipFill>
                <a:blip r:embed="rId6" cstate="print"/>
                <a:srcRect/>
                <a:stretch>
                  <a:fillRect/>
                </a:stretch>
              </p:blipFill>
              <p:spPr bwMode="auto">
                <a:xfrm>
                  <a:off x="9" y="1803"/>
                  <a:ext cx="1374" cy="1400"/>
                </a:xfrm>
                <a:prstGeom prst="rect">
                  <a:avLst/>
                </a:prstGeom>
                <a:noFill/>
                <a:ln w="9525">
                  <a:noFill/>
                  <a:miter lim="800000"/>
                  <a:headEnd/>
                  <a:tailEnd/>
                </a:ln>
              </p:spPr>
            </p:pic>
            <p:sp>
              <p:nvSpPr>
                <p:cNvPr id="20" name="Text Box 18"/>
                <p:cNvSpPr txBox="1">
                  <a:spLocks noChangeArrowheads="1"/>
                </p:cNvSpPr>
                <p:nvPr/>
              </p:nvSpPr>
              <p:spPr bwMode="auto">
                <a:xfrm>
                  <a:off x="68" y="2175"/>
                  <a:ext cx="638" cy="213"/>
                </a:xfrm>
                <a:prstGeom prst="rect">
                  <a:avLst/>
                </a:prstGeom>
                <a:noFill/>
                <a:ln w="9525">
                  <a:noFill/>
                  <a:miter lim="800000"/>
                  <a:headEnd/>
                  <a:tailEnd/>
                </a:ln>
              </p:spPr>
              <p:txBody>
                <a:bodyPr wrap="none">
                  <a:spAutoFit/>
                </a:bodyPr>
                <a:lstStyle/>
                <a:p>
                  <a:r>
                    <a:rPr lang="en-US" sz="1600" b="1">
                      <a:ea typeface="MS PGothic" pitchFamily="34" charset="-128"/>
                    </a:rPr>
                    <a:t> 5x5 cm</a:t>
                  </a:r>
                  <a:r>
                    <a:rPr lang="en-US" sz="1600" b="1" baseline="30000">
                      <a:ea typeface="MS PGothic" pitchFamily="34" charset="-128"/>
                    </a:rPr>
                    <a:t>2</a:t>
                  </a:r>
                  <a:endParaRPr lang="ru-RU" sz="1600" b="1" baseline="30000">
                    <a:ea typeface="MS PGothic" pitchFamily="34" charset="-128"/>
                  </a:endParaRPr>
                </a:p>
              </p:txBody>
            </p:sp>
            <p:sp>
              <p:nvSpPr>
                <p:cNvPr id="21" name="AutoShape 19"/>
                <p:cNvSpPr>
                  <a:spLocks noChangeArrowheads="1"/>
                </p:cNvSpPr>
                <p:nvPr/>
              </p:nvSpPr>
              <p:spPr bwMode="auto">
                <a:xfrm>
                  <a:off x="1292" y="2568"/>
                  <a:ext cx="317" cy="45"/>
                </a:xfrm>
                <a:prstGeom prst="rightArrow">
                  <a:avLst>
                    <a:gd name="adj1" fmla="val 50000"/>
                    <a:gd name="adj2" fmla="val 176111"/>
                  </a:avLst>
                </a:prstGeom>
                <a:solidFill>
                  <a:schemeClr val="accent1"/>
                </a:solidFill>
                <a:ln w="9525">
                  <a:solidFill>
                    <a:schemeClr val="tx1"/>
                  </a:solidFill>
                  <a:miter lim="800000"/>
                  <a:headEnd/>
                  <a:tailEnd/>
                </a:ln>
              </p:spPr>
              <p:txBody>
                <a:bodyPr wrap="none" anchor="ctr"/>
                <a:lstStyle/>
                <a:p>
                  <a:endParaRPr lang="ru-RU">
                    <a:ea typeface="MS PGothic" pitchFamily="34" charset="-128"/>
                  </a:endParaRPr>
                </a:p>
              </p:txBody>
            </p:sp>
            <p:pic>
              <p:nvPicPr>
                <p:cNvPr id="22" name="Picture 20"/>
                <p:cNvPicPr>
                  <a:picLocks noChangeAspect="1" noChangeArrowheads="1"/>
                </p:cNvPicPr>
                <p:nvPr/>
              </p:nvPicPr>
              <p:blipFill>
                <a:blip r:embed="rId7" cstate="print"/>
                <a:srcRect/>
                <a:stretch>
                  <a:fillRect/>
                </a:stretch>
              </p:blipFill>
              <p:spPr bwMode="auto">
                <a:xfrm>
                  <a:off x="4513" y="2341"/>
                  <a:ext cx="945" cy="695"/>
                </a:xfrm>
                <a:prstGeom prst="rect">
                  <a:avLst/>
                </a:prstGeom>
                <a:noFill/>
                <a:ln w="9525">
                  <a:noFill/>
                  <a:miter lim="800000"/>
                  <a:headEnd/>
                  <a:tailEnd/>
                </a:ln>
              </p:spPr>
            </p:pic>
          </p:grpSp>
        </p:grpSp>
        <p:sp>
          <p:nvSpPr>
            <p:cNvPr id="13" name="Line 21"/>
            <p:cNvSpPr>
              <a:spLocks noChangeShapeType="1"/>
            </p:cNvSpPr>
            <p:nvPr/>
          </p:nvSpPr>
          <p:spPr bwMode="auto">
            <a:xfrm flipV="1">
              <a:off x="2245" y="2523"/>
              <a:ext cx="408" cy="408"/>
            </a:xfrm>
            <a:prstGeom prst="line">
              <a:avLst/>
            </a:prstGeom>
            <a:noFill/>
            <a:ln w="9525">
              <a:solidFill>
                <a:schemeClr val="tx1"/>
              </a:solidFill>
              <a:round/>
              <a:headEnd type="triangle" w="med" len="med"/>
              <a:tailEnd type="triangle" w="med" len="med"/>
            </a:ln>
          </p:spPr>
          <p:txBody>
            <a:bodyPr/>
            <a:lstStyle/>
            <a:p>
              <a:endParaRPr lang="ru-RU"/>
            </a:p>
          </p:txBody>
        </p:sp>
        <p:sp>
          <p:nvSpPr>
            <p:cNvPr id="14" name="Text Box 22"/>
            <p:cNvSpPr txBox="1">
              <a:spLocks noChangeArrowheads="1"/>
            </p:cNvSpPr>
            <p:nvPr/>
          </p:nvSpPr>
          <p:spPr bwMode="auto">
            <a:xfrm rot="-3000000">
              <a:off x="2118" y="2559"/>
              <a:ext cx="535" cy="192"/>
            </a:xfrm>
            <a:prstGeom prst="rect">
              <a:avLst/>
            </a:prstGeom>
            <a:noFill/>
            <a:ln w="9525">
              <a:noFill/>
              <a:miter lim="800000"/>
              <a:headEnd/>
              <a:tailEnd/>
            </a:ln>
          </p:spPr>
          <p:txBody>
            <a:bodyPr wrap="none">
              <a:spAutoFit/>
            </a:bodyPr>
            <a:lstStyle/>
            <a:p>
              <a:r>
                <a:rPr lang="en-US" sz="1400" b="1">
                  <a:ea typeface="MS PGothic" pitchFamily="34" charset="-128"/>
                </a:rPr>
                <a:t>L=1.2 m</a:t>
              </a:r>
              <a:endParaRPr lang="ru-RU" sz="1400" b="1">
                <a:ea typeface="MS PGothic" pitchFamily="34" charset="-128"/>
              </a:endParaRPr>
            </a:p>
          </p:txBody>
        </p:sp>
      </p:grpSp>
      <p:sp>
        <p:nvSpPr>
          <p:cNvPr id="23" name="Rectangle 21"/>
          <p:cNvSpPr>
            <a:spLocks noChangeArrowheads="1"/>
          </p:cNvSpPr>
          <p:nvPr/>
        </p:nvSpPr>
        <p:spPr bwMode="auto">
          <a:xfrm>
            <a:off x="4914900" y="1308100"/>
            <a:ext cx="241300" cy="366713"/>
          </a:xfrm>
          <a:prstGeom prst="rect">
            <a:avLst/>
          </a:prstGeom>
          <a:noFill/>
          <a:ln w="9525">
            <a:noFill/>
            <a:miter lim="800000"/>
            <a:headEnd/>
            <a:tailEnd/>
          </a:ln>
        </p:spPr>
        <p:txBody>
          <a:bodyPr wrap="none">
            <a:spAutoFit/>
          </a:bodyPr>
          <a:lstStyle/>
          <a:p>
            <a:pPr algn="ctr" eaLnBrk="0" hangingPunct="0"/>
            <a:r>
              <a:rPr lang="en-US" b="1">
                <a:latin typeface="Times New Roman" pitchFamily="18" charset="0"/>
              </a:rPr>
              <a:t>.</a:t>
            </a:r>
            <a:endParaRPr lang="ru-RU" b="1">
              <a:latin typeface="Times New Roman" pitchFamily="18" charset="0"/>
            </a:endParaRPr>
          </a:p>
        </p:txBody>
      </p:sp>
      <p:sp>
        <p:nvSpPr>
          <p:cNvPr id="25" name="TextBox 24"/>
          <p:cNvSpPr txBox="1"/>
          <p:nvPr/>
        </p:nvSpPr>
        <p:spPr>
          <a:xfrm>
            <a:off x="5076056" y="6453336"/>
            <a:ext cx="2776273" cy="307777"/>
          </a:xfrm>
          <a:prstGeom prst="rect">
            <a:avLst/>
          </a:prstGeom>
          <a:noFill/>
        </p:spPr>
        <p:txBody>
          <a:bodyPr wrap="none" rtlCol="0">
            <a:spAutoFit/>
          </a:bodyPr>
          <a:lstStyle/>
          <a:p>
            <a:r>
              <a:rPr lang="en-US" sz="1400" dirty="0" smtClean="0"/>
              <a:t>INSTR14 Novosibirsk </a:t>
            </a:r>
            <a:r>
              <a:rPr lang="en-US" sz="1400" dirty="0"/>
              <a:t>F</a:t>
            </a:r>
            <a:r>
              <a:rPr lang="en-US" sz="1400" dirty="0" smtClean="0"/>
              <a:t>ebruary 2014</a:t>
            </a:r>
            <a:endParaRPr lang="ru-RU" sz="1400" dirty="0"/>
          </a:p>
        </p:txBody>
      </p:sp>
      <p:sp>
        <p:nvSpPr>
          <p:cNvPr id="26" name="Номер слайда 25"/>
          <p:cNvSpPr>
            <a:spLocks noGrp="1"/>
          </p:cNvSpPr>
          <p:nvPr>
            <p:ph type="sldNum" sz="quarter" idx="12"/>
          </p:nvPr>
        </p:nvSpPr>
        <p:spPr/>
        <p:txBody>
          <a:bodyPr/>
          <a:lstStyle/>
          <a:p>
            <a:fld id="{DC778479-381B-4255-88C6-67342345673B}" type="slidenum">
              <a:rPr lang="ru-RU" smtClean="0"/>
              <a:pPr/>
              <a:t>28</a:t>
            </a:fld>
            <a:endParaRPr lang="ru-RU"/>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DC778479-381B-4255-88C6-67342345673B}" type="slidenum">
              <a:rPr lang="ru-RU" smtClean="0"/>
              <a:pPr/>
              <a:t>29</a:t>
            </a:fld>
            <a:endParaRPr lang="ru-RU"/>
          </a:p>
        </p:txBody>
      </p:sp>
      <p:pic>
        <p:nvPicPr>
          <p:cNvPr id="47107" name="Picture 3"/>
          <p:cNvPicPr>
            <a:picLocks noChangeAspect="1" noChangeArrowheads="1"/>
          </p:cNvPicPr>
          <p:nvPr/>
        </p:nvPicPr>
        <p:blipFill>
          <a:blip r:embed="rId2" cstate="print"/>
          <a:srcRect/>
          <a:stretch>
            <a:fillRect/>
          </a:stretch>
        </p:blipFill>
        <p:spPr bwMode="auto">
          <a:xfrm>
            <a:off x="330835" y="1604014"/>
            <a:ext cx="8561645" cy="4058567"/>
          </a:xfrm>
          <a:prstGeom prst="rect">
            <a:avLst/>
          </a:prstGeom>
          <a:noFill/>
          <a:ln w="9525">
            <a:noFill/>
            <a:miter lim="800000"/>
            <a:headEnd/>
            <a:tailEnd/>
          </a:ln>
        </p:spPr>
      </p:pic>
      <p:sp>
        <p:nvSpPr>
          <p:cNvPr id="5" name="TextBox 4"/>
          <p:cNvSpPr txBox="1"/>
          <p:nvPr/>
        </p:nvSpPr>
        <p:spPr>
          <a:xfrm>
            <a:off x="3059832" y="548680"/>
            <a:ext cx="3012363" cy="523220"/>
          </a:xfrm>
          <a:prstGeom prst="rect">
            <a:avLst/>
          </a:prstGeom>
          <a:solidFill>
            <a:schemeClr val="tx2">
              <a:lumMod val="60000"/>
              <a:lumOff val="40000"/>
            </a:schemeClr>
          </a:solidFill>
        </p:spPr>
        <p:txBody>
          <a:bodyPr wrap="none" rtlCol="0">
            <a:spAutoFit/>
          </a:bodyPr>
          <a:lstStyle/>
          <a:p>
            <a:r>
              <a:rPr lang="en-US" sz="2800" b="1" dirty="0" smtClean="0">
                <a:solidFill>
                  <a:schemeClr val="bg1"/>
                </a:solidFill>
              </a:rPr>
              <a:t>MPD Collaboration</a:t>
            </a:r>
            <a:endParaRPr lang="ru-RU" sz="2800" b="1" dirty="0">
              <a:solidFill>
                <a:schemeClr val="bg1"/>
              </a:solidFill>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DC778479-381B-4255-88C6-67342345673B}" type="slidenum">
              <a:rPr lang="ru-RU" smtClean="0"/>
              <a:pPr/>
              <a:t>3</a:t>
            </a:fld>
            <a:endParaRPr lang="ru-RU"/>
          </a:p>
        </p:txBody>
      </p:sp>
      <p:pic>
        <p:nvPicPr>
          <p:cNvPr id="45058" name="Picture 2"/>
          <p:cNvPicPr>
            <a:picLocks noChangeAspect="1" noChangeArrowheads="1"/>
          </p:cNvPicPr>
          <p:nvPr/>
        </p:nvPicPr>
        <p:blipFill>
          <a:blip r:embed="rId2" cstate="print"/>
          <a:srcRect/>
          <a:stretch>
            <a:fillRect/>
          </a:stretch>
        </p:blipFill>
        <p:spPr bwMode="auto">
          <a:xfrm>
            <a:off x="107504" y="764704"/>
            <a:ext cx="8620819" cy="558924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DC778479-381B-4255-88C6-67342345673B}" type="slidenum">
              <a:rPr lang="ru-RU" smtClean="0"/>
              <a:pPr/>
              <a:t>30</a:t>
            </a:fld>
            <a:endParaRPr lang="ru-RU"/>
          </a:p>
        </p:txBody>
      </p:sp>
      <p:pic>
        <p:nvPicPr>
          <p:cNvPr id="43010" name="Picture 2"/>
          <p:cNvPicPr>
            <a:picLocks noChangeAspect="1" noChangeArrowheads="1"/>
          </p:cNvPicPr>
          <p:nvPr/>
        </p:nvPicPr>
        <p:blipFill>
          <a:blip r:embed="rId2" cstate="print"/>
          <a:srcRect/>
          <a:stretch>
            <a:fillRect/>
          </a:stretch>
        </p:blipFill>
        <p:spPr bwMode="auto">
          <a:xfrm>
            <a:off x="107504" y="0"/>
            <a:ext cx="4032448" cy="2654611"/>
          </a:xfrm>
          <a:prstGeom prst="rect">
            <a:avLst/>
          </a:prstGeom>
          <a:noFill/>
          <a:ln w="9525">
            <a:noFill/>
            <a:miter lim="800000"/>
            <a:headEnd/>
            <a:tailEnd/>
          </a:ln>
        </p:spPr>
      </p:pic>
      <p:pic>
        <p:nvPicPr>
          <p:cNvPr id="43011" name="Picture 3"/>
          <p:cNvPicPr>
            <a:picLocks noChangeAspect="1" noChangeArrowheads="1"/>
          </p:cNvPicPr>
          <p:nvPr/>
        </p:nvPicPr>
        <p:blipFill>
          <a:blip r:embed="rId3" cstate="print"/>
          <a:srcRect/>
          <a:stretch>
            <a:fillRect/>
          </a:stretch>
        </p:blipFill>
        <p:spPr bwMode="auto">
          <a:xfrm>
            <a:off x="2339752" y="2636912"/>
            <a:ext cx="6393361" cy="39911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DC778479-381B-4255-88C6-67342345673B}" type="slidenum">
              <a:rPr lang="ru-RU" smtClean="0"/>
              <a:pPr/>
              <a:t>31</a:t>
            </a:fld>
            <a:endParaRPr lang="ru-RU"/>
          </a:p>
        </p:txBody>
      </p:sp>
      <p:sp>
        <p:nvSpPr>
          <p:cNvPr id="3" name="TextBox 1"/>
          <p:cNvSpPr txBox="1">
            <a:spLocks noChangeArrowheads="1"/>
          </p:cNvSpPr>
          <p:nvPr/>
        </p:nvSpPr>
        <p:spPr bwMode="auto">
          <a:xfrm>
            <a:off x="2411760" y="692696"/>
            <a:ext cx="2771271" cy="461665"/>
          </a:xfrm>
          <a:prstGeom prst="rect">
            <a:avLst/>
          </a:prstGeom>
          <a:solidFill>
            <a:srgbClr val="0070C0"/>
          </a:solidFill>
          <a:ln w="9525">
            <a:noFill/>
            <a:miter lim="800000"/>
            <a:headEnd/>
            <a:tailEnd/>
          </a:ln>
        </p:spPr>
        <p:txBody>
          <a:bodyPr wrap="none">
            <a:spAutoFit/>
          </a:bodyPr>
          <a:lstStyle/>
          <a:p>
            <a:r>
              <a:rPr lang="en-US" sz="2400" b="1" dirty="0" smtClean="0">
                <a:solidFill>
                  <a:schemeClr val="bg1"/>
                </a:solidFill>
                <a:latin typeface="Calibri" pitchFamily="34" charset="0"/>
              </a:rPr>
              <a:t>Concluding Remarks</a:t>
            </a:r>
            <a:endParaRPr lang="ru-RU" sz="2400" b="1" dirty="0">
              <a:solidFill>
                <a:schemeClr val="bg1"/>
              </a:solidFill>
              <a:latin typeface="Calibri" pitchFamily="34" charset="0"/>
            </a:endParaRPr>
          </a:p>
        </p:txBody>
      </p:sp>
      <p:sp>
        <p:nvSpPr>
          <p:cNvPr id="4" name="TextBox 3"/>
          <p:cNvSpPr txBox="1"/>
          <p:nvPr/>
        </p:nvSpPr>
        <p:spPr>
          <a:xfrm>
            <a:off x="1713045" y="4292600"/>
            <a:ext cx="4614597" cy="1477328"/>
          </a:xfrm>
          <a:prstGeom prst="rect">
            <a:avLst/>
          </a:prstGeom>
          <a:noFill/>
        </p:spPr>
        <p:txBody>
          <a:bodyPr wrap="none">
            <a:spAutoFit/>
          </a:bodyPr>
          <a:lstStyle/>
          <a:p>
            <a:pPr algn="ctr" fontAlgn="auto">
              <a:spcBef>
                <a:spcPts val="0"/>
              </a:spcBef>
              <a:spcAft>
                <a:spcPts val="0"/>
              </a:spcAft>
              <a:defRPr/>
            </a:pPr>
            <a:endParaRPr lang="en-US" b="1" dirty="0" smtClean="0">
              <a:latin typeface="+mn-lt"/>
            </a:endParaRPr>
          </a:p>
          <a:p>
            <a:pPr algn="ctr" fontAlgn="auto">
              <a:spcBef>
                <a:spcPts val="0"/>
              </a:spcBef>
              <a:spcAft>
                <a:spcPts val="0"/>
              </a:spcAft>
              <a:defRPr/>
            </a:pPr>
            <a:r>
              <a:rPr lang="en-US" b="1" dirty="0" smtClean="0">
                <a:latin typeface="+mn-lt"/>
              </a:rPr>
              <a:t>Status </a:t>
            </a:r>
            <a:r>
              <a:rPr lang="en-US" b="1" dirty="0">
                <a:latin typeface="+mn-lt"/>
              </a:rPr>
              <a:t>of the MPD </a:t>
            </a:r>
            <a:r>
              <a:rPr lang="en-US" b="1" dirty="0" smtClean="0">
                <a:latin typeface="+mn-lt"/>
              </a:rPr>
              <a:t>TDR</a:t>
            </a:r>
            <a:endParaRPr lang="en-US" b="1" dirty="0">
              <a:latin typeface="+mn-lt"/>
            </a:endParaRPr>
          </a:p>
          <a:p>
            <a:pPr fontAlgn="auto">
              <a:spcBef>
                <a:spcPts val="0"/>
              </a:spcBef>
              <a:spcAft>
                <a:spcPts val="0"/>
              </a:spcAft>
              <a:defRPr/>
            </a:pPr>
            <a:r>
              <a:rPr lang="en-US" b="1" dirty="0">
                <a:solidFill>
                  <a:srgbClr val="C00000"/>
                </a:solidFill>
                <a:latin typeface="+mn-lt"/>
              </a:rPr>
              <a:t>Completed (under evaluation) </a:t>
            </a:r>
            <a:r>
              <a:rPr lang="en-US" dirty="0">
                <a:latin typeface="+mn-lt"/>
              </a:rPr>
              <a:t>: </a:t>
            </a:r>
            <a:r>
              <a:rPr lang="en-US" b="1" dirty="0">
                <a:solidFill>
                  <a:srgbClr val="7030A0"/>
                </a:solidFill>
                <a:latin typeface="+mn-lt"/>
              </a:rPr>
              <a:t>TPC, FFD</a:t>
            </a:r>
          </a:p>
          <a:p>
            <a:pPr fontAlgn="auto">
              <a:spcBef>
                <a:spcPts val="0"/>
              </a:spcBef>
              <a:spcAft>
                <a:spcPts val="0"/>
              </a:spcAft>
              <a:defRPr/>
            </a:pPr>
            <a:r>
              <a:rPr lang="en-US" b="1" dirty="0">
                <a:solidFill>
                  <a:srgbClr val="C00000"/>
                </a:solidFill>
                <a:latin typeface="+mn-lt"/>
              </a:rPr>
              <a:t>Under completion </a:t>
            </a:r>
            <a:r>
              <a:rPr lang="en-US" dirty="0">
                <a:latin typeface="+mn-lt"/>
              </a:rPr>
              <a:t>: </a:t>
            </a:r>
            <a:r>
              <a:rPr lang="en-US" b="1" dirty="0">
                <a:solidFill>
                  <a:srgbClr val="00B050"/>
                </a:solidFill>
                <a:latin typeface="+mn-lt"/>
              </a:rPr>
              <a:t>TOF, ECAL, ZDC</a:t>
            </a:r>
          </a:p>
          <a:p>
            <a:pPr fontAlgn="auto">
              <a:spcBef>
                <a:spcPts val="0"/>
              </a:spcBef>
              <a:spcAft>
                <a:spcPts val="0"/>
              </a:spcAft>
              <a:defRPr/>
            </a:pPr>
            <a:r>
              <a:rPr lang="en-US" dirty="0">
                <a:latin typeface="+mn-lt"/>
              </a:rPr>
              <a:t>Link: </a:t>
            </a:r>
            <a:r>
              <a:rPr lang="en-US" i="1" dirty="0">
                <a:solidFill>
                  <a:schemeClr val="tx1">
                    <a:lumMod val="65000"/>
                    <a:lumOff val="35000"/>
                  </a:schemeClr>
                </a:solidFill>
                <a:latin typeface="+mn-lt"/>
              </a:rPr>
              <a:t>http://nica.jinr.ru/files/MPD/mpd_tdr.htm</a:t>
            </a:r>
            <a:endParaRPr lang="ru-RU" i="1" dirty="0">
              <a:solidFill>
                <a:schemeClr val="tx1">
                  <a:lumMod val="65000"/>
                  <a:lumOff val="35000"/>
                </a:schemeClr>
              </a:solidFill>
              <a:latin typeface="+mn-lt"/>
            </a:endParaRPr>
          </a:p>
        </p:txBody>
      </p:sp>
      <p:sp>
        <p:nvSpPr>
          <p:cNvPr id="7" name="TextBox 4"/>
          <p:cNvSpPr txBox="1">
            <a:spLocks noChangeArrowheads="1"/>
          </p:cNvSpPr>
          <p:nvPr/>
        </p:nvSpPr>
        <p:spPr bwMode="auto">
          <a:xfrm>
            <a:off x="358900" y="1556792"/>
            <a:ext cx="8785100" cy="1800493"/>
          </a:xfrm>
          <a:prstGeom prst="rect">
            <a:avLst/>
          </a:prstGeom>
          <a:noFill/>
          <a:ln w="9525">
            <a:noFill/>
            <a:miter lim="800000"/>
            <a:headEnd/>
            <a:tailEnd/>
          </a:ln>
        </p:spPr>
        <p:txBody>
          <a:bodyPr wrap="square">
            <a:spAutoFit/>
          </a:bodyPr>
          <a:lstStyle/>
          <a:p>
            <a:pPr>
              <a:buFont typeface="Wingdings" pitchFamily="2" charset="2"/>
              <a:buChar char="§"/>
            </a:pPr>
            <a:r>
              <a:rPr lang="en-US" b="1" dirty="0" smtClean="0">
                <a:latin typeface="Calibri" pitchFamily="34" charset="0"/>
              </a:rPr>
              <a:t>The MPD/NICA program is well integrated into world experimental  high energy ion</a:t>
            </a:r>
          </a:p>
          <a:p>
            <a:r>
              <a:rPr lang="en-US" b="1" dirty="0" smtClean="0">
                <a:latin typeface="Calibri" pitchFamily="34" charset="0"/>
              </a:rPr>
              <a:t>   </a:t>
            </a:r>
            <a:r>
              <a:rPr lang="en-US" b="1" dirty="0" smtClean="0">
                <a:latin typeface="Calibri" pitchFamily="34" charset="0"/>
              </a:rPr>
              <a:t>investigations</a:t>
            </a:r>
            <a:endParaRPr lang="en-US" b="1" dirty="0" smtClean="0">
              <a:latin typeface="Calibri" pitchFamily="34" charset="0"/>
            </a:endParaRPr>
          </a:p>
          <a:p>
            <a:pPr>
              <a:buFont typeface="Wingdings" pitchFamily="2" charset="2"/>
              <a:buChar char="§"/>
            </a:pPr>
            <a:r>
              <a:rPr lang="en-US" b="1" dirty="0" smtClean="0">
                <a:latin typeface="Calibri" pitchFamily="34" charset="0"/>
              </a:rPr>
              <a:t> The MPD collaboration is growing and getting international recognition</a:t>
            </a:r>
          </a:p>
          <a:p>
            <a:pPr>
              <a:buFont typeface="Wingdings" pitchFamily="2" charset="2"/>
              <a:buChar char="§"/>
            </a:pPr>
            <a:r>
              <a:rPr lang="en-US" sz="1900" b="1" dirty="0" smtClean="0">
                <a:latin typeface="Calibri" pitchFamily="34" charset="0"/>
              </a:rPr>
              <a:t>MPD </a:t>
            </a:r>
            <a:r>
              <a:rPr lang="en-US" sz="1900" b="1" dirty="0">
                <a:latin typeface="Calibri" pitchFamily="34" charset="0"/>
              </a:rPr>
              <a:t>project  is well progressing: main goals of the R&amp;D stage </a:t>
            </a:r>
            <a:r>
              <a:rPr lang="en-US" sz="1900" b="1" dirty="0" smtClean="0">
                <a:latin typeface="Calibri" pitchFamily="34" charset="0"/>
              </a:rPr>
              <a:t>achieved</a:t>
            </a:r>
            <a:endParaRPr lang="en-US" sz="1900" b="1" dirty="0">
              <a:latin typeface="Calibri" pitchFamily="34" charset="0"/>
            </a:endParaRPr>
          </a:p>
          <a:p>
            <a:pPr>
              <a:buFont typeface="Wingdings" pitchFamily="2" charset="2"/>
              <a:buChar char="§"/>
            </a:pPr>
            <a:r>
              <a:rPr lang="en-US" sz="1900" b="1" dirty="0">
                <a:latin typeface="Calibri" pitchFamily="34" charset="0"/>
              </a:rPr>
              <a:t> Continuation of detailed project evaluation by </a:t>
            </a:r>
            <a:r>
              <a:rPr lang="en-US" sz="1900" b="1" dirty="0" smtClean="0">
                <a:latin typeface="Calibri" pitchFamily="34" charset="0"/>
              </a:rPr>
              <a:t>MPD Detector </a:t>
            </a:r>
            <a:r>
              <a:rPr lang="en-US" sz="1900" b="1" dirty="0" err="1" smtClean="0">
                <a:latin typeface="Calibri" pitchFamily="34" charset="0"/>
              </a:rPr>
              <a:t>Advicery</a:t>
            </a:r>
            <a:r>
              <a:rPr lang="en-US" sz="1900" b="1" dirty="0" smtClean="0">
                <a:latin typeface="Calibri" pitchFamily="34" charset="0"/>
              </a:rPr>
              <a:t>  Committee</a:t>
            </a:r>
            <a:endParaRPr lang="en-US" sz="1900" b="1" dirty="0">
              <a:latin typeface="Calibri" pitchFamily="34" charset="0"/>
            </a:endParaRPr>
          </a:p>
          <a:p>
            <a:endParaRPr lang="ru-RU" sz="1900" b="1" dirty="0">
              <a:latin typeface="Calibri" pitchFamily="34" charset="0"/>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DC778479-381B-4255-88C6-67342345673B}" type="slidenum">
              <a:rPr lang="ru-RU" smtClean="0"/>
              <a:pPr/>
              <a:t>32</a:t>
            </a:fld>
            <a:endParaRPr lang="ru-RU"/>
          </a:p>
        </p:txBody>
      </p:sp>
      <p:sp>
        <p:nvSpPr>
          <p:cNvPr id="3" name="TextBox 2"/>
          <p:cNvSpPr txBox="1"/>
          <p:nvPr/>
        </p:nvSpPr>
        <p:spPr>
          <a:xfrm>
            <a:off x="1835696" y="2420888"/>
            <a:ext cx="5578963" cy="769441"/>
          </a:xfrm>
          <a:prstGeom prst="rect">
            <a:avLst/>
          </a:prstGeom>
          <a:noFill/>
        </p:spPr>
        <p:txBody>
          <a:bodyPr wrap="none" rtlCol="0">
            <a:spAutoFit/>
          </a:bodyPr>
          <a:lstStyle/>
          <a:p>
            <a:r>
              <a:rPr lang="en-US" sz="4400" dirty="0" smtClean="0">
                <a:solidFill>
                  <a:srgbClr val="00B050"/>
                </a:solidFill>
              </a:rPr>
              <a:t>Thank you for attention</a:t>
            </a:r>
            <a:endParaRPr lang="ru-RU" sz="4400" dirty="0">
              <a:solidFill>
                <a:srgbClr val="00B050"/>
              </a:solidFil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DC778479-381B-4255-88C6-67342345673B}" type="slidenum">
              <a:rPr lang="ru-RU" smtClean="0"/>
              <a:pPr/>
              <a:t>33</a:t>
            </a:fld>
            <a:endParaRPr lang="ru-RU"/>
          </a:p>
        </p:txBody>
      </p:sp>
      <p:sp>
        <p:nvSpPr>
          <p:cNvPr id="3" name="TextBox 2"/>
          <p:cNvSpPr txBox="1"/>
          <p:nvPr/>
        </p:nvSpPr>
        <p:spPr>
          <a:xfrm>
            <a:off x="3419872" y="2708920"/>
            <a:ext cx="1494320" cy="369332"/>
          </a:xfrm>
          <a:prstGeom prst="rect">
            <a:avLst/>
          </a:prstGeom>
          <a:noFill/>
        </p:spPr>
        <p:txBody>
          <a:bodyPr wrap="none" rtlCol="0">
            <a:spAutoFit/>
          </a:bodyPr>
          <a:lstStyle/>
          <a:p>
            <a:r>
              <a:rPr lang="en-US" dirty="0" smtClean="0"/>
              <a:t>Back up slides</a:t>
            </a:r>
            <a:endParaRPr lang="ru-RU"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DC778479-381B-4255-88C6-67342345673B}" type="slidenum">
              <a:rPr lang="ru-RU" smtClean="0"/>
              <a:pPr/>
              <a:t>34</a:t>
            </a:fld>
            <a:endParaRPr lang="ru-RU"/>
          </a:p>
        </p:txBody>
      </p:sp>
      <p:pic>
        <p:nvPicPr>
          <p:cNvPr id="40962" name="Picture 2"/>
          <p:cNvPicPr>
            <a:picLocks noChangeAspect="1" noChangeArrowheads="1"/>
          </p:cNvPicPr>
          <p:nvPr/>
        </p:nvPicPr>
        <p:blipFill>
          <a:blip r:embed="rId2" cstate="print"/>
          <a:srcRect/>
          <a:stretch>
            <a:fillRect/>
          </a:stretch>
        </p:blipFill>
        <p:spPr bwMode="auto">
          <a:xfrm>
            <a:off x="179512" y="1052736"/>
            <a:ext cx="8676456" cy="5108181"/>
          </a:xfrm>
          <a:prstGeom prst="rect">
            <a:avLst/>
          </a:prstGeom>
          <a:noFill/>
          <a:ln w="9525">
            <a:noFill/>
            <a:miter lim="800000"/>
            <a:headEnd/>
            <a:tailEnd/>
          </a:ln>
        </p:spPr>
      </p:pic>
      <p:sp>
        <p:nvSpPr>
          <p:cNvPr id="5" name="TextBox 4"/>
          <p:cNvSpPr txBox="1"/>
          <p:nvPr/>
        </p:nvSpPr>
        <p:spPr>
          <a:xfrm>
            <a:off x="1187624" y="404664"/>
            <a:ext cx="5798832" cy="523220"/>
          </a:xfrm>
          <a:prstGeom prst="rect">
            <a:avLst/>
          </a:prstGeom>
          <a:solidFill>
            <a:srgbClr val="0070C0"/>
          </a:solidFill>
        </p:spPr>
        <p:txBody>
          <a:bodyPr wrap="none" rtlCol="0">
            <a:spAutoFit/>
          </a:bodyPr>
          <a:lstStyle/>
          <a:p>
            <a:r>
              <a:rPr lang="en-US" sz="2800" dirty="0" smtClean="0">
                <a:solidFill>
                  <a:schemeClr val="bg1"/>
                </a:solidFill>
              </a:rPr>
              <a:t>Experiments on dense nuclear matter</a:t>
            </a:r>
            <a:endParaRPr lang="ru-RU" sz="2800" dirty="0">
              <a:solidFill>
                <a:schemeClr val="bg1"/>
              </a:solidFill>
            </a:endParaRPr>
          </a:p>
        </p:txBody>
      </p:sp>
      <p:sp>
        <p:nvSpPr>
          <p:cNvPr id="6" name="TextBox 5"/>
          <p:cNvSpPr txBox="1"/>
          <p:nvPr/>
        </p:nvSpPr>
        <p:spPr>
          <a:xfrm>
            <a:off x="4211960" y="6309320"/>
            <a:ext cx="3512757" cy="369332"/>
          </a:xfrm>
          <a:prstGeom prst="rect">
            <a:avLst/>
          </a:prstGeom>
          <a:noFill/>
        </p:spPr>
        <p:txBody>
          <a:bodyPr wrap="none" rtlCol="0">
            <a:spAutoFit/>
          </a:bodyPr>
          <a:lstStyle/>
          <a:p>
            <a:r>
              <a:rPr lang="en-US" dirty="0" smtClean="0"/>
              <a:t>INSTR14 Novosibirsk </a:t>
            </a:r>
            <a:r>
              <a:rPr lang="en-US" dirty="0"/>
              <a:t>F</a:t>
            </a:r>
            <a:r>
              <a:rPr lang="en-US" dirty="0" smtClean="0"/>
              <a:t>ebruary 2014</a:t>
            </a:r>
            <a:endParaRPr lang="ru-RU" dirty="0"/>
          </a:p>
        </p:txBody>
      </p:sp>
      <p:pic>
        <p:nvPicPr>
          <p:cNvPr id="40964" name="Picture 4"/>
          <p:cNvPicPr>
            <a:picLocks noChangeAspect="1" noChangeArrowheads="1"/>
          </p:cNvPicPr>
          <p:nvPr/>
        </p:nvPicPr>
        <p:blipFill>
          <a:blip r:embed="rId3" cstate="print"/>
          <a:srcRect/>
          <a:stretch>
            <a:fillRect/>
          </a:stretch>
        </p:blipFill>
        <p:spPr bwMode="auto">
          <a:xfrm>
            <a:off x="1619672" y="6381328"/>
            <a:ext cx="1790700" cy="2571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DC778479-381B-4255-88C6-67342345673B}" type="slidenum">
              <a:rPr lang="ru-RU" smtClean="0"/>
              <a:pPr/>
              <a:t>35</a:t>
            </a:fld>
            <a:endParaRPr lang="ru-RU"/>
          </a:p>
        </p:txBody>
      </p:sp>
      <p:pic>
        <p:nvPicPr>
          <p:cNvPr id="3" name="Picture 2"/>
          <p:cNvPicPr>
            <a:picLocks noChangeAspect="1" noChangeArrowheads="1"/>
          </p:cNvPicPr>
          <p:nvPr/>
        </p:nvPicPr>
        <p:blipFill>
          <a:blip r:embed="rId2" cstate="print"/>
          <a:srcRect/>
          <a:stretch>
            <a:fillRect/>
          </a:stretch>
        </p:blipFill>
        <p:spPr bwMode="auto">
          <a:xfrm>
            <a:off x="1691680" y="1484784"/>
            <a:ext cx="5743725" cy="452238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p:cNvSpPr txBox="1">
            <a:spLocks noChangeArrowheads="1"/>
          </p:cNvSpPr>
          <p:nvPr/>
        </p:nvSpPr>
        <p:spPr bwMode="auto">
          <a:xfrm>
            <a:off x="2843808" y="116632"/>
            <a:ext cx="2298963" cy="461665"/>
          </a:xfrm>
          <a:prstGeom prst="rect">
            <a:avLst/>
          </a:prstGeom>
          <a:solidFill>
            <a:srgbClr val="0070C0"/>
          </a:solidFill>
          <a:ln w="28575">
            <a:noFill/>
            <a:miter lim="800000"/>
            <a:headEnd/>
            <a:tailEnd/>
          </a:ln>
        </p:spPr>
        <p:txBody>
          <a:bodyPr wrap="none">
            <a:spAutoFit/>
          </a:bodyPr>
          <a:lstStyle/>
          <a:p>
            <a:r>
              <a:rPr lang="en-US" sz="2400" dirty="0">
                <a:solidFill>
                  <a:schemeClr val="bg1"/>
                </a:solidFill>
                <a:ea typeface="MS PGothic" pitchFamily="34" charset="-128"/>
              </a:rPr>
              <a:t>Inner Tracker (IT)</a:t>
            </a:r>
            <a:endParaRPr lang="ru-RU" sz="2400" dirty="0">
              <a:solidFill>
                <a:schemeClr val="bg1"/>
              </a:solidFill>
              <a:ea typeface="MS PGothic" pitchFamily="34" charset="-128"/>
            </a:endParaRPr>
          </a:p>
        </p:txBody>
      </p:sp>
      <p:pic>
        <p:nvPicPr>
          <p:cNvPr id="5" name="Picture 3"/>
          <p:cNvPicPr>
            <a:picLocks noChangeAspect="1" noChangeArrowheads="1"/>
          </p:cNvPicPr>
          <p:nvPr/>
        </p:nvPicPr>
        <p:blipFill>
          <a:blip r:embed="rId2" cstate="print"/>
          <a:srcRect/>
          <a:stretch>
            <a:fillRect/>
          </a:stretch>
        </p:blipFill>
        <p:spPr bwMode="auto">
          <a:xfrm>
            <a:off x="179388" y="773113"/>
            <a:ext cx="4981575" cy="2871787"/>
          </a:xfrm>
          <a:prstGeom prst="rect">
            <a:avLst/>
          </a:prstGeom>
          <a:noFill/>
          <a:ln w="28575">
            <a:solidFill>
              <a:schemeClr val="bg2"/>
            </a:solidFill>
            <a:miter lim="800000"/>
            <a:headEnd/>
            <a:tailEnd/>
          </a:ln>
        </p:spPr>
      </p:pic>
      <p:pic>
        <p:nvPicPr>
          <p:cNvPr id="6" name="Picture 4"/>
          <p:cNvPicPr>
            <a:picLocks noChangeAspect="1" noChangeArrowheads="1"/>
          </p:cNvPicPr>
          <p:nvPr/>
        </p:nvPicPr>
        <p:blipFill>
          <a:blip r:embed="rId3" cstate="print"/>
          <a:srcRect/>
          <a:stretch>
            <a:fillRect/>
          </a:stretch>
        </p:blipFill>
        <p:spPr bwMode="auto">
          <a:xfrm>
            <a:off x="5638800" y="836613"/>
            <a:ext cx="2928938" cy="2803525"/>
          </a:xfrm>
          <a:prstGeom prst="rect">
            <a:avLst/>
          </a:prstGeom>
          <a:noFill/>
          <a:ln w="28575">
            <a:solidFill>
              <a:schemeClr val="bg2"/>
            </a:solidFill>
            <a:miter lim="800000"/>
            <a:headEnd/>
            <a:tailEnd/>
          </a:ln>
        </p:spPr>
      </p:pic>
      <p:sp>
        <p:nvSpPr>
          <p:cNvPr id="7" name="Text Box 5"/>
          <p:cNvSpPr txBox="1">
            <a:spLocks noChangeArrowheads="1"/>
          </p:cNvSpPr>
          <p:nvPr/>
        </p:nvSpPr>
        <p:spPr bwMode="auto">
          <a:xfrm>
            <a:off x="179388" y="4064000"/>
            <a:ext cx="4464050" cy="2317750"/>
          </a:xfrm>
          <a:prstGeom prst="rect">
            <a:avLst/>
          </a:prstGeom>
          <a:solidFill>
            <a:schemeClr val="tx2">
              <a:alpha val="20000"/>
            </a:schemeClr>
          </a:solidFill>
          <a:ln w="28575">
            <a:solidFill>
              <a:schemeClr val="bg2"/>
            </a:solidFill>
            <a:miter lim="800000"/>
            <a:headEnd/>
            <a:tailEnd/>
          </a:ln>
        </p:spPr>
        <p:txBody>
          <a:bodyPr>
            <a:spAutoFit/>
          </a:bodyPr>
          <a:lstStyle/>
          <a:p>
            <a:pPr>
              <a:buFont typeface="Wingdings" pitchFamily="2" charset="2"/>
              <a:buBlip>
                <a:blip r:embed="rId4"/>
              </a:buBlip>
            </a:pPr>
            <a:r>
              <a:rPr lang="en-US" b="1">
                <a:ea typeface="MS PGothic" pitchFamily="34" charset="-128"/>
              </a:rPr>
              <a:t> </a:t>
            </a:r>
            <a:r>
              <a:rPr lang="en-US" b="1">
                <a:solidFill>
                  <a:srgbClr val="000000"/>
                </a:solidFill>
                <a:ea typeface="MS PGothic" pitchFamily="34" charset="-128"/>
              </a:rPr>
              <a:t>4 cylindrical &amp; disk layers</a:t>
            </a:r>
          </a:p>
          <a:p>
            <a:pPr>
              <a:buFont typeface="Wingdings" pitchFamily="2" charset="2"/>
              <a:buBlip>
                <a:blip r:embed="rId4"/>
              </a:buBlip>
            </a:pPr>
            <a:r>
              <a:rPr lang="en-US" b="1">
                <a:solidFill>
                  <a:srgbClr val="000000"/>
                </a:solidFill>
                <a:ea typeface="MS PGothic" pitchFamily="34" charset="-128"/>
              </a:rPr>
              <a:t> 300 </a:t>
            </a:r>
            <a:r>
              <a:rPr lang="en-US" b="1">
                <a:solidFill>
                  <a:srgbClr val="000000"/>
                </a:solidFill>
                <a:latin typeface="Symbol" pitchFamily="18" charset="2"/>
                <a:ea typeface="MS PGothic" pitchFamily="34" charset="-128"/>
              </a:rPr>
              <a:t>m</a:t>
            </a:r>
            <a:r>
              <a:rPr lang="en-US" b="1">
                <a:solidFill>
                  <a:srgbClr val="000000"/>
                </a:solidFill>
                <a:ea typeface="MS PGothic" pitchFamily="34" charset="-128"/>
              </a:rPr>
              <a:t>m double-sided silicon</a:t>
            </a:r>
          </a:p>
          <a:p>
            <a:pPr>
              <a:buFont typeface="Wingdings" pitchFamily="2" charset="2"/>
              <a:buNone/>
            </a:pPr>
            <a:r>
              <a:rPr lang="en-US" b="1">
                <a:solidFill>
                  <a:srgbClr val="000000"/>
                </a:solidFill>
                <a:ea typeface="MS PGothic" pitchFamily="34" charset="-128"/>
              </a:rPr>
              <a:t>   microstrip detectors, pitch = 100 </a:t>
            </a:r>
            <a:r>
              <a:rPr lang="en-US" b="1">
                <a:solidFill>
                  <a:srgbClr val="000000"/>
                </a:solidFill>
                <a:latin typeface="Symbol" pitchFamily="18" charset="2"/>
                <a:ea typeface="MS PGothic" pitchFamily="34" charset="-128"/>
              </a:rPr>
              <a:t>m</a:t>
            </a:r>
            <a:r>
              <a:rPr lang="en-US" b="1">
                <a:solidFill>
                  <a:srgbClr val="000000"/>
                </a:solidFill>
                <a:ea typeface="MS PGothic" pitchFamily="34" charset="-128"/>
              </a:rPr>
              <a:t>m </a:t>
            </a:r>
            <a:endParaRPr lang="en-US" b="1" baseline="30000">
              <a:solidFill>
                <a:srgbClr val="000000"/>
              </a:solidFill>
              <a:ea typeface="MS PGothic" pitchFamily="34" charset="-128"/>
            </a:endParaRPr>
          </a:p>
          <a:p>
            <a:pPr>
              <a:buFontTx/>
              <a:buBlip>
                <a:blip r:embed="rId4"/>
              </a:buBlip>
            </a:pPr>
            <a:r>
              <a:rPr lang="en-US" b="1">
                <a:solidFill>
                  <a:srgbClr val="000000"/>
                </a:solidFill>
                <a:ea typeface="MS PGothic" pitchFamily="34" charset="-128"/>
              </a:rPr>
              <a:t> Thickness/layer ~ 0.8% X</a:t>
            </a:r>
            <a:r>
              <a:rPr lang="en-US" b="1" baseline="-25000">
                <a:solidFill>
                  <a:srgbClr val="000000"/>
                </a:solidFill>
                <a:ea typeface="MS PGothic" pitchFamily="34" charset="-128"/>
              </a:rPr>
              <a:t>0 </a:t>
            </a:r>
          </a:p>
          <a:p>
            <a:pPr>
              <a:buFont typeface="Wingdings" pitchFamily="2" charset="2"/>
              <a:buBlip>
                <a:blip r:embed="rId4"/>
              </a:buBlip>
            </a:pPr>
            <a:r>
              <a:rPr lang="en-US" b="1">
                <a:solidFill>
                  <a:srgbClr val="000000"/>
                </a:solidFill>
                <a:ea typeface="MS PGothic" pitchFamily="34" charset="-128"/>
              </a:rPr>
              <a:t> Barrel: R=1- 4 cm, coverage |</a:t>
            </a:r>
            <a:r>
              <a:rPr lang="en-US" b="1">
                <a:solidFill>
                  <a:srgbClr val="000000"/>
                </a:solidFill>
                <a:latin typeface="Symbol" pitchFamily="18" charset="2"/>
                <a:ea typeface="MS PGothic" pitchFamily="34" charset="-128"/>
              </a:rPr>
              <a:t>h</a:t>
            </a:r>
            <a:r>
              <a:rPr lang="en-US" b="1">
                <a:solidFill>
                  <a:srgbClr val="000000"/>
                </a:solidFill>
                <a:ea typeface="MS PGothic" pitchFamily="34" charset="-128"/>
              </a:rPr>
              <a:t>|&lt;2.5</a:t>
            </a:r>
          </a:p>
          <a:p>
            <a:pPr>
              <a:buFont typeface="Wingdings" pitchFamily="2" charset="2"/>
              <a:buNone/>
            </a:pPr>
            <a:r>
              <a:rPr lang="en-US" b="1">
                <a:solidFill>
                  <a:srgbClr val="000000"/>
                </a:solidFill>
                <a:ea typeface="MS PGothic" pitchFamily="34" charset="-128"/>
              </a:rPr>
              <a:t>   806 sensors of 62x62 mm</a:t>
            </a:r>
            <a:r>
              <a:rPr lang="en-US" b="1" baseline="30000">
                <a:solidFill>
                  <a:srgbClr val="000000"/>
                </a:solidFill>
                <a:ea typeface="MS PGothic" pitchFamily="34" charset="-128"/>
              </a:rPr>
              <a:t>2</a:t>
            </a:r>
          </a:p>
          <a:p>
            <a:pPr>
              <a:buFont typeface="Wingdings" pitchFamily="2" charset="2"/>
              <a:buBlip>
                <a:blip r:embed="rId4"/>
              </a:buBlip>
            </a:pPr>
            <a:r>
              <a:rPr lang="en-US" b="1">
                <a:solidFill>
                  <a:srgbClr val="000000"/>
                </a:solidFill>
                <a:ea typeface="MS PGothic" pitchFamily="34" charset="-128"/>
              </a:rPr>
              <a:t> Disks: design under optimization</a:t>
            </a:r>
          </a:p>
          <a:p>
            <a:pPr>
              <a:buFont typeface="Wingdings" pitchFamily="2" charset="2"/>
              <a:buBlip>
                <a:blip r:embed="rId4"/>
              </a:buBlip>
            </a:pPr>
            <a:r>
              <a:rPr lang="en-US" b="1">
                <a:solidFill>
                  <a:srgbClr val="000000"/>
                </a:solidFill>
                <a:ea typeface="MS PGothic" pitchFamily="34" charset="-128"/>
              </a:rPr>
              <a:t> resolution: </a:t>
            </a:r>
            <a:r>
              <a:rPr lang="el-GR" b="1">
                <a:solidFill>
                  <a:srgbClr val="000000"/>
                </a:solidFill>
                <a:ea typeface="MS PGothic" pitchFamily="34" charset="-128"/>
              </a:rPr>
              <a:t>σ</a:t>
            </a:r>
            <a:r>
              <a:rPr lang="en-US" b="1" baseline="-25000">
                <a:solidFill>
                  <a:srgbClr val="000000"/>
                </a:solidFill>
                <a:ea typeface="MS PGothic" pitchFamily="34" charset="-128"/>
              </a:rPr>
              <a:t>z</a:t>
            </a:r>
            <a:r>
              <a:rPr lang="en-US" b="1">
                <a:solidFill>
                  <a:srgbClr val="000000"/>
                </a:solidFill>
                <a:ea typeface="MS PGothic" pitchFamily="34" charset="-128"/>
              </a:rPr>
              <a:t> = 120 </a:t>
            </a:r>
            <a:r>
              <a:rPr lang="en-US" b="1">
                <a:solidFill>
                  <a:srgbClr val="000000"/>
                </a:solidFill>
                <a:latin typeface="Symbol" pitchFamily="18" charset="2"/>
                <a:ea typeface="MS PGothic" pitchFamily="34" charset="-128"/>
              </a:rPr>
              <a:t>m</a:t>
            </a:r>
            <a:r>
              <a:rPr lang="en-US" b="1">
                <a:solidFill>
                  <a:srgbClr val="000000"/>
                </a:solidFill>
                <a:ea typeface="MS PGothic" pitchFamily="34" charset="-128"/>
              </a:rPr>
              <a:t>m, </a:t>
            </a:r>
            <a:r>
              <a:rPr lang="el-GR" b="1">
                <a:solidFill>
                  <a:srgbClr val="000000"/>
                </a:solidFill>
                <a:ea typeface="MS PGothic" pitchFamily="34" charset="-128"/>
              </a:rPr>
              <a:t>σ</a:t>
            </a:r>
            <a:r>
              <a:rPr lang="en-US" b="1" baseline="-25000">
                <a:solidFill>
                  <a:srgbClr val="000000"/>
                </a:solidFill>
                <a:ea typeface="MS PGothic" pitchFamily="34" charset="-128"/>
              </a:rPr>
              <a:t>r</a:t>
            </a:r>
            <a:r>
              <a:rPr lang="en-US" b="1" baseline="-25000">
                <a:solidFill>
                  <a:srgbClr val="000000"/>
                </a:solidFill>
                <a:latin typeface="Symbol" pitchFamily="18" charset="2"/>
                <a:ea typeface="MS PGothic" pitchFamily="34" charset="-128"/>
              </a:rPr>
              <a:t>f</a:t>
            </a:r>
            <a:r>
              <a:rPr lang="en-US" b="1">
                <a:solidFill>
                  <a:srgbClr val="000000"/>
                </a:solidFill>
                <a:ea typeface="MS PGothic" pitchFamily="34" charset="-128"/>
              </a:rPr>
              <a:t> = 23 </a:t>
            </a:r>
            <a:r>
              <a:rPr lang="en-US" b="1">
                <a:solidFill>
                  <a:srgbClr val="000000"/>
                </a:solidFill>
                <a:latin typeface="Symbol" pitchFamily="18" charset="2"/>
                <a:ea typeface="MS PGothic" pitchFamily="34" charset="-128"/>
              </a:rPr>
              <a:t>m</a:t>
            </a:r>
            <a:r>
              <a:rPr lang="en-US" b="1">
                <a:solidFill>
                  <a:srgbClr val="000000"/>
                </a:solidFill>
                <a:ea typeface="MS PGothic" pitchFamily="34" charset="-128"/>
              </a:rPr>
              <a:t>m</a:t>
            </a:r>
            <a:endParaRPr lang="ru-RU" b="1">
              <a:solidFill>
                <a:srgbClr val="000000"/>
              </a:solidFill>
              <a:ea typeface="MS PGothic" pitchFamily="34" charset="-128"/>
            </a:endParaRPr>
          </a:p>
        </p:txBody>
      </p:sp>
      <p:pic>
        <p:nvPicPr>
          <p:cNvPr id="8" name="Picture 8"/>
          <p:cNvPicPr>
            <a:picLocks noChangeAspect="1" noChangeArrowheads="1"/>
          </p:cNvPicPr>
          <p:nvPr/>
        </p:nvPicPr>
        <p:blipFill>
          <a:blip r:embed="rId5" cstate="print"/>
          <a:srcRect/>
          <a:stretch>
            <a:fillRect/>
          </a:stretch>
        </p:blipFill>
        <p:spPr bwMode="auto">
          <a:xfrm>
            <a:off x="5105400" y="4008438"/>
            <a:ext cx="3930650" cy="2373312"/>
          </a:xfrm>
          <a:prstGeom prst="rect">
            <a:avLst/>
          </a:prstGeom>
          <a:noFill/>
          <a:ln w="9525">
            <a:noFill/>
            <a:miter lim="800000"/>
            <a:headEnd/>
            <a:tailEnd/>
          </a:ln>
        </p:spPr>
      </p:pic>
      <p:sp>
        <p:nvSpPr>
          <p:cNvPr id="11" name="TextBox 10"/>
          <p:cNvSpPr txBox="1"/>
          <p:nvPr/>
        </p:nvSpPr>
        <p:spPr>
          <a:xfrm>
            <a:off x="5076056" y="6453336"/>
            <a:ext cx="2776273" cy="307777"/>
          </a:xfrm>
          <a:prstGeom prst="rect">
            <a:avLst/>
          </a:prstGeom>
          <a:noFill/>
        </p:spPr>
        <p:txBody>
          <a:bodyPr wrap="none" rtlCol="0">
            <a:spAutoFit/>
          </a:bodyPr>
          <a:lstStyle/>
          <a:p>
            <a:r>
              <a:rPr lang="en-US" sz="1400" dirty="0" smtClean="0"/>
              <a:t>INSTR14 Novosibirsk </a:t>
            </a:r>
            <a:r>
              <a:rPr lang="en-US" sz="1400" dirty="0"/>
              <a:t>F</a:t>
            </a:r>
            <a:r>
              <a:rPr lang="en-US" sz="1400" dirty="0" smtClean="0"/>
              <a:t>ebruary 2014</a:t>
            </a:r>
            <a:endParaRPr lang="ru-RU" sz="1400" dirty="0"/>
          </a:p>
        </p:txBody>
      </p:sp>
      <p:sp>
        <p:nvSpPr>
          <p:cNvPr id="12" name="Номер слайда 11"/>
          <p:cNvSpPr>
            <a:spLocks noGrp="1"/>
          </p:cNvSpPr>
          <p:nvPr>
            <p:ph type="sldNum" sz="quarter" idx="12"/>
          </p:nvPr>
        </p:nvSpPr>
        <p:spPr/>
        <p:txBody>
          <a:bodyPr/>
          <a:lstStyle/>
          <a:p>
            <a:fld id="{DC778479-381B-4255-88C6-67342345673B}" type="slidenum">
              <a:rPr lang="ru-RU" smtClean="0"/>
              <a:pPr/>
              <a:t>36</a:t>
            </a:fld>
            <a:endParaRPr lang="ru-RU"/>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a:stretch>
            <a:fillRect/>
          </a:stretch>
        </p:blipFill>
        <p:spPr bwMode="auto">
          <a:xfrm>
            <a:off x="179388" y="1341438"/>
            <a:ext cx="3789362" cy="3600450"/>
          </a:xfrm>
          <a:prstGeom prst="rect">
            <a:avLst/>
          </a:prstGeom>
          <a:noFill/>
          <a:ln w="9525">
            <a:noFill/>
            <a:miter lim="800000"/>
            <a:headEnd/>
            <a:tailEnd/>
          </a:ln>
        </p:spPr>
      </p:pic>
      <p:pic>
        <p:nvPicPr>
          <p:cNvPr id="5" name="Picture 3"/>
          <p:cNvPicPr>
            <a:picLocks noChangeAspect="1" noChangeArrowheads="1"/>
          </p:cNvPicPr>
          <p:nvPr/>
        </p:nvPicPr>
        <p:blipFill>
          <a:blip r:embed="rId3" cstate="print"/>
          <a:srcRect/>
          <a:stretch>
            <a:fillRect/>
          </a:stretch>
        </p:blipFill>
        <p:spPr bwMode="auto">
          <a:xfrm>
            <a:off x="4932363" y="620713"/>
            <a:ext cx="3178175" cy="2825750"/>
          </a:xfrm>
          <a:prstGeom prst="rect">
            <a:avLst/>
          </a:prstGeom>
          <a:noFill/>
          <a:ln w="9525">
            <a:noFill/>
            <a:miter lim="800000"/>
            <a:headEnd/>
            <a:tailEnd/>
          </a:ln>
        </p:spPr>
      </p:pic>
      <p:pic>
        <p:nvPicPr>
          <p:cNvPr id="6" name="Picture 4"/>
          <p:cNvPicPr>
            <a:picLocks noChangeAspect="1" noChangeArrowheads="1"/>
          </p:cNvPicPr>
          <p:nvPr/>
        </p:nvPicPr>
        <p:blipFill>
          <a:blip r:embed="rId4" cstate="print"/>
          <a:srcRect/>
          <a:stretch>
            <a:fillRect/>
          </a:stretch>
        </p:blipFill>
        <p:spPr bwMode="auto">
          <a:xfrm>
            <a:off x="6877050" y="1989138"/>
            <a:ext cx="1979613" cy="723900"/>
          </a:xfrm>
          <a:prstGeom prst="rect">
            <a:avLst/>
          </a:prstGeom>
          <a:solidFill>
            <a:srgbClr val="FF00FF"/>
          </a:solidFill>
          <a:ln w="19050">
            <a:solidFill>
              <a:schemeClr val="accent1"/>
            </a:solidFill>
            <a:miter lim="800000"/>
            <a:headEnd/>
            <a:tailEnd/>
          </a:ln>
        </p:spPr>
      </p:pic>
      <p:pic>
        <p:nvPicPr>
          <p:cNvPr id="7" name="Picture 5"/>
          <p:cNvPicPr>
            <a:picLocks noChangeAspect="1" noChangeArrowheads="1"/>
          </p:cNvPicPr>
          <p:nvPr/>
        </p:nvPicPr>
        <p:blipFill>
          <a:blip r:embed="rId5" cstate="print"/>
          <a:srcRect/>
          <a:stretch>
            <a:fillRect/>
          </a:stretch>
        </p:blipFill>
        <p:spPr bwMode="auto">
          <a:xfrm>
            <a:off x="4932363" y="3500438"/>
            <a:ext cx="3155950" cy="3028950"/>
          </a:xfrm>
          <a:prstGeom prst="rect">
            <a:avLst/>
          </a:prstGeom>
          <a:noFill/>
          <a:ln w="9525">
            <a:noFill/>
            <a:miter lim="800000"/>
            <a:headEnd/>
            <a:tailEnd/>
          </a:ln>
        </p:spPr>
      </p:pic>
      <p:pic>
        <p:nvPicPr>
          <p:cNvPr id="8" name="Picture 6"/>
          <p:cNvPicPr>
            <a:picLocks noChangeAspect="1" noChangeArrowheads="1"/>
          </p:cNvPicPr>
          <p:nvPr/>
        </p:nvPicPr>
        <p:blipFill>
          <a:blip r:embed="rId6" cstate="print"/>
          <a:srcRect/>
          <a:stretch>
            <a:fillRect/>
          </a:stretch>
        </p:blipFill>
        <p:spPr bwMode="auto">
          <a:xfrm>
            <a:off x="6804025" y="4797425"/>
            <a:ext cx="2119313" cy="746125"/>
          </a:xfrm>
          <a:prstGeom prst="rect">
            <a:avLst/>
          </a:prstGeom>
          <a:solidFill>
            <a:schemeClr val="accent1"/>
          </a:solidFill>
          <a:ln w="19050">
            <a:solidFill>
              <a:srgbClr val="FF00FF"/>
            </a:solidFill>
            <a:miter lim="800000"/>
            <a:headEnd/>
            <a:tailEnd/>
          </a:ln>
        </p:spPr>
      </p:pic>
      <p:sp>
        <p:nvSpPr>
          <p:cNvPr id="9" name="Text Box 7"/>
          <p:cNvSpPr txBox="1">
            <a:spLocks noChangeArrowheads="1"/>
          </p:cNvSpPr>
          <p:nvPr/>
        </p:nvSpPr>
        <p:spPr bwMode="auto">
          <a:xfrm>
            <a:off x="1612900" y="-26988"/>
            <a:ext cx="5046663" cy="579438"/>
          </a:xfrm>
          <a:prstGeom prst="rect">
            <a:avLst/>
          </a:prstGeom>
          <a:noFill/>
          <a:ln w="9525">
            <a:noFill/>
            <a:miter lim="800000"/>
            <a:headEnd/>
            <a:tailEnd/>
          </a:ln>
        </p:spPr>
        <p:txBody>
          <a:bodyPr wrap="none">
            <a:spAutoFit/>
          </a:bodyPr>
          <a:lstStyle/>
          <a:p>
            <a:r>
              <a:rPr lang="en-US" sz="3200" b="1">
                <a:solidFill>
                  <a:srgbClr val="000000"/>
                </a:solidFill>
                <a:ea typeface="MS PGothic" pitchFamily="34" charset="-128"/>
              </a:rPr>
              <a:t>V0 performance (TPC+IT)</a:t>
            </a:r>
            <a:endParaRPr lang="ru-RU" sz="3200" b="1">
              <a:solidFill>
                <a:srgbClr val="000000"/>
              </a:solidFill>
              <a:ea typeface="MS PGothic" pitchFamily="34" charset="-128"/>
            </a:endParaRPr>
          </a:p>
        </p:txBody>
      </p:sp>
      <p:sp>
        <p:nvSpPr>
          <p:cNvPr id="10" name="Text Box 8"/>
          <p:cNvSpPr txBox="1">
            <a:spLocks noChangeArrowheads="1"/>
          </p:cNvSpPr>
          <p:nvPr/>
        </p:nvSpPr>
        <p:spPr bwMode="auto">
          <a:xfrm>
            <a:off x="228600" y="990600"/>
            <a:ext cx="2774950" cy="366713"/>
          </a:xfrm>
          <a:prstGeom prst="rect">
            <a:avLst/>
          </a:prstGeom>
          <a:solidFill>
            <a:srgbClr val="1196D1"/>
          </a:solidFill>
          <a:ln w="9525">
            <a:noFill/>
            <a:miter lim="800000"/>
            <a:headEnd/>
            <a:tailEnd/>
          </a:ln>
        </p:spPr>
        <p:txBody>
          <a:bodyPr wrap="none">
            <a:spAutoFit/>
          </a:bodyPr>
          <a:lstStyle/>
          <a:p>
            <a:r>
              <a:rPr lang="en-US" b="1">
                <a:solidFill>
                  <a:schemeClr val="tx2"/>
                </a:solidFill>
                <a:ea typeface="MS PGothic" pitchFamily="34" charset="-128"/>
              </a:rPr>
              <a:t>Central Au+Au @ 9 GeV</a:t>
            </a:r>
            <a:endParaRPr lang="ru-RU" b="1">
              <a:solidFill>
                <a:schemeClr val="tx2"/>
              </a:solidFill>
              <a:ea typeface="MS PGothic" pitchFamily="34" charset="-128"/>
            </a:endParaRPr>
          </a:p>
        </p:txBody>
      </p:sp>
      <p:sp>
        <p:nvSpPr>
          <p:cNvPr id="11" name="Text Box 9"/>
          <p:cNvSpPr txBox="1">
            <a:spLocks noChangeArrowheads="1"/>
          </p:cNvSpPr>
          <p:nvPr/>
        </p:nvSpPr>
        <p:spPr bwMode="auto">
          <a:xfrm>
            <a:off x="5267325" y="836613"/>
            <a:ext cx="889000" cy="581025"/>
          </a:xfrm>
          <a:prstGeom prst="rect">
            <a:avLst/>
          </a:prstGeom>
          <a:noFill/>
          <a:ln w="9525">
            <a:noFill/>
            <a:miter lim="800000"/>
            <a:headEnd/>
            <a:tailEnd/>
          </a:ln>
        </p:spPr>
        <p:txBody>
          <a:bodyPr wrap="none">
            <a:spAutoFit/>
          </a:bodyPr>
          <a:lstStyle/>
          <a:p>
            <a:r>
              <a:rPr lang="en-US" sz="1600">
                <a:ea typeface="MS PGothic" pitchFamily="34" charset="-128"/>
              </a:rPr>
              <a:t>TPC+IT</a:t>
            </a:r>
          </a:p>
          <a:p>
            <a:r>
              <a:rPr lang="en-US" sz="1600">
                <a:ea typeface="MS PGothic" pitchFamily="34" charset="-128"/>
              </a:rPr>
              <a:t>No PID</a:t>
            </a:r>
            <a:endParaRPr lang="ru-RU" sz="1600">
              <a:ea typeface="MS PGothic" pitchFamily="34" charset="-128"/>
            </a:endParaRPr>
          </a:p>
        </p:txBody>
      </p:sp>
      <p:sp>
        <p:nvSpPr>
          <p:cNvPr id="12" name="Text Box 10"/>
          <p:cNvSpPr txBox="1">
            <a:spLocks noChangeArrowheads="1"/>
          </p:cNvSpPr>
          <p:nvPr/>
        </p:nvSpPr>
        <p:spPr bwMode="auto">
          <a:xfrm>
            <a:off x="5292725" y="3789363"/>
            <a:ext cx="588963" cy="336550"/>
          </a:xfrm>
          <a:prstGeom prst="rect">
            <a:avLst/>
          </a:prstGeom>
          <a:noFill/>
          <a:ln w="9525">
            <a:noFill/>
            <a:miter lim="800000"/>
            <a:headEnd/>
            <a:tailEnd/>
          </a:ln>
        </p:spPr>
        <p:txBody>
          <a:bodyPr wrap="none">
            <a:spAutoFit/>
          </a:bodyPr>
          <a:lstStyle/>
          <a:p>
            <a:r>
              <a:rPr lang="en-US" sz="1600">
                <a:ea typeface="MS PGothic" pitchFamily="34" charset="-128"/>
              </a:rPr>
              <a:t>TPC</a:t>
            </a:r>
            <a:endParaRPr lang="ru-RU" sz="1600">
              <a:ea typeface="MS PGothic" pitchFamily="34" charset="-128"/>
            </a:endParaRPr>
          </a:p>
        </p:txBody>
      </p:sp>
      <p:sp>
        <p:nvSpPr>
          <p:cNvPr id="13" name="Text Box 11"/>
          <p:cNvSpPr txBox="1">
            <a:spLocks noChangeArrowheads="1"/>
          </p:cNvSpPr>
          <p:nvPr/>
        </p:nvSpPr>
        <p:spPr bwMode="auto">
          <a:xfrm>
            <a:off x="228600" y="5334000"/>
            <a:ext cx="4451350" cy="666750"/>
          </a:xfrm>
          <a:prstGeom prst="rect">
            <a:avLst/>
          </a:prstGeom>
          <a:solidFill>
            <a:schemeClr val="bg1"/>
          </a:solidFill>
          <a:ln w="25400">
            <a:solidFill>
              <a:srgbClr val="FF0000"/>
            </a:solidFill>
            <a:miter lim="800000"/>
            <a:headEnd/>
            <a:tailEnd/>
          </a:ln>
        </p:spPr>
        <p:txBody>
          <a:bodyPr wrap="none">
            <a:spAutoFit/>
          </a:bodyPr>
          <a:lstStyle/>
          <a:p>
            <a:pPr>
              <a:buFontTx/>
              <a:buBlip>
                <a:blip r:embed="rId7"/>
              </a:buBlip>
            </a:pPr>
            <a:r>
              <a:rPr lang="en-US" b="1">
                <a:solidFill>
                  <a:srgbClr val="000000"/>
                </a:solidFill>
                <a:ea typeface="MS PGothic" pitchFamily="34" charset="-128"/>
              </a:rPr>
              <a:t> Improved Signal-to-Background</a:t>
            </a:r>
          </a:p>
          <a:p>
            <a:r>
              <a:rPr lang="en-US" b="1">
                <a:solidFill>
                  <a:srgbClr val="FF0000"/>
                </a:solidFill>
                <a:ea typeface="MS PGothic" pitchFamily="34" charset="-128"/>
              </a:rPr>
              <a:t>    </a:t>
            </a:r>
            <a:r>
              <a:rPr lang="en-US" b="1">
                <a:solidFill>
                  <a:srgbClr val="000000"/>
                </a:solidFill>
                <a:ea typeface="MS PGothic" pitchFamily="34" charset="-128"/>
              </a:rPr>
              <a:t>ratio (S/B) with the vertex IT detector</a:t>
            </a:r>
            <a:endParaRPr lang="ru-RU" b="1">
              <a:solidFill>
                <a:srgbClr val="000000"/>
              </a:solidFill>
              <a:ea typeface="MS PGothic" pitchFamily="34" charset="-128"/>
            </a:endParaRPr>
          </a:p>
        </p:txBody>
      </p:sp>
      <p:pic>
        <p:nvPicPr>
          <p:cNvPr id="14" name="Содержимое 6" descr="v0.jpg"/>
          <p:cNvPicPr>
            <a:picLocks noChangeAspect="1"/>
          </p:cNvPicPr>
          <p:nvPr/>
        </p:nvPicPr>
        <p:blipFill>
          <a:blip r:embed="rId8" cstate="print"/>
          <a:srcRect/>
          <a:stretch>
            <a:fillRect/>
          </a:stretch>
        </p:blipFill>
        <p:spPr bwMode="auto">
          <a:xfrm>
            <a:off x="2987675" y="1227138"/>
            <a:ext cx="1752600" cy="1554162"/>
          </a:xfrm>
          <a:prstGeom prst="rect">
            <a:avLst/>
          </a:prstGeom>
          <a:noFill/>
          <a:ln w="9525">
            <a:solidFill>
              <a:srgbClr val="3E3F68"/>
            </a:solidFill>
            <a:miter lim="800000"/>
            <a:headEnd/>
            <a:tailEnd/>
          </a:ln>
        </p:spPr>
      </p:pic>
      <p:sp>
        <p:nvSpPr>
          <p:cNvPr id="16" name="Номер слайда 15"/>
          <p:cNvSpPr>
            <a:spLocks noGrp="1"/>
          </p:cNvSpPr>
          <p:nvPr>
            <p:ph type="sldNum" sz="quarter" idx="12"/>
          </p:nvPr>
        </p:nvSpPr>
        <p:spPr/>
        <p:txBody>
          <a:bodyPr/>
          <a:lstStyle/>
          <a:p>
            <a:fld id="{DC778479-381B-4255-88C6-67342345673B}" type="slidenum">
              <a:rPr lang="ru-RU" smtClean="0"/>
              <a:pPr/>
              <a:t>37</a:t>
            </a:fld>
            <a:endParaRPr lang="ru-RU"/>
          </a:p>
        </p:txBody>
      </p:sp>
      <p:sp>
        <p:nvSpPr>
          <p:cNvPr id="15" name="TextBox 14"/>
          <p:cNvSpPr txBox="1"/>
          <p:nvPr/>
        </p:nvSpPr>
        <p:spPr>
          <a:xfrm>
            <a:off x="2123728" y="6309320"/>
            <a:ext cx="2776273" cy="307777"/>
          </a:xfrm>
          <a:prstGeom prst="rect">
            <a:avLst/>
          </a:prstGeom>
          <a:noFill/>
        </p:spPr>
        <p:txBody>
          <a:bodyPr wrap="none" rtlCol="0">
            <a:spAutoFit/>
          </a:bodyPr>
          <a:lstStyle/>
          <a:p>
            <a:r>
              <a:rPr lang="en-US" sz="1400" dirty="0" smtClean="0"/>
              <a:t>INSTR14 Novosibirsk </a:t>
            </a:r>
            <a:r>
              <a:rPr lang="en-US" sz="1400" dirty="0"/>
              <a:t>F</a:t>
            </a:r>
            <a:r>
              <a:rPr lang="en-US" sz="1400" dirty="0" smtClean="0"/>
              <a:t>ebruary 2014</a:t>
            </a:r>
            <a:endParaRPr lang="ru-RU" sz="1400"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straw.jpg"/>
          <p:cNvPicPr>
            <a:picLocks noChangeAspect="1"/>
          </p:cNvPicPr>
          <p:nvPr/>
        </p:nvPicPr>
        <p:blipFill>
          <a:blip r:embed="rId2" cstate="print"/>
          <a:srcRect/>
          <a:stretch>
            <a:fillRect/>
          </a:stretch>
        </p:blipFill>
        <p:spPr bwMode="auto">
          <a:xfrm>
            <a:off x="5029200" y="838200"/>
            <a:ext cx="3816350" cy="5715000"/>
          </a:xfrm>
          <a:prstGeom prst="rect">
            <a:avLst/>
          </a:prstGeom>
          <a:noFill/>
          <a:ln w="9525">
            <a:noFill/>
            <a:miter lim="800000"/>
            <a:headEnd/>
            <a:tailEnd/>
          </a:ln>
        </p:spPr>
      </p:pic>
      <p:sp>
        <p:nvSpPr>
          <p:cNvPr id="7" name="TextBox 8"/>
          <p:cNvSpPr txBox="1">
            <a:spLocks noChangeArrowheads="1"/>
          </p:cNvSpPr>
          <p:nvPr/>
        </p:nvSpPr>
        <p:spPr bwMode="auto">
          <a:xfrm>
            <a:off x="2195736" y="5301208"/>
            <a:ext cx="2670026" cy="369332"/>
          </a:xfrm>
          <a:prstGeom prst="rect">
            <a:avLst/>
          </a:prstGeom>
          <a:noFill/>
          <a:ln w="9525">
            <a:noFill/>
            <a:miter lim="800000"/>
            <a:headEnd/>
            <a:tailEnd/>
          </a:ln>
        </p:spPr>
        <p:txBody>
          <a:bodyPr wrap="none">
            <a:spAutoFit/>
          </a:bodyPr>
          <a:lstStyle/>
          <a:p>
            <a:r>
              <a:rPr lang="en-US" dirty="0"/>
              <a:t>Straw </a:t>
            </a:r>
            <a:r>
              <a:rPr lang="en-US" dirty="0" smtClean="0"/>
              <a:t>full sector </a:t>
            </a:r>
            <a:r>
              <a:rPr lang="en-US" dirty="0"/>
              <a:t>prototype</a:t>
            </a:r>
          </a:p>
        </p:txBody>
      </p:sp>
      <p:sp>
        <p:nvSpPr>
          <p:cNvPr id="8" name="Номер слайда 7"/>
          <p:cNvSpPr>
            <a:spLocks noGrp="1"/>
          </p:cNvSpPr>
          <p:nvPr>
            <p:ph type="sldNum" sz="quarter" idx="12"/>
          </p:nvPr>
        </p:nvSpPr>
        <p:spPr/>
        <p:txBody>
          <a:bodyPr/>
          <a:lstStyle/>
          <a:p>
            <a:fld id="{DC778479-381B-4255-88C6-67342345673B}" type="slidenum">
              <a:rPr lang="ru-RU" smtClean="0"/>
              <a:pPr/>
              <a:t>38</a:t>
            </a:fld>
            <a:endParaRPr lang="ru-RU"/>
          </a:p>
        </p:txBody>
      </p:sp>
      <p:sp>
        <p:nvSpPr>
          <p:cNvPr id="9" name="TextBox 8"/>
          <p:cNvSpPr txBox="1"/>
          <p:nvPr/>
        </p:nvSpPr>
        <p:spPr>
          <a:xfrm>
            <a:off x="107504" y="1268760"/>
            <a:ext cx="4752528" cy="2585323"/>
          </a:xfrm>
          <a:prstGeom prst="rect">
            <a:avLst/>
          </a:prstGeom>
          <a:noFill/>
        </p:spPr>
        <p:txBody>
          <a:bodyPr wrap="square" rtlCol="0">
            <a:spAutoFit/>
          </a:bodyPr>
          <a:lstStyle/>
          <a:p>
            <a:r>
              <a:rPr lang="en-US" dirty="0" smtClean="0"/>
              <a:t>The tracking capability of the TPC for</a:t>
            </a:r>
          </a:p>
          <a:p>
            <a:r>
              <a:rPr lang="en-US" dirty="0" smtClean="0"/>
              <a:t>the </a:t>
            </a:r>
            <a:r>
              <a:rPr lang="en-US" dirty="0" err="1" smtClean="0"/>
              <a:t>pseudorapidity</a:t>
            </a:r>
            <a:r>
              <a:rPr lang="en-US" dirty="0" smtClean="0"/>
              <a:t>  │</a:t>
            </a:r>
            <a:r>
              <a:rPr lang="el-GR" dirty="0" smtClean="0"/>
              <a:t>η│</a:t>
            </a:r>
            <a:r>
              <a:rPr lang="en-US" dirty="0" smtClean="0"/>
              <a:t>&gt; 1.2 will be enhanced by an </a:t>
            </a:r>
            <a:r>
              <a:rPr lang="en-US" dirty="0" err="1" smtClean="0"/>
              <a:t>endcap</a:t>
            </a:r>
            <a:r>
              <a:rPr lang="en-US" dirty="0" smtClean="0"/>
              <a:t> tracking system.</a:t>
            </a:r>
          </a:p>
          <a:p>
            <a:r>
              <a:rPr lang="en-US" dirty="0" smtClean="0"/>
              <a:t>The straw tube </a:t>
            </a:r>
            <a:r>
              <a:rPr lang="en-US" dirty="0" err="1" smtClean="0"/>
              <a:t>EndCap</a:t>
            </a:r>
            <a:r>
              <a:rPr lang="en-US" dirty="0" smtClean="0"/>
              <a:t> Tracker located between the TPC and </a:t>
            </a:r>
            <a:r>
              <a:rPr lang="en-US" dirty="0" err="1" smtClean="0"/>
              <a:t>endcap</a:t>
            </a:r>
            <a:r>
              <a:rPr lang="en-US" dirty="0" smtClean="0"/>
              <a:t> TOF is considered as</a:t>
            </a:r>
          </a:p>
          <a:p>
            <a:r>
              <a:rPr lang="en-US" dirty="0" smtClean="0"/>
              <a:t> an option. The ECT consist of 2x60 layers </a:t>
            </a:r>
          </a:p>
          <a:p>
            <a:r>
              <a:rPr lang="en-US" dirty="0" smtClean="0"/>
              <a:t>of 60 cm length straw tubes and covers </a:t>
            </a:r>
          </a:p>
          <a:p>
            <a:r>
              <a:rPr lang="en-US" dirty="0" smtClean="0"/>
              <a:t>the </a:t>
            </a:r>
            <a:r>
              <a:rPr lang="en-US" dirty="0" err="1" smtClean="0"/>
              <a:t>pseudorapidiry</a:t>
            </a:r>
            <a:r>
              <a:rPr lang="en-US" dirty="0" smtClean="0"/>
              <a:t> region 1 &lt; │</a:t>
            </a:r>
            <a:r>
              <a:rPr lang="el-GR" dirty="0" smtClean="0"/>
              <a:t>η│</a:t>
            </a:r>
            <a:r>
              <a:rPr lang="en-US" dirty="0" smtClean="0"/>
              <a:t> &lt;2.5.  </a:t>
            </a:r>
          </a:p>
          <a:p>
            <a:endParaRPr lang="ru-RU" dirty="0"/>
          </a:p>
        </p:txBody>
      </p:sp>
      <p:sp>
        <p:nvSpPr>
          <p:cNvPr id="10" name="TextBox 9"/>
          <p:cNvSpPr txBox="1"/>
          <p:nvPr/>
        </p:nvSpPr>
        <p:spPr>
          <a:xfrm>
            <a:off x="2267744" y="260648"/>
            <a:ext cx="2199394" cy="369332"/>
          </a:xfrm>
          <a:prstGeom prst="rect">
            <a:avLst/>
          </a:prstGeom>
          <a:solidFill>
            <a:srgbClr val="0070C0"/>
          </a:solidFill>
        </p:spPr>
        <p:txBody>
          <a:bodyPr wrap="square" rtlCol="0">
            <a:spAutoFit/>
          </a:bodyPr>
          <a:lstStyle/>
          <a:p>
            <a:r>
              <a:rPr lang="en-US" dirty="0" smtClean="0">
                <a:solidFill>
                  <a:schemeClr val="bg1"/>
                </a:solidFill>
              </a:rPr>
              <a:t>    </a:t>
            </a:r>
            <a:r>
              <a:rPr lang="en-US" dirty="0" err="1" smtClean="0">
                <a:solidFill>
                  <a:schemeClr val="bg1"/>
                </a:solidFill>
              </a:rPr>
              <a:t>EndCap</a:t>
            </a:r>
            <a:r>
              <a:rPr lang="en-US" dirty="0" smtClean="0">
                <a:solidFill>
                  <a:schemeClr val="bg1"/>
                </a:solidFill>
              </a:rPr>
              <a:t> Tracker</a:t>
            </a:r>
            <a:endParaRPr lang="ru-RU" dirty="0">
              <a:solidFill>
                <a:schemeClr val="bg1"/>
              </a:solidFill>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Изображение 4" descr="IMG_5039.JPG"/>
          <p:cNvPicPr>
            <a:picLocks noChangeAspect="1"/>
          </p:cNvPicPr>
          <p:nvPr/>
        </p:nvPicPr>
        <p:blipFill>
          <a:blip r:embed="rId2" cstate="print"/>
          <a:srcRect/>
          <a:stretch>
            <a:fillRect/>
          </a:stretch>
        </p:blipFill>
        <p:spPr bwMode="auto">
          <a:xfrm>
            <a:off x="309563" y="1052513"/>
            <a:ext cx="3973512" cy="2852737"/>
          </a:xfrm>
          <a:prstGeom prst="rect">
            <a:avLst/>
          </a:prstGeom>
          <a:noFill/>
          <a:ln w="9525">
            <a:noFill/>
            <a:miter lim="800000"/>
            <a:headEnd/>
            <a:tailEnd/>
          </a:ln>
        </p:spPr>
      </p:pic>
      <p:sp>
        <p:nvSpPr>
          <p:cNvPr id="3" name="TextBox 2"/>
          <p:cNvSpPr txBox="1"/>
          <p:nvPr/>
        </p:nvSpPr>
        <p:spPr>
          <a:xfrm>
            <a:off x="4394200" y="757238"/>
            <a:ext cx="4608513" cy="2862262"/>
          </a:xfrm>
          <a:prstGeom prst="rect">
            <a:avLst/>
          </a:prstGeom>
          <a:solidFill>
            <a:schemeClr val="accent1">
              <a:lumMod val="20000"/>
              <a:lumOff val="80000"/>
            </a:schemeClr>
          </a:solidFill>
        </p:spPr>
        <p:txBody>
          <a:bodyPr>
            <a:spAutoFit/>
          </a:bodyPr>
          <a:lstStyle/>
          <a:p>
            <a:pPr fontAlgn="auto">
              <a:spcBef>
                <a:spcPts val="0"/>
              </a:spcBef>
              <a:spcAft>
                <a:spcPts val="0"/>
              </a:spcAft>
              <a:defRPr/>
            </a:pPr>
            <a:r>
              <a:rPr lang="en-US" b="1" dirty="0">
                <a:latin typeface="+mn-lt"/>
              </a:rPr>
              <a:t>Program of </a:t>
            </a:r>
            <a:r>
              <a:rPr lang="en-US" b="1" dirty="0" smtClean="0">
                <a:latin typeface="+mn-lt"/>
              </a:rPr>
              <a:t>EMC </a:t>
            </a:r>
            <a:r>
              <a:rPr lang="en-US" b="1" dirty="0">
                <a:latin typeface="+mn-lt"/>
              </a:rPr>
              <a:t>beam </a:t>
            </a:r>
            <a:r>
              <a:rPr lang="en-US" b="1" dirty="0" smtClean="0">
                <a:latin typeface="+mn-lt"/>
              </a:rPr>
              <a:t>tests:</a:t>
            </a:r>
            <a:endParaRPr lang="en-US" b="1" dirty="0">
              <a:latin typeface="+mn-lt"/>
            </a:endParaRPr>
          </a:p>
          <a:p>
            <a:pPr fontAlgn="auto">
              <a:spcBef>
                <a:spcPts val="0"/>
              </a:spcBef>
              <a:spcAft>
                <a:spcPts val="0"/>
              </a:spcAft>
              <a:defRPr/>
            </a:pPr>
            <a:endParaRPr lang="en-US" dirty="0">
              <a:latin typeface="+mn-lt"/>
            </a:endParaRPr>
          </a:p>
          <a:p>
            <a:pPr marL="285750" indent="-285750" fontAlgn="auto">
              <a:spcBef>
                <a:spcPts val="0"/>
              </a:spcBef>
              <a:spcAft>
                <a:spcPts val="0"/>
              </a:spcAft>
              <a:buFont typeface="Wingdings" pitchFamily="2" charset="2"/>
              <a:buChar char="§"/>
              <a:defRPr/>
            </a:pPr>
            <a:r>
              <a:rPr lang="en-US" dirty="0">
                <a:latin typeface="+mn-lt"/>
              </a:rPr>
              <a:t>Performance study of two </a:t>
            </a:r>
            <a:r>
              <a:rPr lang="en-US" dirty="0" smtClean="0">
                <a:latin typeface="+mn-lt"/>
              </a:rPr>
              <a:t>EMC </a:t>
            </a:r>
            <a:r>
              <a:rPr lang="en-US" dirty="0">
                <a:latin typeface="+mn-lt"/>
              </a:rPr>
              <a:t>modules with different WLS-fibers</a:t>
            </a:r>
          </a:p>
          <a:p>
            <a:pPr marL="285750" indent="-285750" fontAlgn="auto">
              <a:spcBef>
                <a:spcPts val="0"/>
              </a:spcBef>
              <a:spcAft>
                <a:spcPts val="0"/>
              </a:spcAft>
              <a:buFont typeface="Wingdings" pitchFamily="2" charset="2"/>
              <a:buChar char="§"/>
              <a:defRPr/>
            </a:pPr>
            <a:r>
              <a:rPr lang="en-US" dirty="0">
                <a:latin typeface="+mn-lt"/>
              </a:rPr>
              <a:t>Tests of the </a:t>
            </a:r>
            <a:r>
              <a:rPr lang="en-US" dirty="0" smtClean="0">
                <a:latin typeface="+mn-lt"/>
              </a:rPr>
              <a:t>EMC </a:t>
            </a:r>
            <a:r>
              <a:rPr lang="en-US" dirty="0">
                <a:latin typeface="+mn-lt"/>
              </a:rPr>
              <a:t>read-out electronics (amplifiers and ADCs) </a:t>
            </a:r>
          </a:p>
          <a:p>
            <a:pPr marL="285750" indent="-285750" fontAlgn="auto">
              <a:spcBef>
                <a:spcPts val="0"/>
              </a:spcBef>
              <a:spcAft>
                <a:spcPts val="0"/>
              </a:spcAft>
              <a:buFont typeface="Wingdings" pitchFamily="2" charset="2"/>
              <a:buChar char="§"/>
              <a:defRPr/>
            </a:pPr>
            <a:r>
              <a:rPr lang="en-US" dirty="0">
                <a:latin typeface="+mn-lt"/>
              </a:rPr>
              <a:t>Energy scan with electrons (</a:t>
            </a:r>
            <a:r>
              <a:rPr lang="en-US" dirty="0" err="1">
                <a:latin typeface="+mn-lt"/>
              </a:rPr>
              <a:t>E</a:t>
            </a:r>
            <a:r>
              <a:rPr lang="en-US" baseline="-25000" dirty="0" err="1">
                <a:latin typeface="+mn-lt"/>
              </a:rPr>
              <a:t>e</a:t>
            </a:r>
            <a:r>
              <a:rPr lang="en-US" dirty="0">
                <a:latin typeface="+mn-lt"/>
              </a:rPr>
              <a:t> = 1..6 </a:t>
            </a:r>
            <a:r>
              <a:rPr lang="en-US" dirty="0" err="1">
                <a:latin typeface="+mn-lt"/>
              </a:rPr>
              <a:t>GeV</a:t>
            </a:r>
            <a:r>
              <a:rPr lang="en-US" dirty="0">
                <a:latin typeface="+mn-lt"/>
              </a:rPr>
              <a:t>)</a:t>
            </a:r>
          </a:p>
          <a:p>
            <a:pPr marL="285750" indent="-285750" fontAlgn="auto">
              <a:spcBef>
                <a:spcPts val="0"/>
              </a:spcBef>
              <a:spcAft>
                <a:spcPts val="0"/>
              </a:spcAft>
              <a:buFont typeface="Wingdings" pitchFamily="2" charset="2"/>
              <a:buChar char="§"/>
              <a:defRPr/>
            </a:pPr>
            <a:endParaRPr lang="en-US" dirty="0">
              <a:solidFill>
                <a:srgbClr val="3366FF"/>
              </a:solidFill>
              <a:latin typeface="+mn-lt"/>
            </a:endParaRPr>
          </a:p>
          <a:p>
            <a:pPr algn="ctr" fontAlgn="auto">
              <a:spcBef>
                <a:spcPts val="0"/>
              </a:spcBef>
              <a:spcAft>
                <a:spcPts val="0"/>
              </a:spcAft>
              <a:defRPr/>
            </a:pPr>
            <a:r>
              <a:rPr lang="en-US" b="1" dirty="0">
                <a:solidFill>
                  <a:srgbClr val="FF0000"/>
                </a:solidFill>
                <a:latin typeface="+mn-lt"/>
              </a:rPr>
              <a:t>Analysis of the data recorded in beam tests</a:t>
            </a:r>
          </a:p>
          <a:p>
            <a:pPr algn="ctr" fontAlgn="auto">
              <a:spcBef>
                <a:spcPts val="0"/>
              </a:spcBef>
              <a:spcAft>
                <a:spcPts val="0"/>
              </a:spcAft>
              <a:defRPr/>
            </a:pPr>
            <a:r>
              <a:rPr lang="en-US" b="1" dirty="0">
                <a:solidFill>
                  <a:srgbClr val="FF0000"/>
                </a:solidFill>
                <a:latin typeface="+mn-lt"/>
              </a:rPr>
              <a:t> is ongoing</a:t>
            </a:r>
          </a:p>
        </p:txBody>
      </p:sp>
      <p:pic>
        <p:nvPicPr>
          <p:cNvPr id="4" name="Рисунок 2"/>
          <p:cNvPicPr>
            <a:picLocks noChangeAspect="1"/>
          </p:cNvPicPr>
          <p:nvPr/>
        </p:nvPicPr>
        <p:blipFill>
          <a:blip r:embed="rId3" cstate="print"/>
          <a:srcRect r="8781"/>
          <a:stretch>
            <a:fillRect/>
          </a:stretch>
        </p:blipFill>
        <p:spPr bwMode="auto">
          <a:xfrm>
            <a:off x="4643438" y="3825875"/>
            <a:ext cx="4110037" cy="2590800"/>
          </a:xfrm>
          <a:prstGeom prst="rect">
            <a:avLst/>
          </a:prstGeom>
          <a:noFill/>
          <a:ln w="9525">
            <a:noFill/>
            <a:miter lim="800000"/>
            <a:headEnd/>
            <a:tailEnd/>
          </a:ln>
        </p:spPr>
      </p:pic>
      <p:pic>
        <p:nvPicPr>
          <p:cNvPr id="5" name="Рисунок 10" descr="IMG_20120914_155916.jpg"/>
          <p:cNvPicPr>
            <a:picLocks noChangeAspect="1"/>
          </p:cNvPicPr>
          <p:nvPr/>
        </p:nvPicPr>
        <p:blipFill>
          <a:blip r:embed="rId4" cstate="print"/>
          <a:srcRect/>
          <a:stretch>
            <a:fillRect/>
          </a:stretch>
        </p:blipFill>
        <p:spPr bwMode="auto">
          <a:xfrm>
            <a:off x="468313" y="4016375"/>
            <a:ext cx="1827212" cy="2436813"/>
          </a:xfrm>
          <a:prstGeom prst="rect">
            <a:avLst/>
          </a:prstGeom>
          <a:noFill/>
          <a:ln w="9525">
            <a:noFill/>
            <a:miter lim="800000"/>
            <a:headEnd/>
            <a:tailEnd/>
          </a:ln>
        </p:spPr>
      </p:pic>
      <p:sp>
        <p:nvSpPr>
          <p:cNvPr id="6" name="Прямоугольник 5"/>
          <p:cNvSpPr/>
          <p:nvPr/>
        </p:nvSpPr>
        <p:spPr>
          <a:xfrm>
            <a:off x="2295525" y="4508500"/>
            <a:ext cx="1435100" cy="831850"/>
          </a:xfrm>
          <a:prstGeom prst="rect">
            <a:avLst/>
          </a:prstGeom>
          <a:solidFill>
            <a:schemeClr val="accent1">
              <a:lumMod val="20000"/>
              <a:lumOff val="80000"/>
            </a:schemeClr>
          </a:solidFill>
        </p:spPr>
        <p:txBody>
          <a:bodyPr>
            <a:spAutoFit/>
          </a:bodyPr>
          <a:lstStyle/>
          <a:p>
            <a:pPr fontAlgn="auto">
              <a:spcBef>
                <a:spcPts val="0"/>
              </a:spcBef>
              <a:spcAft>
                <a:spcPts val="0"/>
              </a:spcAft>
              <a:defRPr/>
            </a:pPr>
            <a:r>
              <a:rPr lang="en-US" sz="1600" dirty="0">
                <a:latin typeface="Arial" pitchFamily="34" charset="0"/>
                <a:cs typeface="Arial" pitchFamily="34" charset="0"/>
              </a:rPr>
              <a:t>Test of </a:t>
            </a:r>
            <a:r>
              <a:rPr lang="en-US" sz="1600" dirty="0" smtClean="0">
                <a:latin typeface="Arial" pitchFamily="34" charset="0"/>
                <a:cs typeface="Arial" pitchFamily="34" charset="0"/>
              </a:rPr>
              <a:t>EMC </a:t>
            </a:r>
            <a:r>
              <a:rPr lang="en-US" sz="1600" dirty="0">
                <a:latin typeface="Arial" pitchFamily="34" charset="0"/>
                <a:cs typeface="Arial" pitchFamily="34" charset="0"/>
              </a:rPr>
              <a:t>modules with cosmic rays</a:t>
            </a:r>
            <a:endParaRPr lang="ru-RU" sz="1600" dirty="0">
              <a:latin typeface="Arial" pitchFamily="34" charset="0"/>
              <a:cs typeface="Arial" pitchFamily="34" charset="0"/>
            </a:endParaRPr>
          </a:p>
        </p:txBody>
      </p:sp>
      <p:sp>
        <p:nvSpPr>
          <p:cNvPr id="7" name="TextBox 7"/>
          <p:cNvSpPr txBox="1">
            <a:spLocks noChangeArrowheads="1"/>
          </p:cNvSpPr>
          <p:nvPr/>
        </p:nvSpPr>
        <p:spPr bwMode="auto">
          <a:xfrm>
            <a:off x="1276350" y="44450"/>
            <a:ext cx="5312545" cy="492443"/>
          </a:xfrm>
          <a:prstGeom prst="rect">
            <a:avLst/>
          </a:prstGeom>
          <a:noFill/>
          <a:ln w="9525">
            <a:noFill/>
            <a:miter lim="800000"/>
            <a:headEnd/>
            <a:tailEnd/>
          </a:ln>
        </p:spPr>
        <p:txBody>
          <a:bodyPr wrap="none">
            <a:spAutoFit/>
          </a:bodyPr>
          <a:lstStyle/>
          <a:p>
            <a:r>
              <a:rPr lang="en-US" sz="2500" b="1" dirty="0" smtClean="0">
                <a:cs typeface="Arial" charset="0"/>
              </a:rPr>
              <a:t>EMC </a:t>
            </a:r>
            <a:r>
              <a:rPr lang="en-US" sz="2600" b="1" dirty="0">
                <a:cs typeface="Arial" charset="0"/>
              </a:rPr>
              <a:t>tests</a:t>
            </a:r>
            <a:r>
              <a:rPr lang="en-US" sz="2500" b="1" dirty="0">
                <a:cs typeface="Arial" charset="0"/>
              </a:rPr>
              <a:t> with beams and cosmic rays</a:t>
            </a:r>
            <a:endParaRPr lang="ru-RU" sz="2500" b="1" dirty="0">
              <a:cs typeface="Arial" charset="0"/>
            </a:endParaRPr>
          </a:p>
        </p:txBody>
      </p:sp>
      <p:sp>
        <p:nvSpPr>
          <p:cNvPr id="8" name="TextBox 7"/>
          <p:cNvSpPr txBox="1"/>
          <p:nvPr/>
        </p:nvSpPr>
        <p:spPr>
          <a:xfrm>
            <a:off x="323850" y="755650"/>
            <a:ext cx="3916363" cy="585788"/>
          </a:xfrm>
          <a:prstGeom prst="rect">
            <a:avLst/>
          </a:prstGeom>
          <a:solidFill>
            <a:schemeClr val="accent1">
              <a:lumMod val="20000"/>
              <a:lumOff val="80000"/>
            </a:schemeClr>
          </a:solidFill>
        </p:spPr>
        <p:txBody>
          <a:bodyPr wrap="none">
            <a:spAutoFit/>
          </a:bodyPr>
          <a:lstStyle/>
          <a:p>
            <a:pPr algn="ctr" fontAlgn="auto">
              <a:spcBef>
                <a:spcPts val="0"/>
              </a:spcBef>
              <a:spcAft>
                <a:spcPts val="0"/>
              </a:spcAft>
              <a:defRPr/>
            </a:pPr>
            <a:r>
              <a:rPr lang="en-US" sz="1600" dirty="0">
                <a:latin typeface="Arial" pitchFamily="34" charset="0"/>
                <a:cs typeface="Arial" pitchFamily="34" charset="0"/>
              </a:rPr>
              <a:t>Preparation for tests with electron beams</a:t>
            </a:r>
          </a:p>
          <a:p>
            <a:pPr algn="ctr" fontAlgn="auto">
              <a:spcBef>
                <a:spcPts val="0"/>
              </a:spcBef>
              <a:spcAft>
                <a:spcPts val="0"/>
              </a:spcAft>
              <a:defRPr/>
            </a:pPr>
            <a:r>
              <a:rPr lang="en-US" sz="1600" dirty="0">
                <a:latin typeface="Arial" pitchFamily="34" charset="0"/>
                <a:cs typeface="Arial" pitchFamily="34" charset="0"/>
              </a:rPr>
              <a:t> (DESY, December’13)</a:t>
            </a:r>
            <a:endParaRPr lang="ru-RU" sz="1600" dirty="0">
              <a:latin typeface="Arial" pitchFamily="34" charset="0"/>
              <a:cs typeface="Arial" pitchFamily="34" charset="0"/>
            </a:endParaRPr>
          </a:p>
        </p:txBody>
      </p:sp>
      <p:sp>
        <p:nvSpPr>
          <p:cNvPr id="11" name="TextBox 10"/>
          <p:cNvSpPr txBox="1"/>
          <p:nvPr/>
        </p:nvSpPr>
        <p:spPr>
          <a:xfrm>
            <a:off x="5076825" y="3754438"/>
            <a:ext cx="3105337" cy="323165"/>
          </a:xfrm>
          <a:prstGeom prst="rect">
            <a:avLst/>
          </a:prstGeom>
          <a:solidFill>
            <a:schemeClr val="accent1">
              <a:lumMod val="20000"/>
              <a:lumOff val="80000"/>
            </a:schemeClr>
          </a:solidFill>
        </p:spPr>
        <p:txBody>
          <a:bodyPr wrap="none">
            <a:spAutoFit/>
          </a:bodyPr>
          <a:lstStyle/>
          <a:p>
            <a:pPr fontAlgn="auto">
              <a:spcBef>
                <a:spcPts val="0"/>
              </a:spcBef>
              <a:spcAft>
                <a:spcPts val="0"/>
              </a:spcAft>
              <a:defRPr/>
            </a:pPr>
            <a:r>
              <a:rPr lang="en-US" sz="1500" dirty="0" smtClean="0">
                <a:latin typeface="Arial" pitchFamily="34" charset="0"/>
                <a:cs typeface="Arial" pitchFamily="34" charset="0"/>
              </a:rPr>
              <a:t>EMC </a:t>
            </a:r>
            <a:r>
              <a:rPr lang="en-US" sz="1500" dirty="0">
                <a:latin typeface="Arial" pitchFamily="34" charset="0"/>
                <a:cs typeface="Arial" pitchFamily="34" charset="0"/>
              </a:rPr>
              <a:t>response to 4 </a:t>
            </a:r>
            <a:r>
              <a:rPr lang="en-US" sz="1500" dirty="0" err="1">
                <a:latin typeface="Arial" pitchFamily="34" charset="0"/>
                <a:cs typeface="Arial" pitchFamily="34" charset="0"/>
              </a:rPr>
              <a:t>GeV</a:t>
            </a:r>
            <a:r>
              <a:rPr lang="en-US" sz="1500" dirty="0">
                <a:latin typeface="Arial" pitchFamily="34" charset="0"/>
                <a:cs typeface="Arial" pitchFamily="34" charset="0"/>
              </a:rPr>
              <a:t> electrons</a:t>
            </a:r>
            <a:endParaRPr lang="ru-RU" sz="1500" dirty="0">
              <a:latin typeface="Arial" pitchFamily="34" charset="0"/>
              <a:cs typeface="Arial" pitchFamily="34" charset="0"/>
            </a:endParaRPr>
          </a:p>
        </p:txBody>
      </p:sp>
      <p:sp>
        <p:nvSpPr>
          <p:cNvPr id="12" name="Номер слайда 11"/>
          <p:cNvSpPr>
            <a:spLocks noGrp="1"/>
          </p:cNvSpPr>
          <p:nvPr>
            <p:ph type="sldNum" sz="quarter" idx="12"/>
          </p:nvPr>
        </p:nvSpPr>
        <p:spPr/>
        <p:txBody>
          <a:bodyPr/>
          <a:lstStyle/>
          <a:p>
            <a:fld id="{DC778479-381B-4255-88C6-67342345673B}" type="slidenum">
              <a:rPr lang="ru-RU" smtClean="0"/>
              <a:pPr/>
              <a:t>39</a:t>
            </a:fld>
            <a:endParaRPr lang="ru-RU"/>
          </a:p>
        </p:txBody>
      </p:sp>
      <p:sp>
        <p:nvSpPr>
          <p:cNvPr id="13" name="TextBox 12"/>
          <p:cNvSpPr txBox="1"/>
          <p:nvPr/>
        </p:nvSpPr>
        <p:spPr>
          <a:xfrm>
            <a:off x="5076056" y="6550223"/>
            <a:ext cx="2776273" cy="307777"/>
          </a:xfrm>
          <a:prstGeom prst="rect">
            <a:avLst/>
          </a:prstGeom>
          <a:noFill/>
        </p:spPr>
        <p:txBody>
          <a:bodyPr wrap="none" rtlCol="0">
            <a:spAutoFit/>
          </a:bodyPr>
          <a:lstStyle/>
          <a:p>
            <a:r>
              <a:rPr lang="en-US" sz="1400" dirty="0" smtClean="0"/>
              <a:t>INSTR14 Novosibirsk </a:t>
            </a:r>
            <a:r>
              <a:rPr lang="en-US" sz="1400" dirty="0"/>
              <a:t>F</a:t>
            </a:r>
            <a:r>
              <a:rPr lang="en-US" sz="1400" dirty="0" smtClean="0"/>
              <a:t>ebruary 2014</a:t>
            </a:r>
            <a:endParaRPr lang="ru-RU" sz="1400"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DC778479-381B-4255-88C6-67342345673B}" type="slidenum">
              <a:rPr lang="ru-RU" smtClean="0"/>
              <a:pPr/>
              <a:t>4</a:t>
            </a:fld>
            <a:endParaRPr lang="ru-RU"/>
          </a:p>
        </p:txBody>
      </p:sp>
      <p:pic>
        <p:nvPicPr>
          <p:cNvPr id="43010" name="Picture 2"/>
          <p:cNvPicPr>
            <a:picLocks noChangeAspect="1" noChangeArrowheads="1"/>
          </p:cNvPicPr>
          <p:nvPr/>
        </p:nvPicPr>
        <p:blipFill>
          <a:blip r:embed="rId2" cstate="print"/>
          <a:srcRect/>
          <a:stretch>
            <a:fillRect/>
          </a:stretch>
        </p:blipFill>
        <p:spPr bwMode="auto">
          <a:xfrm>
            <a:off x="179512" y="332656"/>
            <a:ext cx="8800118" cy="5373216"/>
          </a:xfrm>
          <a:prstGeom prst="rect">
            <a:avLst/>
          </a:prstGeom>
          <a:noFill/>
          <a:ln w="9525">
            <a:noFill/>
            <a:miter lim="800000"/>
            <a:headEnd/>
            <a:tailEnd/>
          </a:ln>
        </p:spPr>
      </p:pic>
      <p:pic>
        <p:nvPicPr>
          <p:cNvPr id="43012" name="Picture 4"/>
          <p:cNvPicPr>
            <a:picLocks noChangeAspect="1" noChangeArrowheads="1"/>
          </p:cNvPicPr>
          <p:nvPr/>
        </p:nvPicPr>
        <p:blipFill>
          <a:blip r:embed="rId3" cstate="print"/>
          <a:srcRect/>
          <a:stretch>
            <a:fillRect/>
          </a:stretch>
        </p:blipFill>
        <p:spPr bwMode="auto">
          <a:xfrm>
            <a:off x="7020272" y="5805264"/>
            <a:ext cx="1790700" cy="257175"/>
          </a:xfrm>
          <a:prstGeom prst="rect">
            <a:avLst/>
          </a:prstGeom>
          <a:noFill/>
          <a:ln w="9525">
            <a:noFill/>
            <a:miter lim="800000"/>
            <a:headEnd/>
            <a:tailEnd/>
          </a:ln>
        </p:spPr>
      </p:pic>
      <p:sp>
        <p:nvSpPr>
          <p:cNvPr id="6" name="TextBox 5"/>
          <p:cNvSpPr txBox="1"/>
          <p:nvPr/>
        </p:nvSpPr>
        <p:spPr>
          <a:xfrm>
            <a:off x="4211960" y="6309320"/>
            <a:ext cx="3512757" cy="369332"/>
          </a:xfrm>
          <a:prstGeom prst="rect">
            <a:avLst/>
          </a:prstGeom>
          <a:noFill/>
        </p:spPr>
        <p:txBody>
          <a:bodyPr wrap="none" rtlCol="0">
            <a:spAutoFit/>
          </a:bodyPr>
          <a:lstStyle/>
          <a:p>
            <a:r>
              <a:rPr lang="en-US" dirty="0" smtClean="0"/>
              <a:t>INSTR14 Novosibirsk </a:t>
            </a:r>
            <a:r>
              <a:rPr lang="en-US" dirty="0"/>
              <a:t>F</a:t>
            </a:r>
            <a:r>
              <a:rPr lang="en-US" dirty="0" smtClean="0"/>
              <a:t>ebruary 2014</a:t>
            </a:r>
            <a:endParaRPr lang="ru-RU"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Группа 10"/>
          <p:cNvGrpSpPr>
            <a:grpSpLocks/>
          </p:cNvGrpSpPr>
          <p:nvPr/>
        </p:nvGrpSpPr>
        <p:grpSpPr bwMode="auto">
          <a:xfrm>
            <a:off x="6156325" y="57150"/>
            <a:ext cx="2698750" cy="3659188"/>
            <a:chOff x="6156176" y="188640"/>
            <a:chExt cx="2699617" cy="3660214"/>
          </a:xfrm>
        </p:grpSpPr>
        <p:pic>
          <p:nvPicPr>
            <p:cNvPr id="5" name="Picture 54" descr="9bundles_final_imp"/>
            <p:cNvPicPr>
              <a:picLocks noChangeAspect="1" noChangeArrowheads="1"/>
            </p:cNvPicPr>
            <p:nvPr/>
          </p:nvPicPr>
          <p:blipFill>
            <a:blip r:embed="rId2" cstate="print"/>
            <a:srcRect/>
            <a:stretch>
              <a:fillRect/>
            </a:stretch>
          </p:blipFill>
          <p:spPr bwMode="auto">
            <a:xfrm>
              <a:off x="6156176" y="188640"/>
              <a:ext cx="2664296" cy="3055696"/>
            </a:xfrm>
            <a:prstGeom prst="rect">
              <a:avLst/>
            </a:prstGeom>
            <a:noFill/>
            <a:ln w="9525">
              <a:noFill/>
              <a:miter lim="800000"/>
              <a:headEnd/>
              <a:tailEnd/>
            </a:ln>
          </p:spPr>
        </p:pic>
        <p:sp>
          <p:nvSpPr>
            <p:cNvPr id="6" name="Text Box 73"/>
            <p:cNvSpPr txBox="1">
              <a:spLocks noChangeArrowheads="1"/>
            </p:cNvSpPr>
            <p:nvPr/>
          </p:nvSpPr>
          <p:spPr bwMode="auto">
            <a:xfrm>
              <a:off x="6372200" y="3140968"/>
              <a:ext cx="2483593" cy="707886"/>
            </a:xfrm>
            <a:prstGeom prst="rect">
              <a:avLst/>
            </a:prstGeom>
            <a:noFill/>
            <a:ln w="9525">
              <a:noFill/>
              <a:miter lim="800000"/>
              <a:headEnd/>
              <a:tailEnd/>
            </a:ln>
          </p:spPr>
          <p:txBody>
            <a:bodyPr>
              <a:spAutoFit/>
            </a:bodyPr>
            <a:lstStyle/>
            <a:p>
              <a:pPr algn="just" defTabSz="3497263"/>
              <a:r>
                <a:rPr lang="en-US" sz="1000"/>
                <a:t>Responses and energy resolutions of the prtototype NICA module readout by PMT EMI 9814B and MAPD-3A at T=15º C versus electron beam energy.</a:t>
              </a:r>
              <a:endParaRPr lang="ru-RU" sz="1000"/>
            </a:p>
          </p:txBody>
        </p:sp>
      </p:grpSp>
      <p:grpSp>
        <p:nvGrpSpPr>
          <p:cNvPr id="7" name="Группа 12"/>
          <p:cNvGrpSpPr>
            <a:grpSpLocks/>
          </p:cNvGrpSpPr>
          <p:nvPr/>
        </p:nvGrpSpPr>
        <p:grpSpPr bwMode="auto">
          <a:xfrm>
            <a:off x="6030913" y="3789363"/>
            <a:ext cx="2933700" cy="2760662"/>
            <a:chOff x="3347864" y="1412776"/>
            <a:chExt cx="2934072" cy="2760404"/>
          </a:xfrm>
        </p:grpSpPr>
        <p:pic>
          <p:nvPicPr>
            <p:cNvPr id="8" name="Рисунок 28" descr="Time_res.jpg"/>
            <p:cNvPicPr>
              <a:picLocks noChangeAspect="1"/>
            </p:cNvPicPr>
            <p:nvPr/>
          </p:nvPicPr>
          <p:blipFill>
            <a:blip r:embed="rId3" cstate="print"/>
            <a:srcRect/>
            <a:stretch>
              <a:fillRect/>
            </a:stretch>
          </p:blipFill>
          <p:spPr bwMode="auto">
            <a:xfrm>
              <a:off x="3347864" y="1412776"/>
              <a:ext cx="2812701" cy="2100592"/>
            </a:xfrm>
            <a:prstGeom prst="rect">
              <a:avLst/>
            </a:prstGeom>
            <a:noFill/>
            <a:ln w="9525">
              <a:noFill/>
              <a:miter lim="800000"/>
              <a:headEnd/>
              <a:tailEnd/>
            </a:ln>
          </p:spPr>
        </p:pic>
        <p:sp>
          <p:nvSpPr>
            <p:cNvPr id="9" name="Прямоугольник 11"/>
            <p:cNvSpPr>
              <a:spLocks noChangeArrowheads="1"/>
            </p:cNvSpPr>
            <p:nvPr/>
          </p:nvSpPr>
          <p:spPr bwMode="auto">
            <a:xfrm>
              <a:off x="3419872" y="3573016"/>
              <a:ext cx="2862064" cy="600164"/>
            </a:xfrm>
            <a:prstGeom prst="rect">
              <a:avLst/>
            </a:prstGeom>
            <a:noFill/>
            <a:ln w="9525">
              <a:noFill/>
              <a:miter lim="800000"/>
              <a:headEnd/>
              <a:tailEnd/>
            </a:ln>
          </p:spPr>
          <p:txBody>
            <a:bodyPr>
              <a:spAutoFit/>
            </a:bodyPr>
            <a:lstStyle/>
            <a:p>
              <a:pPr algn="just" defTabSz="3497263"/>
              <a:r>
                <a:rPr lang="ru-RU" sz="1100"/>
                <a:t>Time </a:t>
              </a:r>
              <a:r>
                <a:rPr lang="en-US" sz="1100"/>
                <a:t>resolution of the prototype NICA module readout by MAPD-3A  versus the number of collected photoelectrons</a:t>
              </a:r>
              <a:r>
                <a:rPr lang="ru-RU" sz="1100"/>
                <a:t> (Nph.e)</a:t>
              </a:r>
            </a:p>
          </p:txBody>
        </p:sp>
      </p:grpSp>
      <p:sp>
        <p:nvSpPr>
          <p:cNvPr id="10" name="Text Box 55"/>
          <p:cNvSpPr txBox="1">
            <a:spLocks noChangeArrowheads="1"/>
          </p:cNvSpPr>
          <p:nvPr/>
        </p:nvSpPr>
        <p:spPr bwMode="auto">
          <a:xfrm>
            <a:off x="827584" y="980728"/>
            <a:ext cx="4752355" cy="5509200"/>
          </a:xfrm>
          <a:prstGeom prst="rect">
            <a:avLst/>
          </a:prstGeom>
          <a:noFill/>
          <a:ln w="9525">
            <a:noFill/>
            <a:miter lim="800000"/>
            <a:headEnd/>
            <a:tailEnd/>
          </a:ln>
        </p:spPr>
        <p:txBody>
          <a:bodyPr wrap="square">
            <a:spAutoFit/>
          </a:bodyPr>
          <a:lstStyle/>
          <a:p>
            <a:pPr algn="just" defTabSz="3497263"/>
            <a:r>
              <a:rPr lang="en-US" sz="1600" dirty="0"/>
              <a:t>The primary role of the electromagnetic calorimeter is to measure the spatial position and energy of electrons and photons produced in heavy ion collisions. It will also play a major role in particle identification due to high time resolution.  The first prototype of EM-module (</a:t>
            </a:r>
            <a:r>
              <a:rPr lang="en-US" sz="1600" dirty="0" err="1"/>
              <a:t>shashlyk</a:t>
            </a:r>
            <a:r>
              <a:rPr lang="en-US" sz="1600" dirty="0"/>
              <a:t> type) for EMC MPD-NICA with MAPD readout on beam tests at CERN and at DESY are presented. The MAPD combines a lot of advantages of semiconductor </a:t>
            </a:r>
            <a:r>
              <a:rPr lang="en-US" sz="1600" dirty="0" err="1"/>
              <a:t>photodetectors</a:t>
            </a:r>
            <a:r>
              <a:rPr lang="en-US" sz="1600" dirty="0"/>
              <a:t>: it is insensitive to magnetic field and has a compact dimension. It also has a high gain which is close to that of the PMT. Novel types of MAPD with deep micro-well structures have super high pixel densities of up to 40000 mm</a:t>
            </a:r>
            <a:r>
              <a:rPr lang="en-US" sz="1600" baseline="30000" dirty="0"/>
              <a:t>-2 </a:t>
            </a:r>
            <a:r>
              <a:rPr lang="en-US" sz="1600" dirty="0"/>
              <a:t>which provides wide dynamic range and high linearity.  The main characteristics of the novel deep micro-well MAPD which are Gain and Photon Detection. Energy and time resolution of individual EM-module with MAPD readout were measured and also presented. The EM-module with the MAPD readout looks very promising. With some improvements it will serve as an EMC of  the future detector MPD for NICA experiment</a:t>
            </a:r>
            <a:r>
              <a:rPr lang="ru-RU" sz="1600" dirty="0"/>
              <a:t>.</a:t>
            </a:r>
            <a:r>
              <a:rPr lang="en-US" sz="1600" dirty="0"/>
              <a:t> We used ADC with 12 bits and 100 </a:t>
            </a:r>
            <a:r>
              <a:rPr lang="en-US" sz="1600" dirty="0" err="1"/>
              <a:t>MHz.</a:t>
            </a:r>
            <a:r>
              <a:rPr lang="en-US" sz="1600" dirty="0"/>
              <a:t> </a:t>
            </a:r>
            <a:endParaRPr lang="ru-RU" sz="1600" dirty="0"/>
          </a:p>
        </p:txBody>
      </p:sp>
      <p:sp>
        <p:nvSpPr>
          <p:cNvPr id="11" name="TextBox 9"/>
          <p:cNvSpPr txBox="1">
            <a:spLocks noChangeArrowheads="1"/>
          </p:cNvSpPr>
          <p:nvPr/>
        </p:nvSpPr>
        <p:spPr bwMode="auto">
          <a:xfrm>
            <a:off x="0" y="0"/>
            <a:ext cx="7162800" cy="738188"/>
          </a:xfrm>
          <a:prstGeom prst="rect">
            <a:avLst/>
          </a:prstGeom>
          <a:noFill/>
          <a:ln w="9525">
            <a:noFill/>
            <a:miter lim="800000"/>
            <a:headEnd/>
            <a:tailEnd/>
          </a:ln>
        </p:spPr>
        <p:txBody>
          <a:bodyPr>
            <a:spAutoFit/>
          </a:bodyPr>
          <a:lstStyle/>
          <a:p>
            <a:r>
              <a:rPr lang="en-US" sz="2000" b="1">
                <a:solidFill>
                  <a:srgbClr val="C00000"/>
                </a:solidFill>
                <a:ea typeface="MS PGothic" pitchFamily="34" charset="-128"/>
              </a:rPr>
              <a:t>ECAL   </a:t>
            </a:r>
            <a:r>
              <a:rPr lang="en-US" sz="2000" i="1">
                <a:solidFill>
                  <a:srgbClr val="C00000"/>
                </a:solidFill>
                <a:ea typeface="MS PGothic" pitchFamily="34" charset="-128"/>
              </a:rPr>
              <a:t>– “</a:t>
            </a:r>
            <a:r>
              <a:rPr lang="en-US" sz="2000">
                <a:solidFill>
                  <a:srgbClr val="C00000"/>
                </a:solidFill>
                <a:ea typeface="MS PGothic" pitchFamily="34" charset="-128"/>
              </a:rPr>
              <a:t>shashlyk” type modules with APD readout </a:t>
            </a:r>
          </a:p>
          <a:p>
            <a:r>
              <a:rPr lang="en-US" sz="1100">
                <a:solidFill>
                  <a:srgbClr val="C00000"/>
                </a:solidFill>
                <a:ea typeface="MS PGothic" pitchFamily="34" charset="-128"/>
              </a:rPr>
              <a:t>(</a:t>
            </a:r>
            <a:r>
              <a:rPr lang="en-US" sz="1100">
                <a:solidFill>
                  <a:srgbClr val="C00000"/>
                </a:solidFill>
              </a:rPr>
              <a:t>Lead plates</a:t>
            </a:r>
            <a:r>
              <a:rPr lang="ru-RU" sz="1100">
                <a:solidFill>
                  <a:srgbClr val="C00000"/>
                </a:solidFill>
              </a:rPr>
              <a:t> (0.275 мм) </a:t>
            </a:r>
            <a:r>
              <a:rPr lang="en-US" sz="1100">
                <a:solidFill>
                  <a:srgbClr val="C00000"/>
                </a:solidFill>
              </a:rPr>
              <a:t>and plastic scintillator</a:t>
            </a:r>
            <a:r>
              <a:rPr lang="ru-RU" sz="1100">
                <a:solidFill>
                  <a:srgbClr val="C00000"/>
                </a:solidFill>
              </a:rPr>
              <a:t>  </a:t>
            </a:r>
            <a:r>
              <a:rPr lang="en-US" sz="1100">
                <a:solidFill>
                  <a:srgbClr val="C00000"/>
                </a:solidFill>
              </a:rPr>
              <a:t>(1.5 </a:t>
            </a:r>
            <a:r>
              <a:rPr lang="ru-RU" sz="1100">
                <a:solidFill>
                  <a:srgbClr val="C00000"/>
                </a:solidFill>
              </a:rPr>
              <a:t>мм), </a:t>
            </a:r>
            <a:r>
              <a:rPr lang="en-US" sz="1100">
                <a:solidFill>
                  <a:srgbClr val="C00000"/>
                </a:solidFill>
              </a:rPr>
              <a:t>the radiation length of tower</a:t>
            </a:r>
            <a:r>
              <a:rPr lang="ru-RU" sz="1100">
                <a:solidFill>
                  <a:srgbClr val="C00000"/>
                </a:solidFill>
              </a:rPr>
              <a:t> 18Х</a:t>
            </a:r>
            <a:r>
              <a:rPr lang="ru-RU" sz="1100" baseline="-25000">
                <a:solidFill>
                  <a:srgbClr val="C00000"/>
                </a:solidFill>
              </a:rPr>
              <a:t>0  </a:t>
            </a:r>
            <a:r>
              <a:rPr lang="ru-RU" sz="1100">
                <a:solidFill>
                  <a:srgbClr val="C00000"/>
                </a:solidFill>
              </a:rPr>
              <a:t>(40 см))</a:t>
            </a:r>
            <a:endParaRPr lang="en-US" sz="1100">
              <a:solidFill>
                <a:srgbClr val="C00000"/>
              </a:solidFill>
            </a:endParaRPr>
          </a:p>
          <a:p>
            <a:r>
              <a:rPr lang="ru-RU" sz="1100">
                <a:solidFill>
                  <a:srgbClr val="C00000"/>
                </a:solidFill>
              </a:rPr>
              <a:t> </a:t>
            </a:r>
            <a:r>
              <a:rPr lang="en-US" sz="1100">
                <a:solidFill>
                  <a:srgbClr val="C00000"/>
                </a:solidFill>
              </a:rPr>
              <a:t>The active area of</a:t>
            </a:r>
            <a:r>
              <a:rPr lang="ru-RU" sz="1100">
                <a:solidFill>
                  <a:srgbClr val="C00000"/>
                </a:solidFill>
              </a:rPr>
              <a:t> </a:t>
            </a:r>
            <a:r>
              <a:rPr lang="en-US" sz="1100">
                <a:solidFill>
                  <a:srgbClr val="C00000"/>
                </a:solidFill>
              </a:rPr>
              <a:t>APD- 3x3 </a:t>
            </a:r>
            <a:r>
              <a:rPr lang="ru-RU" sz="1100">
                <a:solidFill>
                  <a:srgbClr val="C00000"/>
                </a:solidFill>
              </a:rPr>
              <a:t>мм</a:t>
            </a:r>
            <a:r>
              <a:rPr lang="en-US" sz="1100">
                <a:solidFill>
                  <a:srgbClr val="C00000"/>
                </a:solidFill>
              </a:rPr>
              <a:t>;</a:t>
            </a:r>
            <a:r>
              <a:rPr lang="ru-RU" sz="1100">
                <a:solidFill>
                  <a:srgbClr val="C00000"/>
                </a:solidFill>
              </a:rPr>
              <a:t> </a:t>
            </a:r>
            <a:r>
              <a:rPr lang="en-US" sz="1100">
                <a:solidFill>
                  <a:srgbClr val="C00000"/>
                </a:solidFill>
              </a:rPr>
              <a:t>Density of pixels in</a:t>
            </a:r>
            <a:r>
              <a:rPr lang="ru-RU" sz="1100">
                <a:solidFill>
                  <a:srgbClr val="C00000"/>
                </a:solidFill>
              </a:rPr>
              <a:t> </a:t>
            </a:r>
            <a:r>
              <a:rPr lang="en-US" sz="1100">
                <a:solidFill>
                  <a:srgbClr val="C00000"/>
                </a:solidFill>
              </a:rPr>
              <a:t>APD – 10</a:t>
            </a:r>
            <a:r>
              <a:rPr lang="en-US" sz="1100" baseline="30000">
                <a:solidFill>
                  <a:srgbClr val="C00000"/>
                </a:solidFill>
              </a:rPr>
              <a:t>4</a:t>
            </a:r>
            <a:r>
              <a:rPr lang="en-US" sz="1100">
                <a:solidFill>
                  <a:srgbClr val="C00000"/>
                </a:solidFill>
              </a:rPr>
              <a:t>/</a:t>
            </a:r>
            <a:r>
              <a:rPr lang="ru-RU" sz="1100">
                <a:solidFill>
                  <a:srgbClr val="C00000"/>
                </a:solidFill>
              </a:rPr>
              <a:t>мм</a:t>
            </a:r>
            <a:r>
              <a:rPr lang="ru-RU" sz="1100" baseline="30000">
                <a:solidFill>
                  <a:srgbClr val="C00000"/>
                </a:solidFill>
              </a:rPr>
              <a:t>2</a:t>
            </a:r>
            <a:endParaRPr lang="ru-RU" sz="1100">
              <a:solidFill>
                <a:srgbClr val="C00000"/>
              </a:solidFill>
            </a:endParaRPr>
          </a:p>
        </p:txBody>
      </p:sp>
      <p:sp>
        <p:nvSpPr>
          <p:cNvPr id="13" name="Номер слайда 12"/>
          <p:cNvSpPr>
            <a:spLocks noGrp="1"/>
          </p:cNvSpPr>
          <p:nvPr>
            <p:ph type="sldNum" sz="quarter" idx="12"/>
          </p:nvPr>
        </p:nvSpPr>
        <p:spPr/>
        <p:txBody>
          <a:bodyPr/>
          <a:lstStyle/>
          <a:p>
            <a:fld id="{DC778479-381B-4255-88C6-67342345673B}" type="slidenum">
              <a:rPr lang="ru-RU" smtClean="0"/>
              <a:pPr/>
              <a:t>40</a:t>
            </a:fld>
            <a:endParaRPr lang="ru-RU"/>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5" descr="D:\ZDC\IMG_3648.JPG"/>
          <p:cNvPicPr>
            <a:picLocks noChangeAspect="1" noChangeArrowheads="1"/>
          </p:cNvPicPr>
          <p:nvPr/>
        </p:nvPicPr>
        <p:blipFill>
          <a:blip r:embed="rId2" cstate="print"/>
          <a:srcRect/>
          <a:stretch>
            <a:fillRect/>
          </a:stretch>
        </p:blipFill>
        <p:spPr bwMode="auto">
          <a:xfrm>
            <a:off x="3905250" y="115888"/>
            <a:ext cx="5203825" cy="3816350"/>
          </a:xfrm>
          <a:prstGeom prst="rect">
            <a:avLst/>
          </a:prstGeom>
          <a:noFill/>
          <a:ln w="9525">
            <a:noFill/>
            <a:miter lim="800000"/>
            <a:headEnd/>
            <a:tailEnd/>
          </a:ln>
        </p:spPr>
      </p:pic>
      <p:pic>
        <p:nvPicPr>
          <p:cNvPr id="3" name="Рисунок 1" descr="D:\MPD2\3D ECAL0\Сборка.jpg"/>
          <p:cNvPicPr>
            <a:picLocks noChangeAspect="1" noChangeArrowheads="1"/>
          </p:cNvPicPr>
          <p:nvPr/>
        </p:nvPicPr>
        <p:blipFill>
          <a:blip r:embed="rId3" cstate="print"/>
          <a:srcRect l="12807" t="3680" r="7320" b="6654"/>
          <a:stretch>
            <a:fillRect/>
          </a:stretch>
        </p:blipFill>
        <p:spPr bwMode="auto">
          <a:xfrm>
            <a:off x="3924300" y="4005263"/>
            <a:ext cx="3168650" cy="2771775"/>
          </a:xfrm>
          <a:prstGeom prst="rect">
            <a:avLst/>
          </a:prstGeom>
          <a:noFill/>
          <a:ln w="9525">
            <a:noFill/>
            <a:miter lim="800000"/>
            <a:headEnd/>
            <a:tailEnd/>
          </a:ln>
        </p:spPr>
      </p:pic>
      <p:sp>
        <p:nvSpPr>
          <p:cNvPr id="4" name="TextBox 1"/>
          <p:cNvSpPr txBox="1">
            <a:spLocks noChangeArrowheads="1"/>
          </p:cNvSpPr>
          <p:nvPr/>
        </p:nvSpPr>
        <p:spPr bwMode="auto">
          <a:xfrm>
            <a:off x="4403725" y="-26988"/>
            <a:ext cx="1983235" cy="584775"/>
          </a:xfrm>
          <a:prstGeom prst="rect">
            <a:avLst/>
          </a:prstGeom>
          <a:noFill/>
          <a:ln w="9525">
            <a:noFill/>
            <a:miter lim="800000"/>
            <a:headEnd/>
            <a:tailEnd/>
          </a:ln>
        </p:spPr>
        <p:txBody>
          <a:bodyPr wrap="none">
            <a:spAutoFit/>
          </a:bodyPr>
          <a:lstStyle/>
          <a:p>
            <a:r>
              <a:rPr lang="en-US" sz="3200" b="1" dirty="0">
                <a:solidFill>
                  <a:schemeClr val="bg1"/>
                </a:solidFill>
              </a:rPr>
              <a:t> </a:t>
            </a:r>
            <a:r>
              <a:rPr lang="en-US" sz="3200" b="1" dirty="0">
                <a:solidFill>
                  <a:srgbClr val="FF0000"/>
                </a:solidFill>
              </a:rPr>
              <a:t>MPD </a:t>
            </a:r>
            <a:r>
              <a:rPr lang="en-US" sz="3200" b="1" dirty="0" smtClean="0">
                <a:solidFill>
                  <a:srgbClr val="FF0000"/>
                </a:solidFill>
              </a:rPr>
              <a:t>EMC</a:t>
            </a:r>
            <a:endParaRPr lang="ru-RU" sz="3200" b="1" dirty="0">
              <a:solidFill>
                <a:srgbClr val="FF0000"/>
              </a:solidFill>
            </a:endParaRPr>
          </a:p>
        </p:txBody>
      </p:sp>
      <p:sp>
        <p:nvSpPr>
          <p:cNvPr id="5" name="TextBox 2"/>
          <p:cNvSpPr txBox="1">
            <a:spLocks noChangeArrowheads="1"/>
          </p:cNvSpPr>
          <p:nvPr/>
        </p:nvSpPr>
        <p:spPr bwMode="auto">
          <a:xfrm>
            <a:off x="0" y="5876925"/>
            <a:ext cx="5118100" cy="646113"/>
          </a:xfrm>
          <a:prstGeom prst="rect">
            <a:avLst/>
          </a:prstGeom>
          <a:noFill/>
          <a:ln w="9525">
            <a:noFill/>
            <a:miter lim="800000"/>
            <a:headEnd/>
            <a:tailEnd/>
          </a:ln>
        </p:spPr>
        <p:txBody>
          <a:bodyPr>
            <a:spAutoFit/>
          </a:bodyPr>
          <a:lstStyle/>
          <a:p>
            <a:r>
              <a:rPr lang="en-US" sz="1200" b="1" dirty="0"/>
              <a:t>Fig.1.</a:t>
            </a:r>
            <a:r>
              <a:rPr lang="en-US" sz="1200" dirty="0"/>
              <a:t> Design of the </a:t>
            </a:r>
            <a:r>
              <a:rPr lang="en-US" sz="1200" dirty="0" smtClean="0"/>
              <a:t>EMC </a:t>
            </a:r>
            <a:r>
              <a:rPr lang="en-US" sz="1200" dirty="0"/>
              <a:t>module</a:t>
            </a:r>
          </a:p>
          <a:p>
            <a:r>
              <a:rPr lang="en-US" sz="1200" b="1" dirty="0"/>
              <a:t>Fig.2.  </a:t>
            </a:r>
            <a:r>
              <a:rPr lang="en-US" sz="1200" dirty="0"/>
              <a:t>ECAL </a:t>
            </a:r>
            <a:r>
              <a:rPr lang="en-US" sz="1200" dirty="0" smtClean="0"/>
              <a:t>“</a:t>
            </a:r>
            <a:r>
              <a:rPr lang="en-US" sz="1200" dirty="0"/>
              <a:t>tower</a:t>
            </a:r>
            <a:r>
              <a:rPr lang="en-US" sz="1200" dirty="0" smtClean="0"/>
              <a:t>”</a:t>
            </a:r>
            <a:endParaRPr lang="en-US" sz="1200" dirty="0"/>
          </a:p>
          <a:p>
            <a:r>
              <a:rPr lang="en-US" sz="1200" b="1" dirty="0"/>
              <a:t>Fig.3.  </a:t>
            </a:r>
            <a:r>
              <a:rPr lang="en-US" sz="1200" dirty="0"/>
              <a:t>Setup  for testing  ECAL prototypes</a:t>
            </a:r>
            <a:endParaRPr lang="ru-RU" sz="1200" dirty="0"/>
          </a:p>
        </p:txBody>
      </p:sp>
      <p:sp>
        <p:nvSpPr>
          <p:cNvPr id="6" name="TextBox 3"/>
          <p:cNvSpPr txBox="1">
            <a:spLocks noChangeArrowheads="1"/>
          </p:cNvSpPr>
          <p:nvPr/>
        </p:nvSpPr>
        <p:spPr bwMode="auto">
          <a:xfrm>
            <a:off x="7885113" y="333375"/>
            <a:ext cx="741362" cy="400050"/>
          </a:xfrm>
          <a:prstGeom prst="rect">
            <a:avLst/>
          </a:prstGeom>
          <a:solidFill>
            <a:schemeClr val="bg1"/>
          </a:solidFill>
          <a:ln w="9525">
            <a:noFill/>
            <a:miter lim="800000"/>
            <a:headEnd/>
            <a:tailEnd/>
          </a:ln>
        </p:spPr>
        <p:txBody>
          <a:bodyPr wrap="none">
            <a:spAutoFit/>
          </a:bodyPr>
          <a:lstStyle/>
          <a:p>
            <a:r>
              <a:rPr lang="en-US" sz="2000" b="1"/>
              <a:t>Fig. 1</a:t>
            </a:r>
            <a:endParaRPr lang="ru-RU" sz="2000" b="1"/>
          </a:p>
        </p:txBody>
      </p:sp>
      <p:sp>
        <p:nvSpPr>
          <p:cNvPr id="7" name="TextBox 20"/>
          <p:cNvSpPr txBox="1">
            <a:spLocks noChangeArrowheads="1"/>
          </p:cNvSpPr>
          <p:nvPr/>
        </p:nvSpPr>
        <p:spPr bwMode="auto">
          <a:xfrm>
            <a:off x="2771775" y="333375"/>
            <a:ext cx="742950" cy="401638"/>
          </a:xfrm>
          <a:prstGeom prst="rect">
            <a:avLst/>
          </a:prstGeom>
          <a:solidFill>
            <a:schemeClr val="bg1"/>
          </a:solidFill>
          <a:ln w="9525">
            <a:noFill/>
            <a:miter lim="800000"/>
            <a:headEnd/>
            <a:tailEnd/>
          </a:ln>
        </p:spPr>
        <p:txBody>
          <a:bodyPr wrap="none">
            <a:spAutoFit/>
          </a:bodyPr>
          <a:lstStyle/>
          <a:p>
            <a:r>
              <a:rPr lang="en-US" sz="2000" b="1"/>
              <a:t>Fig. 2</a:t>
            </a:r>
            <a:endParaRPr lang="ru-RU" sz="2000" b="1"/>
          </a:p>
        </p:txBody>
      </p:sp>
      <p:sp>
        <p:nvSpPr>
          <p:cNvPr id="8" name="Text Box 9"/>
          <p:cNvSpPr txBox="1">
            <a:spLocks noChangeArrowheads="1"/>
          </p:cNvSpPr>
          <p:nvPr/>
        </p:nvSpPr>
        <p:spPr bwMode="auto">
          <a:xfrm>
            <a:off x="6588125" y="6211888"/>
            <a:ext cx="2413000" cy="646112"/>
          </a:xfrm>
          <a:prstGeom prst="rect">
            <a:avLst/>
          </a:prstGeom>
          <a:solidFill>
            <a:schemeClr val="bg1"/>
          </a:solidFill>
          <a:ln>
            <a:noFill/>
          </a:ln>
          <a:effectLst/>
          <a:extLst/>
        </p:spPr>
        <p:txBody>
          <a:bodyPr>
            <a:spAutoFit/>
          </a:bodyPr>
          <a:lstStyle/>
          <a:p>
            <a:pPr algn="ctr">
              <a:buFont typeface="Wingdings" pitchFamily="2" charset="2"/>
              <a:buNone/>
              <a:defRPr/>
            </a:pPr>
            <a:r>
              <a:rPr lang="en-US" sz="1200" b="1" dirty="0" err="1"/>
              <a:t>Pb</a:t>
            </a:r>
            <a:r>
              <a:rPr lang="en-US" sz="1200" b="1" dirty="0"/>
              <a:t>(0.35 mm)+</a:t>
            </a:r>
            <a:r>
              <a:rPr lang="en-US" sz="1200" b="1" dirty="0" err="1"/>
              <a:t>Scint</a:t>
            </a:r>
            <a:r>
              <a:rPr lang="en-US" sz="1200" b="1" dirty="0"/>
              <a:t>.(1.5 mm)</a:t>
            </a:r>
            <a:endParaRPr lang="ru-RU" sz="1200" b="1" dirty="0"/>
          </a:p>
          <a:p>
            <a:pPr algn="ctr">
              <a:defRPr/>
            </a:pPr>
            <a:r>
              <a:rPr lang="en-US" sz="1200" b="1" dirty="0">
                <a:effectLst>
                  <a:outerShdw blurRad="38100" dist="38100" dir="2700000" algn="tl">
                    <a:srgbClr val="C0C0C0"/>
                  </a:outerShdw>
                </a:effectLst>
                <a:sym typeface="SymbolPS" pitchFamily="18" charset="2"/>
              </a:rPr>
              <a:t> 4x4 cm</a:t>
            </a:r>
            <a:r>
              <a:rPr lang="en-US" sz="1200" b="1" baseline="30000" dirty="0">
                <a:effectLst>
                  <a:outerShdw blurRad="38100" dist="38100" dir="2700000" algn="tl">
                    <a:srgbClr val="C0C0C0"/>
                  </a:outerShdw>
                </a:effectLst>
                <a:sym typeface="SymbolPS" pitchFamily="18" charset="2"/>
              </a:rPr>
              <a:t>2</a:t>
            </a:r>
            <a:r>
              <a:rPr lang="en-US" sz="1200" b="1" dirty="0">
                <a:effectLst>
                  <a:outerShdw blurRad="38100" dist="38100" dir="2700000" algn="tl">
                    <a:srgbClr val="C0C0C0"/>
                  </a:outerShdw>
                </a:effectLst>
                <a:sym typeface="SymbolPS" pitchFamily="18" charset="2"/>
              </a:rPr>
              <a:t> , </a:t>
            </a:r>
            <a:r>
              <a:rPr lang="en-US" sz="1200" b="1" dirty="0">
                <a:sym typeface="SymbolPS" pitchFamily="18" charset="2"/>
              </a:rPr>
              <a:t>L ~35</a:t>
            </a:r>
            <a:r>
              <a:rPr lang="en-US" sz="1200" b="1" dirty="0"/>
              <a:t> cm (~ 14 X</a:t>
            </a:r>
            <a:r>
              <a:rPr lang="en-US" sz="1200" b="1" baseline="-25000" dirty="0"/>
              <a:t>0</a:t>
            </a:r>
            <a:r>
              <a:rPr lang="en-US" sz="1200" b="1" dirty="0"/>
              <a:t>)</a:t>
            </a:r>
          </a:p>
          <a:p>
            <a:pPr algn="ctr">
              <a:defRPr/>
            </a:pPr>
            <a:r>
              <a:rPr lang="en-US" sz="1200" b="1" dirty="0"/>
              <a:t>read-out: WLS fibers + MAPD</a:t>
            </a:r>
          </a:p>
        </p:txBody>
      </p:sp>
      <p:sp>
        <p:nvSpPr>
          <p:cNvPr id="9" name="TextBox 3"/>
          <p:cNvSpPr txBox="1">
            <a:spLocks noChangeArrowheads="1"/>
          </p:cNvSpPr>
          <p:nvPr/>
        </p:nvSpPr>
        <p:spPr bwMode="auto">
          <a:xfrm>
            <a:off x="7164388" y="5229225"/>
            <a:ext cx="741362" cy="400050"/>
          </a:xfrm>
          <a:prstGeom prst="rect">
            <a:avLst/>
          </a:prstGeom>
          <a:solidFill>
            <a:schemeClr val="bg1"/>
          </a:solidFill>
          <a:ln w="9525">
            <a:noFill/>
            <a:miter lim="800000"/>
            <a:headEnd/>
            <a:tailEnd/>
          </a:ln>
        </p:spPr>
        <p:txBody>
          <a:bodyPr wrap="none">
            <a:spAutoFit/>
          </a:bodyPr>
          <a:lstStyle/>
          <a:p>
            <a:r>
              <a:rPr lang="en-US" sz="2000" b="1"/>
              <a:t>Fig. 2</a:t>
            </a:r>
            <a:endParaRPr lang="ru-RU" sz="2000" b="1"/>
          </a:p>
        </p:txBody>
      </p:sp>
      <p:sp>
        <p:nvSpPr>
          <p:cNvPr id="10" name="TextBox 11"/>
          <p:cNvSpPr txBox="1">
            <a:spLocks noChangeArrowheads="1"/>
          </p:cNvSpPr>
          <p:nvPr/>
        </p:nvSpPr>
        <p:spPr bwMode="auto">
          <a:xfrm>
            <a:off x="8662988" y="6453188"/>
            <a:ext cx="419100" cy="369887"/>
          </a:xfrm>
          <a:prstGeom prst="rect">
            <a:avLst/>
          </a:prstGeom>
          <a:noFill/>
          <a:ln w="9525">
            <a:noFill/>
            <a:miter lim="800000"/>
            <a:headEnd/>
            <a:tailEnd/>
          </a:ln>
        </p:spPr>
        <p:txBody>
          <a:bodyPr wrap="none">
            <a:spAutoFit/>
          </a:bodyPr>
          <a:lstStyle/>
          <a:p>
            <a:r>
              <a:rPr lang="en-US"/>
              <a:t>21</a:t>
            </a:r>
            <a:endParaRPr lang="ru-RU"/>
          </a:p>
        </p:txBody>
      </p:sp>
      <p:sp>
        <p:nvSpPr>
          <p:cNvPr id="11" name="TextBox 6"/>
          <p:cNvSpPr txBox="1">
            <a:spLocks noChangeArrowheads="1"/>
          </p:cNvSpPr>
          <p:nvPr/>
        </p:nvSpPr>
        <p:spPr bwMode="auto">
          <a:xfrm>
            <a:off x="3132138" y="6453188"/>
            <a:ext cx="3240087" cy="247650"/>
          </a:xfrm>
          <a:prstGeom prst="rect">
            <a:avLst/>
          </a:prstGeom>
          <a:noFill/>
          <a:ln w="9525">
            <a:noFill/>
            <a:miter lim="800000"/>
            <a:headEnd/>
            <a:tailEnd/>
          </a:ln>
        </p:spPr>
        <p:txBody>
          <a:bodyPr>
            <a:spAutoFit/>
          </a:bodyPr>
          <a:lstStyle/>
          <a:p>
            <a:r>
              <a:rPr lang="en-US" sz="1000"/>
              <a:t>Fast Timing workshop, Erice, 19</a:t>
            </a:r>
            <a:r>
              <a:rPr lang="ru-RU" sz="1000"/>
              <a:t> - </a:t>
            </a:r>
            <a:r>
              <a:rPr lang="en-US" sz="1000"/>
              <a:t>23</a:t>
            </a:r>
            <a:r>
              <a:rPr lang="ru-RU" sz="1000"/>
              <a:t> </a:t>
            </a:r>
            <a:r>
              <a:rPr lang="en-US" sz="1000"/>
              <a:t>November</a:t>
            </a:r>
            <a:r>
              <a:rPr lang="ru-RU" sz="1000"/>
              <a:t> 2013</a:t>
            </a:r>
            <a:r>
              <a:rPr lang="en-US" sz="1000"/>
              <a:t> </a:t>
            </a:r>
            <a:r>
              <a:rPr lang="ru-RU" sz="1000"/>
              <a:t> </a:t>
            </a:r>
          </a:p>
        </p:txBody>
      </p:sp>
      <p:pic>
        <p:nvPicPr>
          <p:cNvPr id="12" name="Picture 2" descr="IMGP3331"/>
          <p:cNvPicPr>
            <a:picLocks noChangeAspect="1" noChangeArrowheads="1"/>
          </p:cNvPicPr>
          <p:nvPr/>
        </p:nvPicPr>
        <p:blipFill>
          <a:blip r:embed="rId4" cstate="print"/>
          <a:srcRect/>
          <a:stretch>
            <a:fillRect/>
          </a:stretch>
        </p:blipFill>
        <p:spPr bwMode="auto">
          <a:xfrm>
            <a:off x="0" y="225425"/>
            <a:ext cx="3635375" cy="2843213"/>
          </a:xfrm>
          <a:prstGeom prst="rect">
            <a:avLst/>
          </a:prstGeom>
          <a:noFill/>
          <a:ln w="9525">
            <a:noFill/>
            <a:miter lim="800000"/>
            <a:headEnd/>
            <a:tailEnd/>
          </a:ln>
        </p:spPr>
      </p:pic>
      <p:pic>
        <p:nvPicPr>
          <p:cNvPr id="13" name="Picture 1"/>
          <p:cNvPicPr>
            <a:picLocks noChangeAspect="1" noChangeArrowheads="1"/>
          </p:cNvPicPr>
          <p:nvPr/>
        </p:nvPicPr>
        <p:blipFill>
          <a:blip r:embed="rId5" cstate="print"/>
          <a:srcRect/>
          <a:stretch>
            <a:fillRect/>
          </a:stretch>
        </p:blipFill>
        <p:spPr bwMode="auto">
          <a:xfrm>
            <a:off x="0" y="3068638"/>
            <a:ext cx="3660775" cy="2736850"/>
          </a:xfrm>
          <a:prstGeom prst="rect">
            <a:avLst/>
          </a:prstGeom>
          <a:noFill/>
          <a:ln w="9525">
            <a:noFill/>
            <a:miter lim="800000"/>
            <a:headEnd/>
            <a:tailEnd/>
          </a:ln>
        </p:spPr>
      </p:pic>
      <p:sp>
        <p:nvSpPr>
          <p:cNvPr id="14" name="TextBox 7"/>
          <p:cNvSpPr txBox="1">
            <a:spLocks noChangeArrowheads="1"/>
          </p:cNvSpPr>
          <p:nvPr/>
        </p:nvSpPr>
        <p:spPr bwMode="auto">
          <a:xfrm>
            <a:off x="611188" y="0"/>
            <a:ext cx="1083310" cy="276999"/>
          </a:xfrm>
          <a:prstGeom prst="rect">
            <a:avLst/>
          </a:prstGeom>
          <a:noFill/>
          <a:ln w="9525">
            <a:noFill/>
            <a:miter lim="800000"/>
            <a:headEnd/>
            <a:tailEnd/>
          </a:ln>
        </p:spPr>
        <p:txBody>
          <a:bodyPr wrap="none">
            <a:spAutoFit/>
          </a:bodyPr>
          <a:lstStyle/>
          <a:p>
            <a:r>
              <a:rPr lang="en-US" sz="1200" b="1" dirty="0" smtClean="0"/>
              <a:t>EMC-</a:t>
            </a:r>
            <a:r>
              <a:rPr lang="en-US" sz="1200" b="1" dirty="0" err="1" smtClean="0"/>
              <a:t>ReadOut</a:t>
            </a:r>
            <a:endParaRPr lang="en-US" sz="1200" b="1" dirty="0"/>
          </a:p>
        </p:txBody>
      </p:sp>
      <p:sp>
        <p:nvSpPr>
          <p:cNvPr id="15" name="Номер слайда 14"/>
          <p:cNvSpPr>
            <a:spLocks noGrp="1"/>
          </p:cNvSpPr>
          <p:nvPr>
            <p:ph type="sldNum" sz="quarter" idx="12"/>
          </p:nvPr>
        </p:nvSpPr>
        <p:spPr/>
        <p:txBody>
          <a:bodyPr/>
          <a:lstStyle/>
          <a:p>
            <a:fld id="{DC778479-381B-4255-88C6-67342345673B}" type="slidenum">
              <a:rPr lang="ru-RU" smtClean="0"/>
              <a:pPr/>
              <a:t>41</a:t>
            </a:fld>
            <a:endParaRPr lang="ru-RU"/>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9"/>
          <p:cNvSpPr txBox="1">
            <a:spLocks noChangeArrowheads="1"/>
          </p:cNvSpPr>
          <p:nvPr/>
        </p:nvSpPr>
        <p:spPr bwMode="auto">
          <a:xfrm>
            <a:off x="1979613" y="0"/>
            <a:ext cx="5657850" cy="523875"/>
          </a:xfrm>
          <a:prstGeom prst="rect">
            <a:avLst/>
          </a:prstGeom>
          <a:noFill/>
          <a:ln w="9525">
            <a:noFill/>
            <a:miter lim="800000"/>
            <a:headEnd/>
            <a:tailEnd/>
          </a:ln>
        </p:spPr>
        <p:txBody>
          <a:bodyPr wrap="none">
            <a:spAutoFit/>
          </a:bodyPr>
          <a:lstStyle/>
          <a:p>
            <a:r>
              <a:rPr lang="en-US" sz="2700" b="1">
                <a:solidFill>
                  <a:schemeClr val="bg1"/>
                </a:solidFill>
              </a:rPr>
              <a:t>Zero Degree Calorimeter (ZDC)</a:t>
            </a:r>
            <a:r>
              <a:rPr lang="ru-RU" sz="2700" b="1">
                <a:solidFill>
                  <a:schemeClr val="bg1"/>
                </a:solidFill>
              </a:rPr>
              <a:t> </a:t>
            </a:r>
            <a:r>
              <a:rPr lang="en-US" sz="2700" b="1">
                <a:solidFill>
                  <a:schemeClr val="bg1"/>
                </a:solidFill>
              </a:rPr>
              <a:t> </a:t>
            </a:r>
            <a:endParaRPr lang="ru-RU" sz="2700" b="1">
              <a:solidFill>
                <a:schemeClr val="bg1"/>
              </a:solidFill>
            </a:endParaRPr>
          </a:p>
        </p:txBody>
      </p:sp>
      <p:sp>
        <p:nvSpPr>
          <p:cNvPr id="3" name="TextBox 13"/>
          <p:cNvSpPr txBox="1">
            <a:spLocks noChangeArrowheads="1"/>
          </p:cNvSpPr>
          <p:nvPr/>
        </p:nvSpPr>
        <p:spPr bwMode="auto">
          <a:xfrm>
            <a:off x="1436688" y="404813"/>
            <a:ext cx="5872162" cy="369887"/>
          </a:xfrm>
          <a:prstGeom prst="rect">
            <a:avLst/>
          </a:prstGeom>
          <a:noFill/>
          <a:ln w="9525">
            <a:noFill/>
            <a:miter lim="800000"/>
            <a:headEnd/>
            <a:tailEnd/>
          </a:ln>
        </p:spPr>
        <p:txBody>
          <a:bodyPr wrap="none">
            <a:spAutoFit/>
          </a:bodyPr>
          <a:lstStyle/>
          <a:p>
            <a:r>
              <a:rPr lang="en-US" b="1">
                <a:solidFill>
                  <a:schemeClr val="bg1"/>
                </a:solidFill>
                <a:latin typeface="Calibri" pitchFamily="34" charset="0"/>
              </a:rPr>
              <a:t>INR (Troisk) + VBLHEP(JINR) . Team leader - A. Kurepin (INR)</a:t>
            </a:r>
            <a:endParaRPr lang="ru-RU" b="1">
              <a:solidFill>
                <a:schemeClr val="bg1"/>
              </a:solidFill>
              <a:latin typeface="Calibri" pitchFamily="34" charset="0"/>
            </a:endParaRPr>
          </a:p>
        </p:txBody>
      </p:sp>
      <p:pic>
        <p:nvPicPr>
          <p:cNvPr id="4" name="Picture 6"/>
          <p:cNvPicPr>
            <a:picLocks noChangeAspect="1" noChangeArrowheads="1"/>
          </p:cNvPicPr>
          <p:nvPr/>
        </p:nvPicPr>
        <p:blipFill>
          <a:blip r:embed="rId2" cstate="print"/>
          <a:srcRect l="3731" t="7420"/>
          <a:stretch>
            <a:fillRect/>
          </a:stretch>
        </p:blipFill>
        <p:spPr bwMode="auto">
          <a:xfrm>
            <a:off x="7596188" y="-26988"/>
            <a:ext cx="1563687" cy="1511301"/>
          </a:xfrm>
          <a:prstGeom prst="rect">
            <a:avLst/>
          </a:prstGeom>
          <a:noFill/>
          <a:ln w="9525">
            <a:noFill/>
            <a:miter lim="800000"/>
            <a:headEnd/>
            <a:tailEnd/>
          </a:ln>
        </p:spPr>
      </p:pic>
      <p:sp>
        <p:nvSpPr>
          <p:cNvPr id="5" name="TextBox 1"/>
          <p:cNvSpPr txBox="1">
            <a:spLocks noChangeArrowheads="1"/>
          </p:cNvSpPr>
          <p:nvPr/>
        </p:nvSpPr>
        <p:spPr bwMode="auto">
          <a:xfrm>
            <a:off x="6394450" y="1341438"/>
            <a:ext cx="2749550" cy="830262"/>
          </a:xfrm>
          <a:prstGeom prst="rect">
            <a:avLst/>
          </a:prstGeom>
          <a:solidFill>
            <a:srgbClr val="FEFDBF"/>
          </a:solidFill>
          <a:ln w="9525">
            <a:noFill/>
            <a:miter lim="800000"/>
            <a:headEnd/>
            <a:tailEnd/>
          </a:ln>
        </p:spPr>
        <p:txBody>
          <a:bodyPr wrap="none">
            <a:spAutoFit/>
          </a:bodyPr>
          <a:lstStyle/>
          <a:p>
            <a:pPr algn="ctr"/>
            <a:r>
              <a:rPr lang="en-US" sz="1600">
                <a:latin typeface="Calibri" pitchFamily="34" charset="0"/>
              </a:rPr>
              <a:t>Pb-scintillator sampling (5</a:t>
            </a:r>
            <a:r>
              <a:rPr lang="en-US" sz="1600">
                <a:latin typeface="Symbol" pitchFamily="18" charset="2"/>
              </a:rPr>
              <a:t>l</a:t>
            </a:r>
            <a:r>
              <a:rPr lang="en-US" sz="1600">
                <a:latin typeface="Calibri" pitchFamily="34" charset="0"/>
              </a:rPr>
              <a:t>)</a:t>
            </a:r>
          </a:p>
          <a:p>
            <a:pPr algn="ctr"/>
            <a:r>
              <a:rPr lang="en-US" sz="1600">
                <a:latin typeface="Calibri" pitchFamily="34" charset="0"/>
              </a:rPr>
              <a:t>Read-out: fibers+ AvalanchePD</a:t>
            </a:r>
          </a:p>
          <a:p>
            <a:pPr algn="ctr"/>
            <a:r>
              <a:rPr lang="en-US" sz="1600">
                <a:latin typeface="Calibri" pitchFamily="34" charset="0"/>
              </a:rPr>
              <a:t>ZDC coverage: 2.2&lt;|</a:t>
            </a:r>
            <a:r>
              <a:rPr lang="en-US" sz="1600">
                <a:latin typeface="Symbol" pitchFamily="18" charset="2"/>
              </a:rPr>
              <a:t>h</a:t>
            </a:r>
            <a:r>
              <a:rPr lang="en-US" sz="1600">
                <a:latin typeface="Calibri" pitchFamily="34" charset="0"/>
              </a:rPr>
              <a:t>|&lt;4.8</a:t>
            </a:r>
            <a:endParaRPr lang="ru-RU" sz="1600">
              <a:latin typeface="Calibri" pitchFamily="34" charset="0"/>
            </a:endParaRPr>
          </a:p>
        </p:txBody>
      </p:sp>
      <p:pic>
        <p:nvPicPr>
          <p:cNvPr id="6" name="Picture 4" descr="P1010197"/>
          <p:cNvPicPr>
            <a:picLocks noChangeArrowheads="1"/>
          </p:cNvPicPr>
          <p:nvPr/>
        </p:nvPicPr>
        <p:blipFill>
          <a:blip r:embed="rId3" cstate="print"/>
          <a:srcRect/>
          <a:stretch>
            <a:fillRect/>
          </a:stretch>
        </p:blipFill>
        <p:spPr bwMode="auto">
          <a:xfrm>
            <a:off x="107950" y="908050"/>
            <a:ext cx="4535488" cy="2413000"/>
          </a:xfrm>
          <a:prstGeom prst="rect">
            <a:avLst/>
          </a:prstGeom>
          <a:noFill/>
          <a:ln w="9525">
            <a:noFill/>
            <a:miter lim="800000"/>
            <a:headEnd/>
            <a:tailEnd/>
          </a:ln>
        </p:spPr>
      </p:pic>
      <p:pic>
        <p:nvPicPr>
          <p:cNvPr id="7" name="Picture 4" descr="P1010204"/>
          <p:cNvPicPr>
            <a:picLocks noChangeArrowheads="1"/>
          </p:cNvPicPr>
          <p:nvPr/>
        </p:nvPicPr>
        <p:blipFill>
          <a:blip r:embed="rId4" cstate="print"/>
          <a:srcRect/>
          <a:stretch>
            <a:fillRect/>
          </a:stretch>
        </p:blipFill>
        <p:spPr bwMode="auto">
          <a:xfrm>
            <a:off x="36513" y="3573463"/>
            <a:ext cx="4606925" cy="2700337"/>
          </a:xfrm>
          <a:prstGeom prst="rect">
            <a:avLst/>
          </a:prstGeom>
          <a:noFill/>
          <a:ln w="9525">
            <a:noFill/>
            <a:miter lim="800000"/>
            <a:headEnd/>
            <a:tailEnd/>
          </a:ln>
        </p:spPr>
      </p:pic>
      <p:sp>
        <p:nvSpPr>
          <p:cNvPr id="8" name="TextBox 18"/>
          <p:cNvSpPr txBox="1">
            <a:spLocks noChangeArrowheads="1"/>
          </p:cNvSpPr>
          <p:nvPr/>
        </p:nvSpPr>
        <p:spPr bwMode="auto">
          <a:xfrm>
            <a:off x="4716463" y="2492375"/>
            <a:ext cx="4392612" cy="2031325"/>
          </a:xfrm>
          <a:prstGeom prst="rect">
            <a:avLst/>
          </a:prstGeom>
          <a:solidFill>
            <a:schemeClr val="bg1"/>
          </a:solidFill>
          <a:ln w="9525">
            <a:noFill/>
            <a:miter lim="800000"/>
            <a:headEnd/>
            <a:tailEnd/>
          </a:ln>
        </p:spPr>
        <p:txBody>
          <a:bodyPr>
            <a:spAutoFit/>
          </a:bodyPr>
          <a:lstStyle/>
          <a:p>
            <a:pPr algn="ctr"/>
            <a:r>
              <a:rPr lang="en-US" b="1" u="sng" dirty="0" smtClean="0">
                <a:latin typeface="Calibri" pitchFamily="34" charset="0"/>
              </a:rPr>
              <a:t> 2013 - 2014</a:t>
            </a:r>
            <a:endParaRPr lang="en-US" b="1" u="sng" dirty="0">
              <a:latin typeface="Calibri" pitchFamily="34" charset="0"/>
            </a:endParaRPr>
          </a:p>
          <a:p>
            <a:pPr algn="ctr"/>
            <a:endParaRPr lang="en-US" b="1" u="sng" dirty="0">
              <a:latin typeface="Calibri" pitchFamily="34" charset="0"/>
            </a:endParaRPr>
          </a:p>
          <a:p>
            <a:pPr>
              <a:buFont typeface="Wingdings" pitchFamily="2" charset="2"/>
              <a:buChar char="§"/>
            </a:pPr>
            <a:r>
              <a:rPr lang="en-US" dirty="0">
                <a:latin typeface="Calibri" pitchFamily="34" charset="0"/>
              </a:rPr>
              <a:t> Construction of several ZDC modules at INR</a:t>
            </a:r>
          </a:p>
          <a:p>
            <a:r>
              <a:rPr lang="en-US" dirty="0">
                <a:latin typeface="Calibri" pitchFamily="34" charset="0"/>
              </a:rPr>
              <a:t>   and JINR</a:t>
            </a:r>
          </a:p>
          <a:p>
            <a:pPr>
              <a:buFont typeface="Wingdings" pitchFamily="2" charset="2"/>
              <a:buChar char="§"/>
            </a:pPr>
            <a:r>
              <a:rPr lang="en-US" dirty="0">
                <a:latin typeface="Calibri" pitchFamily="34" charset="0"/>
              </a:rPr>
              <a:t> Preparation for beam tests @ </a:t>
            </a:r>
            <a:r>
              <a:rPr lang="en-US" dirty="0" err="1" smtClean="0">
                <a:latin typeface="Calibri" pitchFamily="34" charset="0"/>
              </a:rPr>
              <a:t>Nuclotron</a:t>
            </a:r>
            <a:endParaRPr lang="en-US" dirty="0">
              <a:latin typeface="Calibri" pitchFamily="34" charset="0"/>
            </a:endParaRPr>
          </a:p>
          <a:p>
            <a:pPr>
              <a:buFont typeface="Wingdings" pitchFamily="2" charset="2"/>
              <a:buChar char="§"/>
            </a:pPr>
            <a:r>
              <a:rPr lang="en-US" dirty="0">
                <a:latin typeface="Calibri" pitchFamily="34" charset="0"/>
              </a:rPr>
              <a:t> Extensive ZDC simulation</a:t>
            </a:r>
          </a:p>
          <a:p>
            <a:pPr>
              <a:buFont typeface="Wingdings" pitchFamily="2" charset="2"/>
              <a:buChar char="§"/>
            </a:pPr>
            <a:r>
              <a:rPr lang="en-US" dirty="0">
                <a:latin typeface="Calibri" pitchFamily="34" charset="0"/>
              </a:rPr>
              <a:t> ZDC TDR finalizing (draft is ready)  </a:t>
            </a:r>
            <a:endParaRPr lang="ru-RU" dirty="0">
              <a:latin typeface="Calibri" pitchFamily="34" charset="0"/>
            </a:endParaRPr>
          </a:p>
        </p:txBody>
      </p:sp>
      <p:sp>
        <p:nvSpPr>
          <p:cNvPr id="9" name="Выноска со стрелкой вверх 8"/>
          <p:cNvSpPr/>
          <p:nvPr/>
        </p:nvSpPr>
        <p:spPr>
          <a:xfrm>
            <a:off x="1476375" y="5589588"/>
            <a:ext cx="1979613" cy="647700"/>
          </a:xfrm>
          <a:prstGeom prst="upArrowCallou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solidFill>
                  <a:schemeClr val="tx1"/>
                </a:solidFill>
              </a:rPr>
              <a:t>Positioning device</a:t>
            </a:r>
            <a:endParaRPr lang="ru-RU" b="1" dirty="0">
              <a:solidFill>
                <a:schemeClr val="tx1"/>
              </a:solidFill>
            </a:endParaRPr>
          </a:p>
        </p:txBody>
      </p:sp>
      <p:sp>
        <p:nvSpPr>
          <p:cNvPr id="10" name="Выноска со стрелкой вниз 9"/>
          <p:cNvSpPr/>
          <p:nvPr/>
        </p:nvSpPr>
        <p:spPr>
          <a:xfrm>
            <a:off x="1547813" y="944563"/>
            <a:ext cx="2447925" cy="539750"/>
          </a:xfrm>
          <a:prstGeom prst="downArrowCallout">
            <a:avLst/>
          </a:prstGeom>
          <a:solidFill>
            <a:srgbClr val="AA9F6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solidFill>
                  <a:schemeClr val="tx1"/>
                </a:solidFill>
              </a:rPr>
              <a:t>ZDC prototypes (JINR)</a:t>
            </a:r>
            <a:endParaRPr lang="ru-RU" b="1" dirty="0">
              <a:solidFill>
                <a:schemeClr val="tx1"/>
              </a:solidFill>
            </a:endParaRPr>
          </a:p>
        </p:txBody>
      </p:sp>
      <p:cxnSp>
        <p:nvCxnSpPr>
          <p:cNvPr id="11" name="Прямая соединительная линия 10"/>
          <p:cNvCxnSpPr/>
          <p:nvPr/>
        </p:nvCxnSpPr>
        <p:spPr>
          <a:xfrm>
            <a:off x="36513" y="6453188"/>
            <a:ext cx="9070975"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5076056" y="6453336"/>
            <a:ext cx="2776273" cy="307777"/>
          </a:xfrm>
          <a:prstGeom prst="rect">
            <a:avLst/>
          </a:prstGeom>
          <a:noFill/>
        </p:spPr>
        <p:txBody>
          <a:bodyPr wrap="none" rtlCol="0">
            <a:spAutoFit/>
          </a:bodyPr>
          <a:lstStyle/>
          <a:p>
            <a:r>
              <a:rPr lang="en-US" sz="1400" dirty="0" smtClean="0"/>
              <a:t>INSTR14 Novosibirsk </a:t>
            </a:r>
            <a:r>
              <a:rPr lang="en-US" sz="1400" dirty="0"/>
              <a:t>F</a:t>
            </a:r>
            <a:r>
              <a:rPr lang="en-US" sz="1400" dirty="0" smtClean="0"/>
              <a:t>ebruary 2014</a:t>
            </a:r>
            <a:endParaRPr lang="ru-RU" sz="1400" dirty="0"/>
          </a:p>
        </p:txBody>
      </p:sp>
      <p:sp>
        <p:nvSpPr>
          <p:cNvPr id="14" name="Номер слайда 13"/>
          <p:cNvSpPr>
            <a:spLocks noGrp="1"/>
          </p:cNvSpPr>
          <p:nvPr>
            <p:ph type="sldNum" sz="quarter" idx="12"/>
          </p:nvPr>
        </p:nvSpPr>
        <p:spPr/>
        <p:txBody>
          <a:bodyPr/>
          <a:lstStyle/>
          <a:p>
            <a:fld id="{DC778479-381B-4255-88C6-67342345673B}" type="slidenum">
              <a:rPr lang="ru-RU" smtClean="0"/>
              <a:pPr/>
              <a:t>42</a:t>
            </a:fld>
            <a:endParaRPr lang="ru-RU"/>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DC778479-381B-4255-88C6-67342345673B}" type="slidenum">
              <a:rPr lang="ru-RU" smtClean="0"/>
              <a:pPr/>
              <a:t>43</a:t>
            </a:fld>
            <a:endParaRPr lang="ru-RU"/>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DC778479-381B-4255-88C6-67342345673B}" type="slidenum">
              <a:rPr lang="ru-RU" smtClean="0"/>
              <a:pPr/>
              <a:t>5</a:t>
            </a:fld>
            <a:endParaRPr lang="ru-RU"/>
          </a:p>
        </p:txBody>
      </p:sp>
      <p:pic>
        <p:nvPicPr>
          <p:cNvPr id="41987" name="Picture 3"/>
          <p:cNvPicPr>
            <a:picLocks noChangeAspect="1" noChangeArrowheads="1"/>
          </p:cNvPicPr>
          <p:nvPr/>
        </p:nvPicPr>
        <p:blipFill>
          <a:blip r:embed="rId2" cstate="print"/>
          <a:srcRect/>
          <a:stretch>
            <a:fillRect/>
          </a:stretch>
        </p:blipFill>
        <p:spPr bwMode="auto">
          <a:xfrm>
            <a:off x="467544" y="1412776"/>
            <a:ext cx="4774671" cy="3581003"/>
          </a:xfrm>
          <a:prstGeom prst="rect">
            <a:avLst/>
          </a:prstGeom>
          <a:noFill/>
          <a:ln w="9525">
            <a:noFill/>
            <a:miter lim="800000"/>
            <a:headEnd/>
            <a:tailEnd/>
          </a:ln>
        </p:spPr>
      </p:pic>
      <p:pic>
        <p:nvPicPr>
          <p:cNvPr id="41989" name="Picture 5"/>
          <p:cNvPicPr>
            <a:picLocks noChangeAspect="1" noChangeArrowheads="1"/>
          </p:cNvPicPr>
          <p:nvPr/>
        </p:nvPicPr>
        <p:blipFill>
          <a:blip r:embed="rId3" cstate="print"/>
          <a:srcRect/>
          <a:stretch>
            <a:fillRect/>
          </a:stretch>
        </p:blipFill>
        <p:spPr bwMode="auto">
          <a:xfrm>
            <a:off x="5508104" y="1124744"/>
            <a:ext cx="3238488" cy="3808462"/>
          </a:xfrm>
          <a:prstGeom prst="rect">
            <a:avLst/>
          </a:prstGeom>
          <a:noFill/>
          <a:ln w="9525">
            <a:noFill/>
            <a:miter lim="800000"/>
            <a:headEnd/>
            <a:tailEnd/>
          </a:ln>
        </p:spPr>
      </p:pic>
      <p:pic>
        <p:nvPicPr>
          <p:cNvPr id="41991" name="Picture 7"/>
          <p:cNvPicPr>
            <a:picLocks noChangeAspect="1" noChangeArrowheads="1"/>
          </p:cNvPicPr>
          <p:nvPr/>
        </p:nvPicPr>
        <p:blipFill>
          <a:blip r:embed="rId4" cstate="print"/>
          <a:srcRect/>
          <a:stretch>
            <a:fillRect/>
          </a:stretch>
        </p:blipFill>
        <p:spPr bwMode="auto">
          <a:xfrm>
            <a:off x="323528" y="5157192"/>
            <a:ext cx="8676456" cy="1012600"/>
          </a:xfrm>
          <a:prstGeom prst="rect">
            <a:avLst/>
          </a:prstGeom>
          <a:noFill/>
          <a:ln w="9525">
            <a:noFill/>
            <a:miter lim="800000"/>
            <a:headEnd/>
            <a:tailEnd/>
          </a:ln>
        </p:spPr>
      </p:pic>
      <p:sp>
        <p:nvSpPr>
          <p:cNvPr id="10" name="Text Box 4"/>
          <p:cNvSpPr txBox="1">
            <a:spLocks noChangeArrowheads="1"/>
          </p:cNvSpPr>
          <p:nvPr/>
        </p:nvSpPr>
        <p:spPr bwMode="auto">
          <a:xfrm>
            <a:off x="1259632" y="1052736"/>
            <a:ext cx="3024336" cy="400110"/>
          </a:xfrm>
          <a:prstGeom prst="rect">
            <a:avLst/>
          </a:prstGeom>
          <a:noFill/>
          <a:ln w="9525">
            <a:noFill/>
            <a:miter lim="800000"/>
            <a:headEnd/>
            <a:tailEnd/>
          </a:ln>
        </p:spPr>
        <p:txBody>
          <a:bodyPr wrap="square">
            <a:spAutoFit/>
          </a:bodyPr>
          <a:lstStyle/>
          <a:p>
            <a:r>
              <a:rPr lang="de-DE" sz="2000" dirty="0">
                <a:solidFill>
                  <a:srgbClr val="000000"/>
                </a:solidFill>
              </a:rPr>
              <a:t>J. </a:t>
            </a:r>
            <a:r>
              <a:rPr lang="de-DE" sz="2000" dirty="0" err="1">
                <a:solidFill>
                  <a:srgbClr val="000000"/>
                </a:solidFill>
              </a:rPr>
              <a:t>Randrup</a:t>
            </a:r>
            <a:r>
              <a:rPr lang="de-DE" sz="2000" dirty="0">
                <a:solidFill>
                  <a:srgbClr val="000000"/>
                </a:solidFill>
              </a:rPr>
              <a:t> </a:t>
            </a:r>
            <a:r>
              <a:rPr lang="de-DE" sz="2000" dirty="0" err="1">
                <a:solidFill>
                  <a:srgbClr val="000000"/>
                </a:solidFill>
              </a:rPr>
              <a:t>and</a:t>
            </a:r>
            <a:r>
              <a:rPr lang="de-DE" sz="2000" dirty="0">
                <a:solidFill>
                  <a:srgbClr val="000000"/>
                </a:solidFill>
              </a:rPr>
              <a:t> J. </a:t>
            </a:r>
            <a:r>
              <a:rPr lang="de-DE" sz="2000" dirty="0" err="1" smtClean="0">
                <a:solidFill>
                  <a:srgbClr val="000000"/>
                </a:solidFill>
              </a:rPr>
              <a:t>Cleymans</a:t>
            </a:r>
            <a:endParaRPr lang="de-DE" sz="2000" dirty="0"/>
          </a:p>
        </p:txBody>
      </p:sp>
      <p:sp>
        <p:nvSpPr>
          <p:cNvPr id="11" name="Text Box 5"/>
          <p:cNvSpPr txBox="1">
            <a:spLocks noChangeArrowheads="1"/>
          </p:cNvSpPr>
          <p:nvPr/>
        </p:nvSpPr>
        <p:spPr bwMode="auto">
          <a:xfrm>
            <a:off x="1403648" y="188640"/>
            <a:ext cx="6840760" cy="584775"/>
          </a:xfrm>
          <a:prstGeom prst="rect">
            <a:avLst/>
          </a:prstGeom>
          <a:solidFill>
            <a:srgbClr val="0070C0"/>
          </a:solidFill>
          <a:ln w="9525" algn="ctr">
            <a:noFill/>
            <a:miter lim="800000"/>
            <a:headEnd/>
            <a:tailEnd/>
          </a:ln>
        </p:spPr>
        <p:txBody>
          <a:bodyPr wrap="square">
            <a:spAutoFit/>
          </a:bodyPr>
          <a:lstStyle/>
          <a:p>
            <a:pPr algn="ctr"/>
            <a:r>
              <a:rPr lang="de-DE" sz="3200" dirty="0">
                <a:solidFill>
                  <a:schemeClr val="bg1"/>
                </a:solidFill>
              </a:rPr>
              <a:t>Scanning </a:t>
            </a:r>
            <a:r>
              <a:rPr lang="de-DE" sz="3200" dirty="0" err="1">
                <a:solidFill>
                  <a:schemeClr val="bg1"/>
                </a:solidFill>
              </a:rPr>
              <a:t>net</a:t>
            </a:r>
            <a:r>
              <a:rPr lang="de-DE" sz="3200" dirty="0">
                <a:solidFill>
                  <a:schemeClr val="bg1"/>
                </a:solidFill>
              </a:rPr>
              <a:t> </a:t>
            </a:r>
            <a:r>
              <a:rPr lang="de-DE" sz="3200" dirty="0" err="1">
                <a:solidFill>
                  <a:schemeClr val="bg1"/>
                </a:solidFill>
              </a:rPr>
              <a:t>baryon</a:t>
            </a:r>
            <a:r>
              <a:rPr lang="de-DE" sz="3200" dirty="0">
                <a:solidFill>
                  <a:schemeClr val="bg1"/>
                </a:solidFill>
              </a:rPr>
              <a:t> </a:t>
            </a:r>
            <a:r>
              <a:rPr lang="de-DE" sz="3200" dirty="0" err="1">
                <a:solidFill>
                  <a:schemeClr val="bg1"/>
                </a:solidFill>
              </a:rPr>
              <a:t>densities</a:t>
            </a:r>
            <a:r>
              <a:rPr lang="de-DE" sz="3200" dirty="0">
                <a:solidFill>
                  <a:schemeClr val="bg1"/>
                </a:solidFill>
              </a:rPr>
              <a:t> </a:t>
            </a:r>
          </a:p>
        </p:txBody>
      </p:sp>
      <p:sp>
        <p:nvSpPr>
          <p:cNvPr id="12" name="TextBox 11"/>
          <p:cNvSpPr txBox="1"/>
          <p:nvPr/>
        </p:nvSpPr>
        <p:spPr>
          <a:xfrm>
            <a:off x="4211960" y="6309320"/>
            <a:ext cx="3512757" cy="369332"/>
          </a:xfrm>
          <a:prstGeom prst="rect">
            <a:avLst/>
          </a:prstGeom>
          <a:noFill/>
        </p:spPr>
        <p:txBody>
          <a:bodyPr wrap="none" rtlCol="0">
            <a:spAutoFit/>
          </a:bodyPr>
          <a:lstStyle/>
          <a:p>
            <a:r>
              <a:rPr lang="en-US" dirty="0" smtClean="0"/>
              <a:t>INSTR14 Novosibirsk </a:t>
            </a:r>
            <a:r>
              <a:rPr lang="en-US" dirty="0"/>
              <a:t>F</a:t>
            </a:r>
            <a:r>
              <a:rPr lang="en-US" dirty="0" smtClean="0"/>
              <a:t>ebruary 2014</a:t>
            </a:r>
            <a:endParaRPr lang="ru-RU"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DC778479-381B-4255-88C6-67342345673B}" type="slidenum">
              <a:rPr lang="ru-RU" smtClean="0"/>
              <a:pPr/>
              <a:t>6</a:t>
            </a:fld>
            <a:endParaRPr lang="ru-RU"/>
          </a:p>
        </p:txBody>
      </p:sp>
      <p:pic>
        <p:nvPicPr>
          <p:cNvPr id="44034" name="Picture 2"/>
          <p:cNvPicPr>
            <a:picLocks noChangeAspect="1" noChangeArrowheads="1"/>
          </p:cNvPicPr>
          <p:nvPr/>
        </p:nvPicPr>
        <p:blipFill>
          <a:blip r:embed="rId2" cstate="print"/>
          <a:srcRect/>
          <a:stretch>
            <a:fillRect/>
          </a:stretch>
        </p:blipFill>
        <p:spPr bwMode="auto">
          <a:xfrm>
            <a:off x="4211201" y="2492896"/>
            <a:ext cx="4932799" cy="2737866"/>
          </a:xfrm>
          <a:prstGeom prst="rect">
            <a:avLst/>
          </a:prstGeom>
          <a:noFill/>
          <a:ln w="9525">
            <a:noFill/>
            <a:miter lim="800000"/>
            <a:headEnd/>
            <a:tailEnd/>
          </a:ln>
        </p:spPr>
      </p:pic>
      <p:sp>
        <p:nvSpPr>
          <p:cNvPr id="4" name="Rectangle 4"/>
          <p:cNvSpPr>
            <a:spLocks noChangeArrowheads="1"/>
          </p:cNvSpPr>
          <p:nvPr/>
        </p:nvSpPr>
        <p:spPr bwMode="auto">
          <a:xfrm>
            <a:off x="539552" y="908720"/>
            <a:ext cx="8305800" cy="1231106"/>
          </a:xfrm>
          <a:prstGeom prst="rect">
            <a:avLst/>
          </a:prstGeom>
          <a:solidFill>
            <a:schemeClr val="bg1"/>
          </a:solidFill>
          <a:ln w="9525">
            <a:noFill/>
            <a:miter lim="800000"/>
            <a:headEnd/>
            <a:tailEnd/>
          </a:ln>
        </p:spPr>
        <p:txBody>
          <a:bodyPr>
            <a:spAutoFit/>
          </a:bodyPr>
          <a:lstStyle/>
          <a:p>
            <a:pPr eaLnBrk="0" hangingPunct="0"/>
            <a:r>
              <a:rPr lang="en-US" sz="1400" b="1" dirty="0"/>
              <a:t>The </a:t>
            </a:r>
            <a:r>
              <a:rPr lang="en-US" sz="1400" b="1" dirty="0" err="1"/>
              <a:t>Nuclotron</a:t>
            </a:r>
            <a:r>
              <a:rPr lang="en-US" sz="1400" b="1" dirty="0"/>
              <a:t> is the basic facility of JINR for high energy physic research . Acceleration of proton, polarized deuteron and nuclear (or  multi charged ion) beams can be provided at the facility. The maximum design energy is 6GeV/u for the particles with charge-to-mass ratio Z/A=½. The </a:t>
            </a:r>
            <a:r>
              <a:rPr lang="en-US" sz="1400" b="1" dirty="0" err="1"/>
              <a:t>Nuclotron</a:t>
            </a:r>
            <a:r>
              <a:rPr lang="en-US" sz="1400" b="1" dirty="0"/>
              <a:t> was built during 1987-92 and put into operation in 1993. This accelerator based on the unique technology of superconducting fast cycling magnetic system, has been proposed and investigated </a:t>
            </a:r>
            <a:r>
              <a:rPr lang="en-US" b="1" dirty="0"/>
              <a:t>at the JINR</a:t>
            </a:r>
          </a:p>
        </p:txBody>
      </p:sp>
      <p:pic>
        <p:nvPicPr>
          <p:cNvPr id="44035" name="Picture 3"/>
          <p:cNvPicPr>
            <a:picLocks noChangeAspect="1" noChangeArrowheads="1"/>
          </p:cNvPicPr>
          <p:nvPr/>
        </p:nvPicPr>
        <p:blipFill>
          <a:blip r:embed="rId3" cstate="print"/>
          <a:srcRect/>
          <a:stretch>
            <a:fillRect/>
          </a:stretch>
        </p:blipFill>
        <p:spPr bwMode="auto">
          <a:xfrm>
            <a:off x="179512" y="5373216"/>
            <a:ext cx="8730295" cy="570359"/>
          </a:xfrm>
          <a:prstGeom prst="rect">
            <a:avLst/>
          </a:prstGeom>
          <a:noFill/>
          <a:ln w="9525">
            <a:noFill/>
            <a:miter lim="800000"/>
            <a:headEnd/>
            <a:tailEnd/>
          </a:ln>
        </p:spPr>
      </p:pic>
      <p:pic>
        <p:nvPicPr>
          <p:cNvPr id="44036" name="Picture 4"/>
          <p:cNvPicPr>
            <a:picLocks noChangeAspect="1" noChangeArrowheads="1"/>
          </p:cNvPicPr>
          <p:nvPr/>
        </p:nvPicPr>
        <p:blipFill>
          <a:blip r:embed="rId4" cstate="print"/>
          <a:srcRect/>
          <a:stretch>
            <a:fillRect/>
          </a:stretch>
        </p:blipFill>
        <p:spPr bwMode="auto">
          <a:xfrm>
            <a:off x="323528" y="332656"/>
            <a:ext cx="8677170" cy="407311"/>
          </a:xfrm>
          <a:prstGeom prst="rect">
            <a:avLst/>
          </a:prstGeom>
          <a:noFill/>
          <a:ln w="9525">
            <a:noFill/>
            <a:miter lim="800000"/>
            <a:headEnd/>
            <a:tailEnd/>
          </a:ln>
        </p:spPr>
      </p:pic>
      <p:graphicFrame>
        <p:nvGraphicFramePr>
          <p:cNvPr id="7" name="Group 850"/>
          <p:cNvGraphicFramePr>
            <a:graphicFrameLocks/>
          </p:cNvGraphicFramePr>
          <p:nvPr/>
        </p:nvGraphicFramePr>
        <p:xfrm>
          <a:off x="611560" y="2708920"/>
          <a:ext cx="3276600" cy="2292033"/>
        </p:xfrm>
        <a:graphic>
          <a:graphicData uri="http://schemas.openxmlformats.org/drawingml/2006/table">
            <a:tbl>
              <a:tblPr/>
              <a:tblGrid>
                <a:gridCol w="1676400"/>
                <a:gridCol w="762000"/>
                <a:gridCol w="838200"/>
              </a:tblGrid>
              <a:tr h="446088">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1" lang="en-US" sz="1200" b="1" i="0" u="none" strike="noStrike" cap="none" normalizeH="0" baseline="0" dirty="0" smtClean="0">
                          <a:ln>
                            <a:noFill/>
                          </a:ln>
                          <a:solidFill>
                            <a:schemeClr val="bg2"/>
                          </a:solidFill>
                          <a:effectLst/>
                          <a:latin typeface="Times New Roman" pitchFamily="18" charset="0"/>
                          <a:ea typeface="MS Mincho" pitchFamily="49" charset="-128"/>
                          <a:cs typeface="Times New Roman" pitchFamily="18" charset="0"/>
                        </a:rPr>
                        <a:t>Parameter</a:t>
                      </a:r>
                      <a:endParaRPr kumimoji="1" lang="en-US" sz="2400" b="1" i="0" u="none" strike="noStrike" cap="none" normalizeH="0" baseline="0" dirty="0" smtClean="0">
                        <a:ln>
                          <a:noFill/>
                        </a:ln>
                        <a:solidFill>
                          <a:schemeClr val="bg2"/>
                        </a:solidFill>
                        <a:effectLst/>
                        <a:latin typeface="Times New Roman" pitchFamily="18" charset="0"/>
                        <a:ea typeface="MS Mincho" pitchFamily="49" charset="-128"/>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1" lang="en-US" sz="1200" b="1" i="0" u="none" strike="noStrike" cap="none" normalizeH="0" baseline="0" smtClean="0">
                          <a:ln>
                            <a:noFill/>
                          </a:ln>
                          <a:solidFill>
                            <a:schemeClr val="bg2"/>
                          </a:solidFill>
                          <a:effectLst/>
                          <a:latin typeface="Times New Roman" pitchFamily="18" charset="0"/>
                          <a:ea typeface="MS Mincho" pitchFamily="49" charset="-128"/>
                          <a:cs typeface="Times New Roman" pitchFamily="18" charset="0"/>
                        </a:rPr>
                        <a:t>working</a:t>
                      </a:r>
                      <a:endParaRPr kumimoji="1" lang="en-US" sz="2400" b="1" i="0" u="none" strike="noStrike" cap="none" normalizeH="0" baseline="0" smtClean="0">
                        <a:ln>
                          <a:noFill/>
                        </a:ln>
                        <a:solidFill>
                          <a:schemeClr val="bg2"/>
                        </a:solidFill>
                        <a:effectLst/>
                        <a:latin typeface="Times New Roman" pitchFamily="18" charset="0"/>
                        <a:ea typeface="MS Mincho" pitchFamily="49" charset="-128"/>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1" lang="en-US" sz="1200" b="1" i="0" u="none" strike="noStrike" cap="none" normalizeH="0" baseline="0" smtClean="0">
                          <a:ln>
                            <a:noFill/>
                          </a:ln>
                          <a:solidFill>
                            <a:schemeClr val="bg2"/>
                          </a:solidFill>
                          <a:effectLst/>
                          <a:latin typeface="Times New Roman" pitchFamily="18" charset="0"/>
                          <a:ea typeface="MS Mincho" pitchFamily="49" charset="-128"/>
                          <a:cs typeface="Times New Roman" pitchFamily="18" charset="0"/>
                        </a:rPr>
                        <a:t>planned</a:t>
                      </a:r>
                      <a:endParaRPr kumimoji="1" lang="en-US" sz="2400" b="1" i="0" u="none" strike="noStrike" cap="none" normalizeH="0" baseline="0" smtClean="0">
                        <a:ln>
                          <a:noFill/>
                        </a:ln>
                        <a:solidFill>
                          <a:schemeClr val="bg2"/>
                        </a:solidFill>
                        <a:effectLst/>
                        <a:latin typeface="Times New Roman" pitchFamily="18" charset="0"/>
                        <a:ea typeface="MS Mincho" pitchFamily="49" charset="-128"/>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solidFill>
                  </a:tcPr>
                </a:tc>
              </a:tr>
              <a:tr h="336550">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1" lang="en-US" sz="1200" b="0" i="0" u="none" strike="noStrike" cap="none" normalizeH="0" baseline="0" smtClean="0">
                          <a:ln>
                            <a:noFill/>
                          </a:ln>
                          <a:solidFill>
                            <a:schemeClr val="bg2"/>
                          </a:solidFill>
                          <a:effectLst/>
                          <a:latin typeface="Times New Roman" pitchFamily="18" charset="0"/>
                          <a:ea typeface="MS Mincho" pitchFamily="49" charset="-128"/>
                          <a:cs typeface="Times New Roman" pitchFamily="18" charset="0"/>
                        </a:rPr>
                        <a:t>Accelerated particles</a:t>
                      </a:r>
                      <a:endParaRPr kumimoji="1" lang="en-US" sz="2400" b="0" i="0" u="none" strike="noStrike" cap="none" normalizeH="0" baseline="0" smtClean="0">
                        <a:ln>
                          <a:noFill/>
                        </a:ln>
                        <a:solidFill>
                          <a:schemeClr val="bg2"/>
                        </a:solidFill>
                        <a:effectLst/>
                        <a:latin typeface="Times New Roman" pitchFamily="18" charset="0"/>
                        <a:ea typeface="MS Mincho" pitchFamily="49" charset="-128"/>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1" lang="en-US" sz="1200" b="0" i="0" u="none" strike="noStrike" cap="none" normalizeH="0" baseline="0" smtClean="0">
                          <a:ln>
                            <a:noFill/>
                          </a:ln>
                          <a:solidFill>
                            <a:schemeClr val="bg2"/>
                          </a:solidFill>
                          <a:effectLst/>
                          <a:latin typeface="Times New Roman" pitchFamily="18" charset="0"/>
                          <a:ea typeface="MS Mincho" pitchFamily="49" charset="-128"/>
                          <a:cs typeface="Times New Roman" pitchFamily="18" charset="0"/>
                        </a:rPr>
                        <a:t>1&lt;Z&lt;36</a:t>
                      </a:r>
                      <a:endParaRPr kumimoji="1" lang="en-US" sz="2400" b="0" i="0" u="none" strike="noStrike" cap="none" normalizeH="0" baseline="0" smtClean="0">
                        <a:ln>
                          <a:noFill/>
                        </a:ln>
                        <a:solidFill>
                          <a:schemeClr val="bg2"/>
                        </a:solidFill>
                        <a:effectLst/>
                        <a:latin typeface="Times New Roman" pitchFamily="18" charset="0"/>
                        <a:ea typeface="MS Mincho" pitchFamily="49" charset="-128"/>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1" lang="en-US" sz="1200" b="0" i="0" u="none" strike="noStrike" cap="none" normalizeH="0" baseline="0" smtClean="0">
                          <a:ln>
                            <a:noFill/>
                          </a:ln>
                          <a:solidFill>
                            <a:schemeClr val="bg2"/>
                          </a:solidFill>
                          <a:effectLst/>
                          <a:latin typeface="Times New Roman" pitchFamily="18" charset="0"/>
                          <a:ea typeface="MS Mincho" pitchFamily="49" charset="-128"/>
                          <a:cs typeface="Times New Roman" pitchFamily="18" charset="0"/>
                        </a:rPr>
                        <a:t>1&lt;Z&lt;92</a:t>
                      </a:r>
                      <a:endParaRPr kumimoji="1" lang="en-US" sz="2400" b="0" i="0" u="none" strike="noStrike" cap="none" normalizeH="0" baseline="0" smtClean="0">
                        <a:ln>
                          <a:noFill/>
                        </a:ln>
                        <a:solidFill>
                          <a:schemeClr val="bg2"/>
                        </a:solidFill>
                        <a:effectLst/>
                        <a:latin typeface="Times New Roman" pitchFamily="18" charset="0"/>
                        <a:ea typeface="MS Mincho" pitchFamily="49" charset="-128"/>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solidFill>
                  </a:tcPr>
                </a:tc>
              </a:tr>
              <a:tr h="304800">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1" lang="en-US" sz="1200" b="0" i="0" u="none" strike="noStrike" cap="none" normalizeH="0" baseline="0" smtClean="0">
                          <a:ln>
                            <a:noFill/>
                          </a:ln>
                          <a:solidFill>
                            <a:schemeClr val="bg2"/>
                          </a:solidFill>
                          <a:effectLst/>
                          <a:latin typeface="Times New Roman" pitchFamily="18" charset="0"/>
                          <a:ea typeface="MS Mincho" pitchFamily="49" charset="-128"/>
                          <a:cs typeface="Times New Roman" pitchFamily="18" charset="0"/>
                        </a:rPr>
                        <a:t>Max Energy  ( GeV/n)</a:t>
                      </a:r>
                      <a:endParaRPr kumimoji="1" lang="en-US" sz="2400" b="0" i="0" u="none" strike="noStrike" cap="none" normalizeH="0" baseline="0" smtClean="0">
                        <a:ln>
                          <a:noFill/>
                        </a:ln>
                        <a:solidFill>
                          <a:schemeClr val="bg2"/>
                        </a:solidFill>
                        <a:effectLst/>
                        <a:latin typeface="Times New Roman" pitchFamily="18" charset="0"/>
                        <a:ea typeface="MS Mincho" pitchFamily="49" charset="-128"/>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1" lang="en-US" sz="1200" b="0" i="0" u="none" strike="noStrike" cap="none" normalizeH="0" baseline="0" smtClean="0">
                          <a:ln>
                            <a:noFill/>
                          </a:ln>
                          <a:solidFill>
                            <a:schemeClr val="bg2"/>
                          </a:solidFill>
                          <a:effectLst/>
                          <a:latin typeface="Times New Roman" pitchFamily="18" charset="0"/>
                          <a:ea typeface="MS Mincho" pitchFamily="49" charset="-128"/>
                          <a:cs typeface="Times New Roman" pitchFamily="18" charset="0"/>
                        </a:rPr>
                        <a:t>4.2</a:t>
                      </a:r>
                      <a:endParaRPr kumimoji="1" lang="en-US" sz="2400" b="0" i="0" u="none" strike="noStrike" cap="none" normalizeH="0" baseline="0" smtClean="0">
                        <a:ln>
                          <a:noFill/>
                        </a:ln>
                        <a:solidFill>
                          <a:schemeClr val="bg2"/>
                        </a:solidFill>
                        <a:effectLst/>
                        <a:latin typeface="Times New Roman" pitchFamily="18" charset="0"/>
                        <a:ea typeface="MS Mincho" pitchFamily="49" charset="-128"/>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1" lang="en-US" sz="1200" b="0" i="0" u="none" strike="noStrike" cap="none" normalizeH="0" baseline="0" smtClean="0">
                          <a:ln>
                            <a:noFill/>
                          </a:ln>
                          <a:solidFill>
                            <a:schemeClr val="bg2"/>
                          </a:solidFill>
                          <a:effectLst/>
                          <a:latin typeface="Times New Roman" pitchFamily="18" charset="0"/>
                          <a:ea typeface="MS Mincho" pitchFamily="49" charset="-128"/>
                          <a:cs typeface="Times New Roman" pitchFamily="18" charset="0"/>
                        </a:rPr>
                        <a:t>6(A/Z=2)</a:t>
                      </a:r>
                      <a:endParaRPr kumimoji="1" lang="en-US" sz="2400" b="0" i="0" u="none" strike="noStrike" cap="none" normalizeH="0" baseline="0" smtClean="0">
                        <a:ln>
                          <a:noFill/>
                        </a:ln>
                        <a:solidFill>
                          <a:schemeClr val="bg2"/>
                        </a:solidFill>
                        <a:effectLst/>
                        <a:latin typeface="Times New Roman" pitchFamily="18" charset="0"/>
                        <a:ea typeface="MS Mincho" pitchFamily="49" charset="-128"/>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solidFill>
                  </a:tcPr>
                </a:tc>
              </a:tr>
              <a:tr h="304800">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1" lang="en-US" sz="1200" b="0" i="0" u="none" strike="noStrike" cap="none" normalizeH="0" baseline="0" smtClean="0">
                          <a:ln>
                            <a:noFill/>
                          </a:ln>
                          <a:solidFill>
                            <a:schemeClr val="bg2"/>
                          </a:solidFill>
                          <a:effectLst/>
                          <a:latin typeface="Times New Roman" pitchFamily="18" charset="0"/>
                          <a:ea typeface="MS Mincho" pitchFamily="49" charset="-128"/>
                          <a:cs typeface="Times New Roman" pitchFamily="18" charset="0"/>
                        </a:rPr>
                        <a:t>Magnetic field   (T)</a:t>
                      </a:r>
                      <a:endParaRPr kumimoji="1" lang="en-US" sz="2400" b="0" i="0" u="none" strike="noStrike" cap="none" normalizeH="0" baseline="0" smtClean="0">
                        <a:ln>
                          <a:noFill/>
                        </a:ln>
                        <a:solidFill>
                          <a:schemeClr val="bg2"/>
                        </a:solidFill>
                        <a:effectLst/>
                        <a:latin typeface="Times New Roman" pitchFamily="18" charset="0"/>
                        <a:ea typeface="MS Mincho" pitchFamily="49" charset="-128"/>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1" lang="en-US" sz="1200" b="0" i="0" u="none" strike="noStrike" cap="none" normalizeH="0" baseline="0" smtClean="0">
                          <a:ln>
                            <a:noFill/>
                          </a:ln>
                          <a:solidFill>
                            <a:schemeClr val="bg2"/>
                          </a:solidFill>
                          <a:effectLst/>
                          <a:latin typeface="Times New Roman" pitchFamily="18" charset="0"/>
                          <a:ea typeface="MS Mincho" pitchFamily="49" charset="-128"/>
                          <a:cs typeface="Times New Roman" pitchFamily="18" charset="0"/>
                        </a:rPr>
                        <a:t>1.5</a:t>
                      </a:r>
                      <a:endParaRPr kumimoji="1" lang="en-US" sz="2400" b="0" i="0" u="none" strike="noStrike" cap="none" normalizeH="0" baseline="0" smtClean="0">
                        <a:ln>
                          <a:noFill/>
                        </a:ln>
                        <a:solidFill>
                          <a:schemeClr val="bg2"/>
                        </a:solidFill>
                        <a:effectLst/>
                        <a:latin typeface="Times New Roman" pitchFamily="18" charset="0"/>
                        <a:ea typeface="MS Mincho" pitchFamily="49" charset="-128"/>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1" lang="en-US" sz="1200" b="0" i="0" u="none" strike="noStrike" cap="none" normalizeH="0" baseline="0" smtClean="0">
                          <a:ln>
                            <a:noFill/>
                          </a:ln>
                          <a:solidFill>
                            <a:schemeClr val="bg2"/>
                          </a:solidFill>
                          <a:effectLst/>
                          <a:latin typeface="Times New Roman" pitchFamily="18" charset="0"/>
                          <a:ea typeface="MS Mincho" pitchFamily="49" charset="-128"/>
                          <a:cs typeface="Times New Roman" pitchFamily="18" charset="0"/>
                        </a:rPr>
                        <a:t>2.0</a:t>
                      </a:r>
                      <a:endParaRPr kumimoji="1" lang="en-US" sz="2400" b="0" i="0" u="none" strike="noStrike" cap="none" normalizeH="0" baseline="0" smtClean="0">
                        <a:ln>
                          <a:noFill/>
                        </a:ln>
                        <a:solidFill>
                          <a:schemeClr val="bg2"/>
                        </a:solidFill>
                        <a:effectLst/>
                        <a:latin typeface="Times New Roman" pitchFamily="18" charset="0"/>
                        <a:ea typeface="MS Mincho" pitchFamily="49" charset="-128"/>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solidFill>
                  </a:tcPr>
                </a:tc>
              </a:tr>
              <a:tr h="180975">
                <a:tc gridSpan="3">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1" lang="en-US" sz="1200" b="0" i="0" u="none" strike="noStrike" cap="none" normalizeH="0" baseline="0" smtClean="0">
                          <a:ln>
                            <a:noFill/>
                          </a:ln>
                          <a:solidFill>
                            <a:schemeClr val="bg2"/>
                          </a:solidFill>
                          <a:effectLst/>
                          <a:latin typeface="Times New Roman" pitchFamily="18" charset="0"/>
                          <a:ea typeface="MS Mincho" pitchFamily="49" charset="-128"/>
                          <a:cs typeface="Times New Roman" pitchFamily="18" charset="0"/>
                        </a:rPr>
                        <a:t>Slow extraction system</a:t>
                      </a:r>
                      <a:endParaRPr kumimoji="1" lang="en-US" sz="2400" b="0" i="0" u="none" strike="noStrike" cap="none" normalizeH="0" baseline="0" smtClean="0">
                        <a:ln>
                          <a:noFill/>
                        </a:ln>
                        <a:solidFill>
                          <a:schemeClr val="bg2"/>
                        </a:solidFill>
                        <a:effectLst/>
                        <a:latin typeface="Times New Roman" pitchFamily="18" charset="0"/>
                        <a:ea typeface="MS Mincho" pitchFamily="49" charset="-128"/>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solidFill>
                  </a:tcPr>
                </a:tc>
                <a:tc hMerge="1">
                  <a:txBody>
                    <a:bodyPr/>
                    <a:lstStyle/>
                    <a:p>
                      <a:endParaRPr lang="ru-RU"/>
                    </a:p>
                  </a:txBody>
                  <a:tcPr/>
                </a:tc>
                <a:tc hMerge="1">
                  <a:txBody>
                    <a:bodyPr/>
                    <a:lstStyle/>
                    <a:p>
                      <a:endParaRPr lang="ru-RU"/>
                    </a:p>
                  </a:txBody>
                  <a:tcPr/>
                </a:tc>
              </a:tr>
              <a:tr h="320675">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1" lang="en-US" sz="1200" b="0" i="0" u="none" strike="noStrike" cap="none" normalizeH="0" baseline="0" smtClean="0">
                          <a:ln>
                            <a:noFill/>
                          </a:ln>
                          <a:solidFill>
                            <a:schemeClr val="bg2"/>
                          </a:solidFill>
                          <a:effectLst/>
                          <a:latin typeface="Times New Roman" pitchFamily="18" charset="0"/>
                          <a:ea typeface="MS Mincho" pitchFamily="49" charset="-128"/>
                          <a:cs typeface="Times New Roman" pitchFamily="18" charset="0"/>
                        </a:rPr>
                        <a:t>   Time extraction  (sec)</a:t>
                      </a:r>
                      <a:endParaRPr kumimoji="1" lang="en-US" sz="2400" b="0" i="0" u="none" strike="noStrike" cap="none" normalizeH="0" baseline="0" smtClean="0">
                        <a:ln>
                          <a:noFill/>
                        </a:ln>
                        <a:solidFill>
                          <a:schemeClr val="bg2"/>
                        </a:solidFill>
                        <a:effectLst/>
                        <a:latin typeface="Times New Roman" pitchFamily="18" charset="0"/>
                        <a:ea typeface="MS Mincho" pitchFamily="49" charset="-128"/>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1" lang="en-US" sz="1200" b="0" i="0" u="none" strike="noStrike" cap="none" normalizeH="0" baseline="0" smtClean="0">
                          <a:ln>
                            <a:noFill/>
                          </a:ln>
                          <a:solidFill>
                            <a:schemeClr val="bg2"/>
                          </a:solidFill>
                          <a:effectLst/>
                          <a:latin typeface="Times New Roman" pitchFamily="18" charset="0"/>
                          <a:ea typeface="MS Mincho" pitchFamily="49" charset="-128"/>
                          <a:cs typeface="Times New Roman" pitchFamily="18" charset="0"/>
                        </a:rPr>
                        <a:t>Up to 10</a:t>
                      </a:r>
                      <a:endParaRPr kumimoji="1" lang="en-US" sz="2400" b="0" i="0" u="none" strike="noStrike" cap="none" normalizeH="0" baseline="0" smtClean="0">
                        <a:ln>
                          <a:noFill/>
                        </a:ln>
                        <a:solidFill>
                          <a:schemeClr val="bg2"/>
                        </a:solidFill>
                        <a:effectLst/>
                        <a:latin typeface="Times New Roman" pitchFamily="18" charset="0"/>
                        <a:ea typeface="MS Mincho" pitchFamily="49" charset="-128"/>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1" lang="en-US" sz="1200" b="0" i="0" u="none" strike="noStrike" cap="none" normalizeH="0" baseline="0" smtClean="0">
                          <a:ln>
                            <a:noFill/>
                          </a:ln>
                          <a:solidFill>
                            <a:schemeClr val="bg2"/>
                          </a:solidFill>
                          <a:effectLst/>
                          <a:latin typeface="Times New Roman" pitchFamily="18" charset="0"/>
                          <a:ea typeface="MS Mincho" pitchFamily="49" charset="-128"/>
                          <a:cs typeface="Times New Roman" pitchFamily="18" charset="0"/>
                        </a:rPr>
                        <a:t>up to 10</a:t>
                      </a:r>
                      <a:endParaRPr kumimoji="1" lang="en-US" sz="2400" b="0" i="0" u="none" strike="noStrike" cap="none" normalizeH="0" baseline="0" smtClean="0">
                        <a:ln>
                          <a:noFill/>
                        </a:ln>
                        <a:solidFill>
                          <a:schemeClr val="bg2"/>
                        </a:solidFill>
                        <a:effectLst/>
                        <a:latin typeface="Times New Roman" pitchFamily="18" charset="0"/>
                        <a:ea typeface="MS Mincho" pitchFamily="49" charset="-128"/>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solidFill>
                  </a:tcPr>
                </a:tc>
              </a:tr>
              <a:tr h="304800">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1" lang="en-US" sz="1200" b="0" i="0" u="none" strike="noStrike" cap="none" normalizeH="0" baseline="0" smtClean="0">
                          <a:ln>
                            <a:noFill/>
                          </a:ln>
                          <a:solidFill>
                            <a:schemeClr val="bg2"/>
                          </a:solidFill>
                          <a:effectLst/>
                          <a:latin typeface="Times New Roman" pitchFamily="18" charset="0"/>
                          <a:ea typeface="MS Mincho" pitchFamily="49" charset="-128"/>
                          <a:cs typeface="Times New Roman" pitchFamily="18" charset="0"/>
                        </a:rPr>
                        <a:t>  Energy range (GeV/n)</a:t>
                      </a:r>
                      <a:endParaRPr kumimoji="1" lang="en-US" sz="2400" b="0" i="0" u="none" strike="noStrike" cap="none" normalizeH="0" baseline="0" smtClean="0">
                        <a:ln>
                          <a:noFill/>
                        </a:ln>
                        <a:solidFill>
                          <a:schemeClr val="bg2"/>
                        </a:solidFill>
                        <a:effectLst/>
                        <a:latin typeface="Times New Roman" pitchFamily="18" charset="0"/>
                        <a:ea typeface="MS Mincho" pitchFamily="49" charset="-128"/>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1" lang="en-US" sz="1200" b="0" i="0" u="none" strike="noStrike" cap="none" normalizeH="0" baseline="0" smtClean="0">
                          <a:ln>
                            <a:noFill/>
                          </a:ln>
                          <a:solidFill>
                            <a:schemeClr val="bg2"/>
                          </a:solidFill>
                          <a:effectLst/>
                          <a:latin typeface="Times New Roman" pitchFamily="18" charset="0"/>
                          <a:ea typeface="MS Mincho" pitchFamily="49" charset="-128"/>
                          <a:cs typeface="Times New Roman" pitchFamily="18" charset="0"/>
                        </a:rPr>
                        <a:t>0,2-2,3</a:t>
                      </a:r>
                      <a:endParaRPr kumimoji="1" lang="en-US" sz="2400" b="0" i="0" u="none" strike="noStrike" cap="none" normalizeH="0" baseline="0" smtClean="0">
                        <a:ln>
                          <a:noFill/>
                        </a:ln>
                        <a:solidFill>
                          <a:schemeClr val="bg2"/>
                        </a:solidFill>
                        <a:effectLst/>
                        <a:latin typeface="Times New Roman" pitchFamily="18" charset="0"/>
                        <a:ea typeface="MS Mincho" pitchFamily="49" charset="-128"/>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1" lang="en-US" sz="1200" b="0" i="0" u="none" strike="noStrike" cap="none" normalizeH="0" baseline="0" dirty="0" smtClean="0">
                          <a:ln>
                            <a:noFill/>
                          </a:ln>
                          <a:solidFill>
                            <a:schemeClr val="bg2"/>
                          </a:solidFill>
                          <a:effectLst/>
                          <a:latin typeface="Times New Roman" pitchFamily="18" charset="0"/>
                          <a:ea typeface="MS Mincho" pitchFamily="49" charset="-128"/>
                          <a:cs typeface="Times New Roman" pitchFamily="18" charset="0"/>
                        </a:rPr>
                        <a:t>0.2-6.0</a:t>
                      </a:r>
                      <a:endParaRPr kumimoji="1" lang="en-US" sz="2400" b="0" i="0" u="none" strike="noStrike" cap="none" normalizeH="0" baseline="0" dirty="0" smtClean="0">
                        <a:ln>
                          <a:noFill/>
                        </a:ln>
                        <a:solidFill>
                          <a:schemeClr val="bg2"/>
                        </a:solidFill>
                        <a:effectLst/>
                        <a:latin typeface="Times New Roman" pitchFamily="18" charset="0"/>
                        <a:ea typeface="MS Mincho" pitchFamily="49" charset="-128"/>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solidFill>
                  </a:tcPr>
                </a:tc>
              </a:tr>
            </a:tbl>
          </a:graphicData>
        </a:graphic>
      </p:graphicFrame>
      <p:sp>
        <p:nvSpPr>
          <p:cNvPr id="8" name="TextBox 7"/>
          <p:cNvSpPr txBox="1"/>
          <p:nvPr/>
        </p:nvSpPr>
        <p:spPr>
          <a:xfrm>
            <a:off x="4211960" y="6309320"/>
            <a:ext cx="3512757" cy="369332"/>
          </a:xfrm>
          <a:prstGeom prst="rect">
            <a:avLst/>
          </a:prstGeom>
          <a:noFill/>
        </p:spPr>
        <p:txBody>
          <a:bodyPr wrap="none" rtlCol="0">
            <a:spAutoFit/>
          </a:bodyPr>
          <a:lstStyle/>
          <a:p>
            <a:r>
              <a:rPr lang="en-US" dirty="0" smtClean="0"/>
              <a:t>INSTR14 Novosibirsk </a:t>
            </a:r>
            <a:r>
              <a:rPr lang="en-US" dirty="0"/>
              <a:t>F</a:t>
            </a:r>
            <a:r>
              <a:rPr lang="en-US" dirty="0" smtClean="0"/>
              <a:t>ebruary 2014</a:t>
            </a:r>
            <a:endParaRPr lang="ru-RU"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3"/>
          <p:cNvSpPr>
            <a:spLocks noGrp="1"/>
          </p:cNvSpPr>
          <p:nvPr>
            <p:ph type="sldNum" sz="quarter" idx="12"/>
          </p:nvPr>
        </p:nvSpPr>
        <p:spPr>
          <a:xfrm>
            <a:off x="6553200" y="6356350"/>
            <a:ext cx="2133600" cy="365125"/>
          </a:xfrm>
        </p:spPr>
        <p:txBody>
          <a:bodyPr/>
          <a:lstStyle/>
          <a:p>
            <a:pPr>
              <a:defRPr/>
            </a:pPr>
            <a:fld id="{720A995C-9D15-42CF-8D32-137090F43CFA}" type="slidenum">
              <a:rPr lang="ru-RU"/>
              <a:pPr>
                <a:defRPr/>
              </a:pPr>
              <a:t>7</a:t>
            </a:fld>
            <a:endParaRPr lang="ru-RU"/>
          </a:p>
        </p:txBody>
      </p:sp>
      <p:sp>
        <p:nvSpPr>
          <p:cNvPr id="4" name="Номер слайда 5"/>
          <p:cNvSpPr txBox="1">
            <a:spLocks noGrp="1"/>
          </p:cNvSpPr>
          <p:nvPr/>
        </p:nvSpPr>
        <p:spPr bwMode="auto">
          <a:xfrm>
            <a:off x="6553200" y="6245225"/>
            <a:ext cx="2133600" cy="476250"/>
          </a:xfrm>
          <a:prstGeom prst="rect">
            <a:avLst/>
          </a:prstGeom>
          <a:noFill/>
          <a:ln w="9525">
            <a:noFill/>
            <a:miter lim="800000"/>
            <a:headEnd/>
            <a:tailEnd/>
          </a:ln>
        </p:spPr>
        <p:txBody>
          <a:bodyPr/>
          <a:lstStyle/>
          <a:p>
            <a:pPr algn="r"/>
            <a:fld id="{CCF49D8B-E923-4084-A380-63B256A296EA}" type="slidenum">
              <a:rPr lang="ru-RU" sz="1400"/>
              <a:pPr algn="r"/>
              <a:t>7</a:t>
            </a:fld>
            <a:endParaRPr lang="ru-RU" sz="1400"/>
          </a:p>
        </p:txBody>
      </p:sp>
      <p:grpSp>
        <p:nvGrpSpPr>
          <p:cNvPr id="5" name="Group 52"/>
          <p:cNvGrpSpPr>
            <a:grpSpLocks/>
          </p:cNvGrpSpPr>
          <p:nvPr/>
        </p:nvGrpSpPr>
        <p:grpSpPr bwMode="auto">
          <a:xfrm>
            <a:off x="5443538" y="3829050"/>
            <a:ext cx="2668587" cy="2227263"/>
            <a:chOff x="3429" y="2251"/>
            <a:chExt cx="1681" cy="1403"/>
          </a:xfrm>
        </p:grpSpPr>
        <p:sp>
          <p:nvSpPr>
            <p:cNvPr id="6" name="Oval 53"/>
            <p:cNvSpPr>
              <a:spLocks noChangeArrowheads="1"/>
            </p:cNvSpPr>
            <p:nvPr/>
          </p:nvSpPr>
          <p:spPr bwMode="auto">
            <a:xfrm>
              <a:off x="3492" y="2251"/>
              <a:ext cx="1532" cy="1403"/>
            </a:xfrm>
            <a:prstGeom prst="ellipse">
              <a:avLst/>
            </a:prstGeom>
            <a:solidFill>
              <a:srgbClr val="FFFFFF"/>
            </a:solidFill>
            <a:ln w="28575">
              <a:solidFill>
                <a:srgbClr val="000000"/>
              </a:solidFill>
              <a:round/>
              <a:headEnd/>
              <a:tailEnd/>
            </a:ln>
          </p:spPr>
          <p:txBody>
            <a:bodyPr/>
            <a:lstStyle/>
            <a:p>
              <a:endParaRPr lang="ru-RU"/>
            </a:p>
          </p:txBody>
        </p:sp>
        <p:sp>
          <p:nvSpPr>
            <p:cNvPr id="7" name="Text Box 54"/>
            <p:cNvSpPr txBox="1">
              <a:spLocks noChangeArrowheads="1"/>
            </p:cNvSpPr>
            <p:nvPr/>
          </p:nvSpPr>
          <p:spPr bwMode="auto">
            <a:xfrm>
              <a:off x="3429" y="2544"/>
              <a:ext cx="1681" cy="857"/>
            </a:xfrm>
            <a:prstGeom prst="rect">
              <a:avLst/>
            </a:prstGeom>
            <a:noFill/>
            <a:ln w="19050">
              <a:solidFill>
                <a:srgbClr val="FF0000"/>
              </a:solidFill>
              <a:miter lim="800000"/>
              <a:headEnd/>
              <a:tailEnd/>
            </a:ln>
          </p:spPr>
          <p:txBody>
            <a:bodyPr/>
            <a:lstStyle/>
            <a:p>
              <a:pPr algn="ctr"/>
              <a:r>
                <a:rPr lang="en-US" sz="1600" b="1" u="sng">
                  <a:solidFill>
                    <a:srgbClr val="FF0000"/>
                  </a:solidFill>
                </a:rPr>
                <a:t>Nuclotron (45 Tm)</a:t>
              </a:r>
            </a:p>
            <a:p>
              <a:pPr algn="ctr"/>
              <a:r>
                <a:rPr lang="en-US" sz="1600" b="1">
                  <a:solidFill>
                    <a:srgbClr val="000066"/>
                  </a:solidFill>
                </a:rPr>
                <a:t>injection of one bunch </a:t>
              </a:r>
            </a:p>
            <a:p>
              <a:pPr algn="ctr"/>
              <a:r>
                <a:rPr lang="en-US" sz="1600" b="1">
                  <a:solidFill>
                    <a:srgbClr val="000066"/>
                  </a:solidFill>
                </a:rPr>
                <a:t>of </a:t>
              </a:r>
              <a:r>
                <a:rPr lang="ru-RU" sz="1600" b="1">
                  <a:solidFill>
                    <a:srgbClr val="000066"/>
                  </a:solidFill>
                </a:rPr>
                <a:t>1.1</a:t>
              </a:r>
              <a:r>
                <a:rPr lang="en-US" sz="1600" b="1">
                  <a:solidFill>
                    <a:srgbClr val="000066"/>
                  </a:solidFill>
                </a:rPr>
                <a:t>×10</a:t>
              </a:r>
              <a:r>
                <a:rPr lang="en-US" sz="1600" b="1" baseline="30000">
                  <a:solidFill>
                    <a:srgbClr val="000066"/>
                  </a:solidFill>
                </a:rPr>
                <a:t>9</a:t>
              </a:r>
              <a:r>
                <a:rPr lang="en-US" sz="1600" b="1">
                  <a:solidFill>
                    <a:srgbClr val="000066"/>
                  </a:solidFill>
                </a:rPr>
                <a:t> ions,</a:t>
              </a:r>
            </a:p>
            <a:p>
              <a:pPr algn="ctr"/>
              <a:r>
                <a:rPr lang="en-US" sz="1600" b="1">
                  <a:solidFill>
                    <a:srgbClr val="000066"/>
                  </a:solidFill>
                </a:rPr>
                <a:t>acceleration up to </a:t>
              </a:r>
            </a:p>
            <a:p>
              <a:pPr algn="ctr"/>
              <a:r>
                <a:rPr lang="en-US" sz="1600" b="1">
                  <a:solidFill>
                    <a:srgbClr val="000066"/>
                  </a:solidFill>
                </a:rPr>
                <a:t>1</a:t>
              </a:r>
              <a:r>
                <a:rPr lang="en-US" sz="1600" b="1">
                  <a:solidFill>
                    <a:srgbClr val="000066"/>
                  </a:solidFill>
                  <a:sym typeface="Symbol" pitchFamily="18" charset="2"/>
                </a:rPr>
                <a:t>4</a:t>
              </a:r>
              <a:r>
                <a:rPr lang="en-US" sz="1600" b="1">
                  <a:solidFill>
                    <a:srgbClr val="000066"/>
                  </a:solidFill>
                </a:rPr>
                <a:t>.5 GeV/u max.</a:t>
              </a:r>
              <a:endParaRPr lang="ru-RU" sz="1600" b="1">
                <a:solidFill>
                  <a:srgbClr val="008000"/>
                </a:solidFill>
              </a:endParaRPr>
            </a:p>
          </p:txBody>
        </p:sp>
      </p:grpSp>
      <p:sp>
        <p:nvSpPr>
          <p:cNvPr id="8" name="Text Box 55"/>
          <p:cNvSpPr txBox="1">
            <a:spLocks noChangeArrowheads="1"/>
          </p:cNvSpPr>
          <p:nvPr/>
        </p:nvSpPr>
        <p:spPr bwMode="auto">
          <a:xfrm>
            <a:off x="442913" y="2058988"/>
            <a:ext cx="4154487" cy="1339850"/>
          </a:xfrm>
          <a:prstGeom prst="rect">
            <a:avLst/>
          </a:prstGeom>
          <a:solidFill>
            <a:schemeClr val="tx2">
              <a:alpha val="10980"/>
            </a:schemeClr>
          </a:solidFill>
          <a:ln w="19050">
            <a:solidFill>
              <a:srgbClr val="FF0000"/>
            </a:solidFill>
            <a:miter lim="800000"/>
            <a:headEnd/>
            <a:tailEnd/>
          </a:ln>
        </p:spPr>
        <p:txBody>
          <a:bodyPr/>
          <a:lstStyle/>
          <a:p>
            <a:pPr algn="ctr"/>
            <a:r>
              <a:rPr lang="en-US" sz="1600" b="1" u="sng">
                <a:solidFill>
                  <a:srgbClr val="FF0000"/>
                </a:solidFill>
              </a:rPr>
              <a:t>Collider (45 Tm)</a:t>
            </a:r>
          </a:p>
          <a:p>
            <a:pPr algn="ctr"/>
            <a:r>
              <a:rPr lang="en-US" sz="1600" b="1">
                <a:solidFill>
                  <a:srgbClr val="000066"/>
                </a:solidFill>
              </a:rPr>
              <a:t>Storage of </a:t>
            </a:r>
          </a:p>
          <a:p>
            <a:pPr algn="ctr"/>
            <a:r>
              <a:rPr lang="en-US" sz="1600" b="1">
                <a:solidFill>
                  <a:srgbClr val="000066"/>
                </a:solidFill>
              </a:rPr>
              <a:t>32 bunches </a:t>
            </a:r>
            <a:r>
              <a:rPr lang="en-US" sz="1600" b="1">
                <a:solidFill>
                  <a:srgbClr val="000066"/>
                </a:solidFill>
                <a:sym typeface="Symbol" pitchFamily="18" charset="2"/>
              </a:rPr>
              <a:t> </a:t>
            </a:r>
            <a:r>
              <a:rPr lang="ru-RU" sz="1600" b="1">
                <a:solidFill>
                  <a:srgbClr val="000066"/>
                </a:solidFill>
              </a:rPr>
              <a:t>1</a:t>
            </a:r>
            <a:r>
              <a:rPr lang="en-US" sz="1600" b="1">
                <a:solidFill>
                  <a:srgbClr val="000066"/>
                </a:solidFill>
                <a:sym typeface="Symbol" pitchFamily="18" charset="2"/>
              </a:rPr>
              <a:t></a:t>
            </a:r>
            <a:r>
              <a:rPr lang="en-US" sz="1600" b="1">
                <a:solidFill>
                  <a:srgbClr val="000066"/>
                </a:solidFill>
              </a:rPr>
              <a:t>10</a:t>
            </a:r>
            <a:r>
              <a:rPr lang="en-US" sz="1600" b="1" baseline="30000">
                <a:solidFill>
                  <a:srgbClr val="000066"/>
                </a:solidFill>
              </a:rPr>
              <a:t>9  </a:t>
            </a:r>
            <a:r>
              <a:rPr lang="en-US" sz="1600" b="1">
                <a:solidFill>
                  <a:srgbClr val="000066"/>
                </a:solidFill>
              </a:rPr>
              <a:t>ions per ring </a:t>
            </a:r>
          </a:p>
          <a:p>
            <a:pPr algn="ctr"/>
            <a:r>
              <a:rPr lang="en-US" sz="1600" b="1">
                <a:solidFill>
                  <a:srgbClr val="000066"/>
                </a:solidFill>
              </a:rPr>
              <a:t>at 1</a:t>
            </a:r>
            <a:r>
              <a:rPr lang="en-US" sz="1600" b="1">
                <a:solidFill>
                  <a:srgbClr val="000066"/>
                </a:solidFill>
                <a:sym typeface="Symbol" pitchFamily="18" charset="2"/>
              </a:rPr>
              <a:t>4</a:t>
            </a:r>
            <a:r>
              <a:rPr lang="en-US" sz="1600" b="1">
                <a:solidFill>
                  <a:srgbClr val="000066"/>
                </a:solidFill>
              </a:rPr>
              <a:t>.5 GeV/u,</a:t>
            </a:r>
          </a:p>
          <a:p>
            <a:pPr algn="ctr"/>
            <a:r>
              <a:rPr lang="en-US" sz="1600" b="1">
                <a:solidFill>
                  <a:srgbClr val="000066"/>
                </a:solidFill>
              </a:rPr>
              <a:t>electron and/or stochastic cooling </a:t>
            </a:r>
            <a:endParaRPr lang="ru-RU" sz="1600" b="1">
              <a:solidFill>
                <a:srgbClr val="000066"/>
              </a:solidFill>
            </a:endParaRPr>
          </a:p>
        </p:txBody>
      </p:sp>
      <p:sp>
        <p:nvSpPr>
          <p:cNvPr id="9" name="Text Box 56"/>
          <p:cNvSpPr txBox="1">
            <a:spLocks noChangeArrowheads="1"/>
          </p:cNvSpPr>
          <p:nvPr/>
        </p:nvSpPr>
        <p:spPr bwMode="auto">
          <a:xfrm>
            <a:off x="366713" y="882650"/>
            <a:ext cx="4833937" cy="622300"/>
          </a:xfrm>
          <a:prstGeom prst="rect">
            <a:avLst/>
          </a:prstGeom>
          <a:solidFill>
            <a:srgbClr val="FFFFFF"/>
          </a:solidFill>
          <a:ln w="28575">
            <a:solidFill>
              <a:srgbClr val="000000"/>
            </a:solidFill>
            <a:miter lim="800000"/>
            <a:headEnd/>
            <a:tailEnd/>
          </a:ln>
        </p:spPr>
        <p:txBody>
          <a:bodyPr/>
          <a:lstStyle/>
          <a:p>
            <a:pPr algn="ctr"/>
            <a:r>
              <a:rPr lang="en-US" sz="1600" b="1">
                <a:solidFill>
                  <a:srgbClr val="FF0000"/>
                </a:solidFill>
              </a:rPr>
              <a:t>Injector:</a:t>
            </a:r>
            <a:r>
              <a:rPr lang="en-US" sz="1600" b="1">
                <a:solidFill>
                  <a:srgbClr val="333399"/>
                </a:solidFill>
              </a:rPr>
              <a:t> 2×10</a:t>
            </a:r>
            <a:r>
              <a:rPr lang="en-US" sz="1600" b="1" baseline="30000">
                <a:solidFill>
                  <a:srgbClr val="333399"/>
                </a:solidFill>
              </a:rPr>
              <a:t>9</a:t>
            </a:r>
            <a:r>
              <a:rPr lang="en-US" sz="1600" b="1">
                <a:solidFill>
                  <a:srgbClr val="333399"/>
                </a:solidFill>
              </a:rPr>
              <a:t> ions/pulse of </a:t>
            </a:r>
            <a:r>
              <a:rPr lang="en-US" sz="1600" b="1" baseline="30000">
                <a:solidFill>
                  <a:srgbClr val="333399"/>
                </a:solidFill>
              </a:rPr>
              <a:t>197</a:t>
            </a:r>
            <a:r>
              <a:rPr lang="en-US" sz="1600" b="1">
                <a:solidFill>
                  <a:srgbClr val="333399"/>
                </a:solidFill>
              </a:rPr>
              <a:t>Au</a:t>
            </a:r>
            <a:r>
              <a:rPr lang="en-US" sz="1600" b="1" baseline="30000">
                <a:solidFill>
                  <a:srgbClr val="333399"/>
                </a:solidFill>
              </a:rPr>
              <a:t>32+</a:t>
            </a:r>
            <a:r>
              <a:rPr lang="en-US" sz="1600" b="1">
                <a:solidFill>
                  <a:srgbClr val="333399"/>
                </a:solidFill>
              </a:rPr>
              <a:t> </a:t>
            </a:r>
            <a:endParaRPr lang="ru-RU" sz="1600" b="1">
              <a:solidFill>
                <a:srgbClr val="333399"/>
              </a:solidFill>
            </a:endParaRPr>
          </a:p>
          <a:p>
            <a:pPr algn="ctr"/>
            <a:r>
              <a:rPr lang="en-US" sz="1600" b="1">
                <a:solidFill>
                  <a:srgbClr val="333399"/>
                </a:solidFill>
              </a:rPr>
              <a:t>at energy of </a:t>
            </a:r>
            <a:r>
              <a:rPr lang="ru-RU" sz="1600" b="1">
                <a:solidFill>
                  <a:srgbClr val="333399"/>
                </a:solidFill>
              </a:rPr>
              <a:t>6</a:t>
            </a:r>
            <a:r>
              <a:rPr lang="en-US" sz="1600" b="1">
                <a:solidFill>
                  <a:srgbClr val="333399"/>
                </a:solidFill>
              </a:rPr>
              <a:t>.2 MeV/u</a:t>
            </a:r>
            <a:endParaRPr lang="ru-RU" sz="1600" b="1">
              <a:solidFill>
                <a:srgbClr val="333399"/>
              </a:solidFill>
            </a:endParaRPr>
          </a:p>
        </p:txBody>
      </p:sp>
      <p:grpSp>
        <p:nvGrpSpPr>
          <p:cNvPr id="10" name="Group 57"/>
          <p:cNvGrpSpPr>
            <a:grpSpLocks/>
          </p:cNvGrpSpPr>
          <p:nvPr/>
        </p:nvGrpSpPr>
        <p:grpSpPr bwMode="auto">
          <a:xfrm>
            <a:off x="989013" y="3844925"/>
            <a:ext cx="2881312" cy="1770063"/>
            <a:chOff x="1111" y="2886"/>
            <a:chExt cx="1815" cy="1115"/>
          </a:xfrm>
        </p:grpSpPr>
        <p:sp>
          <p:nvSpPr>
            <p:cNvPr id="11" name="Text Box 58"/>
            <p:cNvSpPr txBox="1">
              <a:spLocks noChangeArrowheads="1"/>
            </p:cNvSpPr>
            <p:nvPr/>
          </p:nvSpPr>
          <p:spPr bwMode="auto">
            <a:xfrm>
              <a:off x="1882" y="2886"/>
              <a:ext cx="469" cy="254"/>
            </a:xfrm>
            <a:prstGeom prst="rect">
              <a:avLst/>
            </a:prstGeom>
            <a:noFill/>
            <a:ln w="28575">
              <a:noFill/>
              <a:miter lim="800000"/>
              <a:headEnd/>
              <a:tailEnd/>
            </a:ln>
          </p:spPr>
          <p:txBody>
            <a:bodyPr/>
            <a:lstStyle/>
            <a:p>
              <a:r>
                <a:rPr lang="en-US" sz="1600" b="1">
                  <a:solidFill>
                    <a:srgbClr val="000066"/>
                  </a:solidFill>
                </a:rPr>
                <a:t>IP-1</a:t>
              </a:r>
              <a:endParaRPr lang="ru-RU" sz="1600">
                <a:solidFill>
                  <a:srgbClr val="000066"/>
                </a:solidFill>
              </a:endParaRPr>
            </a:p>
          </p:txBody>
        </p:sp>
        <p:sp>
          <p:nvSpPr>
            <p:cNvPr id="12" name="Text Box 59"/>
            <p:cNvSpPr txBox="1">
              <a:spLocks noChangeArrowheads="1"/>
            </p:cNvSpPr>
            <p:nvPr/>
          </p:nvSpPr>
          <p:spPr bwMode="auto">
            <a:xfrm>
              <a:off x="1837" y="3748"/>
              <a:ext cx="469" cy="253"/>
            </a:xfrm>
            <a:prstGeom prst="rect">
              <a:avLst/>
            </a:prstGeom>
            <a:noFill/>
            <a:ln w="28575">
              <a:noFill/>
              <a:miter lim="800000"/>
              <a:headEnd/>
              <a:tailEnd/>
            </a:ln>
          </p:spPr>
          <p:txBody>
            <a:bodyPr/>
            <a:lstStyle/>
            <a:p>
              <a:r>
                <a:rPr lang="en-US" sz="1600" b="1">
                  <a:solidFill>
                    <a:srgbClr val="000066"/>
                  </a:solidFill>
                </a:rPr>
                <a:t>IP-2</a:t>
              </a:r>
              <a:endParaRPr lang="ru-RU" sz="1600">
                <a:solidFill>
                  <a:srgbClr val="000066"/>
                </a:solidFill>
              </a:endParaRPr>
            </a:p>
          </p:txBody>
        </p:sp>
        <p:sp>
          <p:nvSpPr>
            <p:cNvPr id="13" name="Oval 60"/>
            <p:cNvSpPr>
              <a:spLocks noChangeArrowheads="1"/>
            </p:cNvSpPr>
            <p:nvPr/>
          </p:nvSpPr>
          <p:spPr bwMode="auto">
            <a:xfrm>
              <a:off x="1111" y="3113"/>
              <a:ext cx="862" cy="635"/>
            </a:xfrm>
            <a:prstGeom prst="ellipse">
              <a:avLst/>
            </a:prstGeom>
            <a:noFill/>
            <a:ln w="28575">
              <a:solidFill>
                <a:schemeClr val="accent2"/>
              </a:solidFill>
              <a:round/>
              <a:headEnd/>
              <a:tailEnd/>
            </a:ln>
          </p:spPr>
          <p:txBody>
            <a:bodyPr wrap="none" anchor="ctr"/>
            <a:lstStyle/>
            <a:p>
              <a:endParaRPr lang="ru-RU"/>
            </a:p>
          </p:txBody>
        </p:sp>
        <p:sp>
          <p:nvSpPr>
            <p:cNvPr id="14" name="Oval 61"/>
            <p:cNvSpPr>
              <a:spLocks noChangeArrowheads="1"/>
            </p:cNvSpPr>
            <p:nvPr/>
          </p:nvSpPr>
          <p:spPr bwMode="auto">
            <a:xfrm>
              <a:off x="1989" y="3113"/>
              <a:ext cx="862" cy="635"/>
            </a:xfrm>
            <a:prstGeom prst="ellipse">
              <a:avLst/>
            </a:prstGeom>
            <a:noFill/>
            <a:ln w="28575">
              <a:solidFill>
                <a:schemeClr val="tx1"/>
              </a:solidFill>
              <a:round/>
              <a:headEnd/>
              <a:tailEnd/>
            </a:ln>
          </p:spPr>
          <p:txBody>
            <a:bodyPr wrap="none" anchor="ctr"/>
            <a:lstStyle/>
            <a:p>
              <a:endParaRPr lang="ru-RU"/>
            </a:p>
          </p:txBody>
        </p:sp>
        <p:grpSp>
          <p:nvGrpSpPr>
            <p:cNvPr id="15" name="Group 62"/>
            <p:cNvGrpSpPr>
              <a:grpSpLocks/>
            </p:cNvGrpSpPr>
            <p:nvPr/>
          </p:nvGrpSpPr>
          <p:grpSpPr bwMode="auto">
            <a:xfrm>
              <a:off x="1202" y="3113"/>
              <a:ext cx="1724" cy="635"/>
              <a:chOff x="1202" y="3113"/>
              <a:chExt cx="1724" cy="635"/>
            </a:xfrm>
          </p:grpSpPr>
          <p:sp>
            <p:nvSpPr>
              <p:cNvPr id="19" name="Oval 63"/>
              <p:cNvSpPr>
                <a:spLocks noChangeArrowheads="1"/>
              </p:cNvSpPr>
              <p:nvPr/>
            </p:nvSpPr>
            <p:spPr bwMode="auto">
              <a:xfrm>
                <a:off x="1202" y="3113"/>
                <a:ext cx="862" cy="635"/>
              </a:xfrm>
              <a:prstGeom prst="ellipse">
                <a:avLst/>
              </a:prstGeom>
              <a:noFill/>
              <a:ln w="28575">
                <a:solidFill>
                  <a:srgbClr val="FF0000"/>
                </a:solidFill>
                <a:round/>
                <a:headEnd/>
                <a:tailEnd/>
              </a:ln>
            </p:spPr>
            <p:txBody>
              <a:bodyPr wrap="none" anchor="ctr"/>
              <a:lstStyle/>
              <a:p>
                <a:endParaRPr lang="ru-RU"/>
              </a:p>
            </p:txBody>
          </p:sp>
          <p:sp>
            <p:nvSpPr>
              <p:cNvPr id="20" name="Oval 64"/>
              <p:cNvSpPr>
                <a:spLocks noChangeArrowheads="1"/>
              </p:cNvSpPr>
              <p:nvPr/>
            </p:nvSpPr>
            <p:spPr bwMode="auto">
              <a:xfrm>
                <a:off x="2064" y="3113"/>
                <a:ext cx="862" cy="635"/>
              </a:xfrm>
              <a:prstGeom prst="ellipse">
                <a:avLst/>
              </a:prstGeom>
              <a:noFill/>
              <a:ln w="28575">
                <a:solidFill>
                  <a:srgbClr val="FF0000"/>
                </a:solidFill>
                <a:round/>
                <a:headEnd/>
                <a:tailEnd/>
              </a:ln>
            </p:spPr>
            <p:txBody>
              <a:bodyPr wrap="none" anchor="ctr"/>
              <a:lstStyle/>
              <a:p>
                <a:endParaRPr lang="ru-RU"/>
              </a:p>
            </p:txBody>
          </p:sp>
          <p:sp>
            <p:nvSpPr>
              <p:cNvPr id="21" name="Rectangle 65"/>
              <p:cNvSpPr>
                <a:spLocks noChangeArrowheads="1"/>
              </p:cNvSpPr>
              <p:nvPr/>
            </p:nvSpPr>
            <p:spPr bwMode="auto">
              <a:xfrm>
                <a:off x="1634" y="3113"/>
                <a:ext cx="861" cy="635"/>
              </a:xfrm>
              <a:prstGeom prst="rect">
                <a:avLst/>
              </a:prstGeom>
              <a:solidFill>
                <a:schemeClr val="bg1"/>
              </a:solidFill>
              <a:ln w="9525">
                <a:noFill/>
                <a:miter lim="800000"/>
                <a:headEnd/>
                <a:tailEnd/>
              </a:ln>
            </p:spPr>
            <p:txBody>
              <a:bodyPr wrap="none" anchor="ctr"/>
              <a:lstStyle/>
              <a:p>
                <a:endParaRPr lang="ru-RU"/>
              </a:p>
            </p:txBody>
          </p:sp>
          <p:sp>
            <p:nvSpPr>
              <p:cNvPr id="22" name="Line 66"/>
              <p:cNvSpPr>
                <a:spLocks noChangeShapeType="1"/>
              </p:cNvSpPr>
              <p:nvPr/>
            </p:nvSpPr>
            <p:spPr bwMode="auto">
              <a:xfrm>
                <a:off x="1634" y="3113"/>
                <a:ext cx="861" cy="0"/>
              </a:xfrm>
              <a:prstGeom prst="line">
                <a:avLst/>
              </a:prstGeom>
              <a:noFill/>
              <a:ln w="28575">
                <a:solidFill>
                  <a:srgbClr val="FF0000"/>
                </a:solidFill>
                <a:round/>
                <a:headEnd/>
                <a:tailEnd/>
              </a:ln>
            </p:spPr>
            <p:txBody>
              <a:bodyPr/>
              <a:lstStyle/>
              <a:p>
                <a:endParaRPr lang="ru-RU"/>
              </a:p>
            </p:txBody>
          </p:sp>
          <p:sp>
            <p:nvSpPr>
              <p:cNvPr id="23" name="Line 67"/>
              <p:cNvSpPr>
                <a:spLocks noChangeShapeType="1"/>
              </p:cNvSpPr>
              <p:nvPr/>
            </p:nvSpPr>
            <p:spPr bwMode="auto">
              <a:xfrm>
                <a:off x="1669" y="3748"/>
                <a:ext cx="862" cy="0"/>
              </a:xfrm>
              <a:prstGeom prst="line">
                <a:avLst/>
              </a:prstGeom>
              <a:noFill/>
              <a:ln w="28575">
                <a:solidFill>
                  <a:srgbClr val="FF0000"/>
                </a:solidFill>
                <a:round/>
                <a:headEnd/>
                <a:tailEnd/>
              </a:ln>
            </p:spPr>
            <p:txBody>
              <a:bodyPr/>
              <a:lstStyle/>
              <a:p>
                <a:endParaRPr lang="ru-RU"/>
              </a:p>
            </p:txBody>
          </p:sp>
        </p:grpSp>
        <p:sp>
          <p:nvSpPr>
            <p:cNvPr id="16" name="Text Box 68"/>
            <p:cNvSpPr txBox="1">
              <a:spLocks noChangeArrowheads="1"/>
            </p:cNvSpPr>
            <p:nvPr/>
          </p:nvSpPr>
          <p:spPr bwMode="auto">
            <a:xfrm>
              <a:off x="1429" y="3158"/>
              <a:ext cx="1337" cy="589"/>
            </a:xfrm>
            <a:prstGeom prst="rect">
              <a:avLst/>
            </a:prstGeom>
            <a:noFill/>
            <a:ln w="19050">
              <a:noFill/>
              <a:miter lim="800000"/>
              <a:headEnd/>
              <a:tailEnd/>
            </a:ln>
          </p:spPr>
          <p:txBody>
            <a:bodyPr/>
            <a:lstStyle/>
            <a:p>
              <a:pPr algn="ctr"/>
              <a:r>
                <a:rPr lang="en-US" sz="1600" b="1"/>
                <a:t>Two superconducting</a:t>
              </a:r>
            </a:p>
            <a:p>
              <a:pPr algn="ctr"/>
              <a:r>
                <a:rPr lang="en-US" sz="1600" b="1"/>
                <a:t>collider rings</a:t>
              </a:r>
            </a:p>
          </p:txBody>
        </p:sp>
        <p:sp>
          <p:nvSpPr>
            <p:cNvPr id="17" name="Oval 69"/>
            <p:cNvSpPr>
              <a:spLocks noChangeArrowheads="1"/>
            </p:cNvSpPr>
            <p:nvPr/>
          </p:nvSpPr>
          <p:spPr bwMode="auto">
            <a:xfrm>
              <a:off x="1995" y="3075"/>
              <a:ext cx="64" cy="64"/>
            </a:xfrm>
            <a:prstGeom prst="ellipse">
              <a:avLst/>
            </a:prstGeom>
            <a:solidFill>
              <a:srgbClr val="FF0000"/>
            </a:solidFill>
            <a:ln w="28575">
              <a:solidFill>
                <a:schemeClr val="accent2"/>
              </a:solidFill>
              <a:round/>
              <a:headEnd/>
              <a:tailEnd/>
            </a:ln>
          </p:spPr>
          <p:txBody>
            <a:bodyPr/>
            <a:lstStyle/>
            <a:p>
              <a:endParaRPr lang="ru-RU"/>
            </a:p>
          </p:txBody>
        </p:sp>
        <p:sp>
          <p:nvSpPr>
            <p:cNvPr id="18" name="Oval 70"/>
            <p:cNvSpPr>
              <a:spLocks noChangeArrowheads="1"/>
            </p:cNvSpPr>
            <p:nvPr/>
          </p:nvSpPr>
          <p:spPr bwMode="auto">
            <a:xfrm>
              <a:off x="2018" y="3718"/>
              <a:ext cx="64" cy="64"/>
            </a:xfrm>
            <a:prstGeom prst="ellipse">
              <a:avLst/>
            </a:prstGeom>
            <a:solidFill>
              <a:srgbClr val="FF0000"/>
            </a:solidFill>
            <a:ln w="28575">
              <a:solidFill>
                <a:schemeClr val="accent2"/>
              </a:solidFill>
              <a:round/>
              <a:headEnd/>
              <a:tailEnd/>
            </a:ln>
          </p:spPr>
          <p:txBody>
            <a:bodyPr/>
            <a:lstStyle/>
            <a:p>
              <a:endParaRPr lang="ru-RU"/>
            </a:p>
          </p:txBody>
        </p:sp>
      </p:grpSp>
      <p:sp>
        <p:nvSpPr>
          <p:cNvPr id="24" name="Text Box 71"/>
          <p:cNvSpPr txBox="1">
            <a:spLocks noChangeArrowheads="1"/>
          </p:cNvSpPr>
          <p:nvPr/>
        </p:nvSpPr>
        <p:spPr bwMode="auto">
          <a:xfrm>
            <a:off x="1789113" y="134938"/>
            <a:ext cx="5326062" cy="492443"/>
          </a:xfrm>
          <a:prstGeom prst="rect">
            <a:avLst/>
          </a:prstGeom>
          <a:solidFill>
            <a:schemeClr val="bg1">
              <a:alpha val="14117"/>
            </a:schemeClr>
          </a:solidFill>
          <a:ln w="9525">
            <a:noFill/>
            <a:miter lim="800000"/>
            <a:headEnd/>
            <a:tailEnd/>
          </a:ln>
        </p:spPr>
        <p:txBody>
          <a:bodyPr>
            <a:spAutoFit/>
          </a:bodyPr>
          <a:lstStyle/>
          <a:p>
            <a:pPr marL="342900" indent="-342900" algn="ctr">
              <a:lnSpc>
                <a:spcPct val="130000"/>
              </a:lnSpc>
            </a:pPr>
            <a:r>
              <a:rPr lang="en-US" sz="2000" b="1" dirty="0" smtClean="0">
                <a:solidFill>
                  <a:srgbClr val="0070C0"/>
                </a:solidFill>
              </a:rPr>
              <a:t>NICA</a:t>
            </a:r>
            <a:r>
              <a:rPr lang="en-US" sz="2000" b="1" dirty="0" smtClean="0">
                <a:solidFill>
                  <a:srgbClr val="333399"/>
                </a:solidFill>
              </a:rPr>
              <a:t> </a:t>
            </a:r>
            <a:r>
              <a:rPr lang="en-US" sz="2000" b="1" dirty="0" smtClean="0">
                <a:solidFill>
                  <a:srgbClr val="0070C0"/>
                </a:solidFill>
              </a:rPr>
              <a:t>operation </a:t>
            </a:r>
            <a:r>
              <a:rPr lang="en-US" sz="2000" b="1" dirty="0">
                <a:solidFill>
                  <a:srgbClr val="0070C0"/>
                </a:solidFill>
              </a:rPr>
              <a:t>regime and parameters   </a:t>
            </a:r>
            <a:endParaRPr lang="ru-RU" sz="2000" b="1" dirty="0">
              <a:solidFill>
                <a:srgbClr val="0070C0"/>
              </a:solidFill>
            </a:endParaRPr>
          </a:p>
        </p:txBody>
      </p:sp>
      <p:sp>
        <p:nvSpPr>
          <p:cNvPr id="25" name="Text Box 73"/>
          <p:cNvSpPr txBox="1">
            <a:spLocks noChangeArrowheads="1"/>
          </p:cNvSpPr>
          <p:nvPr/>
        </p:nvSpPr>
        <p:spPr bwMode="auto">
          <a:xfrm>
            <a:off x="5180013" y="1487488"/>
            <a:ext cx="3332162" cy="1876425"/>
          </a:xfrm>
          <a:prstGeom prst="rect">
            <a:avLst/>
          </a:prstGeom>
          <a:solidFill>
            <a:schemeClr val="tx2">
              <a:alpha val="9019"/>
            </a:schemeClr>
          </a:solidFill>
          <a:ln w="19050">
            <a:solidFill>
              <a:srgbClr val="FF0000"/>
            </a:solidFill>
            <a:miter lim="800000"/>
            <a:headEnd/>
            <a:tailEnd/>
          </a:ln>
        </p:spPr>
        <p:txBody>
          <a:bodyPr/>
          <a:lstStyle/>
          <a:p>
            <a:pPr algn="ctr"/>
            <a:r>
              <a:rPr lang="en-US" sz="1600" b="1" u="sng">
                <a:solidFill>
                  <a:srgbClr val="FF0000"/>
                </a:solidFill>
              </a:rPr>
              <a:t>Booster (25 Tm)</a:t>
            </a:r>
          </a:p>
          <a:p>
            <a:pPr algn="ctr"/>
            <a:r>
              <a:rPr lang="en-US" sz="1600" b="1">
                <a:solidFill>
                  <a:srgbClr val="000066"/>
                </a:solidFill>
              </a:rPr>
              <a:t>1</a:t>
            </a:r>
            <a:r>
              <a:rPr lang="ru-RU" sz="1600" b="1">
                <a:solidFill>
                  <a:srgbClr val="000066"/>
                </a:solidFill>
              </a:rPr>
              <a:t>(</a:t>
            </a:r>
            <a:r>
              <a:rPr lang="en-US" sz="1600" b="1">
                <a:solidFill>
                  <a:srgbClr val="000066"/>
                </a:solidFill>
              </a:rPr>
              <a:t>2-</a:t>
            </a:r>
            <a:r>
              <a:rPr lang="ru-RU" sz="1600" b="1">
                <a:solidFill>
                  <a:srgbClr val="000066"/>
                </a:solidFill>
              </a:rPr>
              <a:t>3)</a:t>
            </a:r>
            <a:r>
              <a:rPr lang="en-US" sz="1600" b="1">
                <a:solidFill>
                  <a:srgbClr val="000066"/>
                </a:solidFill>
              </a:rPr>
              <a:t> single-turn injection, </a:t>
            </a:r>
          </a:p>
          <a:p>
            <a:pPr algn="ctr"/>
            <a:r>
              <a:rPr lang="en-US" sz="1600" b="1">
                <a:solidFill>
                  <a:srgbClr val="000066"/>
                </a:solidFill>
              </a:rPr>
              <a:t>storage of </a:t>
            </a:r>
            <a:r>
              <a:rPr lang="ru-RU" sz="1600" b="1">
                <a:solidFill>
                  <a:srgbClr val="000066"/>
                </a:solidFill>
              </a:rPr>
              <a:t>2</a:t>
            </a:r>
            <a:r>
              <a:rPr lang="en-US" sz="1600" b="1">
                <a:solidFill>
                  <a:srgbClr val="000066"/>
                </a:solidFill>
              </a:rPr>
              <a:t> (4-6)×10</a:t>
            </a:r>
            <a:r>
              <a:rPr lang="en-US" sz="1600" b="1" baseline="30000">
                <a:solidFill>
                  <a:srgbClr val="000066"/>
                </a:solidFill>
              </a:rPr>
              <a:t>9</a:t>
            </a:r>
            <a:r>
              <a:rPr lang="en-US" sz="1600" b="1">
                <a:solidFill>
                  <a:srgbClr val="000066"/>
                </a:solidFill>
              </a:rPr>
              <a:t>,</a:t>
            </a:r>
          </a:p>
          <a:p>
            <a:pPr algn="ctr"/>
            <a:r>
              <a:rPr lang="en-US" sz="1600" b="1">
                <a:solidFill>
                  <a:srgbClr val="000066"/>
                </a:solidFill>
              </a:rPr>
              <a:t>acceleration up to 100 MeV/u,</a:t>
            </a:r>
          </a:p>
          <a:p>
            <a:pPr algn="ctr"/>
            <a:r>
              <a:rPr lang="en-US" sz="1600" b="1">
                <a:solidFill>
                  <a:srgbClr val="000066"/>
                </a:solidFill>
              </a:rPr>
              <a:t>electron cooling,</a:t>
            </a:r>
          </a:p>
          <a:p>
            <a:pPr algn="ctr"/>
            <a:r>
              <a:rPr lang="en-US" sz="1600" b="1">
                <a:solidFill>
                  <a:srgbClr val="000066"/>
                </a:solidFill>
              </a:rPr>
              <a:t>acceleration </a:t>
            </a:r>
          </a:p>
          <a:p>
            <a:pPr algn="ctr"/>
            <a:r>
              <a:rPr lang="en-US" sz="1600" b="1">
                <a:solidFill>
                  <a:srgbClr val="000066"/>
                </a:solidFill>
              </a:rPr>
              <a:t>up to 600 MeV/u</a:t>
            </a:r>
            <a:endParaRPr lang="ru-RU" sz="1600" b="1">
              <a:solidFill>
                <a:srgbClr val="000066"/>
              </a:solidFill>
            </a:endParaRPr>
          </a:p>
        </p:txBody>
      </p:sp>
      <p:sp>
        <p:nvSpPr>
          <p:cNvPr id="26" name="Rectangle 74" descr="Темный диагональный 2"/>
          <p:cNvSpPr>
            <a:spLocks noChangeArrowheads="1"/>
          </p:cNvSpPr>
          <p:nvPr/>
        </p:nvSpPr>
        <p:spPr bwMode="auto">
          <a:xfrm rot="16200000">
            <a:off x="7924006" y="3423444"/>
            <a:ext cx="104775" cy="306388"/>
          </a:xfrm>
          <a:prstGeom prst="rect">
            <a:avLst/>
          </a:prstGeom>
          <a:pattFill prst="dkUpDiag">
            <a:fgClr>
              <a:srgbClr val="000000"/>
            </a:fgClr>
            <a:bgClr>
              <a:srgbClr val="FFFFFF"/>
            </a:bgClr>
          </a:pattFill>
          <a:ln w="28575">
            <a:solidFill>
              <a:srgbClr val="000000"/>
            </a:solidFill>
            <a:miter lim="800000"/>
            <a:headEnd/>
            <a:tailEnd/>
          </a:ln>
        </p:spPr>
        <p:txBody>
          <a:bodyPr/>
          <a:lstStyle/>
          <a:p>
            <a:endParaRPr lang="ru-RU"/>
          </a:p>
        </p:txBody>
      </p:sp>
      <p:sp>
        <p:nvSpPr>
          <p:cNvPr id="27" name="Rectangle 75" descr="Темный диагональный 2"/>
          <p:cNvSpPr>
            <a:spLocks noChangeArrowheads="1"/>
          </p:cNvSpPr>
          <p:nvPr/>
        </p:nvSpPr>
        <p:spPr bwMode="auto">
          <a:xfrm rot="16200000">
            <a:off x="7924006" y="3412332"/>
            <a:ext cx="104775" cy="306388"/>
          </a:xfrm>
          <a:prstGeom prst="rect">
            <a:avLst/>
          </a:prstGeom>
          <a:pattFill prst="dkUpDiag">
            <a:fgClr>
              <a:srgbClr val="000000"/>
            </a:fgClr>
            <a:bgClr>
              <a:srgbClr val="FFFFFF"/>
            </a:bgClr>
          </a:pattFill>
          <a:ln w="28575">
            <a:solidFill>
              <a:srgbClr val="000000"/>
            </a:solidFill>
            <a:miter lim="800000"/>
            <a:headEnd/>
            <a:tailEnd/>
          </a:ln>
        </p:spPr>
        <p:txBody>
          <a:bodyPr/>
          <a:lstStyle/>
          <a:p>
            <a:endParaRPr lang="ru-RU"/>
          </a:p>
        </p:txBody>
      </p:sp>
      <p:sp>
        <p:nvSpPr>
          <p:cNvPr id="28" name="Text Box 76"/>
          <p:cNvSpPr txBox="1">
            <a:spLocks noChangeArrowheads="1"/>
          </p:cNvSpPr>
          <p:nvPr/>
        </p:nvSpPr>
        <p:spPr bwMode="auto">
          <a:xfrm>
            <a:off x="3986213" y="3406775"/>
            <a:ext cx="3852862" cy="409575"/>
          </a:xfrm>
          <a:prstGeom prst="rect">
            <a:avLst/>
          </a:prstGeom>
          <a:solidFill>
            <a:schemeClr val="tx2">
              <a:alpha val="9019"/>
            </a:schemeClr>
          </a:solidFill>
          <a:ln w="19050">
            <a:solidFill>
              <a:srgbClr val="FF0000"/>
            </a:solidFill>
            <a:miter lim="800000"/>
            <a:headEnd/>
            <a:tailEnd/>
          </a:ln>
        </p:spPr>
        <p:txBody>
          <a:bodyPr/>
          <a:lstStyle/>
          <a:p>
            <a:pPr algn="r"/>
            <a:r>
              <a:rPr lang="en-US" sz="1600" b="1" dirty="0">
                <a:solidFill>
                  <a:srgbClr val="000066"/>
                </a:solidFill>
              </a:rPr>
              <a:t>Stripping (</a:t>
            </a:r>
            <a:r>
              <a:rPr lang="en-US" sz="1600" b="1" dirty="0">
                <a:solidFill>
                  <a:srgbClr val="FF0000"/>
                </a:solidFill>
              </a:rPr>
              <a:t>80%</a:t>
            </a:r>
            <a:r>
              <a:rPr lang="en-US" sz="1600" b="1" dirty="0">
                <a:solidFill>
                  <a:srgbClr val="000066"/>
                </a:solidFill>
              </a:rPr>
              <a:t>) </a:t>
            </a:r>
            <a:r>
              <a:rPr lang="en-US" sz="1600" b="1" baseline="30000" dirty="0">
                <a:solidFill>
                  <a:srgbClr val="000066"/>
                </a:solidFill>
              </a:rPr>
              <a:t>197</a:t>
            </a:r>
            <a:r>
              <a:rPr lang="en-US" sz="1600" b="1" dirty="0">
                <a:solidFill>
                  <a:srgbClr val="000066"/>
                </a:solidFill>
              </a:rPr>
              <a:t>Au</a:t>
            </a:r>
            <a:r>
              <a:rPr lang="en-US" sz="1600" b="1" baseline="30000" dirty="0">
                <a:solidFill>
                  <a:srgbClr val="000066"/>
                </a:solidFill>
              </a:rPr>
              <a:t>32+ </a:t>
            </a:r>
            <a:r>
              <a:rPr lang="en-US" sz="1600" b="1" dirty="0">
                <a:solidFill>
                  <a:srgbClr val="000066"/>
                </a:solidFill>
                <a:sym typeface="Symbol" pitchFamily="18" charset="2"/>
              </a:rPr>
              <a:t> </a:t>
            </a:r>
            <a:r>
              <a:rPr lang="en-US" sz="1600" b="1" baseline="30000" dirty="0">
                <a:solidFill>
                  <a:srgbClr val="FF0000"/>
                </a:solidFill>
              </a:rPr>
              <a:t>197</a:t>
            </a:r>
            <a:r>
              <a:rPr lang="en-US" sz="1600" b="1" dirty="0">
                <a:solidFill>
                  <a:srgbClr val="FF0000"/>
                </a:solidFill>
              </a:rPr>
              <a:t>Au</a:t>
            </a:r>
            <a:r>
              <a:rPr lang="en-US" sz="1600" b="1" baseline="30000" dirty="0">
                <a:solidFill>
                  <a:srgbClr val="FF0000"/>
                </a:solidFill>
              </a:rPr>
              <a:t>79+</a:t>
            </a:r>
            <a:endParaRPr lang="ru-RU" sz="1600" b="1" dirty="0">
              <a:solidFill>
                <a:srgbClr val="FF0000"/>
              </a:solidFill>
            </a:endParaRPr>
          </a:p>
        </p:txBody>
      </p:sp>
      <p:sp>
        <p:nvSpPr>
          <p:cNvPr id="29" name="Line 77"/>
          <p:cNvSpPr>
            <a:spLocks noChangeShapeType="1"/>
          </p:cNvSpPr>
          <p:nvPr/>
        </p:nvSpPr>
        <p:spPr bwMode="auto">
          <a:xfrm>
            <a:off x="7986713" y="2416175"/>
            <a:ext cx="7937" cy="1104900"/>
          </a:xfrm>
          <a:prstGeom prst="line">
            <a:avLst/>
          </a:prstGeom>
          <a:noFill/>
          <a:ln w="38100">
            <a:solidFill>
              <a:srgbClr val="FF3399"/>
            </a:solidFill>
            <a:round/>
            <a:headEnd/>
            <a:tailEnd type="triangle" w="med" len="med"/>
          </a:ln>
        </p:spPr>
        <p:txBody>
          <a:bodyPr/>
          <a:lstStyle/>
          <a:p>
            <a:endParaRPr lang="ru-RU"/>
          </a:p>
        </p:txBody>
      </p:sp>
      <p:sp>
        <p:nvSpPr>
          <p:cNvPr id="30" name="Line 78"/>
          <p:cNvSpPr>
            <a:spLocks noChangeShapeType="1"/>
          </p:cNvSpPr>
          <p:nvPr/>
        </p:nvSpPr>
        <p:spPr bwMode="auto">
          <a:xfrm>
            <a:off x="7986713" y="3635375"/>
            <a:ext cx="7937" cy="1244600"/>
          </a:xfrm>
          <a:prstGeom prst="line">
            <a:avLst/>
          </a:prstGeom>
          <a:noFill/>
          <a:ln w="38100">
            <a:solidFill>
              <a:srgbClr val="FF3399"/>
            </a:solidFill>
            <a:round/>
            <a:headEnd/>
            <a:tailEnd type="triangle" w="med" len="med"/>
          </a:ln>
        </p:spPr>
        <p:txBody>
          <a:bodyPr/>
          <a:lstStyle/>
          <a:p>
            <a:endParaRPr lang="ru-RU"/>
          </a:p>
        </p:txBody>
      </p:sp>
      <p:sp>
        <p:nvSpPr>
          <p:cNvPr id="31" name="Text Box 79"/>
          <p:cNvSpPr txBox="1">
            <a:spLocks noChangeArrowheads="1"/>
          </p:cNvSpPr>
          <p:nvPr/>
        </p:nvSpPr>
        <p:spPr bwMode="auto">
          <a:xfrm>
            <a:off x="2916238" y="5253038"/>
            <a:ext cx="2509837" cy="590550"/>
          </a:xfrm>
          <a:prstGeom prst="rect">
            <a:avLst/>
          </a:prstGeom>
          <a:solidFill>
            <a:schemeClr val="tx2">
              <a:alpha val="9019"/>
            </a:schemeClr>
          </a:solidFill>
          <a:ln w="19050">
            <a:solidFill>
              <a:srgbClr val="FF0000"/>
            </a:solidFill>
            <a:miter lim="800000"/>
            <a:headEnd/>
            <a:tailEnd/>
          </a:ln>
        </p:spPr>
        <p:txBody>
          <a:bodyPr/>
          <a:lstStyle/>
          <a:p>
            <a:pPr algn="ctr"/>
            <a:r>
              <a:rPr lang="en-US" b="1">
                <a:solidFill>
                  <a:srgbClr val="000066"/>
                </a:solidFill>
              </a:rPr>
              <a:t>2 x 32 </a:t>
            </a:r>
            <a:r>
              <a:rPr lang="en-US" b="1">
                <a:solidFill>
                  <a:srgbClr val="000066"/>
                </a:solidFill>
                <a:sym typeface="Symbol" pitchFamily="18" charset="2"/>
              </a:rPr>
              <a:t>injection cycles (~ 6 min)</a:t>
            </a:r>
            <a:endParaRPr lang="ru-RU" b="1">
              <a:solidFill>
                <a:srgbClr val="000066"/>
              </a:solidFill>
            </a:endParaRPr>
          </a:p>
        </p:txBody>
      </p:sp>
      <p:sp>
        <p:nvSpPr>
          <p:cNvPr id="32" name="Line 80"/>
          <p:cNvSpPr>
            <a:spLocks noChangeShapeType="1"/>
          </p:cNvSpPr>
          <p:nvPr/>
        </p:nvSpPr>
        <p:spPr bwMode="auto">
          <a:xfrm flipV="1">
            <a:off x="5181600" y="1182688"/>
            <a:ext cx="1662113" cy="3175"/>
          </a:xfrm>
          <a:prstGeom prst="line">
            <a:avLst/>
          </a:prstGeom>
          <a:noFill/>
          <a:ln w="38100">
            <a:solidFill>
              <a:srgbClr val="FF3399"/>
            </a:solidFill>
            <a:round/>
            <a:headEnd/>
            <a:tailEnd type="triangle" w="med" len="med"/>
          </a:ln>
        </p:spPr>
        <p:txBody>
          <a:bodyPr/>
          <a:lstStyle/>
          <a:p>
            <a:endParaRPr lang="ru-RU"/>
          </a:p>
        </p:txBody>
      </p:sp>
      <p:sp>
        <p:nvSpPr>
          <p:cNvPr id="33" name="Arc 81"/>
          <p:cNvSpPr>
            <a:spLocks/>
          </p:cNvSpPr>
          <p:nvPr/>
        </p:nvSpPr>
        <p:spPr bwMode="auto">
          <a:xfrm rot="5834181" flipH="1" flipV="1">
            <a:off x="3941763" y="4503738"/>
            <a:ext cx="614362" cy="963612"/>
          </a:xfrm>
          <a:custGeom>
            <a:avLst/>
            <a:gdLst>
              <a:gd name="T0" fmla="*/ 2147483647 w 17676"/>
              <a:gd name="T1" fmla="*/ 0 h 20191"/>
              <a:gd name="T2" fmla="*/ 2147483647 w 17676"/>
              <a:gd name="T3" fmla="*/ 2147483647 h 20191"/>
              <a:gd name="T4" fmla="*/ 0 w 17676"/>
              <a:gd name="T5" fmla="*/ 2147483647 h 20191"/>
              <a:gd name="T6" fmla="*/ 0 60000 65536"/>
              <a:gd name="T7" fmla="*/ 0 60000 65536"/>
              <a:gd name="T8" fmla="*/ 0 60000 65536"/>
              <a:gd name="T9" fmla="*/ 0 w 17676"/>
              <a:gd name="T10" fmla="*/ 0 h 20191"/>
              <a:gd name="T11" fmla="*/ 17676 w 17676"/>
              <a:gd name="T12" fmla="*/ 20191 h 20191"/>
            </a:gdLst>
            <a:ahLst/>
            <a:cxnLst>
              <a:cxn ang="T6">
                <a:pos x="T0" y="T1"/>
              </a:cxn>
              <a:cxn ang="T7">
                <a:pos x="T2" y="T3"/>
              </a:cxn>
              <a:cxn ang="T8">
                <a:pos x="T4" y="T5"/>
              </a:cxn>
            </a:cxnLst>
            <a:rect l="T9" t="T10" r="T11" b="T12"/>
            <a:pathLst>
              <a:path w="17676" h="20191" fill="none" extrusionOk="0">
                <a:moveTo>
                  <a:pt x="7673" y="0"/>
                </a:moveTo>
                <a:cubicBezTo>
                  <a:pt x="11710" y="1534"/>
                  <a:pt x="15193" y="4242"/>
                  <a:pt x="17675" y="7776"/>
                </a:cubicBezTo>
              </a:path>
              <a:path w="17676" h="20191" stroke="0" extrusionOk="0">
                <a:moveTo>
                  <a:pt x="7673" y="0"/>
                </a:moveTo>
                <a:cubicBezTo>
                  <a:pt x="11710" y="1534"/>
                  <a:pt x="15193" y="4242"/>
                  <a:pt x="17675" y="7776"/>
                </a:cubicBezTo>
                <a:lnTo>
                  <a:pt x="0" y="20191"/>
                </a:lnTo>
                <a:close/>
              </a:path>
            </a:pathLst>
          </a:custGeom>
          <a:noFill/>
          <a:ln w="38100">
            <a:solidFill>
              <a:srgbClr val="FF3399"/>
            </a:solidFill>
            <a:round/>
            <a:headEnd type="triangle" w="med" len="med"/>
            <a:tailEnd/>
          </a:ln>
        </p:spPr>
        <p:txBody>
          <a:bodyPr/>
          <a:lstStyle/>
          <a:p>
            <a:endParaRPr lang="ru-RU"/>
          </a:p>
        </p:txBody>
      </p:sp>
      <p:grpSp>
        <p:nvGrpSpPr>
          <p:cNvPr id="34" name="Group 82"/>
          <p:cNvGrpSpPr>
            <a:grpSpLocks/>
          </p:cNvGrpSpPr>
          <p:nvPr/>
        </p:nvGrpSpPr>
        <p:grpSpPr bwMode="auto">
          <a:xfrm>
            <a:off x="3743325" y="3881438"/>
            <a:ext cx="1927225" cy="787400"/>
            <a:chOff x="2358" y="2452"/>
            <a:chExt cx="1214" cy="496"/>
          </a:xfrm>
        </p:grpSpPr>
        <p:sp>
          <p:nvSpPr>
            <p:cNvPr id="35" name="Line 83"/>
            <p:cNvSpPr>
              <a:spLocks noChangeShapeType="1"/>
            </p:cNvSpPr>
            <p:nvPr/>
          </p:nvSpPr>
          <p:spPr bwMode="auto">
            <a:xfrm flipH="1">
              <a:off x="2620" y="2928"/>
              <a:ext cx="664" cy="11"/>
            </a:xfrm>
            <a:prstGeom prst="line">
              <a:avLst/>
            </a:prstGeom>
            <a:noFill/>
            <a:ln w="38100">
              <a:solidFill>
                <a:srgbClr val="FF3399"/>
              </a:solidFill>
              <a:round/>
              <a:headEnd/>
              <a:tailEnd type="triangle" w="med" len="med"/>
            </a:ln>
          </p:spPr>
          <p:txBody>
            <a:bodyPr/>
            <a:lstStyle/>
            <a:p>
              <a:endParaRPr lang="ru-RU"/>
            </a:p>
          </p:txBody>
        </p:sp>
        <p:sp>
          <p:nvSpPr>
            <p:cNvPr id="36" name="Arc 84"/>
            <p:cNvSpPr>
              <a:spLocks/>
            </p:cNvSpPr>
            <p:nvPr/>
          </p:nvSpPr>
          <p:spPr bwMode="auto">
            <a:xfrm rot="-744890" flipH="1" flipV="1">
              <a:off x="2358" y="2452"/>
              <a:ext cx="398" cy="495"/>
            </a:xfrm>
            <a:custGeom>
              <a:avLst/>
              <a:gdLst>
                <a:gd name="T0" fmla="*/ 0 w 17676"/>
                <a:gd name="T1" fmla="*/ 0 h 20191"/>
                <a:gd name="T2" fmla="*/ 0 w 17676"/>
                <a:gd name="T3" fmla="*/ 0 h 20191"/>
                <a:gd name="T4" fmla="*/ 0 w 17676"/>
                <a:gd name="T5" fmla="*/ 0 h 20191"/>
                <a:gd name="T6" fmla="*/ 0 60000 65536"/>
                <a:gd name="T7" fmla="*/ 0 60000 65536"/>
                <a:gd name="T8" fmla="*/ 0 60000 65536"/>
                <a:gd name="T9" fmla="*/ 0 w 17676"/>
                <a:gd name="T10" fmla="*/ 0 h 20191"/>
                <a:gd name="T11" fmla="*/ 17676 w 17676"/>
                <a:gd name="T12" fmla="*/ 20191 h 20191"/>
              </a:gdLst>
              <a:ahLst/>
              <a:cxnLst>
                <a:cxn ang="T6">
                  <a:pos x="T0" y="T1"/>
                </a:cxn>
                <a:cxn ang="T7">
                  <a:pos x="T2" y="T3"/>
                </a:cxn>
                <a:cxn ang="T8">
                  <a:pos x="T4" y="T5"/>
                </a:cxn>
              </a:cxnLst>
              <a:rect l="T9" t="T10" r="T11" b="T12"/>
              <a:pathLst>
                <a:path w="17676" h="20191" fill="none" extrusionOk="0">
                  <a:moveTo>
                    <a:pt x="7673" y="0"/>
                  </a:moveTo>
                  <a:cubicBezTo>
                    <a:pt x="11710" y="1534"/>
                    <a:pt x="15193" y="4242"/>
                    <a:pt x="17675" y="7776"/>
                  </a:cubicBezTo>
                </a:path>
                <a:path w="17676" h="20191" stroke="0" extrusionOk="0">
                  <a:moveTo>
                    <a:pt x="7673" y="0"/>
                  </a:moveTo>
                  <a:cubicBezTo>
                    <a:pt x="11710" y="1534"/>
                    <a:pt x="15193" y="4242"/>
                    <a:pt x="17675" y="7776"/>
                  </a:cubicBezTo>
                  <a:lnTo>
                    <a:pt x="0" y="20191"/>
                  </a:lnTo>
                  <a:close/>
                </a:path>
              </a:pathLst>
            </a:custGeom>
            <a:noFill/>
            <a:ln w="38100">
              <a:solidFill>
                <a:srgbClr val="FF3399"/>
              </a:solidFill>
              <a:round/>
              <a:headEnd/>
              <a:tailEnd type="triangle" w="med" len="med"/>
            </a:ln>
          </p:spPr>
          <p:txBody>
            <a:bodyPr/>
            <a:lstStyle/>
            <a:p>
              <a:endParaRPr lang="ru-RU"/>
            </a:p>
          </p:txBody>
        </p:sp>
        <p:sp>
          <p:nvSpPr>
            <p:cNvPr id="37" name="Arc 85"/>
            <p:cNvSpPr>
              <a:spLocks/>
            </p:cNvSpPr>
            <p:nvPr/>
          </p:nvSpPr>
          <p:spPr bwMode="auto">
            <a:xfrm rot="6476140">
              <a:off x="3211" y="2587"/>
              <a:ext cx="330" cy="392"/>
            </a:xfrm>
            <a:custGeom>
              <a:avLst/>
              <a:gdLst>
                <a:gd name="T0" fmla="*/ 0 w 19720"/>
                <a:gd name="T1" fmla="*/ 0 h 21186"/>
                <a:gd name="T2" fmla="*/ 0 w 19720"/>
                <a:gd name="T3" fmla="*/ 0 h 21186"/>
                <a:gd name="T4" fmla="*/ 0 w 19720"/>
                <a:gd name="T5" fmla="*/ 0 h 21186"/>
                <a:gd name="T6" fmla="*/ 0 60000 65536"/>
                <a:gd name="T7" fmla="*/ 0 60000 65536"/>
                <a:gd name="T8" fmla="*/ 0 60000 65536"/>
                <a:gd name="T9" fmla="*/ 0 w 19720"/>
                <a:gd name="T10" fmla="*/ 0 h 21186"/>
                <a:gd name="T11" fmla="*/ 19720 w 19720"/>
                <a:gd name="T12" fmla="*/ 21186 h 21186"/>
              </a:gdLst>
              <a:ahLst/>
              <a:cxnLst>
                <a:cxn ang="T6">
                  <a:pos x="T0" y="T1"/>
                </a:cxn>
                <a:cxn ang="T7">
                  <a:pos x="T2" y="T3"/>
                </a:cxn>
                <a:cxn ang="T8">
                  <a:pos x="T4" y="T5"/>
                </a:cxn>
              </a:cxnLst>
              <a:rect l="T9" t="T10" r="T11" b="T12"/>
              <a:pathLst>
                <a:path w="19720" h="21186" fill="none" extrusionOk="0">
                  <a:moveTo>
                    <a:pt x="4209" y="0"/>
                  </a:moveTo>
                  <a:cubicBezTo>
                    <a:pt x="11080" y="1365"/>
                    <a:pt x="16861" y="5977"/>
                    <a:pt x="19719" y="12372"/>
                  </a:cubicBezTo>
                </a:path>
                <a:path w="19720" h="21186" stroke="0" extrusionOk="0">
                  <a:moveTo>
                    <a:pt x="4209" y="0"/>
                  </a:moveTo>
                  <a:cubicBezTo>
                    <a:pt x="11080" y="1365"/>
                    <a:pt x="16861" y="5977"/>
                    <a:pt x="19719" y="12372"/>
                  </a:cubicBezTo>
                  <a:lnTo>
                    <a:pt x="0" y="21186"/>
                  </a:lnTo>
                  <a:close/>
                </a:path>
              </a:pathLst>
            </a:custGeom>
            <a:noFill/>
            <a:ln w="38100">
              <a:solidFill>
                <a:srgbClr val="FF3399"/>
              </a:solidFill>
              <a:round/>
              <a:headEnd/>
              <a:tailEnd type="triangle" w="med" len="med"/>
            </a:ln>
          </p:spPr>
          <p:txBody>
            <a:bodyPr/>
            <a:lstStyle/>
            <a:p>
              <a:endParaRPr lang="ru-RU"/>
            </a:p>
          </p:txBody>
        </p:sp>
      </p:grpSp>
      <p:grpSp>
        <p:nvGrpSpPr>
          <p:cNvPr id="38" name="Group 91"/>
          <p:cNvGrpSpPr>
            <a:grpSpLocks/>
          </p:cNvGrpSpPr>
          <p:nvPr/>
        </p:nvGrpSpPr>
        <p:grpSpPr bwMode="auto">
          <a:xfrm>
            <a:off x="0" y="5867400"/>
            <a:ext cx="9144000" cy="1111250"/>
            <a:chOff x="0" y="3620"/>
            <a:chExt cx="5760" cy="700"/>
          </a:xfrm>
        </p:grpSpPr>
        <p:sp>
          <p:nvSpPr>
            <p:cNvPr id="39" name="Rectangle 92"/>
            <p:cNvSpPr>
              <a:spLocks noChangeArrowheads="1"/>
            </p:cNvSpPr>
            <p:nvPr/>
          </p:nvSpPr>
          <p:spPr bwMode="auto">
            <a:xfrm>
              <a:off x="0" y="3848"/>
              <a:ext cx="5760" cy="472"/>
            </a:xfrm>
            <a:prstGeom prst="rect">
              <a:avLst/>
            </a:prstGeom>
            <a:solidFill>
              <a:srgbClr val="FFFFFF"/>
            </a:solidFill>
            <a:ln w="9525">
              <a:noFill/>
              <a:miter lim="800000"/>
              <a:headEnd/>
              <a:tailEnd/>
            </a:ln>
          </p:spPr>
          <p:txBody>
            <a:bodyPr wrap="none" anchor="ctr"/>
            <a:lstStyle/>
            <a:p>
              <a:endParaRPr lang="ru-RU"/>
            </a:p>
          </p:txBody>
        </p:sp>
        <p:grpSp>
          <p:nvGrpSpPr>
            <p:cNvPr id="40" name="Group 93"/>
            <p:cNvGrpSpPr>
              <a:grpSpLocks/>
            </p:cNvGrpSpPr>
            <p:nvPr/>
          </p:nvGrpSpPr>
          <p:grpSpPr bwMode="auto">
            <a:xfrm>
              <a:off x="2776" y="3620"/>
              <a:ext cx="2520" cy="586"/>
              <a:chOff x="2776" y="3452"/>
              <a:chExt cx="2520" cy="586"/>
            </a:xfrm>
          </p:grpSpPr>
          <p:sp>
            <p:nvSpPr>
              <p:cNvPr id="41" name="Text Box 94"/>
              <p:cNvSpPr txBox="1">
                <a:spLocks noChangeArrowheads="1"/>
              </p:cNvSpPr>
              <p:nvPr/>
            </p:nvSpPr>
            <p:spPr bwMode="auto">
              <a:xfrm>
                <a:off x="2776" y="3801"/>
                <a:ext cx="2520" cy="237"/>
              </a:xfrm>
              <a:prstGeom prst="rect">
                <a:avLst/>
              </a:prstGeom>
              <a:solidFill>
                <a:srgbClr val="CCFFFF"/>
              </a:solidFill>
              <a:ln w="9525">
                <a:solidFill>
                  <a:srgbClr val="FF0000"/>
                </a:solidFill>
                <a:miter lim="800000"/>
                <a:headEnd/>
                <a:tailEnd/>
              </a:ln>
            </p:spPr>
            <p:txBody>
              <a:bodyPr>
                <a:spAutoFit/>
              </a:bodyPr>
              <a:lstStyle/>
              <a:p>
                <a:pPr>
                  <a:spcBef>
                    <a:spcPct val="50000"/>
                  </a:spcBef>
                </a:pPr>
                <a:r>
                  <a:rPr lang="en-US">
                    <a:solidFill>
                      <a:srgbClr val="FF0000"/>
                    </a:solidFill>
                  </a:rPr>
                  <a:t>Bunch compression (RF phase jump)</a:t>
                </a:r>
                <a:endParaRPr lang="ru-RU">
                  <a:solidFill>
                    <a:srgbClr val="FF0000"/>
                  </a:solidFill>
                </a:endParaRPr>
              </a:p>
            </p:txBody>
          </p:sp>
          <p:sp>
            <p:nvSpPr>
              <p:cNvPr id="42" name="Arc 95"/>
              <p:cNvSpPr>
                <a:spLocks/>
              </p:cNvSpPr>
              <p:nvPr/>
            </p:nvSpPr>
            <p:spPr bwMode="auto">
              <a:xfrm rot="-10053000" flipH="1" flipV="1">
                <a:off x="4800" y="3452"/>
                <a:ext cx="458" cy="472"/>
              </a:xfrm>
              <a:custGeom>
                <a:avLst/>
                <a:gdLst>
                  <a:gd name="T0" fmla="*/ 0 w 19934"/>
                  <a:gd name="T1" fmla="*/ 0 h 21600"/>
                  <a:gd name="T2" fmla="*/ 0 w 19934"/>
                  <a:gd name="T3" fmla="*/ 0 h 21600"/>
                  <a:gd name="T4" fmla="*/ 0 w 19934"/>
                  <a:gd name="T5" fmla="*/ 0 h 21600"/>
                  <a:gd name="T6" fmla="*/ 0 60000 65536"/>
                  <a:gd name="T7" fmla="*/ 0 60000 65536"/>
                  <a:gd name="T8" fmla="*/ 0 60000 65536"/>
                  <a:gd name="T9" fmla="*/ 0 w 19934"/>
                  <a:gd name="T10" fmla="*/ 0 h 21600"/>
                  <a:gd name="T11" fmla="*/ 19934 w 19934"/>
                  <a:gd name="T12" fmla="*/ 21600 h 21600"/>
                </a:gdLst>
                <a:ahLst/>
                <a:cxnLst>
                  <a:cxn ang="T6">
                    <a:pos x="T0" y="T1"/>
                  </a:cxn>
                  <a:cxn ang="T7">
                    <a:pos x="T2" y="T3"/>
                  </a:cxn>
                  <a:cxn ang="T8">
                    <a:pos x="T4" y="T5"/>
                  </a:cxn>
                </a:cxnLst>
                <a:rect l="T9" t="T10" r="T11" b="T12"/>
                <a:pathLst>
                  <a:path w="19934" h="21600" fill="none" extrusionOk="0">
                    <a:moveTo>
                      <a:pt x="-1" y="0"/>
                    </a:moveTo>
                    <a:cubicBezTo>
                      <a:pt x="8715" y="0"/>
                      <a:pt x="16577" y="5237"/>
                      <a:pt x="19933" y="13281"/>
                    </a:cubicBezTo>
                  </a:path>
                  <a:path w="19934" h="21600" stroke="0" extrusionOk="0">
                    <a:moveTo>
                      <a:pt x="-1" y="0"/>
                    </a:moveTo>
                    <a:cubicBezTo>
                      <a:pt x="8715" y="0"/>
                      <a:pt x="16577" y="5237"/>
                      <a:pt x="19933" y="13281"/>
                    </a:cubicBezTo>
                    <a:lnTo>
                      <a:pt x="0" y="21600"/>
                    </a:lnTo>
                    <a:close/>
                  </a:path>
                </a:pathLst>
              </a:custGeom>
              <a:noFill/>
              <a:ln w="57150">
                <a:solidFill>
                  <a:srgbClr val="FF0000"/>
                </a:solidFill>
                <a:round/>
                <a:headEnd type="triangle" w="med" len="med"/>
                <a:tailEnd/>
              </a:ln>
            </p:spPr>
            <p:txBody>
              <a:bodyPr wrap="none" anchor="ctr"/>
              <a:lstStyle/>
              <a:p>
                <a:endParaRPr lang="ru-RU"/>
              </a:p>
            </p:txBody>
          </p:sp>
        </p:grpSp>
      </p:grpSp>
      <p:sp>
        <p:nvSpPr>
          <p:cNvPr id="43" name="Text Box 96"/>
          <p:cNvSpPr txBox="1">
            <a:spLocks noChangeArrowheads="1"/>
          </p:cNvSpPr>
          <p:nvPr/>
        </p:nvSpPr>
        <p:spPr bwMode="auto">
          <a:xfrm>
            <a:off x="0" y="5867400"/>
            <a:ext cx="5832475" cy="590550"/>
          </a:xfrm>
          <a:prstGeom prst="rect">
            <a:avLst/>
          </a:prstGeom>
          <a:solidFill>
            <a:schemeClr val="tx2">
              <a:alpha val="9019"/>
            </a:schemeClr>
          </a:solidFill>
          <a:ln w="19050">
            <a:solidFill>
              <a:srgbClr val="FF0000"/>
            </a:solidFill>
            <a:miter lim="800000"/>
            <a:headEnd/>
            <a:tailEnd/>
          </a:ln>
        </p:spPr>
        <p:txBody>
          <a:bodyPr/>
          <a:lstStyle/>
          <a:p>
            <a:pPr algn="ctr"/>
            <a:r>
              <a:rPr lang="en-US" b="1">
                <a:solidFill>
                  <a:srgbClr val="000066"/>
                </a:solidFill>
              </a:rPr>
              <a:t>Option: stacking with BB and S-Cooling</a:t>
            </a:r>
          </a:p>
          <a:p>
            <a:pPr algn="ctr"/>
            <a:r>
              <a:rPr lang="en-US" b="1">
                <a:solidFill>
                  <a:srgbClr val="000066"/>
                </a:solidFill>
              </a:rPr>
              <a:t>~ 2 x 300 </a:t>
            </a:r>
            <a:r>
              <a:rPr lang="en-US" b="1">
                <a:solidFill>
                  <a:srgbClr val="000066"/>
                </a:solidFill>
                <a:sym typeface="Symbol" pitchFamily="18" charset="2"/>
              </a:rPr>
              <a:t>injection cycles (~ 1 h)</a:t>
            </a:r>
            <a:endParaRPr lang="ru-RU" b="1">
              <a:solidFill>
                <a:srgbClr val="000066"/>
              </a:solidFill>
            </a:endParaRPr>
          </a:p>
        </p:txBody>
      </p:sp>
      <p:sp>
        <p:nvSpPr>
          <p:cNvPr id="44" name="Oval 72"/>
          <p:cNvSpPr>
            <a:spLocks noChangeArrowheads="1"/>
          </p:cNvSpPr>
          <p:nvPr/>
        </p:nvSpPr>
        <p:spPr bwMode="auto">
          <a:xfrm>
            <a:off x="5638800" y="1219200"/>
            <a:ext cx="2355850" cy="2216150"/>
          </a:xfrm>
          <a:prstGeom prst="ellipse">
            <a:avLst/>
          </a:prstGeom>
          <a:noFill/>
          <a:ln w="28575">
            <a:solidFill>
              <a:srgbClr val="000000"/>
            </a:solidFill>
            <a:round/>
            <a:headEnd/>
            <a:tailEnd/>
          </a:ln>
        </p:spPr>
        <p:txBody>
          <a:bodyPr/>
          <a:lstStyle/>
          <a:p>
            <a:endParaRPr lang="ru-RU"/>
          </a:p>
        </p:txBody>
      </p:sp>
      <p:sp>
        <p:nvSpPr>
          <p:cNvPr id="45" name="TextBox 44"/>
          <p:cNvSpPr txBox="1"/>
          <p:nvPr/>
        </p:nvSpPr>
        <p:spPr>
          <a:xfrm>
            <a:off x="899592" y="6550223"/>
            <a:ext cx="2776273" cy="307777"/>
          </a:xfrm>
          <a:prstGeom prst="rect">
            <a:avLst/>
          </a:prstGeom>
          <a:noFill/>
        </p:spPr>
        <p:txBody>
          <a:bodyPr wrap="none" rtlCol="0">
            <a:spAutoFit/>
          </a:bodyPr>
          <a:lstStyle/>
          <a:p>
            <a:r>
              <a:rPr lang="en-US" sz="1400" dirty="0" smtClean="0"/>
              <a:t>INSTR14 Novosibirsk </a:t>
            </a:r>
            <a:r>
              <a:rPr lang="en-US" sz="1400" dirty="0"/>
              <a:t>F</a:t>
            </a:r>
            <a:r>
              <a:rPr lang="en-US" sz="1400" dirty="0" smtClean="0"/>
              <a:t>ebruary 2014</a:t>
            </a:r>
            <a:endParaRPr lang="ru-RU" sz="1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left)">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wipe(up)">
                                      <p:cBhvr>
                                        <p:cTn id="12" dur="5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55" presetClass="entr" presetSubtype="0" fill="hold" grpId="0" nodeType="clickEffect">
                                  <p:stCondLst>
                                    <p:cond delay="0"/>
                                  </p:stCondLst>
                                  <p:childTnLst>
                                    <p:set>
                                      <p:cBhvr>
                                        <p:cTn id="16" dur="1" fill="hold">
                                          <p:stCondLst>
                                            <p:cond delay="0"/>
                                          </p:stCondLst>
                                        </p:cTn>
                                        <p:tgtEl>
                                          <p:spTgt spid="28"/>
                                        </p:tgtEl>
                                        <p:attrNameLst>
                                          <p:attrName>style.visibility</p:attrName>
                                        </p:attrNameLst>
                                      </p:cBhvr>
                                      <p:to>
                                        <p:strVal val="visible"/>
                                      </p:to>
                                    </p:set>
                                    <p:anim calcmode="lin" valueType="num">
                                      <p:cBhvr>
                                        <p:cTn id="17" dur="1000" fill="hold"/>
                                        <p:tgtEl>
                                          <p:spTgt spid="28"/>
                                        </p:tgtEl>
                                        <p:attrNameLst>
                                          <p:attrName>ppt_w</p:attrName>
                                        </p:attrNameLst>
                                      </p:cBhvr>
                                      <p:tavLst>
                                        <p:tav tm="0">
                                          <p:val>
                                            <p:strVal val="#ppt_w*0.70"/>
                                          </p:val>
                                        </p:tav>
                                        <p:tav tm="100000">
                                          <p:val>
                                            <p:strVal val="#ppt_w"/>
                                          </p:val>
                                        </p:tav>
                                      </p:tavLst>
                                    </p:anim>
                                    <p:anim calcmode="lin" valueType="num">
                                      <p:cBhvr>
                                        <p:cTn id="18" dur="1000" fill="hold"/>
                                        <p:tgtEl>
                                          <p:spTgt spid="28"/>
                                        </p:tgtEl>
                                        <p:attrNameLst>
                                          <p:attrName>ppt_h</p:attrName>
                                        </p:attrNameLst>
                                      </p:cBhvr>
                                      <p:tavLst>
                                        <p:tav tm="0">
                                          <p:val>
                                            <p:strVal val="#ppt_h"/>
                                          </p:val>
                                        </p:tav>
                                        <p:tav tm="100000">
                                          <p:val>
                                            <p:strVal val="#ppt_h"/>
                                          </p:val>
                                        </p:tav>
                                      </p:tavLst>
                                    </p:anim>
                                    <p:animEffect transition="in" filter="fade">
                                      <p:cBhvr>
                                        <p:cTn id="19" dur="1000"/>
                                        <p:tgtEl>
                                          <p:spTgt spid="2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grpId="0" nodeType="clickEffect">
                                  <p:stCondLst>
                                    <p:cond delay="0"/>
                                  </p:stCondLst>
                                  <p:childTnLst>
                                    <p:set>
                                      <p:cBhvr>
                                        <p:cTn id="23" dur="1" fill="hold">
                                          <p:stCondLst>
                                            <p:cond delay="0"/>
                                          </p:stCondLst>
                                        </p:cTn>
                                        <p:tgtEl>
                                          <p:spTgt spid="30"/>
                                        </p:tgtEl>
                                        <p:attrNameLst>
                                          <p:attrName>style.visibility</p:attrName>
                                        </p:attrNameLst>
                                      </p:cBhvr>
                                      <p:to>
                                        <p:strVal val="visible"/>
                                      </p:to>
                                    </p:set>
                                    <p:animEffect transition="in" filter="wipe(up)">
                                      <p:cBhvr>
                                        <p:cTn id="24" dur="500"/>
                                        <p:tgtEl>
                                          <p:spTgt spid="3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38"/>
                                        </p:tgtEl>
                                        <p:attrNameLst>
                                          <p:attrName>style.visibility</p:attrName>
                                        </p:attrNameLst>
                                      </p:cBhvr>
                                      <p:to>
                                        <p:strVal val="visible"/>
                                      </p:to>
                                    </p:set>
                                    <p:animEffect transition="in" filter="wipe(down)">
                                      <p:cBhvr>
                                        <p:cTn id="29" dur="500"/>
                                        <p:tgtEl>
                                          <p:spTgt spid="38"/>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2" fill="hold" nodeType="clickEffect">
                                  <p:stCondLst>
                                    <p:cond delay="0"/>
                                  </p:stCondLst>
                                  <p:childTnLst>
                                    <p:set>
                                      <p:cBhvr>
                                        <p:cTn id="33" dur="1" fill="hold">
                                          <p:stCondLst>
                                            <p:cond delay="0"/>
                                          </p:stCondLst>
                                        </p:cTn>
                                        <p:tgtEl>
                                          <p:spTgt spid="34"/>
                                        </p:tgtEl>
                                        <p:attrNameLst>
                                          <p:attrName>style.visibility</p:attrName>
                                        </p:attrNameLst>
                                      </p:cBhvr>
                                      <p:to>
                                        <p:strVal val="visible"/>
                                      </p:to>
                                    </p:set>
                                    <p:animEffect transition="in" filter="wipe(right)">
                                      <p:cBhvr>
                                        <p:cTn id="34" dur="500"/>
                                        <p:tgtEl>
                                          <p:spTgt spid="34"/>
                                        </p:tgtEl>
                                      </p:cBhvr>
                                    </p:animEffect>
                                  </p:childTnLst>
                                </p:cTn>
                              </p:par>
                            </p:childTnLst>
                          </p:cTn>
                        </p:par>
                        <p:par>
                          <p:cTn id="35" fill="hold">
                            <p:stCondLst>
                              <p:cond delay="500"/>
                            </p:stCondLst>
                            <p:childTnLst>
                              <p:par>
                                <p:cTn id="36" presetID="22" presetClass="entr" presetSubtype="2" fill="hold" grpId="0" nodeType="afterEffect">
                                  <p:stCondLst>
                                    <p:cond delay="0"/>
                                  </p:stCondLst>
                                  <p:childTnLst>
                                    <p:set>
                                      <p:cBhvr>
                                        <p:cTn id="37" dur="1" fill="hold">
                                          <p:stCondLst>
                                            <p:cond delay="0"/>
                                          </p:stCondLst>
                                        </p:cTn>
                                        <p:tgtEl>
                                          <p:spTgt spid="33"/>
                                        </p:tgtEl>
                                        <p:attrNameLst>
                                          <p:attrName>style.visibility</p:attrName>
                                        </p:attrNameLst>
                                      </p:cBhvr>
                                      <p:to>
                                        <p:strVal val="visible"/>
                                      </p:to>
                                    </p:set>
                                    <p:animEffect transition="in" filter="wipe(right)">
                                      <p:cBhvr>
                                        <p:cTn id="38" dur="500"/>
                                        <p:tgtEl>
                                          <p:spTgt spid="33"/>
                                        </p:tgtEl>
                                      </p:cBhvr>
                                    </p:animEffect>
                                  </p:childTnLst>
                                </p:cTn>
                              </p:par>
                            </p:childTnLst>
                          </p:cTn>
                        </p:par>
                        <p:par>
                          <p:cTn id="39" fill="hold">
                            <p:stCondLst>
                              <p:cond delay="1000"/>
                            </p:stCondLst>
                            <p:childTnLst>
                              <p:par>
                                <p:cTn id="40" presetID="55" presetClass="entr" presetSubtype="0" fill="hold" grpId="0" nodeType="afterEffect">
                                  <p:stCondLst>
                                    <p:cond delay="0"/>
                                  </p:stCondLst>
                                  <p:childTnLst>
                                    <p:set>
                                      <p:cBhvr>
                                        <p:cTn id="41" dur="1" fill="hold">
                                          <p:stCondLst>
                                            <p:cond delay="0"/>
                                          </p:stCondLst>
                                        </p:cTn>
                                        <p:tgtEl>
                                          <p:spTgt spid="31"/>
                                        </p:tgtEl>
                                        <p:attrNameLst>
                                          <p:attrName>style.visibility</p:attrName>
                                        </p:attrNameLst>
                                      </p:cBhvr>
                                      <p:to>
                                        <p:strVal val="visible"/>
                                      </p:to>
                                    </p:set>
                                    <p:anim calcmode="lin" valueType="num">
                                      <p:cBhvr>
                                        <p:cTn id="42" dur="1000" fill="hold"/>
                                        <p:tgtEl>
                                          <p:spTgt spid="31"/>
                                        </p:tgtEl>
                                        <p:attrNameLst>
                                          <p:attrName>ppt_w</p:attrName>
                                        </p:attrNameLst>
                                      </p:cBhvr>
                                      <p:tavLst>
                                        <p:tav tm="0">
                                          <p:val>
                                            <p:strVal val="#ppt_w*0.70"/>
                                          </p:val>
                                        </p:tav>
                                        <p:tav tm="100000">
                                          <p:val>
                                            <p:strVal val="#ppt_w"/>
                                          </p:val>
                                        </p:tav>
                                      </p:tavLst>
                                    </p:anim>
                                    <p:anim calcmode="lin" valueType="num">
                                      <p:cBhvr>
                                        <p:cTn id="43" dur="1000" fill="hold"/>
                                        <p:tgtEl>
                                          <p:spTgt spid="31"/>
                                        </p:tgtEl>
                                        <p:attrNameLst>
                                          <p:attrName>ppt_h</p:attrName>
                                        </p:attrNameLst>
                                      </p:cBhvr>
                                      <p:tavLst>
                                        <p:tav tm="0">
                                          <p:val>
                                            <p:strVal val="#ppt_h"/>
                                          </p:val>
                                        </p:tav>
                                        <p:tav tm="100000">
                                          <p:val>
                                            <p:strVal val="#ppt_h"/>
                                          </p:val>
                                        </p:tav>
                                      </p:tavLst>
                                    </p:anim>
                                    <p:animEffect transition="in" filter="fade">
                                      <p:cBhvr>
                                        <p:cTn id="44" dur="1000"/>
                                        <p:tgtEl>
                                          <p:spTgt spid="31"/>
                                        </p:tgtEl>
                                      </p:cBhvr>
                                    </p:animEffect>
                                  </p:childTnLst>
                                </p:cTn>
                              </p:par>
                            </p:childTnLst>
                          </p:cTn>
                        </p:par>
                      </p:childTnLst>
                    </p:cTn>
                  </p:par>
                  <p:par>
                    <p:cTn id="45" fill="hold">
                      <p:stCondLst>
                        <p:cond delay="indefinite"/>
                      </p:stCondLst>
                      <p:childTnLst>
                        <p:par>
                          <p:cTn id="46" fill="hold">
                            <p:stCondLst>
                              <p:cond delay="0"/>
                            </p:stCondLst>
                            <p:childTnLst>
                              <p:par>
                                <p:cTn id="47" presetID="55" presetClass="entr" presetSubtype="0" fill="hold" grpId="0" nodeType="clickEffect">
                                  <p:stCondLst>
                                    <p:cond delay="0"/>
                                  </p:stCondLst>
                                  <p:childTnLst>
                                    <p:set>
                                      <p:cBhvr>
                                        <p:cTn id="48" dur="1" fill="hold">
                                          <p:stCondLst>
                                            <p:cond delay="0"/>
                                          </p:stCondLst>
                                        </p:cTn>
                                        <p:tgtEl>
                                          <p:spTgt spid="43"/>
                                        </p:tgtEl>
                                        <p:attrNameLst>
                                          <p:attrName>style.visibility</p:attrName>
                                        </p:attrNameLst>
                                      </p:cBhvr>
                                      <p:to>
                                        <p:strVal val="visible"/>
                                      </p:to>
                                    </p:set>
                                    <p:anim calcmode="lin" valueType="num">
                                      <p:cBhvr>
                                        <p:cTn id="49" dur="1000" fill="hold"/>
                                        <p:tgtEl>
                                          <p:spTgt spid="43"/>
                                        </p:tgtEl>
                                        <p:attrNameLst>
                                          <p:attrName>ppt_w</p:attrName>
                                        </p:attrNameLst>
                                      </p:cBhvr>
                                      <p:tavLst>
                                        <p:tav tm="0">
                                          <p:val>
                                            <p:strVal val="#ppt_w*0.70"/>
                                          </p:val>
                                        </p:tav>
                                        <p:tav tm="100000">
                                          <p:val>
                                            <p:strVal val="#ppt_w"/>
                                          </p:val>
                                        </p:tav>
                                      </p:tavLst>
                                    </p:anim>
                                    <p:anim calcmode="lin" valueType="num">
                                      <p:cBhvr>
                                        <p:cTn id="50" dur="1000" fill="hold"/>
                                        <p:tgtEl>
                                          <p:spTgt spid="43"/>
                                        </p:tgtEl>
                                        <p:attrNameLst>
                                          <p:attrName>ppt_h</p:attrName>
                                        </p:attrNameLst>
                                      </p:cBhvr>
                                      <p:tavLst>
                                        <p:tav tm="0">
                                          <p:val>
                                            <p:strVal val="#ppt_h"/>
                                          </p:val>
                                        </p:tav>
                                        <p:tav tm="100000">
                                          <p:val>
                                            <p:strVal val="#ppt_h"/>
                                          </p:val>
                                        </p:tav>
                                      </p:tavLst>
                                    </p:anim>
                                    <p:animEffect transition="in" filter="fade">
                                      <p:cBhvr>
                                        <p:cTn id="51" dur="10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P spid="30" grpId="0" animBg="1"/>
      <p:bldP spid="31" grpId="0" animBg="1"/>
      <p:bldP spid="32" grpId="0" animBg="1"/>
      <p:bldP spid="33" grpId="0" animBg="1"/>
      <p:bldP spid="4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0"/>
          <p:cNvGrpSpPr>
            <a:grpSpLocks/>
          </p:cNvGrpSpPr>
          <p:nvPr/>
        </p:nvGrpSpPr>
        <p:grpSpPr bwMode="auto">
          <a:xfrm>
            <a:off x="207963" y="188913"/>
            <a:ext cx="8936037" cy="6353175"/>
            <a:chOff x="207962" y="0"/>
            <a:chExt cx="8936038" cy="6353633"/>
          </a:xfrm>
        </p:grpSpPr>
        <p:pic>
          <p:nvPicPr>
            <p:cNvPr id="3" name="Picture 4" descr="NICA_in_205.png"/>
            <p:cNvPicPr>
              <a:picLocks noChangeAspect="1"/>
            </p:cNvPicPr>
            <p:nvPr/>
          </p:nvPicPr>
          <p:blipFill>
            <a:blip r:embed="rId2" cstate="print"/>
            <a:srcRect/>
            <a:stretch>
              <a:fillRect/>
            </a:stretch>
          </p:blipFill>
          <p:spPr bwMode="auto">
            <a:xfrm>
              <a:off x="1981200" y="1371600"/>
              <a:ext cx="5410200" cy="3143741"/>
            </a:xfrm>
            <a:prstGeom prst="rect">
              <a:avLst/>
            </a:prstGeom>
            <a:noFill/>
            <a:ln w="9525">
              <a:noFill/>
              <a:miter lim="800000"/>
              <a:headEnd/>
              <a:tailEnd/>
            </a:ln>
          </p:spPr>
        </p:pic>
        <p:pic>
          <p:nvPicPr>
            <p:cNvPr id="4" name="Рисунок 1"/>
            <p:cNvPicPr>
              <a:picLocks noChangeAspect="1"/>
            </p:cNvPicPr>
            <p:nvPr/>
          </p:nvPicPr>
          <p:blipFill>
            <a:blip r:embed="rId3" cstate="print"/>
            <a:srcRect l="3186" t="4317" r="7195" b="5806"/>
            <a:stretch>
              <a:fillRect/>
            </a:stretch>
          </p:blipFill>
          <p:spPr bwMode="auto">
            <a:xfrm>
              <a:off x="207962" y="0"/>
              <a:ext cx="8707438" cy="5147465"/>
            </a:xfrm>
            <a:prstGeom prst="rect">
              <a:avLst/>
            </a:prstGeom>
            <a:noFill/>
            <a:ln w="9525">
              <a:noFill/>
              <a:miter lim="800000"/>
              <a:headEnd/>
              <a:tailEnd/>
            </a:ln>
          </p:spPr>
        </p:pic>
        <p:sp>
          <p:nvSpPr>
            <p:cNvPr id="5" name="Text Box 23"/>
            <p:cNvSpPr txBox="1">
              <a:spLocks noChangeArrowheads="1"/>
            </p:cNvSpPr>
            <p:nvPr/>
          </p:nvSpPr>
          <p:spPr bwMode="auto">
            <a:xfrm>
              <a:off x="3505199" y="4877152"/>
              <a:ext cx="5638801" cy="1476481"/>
            </a:xfrm>
            <a:prstGeom prst="rect">
              <a:avLst/>
            </a:prstGeom>
            <a:solidFill>
              <a:schemeClr val="bg1"/>
            </a:solidFill>
            <a:ln w="38100">
              <a:solidFill>
                <a:srgbClr val="CC0000"/>
              </a:solidFill>
              <a:miter lim="800000"/>
              <a:headEnd/>
              <a:tailEnd/>
            </a:ln>
            <a:effectLst/>
            <a:extLst/>
          </p:spPr>
          <p:txBody>
            <a:bodyPr lIns="91420" tIns="45711" rIns="91420" bIns="45711">
              <a:spAutoFit/>
            </a:bodyPr>
            <a:lstStyle/>
            <a:p>
              <a:pPr>
                <a:defRPr/>
              </a:pPr>
              <a:r>
                <a:rPr lang="en-US" b="1" dirty="0">
                  <a:latin typeface="Comic Sans MS" pitchFamily="66" charset="0"/>
                </a:rPr>
                <a:t>   </a:t>
              </a:r>
              <a:r>
                <a:rPr lang="en-US" sz="2000" b="1" dirty="0">
                  <a:latin typeface="Comic Sans MS" pitchFamily="66" charset="0"/>
                </a:rPr>
                <a:t>NICA Collider parameters:</a:t>
              </a:r>
            </a:p>
            <a:p>
              <a:pPr>
                <a:buClr>
                  <a:srgbClr val="FFFF00"/>
                </a:buClr>
                <a:buFont typeface="Wingdings" pitchFamily="2" charset="2"/>
                <a:buChar char="§"/>
                <a:defRPr/>
              </a:pPr>
              <a:r>
                <a:rPr lang="en-US" dirty="0">
                  <a:solidFill>
                    <a:srgbClr val="FF0000"/>
                  </a:solidFill>
                  <a:latin typeface="Comic Sans MS" pitchFamily="66" charset="0"/>
                </a:rPr>
                <a:t> </a:t>
              </a:r>
              <a:r>
                <a:rPr lang="en-US" sz="1700" dirty="0">
                  <a:solidFill>
                    <a:srgbClr val="FF0000"/>
                  </a:solidFill>
                  <a:latin typeface="Comic Sans MS" pitchFamily="66" charset="0"/>
                </a:rPr>
                <a:t>Energy range: </a:t>
              </a:r>
              <a:r>
                <a:rPr lang="en-US" sz="1700" dirty="0">
                  <a:solidFill>
                    <a:srgbClr val="FF0000"/>
                  </a:solidFill>
                  <a:effectLst>
                    <a:outerShdw blurRad="38100" dist="38100" dir="2700000" algn="tl">
                      <a:srgbClr val="000000"/>
                    </a:outerShdw>
                  </a:effectLst>
                  <a:latin typeface="Comic Sans MS" pitchFamily="66" charset="0"/>
                  <a:sym typeface="SymbolPS" charset="0"/>
                </a:rPr>
                <a:t>   √</a:t>
              </a:r>
              <a:r>
                <a:rPr lang="en-US" sz="1700" dirty="0" err="1">
                  <a:solidFill>
                    <a:srgbClr val="FF0000"/>
                  </a:solidFill>
                  <a:effectLst>
                    <a:outerShdw blurRad="38100" dist="38100" dir="2700000" algn="tl">
                      <a:srgbClr val="000000"/>
                    </a:outerShdw>
                  </a:effectLst>
                  <a:latin typeface="Comic Sans MS" pitchFamily="66" charset="0"/>
                  <a:sym typeface="SymbolPS" charset="0"/>
                </a:rPr>
                <a:t>s</a:t>
              </a:r>
              <a:r>
                <a:rPr lang="en-US" sz="1700" baseline="-25000" dirty="0" err="1">
                  <a:solidFill>
                    <a:srgbClr val="FF0000"/>
                  </a:solidFill>
                  <a:effectLst>
                    <a:outerShdw blurRad="38100" dist="38100" dir="2700000" algn="tl">
                      <a:srgbClr val="000000"/>
                    </a:outerShdw>
                  </a:effectLst>
                  <a:latin typeface="Comic Sans MS" pitchFamily="66" charset="0"/>
                  <a:sym typeface="SymbolPS" charset="0"/>
                </a:rPr>
                <a:t>NN</a:t>
              </a:r>
              <a:r>
                <a:rPr lang="en-US" sz="1700" dirty="0">
                  <a:solidFill>
                    <a:srgbClr val="FF0000"/>
                  </a:solidFill>
                  <a:latin typeface="Comic Sans MS" pitchFamily="66" charset="0"/>
                  <a:sym typeface="SymbolPS" charset="0"/>
                </a:rPr>
                <a:t> = </a:t>
              </a:r>
              <a:r>
                <a:rPr lang="en-US" sz="1700" dirty="0">
                  <a:solidFill>
                    <a:srgbClr val="FF0000"/>
                  </a:solidFill>
                  <a:latin typeface="Comic Sans MS" pitchFamily="66" charset="0"/>
                </a:rPr>
                <a:t>4-11 </a:t>
              </a:r>
              <a:r>
                <a:rPr lang="en-US" sz="1700" dirty="0" err="1">
                  <a:solidFill>
                    <a:srgbClr val="FF0000"/>
                  </a:solidFill>
                  <a:latin typeface="Comic Sans MS" pitchFamily="66" charset="0"/>
                </a:rPr>
                <a:t>GeV</a:t>
              </a:r>
              <a:endParaRPr lang="en-US" sz="1700" dirty="0">
                <a:solidFill>
                  <a:srgbClr val="FF0000"/>
                </a:solidFill>
                <a:latin typeface="Comic Sans MS" pitchFamily="66" charset="0"/>
              </a:endParaRPr>
            </a:p>
            <a:p>
              <a:pPr>
                <a:buClr>
                  <a:srgbClr val="FFFF00"/>
                </a:buClr>
                <a:buFont typeface="Wingdings" pitchFamily="2" charset="2"/>
                <a:buChar char="§"/>
                <a:defRPr/>
              </a:pPr>
              <a:r>
                <a:rPr lang="en-US" sz="1700" dirty="0">
                  <a:solidFill>
                    <a:srgbClr val="FF0000"/>
                  </a:solidFill>
                  <a:latin typeface="Comic Sans MS" pitchFamily="66" charset="0"/>
                </a:rPr>
                <a:t> Beams: 	from p to Au  </a:t>
              </a:r>
            </a:p>
            <a:p>
              <a:pPr>
                <a:buClr>
                  <a:srgbClr val="FFFF00"/>
                </a:buClr>
                <a:buFont typeface="Wingdings" pitchFamily="2" charset="2"/>
                <a:buChar char="§"/>
                <a:defRPr/>
              </a:pPr>
              <a:r>
                <a:rPr lang="en-US" sz="1700" dirty="0">
                  <a:solidFill>
                    <a:srgbClr val="FF0000"/>
                  </a:solidFill>
                  <a:latin typeface="Comic Sans MS" pitchFamily="66" charset="0"/>
                </a:rPr>
                <a:t> Luminosity:  	L~10</a:t>
              </a:r>
              <a:r>
                <a:rPr lang="en-US" sz="1700" baseline="30000" dirty="0">
                  <a:solidFill>
                    <a:srgbClr val="FF0000"/>
                  </a:solidFill>
                  <a:latin typeface="Comic Sans MS" pitchFamily="66" charset="0"/>
                </a:rPr>
                <a:t>27 </a:t>
              </a:r>
              <a:r>
                <a:rPr lang="en-US" sz="1700" dirty="0">
                  <a:solidFill>
                    <a:srgbClr val="FF0000"/>
                  </a:solidFill>
                  <a:latin typeface="Comic Sans MS" pitchFamily="66" charset="0"/>
                </a:rPr>
                <a:t>(Au), 10</a:t>
              </a:r>
              <a:r>
                <a:rPr lang="en-US" sz="1700" baseline="30000" dirty="0">
                  <a:solidFill>
                    <a:srgbClr val="FF0000"/>
                  </a:solidFill>
                  <a:latin typeface="Comic Sans MS" pitchFamily="66" charset="0"/>
                </a:rPr>
                <a:t>32</a:t>
              </a:r>
              <a:r>
                <a:rPr lang="en-US" sz="1700" dirty="0">
                  <a:solidFill>
                    <a:srgbClr val="FF0000"/>
                  </a:solidFill>
                  <a:latin typeface="Comic Sans MS" pitchFamily="66" charset="0"/>
                </a:rPr>
                <a:t> (p)</a:t>
              </a:r>
            </a:p>
            <a:p>
              <a:pPr>
                <a:buClr>
                  <a:srgbClr val="FFFF00"/>
                </a:buClr>
                <a:buFont typeface="Wingdings" pitchFamily="2" charset="2"/>
                <a:buChar char="§"/>
                <a:defRPr/>
              </a:pPr>
              <a:r>
                <a:rPr lang="en-US" sz="1700" dirty="0">
                  <a:solidFill>
                    <a:srgbClr val="FF0000"/>
                  </a:solidFill>
                  <a:latin typeface="Comic Sans MS" pitchFamily="66" charset="0"/>
                </a:rPr>
                <a:t> Detectors: 	MPD; SPD-&gt; Waiting for Proposals</a:t>
              </a:r>
              <a:r>
                <a:rPr lang="en-US" dirty="0">
                  <a:solidFill>
                    <a:srgbClr val="FF0000"/>
                  </a:solidFill>
                  <a:latin typeface="Comic Sans MS" pitchFamily="66" charset="0"/>
                </a:rPr>
                <a:t>  </a:t>
              </a:r>
              <a:endParaRPr lang="ru-RU" dirty="0">
                <a:solidFill>
                  <a:srgbClr val="FF0000"/>
                </a:solidFill>
                <a:latin typeface="Comic Sans MS" pitchFamily="66" charset="0"/>
              </a:endParaRPr>
            </a:p>
          </p:txBody>
        </p:sp>
        <p:grpSp>
          <p:nvGrpSpPr>
            <p:cNvPr id="6" name="Group 8"/>
            <p:cNvGrpSpPr>
              <a:grpSpLocks/>
            </p:cNvGrpSpPr>
            <p:nvPr/>
          </p:nvGrpSpPr>
          <p:grpSpPr bwMode="auto">
            <a:xfrm>
              <a:off x="3200400" y="869950"/>
              <a:ext cx="1905000" cy="838200"/>
              <a:chOff x="3276600" y="762000"/>
              <a:chExt cx="1905000" cy="838200"/>
            </a:xfrm>
          </p:grpSpPr>
          <p:sp>
            <p:nvSpPr>
              <p:cNvPr id="7" name="Овал 16"/>
              <p:cNvSpPr>
                <a:spLocks noChangeArrowheads="1"/>
              </p:cNvSpPr>
              <p:nvPr/>
            </p:nvSpPr>
            <p:spPr bwMode="auto">
              <a:xfrm>
                <a:off x="3276600" y="762000"/>
                <a:ext cx="1905000" cy="838200"/>
              </a:xfrm>
              <a:prstGeom prst="ellipse">
                <a:avLst/>
              </a:prstGeom>
              <a:solidFill>
                <a:srgbClr val="FFFFFF"/>
              </a:solidFill>
              <a:ln w="57150">
                <a:solidFill>
                  <a:srgbClr val="FF0000"/>
                </a:solidFill>
                <a:round/>
                <a:headEnd/>
                <a:tailEnd/>
              </a:ln>
            </p:spPr>
            <p:txBody>
              <a:bodyPr/>
              <a:lstStyle/>
              <a:p>
                <a:endParaRPr lang="ru-RU" sz="2000"/>
              </a:p>
            </p:txBody>
          </p:sp>
          <p:sp>
            <p:nvSpPr>
              <p:cNvPr id="8" name="TextBox 6"/>
              <p:cNvSpPr txBox="1">
                <a:spLocks noChangeArrowheads="1"/>
              </p:cNvSpPr>
              <p:nvPr/>
            </p:nvSpPr>
            <p:spPr bwMode="auto">
              <a:xfrm>
                <a:off x="3429000" y="863600"/>
                <a:ext cx="1566863" cy="584200"/>
              </a:xfrm>
              <a:prstGeom prst="rect">
                <a:avLst/>
              </a:prstGeom>
              <a:solidFill>
                <a:srgbClr val="FFFFFF"/>
              </a:solidFill>
              <a:ln w="9525">
                <a:noFill/>
                <a:miter lim="800000"/>
                <a:headEnd/>
                <a:tailEnd/>
              </a:ln>
            </p:spPr>
            <p:txBody>
              <a:bodyPr anchor="ctr">
                <a:spAutoFit/>
              </a:bodyPr>
              <a:lstStyle/>
              <a:p>
                <a:r>
                  <a:rPr lang="en-US" sz="1600" b="1">
                    <a:solidFill>
                      <a:srgbClr val="FF0000"/>
                    </a:solidFill>
                  </a:rPr>
                  <a:t>2-nd IP - open for proposals</a:t>
                </a:r>
              </a:p>
            </p:txBody>
          </p:sp>
        </p:grpSp>
      </p:grpSp>
      <p:sp>
        <p:nvSpPr>
          <p:cNvPr id="10" name="TextBox 9"/>
          <p:cNvSpPr txBox="1"/>
          <p:nvPr/>
        </p:nvSpPr>
        <p:spPr>
          <a:xfrm>
            <a:off x="395536" y="6453336"/>
            <a:ext cx="2776273" cy="307777"/>
          </a:xfrm>
          <a:prstGeom prst="rect">
            <a:avLst/>
          </a:prstGeom>
          <a:noFill/>
        </p:spPr>
        <p:txBody>
          <a:bodyPr wrap="none" rtlCol="0">
            <a:spAutoFit/>
          </a:bodyPr>
          <a:lstStyle/>
          <a:p>
            <a:r>
              <a:rPr lang="en-US" sz="1400" dirty="0" smtClean="0"/>
              <a:t>INSTR14 Novosibirsk </a:t>
            </a:r>
            <a:r>
              <a:rPr lang="en-US" sz="1400" dirty="0"/>
              <a:t>F</a:t>
            </a:r>
            <a:r>
              <a:rPr lang="en-US" sz="1400" dirty="0" smtClean="0"/>
              <a:t>ebruary 2014</a:t>
            </a:r>
            <a:endParaRPr lang="ru-RU" sz="1400" dirty="0"/>
          </a:p>
        </p:txBody>
      </p:sp>
      <p:sp>
        <p:nvSpPr>
          <p:cNvPr id="11" name="Номер слайда 10"/>
          <p:cNvSpPr>
            <a:spLocks noGrp="1"/>
          </p:cNvSpPr>
          <p:nvPr>
            <p:ph type="sldNum" sz="quarter" idx="12"/>
          </p:nvPr>
        </p:nvSpPr>
        <p:spPr/>
        <p:txBody>
          <a:bodyPr/>
          <a:lstStyle/>
          <a:p>
            <a:fld id="{DC778479-381B-4255-88C6-67342345673B}" type="slidenum">
              <a:rPr lang="ru-RU" smtClean="0"/>
              <a:pPr/>
              <a:t>8</a:t>
            </a:fld>
            <a:endParaRPr lang="ru-RU"/>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 descr="3.jpg"/>
          <p:cNvPicPr>
            <a:picLocks/>
          </p:cNvPicPr>
          <p:nvPr/>
        </p:nvPicPr>
        <p:blipFill>
          <a:blip r:embed="rId2" cstate="print"/>
          <a:srcRect t="4105"/>
          <a:stretch>
            <a:fillRect/>
          </a:stretch>
        </p:blipFill>
        <p:spPr bwMode="auto">
          <a:xfrm>
            <a:off x="0" y="-26988"/>
            <a:ext cx="9144000" cy="6551613"/>
          </a:xfrm>
          <a:prstGeom prst="rect">
            <a:avLst/>
          </a:prstGeom>
          <a:noFill/>
          <a:ln w="9525">
            <a:noFill/>
            <a:miter lim="800000"/>
            <a:headEnd/>
            <a:tailEnd/>
          </a:ln>
        </p:spPr>
      </p:pic>
      <p:sp>
        <p:nvSpPr>
          <p:cNvPr id="3" name="Скругленная прямоугольная выноска 2"/>
          <p:cNvSpPr>
            <a:spLocks noChangeAspect="1"/>
          </p:cNvSpPr>
          <p:nvPr/>
        </p:nvSpPr>
        <p:spPr>
          <a:xfrm>
            <a:off x="7524750" y="4329113"/>
            <a:ext cx="1000125" cy="468312"/>
          </a:xfrm>
          <a:prstGeom prst="wedgeRoundRectCallou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solidFill>
                  <a:schemeClr val="tx1"/>
                </a:solidFill>
              </a:rPr>
              <a:t>Collider</a:t>
            </a:r>
            <a:endParaRPr lang="ru-RU" b="1" dirty="0">
              <a:solidFill>
                <a:schemeClr val="tx1"/>
              </a:solidFill>
            </a:endParaRPr>
          </a:p>
        </p:txBody>
      </p:sp>
      <p:sp>
        <p:nvSpPr>
          <p:cNvPr id="4" name="Скругленная прямоугольная выноска 3"/>
          <p:cNvSpPr>
            <a:spLocks noChangeAspect="1"/>
          </p:cNvSpPr>
          <p:nvPr/>
        </p:nvSpPr>
        <p:spPr>
          <a:xfrm>
            <a:off x="1476375" y="188913"/>
            <a:ext cx="1228725" cy="576262"/>
          </a:xfrm>
          <a:prstGeom prst="wedgeRoundRectCallou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solidFill>
                  <a:schemeClr val="tx1"/>
                </a:solidFill>
              </a:rPr>
              <a:t>Build. 205</a:t>
            </a:r>
            <a:endParaRPr lang="ru-RU" b="1" dirty="0">
              <a:solidFill>
                <a:schemeClr val="tx1"/>
              </a:solidFill>
            </a:endParaRPr>
          </a:p>
        </p:txBody>
      </p:sp>
      <p:sp>
        <p:nvSpPr>
          <p:cNvPr id="5" name="Скругленный прямоугольник 4"/>
          <p:cNvSpPr/>
          <p:nvPr/>
        </p:nvSpPr>
        <p:spPr>
          <a:xfrm rot="480000">
            <a:off x="5616575" y="2906713"/>
            <a:ext cx="719138" cy="390525"/>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solidFill>
                  <a:schemeClr val="tx1"/>
                </a:solidFill>
              </a:rPr>
              <a:t>SPD</a:t>
            </a:r>
            <a:endParaRPr lang="ru-RU" b="1" dirty="0">
              <a:solidFill>
                <a:schemeClr val="tx1"/>
              </a:solidFill>
            </a:endParaRPr>
          </a:p>
        </p:txBody>
      </p:sp>
      <p:sp>
        <p:nvSpPr>
          <p:cNvPr id="6" name="Скругленный прямоугольник 5"/>
          <p:cNvSpPr/>
          <p:nvPr/>
        </p:nvSpPr>
        <p:spPr>
          <a:xfrm rot="480000">
            <a:off x="4813300" y="4778375"/>
            <a:ext cx="720725" cy="390525"/>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solidFill>
                  <a:schemeClr val="tx1"/>
                </a:solidFill>
              </a:rPr>
              <a:t>MPD</a:t>
            </a:r>
            <a:endParaRPr lang="ru-RU" b="1" dirty="0">
              <a:solidFill>
                <a:schemeClr val="tx1"/>
              </a:solidFill>
            </a:endParaRPr>
          </a:p>
        </p:txBody>
      </p:sp>
      <p:sp>
        <p:nvSpPr>
          <p:cNvPr id="7" name="Скругленная прямоугольная выноска 6"/>
          <p:cNvSpPr/>
          <p:nvPr/>
        </p:nvSpPr>
        <p:spPr>
          <a:xfrm>
            <a:off x="34925" y="2133600"/>
            <a:ext cx="1223963" cy="608013"/>
          </a:xfrm>
          <a:prstGeom prst="wedgeRoundRectCallou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solidFill>
                  <a:schemeClr val="tx1"/>
                </a:solidFill>
              </a:rPr>
              <a:t>Booster,</a:t>
            </a:r>
          </a:p>
          <a:p>
            <a:pPr algn="ctr" fontAlgn="auto">
              <a:spcBef>
                <a:spcPts val="0"/>
              </a:spcBef>
              <a:spcAft>
                <a:spcPts val="0"/>
              </a:spcAft>
              <a:defRPr/>
            </a:pPr>
            <a:r>
              <a:rPr lang="en-US" b="1" dirty="0">
                <a:solidFill>
                  <a:schemeClr val="tx1"/>
                </a:solidFill>
              </a:rPr>
              <a:t>Nuclotron</a:t>
            </a:r>
            <a:endParaRPr lang="ru-RU" b="1" dirty="0">
              <a:solidFill>
                <a:schemeClr val="tx1"/>
              </a:solidFill>
            </a:endParaRPr>
          </a:p>
        </p:txBody>
      </p:sp>
      <p:sp>
        <p:nvSpPr>
          <p:cNvPr id="8" name="Овал 7"/>
          <p:cNvSpPr/>
          <p:nvPr/>
        </p:nvSpPr>
        <p:spPr>
          <a:xfrm rot="1560000">
            <a:off x="1822450" y="4603750"/>
            <a:ext cx="1662113" cy="654050"/>
          </a:xfrm>
          <a:prstGeom prst="ellipse">
            <a:avLst/>
          </a:prstGeom>
          <a:solidFill>
            <a:schemeClr val="accent1">
              <a:lumMod val="75000"/>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
        <p:nvSpPr>
          <p:cNvPr id="11" name="TextBox 10"/>
          <p:cNvSpPr txBox="1"/>
          <p:nvPr/>
        </p:nvSpPr>
        <p:spPr>
          <a:xfrm>
            <a:off x="2123728" y="6550223"/>
            <a:ext cx="2776273" cy="307777"/>
          </a:xfrm>
          <a:prstGeom prst="rect">
            <a:avLst/>
          </a:prstGeom>
          <a:noFill/>
        </p:spPr>
        <p:txBody>
          <a:bodyPr wrap="none" rtlCol="0">
            <a:spAutoFit/>
          </a:bodyPr>
          <a:lstStyle/>
          <a:p>
            <a:r>
              <a:rPr lang="en-US" sz="1400" dirty="0" smtClean="0"/>
              <a:t>INSTR14 Novosibirsk </a:t>
            </a:r>
            <a:r>
              <a:rPr lang="en-US" sz="1400" dirty="0"/>
              <a:t>F</a:t>
            </a:r>
            <a:r>
              <a:rPr lang="en-US" sz="1400" dirty="0" smtClean="0"/>
              <a:t>ebruary 2014</a:t>
            </a:r>
            <a:endParaRPr lang="ru-RU" sz="1400" dirty="0"/>
          </a:p>
        </p:txBody>
      </p:sp>
      <p:sp>
        <p:nvSpPr>
          <p:cNvPr id="12" name="Номер слайда 11"/>
          <p:cNvSpPr>
            <a:spLocks noGrp="1"/>
          </p:cNvSpPr>
          <p:nvPr>
            <p:ph type="sldNum" sz="quarter" idx="12"/>
          </p:nvPr>
        </p:nvSpPr>
        <p:spPr/>
        <p:txBody>
          <a:bodyPr/>
          <a:lstStyle/>
          <a:p>
            <a:fld id="{DC778479-381B-4255-88C6-67342345673B}" type="slidenum">
              <a:rPr lang="ru-RU" smtClean="0"/>
              <a:pPr/>
              <a:t>9</a:t>
            </a:fld>
            <a:endParaRPr lang="ru-RU"/>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2943</TotalTime>
  <Words>3285</Words>
  <Application>Microsoft Office PowerPoint</Application>
  <PresentationFormat>Экран (4:3)</PresentationFormat>
  <Paragraphs>523</Paragraphs>
  <Slides>43</Slides>
  <Notes>0</Notes>
  <HiddenSlides>0</HiddenSlides>
  <MMClips>0</MMClips>
  <ScaleCrop>false</ScaleCrop>
  <HeadingPairs>
    <vt:vector size="6" baseType="variant">
      <vt:variant>
        <vt:lpstr>Тема</vt:lpstr>
      </vt:variant>
      <vt:variant>
        <vt:i4>1</vt:i4>
      </vt:variant>
      <vt:variant>
        <vt:lpstr>Внедренные серверы OLE</vt:lpstr>
      </vt:variant>
      <vt:variant>
        <vt:i4>1</vt:i4>
      </vt:variant>
      <vt:variant>
        <vt:lpstr>Заголовки слайдов</vt:lpstr>
      </vt:variant>
      <vt:variant>
        <vt:i4>43</vt:i4>
      </vt:variant>
    </vt:vector>
  </HeadingPairs>
  <TitlesOfParts>
    <vt:vector size="45" baseType="lpstr">
      <vt:lpstr>Тема Office</vt:lpstr>
      <vt:lpstr>Формула</vt:lpstr>
      <vt:lpstr>Слайд 1</vt:lpstr>
      <vt:lpstr>Слайд 2</vt:lpstr>
      <vt:lpstr>Слайд 3</vt:lpstr>
      <vt:lpstr>Слайд 4</vt:lpstr>
      <vt:lpstr>Слайд 5</vt:lpstr>
      <vt:lpstr>Слайд 6</vt:lpstr>
      <vt:lpstr>Слайд 7</vt:lpstr>
      <vt:lpstr>Слайд 8</vt:lpstr>
      <vt:lpstr>Слайд 9</vt:lpstr>
      <vt:lpstr>Слайд 10</vt:lpstr>
      <vt:lpstr>Слайд 11</vt:lpstr>
      <vt:lpstr>Слайд 12</vt:lpstr>
      <vt:lpstr>Слайд 13</vt:lpstr>
      <vt:lpstr>Слайд 14</vt:lpstr>
      <vt:lpstr>Слайд 15</vt:lpstr>
      <vt:lpstr>Слайд 16</vt:lpstr>
      <vt:lpstr>Слайд 17</vt:lpstr>
      <vt:lpstr>Слайд 18</vt:lpstr>
      <vt:lpstr>Слайд 19</vt:lpstr>
      <vt:lpstr>Слайд 20</vt:lpstr>
      <vt:lpstr>Слайд 21</vt:lpstr>
      <vt:lpstr>Слайд 22</vt:lpstr>
      <vt:lpstr>Слайд 23</vt:lpstr>
      <vt:lpstr>Слайд 24</vt:lpstr>
      <vt:lpstr>Слайд 25</vt:lpstr>
      <vt:lpstr>Слайд 26</vt:lpstr>
      <vt:lpstr>Слайд 27</vt:lpstr>
      <vt:lpstr>Слайд 28</vt:lpstr>
      <vt:lpstr>Слайд 29</vt:lpstr>
      <vt:lpstr>Слайд 30</vt:lpstr>
      <vt:lpstr>Слайд 31</vt:lpstr>
      <vt:lpstr>Слайд 32</vt:lpstr>
      <vt:lpstr>Слайд 33</vt:lpstr>
      <vt:lpstr>Слайд 34</vt:lpstr>
      <vt:lpstr>Слайд 35</vt:lpstr>
      <vt:lpstr>Слайд 36</vt:lpstr>
      <vt:lpstr>Слайд 37</vt:lpstr>
      <vt:lpstr>Слайд 38</vt:lpstr>
      <vt:lpstr>Слайд 39</vt:lpstr>
      <vt:lpstr>Слайд 40</vt:lpstr>
      <vt:lpstr>Слайд 41</vt:lpstr>
      <vt:lpstr>Слайд 42</vt:lpstr>
      <vt:lpstr>Слайд 43</vt:lpstr>
    </vt:vector>
  </TitlesOfParts>
  <Company>JINR</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Stepan</dc:creator>
  <cp:lastModifiedBy>Stepan</cp:lastModifiedBy>
  <cp:revision>162</cp:revision>
  <dcterms:created xsi:type="dcterms:W3CDTF">2014-02-07T12:28:44Z</dcterms:created>
  <dcterms:modified xsi:type="dcterms:W3CDTF">2014-02-21T14:30:50Z</dcterms:modified>
</cp:coreProperties>
</file>