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267" r:id="rId2"/>
    <p:sldId id="633" r:id="rId3"/>
    <p:sldId id="584" r:id="rId4"/>
    <p:sldId id="798" r:id="rId5"/>
    <p:sldId id="834" r:id="rId6"/>
    <p:sldId id="816" r:id="rId7"/>
    <p:sldId id="585" r:id="rId8"/>
    <p:sldId id="849" r:id="rId9"/>
    <p:sldId id="848" r:id="rId10"/>
    <p:sldId id="770" r:id="rId11"/>
    <p:sldId id="829" r:id="rId12"/>
    <p:sldId id="711" r:id="rId13"/>
    <p:sldId id="830" r:id="rId14"/>
    <p:sldId id="853" r:id="rId15"/>
    <p:sldId id="821" r:id="rId16"/>
    <p:sldId id="831" r:id="rId17"/>
    <p:sldId id="836" r:id="rId18"/>
    <p:sldId id="820" r:id="rId19"/>
    <p:sldId id="832" r:id="rId20"/>
    <p:sldId id="822" r:id="rId21"/>
    <p:sldId id="850" r:id="rId22"/>
    <p:sldId id="833" r:id="rId23"/>
    <p:sldId id="838" r:id="rId24"/>
    <p:sldId id="796" r:id="rId25"/>
    <p:sldId id="782" r:id="rId26"/>
    <p:sldId id="851" r:id="rId27"/>
    <p:sldId id="839" r:id="rId28"/>
    <p:sldId id="843" r:id="rId29"/>
    <p:sldId id="852" r:id="rId30"/>
    <p:sldId id="842" r:id="rId31"/>
    <p:sldId id="845" r:id="rId32"/>
    <p:sldId id="846" r:id="rId33"/>
    <p:sldId id="857" r:id="rId34"/>
    <p:sldId id="366" r:id="rId35"/>
    <p:sldId id="785" r:id="rId3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6"/>
    <a:srgbClr val="0000FF"/>
    <a:srgbClr val="00FF00"/>
    <a:srgbClr val="FFFF00"/>
    <a:srgbClr val="FFFFFF"/>
    <a:srgbClr val="FF0000"/>
    <a:srgbClr val="0000A4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39" autoAdjust="0"/>
    <p:restoredTop sz="86443" autoAdjust="0"/>
  </p:normalViewPr>
  <p:slideViewPr>
    <p:cSldViewPr>
      <p:cViewPr varScale="1">
        <p:scale>
          <a:sx n="79" d="100"/>
          <a:sy n="79" d="100"/>
        </p:scale>
        <p:origin x="-924" y="-90"/>
      </p:cViewPr>
      <p:guideLst>
        <p:guide orient="horz" pos="2160"/>
        <p:guide orient="horz" pos="709"/>
        <p:guide orient="horz" pos="3612"/>
        <p:guide pos="2880"/>
        <p:guide pos="4332"/>
        <p:guide pos="5759"/>
        <p:guide pos="1429"/>
        <p:guide/>
      </p:guideLst>
    </p:cSldViewPr>
  </p:slideViewPr>
  <p:outlineViewPr>
    <p:cViewPr>
      <p:scale>
        <a:sx n="33" d="100"/>
        <a:sy n="33" d="100"/>
      </p:scale>
      <p:origin x="0" y="17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4B6C74-B436-4AF2-A63E-40805F508EE0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91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239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3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6871B874-21BD-483E-9851-4B208C187CD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50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1B874-21BD-483E-9851-4B208C187CD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3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1B874-21BD-483E-9851-4B208C187CD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31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1B874-21BD-483E-9851-4B208C187CD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31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1B874-21BD-483E-9851-4B208C187CD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69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1B874-21BD-483E-9851-4B208C187CD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21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1B874-21BD-483E-9851-4B208C187CD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1B874-21BD-483E-9851-4B208C187CD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09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1B874-21BD-483E-9851-4B208C187CD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09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1B874-21BD-483E-9851-4B208C187CD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64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71B874-21BD-483E-9851-4B208C187CD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06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FE5DD-7CA8-403C-9BAF-2190D566D67C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20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0"/>
            <a:ext cx="21336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62484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0"/>
            <a:ext cx="8534400" cy="647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91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90600"/>
            <a:ext cx="4191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191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304800" y="3810000"/>
            <a:ext cx="85344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91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990600"/>
            <a:ext cx="4191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4800" y="3810000"/>
            <a:ext cx="4191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990600"/>
            <a:ext cx="4191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90600"/>
            <a:ext cx="4191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191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739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90600"/>
            <a:ext cx="8534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0" y="838200"/>
            <a:ext cx="9144000" cy="76200"/>
          </a:xfrm>
          <a:prstGeom prst="rect">
            <a:avLst/>
          </a:prstGeom>
          <a:gradFill rotWithShape="0">
            <a:gsLst>
              <a:gs pos="0">
                <a:srgbClr val="3366FF">
                  <a:gamma/>
                  <a:shade val="46275"/>
                  <a:invGamma/>
                </a:srgbClr>
              </a:gs>
              <a:gs pos="100000">
                <a:srgbClr val="33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4215" name="Text Box 7"/>
          <p:cNvSpPr txBox="1">
            <a:spLocks noChangeArrowheads="1"/>
          </p:cNvSpPr>
          <p:nvPr/>
        </p:nvSpPr>
        <p:spPr bwMode="auto">
          <a:xfrm>
            <a:off x="0" y="6583363"/>
            <a:ext cx="811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96"/>
                </a:solidFill>
              </a:rPr>
              <a:t>B. </a:t>
            </a:r>
            <a:r>
              <a:rPr lang="en-US" sz="1200" dirty="0" err="1">
                <a:solidFill>
                  <a:srgbClr val="000096"/>
                </a:solidFill>
              </a:rPr>
              <a:t>Ketzer</a:t>
            </a:r>
            <a:endParaRPr lang="en-US" sz="1200" dirty="0">
              <a:solidFill>
                <a:srgbClr val="000096"/>
              </a:solidFill>
            </a:endParaRP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4127500" y="6583363"/>
            <a:ext cx="9769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96"/>
                </a:solidFill>
              </a:rPr>
              <a:t>ALICE</a:t>
            </a:r>
            <a:r>
              <a:rPr lang="en-US" sz="1200" baseline="0" dirty="0" smtClean="0">
                <a:solidFill>
                  <a:srgbClr val="000096"/>
                </a:solidFill>
              </a:rPr>
              <a:t> </a:t>
            </a:r>
            <a:r>
              <a:rPr lang="en-US" sz="1200" dirty="0" smtClean="0">
                <a:solidFill>
                  <a:srgbClr val="000096"/>
                </a:solidFill>
              </a:rPr>
              <a:t>TPC</a:t>
            </a:r>
            <a:endParaRPr lang="en-US" sz="1200" dirty="0">
              <a:solidFill>
                <a:srgbClr val="000096"/>
              </a:solidFill>
            </a:endParaRPr>
          </a:p>
        </p:txBody>
      </p:sp>
      <p:sp>
        <p:nvSpPr>
          <p:cNvPr id="4" name="Textfeld 3"/>
          <p:cNvSpPr txBox="1"/>
          <p:nvPr userDrawn="1"/>
        </p:nvSpPr>
        <p:spPr>
          <a:xfrm>
            <a:off x="8660021" y="6580218"/>
            <a:ext cx="483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600"/>
              </a:spcBef>
              <a:buFont typeface="Arial" pitchFamily="34" charset="0"/>
              <a:buNone/>
            </a:pPr>
            <a:fld id="{96A265A6-E1C7-430E-832E-405B4142DE66}" type="slidenum">
              <a:rPr lang="de-DE" sz="1200" smtClean="0">
                <a:solidFill>
                  <a:srgbClr val="000096"/>
                </a:solidFill>
              </a:rPr>
              <a:pPr algn="r">
                <a:spcBef>
                  <a:spcPts val="600"/>
                </a:spcBef>
                <a:buFont typeface="Arial" pitchFamily="34" charset="0"/>
                <a:buNone/>
              </a:pPr>
              <a:t>‹Nr.›</a:t>
            </a:fld>
            <a:endParaRPr lang="de-DE" sz="1200" dirty="0" smtClean="0">
              <a:solidFill>
                <a:srgbClr val="000096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532664" cy="720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91" y="52387"/>
            <a:ext cx="793113" cy="72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00009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rgbClr val="000096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rgbClr val="000096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rgbClr val="000096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rgbClr val="000096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96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96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96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96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96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96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000096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96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6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5.xml"/><Relationship Id="rId7" Type="http://schemas.openxmlformats.org/officeDocument/2006/relationships/image" Target="../media/image3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8.xml"/><Relationship Id="rId7" Type="http://schemas.openxmlformats.org/officeDocument/2006/relationships/image" Target="../media/image3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6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49.png"/><Relationship Id="rId7" Type="http://schemas.openxmlformats.org/officeDocument/2006/relationships/image" Target="../media/image52.wmf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56.jpeg"/><Relationship Id="rId5" Type="http://schemas.openxmlformats.org/officeDocument/2006/relationships/image" Target="../media/image51.png"/><Relationship Id="rId10" Type="http://schemas.openxmlformats.org/officeDocument/2006/relationships/image" Target="../media/image55.jpe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8848"/>
            <a:ext cx="9144000" cy="569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52513"/>
            <a:ext cx="7772400" cy="1854200"/>
          </a:xfrm>
        </p:spPr>
        <p:txBody>
          <a:bodyPr/>
          <a:lstStyle/>
          <a:p>
            <a:pPr>
              <a:lnSpc>
                <a:spcPct val="140000"/>
              </a:lnSpc>
              <a:spcAft>
                <a:spcPct val="180000"/>
              </a:spcAft>
            </a:pPr>
            <a:r>
              <a:rPr lang="de-DE" b="1" dirty="0" smtClean="0">
                <a:solidFill>
                  <a:srgbClr val="FF0000"/>
                </a:solidFill>
              </a:rPr>
              <a:t>The Upgrade </a:t>
            </a:r>
            <a:r>
              <a:rPr lang="de-DE" b="1" dirty="0" err="1" smtClean="0">
                <a:solidFill>
                  <a:srgbClr val="FF0000"/>
                </a:solidFill>
              </a:rPr>
              <a:t>of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the</a:t>
            </a:r>
            <a:r>
              <a:rPr lang="de-DE" b="1" dirty="0" smtClean="0">
                <a:solidFill>
                  <a:srgbClr val="FF0000"/>
                </a:solidFill>
              </a:rPr>
              <a:t> ALICE TPC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079376" y="3068638"/>
            <a:ext cx="6949008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000096"/>
                </a:solidFill>
              </a:rPr>
              <a:t>Bernhard </a:t>
            </a:r>
            <a:r>
              <a:rPr lang="en-US" sz="2400" dirty="0" err="1">
                <a:solidFill>
                  <a:srgbClr val="000096"/>
                </a:solidFill>
              </a:rPr>
              <a:t>Ketzer</a:t>
            </a:r>
            <a:endParaRPr lang="en-US" sz="2400" dirty="0">
              <a:solidFill>
                <a:srgbClr val="000096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2400" dirty="0" err="1" smtClean="0">
                <a:solidFill>
                  <a:srgbClr val="000096"/>
                </a:solidFill>
              </a:rPr>
              <a:t>Universit</a:t>
            </a:r>
            <a:r>
              <a:rPr lang="de-DE" sz="2400" dirty="0" err="1" smtClean="0">
                <a:solidFill>
                  <a:srgbClr val="000096"/>
                </a:solidFill>
              </a:rPr>
              <a:t>ät</a:t>
            </a:r>
            <a:r>
              <a:rPr lang="de-DE" sz="2400" dirty="0" smtClean="0">
                <a:solidFill>
                  <a:srgbClr val="000096"/>
                </a:solidFill>
              </a:rPr>
              <a:t> Bonn</a:t>
            </a:r>
          </a:p>
          <a:p>
            <a:pPr algn="ctr">
              <a:spcBef>
                <a:spcPct val="50000"/>
              </a:spcBef>
            </a:pPr>
            <a:r>
              <a:rPr lang="en-US" sz="1400" i="1" dirty="0" smtClean="0">
                <a:solidFill>
                  <a:srgbClr val="000096"/>
                </a:solidFill>
              </a:rPr>
              <a:t>On behalf of the ALICE TPC Collaboration</a:t>
            </a:r>
            <a:endParaRPr lang="de-DE" sz="1400" i="1" dirty="0">
              <a:solidFill>
                <a:srgbClr val="000096"/>
              </a:solidFill>
            </a:endParaRPr>
          </a:p>
          <a:p>
            <a:pPr algn="ctr">
              <a:spcBef>
                <a:spcPct val="50000"/>
              </a:spcBef>
            </a:pPr>
            <a:endParaRPr lang="de-DE" sz="1600" dirty="0">
              <a:solidFill>
                <a:srgbClr val="000096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de-DE" sz="1600" dirty="0" smtClean="0">
                <a:solidFill>
                  <a:srgbClr val="000096"/>
                </a:solidFill>
              </a:rPr>
              <a:t>26 </a:t>
            </a:r>
            <a:r>
              <a:rPr lang="de-DE" sz="1600" dirty="0" err="1" smtClean="0">
                <a:solidFill>
                  <a:srgbClr val="000096"/>
                </a:solidFill>
              </a:rPr>
              <a:t>February</a:t>
            </a:r>
            <a:r>
              <a:rPr lang="de-DE" sz="1600" dirty="0" smtClean="0">
                <a:solidFill>
                  <a:srgbClr val="000096"/>
                </a:solidFill>
              </a:rPr>
              <a:t> 2014</a:t>
            </a:r>
            <a:endParaRPr lang="de-DE" sz="1600" dirty="0">
              <a:solidFill>
                <a:srgbClr val="000096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GB" sz="1600" dirty="0" smtClean="0">
                <a:solidFill>
                  <a:srgbClr val="000096"/>
                </a:solidFill>
              </a:rPr>
              <a:t>Instrumentation for Colliding Beam Physics 2014 </a:t>
            </a:r>
            <a:endParaRPr lang="en-US" sz="1600" dirty="0">
              <a:solidFill>
                <a:srgbClr val="000096"/>
              </a:solidFill>
            </a:endParaRPr>
          </a:p>
        </p:txBody>
      </p:sp>
      <p:pic>
        <p:nvPicPr>
          <p:cNvPr id="3084" name="Picture 12" descr="ml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4232" y="5893595"/>
            <a:ext cx="1127760" cy="533400"/>
          </a:xfrm>
          <a:prstGeom prst="rect">
            <a:avLst/>
          </a:prstGeom>
          <a:noFill/>
        </p:spPr>
      </p:pic>
      <p:pic>
        <p:nvPicPr>
          <p:cNvPr id="3085" name="Picture 13" descr="DOC-2005-Jun-47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3972" y="5841086"/>
            <a:ext cx="1110580" cy="638418"/>
          </a:xfrm>
          <a:prstGeom prst="rect">
            <a:avLst/>
          </a:prstGeom>
          <a:noFill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7385" y="5684105"/>
            <a:ext cx="906906" cy="95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3491" y="5809819"/>
            <a:ext cx="1524213" cy="70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038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50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Backflow Suppression in GEM</a:t>
            </a:r>
            <a:endParaRPr lang="de-DE" dirty="0"/>
          </a:p>
        </p:txBody>
      </p:sp>
      <p:pic>
        <p:nvPicPr>
          <p:cNvPr id="488450" name="Picture 2" descr="C:\Users\ketzer\graphics\gem\tpc\gemavalancheH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6752"/>
            <a:ext cx="438268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6773528" y="1609969"/>
                <a:ext cx="22443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009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6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6"/>
                              </a:solidFill>
                              <a:latin typeface="Cambria Math"/>
                            </a:rPr>
                            <m:t>drift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6"/>
                          </a:solidFill>
                          <a:latin typeface="Cambria Math"/>
                        </a:rPr>
                        <m:t>=250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96"/>
                          </a:solidFill>
                          <a:latin typeface="Cambria Math"/>
                        </a:rPr>
                        <m:t>V</m:t>
                      </m:r>
                      <m:r>
                        <a:rPr lang="en-US" b="0" i="0" smtClean="0">
                          <a:solidFill>
                            <a:srgbClr val="000096"/>
                          </a:solidFill>
                          <a:latin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96"/>
                          </a:solidFill>
                          <a:latin typeface="Cambria Math"/>
                        </a:rPr>
                        <m:t>cm</m:t>
                      </m:r>
                    </m:oMath>
                  </m:oMathPara>
                </a14:m>
                <a:endParaRPr lang="de-DE" dirty="0" smtClean="0">
                  <a:solidFill>
                    <a:srgbClr val="000096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528" y="1609969"/>
                <a:ext cx="2244397" cy="400110"/>
              </a:xfrm>
              <a:prstGeom prst="rect">
                <a:avLst/>
              </a:prstGeom>
              <a:blipFill rotWithShape="1"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6513143" y="4293096"/>
                <a:ext cx="25008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000096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0096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96"/>
                              </a:solidFill>
                              <a:latin typeface="Cambria Math"/>
                            </a:rPr>
                            <m:t>trans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0096"/>
                          </a:solidFill>
                          <a:latin typeface="Cambria Math"/>
                        </a:rPr>
                        <m:t>=3.75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96"/>
                          </a:solidFill>
                          <a:latin typeface="Cambria Math"/>
                        </a:rPr>
                        <m:t>kV</m:t>
                      </m:r>
                      <m:r>
                        <a:rPr lang="en-US" b="0" i="0" smtClean="0">
                          <a:solidFill>
                            <a:srgbClr val="000096"/>
                          </a:solidFill>
                          <a:latin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0096"/>
                          </a:solidFill>
                          <a:latin typeface="Cambria Math"/>
                        </a:rPr>
                        <m:t>cm</m:t>
                      </m:r>
                    </m:oMath>
                  </m:oMathPara>
                </a14:m>
                <a:endParaRPr lang="de-DE" dirty="0" smtClean="0">
                  <a:solidFill>
                    <a:srgbClr val="000096"/>
                  </a:solidFill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143" y="4293096"/>
                <a:ext cx="2500877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1" descr="gem_field_loww-high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897330"/>
            <a:ext cx="2520280" cy="4221378"/>
          </a:xfrm>
          <a:prstGeom prst="rect">
            <a:avLst/>
          </a:prstGeom>
          <a:noFill/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7007" y="5287560"/>
            <a:ext cx="45015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96"/>
                </a:solidFill>
              </a:rPr>
              <a:t>Low ion density in drift region requires</a:t>
            </a:r>
          </a:p>
          <a:p>
            <a:pPr lvl="1">
              <a:buFontTx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low primary ionization </a:t>
            </a:r>
          </a:p>
          <a:p>
            <a:pPr lvl="1">
              <a:buFontTx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low gain </a:t>
            </a:r>
          </a:p>
          <a:p>
            <a:pPr lvl="1">
              <a:buFontTx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low ion backflow</a:t>
            </a:r>
          </a:p>
        </p:txBody>
      </p:sp>
      <p:pic>
        <p:nvPicPr>
          <p:cNvPr id="5" name="Grafik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95" y="5877272"/>
            <a:ext cx="1777365" cy="21907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28" y="5373216"/>
            <a:ext cx="2265045" cy="2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37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Space Charge Challenge</a:t>
            </a:r>
            <a:endParaRPr lang="de-DE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738" y="890155"/>
            <a:ext cx="5213981" cy="6064168"/>
          </a:xfrm>
          <a:prstGeom prst="rect">
            <a:avLst/>
          </a:prstGeom>
        </p:spPr>
      </p:pic>
      <p:sp>
        <p:nvSpPr>
          <p:cNvPr id="4" name="Oval 7"/>
          <p:cNvSpPr/>
          <p:nvPr/>
        </p:nvSpPr>
        <p:spPr>
          <a:xfrm>
            <a:off x="5091006" y="2431644"/>
            <a:ext cx="863664" cy="369089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/>
              <p:cNvSpPr txBox="1"/>
              <p:nvPr/>
            </p:nvSpPr>
            <p:spPr>
              <a:xfrm>
                <a:off x="179513" y="1196752"/>
                <a:ext cx="3908226" cy="53379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 smtClean="0">
                    <a:solidFill>
                      <a:srgbClr val="000096"/>
                    </a:solidFill>
                  </a:rPr>
                  <a:t> Ion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blocking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in GEMs not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as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efficient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as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gating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grid</a:t>
                </a:r>
                <a:endParaRPr lang="de-DE" dirty="0" smtClean="0">
                  <a:solidFill>
                    <a:srgbClr val="000096"/>
                  </a:solidFill>
                </a:endParaRPr>
              </a:p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Goal: </a:t>
                </a:r>
                <a:r>
                  <a:rPr lang="en-US" dirty="0">
                    <a:solidFill>
                      <a:srgbClr val="FF0000"/>
                    </a:solidFill>
                    <a:sym typeface="Wingdings 3" pitchFamily="18" charset="2"/>
                  </a:rPr>
                  <a:t>IB =</a:t>
                </a:r>
                <a:r>
                  <a:rPr lang="en-US" dirty="0">
                    <a:solidFill>
                      <a:srgbClr val="FF0000"/>
                    </a:solidFill>
                  </a:rPr>
                  <a:t> 1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%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, </a:t>
                </a:r>
                <a:r>
                  <a:rPr lang="de-DE" dirty="0">
                    <a:solidFill>
                      <a:srgbClr val="000096"/>
                    </a:solidFill>
                    <a:latin typeface="Symbol" pitchFamily="18" charset="2"/>
                  </a:rPr>
                  <a:t>e </a:t>
                </a:r>
                <a:r>
                  <a:rPr lang="en-US" dirty="0">
                    <a:solidFill>
                      <a:srgbClr val="000096"/>
                    </a:solidFill>
                  </a:rPr>
                  <a:t>=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20 </a:t>
                </a:r>
                <a:r>
                  <a:rPr lang="en-US" dirty="0">
                    <a:solidFill>
                      <a:srgbClr val="000096"/>
                    </a:solidFill>
                  </a:rPr>
                  <a:t>at G = 2000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endParaRPr lang="en-US" b="1" dirty="0" smtClean="0">
                  <a:solidFill>
                    <a:srgbClr val="FF0000"/>
                  </a:solidFill>
                </a:endParaRPr>
              </a:p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000096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𝑡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d</m:t>
                        </m:r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ion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/>
                      </a:rPr>
                      <m:t>=160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rgbClr val="FF0000"/>
                        </a:solidFill>
                        <a:latin typeface="Cambria Math"/>
                      </a:rPr>
                      <m:t>ms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ions from 8000 events in drift volume!</a:t>
                </a:r>
                <a:endParaRPr lang="en-US" dirty="0" smtClean="0">
                  <a:solidFill>
                    <a:srgbClr val="000096"/>
                  </a:solidFill>
                </a:endParaRPr>
              </a:p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en-US" dirty="0">
                    <a:solidFill>
                      <a:srgbClr val="000096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Distortions up to 19 cm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6"/>
                        </a:solidFill>
                        <a:latin typeface="Cambria Math"/>
                      </a:rPr>
                      <m:t>𝑟</m:t>
                    </m:r>
                  </m:oMath>
                </a14:m>
                <a:r>
                  <a:rPr lang="en-US" dirty="0" smtClean="0">
                    <a:solidFill>
                      <a:srgbClr val="000096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and 7 cm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6"/>
                        </a:solidFill>
                        <a:latin typeface="Cambria Math"/>
                      </a:rPr>
                      <m:t>𝑟</m:t>
                    </m:r>
                    <m:r>
                      <a:rPr lang="en-US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lang="en-US" dirty="0" smtClean="0">
                    <a:solidFill>
                      <a:srgbClr val="000096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(near drift cathode for small radii)</a:t>
                </a:r>
              </a:p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en-US" dirty="0">
                    <a:solidFill>
                      <a:srgbClr val="000096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Well below 10 cm for the largest part of drift volume</a:t>
                </a:r>
              </a:p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en-US" dirty="0">
                    <a:solidFill>
                      <a:srgbClr val="000096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Similar to STAR TPC at RHIC</a:t>
                </a:r>
              </a:p>
              <a:p>
                <a:pPr marL="342900" indent="-342900">
                  <a:spcBef>
                    <a:spcPts val="1200"/>
                  </a:spcBef>
                  <a:buFont typeface="Wingdings 3"/>
                  <a:buChar char="]"/>
                </a:pPr>
                <a:r>
                  <a:rPr lang="en-US" b="1" dirty="0" smtClean="0">
                    <a:solidFill>
                      <a:srgbClr val="FF0000"/>
                    </a:solidFill>
                  </a:rPr>
                  <a:t>to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be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corrected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to the level of intrinsic resolution!</a:t>
                </a:r>
                <a:endParaRPr lang="en-US" b="1" dirty="0" smtClean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3" y="1196752"/>
                <a:ext cx="3908226" cy="5337936"/>
              </a:xfrm>
              <a:prstGeom prst="rect">
                <a:avLst/>
              </a:prstGeom>
              <a:blipFill rotWithShape="1">
                <a:blip r:embed="rId3"/>
                <a:stretch>
                  <a:fillRect l="-1558" t="-457" r="-3115" b="-114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39" y="6453605"/>
            <a:ext cx="900000" cy="388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08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Backflow – Early Measurements</a:t>
            </a:r>
            <a:endParaRPr lang="en-US" dirty="0"/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323528" y="4971072"/>
            <a:ext cx="4711546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indent="-457200"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Low ion backflow requires</a:t>
            </a:r>
          </a:p>
          <a:p>
            <a:pPr marL="8001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low drift field</a:t>
            </a:r>
          </a:p>
          <a:p>
            <a:pPr marL="8001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very asymmetric transfer fields</a:t>
            </a:r>
          </a:p>
          <a:p>
            <a:pPr marL="8001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highest amplification in last GEM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403648" y="980728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 smtClean="0">
                <a:solidFill>
                  <a:srgbClr val="FF0000"/>
                </a:solidFill>
              </a:rPr>
              <a:t>Ar</a:t>
            </a:r>
            <a:r>
              <a:rPr lang="en-US" dirty="0" smtClean="0">
                <a:solidFill>
                  <a:srgbClr val="FF0000"/>
                </a:solidFill>
              </a:rPr>
              <a:t>/CO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(70/30)</a:t>
            </a:r>
            <a:endParaRPr lang="de-DE" dirty="0" smtClean="0">
              <a:solidFill>
                <a:srgbClr val="FF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781" y="1473195"/>
            <a:ext cx="4096195" cy="300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71600" y="1682750"/>
            <a:ext cx="6238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TUM</a:t>
            </a:r>
          </a:p>
        </p:txBody>
      </p:sp>
      <p:cxnSp>
        <p:nvCxnSpPr>
          <p:cNvPr id="12" name="Gerade Verbindung 11"/>
          <p:cNvCxnSpPr/>
          <p:nvPr/>
        </p:nvCxnSpPr>
        <p:spPr>
          <a:xfrm>
            <a:off x="828735" y="3150493"/>
            <a:ext cx="3462278" cy="228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6604" t="-2" r="24689" b="60711"/>
          <a:stretch/>
        </p:blipFill>
        <p:spPr bwMode="auto">
          <a:xfrm>
            <a:off x="970052" y="3068960"/>
            <a:ext cx="1801748" cy="93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0350" y="1412776"/>
            <a:ext cx="418213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578152" y="2660898"/>
            <a:ext cx="1333500" cy="1200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200" b="1" dirty="0">
                <a:solidFill>
                  <a:srgbClr val="000096"/>
                </a:solidFill>
              </a:rPr>
              <a:t> </a:t>
            </a:r>
            <a:r>
              <a:rPr lang="en-US" sz="1200" b="1" i="1" dirty="0" err="1">
                <a:solidFill>
                  <a:srgbClr val="000096"/>
                </a:solidFill>
              </a:rPr>
              <a:t>E</a:t>
            </a:r>
            <a:r>
              <a:rPr lang="en-US" sz="1200" b="1" baseline="-25000" dirty="0" err="1">
                <a:solidFill>
                  <a:srgbClr val="000096"/>
                </a:solidFill>
              </a:rPr>
              <a:t>drift</a:t>
            </a:r>
            <a:r>
              <a:rPr lang="en-US" sz="1200" b="1" dirty="0">
                <a:solidFill>
                  <a:srgbClr val="000096"/>
                </a:solidFill>
              </a:rPr>
              <a:t>=200V/cm</a:t>
            </a:r>
          </a:p>
          <a:p>
            <a:pPr>
              <a:buFontTx/>
              <a:buChar char="•"/>
            </a:pPr>
            <a:r>
              <a:rPr lang="en-US" sz="1200" b="1" dirty="0">
                <a:solidFill>
                  <a:srgbClr val="000096"/>
                </a:solidFill>
              </a:rPr>
              <a:t> </a:t>
            </a:r>
            <a:r>
              <a:rPr lang="en-US" sz="1200" b="1" i="1" dirty="0">
                <a:solidFill>
                  <a:srgbClr val="000096"/>
                </a:solidFill>
              </a:rPr>
              <a:t>U</a:t>
            </a:r>
            <a:r>
              <a:rPr lang="en-US" sz="1200" b="1" baseline="-25000" dirty="0">
                <a:solidFill>
                  <a:srgbClr val="000096"/>
                </a:solidFill>
              </a:rPr>
              <a:t>GEM1,2</a:t>
            </a:r>
            <a:r>
              <a:rPr lang="en-US" sz="1200" b="1" dirty="0">
                <a:solidFill>
                  <a:srgbClr val="000096"/>
                </a:solidFill>
              </a:rPr>
              <a:t>=310V</a:t>
            </a:r>
          </a:p>
          <a:p>
            <a:pPr>
              <a:buFontTx/>
              <a:buChar char="•"/>
            </a:pPr>
            <a:r>
              <a:rPr lang="en-US" sz="1200" b="1" dirty="0">
                <a:solidFill>
                  <a:srgbClr val="000096"/>
                </a:solidFill>
              </a:rPr>
              <a:t> </a:t>
            </a:r>
            <a:r>
              <a:rPr lang="en-US" sz="1200" b="1" i="1" dirty="0">
                <a:solidFill>
                  <a:srgbClr val="000096"/>
                </a:solidFill>
              </a:rPr>
              <a:t>U</a:t>
            </a:r>
            <a:r>
              <a:rPr lang="en-US" sz="1200" b="1" baseline="-25000" dirty="0">
                <a:solidFill>
                  <a:srgbClr val="000096"/>
                </a:solidFill>
              </a:rPr>
              <a:t>GEM3</a:t>
            </a:r>
            <a:r>
              <a:rPr lang="en-US" sz="1200" b="1" dirty="0">
                <a:solidFill>
                  <a:srgbClr val="000096"/>
                </a:solidFill>
              </a:rPr>
              <a:t>=350V</a:t>
            </a:r>
          </a:p>
          <a:p>
            <a:pPr>
              <a:buFontTx/>
              <a:buChar char="•"/>
            </a:pPr>
            <a:r>
              <a:rPr lang="en-US" sz="1200" b="1" dirty="0">
                <a:solidFill>
                  <a:srgbClr val="000096"/>
                </a:solidFill>
              </a:rPr>
              <a:t> </a:t>
            </a:r>
            <a:r>
              <a:rPr lang="en-US" sz="1200" b="1" i="1" dirty="0">
                <a:solidFill>
                  <a:srgbClr val="000096"/>
                </a:solidFill>
              </a:rPr>
              <a:t>E</a:t>
            </a:r>
            <a:r>
              <a:rPr lang="en-US" sz="1200" b="1" baseline="-25000" dirty="0">
                <a:solidFill>
                  <a:srgbClr val="000096"/>
                </a:solidFill>
              </a:rPr>
              <a:t>trans1</a:t>
            </a:r>
            <a:r>
              <a:rPr lang="en-US" sz="1200" b="1" dirty="0">
                <a:solidFill>
                  <a:srgbClr val="000096"/>
                </a:solidFill>
              </a:rPr>
              <a:t>=6kV/cm</a:t>
            </a:r>
          </a:p>
          <a:p>
            <a:pPr>
              <a:buFontTx/>
              <a:buChar char="•"/>
            </a:pPr>
            <a:r>
              <a:rPr lang="en-US" sz="1200" b="1" dirty="0">
                <a:solidFill>
                  <a:srgbClr val="000096"/>
                </a:solidFill>
              </a:rPr>
              <a:t> </a:t>
            </a:r>
            <a:r>
              <a:rPr lang="en-US" sz="1200" b="1" i="1" dirty="0">
                <a:solidFill>
                  <a:srgbClr val="000096"/>
                </a:solidFill>
              </a:rPr>
              <a:t>E</a:t>
            </a:r>
            <a:r>
              <a:rPr lang="en-US" sz="1200" b="1" baseline="-25000" dirty="0">
                <a:solidFill>
                  <a:srgbClr val="000096"/>
                </a:solidFill>
              </a:rPr>
              <a:t>trans2</a:t>
            </a:r>
            <a:r>
              <a:rPr lang="en-US" sz="1200" b="1" dirty="0">
                <a:solidFill>
                  <a:srgbClr val="000096"/>
                </a:solidFill>
              </a:rPr>
              <a:t>=60V/cm</a:t>
            </a:r>
          </a:p>
          <a:p>
            <a:pPr>
              <a:buFontTx/>
              <a:buChar char="•"/>
            </a:pPr>
            <a:r>
              <a:rPr lang="en-US" sz="1200" b="1" dirty="0">
                <a:solidFill>
                  <a:srgbClr val="000096"/>
                </a:solidFill>
              </a:rPr>
              <a:t> </a:t>
            </a:r>
            <a:r>
              <a:rPr lang="en-US" sz="1200" b="1" i="1" dirty="0" err="1">
                <a:solidFill>
                  <a:srgbClr val="000096"/>
                </a:solidFill>
              </a:rPr>
              <a:t>E</a:t>
            </a:r>
            <a:r>
              <a:rPr lang="en-US" sz="1200" b="1" baseline="-25000" dirty="0" err="1">
                <a:solidFill>
                  <a:srgbClr val="000096"/>
                </a:solidFill>
              </a:rPr>
              <a:t>ind</a:t>
            </a:r>
            <a:r>
              <a:rPr lang="en-US" sz="1200" b="1" dirty="0">
                <a:solidFill>
                  <a:srgbClr val="000096"/>
                </a:solidFill>
              </a:rPr>
              <a:t>=8kV/cm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5863774" y="980728"/>
            <a:ext cx="2576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Ar</a:t>
            </a:r>
            <a:r>
              <a:rPr lang="en-US" dirty="0" smtClean="0">
                <a:solidFill>
                  <a:srgbClr val="FF0000"/>
                </a:solidFill>
              </a:rPr>
              <a:t>/CH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/CO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(93/5/2)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 rot="20315587">
            <a:off x="2132304" y="3404355"/>
            <a:ext cx="493276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9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3200" b="1" dirty="0" smtClean="0">
                <a:solidFill>
                  <a:srgbClr val="00B050"/>
                </a:solidFill>
              </a:rPr>
              <a:t>IB ~ 1% easy </a:t>
            </a:r>
            <a:r>
              <a:rPr lang="de-DE" sz="3200" b="1" dirty="0" err="1" smtClean="0">
                <a:solidFill>
                  <a:srgbClr val="00B050"/>
                </a:solidFill>
              </a:rPr>
              <a:t>to</a:t>
            </a:r>
            <a:r>
              <a:rPr lang="de-DE" sz="3200" b="1" dirty="0" smtClean="0">
                <a:solidFill>
                  <a:srgbClr val="00B050"/>
                </a:solidFill>
              </a:rPr>
              <a:t> </a:t>
            </a:r>
            <a:r>
              <a:rPr lang="de-DE" sz="3200" b="1" dirty="0" err="1" smtClean="0">
                <a:solidFill>
                  <a:srgbClr val="00B050"/>
                </a:solidFill>
              </a:rPr>
              <a:t>achieve</a:t>
            </a:r>
            <a:r>
              <a:rPr lang="de-DE" sz="3200" b="1" dirty="0" smtClean="0">
                <a:solidFill>
                  <a:srgbClr val="00B050"/>
                </a:solidFill>
              </a:rPr>
              <a:t>!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220072" y="4971072"/>
            <a:ext cx="374441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err="1" smtClean="0">
                <a:solidFill>
                  <a:srgbClr val="FF0000"/>
                </a:solidFill>
              </a:rPr>
              <a:t>Magnetic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field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helps</a:t>
            </a:r>
            <a:r>
              <a:rPr lang="de-DE" dirty="0" smtClean="0">
                <a:solidFill>
                  <a:srgbClr val="FF0000"/>
                </a:solidFill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6"/>
                </a:solidFill>
              </a:rPr>
              <a:t>Electron extraction from holes </a:t>
            </a:r>
            <a:r>
              <a:rPr lang="en-US" dirty="0" smtClean="0">
                <a:solidFill>
                  <a:srgbClr val="000096"/>
                </a:solidFill>
              </a:rPr>
              <a:t>improved</a:t>
            </a:r>
            <a:endParaRPr lang="en-US" dirty="0">
              <a:solidFill>
                <a:srgbClr val="00009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Backflow – Early Measurements</a:t>
            </a:r>
            <a:endParaRPr lang="en-US" dirty="0"/>
          </a:p>
        </p:txBody>
      </p:sp>
      <p:sp>
        <p:nvSpPr>
          <p:cNvPr id="178180" name="Text Box 4"/>
          <p:cNvSpPr txBox="1">
            <a:spLocks noChangeArrowheads="1"/>
          </p:cNvSpPr>
          <p:nvPr/>
        </p:nvSpPr>
        <p:spPr bwMode="auto">
          <a:xfrm>
            <a:off x="323528" y="4971072"/>
            <a:ext cx="4607352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indent="-457200"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Low ion backflow requires</a:t>
            </a:r>
          </a:p>
          <a:p>
            <a:pPr marL="8001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low drift field</a:t>
            </a:r>
          </a:p>
          <a:p>
            <a:pPr marL="8001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very asymmetric transfer fields</a:t>
            </a:r>
          </a:p>
          <a:p>
            <a:pPr marL="8001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highest amplification in 3</a:t>
            </a:r>
            <a:r>
              <a:rPr lang="en-US" baseline="30000" dirty="0" smtClean="0">
                <a:solidFill>
                  <a:srgbClr val="000096"/>
                </a:solidFill>
              </a:rPr>
              <a:t>rd</a:t>
            </a:r>
            <a:r>
              <a:rPr lang="en-US" dirty="0" smtClean="0">
                <a:solidFill>
                  <a:srgbClr val="000096"/>
                </a:solidFill>
              </a:rPr>
              <a:t> GEM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403648" y="980728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 smtClean="0">
                <a:solidFill>
                  <a:srgbClr val="FF0000"/>
                </a:solidFill>
              </a:rPr>
              <a:t>Ar</a:t>
            </a:r>
            <a:r>
              <a:rPr lang="en-US" dirty="0" smtClean="0">
                <a:solidFill>
                  <a:srgbClr val="FF0000"/>
                </a:solidFill>
              </a:rPr>
              <a:t>/CO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(70/30)</a:t>
            </a:r>
            <a:endParaRPr lang="de-DE" dirty="0" smtClean="0">
              <a:solidFill>
                <a:srgbClr val="FF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781" y="1473195"/>
            <a:ext cx="4096195" cy="3001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71600" y="1682750"/>
            <a:ext cx="6238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/>
              <a:t>TUM</a:t>
            </a:r>
          </a:p>
        </p:txBody>
      </p:sp>
      <p:cxnSp>
        <p:nvCxnSpPr>
          <p:cNvPr id="12" name="Gerade Verbindung 11"/>
          <p:cNvCxnSpPr/>
          <p:nvPr/>
        </p:nvCxnSpPr>
        <p:spPr>
          <a:xfrm>
            <a:off x="828735" y="3150493"/>
            <a:ext cx="3462278" cy="228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6604" t="-2" r="24689" b="60711"/>
          <a:stretch/>
        </p:blipFill>
        <p:spPr bwMode="auto">
          <a:xfrm>
            <a:off x="970052" y="3068960"/>
            <a:ext cx="1801748" cy="93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0350" y="1412776"/>
            <a:ext cx="418213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578152" y="2660898"/>
            <a:ext cx="1333500" cy="1200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200" b="1">
                <a:solidFill>
                  <a:srgbClr val="000096"/>
                </a:solidFill>
              </a:rPr>
              <a:t> </a:t>
            </a:r>
            <a:r>
              <a:rPr lang="en-US" sz="1200" b="1" i="1">
                <a:solidFill>
                  <a:srgbClr val="000096"/>
                </a:solidFill>
              </a:rPr>
              <a:t>E</a:t>
            </a:r>
            <a:r>
              <a:rPr lang="en-US" sz="1200" b="1" baseline="-25000">
                <a:solidFill>
                  <a:srgbClr val="000096"/>
                </a:solidFill>
              </a:rPr>
              <a:t>drift</a:t>
            </a:r>
            <a:r>
              <a:rPr lang="en-US" sz="1200" b="1">
                <a:solidFill>
                  <a:srgbClr val="000096"/>
                </a:solidFill>
              </a:rPr>
              <a:t>=200V/cm</a:t>
            </a:r>
          </a:p>
          <a:p>
            <a:pPr>
              <a:buFontTx/>
              <a:buChar char="•"/>
            </a:pPr>
            <a:r>
              <a:rPr lang="en-US" sz="1200" b="1">
                <a:solidFill>
                  <a:srgbClr val="000096"/>
                </a:solidFill>
              </a:rPr>
              <a:t> </a:t>
            </a:r>
            <a:r>
              <a:rPr lang="en-US" sz="1200" b="1" i="1">
                <a:solidFill>
                  <a:srgbClr val="000096"/>
                </a:solidFill>
              </a:rPr>
              <a:t>U</a:t>
            </a:r>
            <a:r>
              <a:rPr lang="en-US" sz="1200" b="1" baseline="-25000">
                <a:solidFill>
                  <a:srgbClr val="000096"/>
                </a:solidFill>
              </a:rPr>
              <a:t>GEM1,2</a:t>
            </a:r>
            <a:r>
              <a:rPr lang="en-US" sz="1200" b="1">
                <a:solidFill>
                  <a:srgbClr val="000096"/>
                </a:solidFill>
              </a:rPr>
              <a:t>=310V</a:t>
            </a:r>
          </a:p>
          <a:p>
            <a:pPr>
              <a:buFontTx/>
              <a:buChar char="•"/>
            </a:pPr>
            <a:r>
              <a:rPr lang="en-US" sz="1200" b="1">
                <a:solidFill>
                  <a:srgbClr val="000096"/>
                </a:solidFill>
              </a:rPr>
              <a:t> </a:t>
            </a:r>
            <a:r>
              <a:rPr lang="en-US" sz="1200" b="1" i="1">
                <a:solidFill>
                  <a:srgbClr val="000096"/>
                </a:solidFill>
              </a:rPr>
              <a:t>U</a:t>
            </a:r>
            <a:r>
              <a:rPr lang="en-US" sz="1200" b="1" baseline="-25000">
                <a:solidFill>
                  <a:srgbClr val="000096"/>
                </a:solidFill>
              </a:rPr>
              <a:t>GEM3</a:t>
            </a:r>
            <a:r>
              <a:rPr lang="en-US" sz="1200" b="1">
                <a:solidFill>
                  <a:srgbClr val="000096"/>
                </a:solidFill>
              </a:rPr>
              <a:t>=350V</a:t>
            </a:r>
          </a:p>
          <a:p>
            <a:pPr>
              <a:buFontTx/>
              <a:buChar char="•"/>
            </a:pPr>
            <a:r>
              <a:rPr lang="en-US" sz="1200" b="1">
                <a:solidFill>
                  <a:srgbClr val="000096"/>
                </a:solidFill>
              </a:rPr>
              <a:t> </a:t>
            </a:r>
            <a:r>
              <a:rPr lang="en-US" sz="1200" b="1" i="1">
                <a:solidFill>
                  <a:srgbClr val="000096"/>
                </a:solidFill>
              </a:rPr>
              <a:t>E</a:t>
            </a:r>
            <a:r>
              <a:rPr lang="en-US" sz="1200" b="1" baseline="-25000">
                <a:solidFill>
                  <a:srgbClr val="000096"/>
                </a:solidFill>
              </a:rPr>
              <a:t>trans1</a:t>
            </a:r>
            <a:r>
              <a:rPr lang="en-US" sz="1200" b="1">
                <a:solidFill>
                  <a:srgbClr val="000096"/>
                </a:solidFill>
              </a:rPr>
              <a:t>=6kV/cm</a:t>
            </a:r>
          </a:p>
          <a:p>
            <a:pPr>
              <a:buFontTx/>
              <a:buChar char="•"/>
            </a:pPr>
            <a:r>
              <a:rPr lang="en-US" sz="1200" b="1">
                <a:solidFill>
                  <a:srgbClr val="000096"/>
                </a:solidFill>
              </a:rPr>
              <a:t> </a:t>
            </a:r>
            <a:r>
              <a:rPr lang="en-US" sz="1200" b="1" i="1">
                <a:solidFill>
                  <a:srgbClr val="000096"/>
                </a:solidFill>
              </a:rPr>
              <a:t>E</a:t>
            </a:r>
            <a:r>
              <a:rPr lang="en-US" sz="1200" b="1" baseline="-25000">
                <a:solidFill>
                  <a:srgbClr val="000096"/>
                </a:solidFill>
              </a:rPr>
              <a:t>trans2</a:t>
            </a:r>
            <a:r>
              <a:rPr lang="en-US" sz="1200" b="1">
                <a:solidFill>
                  <a:srgbClr val="000096"/>
                </a:solidFill>
              </a:rPr>
              <a:t>=60V/cm</a:t>
            </a:r>
          </a:p>
          <a:p>
            <a:pPr>
              <a:buFontTx/>
              <a:buChar char="•"/>
            </a:pPr>
            <a:r>
              <a:rPr lang="en-US" sz="1200" b="1">
                <a:solidFill>
                  <a:srgbClr val="000096"/>
                </a:solidFill>
              </a:rPr>
              <a:t> </a:t>
            </a:r>
            <a:r>
              <a:rPr lang="en-US" sz="1200" b="1" i="1">
                <a:solidFill>
                  <a:srgbClr val="000096"/>
                </a:solidFill>
              </a:rPr>
              <a:t>E</a:t>
            </a:r>
            <a:r>
              <a:rPr lang="en-US" sz="1200" b="1" baseline="-25000">
                <a:solidFill>
                  <a:srgbClr val="000096"/>
                </a:solidFill>
              </a:rPr>
              <a:t>ind</a:t>
            </a:r>
            <a:r>
              <a:rPr lang="en-US" sz="1200" b="1">
                <a:solidFill>
                  <a:srgbClr val="000096"/>
                </a:solidFill>
              </a:rPr>
              <a:t>=8kV/cm</a:t>
            </a:r>
          </a:p>
        </p:txBody>
      </p:sp>
      <p:sp>
        <p:nvSpPr>
          <p:cNvPr id="16" name="TextBox 14"/>
          <p:cNvSpPr txBox="1"/>
          <p:nvPr/>
        </p:nvSpPr>
        <p:spPr>
          <a:xfrm>
            <a:off x="5863774" y="980728"/>
            <a:ext cx="2576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Ar</a:t>
            </a:r>
            <a:r>
              <a:rPr lang="en-US" dirty="0" smtClean="0">
                <a:solidFill>
                  <a:srgbClr val="FF0000"/>
                </a:solidFill>
              </a:rPr>
              <a:t>/CH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/CO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(93/5/2)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220072" y="4971072"/>
            <a:ext cx="374441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err="1" smtClean="0">
                <a:solidFill>
                  <a:srgbClr val="FF0000"/>
                </a:solidFill>
              </a:rPr>
              <a:t>Magnetic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field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helps</a:t>
            </a:r>
            <a:r>
              <a:rPr lang="de-DE" dirty="0" smtClean="0">
                <a:solidFill>
                  <a:srgbClr val="FF0000"/>
                </a:solidFill>
              </a:rPr>
              <a:t>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96"/>
                </a:solidFill>
              </a:rPr>
              <a:t>Electron extraction from holes </a:t>
            </a:r>
            <a:r>
              <a:rPr lang="en-US" dirty="0" smtClean="0">
                <a:solidFill>
                  <a:srgbClr val="000096"/>
                </a:solidFill>
              </a:rPr>
              <a:t>improved</a:t>
            </a:r>
            <a:endParaRPr lang="en-US" dirty="0">
              <a:solidFill>
                <a:srgbClr val="000096"/>
              </a:solidFill>
            </a:endParaRPr>
          </a:p>
        </p:txBody>
      </p:sp>
      <p:pic>
        <p:nvPicPr>
          <p:cNvPr id="18" name="Picture 26" descr="http://images.wikia.com/nonciclopedia/images/9/97/Villaggio_di_asteri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1" r="37506" b="34255"/>
          <a:stretch/>
        </p:blipFill>
        <p:spPr bwMode="auto">
          <a:xfrm>
            <a:off x="6084000" y="3234212"/>
            <a:ext cx="3060000" cy="3600000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xtLst/>
        </p:spPr>
      </p:pic>
      <p:sp>
        <p:nvSpPr>
          <p:cNvPr id="20" name="Ellipse 19"/>
          <p:cNvSpPr/>
          <p:nvPr/>
        </p:nvSpPr>
        <p:spPr>
          <a:xfrm>
            <a:off x="6425178" y="3539580"/>
            <a:ext cx="2118747" cy="2132558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 rot="20315587">
            <a:off x="2075398" y="3404355"/>
            <a:ext cx="504657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9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3200" b="1" dirty="0" smtClean="0">
                <a:solidFill>
                  <a:srgbClr val="FF0000"/>
                </a:solidFill>
              </a:rPr>
              <a:t>IB ~ 1% easy </a:t>
            </a:r>
            <a:r>
              <a:rPr lang="de-DE" sz="3200" b="1" dirty="0" err="1" smtClean="0">
                <a:solidFill>
                  <a:srgbClr val="FF0000"/>
                </a:solidFill>
              </a:rPr>
              <a:t>to</a:t>
            </a:r>
            <a:r>
              <a:rPr lang="de-DE" sz="3200" b="1" dirty="0" smtClean="0">
                <a:solidFill>
                  <a:srgbClr val="FF0000"/>
                </a:solidFill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</a:rPr>
              <a:t>achieve</a:t>
            </a:r>
            <a:r>
              <a:rPr lang="de-DE" sz="3200" b="1" dirty="0">
                <a:solidFill>
                  <a:srgbClr val="FF0000"/>
                </a:solidFill>
              </a:rPr>
              <a:t>?</a:t>
            </a:r>
            <a:endParaRPr lang="de-DE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Backflow – Rate Dependence</a:t>
            </a:r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>
            <a:off x="6083621" y="980728"/>
            <a:ext cx="187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 smtClean="0">
                <a:solidFill>
                  <a:srgbClr val="FF0000"/>
                </a:solidFill>
              </a:rPr>
              <a:t>Ar</a:t>
            </a:r>
            <a:r>
              <a:rPr lang="en-US" dirty="0" smtClean="0">
                <a:solidFill>
                  <a:srgbClr val="FF0000"/>
                </a:solidFill>
              </a:rPr>
              <a:t>/CO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(70/30)</a:t>
            </a:r>
            <a:endParaRPr lang="de-DE" dirty="0" smtClean="0">
              <a:solidFill>
                <a:srgbClr val="FF0000"/>
              </a:solidFill>
            </a:endParaRPr>
          </a:p>
        </p:txBody>
      </p:sp>
      <p:pic>
        <p:nvPicPr>
          <p:cNvPr id="12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503" y="1408110"/>
            <a:ext cx="3084564" cy="4007762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5724128" y="5661248"/>
            <a:ext cx="2946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Rate dependence of IB </a:t>
            </a:r>
            <a:r>
              <a:rPr lang="de-DE" dirty="0">
                <a:solidFill>
                  <a:srgbClr val="FF0000"/>
                </a:solidFill>
              </a:rPr>
              <a:t>!</a:t>
            </a:r>
            <a:endParaRPr lang="en-US" dirty="0" smtClean="0">
              <a:solidFill>
                <a:srgbClr val="FF0000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5899100" y="3061816"/>
            <a:ext cx="2551957" cy="47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6732240" y="1532438"/>
            <a:ext cx="76335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/>
              <a:t>CERN</a:t>
            </a:r>
            <a:endParaRPr lang="de-DE" sz="1600" dirty="0" smtClean="0"/>
          </a:p>
        </p:txBody>
      </p:sp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0079"/>
            <a:ext cx="3817837" cy="389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90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Backflow – Rate Dependence</a:t>
            </a:r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5724128" y="5661248"/>
            <a:ext cx="2946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Gain dependence of IB </a:t>
            </a:r>
            <a:r>
              <a:rPr lang="de-DE" dirty="0">
                <a:solidFill>
                  <a:srgbClr val="FF0000"/>
                </a:solidFill>
              </a:rPr>
              <a:t>!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0079"/>
            <a:ext cx="3817837" cy="389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45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460585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658607" y="4926935"/>
            <a:ext cx="29537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rgbClr val="000096"/>
                </a:solidFill>
              </a:rPr>
              <a:t>[A. </a:t>
            </a:r>
            <a:r>
              <a:rPr lang="en-US" sz="1200" dirty="0" err="1" smtClean="0">
                <a:solidFill>
                  <a:srgbClr val="000096"/>
                </a:solidFill>
              </a:rPr>
              <a:t>Bondar</a:t>
            </a:r>
            <a:r>
              <a:rPr lang="en-US" sz="1200" dirty="0" smtClean="0">
                <a:solidFill>
                  <a:srgbClr val="000096"/>
                </a:solidFill>
              </a:rPr>
              <a:t> et al., NIM A 496, 325 (2003)]</a:t>
            </a:r>
            <a:endParaRPr lang="de-DE" sz="1200" dirty="0" smtClean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7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6" y="1310376"/>
            <a:ext cx="4155753" cy="407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Backflow – Rate Dependence</a:t>
            </a:r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>
            <a:off x="1295425" y="989966"/>
            <a:ext cx="187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 smtClean="0">
                <a:solidFill>
                  <a:srgbClr val="FF0000"/>
                </a:solidFill>
              </a:rPr>
              <a:t>Ar</a:t>
            </a:r>
            <a:r>
              <a:rPr lang="en-US" dirty="0" smtClean="0">
                <a:solidFill>
                  <a:srgbClr val="FF0000"/>
                </a:solidFill>
              </a:rPr>
              <a:t>/CO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(70/30)</a:t>
            </a:r>
            <a:endParaRPr lang="de-DE" dirty="0" smtClean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211960" y="1190021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</a:rPr>
              <a:t>Poisson equation:</a:t>
            </a:r>
            <a:endParaRPr lang="de-DE" dirty="0" smtClean="0">
              <a:solidFill>
                <a:srgbClr val="000096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1738149"/>
            <a:ext cx="1739265" cy="57912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206686" y="2636912"/>
            <a:ext cx="4757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000096"/>
                </a:solidFill>
              </a:rPr>
              <a:t>F</a:t>
            </a:r>
            <a:r>
              <a:rPr lang="en-US" dirty="0" smtClean="0">
                <a:solidFill>
                  <a:srgbClr val="000096"/>
                </a:solidFill>
              </a:rPr>
              <a:t>or homogenous space charge density and parallel plate boundary conditions:</a:t>
            </a:r>
            <a:endParaRPr lang="de-DE" dirty="0" smtClean="0">
              <a:solidFill>
                <a:srgbClr val="000096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2981325" cy="563880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4427984" y="4653136"/>
            <a:ext cx="4060479" cy="1332000"/>
            <a:chOff x="4427984" y="4653136"/>
            <a:chExt cx="4060479" cy="133200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" b="65772"/>
            <a:stretch/>
          </p:blipFill>
          <p:spPr bwMode="auto">
            <a:xfrm>
              <a:off x="4670626" y="4653136"/>
              <a:ext cx="3817837" cy="13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eck 11"/>
            <p:cNvSpPr/>
            <p:nvPr/>
          </p:nvSpPr>
          <p:spPr>
            <a:xfrm>
              <a:off x="6326069" y="5176243"/>
              <a:ext cx="58315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359526" y="5215353"/>
              <a:ext cx="2936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400" b="1" i="1" dirty="0" smtClean="0"/>
                <a:t>d</a:t>
              </a:r>
              <a:endParaRPr lang="de-DE" sz="1400" b="1" i="1" dirty="0" smtClean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5186364" y="5248276"/>
              <a:ext cx="857250" cy="24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026347" y="5577234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000" dirty="0" smtClean="0"/>
                <a:t>drift</a:t>
              </a:r>
              <a:endParaRPr lang="de-DE" sz="1000" dirty="0" smtClean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427984" y="4788684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i="1" dirty="0" smtClean="0">
                  <a:solidFill>
                    <a:srgbClr val="000096"/>
                  </a:solidFill>
                </a:rPr>
                <a:t>z</a:t>
              </a:r>
              <a:endParaRPr lang="de-DE" i="1" dirty="0" smtClean="0">
                <a:solidFill>
                  <a:srgbClr val="000096"/>
                </a:solidFill>
              </a:endParaRPr>
            </a:p>
          </p:txBody>
        </p:sp>
      </p:grpSp>
      <p:cxnSp>
        <p:nvCxnSpPr>
          <p:cNvPr id="19" name="Gerade Verbindung 18"/>
          <p:cNvCxnSpPr/>
          <p:nvPr/>
        </p:nvCxnSpPr>
        <p:spPr>
          <a:xfrm flipV="1">
            <a:off x="7308304" y="3429000"/>
            <a:ext cx="461045" cy="864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70198"/>
            <a:ext cx="645795" cy="194310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758419" y="5536283"/>
            <a:ext cx="2949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ependence of IB on drift gap</a:t>
            </a:r>
            <a:r>
              <a:rPr lang="de-DE" dirty="0" smtClean="0">
                <a:solidFill>
                  <a:srgbClr val="FF0000"/>
                </a:solidFill>
              </a:rPr>
              <a:t>!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5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4" y="1308596"/>
            <a:ext cx="4144466" cy="4144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Backflow – Rate Dependence</a:t>
            </a:r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>
            <a:off x="1295425" y="989966"/>
            <a:ext cx="1872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 smtClean="0">
                <a:solidFill>
                  <a:srgbClr val="FF0000"/>
                </a:solidFill>
              </a:rPr>
              <a:t>Ar</a:t>
            </a:r>
            <a:r>
              <a:rPr lang="en-US" dirty="0" smtClean="0">
                <a:solidFill>
                  <a:srgbClr val="FF0000"/>
                </a:solidFill>
              </a:rPr>
              <a:t>/CO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(70/30)</a:t>
            </a:r>
            <a:endParaRPr lang="de-DE" dirty="0" smtClean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211960" y="1190021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</a:rPr>
              <a:t>Poisson equation:</a:t>
            </a:r>
            <a:endParaRPr lang="de-DE" dirty="0" smtClean="0">
              <a:solidFill>
                <a:srgbClr val="000096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1738149"/>
            <a:ext cx="1739265" cy="57912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206686" y="2636912"/>
            <a:ext cx="4757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000096"/>
                </a:solidFill>
              </a:rPr>
              <a:t>F</a:t>
            </a:r>
            <a:r>
              <a:rPr lang="en-US" dirty="0" smtClean="0">
                <a:solidFill>
                  <a:srgbClr val="000096"/>
                </a:solidFill>
              </a:rPr>
              <a:t>or homogenous space charge density and parallel plate boundary conditions:</a:t>
            </a:r>
            <a:endParaRPr lang="de-DE" dirty="0" smtClean="0">
              <a:solidFill>
                <a:srgbClr val="000096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2981325" cy="563880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4427984" y="4653136"/>
            <a:ext cx="4060479" cy="1332000"/>
            <a:chOff x="4427984" y="4653136"/>
            <a:chExt cx="4060479" cy="133200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" b="65772"/>
            <a:stretch/>
          </p:blipFill>
          <p:spPr bwMode="auto">
            <a:xfrm>
              <a:off x="4670626" y="4653136"/>
              <a:ext cx="3817837" cy="13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hteck 11"/>
            <p:cNvSpPr/>
            <p:nvPr/>
          </p:nvSpPr>
          <p:spPr>
            <a:xfrm>
              <a:off x="6326069" y="5176243"/>
              <a:ext cx="58315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359526" y="5215353"/>
              <a:ext cx="2936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400" b="1" i="1" dirty="0" smtClean="0"/>
                <a:t>d</a:t>
              </a:r>
              <a:endParaRPr lang="de-DE" sz="1400" b="1" i="1" dirty="0" smtClean="0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5186364" y="5248276"/>
              <a:ext cx="857250" cy="242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026347" y="5577234"/>
              <a:ext cx="397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000" dirty="0" smtClean="0"/>
                <a:t>drift</a:t>
              </a:r>
              <a:endParaRPr lang="de-DE" sz="1000" dirty="0" smtClean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427984" y="4788684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i="1" dirty="0" smtClean="0">
                  <a:solidFill>
                    <a:srgbClr val="000096"/>
                  </a:solidFill>
                </a:rPr>
                <a:t>z</a:t>
              </a:r>
              <a:endParaRPr lang="de-DE" i="1" dirty="0" smtClean="0">
                <a:solidFill>
                  <a:srgbClr val="000096"/>
                </a:solidFill>
              </a:endParaRPr>
            </a:p>
          </p:txBody>
        </p:sp>
      </p:grpSp>
      <p:cxnSp>
        <p:nvCxnSpPr>
          <p:cNvPr id="19" name="Gerade Verbindung 18"/>
          <p:cNvCxnSpPr/>
          <p:nvPr/>
        </p:nvCxnSpPr>
        <p:spPr>
          <a:xfrm flipV="1">
            <a:off x="7308304" y="3429000"/>
            <a:ext cx="461045" cy="864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370198"/>
            <a:ext cx="645795" cy="194310"/>
          </a:xfrm>
          <a:prstGeom prst="rect">
            <a:avLst/>
          </a:prstGeom>
        </p:spPr>
      </p:pic>
      <p:cxnSp>
        <p:nvCxnSpPr>
          <p:cNvPr id="24" name="Gerade Verbindung 23"/>
          <p:cNvCxnSpPr/>
          <p:nvPr/>
        </p:nvCxnSpPr>
        <p:spPr>
          <a:xfrm flipV="1">
            <a:off x="1458417" y="1574257"/>
            <a:ext cx="0" cy="306300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V="1">
            <a:off x="1473498" y="4783128"/>
            <a:ext cx="0" cy="530452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323528" y="5405154"/>
            <a:ext cx="4027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</a:rPr>
              <a:t>Expected after LS2: 5000 </a:t>
            </a:r>
            <a:r>
              <a:rPr lang="en-US" dirty="0" err="1" smtClean="0">
                <a:solidFill>
                  <a:srgbClr val="000096"/>
                </a:solidFill>
              </a:rPr>
              <a:t>fC</a:t>
            </a:r>
            <a:r>
              <a:rPr lang="en-US" dirty="0" smtClean="0">
                <a:solidFill>
                  <a:srgbClr val="000096"/>
                </a:solidFill>
              </a:rPr>
              <a:t>/cm</a:t>
            </a:r>
            <a:r>
              <a:rPr lang="en-US" baseline="30000" dirty="0" smtClean="0">
                <a:solidFill>
                  <a:srgbClr val="000096"/>
                </a:solidFill>
              </a:rPr>
              <a:t>2</a:t>
            </a:r>
            <a:endParaRPr lang="de-DE" baseline="30000" dirty="0" smtClean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5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Backflow – Triple GEM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5833832" y="980728"/>
            <a:ext cx="1944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Ne/CO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(90/10)</a:t>
            </a:r>
            <a:endParaRPr lang="de-DE" dirty="0" smtClean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32394" y="1286758"/>
            <a:ext cx="45116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Further issues to be considered: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Ne-based mixtures: </a:t>
            </a:r>
          </a:p>
          <a:p>
            <a:pPr marL="800100" lvl="1" indent="-34290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rgbClr val="000096"/>
                </a:solidFill>
              </a:rPr>
              <a:t>Higher drift field</a:t>
            </a:r>
          </a:p>
          <a:p>
            <a:pPr marL="800100" lvl="1" indent="-342900"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rgbClr val="000096"/>
                </a:solidFill>
                <a:latin typeface="Symbol" panose="05050102010706020507" pitchFamily="18" charset="2"/>
              </a:rPr>
              <a:t>a</a:t>
            </a:r>
            <a:r>
              <a:rPr lang="en-US" dirty="0" smtClean="0">
                <a:solidFill>
                  <a:srgbClr val="000096"/>
                </a:solidFill>
              </a:rPr>
              <a:t> vs E steeper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	 </a:t>
            </a:r>
            <a:r>
              <a:rPr lang="en-US" dirty="0" smtClean="0">
                <a:solidFill>
                  <a:srgbClr val="000096"/>
                </a:solidFill>
              </a:rPr>
              <a:t>Add 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000096"/>
                </a:solidFill>
              </a:rPr>
              <a:t> to gas to avoid gap 	    amplification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High electron collection efficiency (first GEM!)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Stability of operation</a:t>
            </a:r>
          </a:p>
        </p:txBody>
      </p:sp>
      <p:pic>
        <p:nvPicPr>
          <p:cNvPr id="4966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51" y="1412776"/>
            <a:ext cx="4282237" cy="313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95536" y="4964539"/>
            <a:ext cx="3519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  <a:sym typeface="Wingdings 3"/>
              </a:rPr>
              <a:t> </a:t>
            </a:r>
            <a:r>
              <a:rPr lang="en-US" dirty="0" smtClean="0">
                <a:solidFill>
                  <a:srgbClr val="FF0000"/>
                </a:solidFill>
              </a:rPr>
              <a:t>Three GEMs not sufficient!</a:t>
            </a:r>
            <a:endParaRPr lang="de-DE" dirty="0" smtClean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95536" y="5445224"/>
            <a:ext cx="507722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 3"/>
              <a:buChar char="]"/>
            </a:pPr>
            <a:r>
              <a:rPr lang="en-US" dirty="0" smtClean="0">
                <a:solidFill>
                  <a:srgbClr val="FF0000"/>
                </a:solidFill>
                <a:sym typeface="Wingdings 3"/>
              </a:rPr>
              <a:t>Add 4</a:t>
            </a:r>
            <a:r>
              <a:rPr lang="en-US" baseline="30000" dirty="0" smtClean="0">
                <a:solidFill>
                  <a:srgbClr val="FF0000"/>
                </a:solidFill>
                <a:sym typeface="Wingdings 3"/>
              </a:rPr>
              <a:t>th</a:t>
            </a:r>
            <a:r>
              <a:rPr lang="en-US" dirty="0" smtClean="0">
                <a:solidFill>
                  <a:srgbClr val="FF0000"/>
                </a:solidFill>
                <a:sym typeface="Wingdings 3"/>
              </a:rPr>
              <a:t> GEM, try different aspect ratios: 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sym typeface="Wingdings 3"/>
              </a:rPr>
              <a:t>	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standard (S) vs large-pitch (LP)</a:t>
            </a:r>
            <a:endParaRPr lang="de-DE" dirty="0" smtClean="0">
              <a:solidFill>
                <a:srgbClr val="000096"/>
              </a:solidFill>
            </a:endParaRPr>
          </a:p>
        </p:txBody>
      </p:sp>
      <p:pic>
        <p:nvPicPr>
          <p:cNvPr id="13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340" y="4642758"/>
            <a:ext cx="1455068" cy="2098610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6016947" y="6536377"/>
            <a:ext cx="273151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6"/>
                </a:solidFill>
              </a:rPr>
              <a:t>[F. </a:t>
            </a:r>
            <a:r>
              <a:rPr lang="en-US" sz="1200" dirty="0" err="1" smtClean="0">
                <a:solidFill>
                  <a:srgbClr val="000096"/>
                </a:solidFill>
              </a:rPr>
              <a:t>Sauli</a:t>
            </a:r>
            <a:r>
              <a:rPr lang="en-US" sz="1200" dirty="0" smtClean="0">
                <a:solidFill>
                  <a:srgbClr val="000096"/>
                </a:solidFill>
              </a:rPr>
              <a:t> et al., NIM A 560 (2006) 269]</a:t>
            </a:r>
            <a:endParaRPr lang="de-DE" sz="1200" dirty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Backflow – ALICE Solution</a:t>
            </a:r>
            <a:endParaRPr lang="de-DE" dirty="0"/>
          </a:p>
        </p:txBody>
      </p:sp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67999"/>
            <a:ext cx="4337844" cy="332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" y="1467999"/>
            <a:ext cx="4781601" cy="320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763075" y="908720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S-S-LP-S</a:t>
            </a:r>
            <a:endParaRPr lang="de-DE" dirty="0" smtClean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51464" y="908720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S-LP-LP-S</a:t>
            </a:r>
            <a:endParaRPr lang="de-DE" dirty="0" smtClean="0">
              <a:solidFill>
                <a:srgbClr val="FF0000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3528" y="4797152"/>
            <a:ext cx="805220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Quadruple GEM stack, </a:t>
            </a:r>
            <a:r>
              <a:rPr lang="en-US" dirty="0" smtClean="0">
                <a:solidFill>
                  <a:srgbClr val="000096"/>
                </a:solidFill>
              </a:rPr>
              <a:t>block</a:t>
            </a:r>
            <a:r>
              <a:rPr lang="en-US" dirty="0" smtClean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ions by high-low combinations of fields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Use large-pitch GEMs to misalign holes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Optimize energy resolution at the same time </a:t>
            </a:r>
            <a:endParaRPr lang="de-DE" dirty="0" smtClean="0">
              <a:solidFill>
                <a:srgbClr val="000096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07" y="1335599"/>
            <a:ext cx="2842641" cy="15316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064" y="1459636"/>
            <a:ext cx="2683764" cy="16916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691680" y="6093296"/>
            <a:ext cx="5160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smtClean="0">
                <a:solidFill>
                  <a:srgbClr val="00B050"/>
                </a:solidFill>
                <a:sym typeface="Wingdings 3"/>
              </a:rPr>
              <a:t> IB = 0.6 – 0.8%, </a:t>
            </a:r>
            <a:r>
              <a:rPr lang="de-DE" b="1" dirty="0" smtClean="0">
                <a:solidFill>
                  <a:srgbClr val="00B050"/>
                </a:solidFill>
                <a:latin typeface="Symbol" panose="05050102010706020507" pitchFamily="18" charset="2"/>
                <a:sym typeface="Wingdings 3"/>
              </a:rPr>
              <a:t>s</a:t>
            </a:r>
            <a:r>
              <a:rPr lang="de-DE" b="1" dirty="0" smtClean="0">
                <a:solidFill>
                  <a:srgbClr val="00B050"/>
                </a:solidFill>
                <a:sym typeface="Wingdings 3"/>
              </a:rPr>
              <a:t> = 11 – 12 % </a:t>
            </a:r>
            <a:r>
              <a:rPr lang="de-DE" b="1" dirty="0" err="1" smtClean="0">
                <a:solidFill>
                  <a:srgbClr val="00B050"/>
                </a:solidFill>
                <a:sym typeface="Wingdings 3"/>
              </a:rPr>
              <a:t>achiev</a:t>
            </a:r>
            <a:r>
              <a:rPr lang="de-DE" b="1" dirty="0" err="1" smtClean="0">
                <a:solidFill>
                  <a:srgbClr val="00B050"/>
                </a:solidFill>
                <a:sym typeface="Wingdings 3"/>
              </a:rPr>
              <a:t>ed</a:t>
            </a:r>
            <a:endParaRPr lang="de-DE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289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Projection Chamber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1556792"/>
            <a:ext cx="7545655" cy="116955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</a:rPr>
              <a:t>Combination of MWPC and Drift Chamber:</a:t>
            </a:r>
            <a:r>
              <a:rPr lang="en-US" dirty="0" smtClean="0">
                <a:solidFill>
                  <a:srgbClr val="FF0000"/>
                </a:solidFill>
              </a:rPr>
              <a:t> 3-D tracking device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long drift path (~m) in gas-filled volume    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 z coordinate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 MWPC + pads perpendicular to drift path  </a:t>
            </a:r>
            <a:r>
              <a:rPr lang="en-US" dirty="0" err="1" smtClean="0">
                <a:solidFill>
                  <a:srgbClr val="000096"/>
                </a:solidFill>
                <a:sym typeface="Wingdings 3"/>
              </a:rPr>
              <a:t>x,y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 coordinates</a:t>
            </a:r>
            <a:endParaRPr lang="de-DE" dirty="0">
              <a:solidFill>
                <a:srgbClr val="000096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1520" y="1003201"/>
            <a:ext cx="8626475" cy="4095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</a:t>
            </a:r>
            <a:r>
              <a:rPr lang="en-US" b="1">
                <a:solidFill>
                  <a:srgbClr val="000096"/>
                </a:solidFill>
              </a:rPr>
              <a:t>ime </a:t>
            </a:r>
            <a:r>
              <a:rPr lang="en-US" b="1">
                <a:solidFill>
                  <a:srgbClr val="FF0000"/>
                </a:solidFill>
              </a:rPr>
              <a:t>P</a:t>
            </a:r>
            <a:r>
              <a:rPr lang="en-US" b="1">
                <a:solidFill>
                  <a:srgbClr val="000096"/>
                </a:solidFill>
              </a:rPr>
              <a:t>rojection </a:t>
            </a:r>
            <a:r>
              <a:rPr lang="en-US" b="1">
                <a:solidFill>
                  <a:srgbClr val="FF0000"/>
                </a:solidFill>
              </a:rPr>
              <a:t>C</a:t>
            </a:r>
            <a:r>
              <a:rPr lang="en-US" b="1">
                <a:solidFill>
                  <a:srgbClr val="000096"/>
                </a:solidFill>
              </a:rPr>
              <a:t>hamber</a:t>
            </a:r>
            <a:r>
              <a:rPr lang="en-US">
                <a:solidFill>
                  <a:srgbClr val="000096"/>
                </a:solidFill>
              </a:rPr>
              <a:t> [D.R. Nygren et al., Phys. Today 31, 46 (1978)]</a:t>
            </a:r>
          </a:p>
        </p:txBody>
      </p:sp>
      <p:pic>
        <p:nvPicPr>
          <p:cNvPr id="11" name="Picture 9" descr="tpc_principle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865718"/>
            <a:ext cx="4894312" cy="3536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Backflow - Simulations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67544" y="1124744"/>
            <a:ext cx="8446736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ANSYS + GARFIELD/MAGBOLTZ: </a:t>
            </a:r>
            <a:r>
              <a:rPr lang="en-US" dirty="0" smtClean="0">
                <a:solidFill>
                  <a:srgbClr val="FF0000"/>
                </a:solidFill>
                <a:sym typeface="Wingdings 3"/>
              </a:rPr>
              <a:t> 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Systematic scan of parameter space</a:t>
            </a:r>
          </a:p>
          <a:p>
            <a:pPr marL="12573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Gas composition</a:t>
            </a:r>
          </a:p>
          <a:p>
            <a:pPr marL="12573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Three / four GEMs, different geometries</a:t>
            </a:r>
          </a:p>
          <a:p>
            <a:pPr marL="1257300" lvl="2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Tuning of simulations by adjusting hole alignment</a:t>
            </a:r>
          </a:p>
        </p:txBody>
      </p:sp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145" y="2924944"/>
            <a:ext cx="3641840" cy="333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35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85" y="3065377"/>
            <a:ext cx="4169407" cy="339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643385" y="6309320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3 GEM</a:t>
            </a:r>
            <a:endParaRPr lang="de-DE" b="1" dirty="0" smtClean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804248" y="6309320"/>
            <a:ext cx="981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4 GEM</a:t>
            </a:r>
            <a:endParaRPr lang="de-DE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37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3980577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Introduction 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Ion Backflow in GEM Detectors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Prototype Detectors </a:t>
            </a:r>
          </a:p>
          <a:p>
            <a:pPr lvl="1"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FOPI TPC</a:t>
            </a:r>
          </a:p>
          <a:p>
            <a:pPr lvl="1"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ALICE Full Size Prototype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The TPC Upgrade  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Expected Performance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Conclusions and Outlook</a:t>
            </a:r>
            <a:endParaRPr lang="de-DE" dirty="0" smtClean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10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FOPI GEM-TPC</a:t>
            </a:r>
            <a:endParaRPr lang="en-US" dirty="0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499992" y="1052736"/>
            <a:ext cx="3198568" cy="23237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Aft>
                <a:spcPct val="25000"/>
              </a:spcAft>
              <a:buFontTx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Light-weight field cage 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Drift </a:t>
            </a:r>
            <a:r>
              <a:rPr lang="en-US" dirty="0">
                <a:solidFill>
                  <a:srgbClr val="000096"/>
                </a:solidFill>
              </a:rPr>
              <a:t>length </a:t>
            </a:r>
            <a:r>
              <a:rPr lang="en-US" dirty="0" smtClean="0">
                <a:solidFill>
                  <a:srgbClr val="000096"/>
                </a:solidFill>
              </a:rPr>
              <a:t>725 mm 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Ø 105-300 mm</a:t>
            </a:r>
            <a:endParaRPr lang="en-US" dirty="0">
              <a:solidFill>
                <a:srgbClr val="000096"/>
              </a:solidFill>
            </a:endParaRP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Triple GEM amplification</a:t>
            </a:r>
            <a:endParaRPr lang="en-US" dirty="0">
              <a:solidFill>
                <a:srgbClr val="000096"/>
              </a:solidFill>
            </a:endParaRP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10254 </a:t>
            </a:r>
            <a:r>
              <a:rPr lang="en-US" dirty="0" err="1" smtClean="0">
                <a:solidFill>
                  <a:srgbClr val="000096"/>
                </a:solidFill>
              </a:rPr>
              <a:t>ch</a:t>
            </a:r>
            <a:r>
              <a:rPr lang="en-US" dirty="0" smtClean="0">
                <a:solidFill>
                  <a:srgbClr val="000096"/>
                </a:solidFill>
              </a:rPr>
              <a:t>., AFTER ASIC</a:t>
            </a:r>
          </a:p>
          <a:p>
            <a:pPr>
              <a:spcAft>
                <a:spcPct val="25000"/>
              </a:spcAft>
              <a:buFontTx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Gas: </a:t>
            </a:r>
            <a:r>
              <a:rPr lang="en-US" dirty="0" err="1" smtClean="0">
                <a:solidFill>
                  <a:srgbClr val="000096"/>
                </a:solidFill>
              </a:rPr>
              <a:t>Ar</a:t>
            </a:r>
            <a:r>
              <a:rPr lang="en-US" dirty="0" smtClean="0">
                <a:solidFill>
                  <a:srgbClr val="000096"/>
                </a:solidFill>
              </a:rPr>
              <a:t> (Ne)/CO</a:t>
            </a:r>
            <a:r>
              <a:rPr lang="en-US" baseline="-25000" dirty="0" smtClean="0">
                <a:solidFill>
                  <a:srgbClr val="000096"/>
                </a:solidFill>
              </a:rPr>
              <a:t>2</a:t>
            </a:r>
            <a:r>
              <a:rPr lang="en-US" dirty="0" smtClean="0">
                <a:solidFill>
                  <a:srgbClr val="000096"/>
                </a:solidFill>
              </a:rPr>
              <a:t> (90/10)</a:t>
            </a:r>
          </a:p>
        </p:txBody>
      </p:sp>
      <p:pic>
        <p:nvPicPr>
          <p:cNvPr id="23" name="Picture 11" descr="E18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7976" y="1484784"/>
            <a:ext cx="576064" cy="576064"/>
          </a:xfrm>
          <a:prstGeom prst="rect">
            <a:avLst/>
          </a:prstGeom>
          <a:noFill/>
        </p:spPr>
      </p:pic>
      <p:pic>
        <p:nvPicPr>
          <p:cNvPr id="24" name="Picture 12" descr="Logo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6223" y="3068960"/>
            <a:ext cx="577777" cy="56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981075"/>
            <a:ext cx="911232" cy="50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8791" y="2132856"/>
            <a:ext cx="75443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31938" y="2996456"/>
            <a:ext cx="772510" cy="72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7" descr="_DSC5270.tif"/>
          <p:cNvPicPr>
            <a:picLocks noChangeAspect="1"/>
          </p:cNvPicPr>
          <p:nvPr/>
        </p:nvPicPr>
        <p:blipFill>
          <a:blip r:embed="rId8" cstate="print"/>
          <a:srcRect l="19981" t="3336" r="19981" b="6673"/>
          <a:stretch>
            <a:fillRect/>
          </a:stretch>
        </p:blipFill>
        <p:spPr>
          <a:xfrm>
            <a:off x="865048" y="3689934"/>
            <a:ext cx="2842856" cy="2835410"/>
          </a:xfrm>
          <a:prstGeom prst="rect">
            <a:avLst/>
          </a:prstGeom>
        </p:spPr>
      </p:pic>
      <p:pic>
        <p:nvPicPr>
          <p:cNvPr id="29" name="Picture 28" descr="prototyp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08520" y="938886"/>
            <a:ext cx="4432464" cy="2850154"/>
          </a:xfrm>
          <a:prstGeom prst="rect">
            <a:avLst/>
          </a:prstGeom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501008"/>
            <a:ext cx="2339752" cy="121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MG_556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44008" y="3861048"/>
            <a:ext cx="4212469" cy="2808312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3645024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355976" y="3429000"/>
            <a:ext cx="3019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333399"/>
                </a:solidFill>
              </a:rPr>
              <a:t>[L. </a:t>
            </a:r>
            <a:r>
              <a:rPr lang="en-US" sz="1200" dirty="0" err="1" smtClean="0">
                <a:solidFill>
                  <a:srgbClr val="333399"/>
                </a:solidFill>
              </a:rPr>
              <a:t>Fabbietti</a:t>
            </a:r>
            <a:r>
              <a:rPr lang="en-US" sz="1200" dirty="0" smtClean="0">
                <a:solidFill>
                  <a:srgbClr val="333399"/>
                </a:solidFill>
              </a:rPr>
              <a:t> et al., NIM A 628, 204 (2011),</a:t>
            </a:r>
          </a:p>
          <a:p>
            <a:r>
              <a:rPr lang="en-US" sz="1200" dirty="0" smtClean="0">
                <a:solidFill>
                  <a:srgbClr val="333399"/>
                </a:solidFill>
              </a:rPr>
              <a:t>M. Ball et al., arXiv1207.0013, 2012]</a:t>
            </a:r>
            <a:endParaRPr lang="de-DE" sz="12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1144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256545" cy="33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</a:t>
            </a:r>
            <a:r>
              <a:rPr lang="en-US" dirty="0" smtClean="0"/>
              <a:t>/dx Resolution</a:t>
            </a:r>
            <a:endParaRPr lang="de-D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5" y="980728"/>
            <a:ext cx="3905435" cy="2988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211960" y="1052736"/>
            <a:ext cx="381226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Gain </a:t>
            </a:r>
            <a:r>
              <a:rPr lang="en-US" dirty="0" err="1" smtClean="0">
                <a:solidFill>
                  <a:srgbClr val="000096"/>
                </a:solidFill>
              </a:rPr>
              <a:t>equalisation</a:t>
            </a:r>
            <a:r>
              <a:rPr lang="en-US" dirty="0" smtClean="0">
                <a:solidFill>
                  <a:srgbClr val="000096"/>
                </a:solidFill>
              </a:rPr>
              <a:t> using </a:t>
            </a:r>
            <a:r>
              <a:rPr lang="en-US" baseline="30000" dirty="0" smtClean="0">
                <a:solidFill>
                  <a:srgbClr val="000096"/>
                </a:solidFill>
              </a:rPr>
              <a:t>83m</a:t>
            </a:r>
            <a:r>
              <a:rPr lang="en-US" dirty="0" smtClean="0">
                <a:solidFill>
                  <a:srgbClr val="000096"/>
                </a:solidFill>
              </a:rPr>
              <a:t>Kr: </a:t>
            </a:r>
            <a:endParaRPr lang="en-US" dirty="0" smtClean="0">
              <a:solidFill>
                <a:srgbClr val="000096"/>
              </a:solidFill>
            </a:endParaRP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Main peak 5.1%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</a:t>
            </a:r>
          </a:p>
        </p:txBody>
      </p:sp>
      <p:pic>
        <p:nvPicPr>
          <p:cNvPr id="7" name="Picture 6" descr="addin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932040" y="1844824"/>
            <a:ext cx="1960245" cy="3009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1960" y="2348880"/>
            <a:ext cx="4211409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333399"/>
                </a:solidFill>
              </a:rPr>
              <a:t> PID using </a:t>
            </a:r>
            <a:r>
              <a:rPr lang="en-US" dirty="0" err="1" smtClean="0">
                <a:solidFill>
                  <a:srgbClr val="FF0000"/>
                </a:solidFill>
              </a:rPr>
              <a:t>dE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dx</a:t>
            </a:r>
            <a:r>
              <a:rPr lang="en-US" dirty="0" smtClean="0">
                <a:solidFill>
                  <a:srgbClr val="333399"/>
                </a:solidFill>
              </a:rPr>
              <a:t>: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333399"/>
                </a:solidFill>
              </a:rPr>
              <a:t> Resolution ~ 18%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333399"/>
                </a:solidFill>
              </a:rPr>
              <a:t> in agreement with expectation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333399"/>
                </a:solidFill>
              </a:rPr>
              <a:t> </a:t>
            </a:r>
            <a:r>
              <a:rPr lang="en-US" dirty="0" smtClean="0">
                <a:solidFill>
                  <a:srgbClr val="333399"/>
                </a:solidFill>
              </a:rPr>
              <a:t>no density correction yet</a:t>
            </a:r>
            <a:endParaRPr lang="de-DE" dirty="0">
              <a:solidFill>
                <a:srgbClr val="33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5157192"/>
            <a:ext cx="304602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First </a:t>
            </a:r>
            <a:r>
              <a:rPr lang="en-US" dirty="0" err="1" smtClean="0">
                <a:solidFill>
                  <a:srgbClr val="FF0000"/>
                </a:solidFill>
              </a:rPr>
              <a:t>dE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dx</a:t>
            </a:r>
            <a:r>
              <a:rPr lang="en-US" dirty="0" smtClean="0">
                <a:solidFill>
                  <a:srgbClr val="FF0000"/>
                </a:solidFill>
              </a:rPr>
              <a:t> measurement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with GEM-TPC!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4945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" y="4229323"/>
            <a:ext cx="5597279" cy="265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5454227" y="6453336"/>
            <a:ext cx="3150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rgbClr val="000096"/>
                </a:solidFill>
              </a:rPr>
              <a:t>[F.V. B</a:t>
            </a:r>
            <a:r>
              <a:rPr lang="de-DE" sz="1200" dirty="0" err="1" smtClean="0">
                <a:solidFill>
                  <a:srgbClr val="000096"/>
                </a:solidFill>
              </a:rPr>
              <a:t>öhmer</a:t>
            </a:r>
            <a:r>
              <a:rPr lang="de-DE" sz="1200" dirty="0" smtClean="0">
                <a:solidFill>
                  <a:srgbClr val="000096"/>
                </a:solidFill>
              </a:rPr>
              <a:t> et al., NIM A 737, 214 (2014)]</a:t>
            </a:r>
          </a:p>
        </p:txBody>
      </p:sp>
    </p:spTree>
    <p:extLst>
      <p:ext uri="{BB962C8B-B14F-4D97-AF65-F5344CB8AC3E}">
        <p14:creationId xmlns:p14="http://schemas.microsoft.com/office/powerpoint/2010/main" val="3181332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02950"/>
            <a:ext cx="2695004" cy="301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Full Size Prototype</a:t>
            </a:r>
            <a:endParaRPr lang="de-DE" dirty="0"/>
          </a:p>
        </p:txBody>
      </p:sp>
      <p:pic>
        <p:nvPicPr>
          <p:cNvPr id="4935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8" y="1078880"/>
            <a:ext cx="6154204" cy="249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1520" y="3903359"/>
            <a:ext cx="4844596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3 large-size GEM foils</a:t>
            </a:r>
            <a:r>
              <a:rPr lang="en-US" dirty="0">
                <a:solidFill>
                  <a:srgbClr val="000096"/>
                </a:solidFill>
              </a:rPr>
              <a:t>:</a:t>
            </a:r>
            <a:r>
              <a:rPr lang="en-US" dirty="0" smtClean="0">
                <a:solidFill>
                  <a:srgbClr val="000096"/>
                </a:solidFill>
              </a:rPr>
              <a:t> single-mask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18 sectors (top side), ~ 100cm</a:t>
            </a:r>
            <a:r>
              <a:rPr lang="en-US" baseline="30000" dirty="0" smtClean="0">
                <a:solidFill>
                  <a:srgbClr val="000096"/>
                </a:solidFill>
              </a:rPr>
              <a:t>2</a:t>
            </a:r>
            <a:r>
              <a:rPr lang="en-US" dirty="0" smtClean="0">
                <a:solidFill>
                  <a:srgbClr val="000096"/>
                </a:solidFill>
              </a:rPr>
              <a:t> each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bias resistors 10 / 1M</a:t>
            </a:r>
            <a:r>
              <a:rPr lang="en-US" dirty="0" smtClean="0">
                <a:solidFill>
                  <a:srgbClr val="000096"/>
                </a:solidFill>
                <a:latin typeface="Symbol" pitchFamily="18" charset="2"/>
              </a:rPr>
              <a:t>W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2mm frames glued on bottom side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spacer grid: 400</a:t>
            </a:r>
            <a:r>
              <a:rPr lang="en-US" dirty="0" smtClean="0">
                <a:solidFill>
                  <a:srgbClr val="000096"/>
                </a:solidFill>
                <a:latin typeface="Symbol" pitchFamily="18" charset="2"/>
              </a:rPr>
              <a:t>m</a:t>
            </a:r>
            <a:r>
              <a:rPr lang="en-US" dirty="0" smtClean="0">
                <a:solidFill>
                  <a:srgbClr val="000096"/>
                </a:solidFill>
              </a:rPr>
              <a:t>m thickness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additional frame for induction gap: 4mm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917072"/>
            <a:ext cx="4608512" cy="286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56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30" y="3789040"/>
            <a:ext cx="4076847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843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24" y="1115085"/>
            <a:ext cx="4005792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</a:t>
            </a:r>
            <a:r>
              <a:rPr lang="en-US" dirty="0" smtClean="0"/>
              <a:t>/dx Resolution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/>
              <p:cNvSpPr txBox="1"/>
              <p:nvPr/>
            </p:nvSpPr>
            <p:spPr>
              <a:xfrm>
                <a:off x="251520" y="4129623"/>
                <a:ext cx="8745023" cy="2323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000096"/>
                    </a:solidFill>
                  </a:rPr>
                  <a:t> Beam test at CERN PS: </a:t>
                </a:r>
                <a:r>
                  <a:rPr lang="en-US" dirty="0">
                    <a:solidFill>
                      <a:srgbClr val="000096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dirty="0">
                    <a:solidFill>
                      <a:srgbClr val="000096"/>
                    </a:solidFill>
                  </a:rPr>
                  <a:t>, </a:t>
                </a:r>
                <a:r>
                  <a:rPr lang="en-US" dirty="0">
                    <a:solidFill>
                      <a:srgbClr val="000096"/>
                    </a:solidFill>
                    <a:latin typeface="Symbol" pitchFamily="18" charset="2"/>
                  </a:rPr>
                  <a:t>p</a:t>
                </a:r>
                <a:r>
                  <a:rPr lang="en-US" baseline="30000" dirty="0">
                    <a:solidFill>
                      <a:srgbClr val="000096"/>
                    </a:solidFill>
                    <a:latin typeface="Times New Roman"/>
                    <a:cs typeface="Times New Roman"/>
                  </a:rPr>
                  <a:t>±</a:t>
                </a:r>
                <a:r>
                  <a:rPr lang="en-US" dirty="0">
                    <a:solidFill>
                      <a:srgbClr val="000096"/>
                    </a:solidFill>
                    <a:latin typeface="Times New Roman"/>
                    <a:cs typeface="Times New Roman"/>
                  </a:rPr>
                  <a:t>, e</a:t>
                </a:r>
                <a:r>
                  <a:rPr lang="en-US" baseline="30000" dirty="0">
                    <a:solidFill>
                      <a:srgbClr val="000096"/>
                    </a:solidFill>
                    <a:latin typeface="Times New Roman"/>
                    <a:cs typeface="Times New Roman"/>
                  </a:rPr>
                  <a:t>±</a:t>
                </a:r>
                <a:r>
                  <a:rPr lang="en-US" dirty="0">
                    <a:solidFill>
                      <a:srgbClr val="000096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en-US" dirty="0">
                    <a:solidFill>
                      <a:srgbClr val="000096"/>
                    </a:solidFill>
                    <a:cs typeface="Times New Roman"/>
                  </a:rPr>
                  <a:t>beam, 1/2/3/6 </a:t>
                </a:r>
                <a:r>
                  <a:rPr lang="en-US" dirty="0" err="1" smtClean="0">
                    <a:solidFill>
                      <a:srgbClr val="000096"/>
                    </a:solidFill>
                    <a:cs typeface="Times New Roman"/>
                  </a:rPr>
                  <a:t>GeV</a:t>
                </a:r>
                <a:r>
                  <a:rPr lang="en-US" dirty="0" smtClean="0">
                    <a:solidFill>
                      <a:srgbClr val="000096"/>
                    </a:solidFill>
                    <a:cs typeface="Times New Roman"/>
                  </a:rPr>
                  <a:t>/c, LCTPC electronics</a:t>
                </a:r>
                <a:endParaRPr lang="en-US" dirty="0" smtClean="0">
                  <a:solidFill>
                    <a:srgbClr val="000096"/>
                  </a:solidFill>
                </a:endParaRPr>
              </a:p>
              <a:p>
                <a:pPr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>
                    <a:solidFill>
                      <a:srgbClr val="000096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Gain equalization using tracks</a:t>
                </a:r>
              </a:p>
              <a:p>
                <a:pPr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>
                    <a:solidFill>
                      <a:srgbClr val="000096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No temperature/pressure correction yet</a:t>
                </a:r>
              </a:p>
              <a:p>
                <a:pPr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>
                    <a:solidFill>
                      <a:srgbClr val="000096"/>
                    </a:solidFill>
                  </a:rPr>
                  <a:t> T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runcated mean of cluster charge: 5 – 70% (only 46 pad rows considered)</a:t>
                </a:r>
              </a:p>
              <a:p>
                <a:pPr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>
                    <a:solidFill>
                      <a:srgbClr val="000096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~10.5%</m:t>
                        </m:r>
                      </m:den>
                    </m:f>
                  </m:oMath>
                </a14:m>
                <a:r>
                  <a:rPr lang="en-US" dirty="0" smtClean="0">
                    <a:solidFill>
                      <a:srgbClr val="000096"/>
                    </a:solidFill>
                  </a:rPr>
                  <a:t> for </a:t>
                </a:r>
                <a:r>
                  <a:rPr lang="en-US" dirty="0" err="1" smtClean="0">
                    <a:solidFill>
                      <a:srgbClr val="000096"/>
                    </a:solidFill>
                  </a:rPr>
                  <a:t>pions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 at 1 </a:t>
                </a:r>
                <a:r>
                  <a:rPr lang="en-US" dirty="0" err="1" smtClean="0">
                    <a:solidFill>
                      <a:srgbClr val="000096"/>
                    </a:solidFill>
                  </a:rPr>
                  <a:t>GeV</a:t>
                </a:r>
                <a:endParaRPr lang="en-US" dirty="0" smtClean="0">
                  <a:solidFill>
                    <a:srgbClr val="000096"/>
                  </a:solidFill>
                </a:endParaRPr>
              </a:p>
              <a:p>
                <a:pPr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>
                    <a:solidFill>
                      <a:srgbClr val="000096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For comparison: IROC in ALICE TPC: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solidFill>
                              <a:srgbClr val="000096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96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96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96"/>
                                </a:solidFill>
                                <a:latin typeface="Cambria Math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rgbClr val="000096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rgbClr val="000096"/>
                            </a:solidFill>
                            <a:latin typeface="Cambria Math"/>
                          </a:rPr>
                          <m:t>~9.5%</m:t>
                        </m:r>
                      </m:den>
                    </m:f>
                  </m:oMath>
                </a14:m>
                <a:endParaRPr lang="de-DE" dirty="0" smtClean="0">
                  <a:solidFill>
                    <a:srgbClr val="000096"/>
                  </a:solidFill>
                </a:endParaRPr>
              </a:p>
            </p:txBody>
          </p:sp>
        </mc:Choice>
        <mc:Fallback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129623"/>
                <a:ext cx="8745023" cy="2323713"/>
              </a:xfrm>
              <a:prstGeom prst="rect">
                <a:avLst/>
              </a:prstGeom>
              <a:blipFill rotWithShape="1">
                <a:blip r:embed="rId3"/>
                <a:stretch>
                  <a:fillRect l="-557" t="-1571" b="-301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971600" y="1340768"/>
            <a:ext cx="116089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dirty="0" smtClean="0"/>
              <a:t>p=1 </a:t>
            </a:r>
            <a:r>
              <a:rPr lang="de-DE" sz="1600" dirty="0" err="1" smtClean="0"/>
              <a:t>GeV</a:t>
            </a:r>
            <a:r>
              <a:rPr lang="de-DE" sz="1600" dirty="0" smtClean="0"/>
              <a:t>/c</a:t>
            </a:r>
            <a:endParaRPr lang="de-DE" sz="1600" dirty="0"/>
          </a:p>
          <a:p>
            <a:pPr>
              <a:spcBef>
                <a:spcPts val="600"/>
              </a:spcBef>
            </a:pPr>
            <a:r>
              <a:rPr lang="de-DE" sz="1600" dirty="0" smtClean="0"/>
              <a:t>G=5000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72" y="1061605"/>
            <a:ext cx="4536024" cy="3090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3171998" y="6581001"/>
            <a:ext cx="29040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rgbClr val="000096"/>
                </a:solidFill>
              </a:rPr>
              <a:t>[B. </a:t>
            </a:r>
            <a:r>
              <a:rPr lang="en-US" sz="1200" dirty="0" err="1" smtClean="0">
                <a:solidFill>
                  <a:srgbClr val="000096"/>
                </a:solidFill>
              </a:rPr>
              <a:t>Ketzer</a:t>
            </a:r>
            <a:r>
              <a:rPr lang="en-US" sz="1200" dirty="0" smtClean="0">
                <a:solidFill>
                  <a:srgbClr val="000096"/>
                </a:solidFill>
              </a:rPr>
              <a:t> et al., NIM A 732, 237 (1013)]</a:t>
            </a:r>
            <a:endParaRPr lang="de-DE" sz="1200" dirty="0" smtClean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02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3980577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Introduction 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Ion Backflow in GEM Detectors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Prototype Detectors </a:t>
            </a:r>
          </a:p>
          <a:p>
            <a:pPr lvl="1"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FOPI TPC</a:t>
            </a:r>
          </a:p>
          <a:p>
            <a:pPr lvl="1"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ALICE Full Size Prototype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The TPC Upgrade  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Expected Performance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Conclusions and Outlook</a:t>
            </a:r>
            <a:endParaRPr lang="de-DE" dirty="0" smtClean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57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Upgrade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ALICE TPC</a:t>
            </a:r>
            <a:endParaRPr lang="de-D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52" y="1340768"/>
            <a:ext cx="1595314" cy="162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944" y="964536"/>
            <a:ext cx="340665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4465117" cy="162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131840" y="2735438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6"/>
                </a:solidFill>
              </a:rPr>
              <a:t>IROC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364088" y="4581128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6"/>
                </a:solidFill>
              </a:rPr>
              <a:t>OROC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5402133" y="1478554"/>
            <a:ext cx="0" cy="1185824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 rot="16200000">
            <a:off x="5155716" y="1858548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6"/>
                </a:solidFill>
              </a:rPr>
              <a:t>50cm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8542751" y="1340285"/>
            <a:ext cx="150312" cy="2968668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 rot="16013397">
            <a:off x="8337924" y="2457795"/>
            <a:ext cx="935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96"/>
                </a:solidFill>
              </a:rPr>
              <a:t>114cm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87941" y="3278982"/>
            <a:ext cx="32544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96"/>
                </a:solidFill>
              </a:rPr>
              <a:t>Single-</a:t>
            </a:r>
            <a:r>
              <a:rPr lang="de-DE" dirty="0" err="1" smtClean="0">
                <a:solidFill>
                  <a:srgbClr val="000096"/>
                </a:solidFill>
              </a:rPr>
              <a:t>mask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technology</a:t>
            </a:r>
            <a:endParaRPr lang="de-DE" dirty="0" smtClean="0">
              <a:solidFill>
                <a:srgbClr val="00009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000096"/>
                </a:solidFill>
              </a:rPr>
              <a:t>Quadruple</a:t>
            </a:r>
            <a:r>
              <a:rPr lang="de-DE" dirty="0" smtClean="0">
                <a:solidFill>
                  <a:srgbClr val="000096"/>
                </a:solidFill>
              </a:rPr>
              <a:t> GEM </a:t>
            </a:r>
            <a:r>
              <a:rPr lang="de-DE" dirty="0" err="1" smtClean="0">
                <a:solidFill>
                  <a:srgbClr val="000096"/>
                </a:solidFill>
              </a:rPr>
              <a:t>stack</a:t>
            </a:r>
            <a:endParaRPr lang="de-DE" dirty="0" smtClean="0">
              <a:solidFill>
                <a:srgbClr val="00009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96"/>
                </a:solidFill>
              </a:rPr>
              <a:t>Std + large-</a:t>
            </a:r>
            <a:r>
              <a:rPr lang="de-DE" dirty="0" err="1" smtClean="0">
                <a:solidFill>
                  <a:srgbClr val="000096"/>
                </a:solidFill>
              </a:rPr>
              <a:t>pitch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foils</a:t>
            </a:r>
            <a:endParaRPr lang="de-DE" dirty="0" smtClean="0">
              <a:solidFill>
                <a:srgbClr val="00009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>
              <a:solidFill>
                <a:srgbClr val="000096"/>
              </a:solidFill>
            </a:endParaRPr>
          </a:p>
        </p:txBody>
      </p:sp>
      <p:pic>
        <p:nvPicPr>
          <p:cNvPr id="5027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2" y="1026324"/>
            <a:ext cx="2255358" cy="218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mit Pfeil 15"/>
          <p:cNvCxnSpPr/>
          <p:nvPr/>
        </p:nvCxnSpPr>
        <p:spPr>
          <a:xfrm flipH="1">
            <a:off x="4138863" y="1335505"/>
            <a:ext cx="1046750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4262988" y="1004247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</a:rPr>
              <a:t>47cm</a:t>
            </a:r>
            <a:endParaRPr lang="de-DE" dirty="0" smtClean="0">
              <a:solidFill>
                <a:srgbClr val="000096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 flipH="1">
            <a:off x="6444209" y="1239253"/>
            <a:ext cx="1917738" cy="104671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6881154" y="904382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0096"/>
                </a:solidFill>
              </a:rPr>
              <a:t>87</a:t>
            </a:r>
            <a:r>
              <a:rPr lang="en-US" dirty="0" smtClean="0">
                <a:solidFill>
                  <a:srgbClr val="000096"/>
                </a:solidFill>
              </a:rPr>
              <a:t>cm</a:t>
            </a:r>
            <a:endParaRPr lang="de-DE" dirty="0" smtClean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64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Front-end Electronics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/>
              <p:cNvSpPr txBox="1"/>
              <p:nvPr/>
            </p:nvSpPr>
            <p:spPr>
              <a:xfrm>
                <a:off x="107504" y="1022359"/>
                <a:ext cx="504056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de-DE" b="1" dirty="0" smtClean="0">
                    <a:solidFill>
                      <a:srgbClr val="FF0000"/>
                    </a:solidFill>
                  </a:rPr>
                  <a:t>Requirements</a:t>
                </a: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de-DE" dirty="0" err="1" smtClean="0">
                    <a:solidFill>
                      <a:srgbClr val="000096"/>
                    </a:solidFill>
                  </a:rPr>
                  <a:t>Polarity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opposite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wrt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MWPC</a:t>
                </a: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de-DE" dirty="0" err="1" smtClean="0">
                    <a:solidFill>
                      <a:srgbClr val="000096"/>
                    </a:solidFill>
                  </a:rPr>
                  <a:t>Continuous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readout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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simultaneous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sampling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and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data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transfer</a:t>
                </a:r>
                <a:endParaRPr lang="de-DE" dirty="0" smtClean="0">
                  <a:solidFill>
                    <a:srgbClr val="000096"/>
                  </a:solidFill>
                  <a:sym typeface="Wingdings 3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Data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throughput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0096"/>
                        </a:solidFill>
                        <a:latin typeface="Cambria Math"/>
                        <a:sym typeface="Wingdings 3"/>
                      </a:rPr>
                      <m:t>50 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rgbClr val="000096"/>
                        </a:solidFill>
                        <a:latin typeface="Cambria Math"/>
                        <a:sym typeface="Wingdings 3"/>
                      </a:rPr>
                      <m:t>kHz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rgbClr val="000096"/>
                        </a:solidFill>
                        <a:latin typeface="Cambria Math"/>
                        <a:sym typeface="Wingdings 3"/>
                      </a:rPr>
                      <m:t> </m:t>
                    </m:r>
                    <m:r>
                      <a:rPr lang="de-DE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×20 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MB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=1 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TB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/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s</m:t>
                    </m:r>
                  </m:oMath>
                </a14:m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(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of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FEE, not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written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to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disk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)</a:t>
                </a:r>
                <a:endParaRPr lang="de-DE" dirty="0" smtClean="0">
                  <a:solidFill>
                    <a:srgbClr val="000096"/>
                  </a:solidFill>
                  <a:sym typeface="Wingdings 3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Triggered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mode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for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calibration</a:t>
                </a:r>
                <a:endParaRPr lang="de-DE" dirty="0" smtClean="0">
                  <a:solidFill>
                    <a:srgbClr val="000096"/>
                  </a:solidFill>
                </a:endParaRPr>
              </a:p>
            </p:txBody>
          </p:sp>
        </mc:Choice>
        <mc:Fallback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022359"/>
                <a:ext cx="5040560" cy="2554545"/>
              </a:xfrm>
              <a:prstGeom prst="rect">
                <a:avLst/>
              </a:prstGeom>
              <a:blipFill rotWithShape="1">
                <a:blip r:embed="rId2"/>
                <a:stretch>
                  <a:fillRect l="-1332" t="-955" b="-358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908720"/>
            <a:ext cx="4320000" cy="24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01336"/>
            <a:ext cx="7200000" cy="328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252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3980577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Introduction 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Ion Backflow in GEM Detectors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Prototype Detectors </a:t>
            </a:r>
          </a:p>
          <a:p>
            <a:pPr lvl="1"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FOPI TPC</a:t>
            </a:r>
          </a:p>
          <a:p>
            <a:pPr lvl="1"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ALICE Full Size Prototype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The TPC Upgrade  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Expected Performance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Conclusions and Outlook</a:t>
            </a:r>
            <a:endParaRPr lang="de-DE" dirty="0" smtClean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57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and Limitations of a TPC</a:t>
            </a:r>
            <a:endParaRPr lang="de-DE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980728"/>
            <a:ext cx="4459875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An (almost) ideal tracking detector: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Large acceptance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 Large active volume</a:t>
            </a:r>
            <a:endParaRPr lang="de-DE" dirty="0" smtClean="0">
              <a:solidFill>
                <a:srgbClr val="000096"/>
              </a:solidFill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Low material budget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3D hits 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 simple pattern recognition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 Extremely high particle densities 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0096"/>
                </a:solidFill>
                <a:sym typeface="Wingdings 3"/>
              </a:rPr>
              <a:t>	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 heavy ion experiments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 Good momentum resolution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  <a:sym typeface="Wingdings 3"/>
              </a:rPr>
              <a:t> Particle identification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4008" y="4941168"/>
            <a:ext cx="32835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Examples: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STAR (420 cm × 400 cm)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ALICE (500 cm × 500 cm)</a:t>
            </a:r>
            <a:endParaRPr lang="de-DE" dirty="0" smtClean="0">
              <a:solidFill>
                <a:srgbClr val="00009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4581128"/>
            <a:ext cx="43188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Limitations: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No redundancy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Calibration very demanding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Drift distortions due to ion backflow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Gating 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 low trigger rates</a:t>
            </a:r>
            <a:endParaRPr lang="de-DE" dirty="0" smtClean="0">
              <a:solidFill>
                <a:srgbClr val="000096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12161" r="4766" b="534"/>
          <a:stretch/>
        </p:blipFill>
        <p:spPr>
          <a:xfrm>
            <a:off x="179512" y="1196752"/>
            <a:ext cx="4248000" cy="29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Spatial</a:t>
            </a:r>
            <a:r>
              <a:rPr lang="de-DE" dirty="0" smtClean="0"/>
              <a:t> Resolution</a:t>
            </a:r>
            <a:endParaRPr lang="de-DE" dirty="0"/>
          </a:p>
        </p:txBody>
      </p:sp>
      <p:pic>
        <p:nvPicPr>
          <p:cNvPr id="499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4" y="992559"/>
            <a:ext cx="9000000" cy="286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67544" y="4437112"/>
                <a:ext cx="848982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000096"/>
                    </a:solidFill>
                  </a:rPr>
                  <a:t> GEM pad response function smaller than MWPC </a:t>
                </a: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 pad size adequate?</a:t>
                </a:r>
                <a:endParaRPr lang="en-US" dirty="0" smtClean="0">
                  <a:solidFill>
                    <a:srgbClr val="000096"/>
                  </a:solidFill>
                </a:endParaRPr>
              </a:p>
              <a:p>
                <a:pPr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000096"/>
                    </a:solidFill>
                  </a:rPr>
                  <a:t> Resolution diffusion-dominated for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000096"/>
                        </a:solidFill>
                        <a:latin typeface="Cambria Math"/>
                      </a:rPr>
                      <m:t>𝑧</m:t>
                    </m:r>
                    <m:r>
                      <a:rPr lang="de-DE" b="0" i="1" smtClean="0">
                        <a:solidFill>
                          <a:srgbClr val="000096"/>
                        </a:solidFill>
                        <a:latin typeface="Cambria Math"/>
                      </a:rPr>
                      <m:t>&lt;200 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rgbClr val="000096"/>
                        </a:solidFill>
                        <a:latin typeface="Cambria Math"/>
                      </a:rPr>
                      <m:t>cm</m:t>
                    </m:r>
                  </m:oMath>
                </a14:m>
                <a:r>
                  <a:rPr lang="de-DE" b="0" dirty="0" smtClean="0">
                    <a:solidFill>
                      <a:srgbClr val="000096"/>
                    </a:solidFill>
                  </a:rPr>
                  <a:t>, ~10% </a:t>
                </a:r>
                <a:r>
                  <a:rPr lang="de-DE" b="0" dirty="0" err="1" smtClean="0">
                    <a:solidFill>
                      <a:srgbClr val="000096"/>
                    </a:solidFill>
                  </a:rPr>
                  <a:t>worse</a:t>
                </a:r>
                <a:r>
                  <a:rPr lang="de-DE" b="0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b="0" dirty="0" err="1" smtClean="0">
                    <a:solidFill>
                      <a:srgbClr val="000096"/>
                    </a:solidFill>
                  </a:rPr>
                  <a:t>for</a:t>
                </a:r>
                <a:r>
                  <a:rPr lang="de-DE" b="0" dirty="0" smtClean="0">
                    <a:solidFill>
                      <a:srgbClr val="000096"/>
                    </a:solidFill>
                  </a:rPr>
                  <a:t> GEMs</a:t>
                </a:r>
              </a:p>
              <a:p>
                <a:pPr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000096"/>
                    </a:solidFill>
                  </a:rPr>
                  <a:t> Cluster size ~20% smaller for GEMs </a:t>
                </a: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 smaller occupancy</a:t>
                </a:r>
                <a:endParaRPr lang="en-US" dirty="0" smtClean="0">
                  <a:solidFill>
                    <a:srgbClr val="000096"/>
                  </a:solidFill>
                </a:endParaRPr>
              </a:p>
              <a:p>
                <a:pPr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>
                    <a:solidFill>
                      <a:srgbClr val="000096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Increasing number of single-pad clusters for shorter drift length,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 smtClean="0">
                    <a:solidFill>
                      <a:srgbClr val="000096"/>
                    </a:solidFill>
                  </a:rPr>
                  <a:t>  but partially outside barrel acceptance (|</a:t>
                </a:r>
                <a:r>
                  <a:rPr lang="en-US" dirty="0" smtClean="0">
                    <a:solidFill>
                      <a:srgbClr val="000096"/>
                    </a:solidFill>
                    <a:latin typeface="Symbol" pitchFamily="18" charset="2"/>
                  </a:rPr>
                  <a:t>h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|&lt;0.9)</a:t>
                </a:r>
                <a:endParaRPr lang="de-DE" dirty="0" smtClean="0">
                  <a:solidFill>
                    <a:srgbClr val="000096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437112"/>
                <a:ext cx="8489825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647" t="-1572" b="-50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4947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Momentum</a:t>
            </a:r>
            <a:r>
              <a:rPr lang="de-DE" dirty="0" smtClean="0"/>
              <a:t> Resolution</a:t>
            </a:r>
            <a:endParaRPr lang="de-DE" dirty="0"/>
          </a:p>
        </p:txBody>
      </p:sp>
      <p:pic>
        <p:nvPicPr>
          <p:cNvPr id="5007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79068"/>
            <a:ext cx="4320000" cy="420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07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45822"/>
            <a:ext cx="4703860" cy="209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82288" y="980728"/>
            <a:ext cx="44257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 smtClean="0">
                <a:solidFill>
                  <a:srgbClr val="FF0000"/>
                </a:solidFill>
              </a:rPr>
              <a:t>Intrinsic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performance</a:t>
            </a:r>
            <a:r>
              <a:rPr lang="de-DE" b="1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96"/>
                </a:solidFill>
              </a:rPr>
              <a:t>GEMs </a:t>
            </a:r>
            <a:r>
              <a:rPr lang="de-DE" dirty="0" err="1" smtClean="0">
                <a:solidFill>
                  <a:srgbClr val="000096"/>
                </a:solidFill>
              </a:rPr>
              <a:t>slightly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worse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than</a:t>
            </a:r>
            <a:r>
              <a:rPr lang="de-DE" dirty="0" smtClean="0">
                <a:solidFill>
                  <a:srgbClr val="000096"/>
                </a:solidFill>
              </a:rPr>
              <a:t> MWPC due </a:t>
            </a:r>
            <a:r>
              <a:rPr lang="de-DE" dirty="0" err="1" smtClean="0">
                <a:solidFill>
                  <a:srgbClr val="000096"/>
                </a:solidFill>
              </a:rPr>
              <a:t>to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space</a:t>
            </a:r>
            <a:r>
              <a:rPr lang="de-DE" dirty="0" smtClean="0">
                <a:solidFill>
                  <a:srgbClr val="000096"/>
                </a:solidFill>
              </a:rPr>
              <a:t>-point </a:t>
            </a:r>
            <a:r>
              <a:rPr lang="de-DE" dirty="0" err="1" smtClean="0">
                <a:solidFill>
                  <a:srgbClr val="000096"/>
                </a:solidFill>
              </a:rPr>
              <a:t>resolution</a:t>
            </a:r>
            <a:endParaRPr lang="de-DE" dirty="0" smtClean="0">
              <a:solidFill>
                <a:srgbClr val="000096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000096"/>
                </a:solidFill>
              </a:rPr>
              <a:t>Recovered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by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vertex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constraint</a:t>
            </a:r>
            <a:r>
              <a:rPr lang="de-DE" dirty="0" smtClean="0">
                <a:solidFill>
                  <a:srgbClr val="000096"/>
                </a:solidFill>
              </a:rPr>
              <a:t> + ITS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79512" y="4432463"/>
            <a:ext cx="47128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smtClean="0">
                <a:solidFill>
                  <a:srgbClr val="FF0000"/>
                </a:solidFill>
              </a:rPr>
              <a:t>Performance </a:t>
            </a:r>
            <a:r>
              <a:rPr lang="de-DE" b="1" dirty="0" err="1" smtClean="0">
                <a:solidFill>
                  <a:srgbClr val="FF0000"/>
                </a:solidFill>
              </a:rPr>
              <a:t>with</a:t>
            </a:r>
            <a:r>
              <a:rPr lang="de-DE" b="1" dirty="0" smtClean="0">
                <a:solidFill>
                  <a:srgbClr val="FF0000"/>
                </a:solidFill>
              </a:rPr>
              <a:t> GEMs </a:t>
            </a:r>
            <a:r>
              <a:rPr lang="de-DE" b="1" dirty="0" err="1" smtClean="0">
                <a:solidFill>
                  <a:srgbClr val="FF0000"/>
                </a:solidFill>
              </a:rPr>
              <a:t>and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</a:rPr>
              <a:t>pileup</a:t>
            </a:r>
            <a:r>
              <a:rPr lang="de-DE" b="1" dirty="0" smtClean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rgbClr val="000096"/>
                </a:solidFill>
              </a:rPr>
              <a:t>As </a:t>
            </a:r>
            <a:r>
              <a:rPr lang="de-DE" dirty="0" err="1" smtClean="0">
                <a:solidFill>
                  <a:srgbClr val="000096"/>
                </a:solidFill>
              </a:rPr>
              <a:t>good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as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present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system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with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vertex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constraint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and</a:t>
            </a:r>
            <a:r>
              <a:rPr lang="de-DE" dirty="0" smtClean="0">
                <a:solidFill>
                  <a:srgbClr val="000096"/>
                </a:solidFill>
              </a:rPr>
              <a:t> ITS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000096"/>
                </a:solidFill>
              </a:rPr>
              <a:t>Very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little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effect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of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pileup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tracks</a:t>
            </a:r>
            <a:r>
              <a:rPr lang="de-DE" dirty="0" smtClean="0">
                <a:solidFill>
                  <a:srgbClr val="000096"/>
                </a:solidFill>
              </a:rPr>
              <a:t> (</a:t>
            </a:r>
            <a:r>
              <a:rPr lang="de-DE" dirty="0" err="1" smtClean="0">
                <a:solidFill>
                  <a:srgbClr val="000096"/>
                </a:solidFill>
              </a:rPr>
              <a:t>small</a:t>
            </a:r>
            <a:r>
              <a:rPr lang="de-DE" dirty="0" smtClean="0">
                <a:solidFill>
                  <a:srgbClr val="000096"/>
                </a:solidFill>
              </a:rPr>
              <a:t> PRF </a:t>
            </a:r>
            <a:r>
              <a:rPr lang="de-DE" dirty="0" err="1" smtClean="0">
                <a:solidFill>
                  <a:srgbClr val="000096"/>
                </a:solidFill>
              </a:rPr>
              <a:t>leads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to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less</a:t>
            </a:r>
            <a:r>
              <a:rPr lang="de-DE" dirty="0" smtClean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merged</a:t>
            </a:r>
            <a:r>
              <a:rPr lang="de-DE" dirty="0">
                <a:solidFill>
                  <a:srgbClr val="000096"/>
                </a:solidFill>
              </a:rPr>
              <a:t> </a:t>
            </a:r>
            <a:r>
              <a:rPr lang="de-DE" dirty="0" err="1" smtClean="0">
                <a:solidFill>
                  <a:srgbClr val="000096"/>
                </a:solidFill>
              </a:rPr>
              <a:t>clusters</a:t>
            </a:r>
            <a:r>
              <a:rPr lang="de-DE" dirty="0" smtClean="0">
                <a:solidFill>
                  <a:srgbClr val="00009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4341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Strategy</a:t>
            </a:r>
            <a:endParaRPr lang="de-DE" dirty="0"/>
          </a:p>
        </p:txBody>
      </p:sp>
      <p:pic>
        <p:nvPicPr>
          <p:cNvPr id="5017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7599"/>
            <a:ext cx="7101394" cy="329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/>
              <p:cNvSpPr txBox="1"/>
              <p:nvPr/>
            </p:nvSpPr>
            <p:spPr>
              <a:xfrm>
                <a:off x="179512" y="4293096"/>
                <a:ext cx="8594725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dirty="0" smtClean="0">
                    <a:solidFill>
                      <a:srgbClr val="000096"/>
                    </a:solidFill>
                  </a:rPr>
                  <a:t>Two-stage reconstruction scheme:</a:t>
                </a: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 smtClean="0">
                    <a:solidFill>
                      <a:srgbClr val="000096"/>
                    </a:solidFill>
                  </a:rPr>
                  <a:t>Cluster finding, cluster-to-track association: 1 TB/s </a:t>
                </a: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 50 GB/s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Scaled average space charge distortion map,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96"/>
                            </a:solidFill>
                            <a:latin typeface="Cambria Math"/>
                            <a:sym typeface="Wingdings 3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96"/>
                            </a:solidFill>
                            <a:latin typeface="Cambria Math"/>
                            <a:sym typeface="Wingdings 3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96"/>
                            </a:solidFill>
                            <a:latin typeface="Cambria Math"/>
                            <a:sym typeface="Wingdings 3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,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gain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eq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. 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𝒪</m:t>
                    </m:r>
                    <m:r>
                      <a:rPr lang="en-US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(1 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mm</m:t>
                    </m:r>
                    <m:r>
                      <a:rPr lang="en-US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)</m:t>
                    </m:r>
                  </m:oMath>
                </a14:m>
                <a:endParaRPr lang="de-DE" dirty="0">
                  <a:solidFill>
                    <a:srgbClr val="000096"/>
                  </a:solidFill>
                  <a:sym typeface="Wingdings 3"/>
                </a:endParaRPr>
              </a:p>
              <a:p>
                <a:pPr marL="457200" indent="-457200">
                  <a:spcBef>
                    <a:spcPts val="600"/>
                  </a:spcBef>
                  <a:buFont typeface="+mj-lt"/>
                  <a:buAutoNum type="arabicPeriod"/>
                </a:pP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Tracking, ITS-TRD track matching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High-resolution </a:t>
                </a:r>
                <a:r>
                  <a:rPr lang="en-US" dirty="0">
                    <a:solidFill>
                      <a:srgbClr val="000096"/>
                    </a:solidFill>
                    <a:sym typeface="Wingdings 3"/>
                  </a:rPr>
                  <a:t>space charge </a:t>
                </a: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correction </a:t>
                </a:r>
                <a:r>
                  <a:rPr lang="de-DE" dirty="0">
                    <a:solidFill>
                      <a:srgbClr val="000096"/>
                    </a:solidFill>
                    <a:sym typeface="Wingdings 3"/>
                  </a:rPr>
                  <a:t>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𝒪</m:t>
                    </m:r>
                    <m:r>
                      <a:rPr lang="en-US" i="1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(</m:t>
                    </m:r>
                    <m:r>
                      <a:rPr lang="en-US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200</m:t>
                    </m:r>
                    <m:r>
                      <a:rPr lang="en-US" i="1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 </m:t>
                    </m:r>
                    <m:r>
                      <m:rPr>
                        <m:nor/>
                      </m:rPr>
                      <a:rPr lang="en-US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μ</m:t>
                    </m:r>
                    <m:r>
                      <m:rPr>
                        <m:nor/>
                      </m:rPr>
                      <a:rPr lang="en-US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m</m:t>
                    </m:r>
                    <m:r>
                      <a:rPr lang="en-US" i="1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)</m:t>
                    </m:r>
                  </m:oMath>
                </a14:m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96"/>
                        </a:solidFill>
                        <a:latin typeface="Cambria Math"/>
                        <a:sym typeface="Wingdings 3"/>
                      </a:rPr>
                      <m:t>𝑟</m:t>
                    </m:r>
                    <m:r>
                      <a:rPr lang="en-US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𝜑</m:t>
                    </m:r>
                  </m:oMath>
                </a14:m>
                <a:endParaRPr lang="de-DE" dirty="0">
                  <a:solidFill>
                    <a:srgbClr val="000096"/>
                  </a:solidFill>
                  <a:sym typeface="Wingdings 3"/>
                </a:endParaRPr>
              </a:p>
            </p:txBody>
          </p:sp>
        </mc:Choice>
        <mc:Fallback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293096"/>
                <a:ext cx="8594725" cy="1938992"/>
              </a:xfrm>
              <a:prstGeom prst="rect">
                <a:avLst/>
              </a:prstGeom>
              <a:blipFill rotWithShape="1">
                <a:blip r:embed="rId4"/>
                <a:stretch>
                  <a:fillRect l="-709" t="-1258" b="-50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853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Strategy</a:t>
            </a:r>
            <a:endParaRPr lang="de-DE" dirty="0"/>
          </a:p>
        </p:txBody>
      </p:sp>
      <p:pic>
        <p:nvPicPr>
          <p:cNvPr id="5017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97599"/>
            <a:ext cx="7101394" cy="329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73016"/>
            <a:ext cx="6768632" cy="31225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888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feld 4"/>
              <p:cNvSpPr txBox="1"/>
              <p:nvPr/>
            </p:nvSpPr>
            <p:spPr>
              <a:xfrm>
                <a:off x="323528" y="1124744"/>
                <a:ext cx="8496944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 smtClean="0">
                    <a:solidFill>
                      <a:srgbClr val="000096"/>
                    </a:solidFill>
                  </a:rPr>
                  <a:t> ALICE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physics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program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for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RUN3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requires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an upgrade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the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detector</a:t>
                </a:r>
                <a:endParaRPr lang="de-DE" dirty="0" smtClean="0">
                  <a:solidFill>
                    <a:srgbClr val="000096"/>
                  </a:solidFill>
                </a:endParaRPr>
              </a:p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TPC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will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be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operated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in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continuous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mode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at 50 kHz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interaction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rate</a:t>
                </a:r>
              </a:p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GEM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detectors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instead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of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MWPCs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to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reduce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the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ion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backflow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</a:p>
              <a:p>
                <a:pPr lvl="1"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4 GEMs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with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different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aspect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ratios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needed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to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meet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requirements</a:t>
                </a:r>
                <a:endParaRPr lang="de-DE" dirty="0" smtClean="0">
                  <a:solidFill>
                    <a:srgbClr val="000096"/>
                  </a:solidFill>
                </a:endParaRPr>
              </a:p>
              <a:p>
                <a:pPr lvl="1"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IB &lt; 1%,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energy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resolution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96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&lt; 12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%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achieved</a:t>
                </a:r>
                <a:endParaRPr lang="de-DE" dirty="0" smtClean="0">
                  <a:solidFill>
                    <a:srgbClr val="000096"/>
                  </a:solidFill>
                </a:endParaRPr>
              </a:p>
              <a:p>
                <a:pPr lvl="1"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Room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to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optimize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operational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stability</a:t>
                </a:r>
                <a:endParaRPr lang="de-DE" dirty="0" smtClean="0">
                  <a:solidFill>
                    <a:srgbClr val="000096"/>
                  </a:solidFill>
                </a:endParaRPr>
              </a:p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Distortion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corrections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applied</a:t>
                </a:r>
                <a:r>
                  <a:rPr lang="de-DE" dirty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in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two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steps</a:t>
                </a:r>
                <a:endParaRPr lang="de-DE" dirty="0" smtClean="0">
                  <a:solidFill>
                    <a:srgbClr val="000096"/>
                  </a:solidFill>
                </a:endParaRPr>
              </a:p>
              <a:p>
                <a:pPr lvl="1"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online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using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average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map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 </a:t>
                </a:r>
                <a:r>
                  <a:rPr lang="de-DE" dirty="0" err="1" smtClean="0">
                    <a:solidFill>
                      <a:srgbClr val="000096"/>
                    </a:solidFill>
                    <a:sym typeface="Wingdings 3"/>
                  </a:rPr>
                  <a:t>resolution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𝒪</m:t>
                    </m:r>
                    <m:r>
                      <a:rPr lang="de-DE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(1 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mm</m:t>
                    </m:r>
                    <m:r>
                      <a:rPr lang="de-DE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)</m:t>
                    </m:r>
                  </m:oMath>
                </a14:m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</a:p>
              <a:p>
                <a:pPr lvl="1"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offline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using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high-resolution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space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charge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map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 (~ </a:t>
                </a:r>
                <a:r>
                  <a:rPr lang="de-DE" dirty="0" err="1" smtClean="0">
                    <a:solidFill>
                      <a:srgbClr val="000096"/>
                    </a:solidFill>
                  </a:rPr>
                  <a:t>ms</a:t>
                </a:r>
                <a:r>
                  <a:rPr lang="de-DE" dirty="0" smtClean="0">
                    <a:solidFill>
                      <a:srgbClr val="000096"/>
                    </a:solidFill>
                  </a:rPr>
                  <a:t>) </a:t>
                </a:r>
                <a:r>
                  <a:rPr lang="de-DE" dirty="0" smtClean="0">
                    <a:solidFill>
                      <a:srgbClr val="000096"/>
                    </a:solidFill>
                    <a:sym typeface="Wingdings 3"/>
                  </a:rPr>
                  <a:t>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𝒪</m:t>
                    </m:r>
                    <m:r>
                      <a:rPr lang="de-DE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(</m:t>
                    </m:r>
                    <m:r>
                      <a:rPr lang="en-US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2</m:t>
                    </m:r>
                    <m:r>
                      <a:rPr lang="de-DE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00 </m:t>
                    </m:r>
                    <m:r>
                      <a:rPr lang="de-DE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𝜇</m:t>
                    </m:r>
                    <m:r>
                      <m:rPr>
                        <m:nor/>
                      </m:rPr>
                      <a:rPr lang="de-DE" b="0" i="0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m</m:t>
                    </m:r>
                    <m:r>
                      <a:rPr lang="de-DE" b="0" i="1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  <a:sym typeface="Wingdings 3"/>
                      </a:rPr>
                      <m:t>)</m:t>
                    </m:r>
                  </m:oMath>
                </a14:m>
                <a:r>
                  <a:rPr lang="de-DE" dirty="0" smtClean="0">
                    <a:solidFill>
                      <a:srgbClr val="000096"/>
                    </a:solidFill>
                  </a:rPr>
                  <a:t> </a:t>
                </a:r>
              </a:p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de-DE" dirty="0">
                    <a:solidFill>
                      <a:srgbClr val="000096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Performance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of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TPC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can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be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fully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</a:rPr>
                  <a:t>maintained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at 50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kHz</a:t>
                </a:r>
              </a:p>
              <a:p>
                <a:pPr>
                  <a:spcBef>
                    <a:spcPts val="1200"/>
                  </a:spcBef>
                  <a:buFont typeface="Arial" pitchFamily="34" charset="0"/>
                  <a:buChar char="•"/>
                </a:pPr>
                <a:r>
                  <a:rPr lang="en-US" dirty="0">
                    <a:solidFill>
                      <a:srgbClr val="000096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TDR ready for submission</a:t>
                </a:r>
                <a:endParaRPr lang="de-DE" dirty="0" smtClean="0">
                  <a:solidFill>
                    <a:srgbClr val="000096"/>
                  </a:solidFill>
                </a:endParaRPr>
              </a:p>
            </p:txBody>
          </p:sp>
        </mc:Choice>
        <mc:Fallback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124744"/>
                <a:ext cx="8496944" cy="5016758"/>
              </a:xfrm>
              <a:prstGeom prst="rect">
                <a:avLst/>
              </a:prstGeom>
              <a:blipFill rotWithShape="1">
                <a:blip r:embed="rId2"/>
                <a:stretch>
                  <a:fillRect l="-574" t="-487" b="-14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de-DE" dirty="0"/>
          </a:p>
        </p:txBody>
      </p:sp>
      <p:pic>
        <p:nvPicPr>
          <p:cNvPr id="4997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72826"/>
            <a:ext cx="4320000" cy="585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5" name="Picture 5" descr="mar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702"/>
            <a:ext cx="9144001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0162"/>
            <a:ext cx="9144000" cy="6851904"/>
          </a:xfrm>
          <a:prstGeom prst="rect">
            <a:avLst/>
          </a:prstGeom>
        </p:spPr>
      </p:pic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1565275" y="908050"/>
            <a:ext cx="6013450" cy="65405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r>
              <a:rPr lang="en-US" sz="360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610706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94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and Limitations of a TPC</a:t>
            </a:r>
            <a:endParaRPr lang="de-DE" dirty="0"/>
          </a:p>
        </p:txBody>
      </p:sp>
      <p:pic>
        <p:nvPicPr>
          <p:cNvPr id="9" name="Picture 4" descr="tpc_gating_princi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989439"/>
            <a:ext cx="3163701" cy="4095745"/>
          </a:xfrm>
          <a:prstGeom prst="rect">
            <a:avLst/>
          </a:prstGeom>
          <a:noFill/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12161" r="4766" b="534"/>
          <a:stretch/>
        </p:blipFill>
        <p:spPr>
          <a:xfrm>
            <a:off x="179512" y="1196752"/>
            <a:ext cx="4248000" cy="2916000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644008" y="4941168"/>
            <a:ext cx="328352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Examples: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STAR (420 cm × 400 cm)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ALICE (500 cm × 500 cm)</a:t>
            </a:r>
            <a:endParaRPr lang="de-DE" dirty="0" smtClean="0">
              <a:solidFill>
                <a:srgbClr val="000096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51520" y="4581128"/>
            <a:ext cx="43188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Limitations: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No redundancy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Calibration very demanding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Drift distortions due to ion backflow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>
                <a:solidFill>
                  <a:srgbClr val="000096"/>
                </a:solidFill>
              </a:rPr>
              <a:t> Gating </a:t>
            </a:r>
            <a:r>
              <a:rPr lang="en-US" dirty="0" smtClean="0">
                <a:solidFill>
                  <a:srgbClr val="000096"/>
                </a:solidFill>
                <a:sym typeface="Wingdings 3"/>
              </a:rPr>
              <a:t> low trigger rates</a:t>
            </a:r>
            <a:endParaRPr lang="de-DE" dirty="0" smtClean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634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ALICE </a:t>
            </a:r>
            <a:r>
              <a:rPr lang="de-DE" dirty="0" err="1" smtClean="0"/>
              <a:t>Detector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5539333" cy="292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102" y="3356992"/>
            <a:ext cx="5134418" cy="3126221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Textfeld 5"/>
          <p:cNvSpPr txBox="1"/>
          <p:nvPr/>
        </p:nvSpPr>
        <p:spPr>
          <a:xfrm>
            <a:off x="179512" y="4611032"/>
            <a:ext cx="4501553" cy="1554272"/>
          </a:xfrm>
          <a:prstGeom prst="rect">
            <a:avLst/>
          </a:prstGeom>
          <a:solidFill>
            <a:schemeClr val="bg1"/>
          </a:solidFill>
          <a:ln>
            <a:solidFill>
              <a:srgbClr val="00009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dirty="0" smtClean="0">
                <a:solidFill>
                  <a:srgbClr val="000096"/>
                </a:solidFill>
              </a:rPr>
              <a:t>Volume: ~ 90m</a:t>
            </a:r>
            <a:r>
              <a:rPr lang="de-DE" baseline="30000" dirty="0" smtClean="0">
                <a:solidFill>
                  <a:srgbClr val="000096"/>
                </a:solidFill>
              </a:rPr>
              <a:t>3</a:t>
            </a: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rgbClr val="000096"/>
                </a:solidFill>
              </a:rPr>
              <a:t>Gas: Ne/CO</a:t>
            </a:r>
            <a:r>
              <a:rPr lang="de-DE" baseline="-25000" dirty="0" smtClean="0">
                <a:solidFill>
                  <a:srgbClr val="000096"/>
                </a:solidFill>
              </a:rPr>
              <a:t>2</a:t>
            </a:r>
            <a:r>
              <a:rPr lang="de-DE" dirty="0" smtClean="0">
                <a:solidFill>
                  <a:srgbClr val="000096"/>
                </a:solidFill>
              </a:rPr>
              <a:t>(/N</a:t>
            </a:r>
            <a:r>
              <a:rPr lang="de-DE" baseline="-25000" dirty="0" smtClean="0">
                <a:solidFill>
                  <a:srgbClr val="000096"/>
                </a:solidFill>
              </a:rPr>
              <a:t>2</a:t>
            </a:r>
            <a:r>
              <a:rPr lang="de-DE" dirty="0" smtClean="0">
                <a:solidFill>
                  <a:srgbClr val="000096"/>
                </a:solidFill>
              </a:rPr>
              <a:t>) (90/10/5)</a:t>
            </a: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rgbClr val="000096"/>
                </a:solidFill>
              </a:rPr>
              <a:t>Drift </a:t>
            </a:r>
            <a:r>
              <a:rPr lang="de-DE" dirty="0" err="1" smtClean="0">
                <a:solidFill>
                  <a:srgbClr val="000096"/>
                </a:solidFill>
              </a:rPr>
              <a:t>voltage</a:t>
            </a:r>
            <a:r>
              <a:rPr lang="de-DE" dirty="0" smtClean="0">
                <a:solidFill>
                  <a:srgbClr val="000096"/>
                </a:solidFill>
              </a:rPr>
              <a:t>: 100kV, 94</a:t>
            </a:r>
            <a:r>
              <a:rPr lang="de-DE" dirty="0" smtClean="0">
                <a:solidFill>
                  <a:srgbClr val="000096"/>
                </a:solidFill>
                <a:latin typeface="Symbol" panose="05050102010706020507" pitchFamily="18" charset="2"/>
              </a:rPr>
              <a:t>m</a:t>
            </a:r>
            <a:r>
              <a:rPr lang="de-DE" dirty="0" smtClean="0">
                <a:solidFill>
                  <a:srgbClr val="000096"/>
                </a:solidFill>
              </a:rPr>
              <a:t>s </a:t>
            </a:r>
            <a:r>
              <a:rPr lang="de-DE" dirty="0" err="1" smtClean="0">
                <a:solidFill>
                  <a:srgbClr val="000096"/>
                </a:solidFill>
              </a:rPr>
              <a:t>drift</a:t>
            </a:r>
            <a:r>
              <a:rPr lang="de-DE" dirty="0" smtClean="0">
                <a:solidFill>
                  <a:srgbClr val="000096"/>
                </a:solidFill>
              </a:rPr>
              <a:t> time</a:t>
            </a:r>
          </a:p>
          <a:p>
            <a:pPr>
              <a:spcBef>
                <a:spcPts val="600"/>
              </a:spcBef>
            </a:pPr>
            <a:r>
              <a:rPr lang="de-DE" dirty="0" smtClean="0">
                <a:solidFill>
                  <a:srgbClr val="000096"/>
                </a:solidFill>
              </a:rPr>
              <a:t>72 MWPCs </a:t>
            </a:r>
            <a:r>
              <a:rPr lang="de-DE" dirty="0" err="1" smtClean="0">
                <a:solidFill>
                  <a:srgbClr val="000096"/>
                </a:solidFill>
              </a:rPr>
              <a:t>with</a:t>
            </a:r>
            <a:r>
              <a:rPr lang="de-DE" dirty="0" smtClean="0">
                <a:solidFill>
                  <a:srgbClr val="000096"/>
                </a:solidFill>
              </a:rPr>
              <a:t> 557768 </a:t>
            </a:r>
            <a:r>
              <a:rPr lang="de-DE" dirty="0" err="1" smtClean="0">
                <a:solidFill>
                  <a:srgbClr val="000096"/>
                </a:solidFill>
              </a:rPr>
              <a:t>readout</a:t>
            </a:r>
            <a:r>
              <a:rPr lang="de-DE" dirty="0" smtClean="0">
                <a:solidFill>
                  <a:srgbClr val="000096"/>
                </a:solidFill>
              </a:rPr>
              <a:t> pads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feld 7"/>
              <p:cNvSpPr txBox="1"/>
              <p:nvPr/>
            </p:nvSpPr>
            <p:spPr>
              <a:xfrm>
                <a:off x="5148064" y="1006792"/>
                <a:ext cx="3861955" cy="1990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9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FF0000"/>
                    </a:solidFill>
                  </a:rPr>
                  <a:t>Main </a:t>
                </a:r>
                <a:r>
                  <a:rPr lang="de-DE" b="1" dirty="0" err="1" smtClean="0">
                    <a:solidFill>
                      <a:srgbClr val="FF0000"/>
                    </a:solidFill>
                  </a:rPr>
                  <a:t>tracking</a:t>
                </a:r>
                <a:r>
                  <a:rPr lang="de-DE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FF0000"/>
                    </a:solidFill>
                  </a:rPr>
                  <a:t>device</a:t>
                </a:r>
                <a:r>
                  <a:rPr lang="de-DE" b="1" dirty="0" smtClean="0">
                    <a:solidFill>
                      <a:srgbClr val="FF0000"/>
                    </a:solidFill>
                  </a:rPr>
                  <a:t>: TPC</a:t>
                </a:r>
              </a:p>
              <a:p>
                <a:pPr marL="285750" indent="-285750">
                  <a:spcBef>
                    <a:spcPts val="600"/>
                  </a:spcBef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solidFill>
                              <a:srgbClr val="000096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96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0096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96"/>
                                </a:solidFill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rgbClr val="000096"/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en-US" i="1">
                            <a:solidFill>
                              <a:srgbClr val="000096"/>
                            </a:solidFill>
                            <a:latin typeface="Cambria Math"/>
                          </a:rPr>
                          <m:t>&lt;7%</m:t>
                        </m:r>
                      </m:den>
                    </m:f>
                    <m:r>
                      <a:rPr lang="en-US" i="1">
                        <a:solidFill>
                          <a:srgbClr val="000096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000096"/>
                    </a:solidFill>
                  </a:rPr>
                  <a:t> at 10 </a:t>
                </a:r>
                <a:r>
                  <a:rPr lang="en-US" dirty="0" err="1" smtClean="0">
                    <a:solidFill>
                      <a:srgbClr val="000096"/>
                    </a:solidFill>
                  </a:rPr>
                  <a:t>GeV</a:t>
                </a:r>
                <a:endParaRPr lang="en-US" dirty="0" smtClean="0">
                  <a:solidFill>
                    <a:srgbClr val="000096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 smtClean="0">
                    <a:solidFill>
                      <a:srgbClr val="000096"/>
                    </a:solidFill>
                  </a:rPr>
                  <a:t>-0.9 &lt; </a:t>
                </a:r>
                <a:r>
                  <a:rPr lang="en-US" i="1" dirty="0" smtClean="0">
                    <a:solidFill>
                      <a:srgbClr val="000096"/>
                    </a:solidFill>
                    <a:latin typeface="Symbol" panose="05050102010706020507" pitchFamily="18" charset="2"/>
                  </a:rPr>
                  <a:t>h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 &lt; 0.9</a:t>
                </a:r>
                <a:endParaRPr lang="en-US" dirty="0">
                  <a:solidFill>
                    <a:srgbClr val="000096"/>
                  </a:solidFill>
                </a:endParaRPr>
              </a:p>
              <a:p>
                <a:pPr marL="285750" indent="-285750">
                  <a:spcBef>
                    <a:spcPts val="600"/>
                  </a:spcBef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96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96"/>
                            </a:solidFill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solidFill>
                              <a:srgbClr val="000096"/>
                            </a:solidFill>
                            <a:latin typeface="Cambria Math"/>
                          </a:rPr>
                          <m:t>𝑑𝐸</m:t>
                        </m:r>
                        <m:r>
                          <a:rPr lang="en-US" i="1">
                            <a:solidFill>
                              <a:srgbClr val="000096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en-US" i="1">
                            <a:solidFill>
                              <a:srgbClr val="000096"/>
                            </a:solidFill>
                            <a:latin typeface="Cambria Math"/>
                          </a:rPr>
                          <m:t>𝑑𝑥</m:t>
                        </m:r>
                      </m:sub>
                    </m:sSub>
                    <m:r>
                      <a:rPr lang="en-US" i="1">
                        <a:solidFill>
                          <a:srgbClr val="000096"/>
                        </a:solidFill>
                        <a:latin typeface="Cambria Math"/>
                      </a:rPr>
                      <m:t>=5%</m:t>
                    </m:r>
                  </m:oMath>
                </a14:m>
                <a:r>
                  <a:rPr lang="en-US" dirty="0">
                    <a:solidFill>
                      <a:srgbClr val="000096"/>
                    </a:solidFill>
                  </a:rPr>
                  <a:t>  (159 clusters)</a:t>
                </a:r>
              </a:p>
              <a:p>
                <a:pPr marL="285750" indent="-285750"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US" dirty="0">
                    <a:solidFill>
                      <a:srgbClr val="000096"/>
                    </a:solidFill>
                  </a:rPr>
                  <a:t>Readout rate: 500 Hz (</a:t>
                </a:r>
                <a:r>
                  <a:rPr lang="en-US" dirty="0" err="1">
                    <a:solidFill>
                      <a:srgbClr val="000096"/>
                    </a:solidFill>
                  </a:rPr>
                  <a:t>Pb-Pb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)</a:t>
                </a:r>
                <a:endParaRPr lang="de-DE" dirty="0">
                  <a:solidFill>
                    <a:srgbClr val="000096"/>
                  </a:solidFill>
                </a:endParaRPr>
              </a:p>
            </p:txBody>
          </p:sp>
        </mc:Choice>
        <mc:Fallback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1006792"/>
                <a:ext cx="3861955" cy="19901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000096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125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Upgrade</a:t>
            </a:r>
            <a:endParaRPr lang="de-DE" dirty="0"/>
          </a:p>
        </p:txBody>
      </p:sp>
      <p:pic>
        <p:nvPicPr>
          <p:cNvPr id="493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15" y="918345"/>
            <a:ext cx="7900133" cy="592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bgerundetes Rechteck 2"/>
          <p:cNvSpPr/>
          <p:nvPr/>
        </p:nvSpPr>
        <p:spPr>
          <a:xfrm>
            <a:off x="704315" y="4293096"/>
            <a:ext cx="3435637" cy="7920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786034" y="6090148"/>
            <a:ext cx="26933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- Small diameter beam pipe</a:t>
            </a:r>
            <a:endParaRPr lang="de-DE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50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 at High Rates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179512" y="980728"/>
                <a:ext cx="87849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spcBef>
                    <a:spcPts val="600"/>
                  </a:spcBef>
                </a:pPr>
                <a:r>
                  <a:rPr lang="en-US" dirty="0" smtClean="0">
                    <a:solidFill>
                      <a:srgbClr val="FF0000"/>
                    </a:solidFill>
                    <a:ea typeface="ＭＳ Ｐゴシック" pitchFamily="34" charset="-128"/>
                  </a:rPr>
                  <a:t>Goal</a:t>
                </a:r>
                <a:r>
                  <a:rPr lang="en-US" dirty="0">
                    <a:solidFill>
                      <a:srgbClr val="FF0000"/>
                    </a:solidFill>
                    <a:ea typeface="ＭＳ Ｐゴシック" pitchFamily="34" charset="-128"/>
                  </a:rPr>
                  <a:t>: </a:t>
                </a:r>
                <a:r>
                  <a:rPr lang="en-US" dirty="0">
                    <a:solidFill>
                      <a:srgbClr val="000096"/>
                    </a:solidFill>
                    <a:ea typeface="ＭＳ Ｐゴシック" pitchFamily="34" charset="-128"/>
                  </a:rPr>
                  <a:t>O</a:t>
                </a:r>
                <a:r>
                  <a:rPr lang="en-US" dirty="0" smtClean="0">
                    <a:solidFill>
                      <a:srgbClr val="000096"/>
                    </a:solidFill>
                    <a:ea typeface="ＭＳ Ｐゴシック" pitchFamily="34" charset="-128"/>
                  </a:rPr>
                  <a:t>perate </a:t>
                </a:r>
                <a:r>
                  <a:rPr lang="en-US" dirty="0">
                    <a:solidFill>
                      <a:srgbClr val="000096"/>
                    </a:solidFill>
                    <a:ea typeface="ＭＳ Ｐゴシック" pitchFamily="34" charset="-128"/>
                  </a:rPr>
                  <a:t>ALICE at high luminosity </a:t>
                </a:r>
                <a14:m>
                  <m:oMath xmlns:m="http://schemas.openxmlformats.org/officeDocument/2006/math">
                    <m:r>
                      <a:rPr lang="de-DE" smtClean="0">
                        <a:solidFill>
                          <a:srgbClr val="000096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ℒ</m:t>
                    </m:r>
                    <m:r>
                      <a:rPr lang="de-DE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=6∙</m:t>
                    </m:r>
                    <m:sSup>
                      <m:sSupPr>
                        <m:ctrlPr>
                          <a:rPr lang="de-DE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27</m:t>
                        </m:r>
                      </m:sup>
                    </m:sSup>
                    <m:r>
                      <a:rPr lang="de-DE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de-DE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cm</m:t>
                        </m:r>
                      </m:e>
                      <m:sup>
                        <m:r>
                          <a:rPr lang="de-DE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s</m:t>
                        </m:r>
                      </m:e>
                      <m:sup>
                        <m:r>
                          <a:rPr lang="de-DE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96"/>
                    </a:solidFill>
                    <a:ea typeface="ＭＳ Ｐゴシック" pitchFamily="34" charset="-128"/>
                  </a:rPr>
                  <a:t>) </a:t>
                </a:r>
                <a:r>
                  <a:rPr lang="en-US" dirty="0" smtClean="0">
                    <a:solidFill>
                      <a:srgbClr val="000096"/>
                    </a:solidFill>
                    <a:ea typeface="ＭＳ Ｐゴシック" pitchFamily="34" charset="-128"/>
                    <a:sym typeface="Wingdings 3"/>
                  </a:rPr>
                  <a:t> 7</a:t>
                </a: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 × more</a:t>
                </a:r>
                <a:endParaRPr lang="en-US" dirty="0">
                  <a:solidFill>
                    <a:srgbClr val="000096"/>
                  </a:solidFill>
                  <a:ea typeface="ＭＳ Ｐゴシック" pitchFamily="34" charset="-128"/>
                  <a:sym typeface="Wingdings 3"/>
                </a:endParaRPr>
              </a:p>
              <a:p>
                <a:pPr marL="0" lvl="1">
                  <a:spcBef>
                    <a:spcPts val="600"/>
                  </a:spcBef>
                </a:pPr>
                <a:r>
                  <a:rPr lang="en-US" dirty="0" smtClean="0">
                    <a:solidFill>
                      <a:srgbClr val="000096"/>
                    </a:solidFill>
                    <a:ea typeface="ＭＳ Ｐゴシック" pitchFamily="34" charset="-128"/>
                    <a:sym typeface="Wingdings 3"/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  <a:ea typeface="ＭＳ Ｐゴシック" pitchFamily="34" charset="-128"/>
                    <a:sym typeface="Wingdings 3"/>
                  </a:rPr>
                  <a:t>         Record </a:t>
                </a:r>
                <a:r>
                  <a:rPr lang="en-US" dirty="0" smtClean="0">
                    <a:solidFill>
                      <a:srgbClr val="000096"/>
                    </a:solidFill>
                    <a:ea typeface="ＭＳ Ｐゴシック" pitchFamily="34" charset="-128"/>
                    <a:sym typeface="Wingdings 3"/>
                  </a:rPr>
                  <a:t>all minimum bias </a:t>
                </a:r>
                <a:r>
                  <a:rPr lang="en-US" dirty="0" smtClean="0">
                    <a:solidFill>
                      <a:srgbClr val="000096"/>
                    </a:solidFill>
                    <a:ea typeface="ＭＳ Ｐゴシック" pitchFamily="34" charset="-128"/>
                    <a:sym typeface="Wingdings 3"/>
                  </a:rPr>
                  <a:t>events </a:t>
                </a:r>
                <a:endParaRPr lang="en-US" dirty="0">
                  <a:solidFill>
                    <a:srgbClr val="000096"/>
                  </a:solidFill>
                </a:endParaRPr>
              </a:p>
              <a:p>
                <a:pPr marL="914400" lvl="3">
                  <a:spcBef>
                    <a:spcPts val="600"/>
                  </a:spcBef>
                </a:pP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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50 </a:t>
                </a:r>
                <a:r>
                  <a:rPr lang="en-US" dirty="0">
                    <a:solidFill>
                      <a:srgbClr val="000096"/>
                    </a:solidFill>
                  </a:rPr>
                  <a:t>kHz in </a:t>
                </a:r>
                <a:r>
                  <a:rPr lang="en-US" dirty="0" err="1" smtClean="0">
                    <a:solidFill>
                      <a:srgbClr val="000096"/>
                    </a:solidFill>
                  </a:rPr>
                  <a:t>Pb-Pb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collisions, 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i.</a:t>
                </a:r>
                <a:r>
                  <a:rPr lang="en-US" dirty="0" smtClean="0">
                    <a:solidFill>
                      <a:srgbClr val="000096"/>
                    </a:solidFill>
                  </a:rPr>
                  <a:t>e.</a:t>
                </a: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  <a:sym typeface="Wingdings 3"/>
                  </a:rPr>
                  <a:t>100× higher </a:t>
                </a:r>
                <a:r>
                  <a:rPr lang="en-US" dirty="0">
                    <a:solidFill>
                      <a:srgbClr val="000096"/>
                    </a:solidFill>
                    <a:sym typeface="Wingdings 3"/>
                  </a:rPr>
                  <a:t>than </a:t>
                </a: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present</a:t>
                </a:r>
                <a:endParaRPr lang="en-US" dirty="0">
                  <a:solidFill>
                    <a:srgbClr val="000096"/>
                  </a:solidFill>
                  <a:sym typeface="Wingdings 3"/>
                </a:endParaRPr>
              </a:p>
              <a:p>
                <a:pPr marL="800100" lvl="1" indent="-342900">
                  <a:spcBef>
                    <a:spcPts val="600"/>
                  </a:spcBef>
                  <a:buFont typeface="Wingdings 3" pitchFamily="18" charset="2"/>
                  <a:buChar char="]"/>
                </a:pP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~ 5 overlapping events </a:t>
                </a:r>
              </a:p>
              <a:p>
                <a:pPr marL="800100" lvl="1" indent="-342900">
                  <a:spcBef>
                    <a:spcPts val="600"/>
                  </a:spcBef>
                  <a:buFont typeface="Wingdings 3" pitchFamily="18" charset="2"/>
                  <a:buChar char="]"/>
                </a:pP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no </a:t>
                </a:r>
                <a:r>
                  <a:rPr lang="en-US" dirty="0">
                    <a:solidFill>
                      <a:srgbClr val="000096"/>
                    </a:solidFill>
                    <a:sym typeface="Wingdings 3"/>
                  </a:rPr>
                  <a:t>gating and continuous </a:t>
                </a:r>
                <a:r>
                  <a:rPr lang="en-US" dirty="0" smtClean="0">
                    <a:solidFill>
                      <a:srgbClr val="000096"/>
                    </a:solidFill>
                    <a:sym typeface="Wingdings 3"/>
                  </a:rPr>
                  <a:t>readout: TPC as </a:t>
                </a:r>
                <a:r>
                  <a:rPr lang="en-US" dirty="0" smtClean="0">
                    <a:solidFill>
                      <a:srgbClr val="FF0000"/>
                    </a:solidFill>
                    <a:sym typeface="Wingdings 3"/>
                  </a:rPr>
                  <a:t>analog event pipeline</a:t>
                </a:r>
                <a:endParaRPr lang="en-US" dirty="0">
                  <a:solidFill>
                    <a:srgbClr val="FF0000"/>
                  </a:solidFill>
                  <a:sym typeface="Wingdings 3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980728"/>
                <a:ext cx="8784976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693" t="-1572" b="-503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7" y="2893381"/>
            <a:ext cx="5522925" cy="396461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471772" y="4131657"/>
            <a:ext cx="1492716" cy="116955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Event from </a:t>
            </a: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2013 p-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Run</a:t>
            </a:r>
            <a:endParaRPr lang="de-DE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3980577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Introduction 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Ion Backflow in GEM Detectors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Prototype Detectors </a:t>
            </a:r>
          </a:p>
          <a:p>
            <a:pPr lvl="1"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FOPI TPC</a:t>
            </a:r>
          </a:p>
          <a:p>
            <a:pPr lvl="1"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ALICE Full Size Prototype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The TPC Upgrade  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Expected Performance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Conclusions and Outlook</a:t>
            </a:r>
            <a:endParaRPr lang="de-DE" dirty="0" smtClean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10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268760"/>
            <a:ext cx="3980577" cy="3093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Introduction 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Ion Backflow in GEM Detectors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Prototype Detectors </a:t>
            </a:r>
          </a:p>
          <a:p>
            <a:pPr lvl="1"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FOPI TPC</a:t>
            </a:r>
          </a:p>
          <a:p>
            <a:pPr lvl="1"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ALICE Full Size Prototype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>
                <a:solidFill>
                  <a:srgbClr val="000096"/>
                </a:solidFill>
              </a:rPr>
              <a:t> </a:t>
            </a:r>
            <a:r>
              <a:rPr lang="en-US" dirty="0" smtClean="0">
                <a:solidFill>
                  <a:srgbClr val="000096"/>
                </a:solidFill>
              </a:rPr>
              <a:t>The TPC Upgrade  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Expected Performance</a:t>
            </a:r>
          </a:p>
          <a:p>
            <a:pPr>
              <a:spcBef>
                <a:spcPts val="600"/>
              </a:spcBef>
              <a:buBlip>
                <a:blip r:embed="rId2"/>
              </a:buBlip>
            </a:pPr>
            <a:r>
              <a:rPr lang="en-US" dirty="0" smtClean="0">
                <a:solidFill>
                  <a:srgbClr val="000096"/>
                </a:solidFill>
              </a:rPr>
              <a:t> Conclusions and Outlook</a:t>
            </a:r>
            <a:endParaRPr lang="de-DE" dirty="0" smtClean="0">
              <a:solidFill>
                <a:srgbClr val="0000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17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%\usepackage{amsmath}&#10;\usepackage[dvipsnames,usenames]{color}&#10;\input{myunits.sty}&#10;\input{mymath.sty}&#10;\pagestyle{empty}&#10;\begin{document}&#10;\definecolor{MyBlue}{rgb}{0,0,0.5}&#10;{\color{MyBlue} &#10;\[&#10;\varepsilon = I\!B\cdot G_\mathrm{eff}-1&#10;\]&#10;}&#10;\end{document}"/>
  <p:tag name="IGUANATEXSIZE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%\usepackage{amsmath}&#10;\usepackage[dvipsnames,usenames]{color}&#10;\input{myunits.sty}&#10;\input{mymath.sty}&#10;\pagestyle{empty}&#10;\begin{document}&#10;\definecolor{MyBlue}{rgb}{0,0,0.5}&#10;{\color{MyBlue} &#10;\[&#10;E_\mathrm{drift/t1/t2/t3/ind}=0.4/4/2/0.1/4\,\kV/\Cm&#10;\]&#10;}&#10;\end{document}"/>
  <p:tag name="IGUANATEXSIZE" val="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%\usepackage{amsmath}&#10;\usepackage[dvipsnames,usenames]{color}&#10;\input{myunits.sty}&#10;\input{mymath.sty}&#10;\pagestyle{empty}&#10;\begin{document}&#10;\definecolor{MyBlue}{rgb}{0,0,0.5}&#10;{\color{Red} &#10;\[&#10;\sigma_E/E \sim 0.43/\sqrt{E}&#10;\]&#10;}&#10;\end{document}"/>
  <p:tag name="IGUANATEXSIZE" val="2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%\usepackage{amsmath}&#10;\usepackage[dvipsnames,usenames]{color}&#10;\input{myunits.sty}&#10;\input{mymath.sty}&#10;\pagestyle{empty}&#10;\begin{document}&#10;\definecolor{MyBlue}{rgb}{0,0,0.5}&#10;{\color{Red} &#10;\[&#10;n_\mathrm{tot} = n_\mathrm{ion} \cdot I\!B\cdot G_\mathrm{eff}&#10;\]&#10;}&#10;\end{document}"/>
  <p:tag name="IGUANATEXSIZE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%\usepackage{amsmath}&#10;\usepackage[dvipsnames,usenames]{color}&#10;\input{myunits.sty}&#10;\input{mymath.sty}&#10;\pagestyle{empty}&#10;\begin{document}&#10;\definecolor{MyBlue}{rgb}{0,0,0.5}&#10;{\color{MyBlue}&#10;\[&#10;\Delta \varphi(\bvec{r}) = -\frac{\rho(\bvec{r})}{\varepsilon\varepsilon_0}&#10;\]&#10;}&#10;\end{document}"/>
  <p:tag name="IGUANATEXSIZE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%\usepackage{amsmath}&#10;\usepackage[dvipsnames,usenames]{color}&#10;\input{myunits.sty}&#10;\input{mymath.sty}&#10;\pagestyle{empty}&#10;\begin{document}&#10;\definecolor{MyBlue}{rgb}{0,0,0.5}&#10;{\color{MyBlue}&#10;\[&#10;E(z) = E_\mathrm{drift}&#10;- \frac{\rho d}{2\varepsilon\varepsilon_0}&#10;+ \frac{\rho z}{\varepsilon\varepsilon_0}&#10;\]&#10;}&#10;\end{document}"/>
  <p:tag name="IGUANATEXSIZE" val="2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%\usepackage{amsmath}&#10;\usepackage[dvipsnames,usenames]{color}&#10;\input{myunits.sty}&#10;\input{mymath.sty}&#10;\pagestyle{empty}&#10;\begin{document}&#10;\definecolor{MyBlue}{rgb}{0,0,0.5}&#10;{\color{Red}&#10;\[&#10;z\ll d&#10;\]&#10;}&#10;\end{document}"/>
  <p:tag name="IGUANATEXSIZE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%\usepackage{amsmath}&#10;\usepackage[dvipsnames,usenames]{color}&#10;\input{myunits.sty}&#10;\input{mymath.sty}&#10;\pagestyle{empty}&#10;\begin{document}&#10;\definecolor{MyBlue}{rgb}{0,0,0.5}&#10;{\color{MyBlue}&#10;\[&#10;\Delta \varphi(\bvec{r}) = -\frac{\rho(\bvec{r})}{\varepsilon\varepsilon_0}&#10;\]&#10;}&#10;\end{document}"/>
  <p:tag name="IGUANATEXSIZE" val="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%\usepackage{amsmath}&#10;\usepackage[dvipsnames,usenames]{color}&#10;\input{myunits.sty}&#10;\input{mymath.sty}&#10;\pagestyle{empty}&#10;\begin{document}&#10;\definecolor{MyBlue}{rgb}{0,0,0.5}&#10;{\color{MyBlue}&#10;\[&#10;E(z) = E_\mathrm{drift}&#10;- \frac{\rho d}{2\varepsilon\varepsilon_0}&#10;+ \frac{\rho z}{\varepsilon\varepsilon_0}&#10;\]&#10;}&#10;\end{document}"/>
  <p:tag name="IGUANATEXSIZE" val="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%\usepackage{amsmath}&#10;\usepackage[dvipsnames,usenames]{color}&#10;\input{myunits.sty}&#10;\input{mymath.sty}&#10;\pagestyle{empty}&#10;\begin{document}&#10;\definecolor{MyBlue}{rgb}{0,0,0.5}&#10;{\color{Red}&#10;\[&#10;z\ll d&#10;\]&#10;}&#10;\end{document}"/>
  <p:tag name="IGUANATEXSIZE" val="2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%\usepackage{amsmath}&#10;\usepackage[dvipsnames,usenames]{color}&#10;\input{myunits.sty}&#10;\input{mymath.sty}&#10;\pagestyle{empty}&#10;\begin{document}&#10;\definecolor{MyBlue}{rgb}{0,0,0.5}&#10;{\color{MyBlue} &#10;\[&#10;E_\mathrm{drift}=0.4\,\kV/\Cm,\ E_\mathrm{t1}=E_\mathrm{ind}=4\,\kV/\Cm,\ &#10;\]&#10;}&#10;\end{document}"/>
  <p:tag name="IGUANATEXSIZE" val="12"/>
</p:tagLst>
</file>

<file path=ppt/theme/theme1.xml><?xml version="1.0" encoding="utf-8"?>
<a:theme xmlns:a="http://schemas.openxmlformats.org/drawingml/2006/main" name="PANDA">
  <a:themeElements>
    <a:clrScheme name="PAND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ND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spcBef>
            <a:spcPts val="600"/>
          </a:spcBef>
          <a:buFont typeface="Arial" pitchFamily="34" charset="0"/>
          <a:buChar char="•"/>
          <a:defRPr dirty="0" smtClean="0">
            <a:solidFill>
              <a:srgbClr val="000096"/>
            </a:solidFill>
          </a:defRPr>
        </a:defPPr>
      </a:lstStyle>
    </a:txDef>
  </a:objectDefaults>
  <a:extraClrSchemeLst>
    <a:extraClrScheme>
      <a:clrScheme name="PAND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ND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ND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ND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ND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ND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ND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Settings\ketzer\Application Data\Microsoft\Templates\PANDA.pot</Template>
  <TotalTime>0</TotalTime>
  <Words>1649</Words>
  <Application>Microsoft Office PowerPoint</Application>
  <PresentationFormat>Bildschirmpräsentation (4:3)</PresentationFormat>
  <Paragraphs>301</Paragraphs>
  <Slides>35</Slides>
  <Notes>11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6" baseType="lpstr">
      <vt:lpstr>PANDA</vt:lpstr>
      <vt:lpstr>The Upgrade of the ALICE TPC</vt:lpstr>
      <vt:lpstr>Time Projection Chamber</vt:lpstr>
      <vt:lpstr>Advantages and Limitations of a TPC</vt:lpstr>
      <vt:lpstr>Advantages and Limitations of a TPC</vt:lpstr>
      <vt:lpstr>The ALICE Detector</vt:lpstr>
      <vt:lpstr>ALICE Upgrade</vt:lpstr>
      <vt:lpstr>Operation at High Rates</vt:lpstr>
      <vt:lpstr>Outline</vt:lpstr>
      <vt:lpstr>Outline</vt:lpstr>
      <vt:lpstr>Ion Backflow Suppression in GEM</vt:lpstr>
      <vt:lpstr>The Space Charge Challenge</vt:lpstr>
      <vt:lpstr>Ion Backflow – Early Measurements</vt:lpstr>
      <vt:lpstr>Ion Backflow – Early Measurements</vt:lpstr>
      <vt:lpstr>Ion Backflow – Rate Dependence</vt:lpstr>
      <vt:lpstr>Ion Backflow – Rate Dependence</vt:lpstr>
      <vt:lpstr>Ion Backflow – Rate Dependence</vt:lpstr>
      <vt:lpstr>Ion Backflow – Rate Dependence</vt:lpstr>
      <vt:lpstr>Ion Backflow – Triple GEM</vt:lpstr>
      <vt:lpstr>Ion Backflow – ALICE Solution</vt:lpstr>
      <vt:lpstr>Ion Backflow - Simulations</vt:lpstr>
      <vt:lpstr>Outline</vt:lpstr>
      <vt:lpstr>FOPI GEM-TPC</vt:lpstr>
      <vt:lpstr>dE/dx Resolution</vt:lpstr>
      <vt:lpstr>ALICE Full Size Prototype</vt:lpstr>
      <vt:lpstr>dE/dx Resolution</vt:lpstr>
      <vt:lpstr>Outline</vt:lpstr>
      <vt:lpstr>Upgrade of the ALICE TPC</vt:lpstr>
      <vt:lpstr>Front-end Electronics</vt:lpstr>
      <vt:lpstr>Outline</vt:lpstr>
      <vt:lpstr>Expected Spatial Resolution</vt:lpstr>
      <vt:lpstr>Expected Momentum Resolution</vt:lpstr>
      <vt:lpstr>Reconstruction Strategy</vt:lpstr>
      <vt:lpstr>Reconstruction Strategy</vt:lpstr>
      <vt:lpstr>Conclusions</vt:lpstr>
      <vt:lpstr>PowerPoint-Präsentation</vt:lpstr>
    </vt:vector>
  </TitlesOfParts>
  <Company>TUM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Bernhard Ketzer</dc:creator>
  <cp:lastModifiedBy>ketzer</cp:lastModifiedBy>
  <cp:revision>1644</cp:revision>
  <cp:lastPrinted>2013-02-10T14:38:01Z</cp:lastPrinted>
  <dcterms:created xsi:type="dcterms:W3CDTF">2005-01-28T09:43:55Z</dcterms:created>
  <dcterms:modified xsi:type="dcterms:W3CDTF">2014-02-26T04:30:53Z</dcterms:modified>
</cp:coreProperties>
</file>